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 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 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 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 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 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 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 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 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 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 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 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 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1423940" y="2633626"/>
            <a:ext cx="934412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 err="1">
                <a:solidFill>
                  <a:prstClr val="white">
                    <a:lumMod val="95000"/>
                  </a:prstClr>
                </a:solidFill>
              </a:rPr>
              <a:t>ISTeam</a:t>
            </a:r>
            <a:r>
              <a:rPr lang="en-US" altLang="ko-KR" sz="4400" b="1" i="1" kern="0" dirty="0">
                <a:solidFill>
                  <a:prstClr val="white">
                    <a:lumMod val="95000"/>
                  </a:prstClr>
                </a:solidFill>
              </a:rPr>
              <a:t> Python Full Stack Study</a:t>
            </a:r>
            <a:endParaRPr lang="en-US" altLang="ko-KR" sz="1100" kern="0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45801-616E-4655-BE79-829F429EBC33}"/>
              </a:ext>
            </a:extLst>
          </p:cNvPr>
          <p:cNvSpPr/>
          <p:nvPr/>
        </p:nvSpPr>
        <p:spPr>
          <a:xfrm>
            <a:off x="5200650" y="3973101"/>
            <a:ext cx="1790700" cy="39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유상진</a:t>
            </a:r>
          </a:p>
        </p:txBody>
      </p:sp>
    </p:spTree>
    <p:extLst>
      <p:ext uri="{BB962C8B-B14F-4D97-AF65-F5344CB8AC3E}">
        <p14:creationId xmlns:p14="http://schemas.microsoft.com/office/powerpoint/2010/main" val="118008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회원가입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828416" y="5228587"/>
            <a:ext cx="653516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9-1. </a:t>
            </a:r>
            <a:r>
              <a:rPr lang="ko-KR" altLang="en-US" b="1" dirty="0">
                <a:solidFill>
                  <a:prstClr val="white"/>
                </a:solidFill>
              </a:rPr>
              <a:t>유효성 검사 성공 시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DB</a:t>
            </a:r>
            <a:r>
              <a:rPr lang="ko-KR" altLang="en-US" b="1" dirty="0">
                <a:solidFill>
                  <a:prstClr val="white"/>
                </a:solidFill>
              </a:rPr>
              <a:t>에 새로운 </a:t>
            </a:r>
            <a:r>
              <a:rPr lang="en-US" altLang="ko-KR" b="1" dirty="0">
                <a:solidFill>
                  <a:prstClr val="white"/>
                </a:solidFill>
              </a:rPr>
              <a:t>User </a:t>
            </a:r>
            <a:r>
              <a:rPr lang="ko-KR" altLang="en-US" b="1" dirty="0">
                <a:solidFill>
                  <a:prstClr val="white"/>
                </a:solidFill>
              </a:rPr>
              <a:t>모델 저장 후 루트 페이지로 </a:t>
            </a:r>
            <a:r>
              <a:rPr lang="ko-KR" altLang="en-US" b="1" dirty="0" err="1">
                <a:solidFill>
                  <a:prstClr val="white"/>
                </a:solidFill>
              </a:rPr>
              <a:t>리다이렉트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883E97-087A-4691-A958-A53F6DDA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76" y="1407472"/>
            <a:ext cx="5126196" cy="325879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C3A6FD-F74A-4B0F-898C-5CED09AF0C3B}"/>
              </a:ext>
            </a:extLst>
          </p:cNvPr>
          <p:cNvSpPr/>
          <p:nvPr/>
        </p:nvSpPr>
        <p:spPr>
          <a:xfrm>
            <a:off x="1691766" y="1969791"/>
            <a:ext cx="2870807" cy="1555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2" descr="서버와 클라이언트 - 프로그래밍 입문">
            <a:extLst>
              <a:ext uri="{FF2B5EF4-FFF2-40B4-BE49-F238E27FC236}">
                <a16:creationId xmlns:a16="http://schemas.microsoft.com/office/drawing/2014/main" id="{F5276351-D620-49A3-95DD-719A1799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62" y="2065723"/>
            <a:ext cx="4302559" cy="21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C1F259-1FFE-49BB-BCEC-1BCBC5418333}"/>
              </a:ext>
            </a:extLst>
          </p:cNvPr>
          <p:cNvSpPr/>
          <p:nvPr/>
        </p:nvSpPr>
        <p:spPr>
          <a:xfrm>
            <a:off x="7506815" y="2802499"/>
            <a:ext cx="2247973" cy="328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68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회원가입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531828" y="5055128"/>
            <a:ext cx="912834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9-2. </a:t>
            </a:r>
            <a:r>
              <a:rPr lang="ko-KR" altLang="en-US" b="1" dirty="0">
                <a:solidFill>
                  <a:prstClr val="white"/>
                </a:solidFill>
              </a:rPr>
              <a:t>유효성 검사 실패 시</a:t>
            </a:r>
            <a:r>
              <a:rPr lang="en-US" altLang="ko-KR" b="1" dirty="0">
                <a:solidFill>
                  <a:prstClr val="white"/>
                </a:solidFill>
              </a:rPr>
              <a:t>(register.html </a:t>
            </a:r>
            <a:r>
              <a:rPr lang="ko-KR" altLang="en-US" b="1" dirty="0">
                <a:solidFill>
                  <a:prstClr val="white"/>
                </a:solidFill>
              </a:rPr>
              <a:t>페이지 무한 반복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</a:t>
            </a:r>
            <a:r>
              <a:rPr lang="en-US" altLang="ko-KR" b="1" dirty="0" err="1">
                <a:solidFill>
                  <a:prstClr val="white"/>
                </a:solidFill>
              </a:rPr>
              <a:t>RegisterForm</a:t>
            </a:r>
            <a:r>
              <a:rPr lang="ko-KR" altLang="en-US" b="1" dirty="0">
                <a:solidFill>
                  <a:prstClr val="white"/>
                </a:solidFill>
              </a:rPr>
              <a:t>을 </a:t>
            </a:r>
            <a:r>
              <a:rPr lang="en-US" altLang="ko-KR" b="1" dirty="0">
                <a:solidFill>
                  <a:prstClr val="white"/>
                </a:solidFill>
              </a:rPr>
              <a:t>register.html</a:t>
            </a:r>
            <a:r>
              <a:rPr lang="ko-KR" altLang="en-US" b="1" dirty="0">
                <a:solidFill>
                  <a:prstClr val="white"/>
                </a:solidFill>
              </a:rPr>
              <a:t>에 전달해 웹페이지를 만들어 클라이언트에게 전송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(</a:t>
            </a:r>
            <a:r>
              <a:rPr lang="ko-KR" altLang="en-US" b="1" dirty="0">
                <a:solidFill>
                  <a:prstClr val="white"/>
                </a:solidFill>
              </a:rPr>
              <a:t>클라이언트의 요청</a:t>
            </a:r>
            <a:r>
              <a:rPr lang="en-US" altLang="ko-KR" b="1" dirty="0">
                <a:solidFill>
                  <a:prstClr val="white"/>
                </a:solidFill>
              </a:rPr>
              <a:t>(127.0.0.1:8000/register POST </a:t>
            </a:r>
            <a:r>
              <a:rPr lang="ko-KR" altLang="en-US" b="1" dirty="0">
                <a:solidFill>
                  <a:prstClr val="white"/>
                </a:solidFill>
              </a:rPr>
              <a:t>메소드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에 대한 서버의 응답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883E97-087A-4691-A958-A53F6DDA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76" y="1407472"/>
            <a:ext cx="5126196" cy="325879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C3A6FD-F74A-4B0F-898C-5CED09AF0C3B}"/>
              </a:ext>
            </a:extLst>
          </p:cNvPr>
          <p:cNvSpPr/>
          <p:nvPr/>
        </p:nvSpPr>
        <p:spPr>
          <a:xfrm>
            <a:off x="1691766" y="3502130"/>
            <a:ext cx="4194806" cy="589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2" descr="서버와 클라이언트 - 프로그래밍 입문">
            <a:extLst>
              <a:ext uri="{FF2B5EF4-FFF2-40B4-BE49-F238E27FC236}">
                <a16:creationId xmlns:a16="http://schemas.microsoft.com/office/drawing/2014/main" id="{F5276351-D620-49A3-95DD-719A1799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62" y="2065723"/>
            <a:ext cx="4302559" cy="21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C1F259-1FFE-49BB-BCEC-1BCBC5418333}"/>
              </a:ext>
            </a:extLst>
          </p:cNvPr>
          <p:cNvSpPr/>
          <p:nvPr/>
        </p:nvSpPr>
        <p:spPr>
          <a:xfrm>
            <a:off x="7506815" y="2802499"/>
            <a:ext cx="2247973" cy="328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67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회원가입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6" name="Picture 2" descr="서버와 클라이언트 - 프로그래밍 입문">
            <a:extLst>
              <a:ext uri="{FF2B5EF4-FFF2-40B4-BE49-F238E27FC236}">
                <a16:creationId xmlns:a16="http://schemas.microsoft.com/office/drawing/2014/main" id="{D7122100-C12C-4B0E-9890-E98BE1E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10" y="1578316"/>
            <a:ext cx="6578577" cy="32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326745" y="5381246"/>
            <a:ext cx="818465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클라이언트에서 </a:t>
            </a:r>
            <a:r>
              <a:rPr lang="en-US" altLang="ko-KR" b="1" dirty="0">
                <a:solidFill>
                  <a:prstClr val="white"/>
                </a:solidFill>
              </a:rPr>
              <a:t>127.0.0.1:8000/register </a:t>
            </a:r>
            <a:r>
              <a:rPr lang="en-US" altLang="ko-KR" b="1" dirty="0" err="1">
                <a:solidFill>
                  <a:prstClr val="white"/>
                </a:solidFill>
              </a:rPr>
              <a:t>uri</a:t>
            </a:r>
            <a:r>
              <a:rPr lang="ko-KR" altLang="en-US" b="1" dirty="0">
                <a:solidFill>
                  <a:prstClr val="white"/>
                </a:solidFill>
              </a:rPr>
              <a:t>에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접속 요청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(</a:t>
            </a:r>
            <a:r>
              <a:rPr lang="ko-KR" altLang="en-US" b="1" dirty="0">
                <a:solidFill>
                  <a:prstClr val="white"/>
                </a:solidFill>
              </a:rPr>
              <a:t>사용자 최초 접속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특별한 설정이 없으므로 </a:t>
            </a:r>
            <a:r>
              <a:rPr lang="en-US" altLang="ko-KR" b="1" dirty="0">
                <a:solidFill>
                  <a:prstClr val="white"/>
                </a:solidFill>
              </a:rPr>
              <a:t>GET</a:t>
            </a:r>
            <a:r>
              <a:rPr lang="ko-KR" altLang="en-US" b="1" dirty="0">
                <a:solidFill>
                  <a:prstClr val="white"/>
                </a:solidFill>
              </a:rPr>
              <a:t> 메소드로 전송됨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E0631B-747A-457F-B7BD-6742E258AB50}"/>
              </a:ext>
            </a:extLst>
          </p:cNvPr>
          <p:cNvSpPr/>
          <p:nvPr/>
        </p:nvSpPr>
        <p:spPr>
          <a:xfrm>
            <a:off x="3898303" y="3187817"/>
            <a:ext cx="3380763" cy="528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회원가입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6" name="Picture 2" descr="서버와 클라이언트 - 프로그래밍 입문">
            <a:extLst>
              <a:ext uri="{FF2B5EF4-FFF2-40B4-BE49-F238E27FC236}">
                <a16:creationId xmlns:a16="http://schemas.microsoft.com/office/drawing/2014/main" id="{D7122100-C12C-4B0E-9890-E98BE1E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17" y="1446341"/>
            <a:ext cx="6578577" cy="32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309911" y="5117295"/>
            <a:ext cx="740402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2. 127.0.0.1:8000/register</a:t>
            </a:r>
            <a:r>
              <a:rPr lang="ko-KR" altLang="en-US" b="1" dirty="0">
                <a:solidFill>
                  <a:prstClr val="white"/>
                </a:solidFill>
              </a:rPr>
              <a:t>에 접속했을 때에 해당하는 </a:t>
            </a:r>
            <a:r>
              <a:rPr lang="en-US" altLang="ko-KR" b="1" dirty="0">
                <a:solidFill>
                  <a:prstClr val="white"/>
                </a:solidFill>
              </a:rPr>
              <a:t>View 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(urls.py</a:t>
            </a:r>
            <a:r>
              <a:rPr lang="ko-KR" altLang="en-US" b="1" dirty="0">
                <a:solidFill>
                  <a:prstClr val="white"/>
                </a:solidFill>
              </a:rPr>
              <a:t>에서 설정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이 경우 </a:t>
            </a:r>
            <a:r>
              <a:rPr lang="en-US" altLang="ko-KR" b="1" dirty="0">
                <a:solidFill>
                  <a:prstClr val="white"/>
                </a:solidFill>
              </a:rPr>
              <a:t>register</a:t>
            </a:r>
            <a:r>
              <a:rPr lang="ko-KR" altLang="en-US" b="1" dirty="0">
                <a:solidFill>
                  <a:prstClr val="white"/>
                </a:solidFill>
              </a:rPr>
              <a:t> 함수 실행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E0631B-747A-457F-B7BD-6742E258AB50}"/>
              </a:ext>
            </a:extLst>
          </p:cNvPr>
          <p:cNvSpPr/>
          <p:nvPr/>
        </p:nvSpPr>
        <p:spPr>
          <a:xfrm>
            <a:off x="5472579" y="2547250"/>
            <a:ext cx="2121615" cy="215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883923-796D-4DD8-9356-6FB6D2B84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674" y="3648173"/>
            <a:ext cx="4110823" cy="29668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8405887" y="6194964"/>
            <a:ext cx="1397989" cy="158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4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회원가입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717038" y="5193865"/>
            <a:ext cx="875792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3. GET </a:t>
            </a:r>
            <a:r>
              <a:rPr lang="ko-KR" altLang="en-US" b="1" dirty="0">
                <a:solidFill>
                  <a:prstClr val="white"/>
                </a:solidFill>
              </a:rPr>
              <a:t>메소드로 전송되었으므로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en-US" altLang="ko-KR" b="1" dirty="0" err="1">
                <a:solidFill>
                  <a:prstClr val="white"/>
                </a:solidFill>
              </a:rPr>
              <a:t>if~else</a:t>
            </a:r>
            <a:r>
              <a:rPr lang="ko-KR" altLang="en-US" b="1" dirty="0">
                <a:solidFill>
                  <a:prstClr val="white"/>
                </a:solidFill>
              </a:rPr>
              <a:t> 구문에서 </a:t>
            </a:r>
            <a:r>
              <a:rPr lang="en-US" altLang="ko-KR" b="1" dirty="0">
                <a:solidFill>
                  <a:prstClr val="white"/>
                </a:solidFill>
              </a:rPr>
              <a:t>else </a:t>
            </a:r>
            <a:r>
              <a:rPr lang="ko-KR" altLang="en-US" b="1" dirty="0">
                <a:solidFill>
                  <a:prstClr val="white"/>
                </a:solidFill>
              </a:rPr>
              <a:t>부분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</a:t>
            </a:r>
            <a:r>
              <a:rPr lang="en-US" altLang="ko-KR" b="1" dirty="0" err="1">
                <a:solidFill>
                  <a:prstClr val="white"/>
                </a:solidFill>
              </a:rPr>
              <a:t>RegisterForm</a:t>
            </a:r>
            <a:r>
              <a:rPr lang="ko-KR" altLang="en-US" b="1" dirty="0">
                <a:solidFill>
                  <a:prstClr val="white"/>
                </a:solidFill>
              </a:rPr>
              <a:t>을 가져와 </a:t>
            </a:r>
            <a:r>
              <a:rPr lang="en-US" altLang="ko-KR" b="1" dirty="0">
                <a:solidFill>
                  <a:prstClr val="white"/>
                </a:solidFill>
              </a:rPr>
              <a:t>register.html</a:t>
            </a:r>
            <a:r>
              <a:rPr lang="ko-KR" altLang="en-US" b="1" dirty="0">
                <a:solidFill>
                  <a:prstClr val="white"/>
                </a:solidFill>
              </a:rPr>
              <a:t>에 전달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여기서 </a:t>
            </a:r>
            <a:r>
              <a:rPr lang="en-US" altLang="ko-KR" b="1" dirty="0">
                <a:solidFill>
                  <a:prstClr val="white"/>
                </a:solidFill>
              </a:rPr>
              <a:t>Form</a:t>
            </a:r>
            <a:r>
              <a:rPr lang="ko-KR" altLang="en-US" b="1" dirty="0">
                <a:solidFill>
                  <a:prstClr val="white"/>
                </a:solidFill>
              </a:rPr>
              <a:t>은 유효성 검사가 아닌 </a:t>
            </a:r>
            <a:r>
              <a:rPr lang="en-US" altLang="ko-KR" b="1" dirty="0">
                <a:solidFill>
                  <a:prstClr val="white"/>
                </a:solidFill>
              </a:rPr>
              <a:t>html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form </a:t>
            </a:r>
            <a:r>
              <a:rPr lang="ko-KR" altLang="en-US" b="1" dirty="0">
                <a:solidFill>
                  <a:prstClr val="white"/>
                </a:solidFill>
              </a:rPr>
              <a:t>항목 생성을 위해 사용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A9648E-CD52-4E54-9D94-DD7A2E44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19" y="1290834"/>
            <a:ext cx="5665561" cy="36016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4044098" y="4234188"/>
            <a:ext cx="4194929" cy="658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24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회원가입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468307" y="5243963"/>
            <a:ext cx="925538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4. </a:t>
            </a:r>
            <a:r>
              <a:rPr lang="en-US" altLang="ko-KR" b="1" dirty="0" err="1">
                <a:solidFill>
                  <a:prstClr val="white"/>
                </a:solidFill>
              </a:rPr>
              <a:t>RegisterForm</a:t>
            </a:r>
            <a:r>
              <a:rPr lang="ko-KR" altLang="en-US" b="1" dirty="0">
                <a:solidFill>
                  <a:prstClr val="white"/>
                </a:solidFill>
              </a:rPr>
              <a:t>에서 준비한 필드들을 </a:t>
            </a:r>
            <a:r>
              <a:rPr lang="en-US" altLang="ko-KR" b="1" dirty="0">
                <a:solidFill>
                  <a:prstClr val="white"/>
                </a:solidFill>
              </a:rPr>
              <a:t>register.html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for</a:t>
            </a:r>
            <a:r>
              <a:rPr lang="ko-KR" altLang="en-US" b="1" dirty="0">
                <a:solidFill>
                  <a:prstClr val="white"/>
                </a:solidFill>
              </a:rPr>
              <a:t>문을 사용해 항목으로 생성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(templates</a:t>
            </a:r>
            <a:r>
              <a:rPr lang="ko-KR" altLang="en-US" b="1" dirty="0">
                <a:solidFill>
                  <a:prstClr val="white"/>
                </a:solidFill>
              </a:rPr>
              <a:t>에서 문법 사용은 </a:t>
            </a:r>
            <a:r>
              <a:rPr lang="en-US" altLang="ko-KR" b="1" dirty="0">
                <a:solidFill>
                  <a:prstClr val="white"/>
                </a:solidFill>
              </a:rPr>
              <a:t>{% %}</a:t>
            </a:r>
            <a:r>
              <a:rPr lang="ko-KR" altLang="en-US" b="1" dirty="0">
                <a:solidFill>
                  <a:prstClr val="white"/>
                </a:solidFill>
              </a:rPr>
              <a:t>로 감싸 사용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E163BD-514D-4565-8C09-F35A69AF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7" y="1168922"/>
            <a:ext cx="3326383" cy="3745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E130BF-3E92-47D5-AC93-817634DB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87" y="1798572"/>
            <a:ext cx="6617616" cy="16569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5448693" y="2281287"/>
            <a:ext cx="5854045" cy="989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3F3922-EDB7-4F58-89BF-012B6A5A1010}"/>
              </a:ext>
            </a:extLst>
          </p:cNvPr>
          <p:cNvSpPr/>
          <p:nvPr/>
        </p:nvSpPr>
        <p:spPr>
          <a:xfrm>
            <a:off x="4487159" y="3648613"/>
            <a:ext cx="681557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chemeClr val="bg1"/>
                </a:solidFill>
                <a:effectLst/>
                <a:latin typeface="Open Sans"/>
              </a:rPr>
              <a:t>                                                                             ↑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chemeClr val="bg1"/>
                </a:solidFill>
                <a:effectLst/>
                <a:latin typeface="Open Sans"/>
              </a:rPr>
              <a:t>←   </a:t>
            </a:r>
            <a:r>
              <a:rPr lang="en-US" altLang="ko-KR" b="1" dirty="0" err="1">
                <a:solidFill>
                  <a:schemeClr val="bg1"/>
                </a:solidFill>
                <a:latin typeface="Open Sans"/>
              </a:rPr>
              <a:t>RegisterForm</a:t>
            </a:r>
            <a:r>
              <a:rPr lang="ko-KR" altLang="en-US" b="1" dirty="0">
                <a:solidFill>
                  <a:schemeClr val="bg1"/>
                </a:solidFill>
                <a:latin typeface="Open Sans"/>
              </a:rPr>
              <a:t>                                      </a:t>
            </a:r>
            <a:r>
              <a:rPr lang="en-US" altLang="ko-KR" b="1" dirty="0">
                <a:solidFill>
                  <a:schemeClr val="bg1"/>
                </a:solidFill>
                <a:latin typeface="Open Sans"/>
              </a:rPr>
              <a:t>r</a:t>
            </a:r>
            <a:r>
              <a:rPr lang="en-US" altLang="ko-KR" b="1" i="0" dirty="0">
                <a:solidFill>
                  <a:prstClr val="white"/>
                </a:solidFill>
                <a:effectLst/>
                <a:latin typeface="Open Sans"/>
              </a:rPr>
              <a:t>egister.html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5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회원가입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836431" y="5169710"/>
            <a:ext cx="851913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5. </a:t>
            </a:r>
            <a:r>
              <a:rPr lang="ko-KR" altLang="en-US" b="1" dirty="0">
                <a:solidFill>
                  <a:prstClr val="white"/>
                </a:solidFill>
              </a:rPr>
              <a:t>위 과정을 통해 만들어진 웹페이지를 클라이언트에게 전송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(</a:t>
            </a:r>
            <a:r>
              <a:rPr lang="ko-KR" altLang="en-US" b="1" dirty="0">
                <a:solidFill>
                  <a:prstClr val="white"/>
                </a:solidFill>
              </a:rPr>
              <a:t>클라이언트의 요청</a:t>
            </a:r>
            <a:r>
              <a:rPr lang="en-US" altLang="ko-KR" b="1" dirty="0">
                <a:solidFill>
                  <a:prstClr val="white"/>
                </a:solidFill>
              </a:rPr>
              <a:t>(127.0.0.1:8000/register GET </a:t>
            </a:r>
            <a:r>
              <a:rPr lang="ko-KR" altLang="en-US" b="1" dirty="0">
                <a:solidFill>
                  <a:prstClr val="white"/>
                </a:solidFill>
              </a:rPr>
              <a:t>메소드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에 대한 서버의 응답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312875-70D2-4EFE-BCF1-68193934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4" y="1734553"/>
            <a:ext cx="5549705" cy="3006090"/>
          </a:xfrm>
          <a:prstGeom prst="rect">
            <a:avLst/>
          </a:prstGeom>
        </p:spPr>
      </p:pic>
      <p:pic>
        <p:nvPicPr>
          <p:cNvPr id="8" name="Picture 2" descr="서버와 클라이언트 - 프로그래밍 입문">
            <a:extLst>
              <a:ext uri="{FF2B5EF4-FFF2-40B4-BE49-F238E27FC236}">
                <a16:creationId xmlns:a16="http://schemas.microsoft.com/office/drawing/2014/main" id="{2A367A99-CDF0-477C-9FBB-2090E2F8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26" y="2023236"/>
            <a:ext cx="4734733" cy="23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2D29BE-CC1B-4B87-8DC1-41B9FDB8D59D}"/>
              </a:ext>
            </a:extLst>
          </p:cNvPr>
          <p:cNvSpPr/>
          <p:nvPr/>
        </p:nvSpPr>
        <p:spPr>
          <a:xfrm>
            <a:off x="7395646" y="2824264"/>
            <a:ext cx="2433203" cy="371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22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회원가입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535097" y="4825590"/>
            <a:ext cx="637738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6. </a:t>
            </a:r>
            <a:r>
              <a:rPr lang="ko-KR" altLang="en-US" b="1" dirty="0">
                <a:solidFill>
                  <a:prstClr val="white"/>
                </a:solidFill>
              </a:rPr>
              <a:t>사용자가 </a:t>
            </a:r>
            <a:r>
              <a:rPr lang="en-US" altLang="ko-KR" b="1" dirty="0">
                <a:solidFill>
                  <a:prstClr val="white"/>
                </a:solidFill>
              </a:rPr>
              <a:t>form </a:t>
            </a:r>
            <a:r>
              <a:rPr lang="ko-KR" altLang="en-US" b="1" dirty="0">
                <a:solidFill>
                  <a:prstClr val="white"/>
                </a:solidFill>
              </a:rPr>
              <a:t>항목을 다 채워 전송하면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</a:t>
            </a:r>
            <a:r>
              <a:rPr lang="en-US" altLang="ko-KR" b="1" dirty="0">
                <a:solidFill>
                  <a:prstClr val="white"/>
                </a:solidFill>
              </a:rPr>
              <a:t>127.0.0.1:8000/register </a:t>
            </a:r>
            <a:r>
              <a:rPr lang="en-US" altLang="ko-KR" b="1" dirty="0" err="1">
                <a:solidFill>
                  <a:prstClr val="white"/>
                </a:solidFill>
              </a:rPr>
              <a:t>uri</a:t>
            </a:r>
            <a:r>
              <a:rPr lang="ko-KR" altLang="en-US" b="1" dirty="0">
                <a:solidFill>
                  <a:prstClr val="white"/>
                </a:solidFill>
              </a:rPr>
              <a:t>에 </a:t>
            </a:r>
            <a:r>
              <a:rPr lang="en-US" altLang="ko-KR" b="1" dirty="0">
                <a:solidFill>
                  <a:prstClr val="white"/>
                </a:solidFill>
              </a:rPr>
              <a:t>POST </a:t>
            </a:r>
            <a:r>
              <a:rPr lang="ko-KR" altLang="en-US" b="1" dirty="0">
                <a:solidFill>
                  <a:prstClr val="white"/>
                </a:solidFill>
              </a:rPr>
              <a:t>메소드로 접속 요청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</a:t>
            </a:r>
            <a:r>
              <a:rPr lang="ko-KR" altLang="en-US" b="1" dirty="0">
                <a:solidFill>
                  <a:prstClr val="white"/>
                </a:solidFill>
              </a:rPr>
              <a:t>다시 </a:t>
            </a:r>
            <a:r>
              <a:rPr lang="en-US" altLang="ko-KR" b="1" dirty="0">
                <a:solidFill>
                  <a:prstClr val="white"/>
                </a:solidFill>
              </a:rPr>
              <a:t>View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register 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r>
              <a:rPr lang="en-US" altLang="ko-KR" b="1" dirty="0">
                <a:solidFill>
                  <a:prstClr val="white"/>
                </a:solidFill>
              </a:rPr>
              <a:t>(urls.py)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8" name="Picture 2" descr="서버와 클라이언트 - 프로그래밍 입문">
            <a:extLst>
              <a:ext uri="{FF2B5EF4-FFF2-40B4-BE49-F238E27FC236}">
                <a16:creationId xmlns:a16="http://schemas.microsoft.com/office/drawing/2014/main" id="{2A367A99-CDF0-477C-9FBB-2090E2F8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723" y="4347793"/>
            <a:ext cx="4302559" cy="21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2D29BE-CC1B-4B87-8DC1-41B9FDB8D59D}"/>
              </a:ext>
            </a:extLst>
          </p:cNvPr>
          <p:cNvSpPr/>
          <p:nvPr/>
        </p:nvSpPr>
        <p:spPr>
          <a:xfrm>
            <a:off x="7934576" y="5448195"/>
            <a:ext cx="2247973" cy="328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51F786-C45D-4400-8529-5F700E96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13" y="1389766"/>
            <a:ext cx="7955058" cy="19918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1704A0-7703-48DC-82E8-5CD867D61154}"/>
              </a:ext>
            </a:extLst>
          </p:cNvPr>
          <p:cNvSpPr/>
          <p:nvPr/>
        </p:nvSpPr>
        <p:spPr>
          <a:xfrm>
            <a:off x="1975557" y="1941641"/>
            <a:ext cx="1498404" cy="177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DE2CB0-72CB-4696-BD2D-22AFCAB05707}"/>
              </a:ext>
            </a:extLst>
          </p:cNvPr>
          <p:cNvSpPr/>
          <p:nvPr/>
        </p:nvSpPr>
        <p:spPr>
          <a:xfrm>
            <a:off x="1190113" y="3381585"/>
            <a:ext cx="506735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i="0" dirty="0">
                <a:solidFill>
                  <a:schemeClr val="bg1"/>
                </a:solidFill>
                <a:effectLst/>
                <a:latin typeface="Open Sans"/>
              </a:rPr>
              <a:t>↑ </a:t>
            </a:r>
            <a:endParaRPr lang="en-US" altLang="ko-KR" sz="1400" b="1" i="0" dirty="0">
              <a:solidFill>
                <a:schemeClr val="bg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form </a:t>
            </a:r>
            <a:r>
              <a:rPr lang="ko-KR" altLang="en-US" sz="1400" b="1" dirty="0">
                <a:solidFill>
                  <a:prstClr val="white"/>
                </a:solidFill>
              </a:rPr>
              <a:t>태그의 메소드가 </a:t>
            </a:r>
            <a:r>
              <a:rPr lang="en-US" altLang="ko-KR" sz="1400" b="1" dirty="0">
                <a:solidFill>
                  <a:prstClr val="white"/>
                </a:solidFill>
              </a:rPr>
              <a:t>POST</a:t>
            </a:r>
            <a:r>
              <a:rPr lang="ko-KR" altLang="en-US" sz="1400" b="1" dirty="0">
                <a:solidFill>
                  <a:prstClr val="white"/>
                </a:solidFill>
              </a:rPr>
              <a:t>로 설정되어 있어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submit </a:t>
            </a:r>
            <a:r>
              <a:rPr lang="ko-KR" altLang="en-US" sz="1400" b="1" dirty="0">
                <a:solidFill>
                  <a:prstClr val="white"/>
                </a:solidFill>
              </a:rPr>
              <a:t>타입의 버튼을 누르면 </a:t>
            </a:r>
            <a:r>
              <a:rPr lang="en-US" altLang="ko-KR" sz="1400" b="1" dirty="0">
                <a:solidFill>
                  <a:prstClr val="white"/>
                </a:solidFill>
              </a:rPr>
              <a:t>POST </a:t>
            </a:r>
            <a:r>
              <a:rPr lang="ko-KR" altLang="en-US" sz="1400" b="1" dirty="0">
                <a:solidFill>
                  <a:prstClr val="white"/>
                </a:solidFill>
              </a:rPr>
              <a:t>메소드로 요청이 전송됨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7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회원가입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008247" y="5193865"/>
            <a:ext cx="8175503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7. POST </a:t>
            </a:r>
            <a:r>
              <a:rPr lang="ko-KR" altLang="en-US" b="1" dirty="0">
                <a:solidFill>
                  <a:prstClr val="white"/>
                </a:solidFill>
              </a:rPr>
              <a:t>메소드로 전송되었으므로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en-US" altLang="ko-KR" b="1" dirty="0" err="1">
                <a:solidFill>
                  <a:prstClr val="white"/>
                </a:solidFill>
              </a:rPr>
              <a:t>if~else</a:t>
            </a:r>
            <a:r>
              <a:rPr lang="ko-KR" altLang="en-US" b="1" dirty="0">
                <a:solidFill>
                  <a:prstClr val="white"/>
                </a:solidFill>
              </a:rPr>
              <a:t> 구문에서 </a:t>
            </a:r>
            <a:r>
              <a:rPr lang="en-US" altLang="ko-KR" b="1" dirty="0">
                <a:solidFill>
                  <a:prstClr val="white"/>
                </a:solidFill>
              </a:rPr>
              <a:t>if </a:t>
            </a:r>
            <a:r>
              <a:rPr lang="ko-KR" altLang="en-US" b="1" dirty="0">
                <a:solidFill>
                  <a:prstClr val="white"/>
                </a:solidFill>
              </a:rPr>
              <a:t>부분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받은 정보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request.POST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를 </a:t>
            </a:r>
            <a:r>
              <a:rPr lang="en-US" altLang="ko-KR" b="1" dirty="0" err="1">
                <a:solidFill>
                  <a:prstClr val="white"/>
                </a:solidFill>
              </a:rPr>
              <a:t>RegisterForm</a:t>
            </a:r>
            <a:r>
              <a:rPr lang="ko-KR" altLang="en-US" b="1" dirty="0">
                <a:solidFill>
                  <a:prstClr val="white"/>
                </a:solidFill>
              </a:rPr>
              <a:t>에 넣어 유효성 검사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여기서 </a:t>
            </a:r>
            <a:r>
              <a:rPr lang="en-US" altLang="ko-KR" b="1" dirty="0">
                <a:solidFill>
                  <a:prstClr val="white"/>
                </a:solidFill>
              </a:rPr>
              <a:t>Form</a:t>
            </a:r>
            <a:r>
              <a:rPr lang="ko-KR" altLang="en-US" b="1" dirty="0">
                <a:solidFill>
                  <a:prstClr val="white"/>
                </a:solidFill>
              </a:rPr>
              <a:t>은 </a:t>
            </a:r>
            <a:r>
              <a:rPr lang="en-US" altLang="ko-KR" b="1" dirty="0">
                <a:solidFill>
                  <a:prstClr val="white"/>
                </a:solidFill>
              </a:rPr>
              <a:t>form </a:t>
            </a:r>
            <a:r>
              <a:rPr lang="ko-KR" altLang="en-US" b="1" dirty="0">
                <a:solidFill>
                  <a:prstClr val="white"/>
                </a:solidFill>
              </a:rPr>
              <a:t>항목 생성 뿐만 아니라 유효성 검사를 위해서도 사용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A9648E-CD52-4E54-9D94-DD7A2E44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37" y="1313203"/>
            <a:ext cx="5665561" cy="36016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1211317" y="1466223"/>
            <a:ext cx="4884681" cy="2788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서버와 클라이언트 - 프로그래밍 입문">
            <a:extLst>
              <a:ext uri="{FF2B5EF4-FFF2-40B4-BE49-F238E27FC236}">
                <a16:creationId xmlns:a16="http://schemas.microsoft.com/office/drawing/2014/main" id="{AB2C2469-2028-4294-BC87-3AE8ECF7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76" y="1754634"/>
            <a:ext cx="5629689" cy="27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7E68D3-6BE1-4C58-B939-67FD9AE2D17C}"/>
              </a:ext>
            </a:extLst>
          </p:cNvPr>
          <p:cNvSpPr/>
          <p:nvPr/>
        </p:nvSpPr>
        <p:spPr>
          <a:xfrm>
            <a:off x="10183750" y="2667786"/>
            <a:ext cx="1831615" cy="1875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24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회원가입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675785" y="5192642"/>
            <a:ext cx="884042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8. </a:t>
            </a:r>
            <a:r>
              <a:rPr lang="ko-KR" altLang="en-US" b="1" dirty="0">
                <a:solidFill>
                  <a:prstClr val="white"/>
                </a:solidFill>
              </a:rPr>
              <a:t>유효성 검사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View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 err="1">
                <a:solidFill>
                  <a:prstClr val="white"/>
                </a:solidFill>
              </a:rPr>
              <a:t>RegisterForm</a:t>
            </a:r>
            <a:r>
              <a:rPr lang="ko-KR" altLang="en-US" b="1" dirty="0">
                <a:solidFill>
                  <a:prstClr val="white"/>
                </a:solidFill>
              </a:rPr>
              <a:t>에 전달한 사용자가 입력한 정보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request.POST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는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super().clean() </a:t>
            </a:r>
            <a:r>
              <a:rPr lang="ko-KR" altLang="en-US" b="1" dirty="0">
                <a:solidFill>
                  <a:prstClr val="white"/>
                </a:solidFill>
              </a:rPr>
              <a:t>함수를 통해 </a:t>
            </a:r>
            <a:r>
              <a:rPr lang="en-US" altLang="ko-KR" b="1" dirty="0" err="1">
                <a:solidFill>
                  <a:prstClr val="white"/>
                </a:solidFill>
              </a:rPr>
              <a:t>cleaned_data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변수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이름은 자유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를 사용해 접근 가능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78BFE3-DE7E-4334-B56A-9B66ABA7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710" y="1917756"/>
            <a:ext cx="5667375" cy="2628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76F3B7-E8B9-4304-8CA0-4D0D32FF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35" y="1159496"/>
            <a:ext cx="3326383" cy="3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6621984" y="3525213"/>
            <a:ext cx="4279770" cy="861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D11943-68C3-435C-8E60-23AA585BD686}"/>
              </a:ext>
            </a:extLst>
          </p:cNvPr>
          <p:cNvSpPr/>
          <p:nvPr/>
        </p:nvSpPr>
        <p:spPr>
          <a:xfrm>
            <a:off x="2061327" y="1468618"/>
            <a:ext cx="1945061" cy="586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650DBC-4008-48AF-ACDE-739E2E49364F}"/>
              </a:ext>
            </a:extLst>
          </p:cNvPr>
          <p:cNvSpPr/>
          <p:nvPr/>
        </p:nvSpPr>
        <p:spPr>
          <a:xfrm>
            <a:off x="2061328" y="4180833"/>
            <a:ext cx="1945064" cy="622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D8EF36-A5D8-42C3-96A1-83A955FB782B}"/>
              </a:ext>
            </a:extLst>
          </p:cNvPr>
          <p:cNvSpPr/>
          <p:nvPr/>
        </p:nvSpPr>
        <p:spPr>
          <a:xfrm>
            <a:off x="2061328" y="2318351"/>
            <a:ext cx="1945062" cy="625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8943B7-3726-4B85-9979-E2AC6D2FE186}"/>
              </a:ext>
            </a:extLst>
          </p:cNvPr>
          <p:cNvSpPr/>
          <p:nvPr/>
        </p:nvSpPr>
        <p:spPr>
          <a:xfrm>
            <a:off x="2061327" y="3232206"/>
            <a:ext cx="1945063" cy="661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7025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357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Open Sans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You Sangjin</cp:lastModifiedBy>
  <cp:revision>25</cp:revision>
  <dcterms:created xsi:type="dcterms:W3CDTF">2020-11-04T02:52:48Z</dcterms:created>
  <dcterms:modified xsi:type="dcterms:W3CDTF">2020-11-27T01:01:34Z</dcterms:modified>
</cp:coreProperties>
</file>