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93" r:id="rId13"/>
    <p:sldId id="29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4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0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2021-01-11 (Mon)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9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68A711-A4E2-4B1E-8852-AD9349C2BCCB}"/>
              </a:ext>
            </a:extLst>
          </p:cNvPr>
          <p:cNvSpPr txBox="1"/>
          <p:nvPr/>
        </p:nvSpPr>
        <p:spPr>
          <a:xfrm>
            <a:off x="1423940" y="2633626"/>
            <a:ext cx="9344120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 err="1">
                <a:solidFill>
                  <a:prstClr val="white">
                    <a:lumMod val="95000"/>
                  </a:prstClr>
                </a:solidFill>
              </a:rPr>
              <a:t>ISTeam</a:t>
            </a:r>
            <a:r>
              <a:rPr lang="en-US" altLang="ko-KR" sz="4400" b="1" i="1" kern="0" dirty="0">
                <a:solidFill>
                  <a:prstClr val="white">
                    <a:lumMod val="95000"/>
                  </a:prstClr>
                </a:solidFill>
              </a:rPr>
              <a:t> Python Full Stack Study</a:t>
            </a:r>
            <a:endParaRPr lang="en-US" altLang="ko-KR" sz="1100" kern="0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F45801-616E-4655-BE79-829F429EBC33}"/>
              </a:ext>
            </a:extLst>
          </p:cNvPr>
          <p:cNvSpPr/>
          <p:nvPr/>
        </p:nvSpPr>
        <p:spPr>
          <a:xfrm>
            <a:off x="5200650" y="3973101"/>
            <a:ext cx="1790700" cy="39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유상진</a:t>
            </a:r>
          </a:p>
        </p:txBody>
      </p:sp>
    </p:spTree>
    <p:extLst>
      <p:ext uri="{BB962C8B-B14F-4D97-AF65-F5344CB8AC3E}">
        <p14:creationId xmlns:p14="http://schemas.microsoft.com/office/powerpoint/2010/main" val="118008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C0092E4-5C93-48AB-8FFF-84BB4F4F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11" y="1347376"/>
            <a:ext cx="5054294" cy="38582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글쓰기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176207" y="5518826"/>
            <a:ext cx="7839584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9-1. </a:t>
            </a:r>
            <a:r>
              <a:rPr lang="ko-KR" altLang="en-US" b="1" dirty="0">
                <a:solidFill>
                  <a:prstClr val="white"/>
                </a:solidFill>
              </a:rPr>
              <a:t>유효성 검사 성공 시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DB</a:t>
            </a:r>
            <a:r>
              <a:rPr lang="ko-KR" altLang="en-US" b="1" dirty="0">
                <a:solidFill>
                  <a:prstClr val="white"/>
                </a:solidFill>
              </a:rPr>
              <a:t>에 새로운 </a:t>
            </a:r>
            <a:r>
              <a:rPr lang="en-US" altLang="ko-KR" b="1" dirty="0">
                <a:solidFill>
                  <a:prstClr val="white"/>
                </a:solidFill>
              </a:rPr>
              <a:t>Board </a:t>
            </a:r>
            <a:r>
              <a:rPr lang="ko-KR" altLang="en-US" b="1" dirty="0">
                <a:solidFill>
                  <a:prstClr val="white"/>
                </a:solidFill>
              </a:rPr>
              <a:t>모델 저장 후 게시물 리스트 페이지로 </a:t>
            </a:r>
            <a:r>
              <a:rPr lang="ko-KR" altLang="en-US" b="1" dirty="0" err="1">
                <a:solidFill>
                  <a:prstClr val="white"/>
                </a:solidFill>
              </a:rPr>
              <a:t>리다이렉트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C3A6FD-F74A-4B0F-898C-5CED09AF0C3B}"/>
              </a:ext>
            </a:extLst>
          </p:cNvPr>
          <p:cNvSpPr/>
          <p:nvPr/>
        </p:nvSpPr>
        <p:spPr>
          <a:xfrm>
            <a:off x="1897954" y="2428674"/>
            <a:ext cx="2870807" cy="2153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Picture 2" descr="서버와 클라이언트 - 프로그래밍 입문">
            <a:extLst>
              <a:ext uri="{FF2B5EF4-FFF2-40B4-BE49-F238E27FC236}">
                <a16:creationId xmlns:a16="http://schemas.microsoft.com/office/drawing/2014/main" id="{F5276351-D620-49A3-95DD-719A17993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62" y="2065723"/>
            <a:ext cx="4302559" cy="21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C1F259-1FFE-49BB-BCEC-1BCBC5418333}"/>
              </a:ext>
            </a:extLst>
          </p:cNvPr>
          <p:cNvSpPr/>
          <p:nvPr/>
        </p:nvSpPr>
        <p:spPr>
          <a:xfrm>
            <a:off x="7506815" y="2802499"/>
            <a:ext cx="2247973" cy="328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68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A8D8AF9-2FD2-4BE4-8D5C-0B99D93A9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11" y="1347376"/>
            <a:ext cx="5054294" cy="38582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글쓰기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531828" y="5368893"/>
            <a:ext cx="912834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9-2. </a:t>
            </a:r>
            <a:r>
              <a:rPr lang="ko-KR" altLang="en-US" b="1" dirty="0">
                <a:solidFill>
                  <a:prstClr val="white"/>
                </a:solidFill>
              </a:rPr>
              <a:t>유효성 검사 실패 시</a:t>
            </a:r>
            <a:r>
              <a:rPr lang="en-US" altLang="ko-KR" b="1" dirty="0">
                <a:solidFill>
                  <a:prstClr val="white"/>
                </a:solidFill>
              </a:rPr>
              <a:t>(board_write.html </a:t>
            </a:r>
            <a:r>
              <a:rPr lang="ko-KR" altLang="en-US" b="1" dirty="0">
                <a:solidFill>
                  <a:prstClr val="white"/>
                </a:solidFill>
              </a:rPr>
              <a:t>페이지 무한 반복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</a:t>
            </a:r>
            <a:r>
              <a:rPr lang="en-US" altLang="ko-KR" b="1" dirty="0" err="1">
                <a:solidFill>
                  <a:prstClr val="white"/>
                </a:solidFill>
              </a:rPr>
              <a:t>BoardForm</a:t>
            </a:r>
            <a:r>
              <a:rPr lang="ko-KR" altLang="en-US" b="1" dirty="0">
                <a:solidFill>
                  <a:prstClr val="white"/>
                </a:solidFill>
              </a:rPr>
              <a:t>을 </a:t>
            </a:r>
            <a:r>
              <a:rPr lang="en-US" altLang="ko-KR" b="1" dirty="0">
                <a:solidFill>
                  <a:prstClr val="white"/>
                </a:solidFill>
              </a:rPr>
              <a:t>board_write.html</a:t>
            </a:r>
            <a:r>
              <a:rPr lang="ko-KR" altLang="en-US" b="1" dirty="0">
                <a:solidFill>
                  <a:prstClr val="white"/>
                </a:solidFill>
              </a:rPr>
              <a:t>에 전달해 웹페이지를 만들어 클라이언트에게 전송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(</a:t>
            </a:r>
            <a:r>
              <a:rPr lang="ko-KR" altLang="en-US" b="1" dirty="0">
                <a:solidFill>
                  <a:prstClr val="white"/>
                </a:solidFill>
              </a:rPr>
              <a:t>클라이언트의 요청</a:t>
            </a:r>
            <a:r>
              <a:rPr lang="en-US" altLang="ko-KR" b="1" dirty="0">
                <a:solidFill>
                  <a:prstClr val="white"/>
                </a:solidFill>
              </a:rPr>
              <a:t>(127.0.0.1:8000/board/write POST </a:t>
            </a:r>
            <a:r>
              <a:rPr lang="ko-KR" altLang="en-US" b="1" dirty="0">
                <a:solidFill>
                  <a:prstClr val="white"/>
                </a:solidFill>
              </a:rPr>
              <a:t>메소드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r>
              <a:rPr lang="ko-KR" altLang="en-US" b="1" dirty="0">
                <a:solidFill>
                  <a:prstClr val="white"/>
                </a:solidFill>
              </a:rPr>
              <a:t>에 대한 서버의 응답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C3A6FD-F74A-4B0F-898C-5CED09AF0C3B}"/>
              </a:ext>
            </a:extLst>
          </p:cNvPr>
          <p:cNvSpPr/>
          <p:nvPr/>
        </p:nvSpPr>
        <p:spPr>
          <a:xfrm>
            <a:off x="1613647" y="4572001"/>
            <a:ext cx="4246857" cy="633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Picture 2" descr="서버와 클라이언트 - 프로그래밍 입문">
            <a:extLst>
              <a:ext uri="{FF2B5EF4-FFF2-40B4-BE49-F238E27FC236}">
                <a16:creationId xmlns:a16="http://schemas.microsoft.com/office/drawing/2014/main" id="{F5276351-D620-49A3-95DD-719A17993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62" y="2065723"/>
            <a:ext cx="4302559" cy="21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C1F259-1FFE-49BB-BCEC-1BCBC5418333}"/>
              </a:ext>
            </a:extLst>
          </p:cNvPr>
          <p:cNvSpPr/>
          <p:nvPr/>
        </p:nvSpPr>
        <p:spPr>
          <a:xfrm>
            <a:off x="7506815" y="2802499"/>
            <a:ext cx="2247973" cy="328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67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4F4D5D5-77F0-412D-B772-701396912AB4}"/>
              </a:ext>
            </a:extLst>
          </p:cNvPr>
          <p:cNvSpPr/>
          <p:nvPr/>
        </p:nvSpPr>
        <p:spPr>
          <a:xfrm>
            <a:off x="1870971" y="5858282"/>
            <a:ext cx="845005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모든 </a:t>
            </a:r>
            <a:r>
              <a:rPr lang="en-US" altLang="ko-KR" b="1" dirty="0">
                <a:solidFill>
                  <a:schemeClr val="bg1"/>
                </a:solidFill>
              </a:rPr>
              <a:t>html </a:t>
            </a:r>
            <a:r>
              <a:rPr lang="ko-KR" altLang="en-US" b="1" dirty="0">
                <a:solidFill>
                  <a:schemeClr val="bg1"/>
                </a:solidFill>
              </a:rPr>
              <a:t>파일들이 </a:t>
            </a:r>
            <a:r>
              <a:rPr lang="en-US" altLang="ko-KR" b="1" dirty="0">
                <a:solidFill>
                  <a:schemeClr val="bg1"/>
                </a:solidFill>
              </a:rPr>
              <a:t>Body </a:t>
            </a:r>
            <a:r>
              <a:rPr lang="ko-KR" altLang="en-US" b="1" dirty="0">
                <a:solidFill>
                  <a:schemeClr val="bg1"/>
                </a:solidFill>
              </a:rPr>
              <a:t>태그 안의 내용을 제외한 나머지 부분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즉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틀이 같음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7B32F1-7C60-4452-B80A-34459BA2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82" y="1326079"/>
            <a:ext cx="3445373" cy="23018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1622C97-C9EE-4CBC-9D55-53159031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772" y="1381202"/>
            <a:ext cx="6661384" cy="20103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4A41EB-6961-4D32-BC0C-86F911A17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958" y="3752132"/>
            <a:ext cx="5039288" cy="1956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200906-7559-46C7-917D-BA906F306EF1}"/>
              </a:ext>
            </a:extLst>
          </p:cNvPr>
          <p:cNvSpPr txBox="1"/>
          <p:nvPr/>
        </p:nvSpPr>
        <p:spPr>
          <a:xfrm>
            <a:off x="2388069" y="365219"/>
            <a:ext cx="74158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templates </a:t>
            </a: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상속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83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12CAD5-300D-44B5-93B7-2BE8010C0065}"/>
              </a:ext>
            </a:extLst>
          </p:cNvPr>
          <p:cNvSpPr/>
          <p:nvPr/>
        </p:nvSpPr>
        <p:spPr>
          <a:xfrm>
            <a:off x="1734439" y="1321947"/>
            <a:ext cx="872312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따라서 틀을 </a:t>
            </a:r>
            <a:r>
              <a:rPr lang="en-US" altLang="ko-KR" b="1" dirty="0">
                <a:solidFill>
                  <a:schemeClr val="bg1"/>
                </a:solidFill>
              </a:rPr>
              <a:t>base.html</a:t>
            </a:r>
            <a:r>
              <a:rPr lang="ko-KR" altLang="en-US" b="1" dirty="0">
                <a:solidFill>
                  <a:schemeClr val="bg1"/>
                </a:solidFill>
              </a:rPr>
              <a:t>로 분리 후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다른 </a:t>
            </a:r>
            <a:r>
              <a:rPr lang="en-US" altLang="ko-KR" b="1" dirty="0">
                <a:solidFill>
                  <a:schemeClr val="bg1"/>
                </a:solidFill>
              </a:rPr>
              <a:t>html </a:t>
            </a:r>
            <a:r>
              <a:rPr lang="ko-KR" altLang="en-US" b="1" dirty="0">
                <a:solidFill>
                  <a:schemeClr val="bg1"/>
                </a:solidFill>
              </a:rPr>
              <a:t>파일에서 </a:t>
            </a:r>
            <a:r>
              <a:rPr lang="en-US" altLang="ko-KR" b="1" dirty="0">
                <a:solidFill>
                  <a:schemeClr val="bg1"/>
                </a:solidFill>
              </a:rPr>
              <a:t>base.html</a:t>
            </a:r>
            <a:r>
              <a:rPr lang="ko-KR" altLang="en-US" b="1" dirty="0">
                <a:solidFill>
                  <a:schemeClr val="bg1"/>
                </a:solidFill>
              </a:rPr>
              <a:t>을 상속받도록 함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91A93A-5C0D-4590-842E-7128EE80A078}"/>
              </a:ext>
            </a:extLst>
          </p:cNvPr>
          <p:cNvSpPr txBox="1"/>
          <p:nvPr/>
        </p:nvSpPr>
        <p:spPr>
          <a:xfrm>
            <a:off x="2388069" y="365219"/>
            <a:ext cx="74158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>
                <a:solidFill>
                  <a:prstClr val="white">
                    <a:lumMod val="95000"/>
                  </a:prstClr>
                </a:solidFill>
              </a:rPr>
              <a:t>templates </a:t>
            </a: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상속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6EF25E-6645-45E4-9497-5BC338A1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10" y="2132568"/>
            <a:ext cx="4038600" cy="25336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EEC937-FD23-429B-A732-FA6380D8B746}"/>
              </a:ext>
            </a:extLst>
          </p:cNvPr>
          <p:cNvSpPr/>
          <p:nvPr/>
        </p:nvSpPr>
        <p:spPr>
          <a:xfrm>
            <a:off x="1788415" y="4726950"/>
            <a:ext cx="102058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base.html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E4E67A-DBD7-4C2F-9E86-B90D5E7BD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450" y="2062958"/>
            <a:ext cx="7369378" cy="260326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BA801E9-4CBB-4110-BC6B-15E14AA27D6F}"/>
              </a:ext>
            </a:extLst>
          </p:cNvPr>
          <p:cNvSpPr/>
          <p:nvPr/>
        </p:nvSpPr>
        <p:spPr>
          <a:xfrm>
            <a:off x="7394974" y="4693720"/>
            <a:ext cx="167232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board_write.html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2F949F-DA5A-4A78-99E8-0D671B6E0955}"/>
              </a:ext>
            </a:extLst>
          </p:cNvPr>
          <p:cNvSpPr/>
          <p:nvPr/>
        </p:nvSpPr>
        <p:spPr>
          <a:xfrm>
            <a:off x="4915589" y="2057953"/>
            <a:ext cx="1258201" cy="169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7ACAA4-3019-41C3-B69C-75391FC7851D}"/>
              </a:ext>
            </a:extLst>
          </p:cNvPr>
          <p:cNvSpPr/>
          <p:nvPr/>
        </p:nvSpPr>
        <p:spPr>
          <a:xfrm>
            <a:off x="1690320" y="5292903"/>
            <a:ext cx="881136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이렇게 상속을 시킬 경우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예를 들어 자바스크립트 파일을 추가한다고 할 때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일일이 모든 파일에 추가할 필요 없이 </a:t>
            </a:r>
            <a:r>
              <a:rPr lang="en-US" altLang="ko-KR" b="1" dirty="0">
                <a:solidFill>
                  <a:schemeClr val="bg1"/>
                </a:solidFill>
              </a:rPr>
              <a:t>base.html </a:t>
            </a:r>
            <a:r>
              <a:rPr lang="ko-KR" altLang="en-US" b="1" dirty="0">
                <a:solidFill>
                  <a:schemeClr val="bg1"/>
                </a:solidFill>
              </a:rPr>
              <a:t>파일 하나에만 적용시키면 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해당 파일을 상속 받는 모든 파일들이 해당 자바스크립트 파일을 사용할 수 있게 됨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1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글쓰기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026" name="Picture 2" descr="서버와 클라이언트 - 프로그래밍 입문">
            <a:extLst>
              <a:ext uri="{FF2B5EF4-FFF2-40B4-BE49-F238E27FC236}">
                <a16:creationId xmlns:a16="http://schemas.microsoft.com/office/drawing/2014/main" id="{D7122100-C12C-4B0E-9890-E98BE1EB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10" y="1578316"/>
            <a:ext cx="6578577" cy="32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326745" y="5381246"/>
            <a:ext cx="8184659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클라이언트에서 </a:t>
            </a:r>
            <a:r>
              <a:rPr lang="en-US" altLang="ko-KR" b="1" dirty="0">
                <a:solidFill>
                  <a:prstClr val="white"/>
                </a:solidFill>
              </a:rPr>
              <a:t>127.0.0.1:8000/board/write </a:t>
            </a:r>
            <a:r>
              <a:rPr lang="en-US" altLang="ko-KR" b="1" dirty="0" err="1">
                <a:solidFill>
                  <a:prstClr val="white"/>
                </a:solidFill>
              </a:rPr>
              <a:t>uri</a:t>
            </a:r>
            <a:r>
              <a:rPr lang="ko-KR" altLang="en-US" b="1" dirty="0">
                <a:solidFill>
                  <a:prstClr val="white"/>
                </a:solidFill>
              </a:rPr>
              <a:t>에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ko-KR" altLang="en-US" b="1" dirty="0">
                <a:solidFill>
                  <a:prstClr val="white"/>
                </a:solidFill>
              </a:rPr>
              <a:t>접속 요청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(</a:t>
            </a:r>
            <a:r>
              <a:rPr lang="ko-KR" altLang="en-US" b="1" dirty="0">
                <a:solidFill>
                  <a:prstClr val="white"/>
                </a:solidFill>
              </a:rPr>
              <a:t>사용자 최초 접속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ko-KR" altLang="en-US" b="1" dirty="0">
                <a:solidFill>
                  <a:prstClr val="white"/>
                </a:solidFill>
              </a:rPr>
              <a:t>특별한 설정이 없으므로 </a:t>
            </a:r>
            <a:r>
              <a:rPr lang="en-US" altLang="ko-KR" b="1" dirty="0">
                <a:solidFill>
                  <a:prstClr val="white"/>
                </a:solidFill>
              </a:rPr>
              <a:t>GET</a:t>
            </a:r>
            <a:r>
              <a:rPr lang="ko-KR" altLang="en-US" b="1" dirty="0">
                <a:solidFill>
                  <a:prstClr val="white"/>
                </a:solidFill>
              </a:rPr>
              <a:t> 메소드로 전송됨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E0631B-747A-457F-B7BD-6742E258AB50}"/>
              </a:ext>
            </a:extLst>
          </p:cNvPr>
          <p:cNvSpPr/>
          <p:nvPr/>
        </p:nvSpPr>
        <p:spPr>
          <a:xfrm>
            <a:off x="3898303" y="3187817"/>
            <a:ext cx="3380763" cy="528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7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203D41-B940-4413-93C0-3F443FE8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776" y="4356811"/>
            <a:ext cx="3769065" cy="15209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글쓰기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1026" name="Picture 2" descr="서버와 클라이언트 - 프로그래밍 입문">
            <a:extLst>
              <a:ext uri="{FF2B5EF4-FFF2-40B4-BE49-F238E27FC236}">
                <a16:creationId xmlns:a16="http://schemas.microsoft.com/office/drawing/2014/main" id="{D7122100-C12C-4B0E-9890-E98BE1EB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17" y="1446341"/>
            <a:ext cx="6578577" cy="325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309911" y="5117295"/>
            <a:ext cx="7874865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2. 127.0.0.1:8000/board/write</a:t>
            </a:r>
            <a:r>
              <a:rPr lang="ko-KR" altLang="en-US" b="1" dirty="0">
                <a:solidFill>
                  <a:prstClr val="white"/>
                </a:solidFill>
              </a:rPr>
              <a:t>에 접속했을 때에 해당하는 </a:t>
            </a:r>
            <a:r>
              <a:rPr lang="en-US" altLang="ko-KR" b="1" dirty="0">
                <a:solidFill>
                  <a:prstClr val="white"/>
                </a:solidFill>
              </a:rPr>
              <a:t>View </a:t>
            </a:r>
            <a:r>
              <a:rPr lang="ko-KR" altLang="en-US" b="1" dirty="0">
                <a:solidFill>
                  <a:prstClr val="white"/>
                </a:solidFill>
              </a:rPr>
              <a:t>함수 실행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 (urls.py</a:t>
            </a:r>
            <a:r>
              <a:rPr lang="ko-KR" altLang="en-US" b="1" dirty="0">
                <a:solidFill>
                  <a:prstClr val="white"/>
                </a:solidFill>
              </a:rPr>
              <a:t>에서 설정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ko-KR" altLang="en-US" b="1" dirty="0">
                <a:solidFill>
                  <a:prstClr val="white"/>
                </a:solidFill>
              </a:rPr>
              <a:t>이 경우 </a:t>
            </a:r>
            <a:r>
              <a:rPr lang="en-US" altLang="ko-KR" b="1" dirty="0" err="1">
                <a:solidFill>
                  <a:prstClr val="white"/>
                </a:solidFill>
              </a:rPr>
              <a:t>board_write</a:t>
            </a:r>
            <a:r>
              <a:rPr lang="ko-KR" altLang="en-US" b="1" dirty="0">
                <a:solidFill>
                  <a:prstClr val="white"/>
                </a:solidFill>
              </a:rPr>
              <a:t> 함수 실행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E0631B-747A-457F-B7BD-6742E258AB50}"/>
              </a:ext>
            </a:extLst>
          </p:cNvPr>
          <p:cNvSpPr/>
          <p:nvPr/>
        </p:nvSpPr>
        <p:spPr>
          <a:xfrm>
            <a:off x="5472579" y="2547250"/>
            <a:ext cx="2121615" cy="2157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E3A60-22FD-4B95-A059-B746D215193B}"/>
              </a:ext>
            </a:extLst>
          </p:cNvPr>
          <p:cNvSpPr/>
          <p:nvPr/>
        </p:nvSpPr>
        <p:spPr>
          <a:xfrm>
            <a:off x="8946776" y="5360894"/>
            <a:ext cx="2286000" cy="16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4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A55734-A2ED-45D9-A749-B079247D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852" y="1102491"/>
            <a:ext cx="5054294" cy="38582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글쓰기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717039" y="5101811"/>
            <a:ext cx="8757922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3. </a:t>
            </a:r>
            <a:r>
              <a:rPr lang="ko-KR" altLang="en-US" b="1" dirty="0">
                <a:solidFill>
                  <a:prstClr val="white"/>
                </a:solidFill>
              </a:rPr>
              <a:t>로그인이 되어있는지 확인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ko-KR" altLang="en-US" b="1" dirty="0">
                <a:solidFill>
                  <a:prstClr val="white"/>
                </a:solidFill>
              </a:rPr>
              <a:t>안 되어있을 경우 로그인 페이지로 </a:t>
            </a:r>
            <a:r>
              <a:rPr lang="ko-KR" altLang="en-US" b="1" dirty="0" err="1">
                <a:solidFill>
                  <a:prstClr val="white"/>
                </a:solidFill>
              </a:rPr>
              <a:t>리다이렉트</a:t>
            </a:r>
            <a:r>
              <a:rPr lang="en-US" altLang="ko-KR" b="1" dirty="0">
                <a:solidFill>
                  <a:prstClr val="white"/>
                </a:solidFill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GET </a:t>
            </a:r>
            <a:r>
              <a:rPr lang="ko-KR" altLang="en-US" b="1" dirty="0">
                <a:solidFill>
                  <a:prstClr val="white"/>
                </a:solidFill>
              </a:rPr>
              <a:t>메소드로 전송되었으므로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en-US" altLang="ko-KR" b="1" dirty="0" err="1">
                <a:solidFill>
                  <a:prstClr val="white"/>
                </a:solidFill>
              </a:rPr>
              <a:t>if~else</a:t>
            </a:r>
            <a:r>
              <a:rPr lang="ko-KR" altLang="en-US" b="1" dirty="0">
                <a:solidFill>
                  <a:prstClr val="white"/>
                </a:solidFill>
              </a:rPr>
              <a:t> 구문에서 </a:t>
            </a:r>
            <a:r>
              <a:rPr lang="en-US" altLang="ko-KR" b="1" dirty="0">
                <a:solidFill>
                  <a:prstClr val="white"/>
                </a:solidFill>
              </a:rPr>
              <a:t>else </a:t>
            </a:r>
            <a:r>
              <a:rPr lang="ko-KR" altLang="en-US" b="1" dirty="0">
                <a:solidFill>
                  <a:prstClr val="white"/>
                </a:solidFill>
              </a:rPr>
              <a:t>부분 실행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   </a:t>
            </a:r>
            <a:r>
              <a:rPr lang="en-US" altLang="ko-KR" b="1" dirty="0" err="1">
                <a:solidFill>
                  <a:prstClr val="white"/>
                </a:solidFill>
              </a:rPr>
              <a:t>BoardForm</a:t>
            </a:r>
            <a:r>
              <a:rPr lang="ko-KR" altLang="en-US" b="1" dirty="0">
                <a:solidFill>
                  <a:prstClr val="white"/>
                </a:solidFill>
              </a:rPr>
              <a:t>을 가져와 </a:t>
            </a:r>
            <a:r>
              <a:rPr lang="en-US" altLang="ko-KR" b="1" dirty="0">
                <a:solidFill>
                  <a:prstClr val="white"/>
                </a:solidFill>
              </a:rPr>
              <a:t>board_write.html</a:t>
            </a:r>
            <a:r>
              <a:rPr lang="ko-KR" altLang="en-US" b="1" dirty="0">
                <a:solidFill>
                  <a:prstClr val="white"/>
                </a:solidFill>
              </a:rPr>
              <a:t>에 전달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   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ko-KR" altLang="en-US" b="1" dirty="0">
                <a:solidFill>
                  <a:prstClr val="white"/>
                </a:solidFill>
              </a:rPr>
              <a:t>여기서 </a:t>
            </a:r>
            <a:r>
              <a:rPr lang="en-US" altLang="ko-KR" b="1" dirty="0">
                <a:solidFill>
                  <a:prstClr val="white"/>
                </a:solidFill>
              </a:rPr>
              <a:t>Form</a:t>
            </a:r>
            <a:r>
              <a:rPr lang="ko-KR" altLang="en-US" b="1" dirty="0">
                <a:solidFill>
                  <a:prstClr val="white"/>
                </a:solidFill>
              </a:rPr>
              <a:t>은 유효성 검사가 아닌 </a:t>
            </a:r>
            <a:r>
              <a:rPr lang="en-US" altLang="ko-KR" b="1" dirty="0">
                <a:solidFill>
                  <a:prstClr val="white"/>
                </a:solidFill>
              </a:rPr>
              <a:t>html</a:t>
            </a:r>
            <a:r>
              <a:rPr lang="ko-KR" altLang="en-US" b="1" dirty="0">
                <a:solidFill>
                  <a:prstClr val="white"/>
                </a:solidFill>
              </a:rPr>
              <a:t>에서 </a:t>
            </a:r>
            <a:r>
              <a:rPr lang="en-US" altLang="ko-KR" b="1" dirty="0">
                <a:solidFill>
                  <a:prstClr val="white"/>
                </a:solidFill>
              </a:rPr>
              <a:t>form </a:t>
            </a:r>
            <a:r>
              <a:rPr lang="ko-KR" altLang="en-US" b="1" dirty="0">
                <a:solidFill>
                  <a:prstClr val="white"/>
                </a:solidFill>
              </a:rPr>
              <a:t>항목 생성을 위해 사용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E3A60-22FD-4B95-A059-B746D215193B}"/>
              </a:ext>
            </a:extLst>
          </p:cNvPr>
          <p:cNvSpPr/>
          <p:nvPr/>
        </p:nvSpPr>
        <p:spPr>
          <a:xfrm>
            <a:off x="4392706" y="4302460"/>
            <a:ext cx="4230440" cy="658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813321-0BF1-46E9-9635-220C8E1BE13C}"/>
              </a:ext>
            </a:extLst>
          </p:cNvPr>
          <p:cNvSpPr/>
          <p:nvPr/>
        </p:nvSpPr>
        <p:spPr>
          <a:xfrm>
            <a:off x="4392706" y="1243520"/>
            <a:ext cx="4230440" cy="397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24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BD5137-425B-4FED-B05D-8D61800F0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752" y="1337279"/>
            <a:ext cx="6542986" cy="23113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글쓰기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361682" y="5390413"/>
            <a:ext cx="9468634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4. </a:t>
            </a:r>
            <a:r>
              <a:rPr lang="en-US" altLang="ko-KR" b="1" dirty="0" err="1">
                <a:solidFill>
                  <a:prstClr val="white"/>
                </a:solidFill>
              </a:rPr>
              <a:t>BoardForm</a:t>
            </a:r>
            <a:r>
              <a:rPr lang="ko-KR" altLang="en-US" b="1" dirty="0">
                <a:solidFill>
                  <a:prstClr val="white"/>
                </a:solidFill>
              </a:rPr>
              <a:t>에서 준비한 필드들을 </a:t>
            </a:r>
            <a:r>
              <a:rPr lang="en-US" altLang="ko-KR" b="1" dirty="0">
                <a:solidFill>
                  <a:prstClr val="white"/>
                </a:solidFill>
              </a:rPr>
              <a:t>board_write.html</a:t>
            </a:r>
            <a:r>
              <a:rPr lang="ko-KR" altLang="en-US" b="1" dirty="0">
                <a:solidFill>
                  <a:prstClr val="white"/>
                </a:solidFill>
              </a:rPr>
              <a:t>에서 </a:t>
            </a:r>
            <a:r>
              <a:rPr lang="en-US" altLang="ko-KR" b="1" dirty="0">
                <a:solidFill>
                  <a:prstClr val="white"/>
                </a:solidFill>
              </a:rPr>
              <a:t>for</a:t>
            </a:r>
            <a:r>
              <a:rPr lang="ko-KR" altLang="en-US" b="1" dirty="0">
                <a:solidFill>
                  <a:prstClr val="white"/>
                </a:solidFill>
              </a:rPr>
              <a:t>문을 사용해 항목으로 생성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(ppt </a:t>
            </a:r>
            <a:r>
              <a:rPr lang="ko-KR" altLang="en-US" b="1" dirty="0">
                <a:solidFill>
                  <a:prstClr val="white"/>
                </a:solidFill>
              </a:rPr>
              <a:t>뒤의 </a:t>
            </a:r>
            <a:r>
              <a:rPr lang="en-US" altLang="ko-KR" b="1" dirty="0">
                <a:solidFill>
                  <a:prstClr val="white"/>
                </a:solidFill>
              </a:rPr>
              <a:t>template </a:t>
            </a:r>
            <a:r>
              <a:rPr lang="ko-KR" altLang="en-US" b="1" dirty="0">
                <a:solidFill>
                  <a:prstClr val="white"/>
                </a:solidFill>
              </a:rPr>
              <a:t>상속 참조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E3A60-22FD-4B95-A059-B746D215193B}"/>
              </a:ext>
            </a:extLst>
          </p:cNvPr>
          <p:cNvSpPr/>
          <p:nvPr/>
        </p:nvSpPr>
        <p:spPr>
          <a:xfrm>
            <a:off x="5448693" y="1846509"/>
            <a:ext cx="5854045" cy="1344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3F3922-EDB7-4F58-89BF-012B6A5A1010}"/>
              </a:ext>
            </a:extLst>
          </p:cNvPr>
          <p:cNvSpPr/>
          <p:nvPr/>
        </p:nvSpPr>
        <p:spPr>
          <a:xfrm>
            <a:off x="4487159" y="3648613"/>
            <a:ext cx="6815579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chemeClr val="bg1"/>
                </a:solidFill>
                <a:effectLst/>
                <a:latin typeface="Open Sans"/>
              </a:rPr>
              <a:t>                                                                             ↑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chemeClr val="bg1"/>
                </a:solidFill>
                <a:effectLst/>
                <a:latin typeface="Open Sans"/>
              </a:rPr>
              <a:t>←   </a:t>
            </a:r>
            <a:r>
              <a:rPr lang="en-US" altLang="ko-KR" b="1" i="0" dirty="0" err="1">
                <a:solidFill>
                  <a:schemeClr val="bg1"/>
                </a:solidFill>
                <a:effectLst/>
                <a:latin typeface="Open Sans"/>
              </a:rPr>
              <a:t>Board</a:t>
            </a:r>
            <a:r>
              <a:rPr lang="en-US" altLang="ko-KR" b="1" dirty="0" err="1">
                <a:solidFill>
                  <a:schemeClr val="bg1"/>
                </a:solidFill>
                <a:latin typeface="Open Sans"/>
              </a:rPr>
              <a:t>Form</a:t>
            </a:r>
            <a:r>
              <a:rPr lang="ko-KR" altLang="en-US" b="1" dirty="0">
                <a:solidFill>
                  <a:schemeClr val="bg1"/>
                </a:solidFill>
                <a:latin typeface="Open Sans"/>
              </a:rPr>
              <a:t>                                      </a:t>
            </a:r>
            <a:r>
              <a:rPr lang="en-US" altLang="ko-KR" b="1" dirty="0">
                <a:solidFill>
                  <a:schemeClr val="bg1"/>
                </a:solidFill>
                <a:latin typeface="Open Sans"/>
              </a:rPr>
              <a:t>board_write</a:t>
            </a:r>
            <a:r>
              <a:rPr lang="en-US" altLang="ko-KR" b="1" i="0" dirty="0">
                <a:solidFill>
                  <a:prstClr val="white"/>
                </a:solidFill>
                <a:effectLst/>
                <a:latin typeface="Open Sans"/>
              </a:rPr>
              <a:t>.html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58D060-84EE-4426-9C87-D56F0E17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82" y="1454705"/>
            <a:ext cx="4096712" cy="34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5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글쓰기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617461" y="5305416"/>
            <a:ext cx="8957075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5. </a:t>
            </a:r>
            <a:r>
              <a:rPr lang="ko-KR" altLang="en-US" b="1" dirty="0">
                <a:solidFill>
                  <a:prstClr val="white"/>
                </a:solidFill>
              </a:rPr>
              <a:t>위 과정을 통해 만들어진 웹페이지를 클라이언트에게 전송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(</a:t>
            </a:r>
            <a:r>
              <a:rPr lang="ko-KR" altLang="en-US" b="1" dirty="0">
                <a:solidFill>
                  <a:prstClr val="white"/>
                </a:solidFill>
              </a:rPr>
              <a:t>클라이언트의 요청</a:t>
            </a:r>
            <a:r>
              <a:rPr lang="en-US" altLang="ko-KR" b="1" dirty="0">
                <a:solidFill>
                  <a:prstClr val="white"/>
                </a:solidFill>
              </a:rPr>
              <a:t>(127.0.0.1:8000/board/write GET </a:t>
            </a:r>
            <a:r>
              <a:rPr lang="ko-KR" altLang="en-US" b="1" dirty="0">
                <a:solidFill>
                  <a:prstClr val="white"/>
                </a:solidFill>
              </a:rPr>
              <a:t>메소드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r>
              <a:rPr lang="ko-KR" altLang="en-US" b="1" dirty="0">
                <a:solidFill>
                  <a:prstClr val="white"/>
                </a:solidFill>
              </a:rPr>
              <a:t>에 대한 서버의 응답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pic>
        <p:nvPicPr>
          <p:cNvPr id="8" name="Picture 2" descr="서버와 클라이언트 - 프로그래밍 입문">
            <a:extLst>
              <a:ext uri="{FF2B5EF4-FFF2-40B4-BE49-F238E27FC236}">
                <a16:creationId xmlns:a16="http://schemas.microsoft.com/office/drawing/2014/main" id="{2A367A99-CDF0-477C-9FBB-2090E2F8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26" y="2023236"/>
            <a:ext cx="4734733" cy="234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F2D29BE-CC1B-4B87-8DC1-41B9FDB8D59D}"/>
              </a:ext>
            </a:extLst>
          </p:cNvPr>
          <p:cNvSpPr/>
          <p:nvPr/>
        </p:nvSpPr>
        <p:spPr>
          <a:xfrm>
            <a:off x="7395646" y="2824264"/>
            <a:ext cx="2433203" cy="371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878584-679C-4BEB-B409-D6914D49A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28"/>
          <a:stretch/>
        </p:blipFill>
        <p:spPr>
          <a:xfrm>
            <a:off x="143436" y="1443359"/>
            <a:ext cx="6231467" cy="33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2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9AA9F0-47FA-4EF6-A274-16C444CD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44" y="1228150"/>
            <a:ext cx="6096000" cy="2153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글쓰기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368477" y="4805551"/>
            <a:ext cx="671062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6. </a:t>
            </a:r>
            <a:r>
              <a:rPr lang="ko-KR" altLang="en-US" b="1" dirty="0">
                <a:solidFill>
                  <a:prstClr val="white"/>
                </a:solidFill>
              </a:rPr>
              <a:t>사용자가 </a:t>
            </a:r>
            <a:r>
              <a:rPr lang="en-US" altLang="ko-KR" b="1" dirty="0">
                <a:solidFill>
                  <a:prstClr val="white"/>
                </a:solidFill>
              </a:rPr>
              <a:t>form </a:t>
            </a:r>
            <a:r>
              <a:rPr lang="ko-KR" altLang="en-US" b="1" dirty="0">
                <a:solidFill>
                  <a:prstClr val="white"/>
                </a:solidFill>
              </a:rPr>
              <a:t>항목을 다 채워 전송하면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   </a:t>
            </a:r>
            <a:r>
              <a:rPr lang="en-US" altLang="ko-KR" b="1" dirty="0">
                <a:solidFill>
                  <a:prstClr val="white"/>
                </a:solidFill>
              </a:rPr>
              <a:t>127.0.0.1:8000/board/write </a:t>
            </a:r>
            <a:r>
              <a:rPr lang="en-US" altLang="ko-KR" b="1" dirty="0" err="1">
                <a:solidFill>
                  <a:prstClr val="white"/>
                </a:solidFill>
              </a:rPr>
              <a:t>uri</a:t>
            </a:r>
            <a:r>
              <a:rPr lang="ko-KR" altLang="en-US" b="1" dirty="0">
                <a:solidFill>
                  <a:prstClr val="white"/>
                </a:solidFill>
              </a:rPr>
              <a:t>에 </a:t>
            </a:r>
            <a:r>
              <a:rPr lang="en-US" altLang="ko-KR" b="1" dirty="0">
                <a:solidFill>
                  <a:prstClr val="white"/>
                </a:solidFill>
              </a:rPr>
              <a:t>POST </a:t>
            </a:r>
            <a:r>
              <a:rPr lang="ko-KR" altLang="en-US" b="1" dirty="0">
                <a:solidFill>
                  <a:prstClr val="white"/>
                </a:solidFill>
              </a:rPr>
              <a:t>메소드로 접속 요청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</a:t>
            </a:r>
            <a:r>
              <a:rPr lang="ko-KR" altLang="en-US" b="1" dirty="0">
                <a:solidFill>
                  <a:prstClr val="white"/>
                </a:solidFill>
              </a:rPr>
              <a:t>다시 </a:t>
            </a:r>
            <a:r>
              <a:rPr lang="en-US" altLang="ko-KR" b="1" dirty="0">
                <a:solidFill>
                  <a:prstClr val="white"/>
                </a:solidFill>
              </a:rPr>
              <a:t>View</a:t>
            </a:r>
            <a:r>
              <a:rPr lang="ko-KR" altLang="en-US" b="1" dirty="0">
                <a:solidFill>
                  <a:prstClr val="white"/>
                </a:solidFill>
              </a:rPr>
              <a:t>에서 </a:t>
            </a:r>
            <a:r>
              <a:rPr lang="en-US" altLang="ko-KR" b="1" dirty="0" err="1">
                <a:solidFill>
                  <a:prstClr val="white"/>
                </a:solidFill>
              </a:rPr>
              <a:t>board_write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ko-KR" altLang="en-US" b="1" dirty="0">
                <a:solidFill>
                  <a:prstClr val="white"/>
                </a:solidFill>
              </a:rPr>
              <a:t>함수 실행</a:t>
            </a:r>
            <a:r>
              <a:rPr lang="en-US" altLang="ko-KR" b="1" dirty="0">
                <a:solidFill>
                  <a:prstClr val="white"/>
                </a:solidFill>
              </a:rPr>
              <a:t>(urls.py)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8" name="Picture 2" descr="서버와 클라이언트 - 프로그래밍 입문">
            <a:extLst>
              <a:ext uri="{FF2B5EF4-FFF2-40B4-BE49-F238E27FC236}">
                <a16:creationId xmlns:a16="http://schemas.microsoft.com/office/drawing/2014/main" id="{2A367A99-CDF0-477C-9FBB-2090E2F8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723" y="4347793"/>
            <a:ext cx="4302559" cy="21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F2D29BE-CC1B-4B87-8DC1-41B9FDB8D59D}"/>
              </a:ext>
            </a:extLst>
          </p:cNvPr>
          <p:cNvSpPr/>
          <p:nvPr/>
        </p:nvSpPr>
        <p:spPr>
          <a:xfrm>
            <a:off x="7934576" y="5448195"/>
            <a:ext cx="2247973" cy="328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1704A0-7703-48DC-82E8-5CD867D61154}"/>
              </a:ext>
            </a:extLst>
          </p:cNvPr>
          <p:cNvSpPr/>
          <p:nvPr/>
        </p:nvSpPr>
        <p:spPr>
          <a:xfrm>
            <a:off x="847564" y="1475566"/>
            <a:ext cx="1498404" cy="177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DE2CB0-72CB-4696-BD2D-22AFCAB05707}"/>
              </a:ext>
            </a:extLst>
          </p:cNvPr>
          <p:cNvSpPr/>
          <p:nvPr/>
        </p:nvSpPr>
        <p:spPr>
          <a:xfrm>
            <a:off x="1190113" y="3381585"/>
            <a:ext cx="506735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i="0" dirty="0">
                <a:solidFill>
                  <a:schemeClr val="bg1"/>
                </a:solidFill>
                <a:effectLst/>
                <a:latin typeface="Open Sans"/>
              </a:rPr>
              <a:t>↑ </a:t>
            </a:r>
            <a:endParaRPr lang="en-US" altLang="ko-KR" sz="1400" b="1" i="0" dirty="0">
              <a:solidFill>
                <a:schemeClr val="bg1"/>
              </a:solidFill>
              <a:effectLst/>
              <a:latin typeface="Open Sans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form </a:t>
            </a:r>
            <a:r>
              <a:rPr lang="ko-KR" altLang="en-US" sz="1400" b="1" dirty="0">
                <a:solidFill>
                  <a:prstClr val="white"/>
                </a:solidFill>
              </a:rPr>
              <a:t>태그의 메소드가 </a:t>
            </a:r>
            <a:r>
              <a:rPr lang="en-US" altLang="ko-KR" sz="1400" b="1" dirty="0">
                <a:solidFill>
                  <a:prstClr val="white"/>
                </a:solidFill>
              </a:rPr>
              <a:t>POST</a:t>
            </a:r>
            <a:r>
              <a:rPr lang="ko-KR" altLang="en-US" sz="1400" b="1" dirty="0">
                <a:solidFill>
                  <a:prstClr val="white"/>
                </a:solidFill>
              </a:rPr>
              <a:t>로 설정되어 있어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submit </a:t>
            </a:r>
            <a:r>
              <a:rPr lang="ko-KR" altLang="en-US" sz="1400" b="1" dirty="0">
                <a:solidFill>
                  <a:prstClr val="white"/>
                </a:solidFill>
              </a:rPr>
              <a:t>타입의 버튼을 누르면 </a:t>
            </a:r>
            <a:r>
              <a:rPr lang="en-US" altLang="ko-KR" sz="1400" b="1" dirty="0">
                <a:solidFill>
                  <a:prstClr val="white"/>
                </a:solidFill>
              </a:rPr>
              <a:t>POST </a:t>
            </a:r>
            <a:r>
              <a:rPr lang="ko-KR" altLang="en-US" sz="1400" b="1" dirty="0">
                <a:solidFill>
                  <a:prstClr val="white"/>
                </a:solidFill>
              </a:rPr>
              <a:t>메소드로 요청이 전송됨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7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117B68A-941C-4754-81ED-1D73D0EDC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70" y="1184896"/>
            <a:ext cx="5054294" cy="38582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글쓰기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2008247" y="5193865"/>
            <a:ext cx="8175503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7. POST </a:t>
            </a:r>
            <a:r>
              <a:rPr lang="ko-KR" altLang="en-US" b="1" dirty="0">
                <a:solidFill>
                  <a:prstClr val="white"/>
                </a:solidFill>
              </a:rPr>
              <a:t>메소드로 전송되었으므로</a:t>
            </a:r>
            <a:r>
              <a:rPr lang="en-US" altLang="ko-KR" b="1" dirty="0">
                <a:solidFill>
                  <a:prstClr val="white"/>
                </a:solidFill>
              </a:rPr>
              <a:t> </a:t>
            </a:r>
            <a:r>
              <a:rPr lang="en-US" altLang="ko-KR" b="1" dirty="0" err="1">
                <a:solidFill>
                  <a:prstClr val="white"/>
                </a:solidFill>
              </a:rPr>
              <a:t>if~else</a:t>
            </a:r>
            <a:r>
              <a:rPr lang="ko-KR" altLang="en-US" b="1" dirty="0">
                <a:solidFill>
                  <a:prstClr val="white"/>
                </a:solidFill>
              </a:rPr>
              <a:t> 구문에서 </a:t>
            </a:r>
            <a:r>
              <a:rPr lang="en-US" altLang="ko-KR" b="1" dirty="0">
                <a:solidFill>
                  <a:prstClr val="white"/>
                </a:solidFill>
              </a:rPr>
              <a:t>if </a:t>
            </a:r>
            <a:r>
              <a:rPr lang="ko-KR" altLang="en-US" b="1" dirty="0">
                <a:solidFill>
                  <a:prstClr val="white"/>
                </a:solidFill>
              </a:rPr>
              <a:t>부분 실행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   받은 정보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</a:rPr>
              <a:t>request.POST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  <a:r>
              <a:rPr lang="ko-KR" altLang="en-US" b="1" dirty="0">
                <a:solidFill>
                  <a:prstClr val="white"/>
                </a:solidFill>
              </a:rPr>
              <a:t>를 </a:t>
            </a:r>
            <a:r>
              <a:rPr lang="en-US" altLang="ko-KR" b="1" dirty="0" err="1">
                <a:solidFill>
                  <a:prstClr val="white"/>
                </a:solidFill>
              </a:rPr>
              <a:t>BoardForm</a:t>
            </a:r>
            <a:r>
              <a:rPr lang="ko-KR" altLang="en-US" b="1" dirty="0">
                <a:solidFill>
                  <a:prstClr val="white"/>
                </a:solidFill>
              </a:rPr>
              <a:t>에 넣어 유효성 검사 실행</a:t>
            </a: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   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ko-KR" altLang="en-US" b="1" dirty="0">
                <a:solidFill>
                  <a:prstClr val="white"/>
                </a:solidFill>
              </a:rPr>
              <a:t>여기서 </a:t>
            </a:r>
            <a:r>
              <a:rPr lang="en-US" altLang="ko-KR" b="1" dirty="0">
                <a:solidFill>
                  <a:prstClr val="white"/>
                </a:solidFill>
              </a:rPr>
              <a:t>Form</a:t>
            </a:r>
            <a:r>
              <a:rPr lang="ko-KR" altLang="en-US" b="1" dirty="0">
                <a:solidFill>
                  <a:prstClr val="white"/>
                </a:solidFill>
              </a:rPr>
              <a:t>은 </a:t>
            </a:r>
            <a:r>
              <a:rPr lang="en-US" altLang="ko-KR" b="1" dirty="0">
                <a:solidFill>
                  <a:prstClr val="white"/>
                </a:solidFill>
              </a:rPr>
              <a:t>form </a:t>
            </a:r>
            <a:r>
              <a:rPr lang="ko-KR" altLang="en-US" b="1" dirty="0">
                <a:solidFill>
                  <a:prstClr val="white"/>
                </a:solidFill>
              </a:rPr>
              <a:t>항목 생성 뿐만 아니라 유효성 검사를 위해서도 사용</a:t>
            </a:r>
            <a:r>
              <a:rPr lang="en-US" altLang="ko-KR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E3A60-22FD-4B95-A059-B746D215193B}"/>
              </a:ext>
            </a:extLst>
          </p:cNvPr>
          <p:cNvSpPr/>
          <p:nvPr/>
        </p:nvSpPr>
        <p:spPr>
          <a:xfrm>
            <a:off x="1426470" y="1810835"/>
            <a:ext cx="3280001" cy="2608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서버와 클라이언트 - 프로그래밍 입문">
            <a:extLst>
              <a:ext uri="{FF2B5EF4-FFF2-40B4-BE49-F238E27FC236}">
                <a16:creationId xmlns:a16="http://schemas.microsoft.com/office/drawing/2014/main" id="{AB2C2469-2028-4294-BC87-3AE8ECF7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676" y="1754634"/>
            <a:ext cx="5629689" cy="27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27E68D3-6BE1-4C58-B939-67FD9AE2D17C}"/>
              </a:ext>
            </a:extLst>
          </p:cNvPr>
          <p:cNvSpPr/>
          <p:nvPr/>
        </p:nvSpPr>
        <p:spPr>
          <a:xfrm>
            <a:off x="10183750" y="2667786"/>
            <a:ext cx="1831615" cy="1875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24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5363656-A059-4A59-ADAC-1674282B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957" y="1182992"/>
            <a:ext cx="4616081" cy="38608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B277B4-CC22-46C9-8627-CAFBED0ABC67}"/>
              </a:ext>
            </a:extLst>
          </p:cNvPr>
          <p:cNvSpPr txBox="1"/>
          <p:nvPr/>
        </p:nvSpPr>
        <p:spPr>
          <a:xfrm>
            <a:off x="3046827" y="378847"/>
            <a:ext cx="609834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>
                    <a:lumMod val="95000"/>
                  </a:prstClr>
                </a:solidFill>
              </a:rPr>
              <a:t>글쓰기 로직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E28F68-BD84-467D-9428-347157C93EE2}"/>
              </a:ext>
            </a:extLst>
          </p:cNvPr>
          <p:cNvSpPr/>
          <p:nvPr/>
        </p:nvSpPr>
        <p:spPr>
          <a:xfrm>
            <a:off x="1675786" y="5379487"/>
            <a:ext cx="8840427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8. </a:t>
            </a:r>
            <a:r>
              <a:rPr lang="ko-KR" altLang="en-US" b="1" dirty="0">
                <a:solidFill>
                  <a:prstClr val="white"/>
                </a:solidFill>
              </a:rPr>
              <a:t>유효성 검사 실행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   </a:t>
            </a:r>
            <a:r>
              <a:rPr lang="ko-KR" altLang="en-US" b="1" dirty="0">
                <a:solidFill>
                  <a:prstClr val="white"/>
                </a:solidFill>
              </a:rPr>
              <a:t>글쓰기의 경우 공백 검사 외의 특별한 검사가 필요하지 않음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D11943-68C3-435C-8E60-23AA585BD686}"/>
              </a:ext>
            </a:extLst>
          </p:cNvPr>
          <p:cNvSpPr/>
          <p:nvPr/>
        </p:nvSpPr>
        <p:spPr>
          <a:xfrm>
            <a:off x="5123466" y="2132546"/>
            <a:ext cx="2926840" cy="735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D8EF36-A5D8-42C3-96A1-83A955FB782B}"/>
              </a:ext>
            </a:extLst>
          </p:cNvPr>
          <p:cNvSpPr/>
          <p:nvPr/>
        </p:nvSpPr>
        <p:spPr>
          <a:xfrm>
            <a:off x="5123465" y="3812553"/>
            <a:ext cx="2926839" cy="622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7025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448</Words>
  <Application>Microsoft Office PowerPoint</Application>
  <PresentationFormat>와이드스크린</PresentationFormat>
  <Paragraphs>51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Open Sans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Sangjin You</cp:lastModifiedBy>
  <cp:revision>28</cp:revision>
  <dcterms:created xsi:type="dcterms:W3CDTF">2020-11-04T02:52:48Z</dcterms:created>
  <dcterms:modified xsi:type="dcterms:W3CDTF">2021-01-11T01:01:50Z</dcterms:modified>
</cp:coreProperties>
</file>