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6" r:id="rId12"/>
    <p:sldId id="268" r:id="rId13"/>
    <p:sldId id="282" r:id="rId14"/>
    <p:sldId id="283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2020-12-23 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2020-12-23 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2020-12-23 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2020-12-23 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2020-12-23 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2020-12-23 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2020-12-23 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2020-12-23 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2020-12-23 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2020-12-23 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2020-12-23 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2020-12-23 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1423940" y="2633626"/>
            <a:ext cx="934412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 err="1">
                <a:solidFill>
                  <a:prstClr val="white">
                    <a:lumMod val="95000"/>
                  </a:prstClr>
                </a:solidFill>
              </a:rPr>
              <a:t>ISTeam</a:t>
            </a:r>
            <a:r>
              <a:rPr lang="en-US" altLang="ko-KR" sz="4400" b="1" i="1" kern="0" dirty="0">
                <a:solidFill>
                  <a:prstClr val="white">
                    <a:lumMod val="95000"/>
                  </a:prstClr>
                </a:solidFill>
              </a:rPr>
              <a:t> Python Full Stack Study</a:t>
            </a:r>
            <a:endParaRPr lang="en-US" altLang="ko-KR" sz="1100" kern="0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45801-616E-4655-BE79-829F429EBC33}"/>
              </a:ext>
            </a:extLst>
          </p:cNvPr>
          <p:cNvSpPr/>
          <p:nvPr/>
        </p:nvSpPr>
        <p:spPr>
          <a:xfrm>
            <a:off x="5200650" y="3973101"/>
            <a:ext cx="1790700" cy="39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유상진</a:t>
            </a:r>
          </a:p>
        </p:txBody>
      </p:sp>
    </p:spTree>
    <p:extLst>
      <p:ext uri="{BB962C8B-B14F-4D97-AF65-F5344CB8AC3E}">
        <p14:creationId xmlns:p14="http://schemas.microsoft.com/office/powerpoint/2010/main" val="118008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로그인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531828" y="5055128"/>
            <a:ext cx="912834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9-1. </a:t>
            </a:r>
            <a:r>
              <a:rPr lang="ko-KR" altLang="en-US" b="1" dirty="0">
                <a:solidFill>
                  <a:prstClr val="white"/>
                </a:solidFill>
              </a:rPr>
              <a:t>유효성 검사 실패 시</a:t>
            </a:r>
            <a:r>
              <a:rPr lang="en-US" altLang="ko-KR" b="1" dirty="0">
                <a:solidFill>
                  <a:prstClr val="white"/>
                </a:solidFill>
              </a:rPr>
              <a:t>(login.html </a:t>
            </a:r>
            <a:r>
              <a:rPr lang="ko-KR" altLang="en-US" b="1" dirty="0">
                <a:solidFill>
                  <a:prstClr val="white"/>
                </a:solidFill>
              </a:rPr>
              <a:t>페이지 무한 반복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</a:t>
            </a:r>
            <a:r>
              <a:rPr lang="en-US" altLang="ko-KR" b="1" dirty="0" err="1">
                <a:solidFill>
                  <a:prstClr val="white"/>
                </a:solidFill>
              </a:rPr>
              <a:t>LoginForm</a:t>
            </a:r>
            <a:r>
              <a:rPr lang="ko-KR" altLang="en-US" b="1" dirty="0">
                <a:solidFill>
                  <a:prstClr val="white"/>
                </a:solidFill>
              </a:rPr>
              <a:t>을 </a:t>
            </a:r>
            <a:r>
              <a:rPr lang="en-US" altLang="ko-KR" b="1" dirty="0">
                <a:solidFill>
                  <a:prstClr val="white"/>
                </a:solidFill>
              </a:rPr>
              <a:t>login.html</a:t>
            </a:r>
            <a:r>
              <a:rPr lang="ko-KR" altLang="en-US" b="1" dirty="0">
                <a:solidFill>
                  <a:prstClr val="white"/>
                </a:solidFill>
              </a:rPr>
              <a:t>에 전달해 웹페이지를 만들어 클라이언트에게 전송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(</a:t>
            </a:r>
            <a:r>
              <a:rPr lang="ko-KR" altLang="en-US" b="1" dirty="0">
                <a:solidFill>
                  <a:prstClr val="white"/>
                </a:solidFill>
              </a:rPr>
              <a:t>클라이언트의 요청</a:t>
            </a:r>
            <a:r>
              <a:rPr lang="en-US" altLang="ko-KR" b="1" dirty="0">
                <a:solidFill>
                  <a:prstClr val="white"/>
                </a:solidFill>
              </a:rPr>
              <a:t>(127.0.0.1:8000/login POST </a:t>
            </a:r>
            <a:r>
              <a:rPr lang="ko-KR" altLang="en-US" b="1" dirty="0">
                <a:solidFill>
                  <a:prstClr val="white"/>
                </a:solidFill>
              </a:rPr>
              <a:t>메소드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에 대한 서버의 응답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18" name="Picture 2" descr="서버와 클라이언트 - 프로그래밍 입문">
            <a:extLst>
              <a:ext uri="{FF2B5EF4-FFF2-40B4-BE49-F238E27FC236}">
                <a16:creationId xmlns:a16="http://schemas.microsoft.com/office/drawing/2014/main" id="{F5276351-D620-49A3-95DD-719A1799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719" y="2363320"/>
            <a:ext cx="4302559" cy="21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C1F259-1FFE-49BB-BCEC-1BCBC5418333}"/>
              </a:ext>
            </a:extLst>
          </p:cNvPr>
          <p:cNvSpPr/>
          <p:nvPr/>
        </p:nvSpPr>
        <p:spPr>
          <a:xfrm>
            <a:off x="7879572" y="3100096"/>
            <a:ext cx="2247973" cy="328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145599-ECAA-4214-ABDD-958D87370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5" y="2271712"/>
            <a:ext cx="6162675" cy="2314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19509F2-827B-4DDD-AE15-E5E9B87BE3E0}"/>
              </a:ext>
            </a:extLst>
          </p:cNvPr>
          <p:cNvSpPr/>
          <p:nvPr/>
        </p:nvSpPr>
        <p:spPr>
          <a:xfrm>
            <a:off x="1632155" y="4338452"/>
            <a:ext cx="4807974" cy="247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67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로그인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852569" y="5345261"/>
            <a:ext cx="673837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9-2. </a:t>
            </a:r>
            <a:r>
              <a:rPr lang="ko-KR" altLang="en-US" b="1" dirty="0">
                <a:solidFill>
                  <a:prstClr val="white"/>
                </a:solidFill>
              </a:rPr>
              <a:t>유효성 검사 성공 시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Session</a:t>
            </a:r>
            <a:r>
              <a:rPr lang="ko-KR" altLang="en-US" b="1" dirty="0">
                <a:solidFill>
                  <a:prstClr val="white"/>
                </a:solidFill>
              </a:rPr>
              <a:t>에 유저 </a:t>
            </a:r>
            <a:r>
              <a:rPr lang="en-US" altLang="ko-KR" b="1" dirty="0">
                <a:solidFill>
                  <a:prstClr val="white"/>
                </a:solidFill>
              </a:rPr>
              <a:t>id</a:t>
            </a:r>
            <a:r>
              <a:rPr lang="ko-KR" altLang="en-US" b="1" dirty="0">
                <a:solidFill>
                  <a:prstClr val="white"/>
                </a:solidFill>
              </a:rPr>
              <a:t> 값을 저장하고 메인 화면으로 </a:t>
            </a:r>
            <a:r>
              <a:rPr lang="ko-KR" altLang="en-US" b="1" dirty="0" err="1">
                <a:solidFill>
                  <a:prstClr val="white"/>
                </a:solidFill>
              </a:rPr>
              <a:t>리다이렉트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6" name="Picture 2" descr="서버와 클라이언트 - 프로그래밍 입문">
            <a:extLst>
              <a:ext uri="{FF2B5EF4-FFF2-40B4-BE49-F238E27FC236}">
                <a16:creationId xmlns:a16="http://schemas.microsoft.com/office/drawing/2014/main" id="{C0B64472-D554-499D-9C40-CD84E4FA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719" y="2363320"/>
            <a:ext cx="4302559" cy="21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FDB3B1B-51EE-4B08-8CD9-FF5F06C1ECD1}"/>
              </a:ext>
            </a:extLst>
          </p:cNvPr>
          <p:cNvSpPr/>
          <p:nvPr/>
        </p:nvSpPr>
        <p:spPr>
          <a:xfrm>
            <a:off x="7879572" y="3100096"/>
            <a:ext cx="2247973" cy="328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756F27-02CA-4792-AC83-83C908B92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5" y="2271712"/>
            <a:ext cx="6162675" cy="2314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051DD0-DDCF-4A68-91DF-E71EFD66881D}"/>
              </a:ext>
            </a:extLst>
          </p:cNvPr>
          <p:cNvSpPr/>
          <p:nvPr/>
        </p:nvSpPr>
        <p:spPr>
          <a:xfrm>
            <a:off x="2382745" y="3215148"/>
            <a:ext cx="3555939" cy="483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68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245196" y="4639803"/>
            <a:ext cx="1038636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세션</a:t>
            </a:r>
            <a:r>
              <a:rPr lang="en-US" altLang="ko-KR" b="1" dirty="0">
                <a:solidFill>
                  <a:schemeClr val="bg1"/>
                </a:solidFill>
              </a:rPr>
              <a:t>(Session)</a:t>
            </a:r>
            <a:r>
              <a:rPr lang="ko-KR" altLang="en-US" b="1" dirty="0">
                <a:solidFill>
                  <a:schemeClr val="bg1"/>
                </a:solidFill>
              </a:rPr>
              <a:t>이란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사용자 정보를 저장하는 방법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서비스가 돌아가는 서버 측에 데이터를 저장하고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세션의 키 값 만을 클라이언트 측에 남겨둠으로써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브라우저는 필요할 때마다 이 키 값을 이용하여 서버에 저장된 데이터를 사용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96D8EB-5544-41A3-9A17-2F38051A6720}"/>
              </a:ext>
            </a:extLst>
          </p:cNvPr>
          <p:cNvGrpSpPr/>
          <p:nvPr/>
        </p:nvGrpSpPr>
        <p:grpSpPr>
          <a:xfrm>
            <a:off x="3168442" y="1488742"/>
            <a:ext cx="5855111" cy="2932512"/>
            <a:chOff x="1897626" y="1415845"/>
            <a:chExt cx="7089058" cy="352978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2DBC1E-F603-4B9C-8A1C-BB0275A84451}"/>
                </a:ext>
              </a:extLst>
            </p:cNvPr>
            <p:cNvSpPr/>
            <p:nvPr/>
          </p:nvSpPr>
          <p:spPr>
            <a:xfrm>
              <a:off x="1897626" y="1415845"/>
              <a:ext cx="7089058" cy="35297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 descr="쉽게 알아보는 서버 인증 1편(세션/쿠키 , JWT)">
              <a:extLst>
                <a:ext uri="{FF2B5EF4-FFF2-40B4-BE49-F238E27FC236}">
                  <a16:creationId xmlns:a16="http://schemas.microsoft.com/office/drawing/2014/main" id="{1FE6BCB7-6E9E-41E5-826E-A669E4669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104" y="1550382"/>
              <a:ext cx="685800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2813BD-14F1-4AA5-8B52-6016A4332C29}"/>
              </a:ext>
            </a:extLst>
          </p:cNvPr>
          <p:cNvSpPr txBox="1"/>
          <p:nvPr/>
        </p:nvSpPr>
        <p:spPr>
          <a:xfrm>
            <a:off x="2388069" y="365219"/>
            <a:ext cx="74158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어째서 </a:t>
            </a: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Session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에</a:t>
            </a: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 id 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값을 저장하였는가</a:t>
            </a: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?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7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3D31CC-B0EC-4383-BB01-CE2B671FD3A9}"/>
              </a:ext>
            </a:extLst>
          </p:cNvPr>
          <p:cNvCxnSpPr>
            <a:cxnSpLocks/>
          </p:cNvCxnSpPr>
          <p:nvPr/>
        </p:nvCxnSpPr>
        <p:spPr>
          <a:xfrm>
            <a:off x="4945242" y="1942604"/>
            <a:ext cx="66313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EC80A8-B71C-4D70-AA2A-7E55C212060D}"/>
              </a:ext>
            </a:extLst>
          </p:cNvPr>
          <p:cNvCxnSpPr>
            <a:cxnSpLocks/>
          </p:cNvCxnSpPr>
          <p:nvPr/>
        </p:nvCxnSpPr>
        <p:spPr>
          <a:xfrm flipH="1">
            <a:off x="5818365" y="4302832"/>
            <a:ext cx="808577" cy="7730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6F81121-9C7A-430F-B82F-0622794575D1}"/>
              </a:ext>
            </a:extLst>
          </p:cNvPr>
          <p:cNvCxnSpPr>
            <a:cxnSpLocks/>
          </p:cNvCxnSpPr>
          <p:nvPr/>
        </p:nvCxnSpPr>
        <p:spPr>
          <a:xfrm>
            <a:off x="9246469" y="4278843"/>
            <a:ext cx="1018408" cy="797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8AF750-1B2A-4B45-ABD9-7A639F9825B1}"/>
              </a:ext>
            </a:extLst>
          </p:cNvPr>
          <p:cNvCxnSpPr>
            <a:cxnSpLocks/>
          </p:cNvCxnSpPr>
          <p:nvPr/>
        </p:nvCxnSpPr>
        <p:spPr>
          <a:xfrm flipV="1">
            <a:off x="4277725" y="3765115"/>
            <a:ext cx="1702763" cy="1968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797F04-E036-4217-83FE-65CA6B68AE7B}"/>
              </a:ext>
            </a:extLst>
          </p:cNvPr>
          <p:cNvGrpSpPr/>
          <p:nvPr/>
        </p:nvGrpSpPr>
        <p:grpSpPr>
          <a:xfrm>
            <a:off x="3009966" y="1522656"/>
            <a:ext cx="1733978" cy="839897"/>
            <a:chOff x="705224" y="2013962"/>
            <a:chExt cx="1733978" cy="83989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1E28F68-BD84-467D-9428-347157C93EE2}"/>
                </a:ext>
              </a:extLst>
            </p:cNvPr>
            <p:cNvSpPr/>
            <p:nvPr/>
          </p:nvSpPr>
          <p:spPr>
            <a:xfrm>
              <a:off x="851906" y="2170904"/>
              <a:ext cx="147834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로그인 성공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E8FF3AF-6F4C-4D12-9338-373FFD7A9145}"/>
                </a:ext>
              </a:extLst>
            </p:cNvPr>
            <p:cNvSpPr/>
            <p:nvPr/>
          </p:nvSpPr>
          <p:spPr>
            <a:xfrm>
              <a:off x="705224" y="2013962"/>
              <a:ext cx="1733978" cy="83989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8708E6C-75DF-4FD7-9E62-9AFB30549354}"/>
              </a:ext>
            </a:extLst>
          </p:cNvPr>
          <p:cNvGrpSpPr/>
          <p:nvPr/>
        </p:nvGrpSpPr>
        <p:grpSpPr>
          <a:xfrm>
            <a:off x="499863" y="3229612"/>
            <a:ext cx="3660766" cy="1939565"/>
            <a:chOff x="7657580" y="1803562"/>
            <a:chExt cx="3660766" cy="193956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2AEDCF-54D1-44CA-8654-6ED0943E7528}"/>
                </a:ext>
              </a:extLst>
            </p:cNvPr>
            <p:cNvSpPr/>
            <p:nvPr/>
          </p:nvSpPr>
          <p:spPr>
            <a:xfrm>
              <a:off x="8009083" y="2170904"/>
              <a:ext cx="2982676" cy="1204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클라이언트에서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로그인이 필요한 기능 요청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ex)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글쓰기</a:t>
              </a:r>
              <a:r>
                <a:rPr lang="en-US" altLang="ko-KR" sz="1400" dirty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</a:rPr>
                <a:t>회원 정보 수정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>
                  <a:solidFill>
                    <a:schemeClr val="bg1"/>
                  </a:solidFill>
                </a:rPr>
                <a:t>등등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A9BFB7E-FEBE-48B5-8A23-BD975E119CC0}"/>
                </a:ext>
              </a:extLst>
            </p:cNvPr>
            <p:cNvSpPr/>
            <p:nvPr/>
          </p:nvSpPr>
          <p:spPr>
            <a:xfrm>
              <a:off x="7657580" y="1803562"/>
              <a:ext cx="3660766" cy="193956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E72719F-E971-4880-BE0A-CE3F9D57956C}"/>
              </a:ext>
            </a:extLst>
          </p:cNvPr>
          <p:cNvGrpSpPr/>
          <p:nvPr/>
        </p:nvGrpSpPr>
        <p:grpSpPr>
          <a:xfrm>
            <a:off x="6095999" y="3131533"/>
            <a:ext cx="3776277" cy="1171299"/>
            <a:chOff x="7566985" y="4370885"/>
            <a:chExt cx="3776277" cy="117129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70BC3C-308C-4F34-9091-FF8394A9B282}"/>
                </a:ext>
              </a:extLst>
            </p:cNvPr>
            <p:cNvSpPr/>
            <p:nvPr/>
          </p:nvSpPr>
          <p:spPr>
            <a:xfrm>
              <a:off x="7657580" y="4689474"/>
              <a:ext cx="3685682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세션에 유저 </a:t>
              </a:r>
              <a:r>
                <a:rPr lang="en-US" altLang="ko-KR" dirty="0">
                  <a:solidFill>
                    <a:schemeClr val="bg1"/>
                  </a:solidFill>
                </a:rPr>
                <a:t>id </a:t>
              </a:r>
              <a:r>
                <a:rPr lang="ko-KR" altLang="en-US" dirty="0">
                  <a:solidFill>
                    <a:schemeClr val="bg1"/>
                  </a:solidFill>
                </a:rPr>
                <a:t>값이 있는지 확인 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5BFD396-FD4B-4C99-8960-05C675BB0382}"/>
                </a:ext>
              </a:extLst>
            </p:cNvPr>
            <p:cNvSpPr/>
            <p:nvPr/>
          </p:nvSpPr>
          <p:spPr>
            <a:xfrm>
              <a:off x="7566985" y="4370885"/>
              <a:ext cx="3660766" cy="11712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430D91-8543-45A8-8603-52D8E6A76D33}"/>
              </a:ext>
            </a:extLst>
          </p:cNvPr>
          <p:cNvGrpSpPr/>
          <p:nvPr/>
        </p:nvGrpSpPr>
        <p:grpSpPr>
          <a:xfrm>
            <a:off x="3952569" y="5250420"/>
            <a:ext cx="3844412" cy="1337073"/>
            <a:chOff x="1882626" y="3244607"/>
            <a:chExt cx="3844412" cy="133707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5975AB6-1A10-4EEF-BB18-C417D9DECC70}"/>
                </a:ext>
              </a:extLst>
            </p:cNvPr>
            <p:cNvSpPr/>
            <p:nvPr/>
          </p:nvSpPr>
          <p:spPr>
            <a:xfrm>
              <a:off x="1882626" y="3244607"/>
              <a:ext cx="3844412" cy="1285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있을 경우</a:t>
              </a:r>
              <a:r>
                <a:rPr lang="en-US" altLang="ko-KR" dirty="0">
                  <a:solidFill>
                    <a:schemeClr val="bg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로그인이 되어 있는 것이므로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해당 페이지로 이동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CE884D-D949-4251-8D1A-2DAA0CA93AE8}"/>
                </a:ext>
              </a:extLst>
            </p:cNvPr>
            <p:cNvSpPr/>
            <p:nvPr/>
          </p:nvSpPr>
          <p:spPr>
            <a:xfrm>
              <a:off x="1882626" y="3244607"/>
              <a:ext cx="3731593" cy="133707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B2C3B8E-613F-4559-824B-C7C0C5034F9F}"/>
              </a:ext>
            </a:extLst>
          </p:cNvPr>
          <p:cNvGrpSpPr/>
          <p:nvPr/>
        </p:nvGrpSpPr>
        <p:grpSpPr>
          <a:xfrm>
            <a:off x="8204768" y="5254608"/>
            <a:ext cx="3844412" cy="1337073"/>
            <a:chOff x="1882626" y="4950587"/>
            <a:chExt cx="3844412" cy="133707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95F088-3D57-4FD2-B65E-AB628B9C8A1C}"/>
                </a:ext>
              </a:extLst>
            </p:cNvPr>
            <p:cNvSpPr/>
            <p:nvPr/>
          </p:nvSpPr>
          <p:spPr>
            <a:xfrm>
              <a:off x="1882626" y="4954639"/>
              <a:ext cx="3844412" cy="1285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없을 경우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로그인이 되어 있지 않은 것이므로 로그인 페이지로 이동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3018383-1CAC-4BA4-A48B-F039772A942D}"/>
                </a:ext>
              </a:extLst>
            </p:cNvPr>
            <p:cNvSpPr/>
            <p:nvPr/>
          </p:nvSpPr>
          <p:spPr>
            <a:xfrm>
              <a:off x="1882626" y="4950587"/>
              <a:ext cx="3731593" cy="133707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E1F9F0-1BA3-4FBA-B3E7-435C4598E75C}"/>
              </a:ext>
            </a:extLst>
          </p:cNvPr>
          <p:cNvGrpSpPr/>
          <p:nvPr/>
        </p:nvGrpSpPr>
        <p:grpSpPr>
          <a:xfrm>
            <a:off x="5809679" y="1316292"/>
            <a:ext cx="4229056" cy="1285288"/>
            <a:chOff x="3337817" y="1238876"/>
            <a:chExt cx="3947086" cy="128528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90596B-BB54-4849-BD27-C107B8AA70CF}"/>
                </a:ext>
              </a:extLst>
            </p:cNvPr>
            <p:cNvSpPr/>
            <p:nvPr/>
          </p:nvSpPr>
          <p:spPr>
            <a:xfrm>
              <a:off x="3440491" y="1597883"/>
              <a:ext cx="3844412" cy="869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로그인한 유저의 </a:t>
              </a:r>
              <a:r>
                <a:rPr lang="en-US" altLang="ko-KR" dirty="0">
                  <a:solidFill>
                    <a:schemeClr val="bg1"/>
                  </a:solidFill>
                </a:rPr>
                <a:t>id</a:t>
              </a:r>
              <a:r>
                <a:rPr lang="ko-KR" altLang="en-US" dirty="0">
                  <a:solidFill>
                    <a:schemeClr val="bg1"/>
                  </a:solidFill>
                </a:rPr>
                <a:t>값을 세션에 저장 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665CD71-AAA6-4508-8978-7C5425F6488C}"/>
                </a:ext>
              </a:extLst>
            </p:cNvPr>
            <p:cNvSpPr/>
            <p:nvPr/>
          </p:nvSpPr>
          <p:spPr>
            <a:xfrm>
              <a:off x="3337817" y="1238876"/>
              <a:ext cx="3871975" cy="128528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97E1C14-8E26-4937-AA3A-2D9CC675B11C}"/>
              </a:ext>
            </a:extLst>
          </p:cNvPr>
          <p:cNvCxnSpPr/>
          <p:nvPr/>
        </p:nvCxnSpPr>
        <p:spPr>
          <a:xfrm>
            <a:off x="393289" y="2880852"/>
            <a:ext cx="114054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017FF3-5C99-42B6-8CFD-FE4FE086F347}"/>
              </a:ext>
            </a:extLst>
          </p:cNvPr>
          <p:cNvSpPr txBox="1"/>
          <p:nvPr/>
        </p:nvSpPr>
        <p:spPr>
          <a:xfrm>
            <a:off x="2388069" y="365219"/>
            <a:ext cx="74158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어째서 </a:t>
            </a: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Session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에</a:t>
            </a: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 id 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값을 저장하였는가</a:t>
            </a: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?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1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2813BD-14F1-4AA5-8B52-6016A4332C29}"/>
              </a:ext>
            </a:extLst>
          </p:cNvPr>
          <p:cNvSpPr txBox="1"/>
          <p:nvPr/>
        </p:nvSpPr>
        <p:spPr>
          <a:xfrm>
            <a:off x="2388069" y="365219"/>
            <a:ext cx="74158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white">
                    <a:lumMod val="95000"/>
                  </a:prstClr>
                </a:solidFill>
              </a:rPr>
              <a:t>어째서 </a:t>
            </a:r>
            <a:r>
              <a:rPr lang="en-US" altLang="ko-KR" sz="2800" b="1" i="1" kern="0">
                <a:solidFill>
                  <a:prstClr val="white">
                    <a:lumMod val="95000"/>
                  </a:prstClr>
                </a:solidFill>
              </a:rPr>
              <a:t>Session</a:t>
            </a:r>
            <a:r>
              <a:rPr lang="ko-KR" altLang="en-US" sz="2800" b="1" i="1" kern="0">
                <a:solidFill>
                  <a:prstClr val="white">
                    <a:lumMod val="95000"/>
                  </a:prstClr>
                </a:solidFill>
              </a:rPr>
              <a:t>에</a:t>
            </a:r>
            <a:r>
              <a:rPr lang="en-US" altLang="ko-KR" sz="2800" b="1" i="1" kern="0">
                <a:solidFill>
                  <a:prstClr val="white">
                    <a:lumMod val="95000"/>
                  </a:prstClr>
                </a:solidFill>
              </a:rPr>
              <a:t> id </a:t>
            </a:r>
            <a:r>
              <a:rPr lang="ko-KR" altLang="en-US" sz="2800" b="1" i="1" kern="0">
                <a:solidFill>
                  <a:prstClr val="white">
                    <a:lumMod val="95000"/>
                  </a:prstClr>
                </a:solidFill>
              </a:rPr>
              <a:t>값을 저장하였는가</a:t>
            </a:r>
            <a:r>
              <a:rPr lang="en-US" altLang="ko-KR" sz="2800" b="1" i="1" kern="0">
                <a:solidFill>
                  <a:prstClr val="white">
                    <a:lumMod val="95000"/>
                  </a:prstClr>
                </a:solidFill>
              </a:rPr>
              <a:t>?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B8DF6-66E0-447D-84FA-AAAF6B5F5ABD}"/>
              </a:ext>
            </a:extLst>
          </p:cNvPr>
          <p:cNvSpPr/>
          <p:nvPr/>
        </p:nvSpPr>
        <p:spPr>
          <a:xfrm>
            <a:off x="754032" y="1316047"/>
            <a:ext cx="101918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ex) </a:t>
            </a:r>
            <a:r>
              <a:rPr lang="ko-KR" altLang="en-US" b="1" dirty="0">
                <a:solidFill>
                  <a:schemeClr val="bg1"/>
                </a:solidFill>
              </a:rPr>
              <a:t>로그인 했을 경우</a:t>
            </a:r>
            <a:r>
              <a:rPr lang="en-US" altLang="ko-KR" b="1" dirty="0">
                <a:solidFill>
                  <a:schemeClr val="bg1"/>
                </a:solidFill>
              </a:rPr>
              <a:t>(session</a:t>
            </a:r>
            <a:r>
              <a:rPr lang="ko-KR" altLang="en-US" b="1" dirty="0">
                <a:solidFill>
                  <a:schemeClr val="bg1"/>
                </a:solidFill>
              </a:rPr>
              <a:t>에 값이 존재할 경우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 메인 페이지에 사용자 이메일을 출력한다면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20FEB7-2D6F-4D96-AF9C-8DE1B373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73" y="2210744"/>
            <a:ext cx="4806558" cy="12016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6509F6-AD17-4FEA-9DC6-132B44E7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90" y="3852789"/>
            <a:ext cx="4280618" cy="26399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B84A60-BD54-4489-830F-DD7FE8422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505" y="2811564"/>
            <a:ext cx="5362575" cy="26003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F61882-811F-4113-96EF-19FE5109F408}"/>
              </a:ext>
            </a:extLst>
          </p:cNvPr>
          <p:cNvCxnSpPr/>
          <p:nvPr/>
        </p:nvCxnSpPr>
        <p:spPr>
          <a:xfrm>
            <a:off x="5443312" y="4021394"/>
            <a:ext cx="589933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로그아웃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6" name="Picture 2" descr="서버와 클라이언트 - 프로그래밍 입문">
            <a:extLst>
              <a:ext uri="{FF2B5EF4-FFF2-40B4-BE49-F238E27FC236}">
                <a16:creationId xmlns:a16="http://schemas.microsoft.com/office/drawing/2014/main" id="{D7122100-C12C-4B0E-9890-E98BE1E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10" y="1578316"/>
            <a:ext cx="6578577" cy="32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903680" y="5381245"/>
            <a:ext cx="638463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클라이언트에서 </a:t>
            </a:r>
            <a:r>
              <a:rPr lang="en-US" altLang="ko-KR" b="1" dirty="0">
                <a:solidFill>
                  <a:prstClr val="white"/>
                </a:solidFill>
              </a:rPr>
              <a:t>127.0.0.1:8000/logout </a:t>
            </a:r>
            <a:r>
              <a:rPr lang="en-US" altLang="ko-KR" b="1" dirty="0" err="1">
                <a:solidFill>
                  <a:prstClr val="white"/>
                </a:solidFill>
              </a:rPr>
              <a:t>uri</a:t>
            </a:r>
            <a:r>
              <a:rPr lang="ko-KR" altLang="en-US" b="1" dirty="0">
                <a:solidFill>
                  <a:prstClr val="white"/>
                </a:solidFill>
              </a:rPr>
              <a:t>에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접속 요청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E0631B-747A-457F-B7BD-6742E258AB50}"/>
              </a:ext>
            </a:extLst>
          </p:cNvPr>
          <p:cNvSpPr/>
          <p:nvPr/>
        </p:nvSpPr>
        <p:spPr>
          <a:xfrm>
            <a:off x="3898303" y="3187817"/>
            <a:ext cx="3380763" cy="528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63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로그아웃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6" name="Picture 2" descr="서버와 클라이언트 - 프로그래밍 입문">
            <a:extLst>
              <a:ext uri="{FF2B5EF4-FFF2-40B4-BE49-F238E27FC236}">
                <a16:creationId xmlns:a16="http://schemas.microsoft.com/office/drawing/2014/main" id="{D7122100-C12C-4B0E-9890-E98BE1E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39" y="1679423"/>
            <a:ext cx="6578577" cy="32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593788" y="5357871"/>
            <a:ext cx="9004419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2. 127.0.0.1:8000/register</a:t>
            </a:r>
            <a:r>
              <a:rPr lang="ko-KR" altLang="en-US" b="1" dirty="0">
                <a:solidFill>
                  <a:prstClr val="white"/>
                </a:solidFill>
              </a:rPr>
              <a:t>에 접속했을 때에 해당하는 </a:t>
            </a:r>
            <a:r>
              <a:rPr lang="en-US" altLang="ko-KR" b="1" dirty="0">
                <a:solidFill>
                  <a:prstClr val="white"/>
                </a:solidFill>
              </a:rPr>
              <a:t>View 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    로그인이 되어 있는 상태</a:t>
            </a:r>
            <a:r>
              <a:rPr lang="en-US" altLang="ko-KR" sz="1400" b="1" dirty="0">
                <a:solidFill>
                  <a:prstClr val="white"/>
                </a:solidFill>
              </a:rPr>
              <a:t>(Session</a:t>
            </a:r>
            <a:r>
              <a:rPr lang="ko-KR" altLang="en-US" sz="1400" b="1" dirty="0">
                <a:solidFill>
                  <a:prstClr val="white"/>
                </a:solidFill>
              </a:rPr>
              <a:t>에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b="1" dirty="0">
                <a:solidFill>
                  <a:prstClr val="white"/>
                </a:solidFill>
              </a:rPr>
              <a:t>유저 이메일이 있는 경우</a:t>
            </a:r>
            <a:r>
              <a:rPr lang="en-US" altLang="ko-KR" sz="1400" b="1" dirty="0">
                <a:solidFill>
                  <a:prstClr val="white"/>
                </a:solidFill>
              </a:rPr>
              <a:t>)</a:t>
            </a:r>
            <a:r>
              <a:rPr lang="ko-KR" altLang="en-US" sz="1400" b="1" dirty="0">
                <a:solidFill>
                  <a:prstClr val="white"/>
                </a:solidFill>
              </a:rPr>
              <a:t>라면 </a:t>
            </a:r>
            <a:r>
              <a:rPr lang="en-US" altLang="ko-KR" sz="1400" b="1" dirty="0">
                <a:solidFill>
                  <a:prstClr val="white"/>
                </a:solidFill>
              </a:rPr>
              <a:t>Session</a:t>
            </a:r>
            <a:r>
              <a:rPr lang="ko-KR" altLang="en-US" sz="1400" b="1" dirty="0">
                <a:solidFill>
                  <a:prstClr val="white"/>
                </a:solidFill>
              </a:rPr>
              <a:t>의 유저 </a:t>
            </a:r>
            <a:r>
              <a:rPr lang="en-US" altLang="ko-KR" sz="1400" b="1" dirty="0">
                <a:solidFill>
                  <a:prstClr val="white"/>
                </a:solidFill>
              </a:rPr>
              <a:t>id</a:t>
            </a:r>
            <a:r>
              <a:rPr lang="ko-KR" altLang="en-US" sz="1400" b="1" dirty="0">
                <a:solidFill>
                  <a:prstClr val="white"/>
                </a:solidFill>
              </a:rPr>
              <a:t> 값을 삭제</a:t>
            </a:r>
            <a:r>
              <a:rPr lang="en-US" altLang="ko-KR" sz="1400" b="1" dirty="0">
                <a:solidFill>
                  <a:prstClr val="white"/>
                </a:solidFill>
              </a:rPr>
              <a:t>(</a:t>
            </a:r>
            <a:r>
              <a:rPr lang="ko-KR" altLang="en-US" sz="1400" b="1" dirty="0">
                <a:solidFill>
                  <a:prstClr val="white"/>
                </a:solidFill>
              </a:rPr>
              <a:t>로그아웃</a:t>
            </a:r>
            <a:r>
              <a:rPr lang="en-US" altLang="ko-KR" sz="1400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E0631B-747A-457F-B7BD-6742E258AB50}"/>
              </a:ext>
            </a:extLst>
          </p:cNvPr>
          <p:cNvSpPr/>
          <p:nvPr/>
        </p:nvSpPr>
        <p:spPr>
          <a:xfrm>
            <a:off x="9706180" y="2780332"/>
            <a:ext cx="2121615" cy="215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94A5AB-912D-4C7D-909E-1C4C4CD1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7" y="2600732"/>
            <a:ext cx="44386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로그아웃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836431" y="5266505"/>
            <a:ext cx="851913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3. </a:t>
            </a:r>
            <a:r>
              <a:rPr lang="ko-KR" altLang="en-US" b="1" dirty="0">
                <a:solidFill>
                  <a:prstClr val="white"/>
                </a:solidFill>
              </a:rPr>
              <a:t>메인 </a:t>
            </a:r>
            <a:r>
              <a:rPr lang="ko-KR" altLang="en-US" b="1" dirty="0" err="1">
                <a:solidFill>
                  <a:prstClr val="white"/>
                </a:solidFill>
              </a:rPr>
              <a:t>화면로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ko-KR" altLang="en-US" b="1" dirty="0" err="1">
                <a:solidFill>
                  <a:prstClr val="white"/>
                </a:solidFill>
              </a:rPr>
              <a:t>리다이렉트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(</a:t>
            </a:r>
            <a:r>
              <a:rPr lang="ko-KR" altLang="en-US" b="1" dirty="0">
                <a:solidFill>
                  <a:prstClr val="white"/>
                </a:solidFill>
              </a:rPr>
              <a:t>클라이언트의 요청</a:t>
            </a:r>
            <a:r>
              <a:rPr lang="en-US" altLang="ko-KR" b="1" dirty="0">
                <a:solidFill>
                  <a:prstClr val="white"/>
                </a:solidFill>
              </a:rPr>
              <a:t>(127.0.0.1:8000/login POST </a:t>
            </a:r>
            <a:r>
              <a:rPr lang="ko-KR" altLang="en-US" b="1" dirty="0">
                <a:solidFill>
                  <a:prstClr val="white"/>
                </a:solidFill>
              </a:rPr>
              <a:t>메소드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에 대한 서버의 응답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8" name="Picture 2" descr="서버와 클라이언트 - 프로그래밍 입문">
            <a:extLst>
              <a:ext uri="{FF2B5EF4-FFF2-40B4-BE49-F238E27FC236}">
                <a16:creationId xmlns:a16="http://schemas.microsoft.com/office/drawing/2014/main" id="{2A367A99-CDF0-477C-9FBB-2090E2F8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27" y="1591495"/>
            <a:ext cx="6098344" cy="30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2D29BE-CC1B-4B87-8DC1-41B9FDB8D59D}"/>
              </a:ext>
            </a:extLst>
          </p:cNvPr>
          <p:cNvSpPr/>
          <p:nvPr/>
        </p:nvSpPr>
        <p:spPr>
          <a:xfrm>
            <a:off x="4054065" y="2556702"/>
            <a:ext cx="3133970" cy="472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19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로그인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6" name="Picture 2" descr="서버와 클라이언트 - 프로그래밍 입문">
            <a:extLst>
              <a:ext uri="{FF2B5EF4-FFF2-40B4-BE49-F238E27FC236}">
                <a16:creationId xmlns:a16="http://schemas.microsoft.com/office/drawing/2014/main" id="{D7122100-C12C-4B0E-9890-E98BE1E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10" y="1578316"/>
            <a:ext cx="6578577" cy="32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326745" y="5381246"/>
            <a:ext cx="818465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클라이언트에서 </a:t>
            </a:r>
            <a:r>
              <a:rPr lang="en-US" altLang="ko-KR" b="1" dirty="0">
                <a:solidFill>
                  <a:prstClr val="white"/>
                </a:solidFill>
              </a:rPr>
              <a:t>127.0.0.1:8000/login </a:t>
            </a:r>
            <a:r>
              <a:rPr lang="en-US" altLang="ko-KR" b="1" dirty="0" err="1">
                <a:solidFill>
                  <a:prstClr val="white"/>
                </a:solidFill>
              </a:rPr>
              <a:t>uri</a:t>
            </a:r>
            <a:r>
              <a:rPr lang="ko-KR" altLang="en-US" b="1" dirty="0">
                <a:solidFill>
                  <a:prstClr val="white"/>
                </a:solidFill>
              </a:rPr>
              <a:t>에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접속 요청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(</a:t>
            </a:r>
            <a:r>
              <a:rPr lang="ko-KR" altLang="en-US" b="1" dirty="0">
                <a:solidFill>
                  <a:prstClr val="white"/>
                </a:solidFill>
              </a:rPr>
              <a:t>사용자 최초 접속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특별한 설정이 없으므로 </a:t>
            </a:r>
            <a:r>
              <a:rPr lang="en-US" altLang="ko-KR" b="1" dirty="0">
                <a:solidFill>
                  <a:prstClr val="white"/>
                </a:solidFill>
              </a:rPr>
              <a:t>GET</a:t>
            </a:r>
            <a:r>
              <a:rPr lang="ko-KR" altLang="en-US" b="1" dirty="0">
                <a:solidFill>
                  <a:prstClr val="white"/>
                </a:solidFill>
              </a:rPr>
              <a:t> 메소드로 전송됨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E0631B-747A-457F-B7BD-6742E258AB50}"/>
              </a:ext>
            </a:extLst>
          </p:cNvPr>
          <p:cNvSpPr/>
          <p:nvPr/>
        </p:nvSpPr>
        <p:spPr>
          <a:xfrm>
            <a:off x="3898303" y="3187817"/>
            <a:ext cx="3380763" cy="528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3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로그인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6" name="Picture 2" descr="서버와 클라이언트 - 프로그래밍 입문">
            <a:extLst>
              <a:ext uri="{FF2B5EF4-FFF2-40B4-BE49-F238E27FC236}">
                <a16:creationId xmlns:a16="http://schemas.microsoft.com/office/drawing/2014/main" id="{D7122100-C12C-4B0E-9890-E98BE1E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10" y="1500129"/>
            <a:ext cx="6578577" cy="32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497299" y="5224871"/>
            <a:ext cx="740402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2. 127.0.0.1:8000/login</a:t>
            </a:r>
            <a:r>
              <a:rPr lang="ko-KR" altLang="en-US" b="1" dirty="0">
                <a:solidFill>
                  <a:prstClr val="white"/>
                </a:solidFill>
              </a:rPr>
              <a:t>에 접속했을 때에 해당하는 </a:t>
            </a:r>
            <a:r>
              <a:rPr lang="en-US" altLang="ko-KR" b="1" dirty="0">
                <a:solidFill>
                  <a:prstClr val="white"/>
                </a:solidFill>
              </a:rPr>
              <a:t>View 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(urls.py</a:t>
            </a:r>
            <a:r>
              <a:rPr lang="ko-KR" altLang="en-US" b="1" dirty="0">
                <a:solidFill>
                  <a:prstClr val="white"/>
                </a:solidFill>
              </a:rPr>
              <a:t>에서 설정</a:t>
            </a:r>
            <a:r>
              <a:rPr lang="en-US" altLang="ko-KR" b="1" dirty="0">
                <a:solidFill>
                  <a:prstClr val="white"/>
                </a:solidFill>
              </a:rPr>
              <a:t>, login 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E0631B-747A-457F-B7BD-6742E258AB50}"/>
              </a:ext>
            </a:extLst>
          </p:cNvPr>
          <p:cNvSpPr/>
          <p:nvPr/>
        </p:nvSpPr>
        <p:spPr>
          <a:xfrm>
            <a:off x="7249851" y="2601038"/>
            <a:ext cx="2121615" cy="215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4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FD3464-BBEF-4345-98DE-A51B8C99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78" y="2033312"/>
            <a:ext cx="6162675" cy="2314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로그인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949898" y="4987967"/>
            <a:ext cx="829220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3. GET </a:t>
            </a:r>
            <a:r>
              <a:rPr lang="ko-KR" altLang="en-US" b="1" dirty="0">
                <a:solidFill>
                  <a:prstClr val="white"/>
                </a:solidFill>
              </a:rPr>
              <a:t>메소드로 전송되었으므로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en-US" altLang="ko-KR" b="1" dirty="0" err="1">
                <a:solidFill>
                  <a:prstClr val="white"/>
                </a:solidFill>
              </a:rPr>
              <a:t>LoginForm</a:t>
            </a:r>
            <a:r>
              <a:rPr lang="ko-KR" altLang="en-US" b="1" dirty="0">
                <a:solidFill>
                  <a:prstClr val="white"/>
                </a:solidFill>
              </a:rPr>
              <a:t>을 가져와 </a:t>
            </a:r>
            <a:r>
              <a:rPr lang="en-US" altLang="ko-KR" b="1" dirty="0">
                <a:solidFill>
                  <a:prstClr val="white"/>
                </a:solidFill>
              </a:rPr>
              <a:t>login.html</a:t>
            </a:r>
            <a:r>
              <a:rPr lang="ko-KR" altLang="en-US" b="1" dirty="0">
                <a:solidFill>
                  <a:prstClr val="white"/>
                </a:solidFill>
              </a:rPr>
              <a:t>에 전달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여기서 </a:t>
            </a:r>
            <a:r>
              <a:rPr lang="en-US" altLang="ko-KR" b="1" dirty="0">
                <a:solidFill>
                  <a:prstClr val="white"/>
                </a:solidFill>
              </a:rPr>
              <a:t>Form</a:t>
            </a:r>
            <a:r>
              <a:rPr lang="ko-KR" altLang="en-US" b="1" dirty="0">
                <a:solidFill>
                  <a:prstClr val="white"/>
                </a:solidFill>
              </a:rPr>
              <a:t>은 유효성 검사가 아닌 </a:t>
            </a:r>
            <a:r>
              <a:rPr lang="en-US" altLang="ko-KR" b="1" dirty="0">
                <a:solidFill>
                  <a:prstClr val="white"/>
                </a:solidFill>
              </a:rPr>
              <a:t>html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form </a:t>
            </a:r>
            <a:r>
              <a:rPr lang="ko-KR" altLang="en-US" b="1" dirty="0">
                <a:solidFill>
                  <a:prstClr val="white"/>
                </a:solidFill>
              </a:rPr>
              <a:t>항목 생성을 위해 사용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3913239" y="3428041"/>
            <a:ext cx="4807974" cy="919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24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로그인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757489" y="4878928"/>
            <a:ext cx="86770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4. </a:t>
            </a:r>
            <a:r>
              <a:rPr lang="en-US" altLang="ko-KR" b="1" dirty="0" err="1">
                <a:solidFill>
                  <a:prstClr val="white"/>
                </a:solidFill>
              </a:rPr>
              <a:t>LoginForm</a:t>
            </a:r>
            <a:r>
              <a:rPr lang="ko-KR" altLang="en-US" b="1" dirty="0">
                <a:solidFill>
                  <a:prstClr val="white"/>
                </a:solidFill>
              </a:rPr>
              <a:t>에서 준비한 필드들을 </a:t>
            </a:r>
            <a:r>
              <a:rPr lang="en-US" altLang="ko-KR" b="1" dirty="0">
                <a:solidFill>
                  <a:prstClr val="white"/>
                </a:solidFill>
              </a:rPr>
              <a:t>login.html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for</a:t>
            </a:r>
            <a:r>
              <a:rPr lang="ko-KR" altLang="en-US" b="1" dirty="0">
                <a:solidFill>
                  <a:prstClr val="white"/>
                </a:solidFill>
              </a:rPr>
              <a:t>문을 사용해 항목으로 생성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E130BF-3E92-47D5-AC93-817634DB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01" y="1961142"/>
            <a:ext cx="9389011" cy="23508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2608589" y="2907664"/>
            <a:ext cx="8103910" cy="848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95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로그인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836431" y="5169710"/>
            <a:ext cx="851913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5. </a:t>
            </a:r>
            <a:r>
              <a:rPr lang="ko-KR" altLang="en-US" b="1" dirty="0">
                <a:solidFill>
                  <a:prstClr val="white"/>
                </a:solidFill>
              </a:rPr>
              <a:t>위 과정을 통해 만들어진 웹페이지를 클라이언트에게 전송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(</a:t>
            </a:r>
            <a:r>
              <a:rPr lang="ko-KR" altLang="en-US" b="1" dirty="0">
                <a:solidFill>
                  <a:prstClr val="white"/>
                </a:solidFill>
              </a:rPr>
              <a:t>클라이언트의 요청</a:t>
            </a:r>
            <a:r>
              <a:rPr lang="en-US" altLang="ko-KR" b="1" dirty="0">
                <a:solidFill>
                  <a:prstClr val="white"/>
                </a:solidFill>
              </a:rPr>
              <a:t>(127.0.0.1:8000/login GET </a:t>
            </a:r>
            <a:r>
              <a:rPr lang="ko-KR" altLang="en-US" b="1" dirty="0">
                <a:solidFill>
                  <a:prstClr val="white"/>
                </a:solidFill>
              </a:rPr>
              <a:t>메소드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에 대한 서버의 응답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8" name="Picture 2" descr="서버와 클라이언트 - 프로그래밍 입문">
            <a:extLst>
              <a:ext uri="{FF2B5EF4-FFF2-40B4-BE49-F238E27FC236}">
                <a16:creationId xmlns:a16="http://schemas.microsoft.com/office/drawing/2014/main" id="{2A367A99-CDF0-477C-9FBB-2090E2F8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27" y="1591495"/>
            <a:ext cx="6098344" cy="30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2D29BE-CC1B-4B87-8DC1-41B9FDB8D59D}"/>
              </a:ext>
            </a:extLst>
          </p:cNvPr>
          <p:cNvSpPr/>
          <p:nvPr/>
        </p:nvSpPr>
        <p:spPr>
          <a:xfrm>
            <a:off x="4054065" y="2556702"/>
            <a:ext cx="3133970" cy="472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22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로그인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674245" y="5085567"/>
            <a:ext cx="637738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6. </a:t>
            </a:r>
            <a:r>
              <a:rPr lang="ko-KR" altLang="en-US" b="1" dirty="0">
                <a:solidFill>
                  <a:prstClr val="white"/>
                </a:solidFill>
              </a:rPr>
              <a:t>사용자가 </a:t>
            </a:r>
            <a:r>
              <a:rPr lang="en-US" altLang="ko-KR" b="1" dirty="0">
                <a:solidFill>
                  <a:prstClr val="white"/>
                </a:solidFill>
              </a:rPr>
              <a:t>form </a:t>
            </a:r>
            <a:r>
              <a:rPr lang="ko-KR" altLang="en-US" b="1" dirty="0">
                <a:solidFill>
                  <a:prstClr val="white"/>
                </a:solidFill>
              </a:rPr>
              <a:t>항목을 다 채워 전송하면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</a:t>
            </a:r>
            <a:r>
              <a:rPr lang="en-US" altLang="ko-KR" b="1" dirty="0">
                <a:solidFill>
                  <a:prstClr val="white"/>
                </a:solidFill>
              </a:rPr>
              <a:t>127.0.0.1:8000/login </a:t>
            </a:r>
            <a:r>
              <a:rPr lang="en-US" altLang="ko-KR" b="1" dirty="0" err="1">
                <a:solidFill>
                  <a:prstClr val="white"/>
                </a:solidFill>
              </a:rPr>
              <a:t>uri</a:t>
            </a:r>
            <a:r>
              <a:rPr lang="ko-KR" altLang="en-US" b="1" dirty="0">
                <a:solidFill>
                  <a:prstClr val="white"/>
                </a:solidFill>
              </a:rPr>
              <a:t>에 </a:t>
            </a:r>
            <a:r>
              <a:rPr lang="en-US" altLang="ko-KR" b="1" dirty="0">
                <a:solidFill>
                  <a:prstClr val="white"/>
                </a:solidFill>
              </a:rPr>
              <a:t>POST </a:t>
            </a:r>
            <a:r>
              <a:rPr lang="ko-KR" altLang="en-US" b="1" dirty="0">
                <a:solidFill>
                  <a:prstClr val="white"/>
                </a:solidFill>
              </a:rPr>
              <a:t>메소드로 접속 요청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</a:t>
            </a:r>
            <a:r>
              <a:rPr lang="ko-KR" altLang="en-US" b="1" dirty="0">
                <a:solidFill>
                  <a:prstClr val="white"/>
                </a:solidFill>
              </a:rPr>
              <a:t>다시 </a:t>
            </a:r>
            <a:r>
              <a:rPr lang="en-US" altLang="ko-KR" b="1" dirty="0">
                <a:solidFill>
                  <a:prstClr val="white"/>
                </a:solidFill>
              </a:rPr>
              <a:t>View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login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r>
              <a:rPr lang="en-US" altLang="ko-KR" b="1" dirty="0">
                <a:solidFill>
                  <a:prstClr val="white"/>
                </a:solidFill>
              </a:rPr>
              <a:t>(urls.py)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8" name="Picture 2" descr="서버와 클라이언트 - 프로그래밍 입문">
            <a:extLst>
              <a:ext uri="{FF2B5EF4-FFF2-40B4-BE49-F238E27FC236}">
                <a16:creationId xmlns:a16="http://schemas.microsoft.com/office/drawing/2014/main" id="{2A367A99-CDF0-477C-9FBB-2090E2F8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93" y="2337618"/>
            <a:ext cx="5547262" cy="274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2D29BE-CC1B-4B87-8DC1-41B9FDB8D59D}"/>
              </a:ext>
            </a:extLst>
          </p:cNvPr>
          <p:cNvSpPr/>
          <p:nvPr/>
        </p:nvSpPr>
        <p:spPr>
          <a:xfrm>
            <a:off x="6910358" y="3267507"/>
            <a:ext cx="2876674" cy="424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51F786-C45D-4400-8529-5F700E96E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33" t="29858" r="71596" b="64548"/>
          <a:stretch/>
        </p:blipFill>
        <p:spPr>
          <a:xfrm>
            <a:off x="674245" y="1603554"/>
            <a:ext cx="4454456" cy="3377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DE2CB0-72CB-4696-BD2D-22AFCAB05707}"/>
              </a:ext>
            </a:extLst>
          </p:cNvPr>
          <p:cNvSpPr/>
          <p:nvPr/>
        </p:nvSpPr>
        <p:spPr>
          <a:xfrm>
            <a:off x="302606" y="2024558"/>
            <a:ext cx="5667887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form </a:t>
            </a:r>
            <a:r>
              <a:rPr lang="ko-KR" altLang="en-US" sz="1400" b="1" dirty="0">
                <a:solidFill>
                  <a:prstClr val="white"/>
                </a:solidFill>
              </a:rPr>
              <a:t>태그의 메소드를 </a:t>
            </a:r>
            <a:r>
              <a:rPr lang="en-US" altLang="ko-KR" sz="1400" b="1" dirty="0">
                <a:solidFill>
                  <a:prstClr val="white"/>
                </a:solidFill>
              </a:rPr>
              <a:t>POST</a:t>
            </a:r>
            <a:r>
              <a:rPr lang="ko-KR" altLang="en-US" sz="1400" b="1" dirty="0">
                <a:solidFill>
                  <a:prstClr val="white"/>
                </a:solidFill>
              </a:rPr>
              <a:t>로 설정하면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submit </a:t>
            </a:r>
            <a:r>
              <a:rPr lang="ko-KR" altLang="en-US" sz="1400" b="1" dirty="0">
                <a:solidFill>
                  <a:prstClr val="white"/>
                </a:solidFill>
              </a:rPr>
              <a:t>타입의 버튼을 눌렀을 때 </a:t>
            </a:r>
            <a:r>
              <a:rPr lang="en-US" altLang="ko-KR" sz="1400" b="1" dirty="0">
                <a:solidFill>
                  <a:prstClr val="white"/>
                </a:solidFill>
              </a:rPr>
              <a:t>POST </a:t>
            </a:r>
            <a:r>
              <a:rPr lang="ko-KR" altLang="en-US" sz="1400" b="1" dirty="0">
                <a:solidFill>
                  <a:prstClr val="white"/>
                </a:solidFill>
              </a:rPr>
              <a:t>메소드로 요청이 전송됨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7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A8253E0-0E1C-497A-8738-FE8430B9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23" y="2025846"/>
            <a:ext cx="6162675" cy="2314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로그인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820347" y="5166324"/>
            <a:ext cx="1055130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7. POST </a:t>
            </a:r>
            <a:r>
              <a:rPr lang="ko-KR" altLang="en-US" b="1" dirty="0">
                <a:solidFill>
                  <a:prstClr val="white"/>
                </a:solidFill>
              </a:rPr>
              <a:t>메소드로 전송되었으므로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받은 정보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request.POST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를 </a:t>
            </a:r>
            <a:r>
              <a:rPr lang="en-US" altLang="ko-KR" b="1" dirty="0" err="1">
                <a:solidFill>
                  <a:prstClr val="white"/>
                </a:solidFill>
              </a:rPr>
              <a:t>LoginForm</a:t>
            </a:r>
            <a:r>
              <a:rPr lang="ko-KR" altLang="en-US" b="1" dirty="0">
                <a:solidFill>
                  <a:prstClr val="white"/>
                </a:solidFill>
              </a:rPr>
              <a:t>에 넣어 유효성 검사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여기서 </a:t>
            </a:r>
            <a:r>
              <a:rPr lang="en-US" altLang="ko-KR" b="1" dirty="0">
                <a:solidFill>
                  <a:prstClr val="white"/>
                </a:solidFill>
              </a:rPr>
              <a:t>Form</a:t>
            </a:r>
            <a:r>
              <a:rPr lang="ko-KR" altLang="en-US" b="1" dirty="0">
                <a:solidFill>
                  <a:prstClr val="white"/>
                </a:solidFill>
              </a:rPr>
              <a:t>은 </a:t>
            </a:r>
            <a:r>
              <a:rPr lang="en-US" altLang="ko-KR" b="1" dirty="0">
                <a:solidFill>
                  <a:prstClr val="white"/>
                </a:solidFill>
              </a:rPr>
              <a:t>form </a:t>
            </a:r>
            <a:r>
              <a:rPr lang="ko-KR" altLang="en-US" b="1" dirty="0">
                <a:solidFill>
                  <a:prstClr val="white"/>
                </a:solidFill>
              </a:rPr>
              <a:t>항목 생성 뿐만 아니라 유효성 검사를 위해서도 사용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1683267" y="2245493"/>
            <a:ext cx="4855186" cy="1176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서버와 클라이언트 - 프로그래밍 입문">
            <a:extLst>
              <a:ext uri="{FF2B5EF4-FFF2-40B4-BE49-F238E27FC236}">
                <a16:creationId xmlns:a16="http://schemas.microsoft.com/office/drawing/2014/main" id="{AB2C2469-2028-4294-BC87-3AE8ECF7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26" y="2245493"/>
            <a:ext cx="3857483" cy="191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7E68D3-6BE1-4C58-B939-67FD9AE2D17C}"/>
              </a:ext>
            </a:extLst>
          </p:cNvPr>
          <p:cNvSpPr/>
          <p:nvPr/>
        </p:nvSpPr>
        <p:spPr>
          <a:xfrm>
            <a:off x="9910625" y="2828796"/>
            <a:ext cx="1266683" cy="1331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24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081262-99A8-4F73-9BD8-77A4B3E8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57" y="2034844"/>
            <a:ext cx="4973468" cy="249014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021FE96-6F85-4E3E-A0A9-728D9592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7" y="1918807"/>
            <a:ext cx="5216992" cy="27222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로그인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73920" y="5206755"/>
            <a:ext cx="1164416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8. </a:t>
            </a:r>
            <a:r>
              <a:rPr lang="ko-KR" altLang="en-US" b="1" dirty="0">
                <a:solidFill>
                  <a:prstClr val="white"/>
                </a:solidFill>
              </a:rPr>
              <a:t>유효성 검사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View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 err="1">
                <a:solidFill>
                  <a:prstClr val="white"/>
                </a:solidFill>
              </a:rPr>
              <a:t>LoginForm</a:t>
            </a:r>
            <a:r>
              <a:rPr lang="ko-KR" altLang="en-US" b="1" dirty="0">
                <a:solidFill>
                  <a:prstClr val="white"/>
                </a:solidFill>
              </a:rPr>
              <a:t>에 전달한 사용자가 입력한 정보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request.POST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super().clean() </a:t>
            </a:r>
            <a:r>
              <a:rPr lang="ko-KR" altLang="en-US" b="1" dirty="0">
                <a:solidFill>
                  <a:prstClr val="white"/>
                </a:solidFill>
              </a:rPr>
              <a:t>함수를 통해 접근 가능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7168730" y="2055603"/>
            <a:ext cx="4214295" cy="2490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8943B7-3726-4B85-9979-E2AC6D2FE186}"/>
              </a:ext>
            </a:extLst>
          </p:cNvPr>
          <p:cNvSpPr/>
          <p:nvPr/>
        </p:nvSpPr>
        <p:spPr>
          <a:xfrm>
            <a:off x="1638540" y="2217469"/>
            <a:ext cx="2864634" cy="699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0ECE8A-C0B1-492D-BE7B-06127BDB0248}"/>
              </a:ext>
            </a:extLst>
          </p:cNvPr>
          <p:cNvSpPr/>
          <p:nvPr/>
        </p:nvSpPr>
        <p:spPr>
          <a:xfrm>
            <a:off x="1638540" y="3414255"/>
            <a:ext cx="2864634" cy="699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7025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498</Words>
  <Application>Microsoft Office PowerPoint</Application>
  <PresentationFormat>와이드스크린</PresentationFormat>
  <Paragraphs>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Sangjin You</cp:lastModifiedBy>
  <cp:revision>34</cp:revision>
  <dcterms:created xsi:type="dcterms:W3CDTF">2020-11-04T02:52:48Z</dcterms:created>
  <dcterms:modified xsi:type="dcterms:W3CDTF">2020-12-23T01:21:30Z</dcterms:modified>
</cp:coreProperties>
</file>