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Lst>
  <p:notesMasterIdLst>
    <p:notesMasterId r:id="rId18"/>
  </p:notesMasterIdLst>
  <p:sldIdLst>
    <p:sldId id="257" r:id="rId5"/>
    <p:sldId id="258" r:id="rId6"/>
    <p:sldId id="272" r:id="rId7"/>
    <p:sldId id="280" r:id="rId8"/>
    <p:sldId id="273" r:id="rId9"/>
    <p:sldId id="277" r:id="rId10"/>
    <p:sldId id="278" r:id="rId11"/>
    <p:sldId id="279" r:id="rId12"/>
    <p:sldId id="281" r:id="rId13"/>
    <p:sldId id="274" r:id="rId14"/>
    <p:sldId id="276" r:id="rId15"/>
    <p:sldId id="275" r:id="rId16"/>
    <p:sldId id="266"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4" pos="240" userDrawn="1">
          <p15:clr>
            <a:srgbClr val="A4A3A4"/>
          </p15:clr>
        </p15:guide>
        <p15:guide id="6" orient="horz" pos="144" userDrawn="1">
          <p15:clr>
            <a:srgbClr val="A4A3A4"/>
          </p15:clr>
        </p15:guide>
        <p15:guide id="7" orient="horz" pos="4104" userDrawn="1">
          <p15:clr>
            <a:srgbClr val="A4A3A4"/>
          </p15:clr>
        </p15:guide>
        <p15:guide id="8" pos="7440" userDrawn="1">
          <p15:clr>
            <a:srgbClr val="A4A3A4"/>
          </p15:clr>
        </p15:guide>
        <p15:guide id="13" orient="horz" pos="1512" userDrawn="1">
          <p15:clr>
            <a:srgbClr val="A4A3A4"/>
          </p15:clr>
        </p15:guide>
        <p15:guide id="17" orient="horz" pos="2376" userDrawn="1">
          <p15:clr>
            <a:srgbClr val="A4A3A4"/>
          </p15:clr>
        </p15:guide>
        <p15:guide id="18" pos="4824" userDrawn="1">
          <p15:clr>
            <a:srgbClr val="A4A3A4"/>
          </p15:clr>
        </p15:guide>
        <p15:guide id="20" pos="2016" userDrawn="1">
          <p15:clr>
            <a:srgbClr val="A4A3A4"/>
          </p15:clr>
        </p15:guide>
        <p15:guide id="21" orient="horz" pos="1680" userDrawn="1">
          <p15:clr>
            <a:srgbClr val="A4A3A4"/>
          </p15:clr>
        </p15:guide>
        <p15:guide id="22" orient="horz" pos="1008" userDrawn="1">
          <p15:clr>
            <a:srgbClr val="A4A3A4"/>
          </p15:clr>
        </p15:guide>
        <p15:guide id="23" pos="408" userDrawn="1">
          <p15:clr>
            <a:srgbClr val="A4A3A4"/>
          </p15:clr>
        </p15:guide>
        <p15:guide id="24" orient="horz" pos="792" userDrawn="1">
          <p15:clr>
            <a:srgbClr val="A4A3A4"/>
          </p15:clr>
        </p15:guide>
        <p15:guide id="25" orient="horz" pos="2760" userDrawn="1">
          <p15:clr>
            <a:srgbClr val="A4A3A4"/>
          </p15:clr>
        </p15:guide>
        <p15:guide id="26" orient="horz" pos="3024" userDrawn="1">
          <p15:clr>
            <a:srgbClr val="A4A3A4"/>
          </p15:clr>
        </p15:guide>
        <p15:guide id="27" pos="3840" userDrawn="1">
          <p15:clr>
            <a:srgbClr val="A4A3A4"/>
          </p15:clr>
        </p15:guide>
        <p15:guide id="28" orient="horz" pos="22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0353F"/>
    <a:srgbClr val="43CDD9"/>
    <a:srgbClr val="667181"/>
    <a:srgbClr val="BABABA"/>
    <a:srgbClr val="DBDBDB"/>
    <a:srgbClr val="85E0E7"/>
    <a:srgbClr val="515A6B"/>
    <a:srgbClr val="AFBBBD"/>
    <a:srgbClr val="8FA0A3"/>
    <a:srgbClr val="5FD6D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9785A21-E3D9-4F4B-93B2-6D249AE2E691}" v="151" vWet="153" dt="2023-05-16T14:33:12.087"/>
    <p1510:client id="{499058CB-5786-47E9-9019-407F03B7CD30}" v="102" dt="2023-05-18T21:45:53.02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2" d="100"/>
          <a:sy n="102" d="100"/>
        </p:scale>
        <p:origin x="96" y="124"/>
      </p:cViewPr>
      <p:guideLst>
        <p:guide pos="240"/>
        <p:guide orient="horz" pos="144"/>
        <p:guide orient="horz" pos="4104"/>
        <p:guide pos="7440"/>
        <p:guide orient="horz" pos="1512"/>
        <p:guide orient="horz" pos="2376"/>
        <p:guide pos="4824"/>
        <p:guide pos="2016"/>
        <p:guide orient="horz" pos="1680"/>
        <p:guide orient="horz" pos="1008"/>
        <p:guide pos="408"/>
        <p:guide orient="horz" pos="792"/>
        <p:guide orient="horz" pos="2760"/>
        <p:guide orient="horz" pos="3024"/>
        <p:guide pos="3840"/>
        <p:guide orient="horz" pos="22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59DFDBA-7204-40BB-96A7-0921B6318A40}"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4373C400-9C88-4F80-A0EB-600FF332833C}">
      <dgm:prSet/>
      <dgm:spPr/>
      <dgm:t>
        <a:bodyPr/>
        <a:lstStyle/>
        <a:p>
          <a:r>
            <a:rPr lang="en-US" b="0" i="0"/>
            <a:t>The Dataset presents statistics on expenses incurred by an institution that are attributable to recruiting of student athletes.</a:t>
          </a:r>
          <a:endParaRPr lang="en-US"/>
        </a:p>
      </dgm:t>
    </dgm:pt>
    <dgm:pt modelId="{0E41935B-C3BD-4798-B29F-6AF3C04AE70C}" type="parTrans" cxnId="{96EF1C07-282F-43F9-9E3C-26064B60BCDC}">
      <dgm:prSet/>
      <dgm:spPr/>
      <dgm:t>
        <a:bodyPr/>
        <a:lstStyle/>
        <a:p>
          <a:endParaRPr lang="en-US"/>
        </a:p>
      </dgm:t>
    </dgm:pt>
    <dgm:pt modelId="{D62CA214-78CE-4AA9-A531-C0BF98C77CC5}" type="sibTrans" cxnId="{96EF1C07-282F-43F9-9E3C-26064B60BCDC}">
      <dgm:prSet/>
      <dgm:spPr/>
      <dgm:t>
        <a:bodyPr/>
        <a:lstStyle/>
        <a:p>
          <a:endParaRPr lang="en-US"/>
        </a:p>
      </dgm:t>
    </dgm:pt>
    <dgm:pt modelId="{6C939AF4-7331-49EF-9771-B953E22C93B3}">
      <dgm:prSet/>
      <dgm:spPr/>
      <dgm:t>
        <a:bodyPr/>
        <a:lstStyle/>
        <a:p>
          <a:r>
            <a:rPr lang="en-US" b="0" i="0"/>
            <a:t>It Includes i</a:t>
          </a:r>
          <a:r>
            <a:rPr lang="en-US"/>
            <a:t>nformation regarding athletic participation, athletic student aid, staffing, revenues, and expenses, by men's, women's, and coed varsity teams. It was collected by the U.S. Department of Education Office of Postsecondary Education.</a:t>
          </a:r>
        </a:p>
      </dgm:t>
    </dgm:pt>
    <dgm:pt modelId="{EE6BA733-1848-425E-9731-287197582000}" type="parTrans" cxnId="{CB8E7269-A9AE-4F20-B59D-C1819D8AE462}">
      <dgm:prSet/>
      <dgm:spPr/>
      <dgm:t>
        <a:bodyPr/>
        <a:lstStyle/>
        <a:p>
          <a:endParaRPr lang="en-US"/>
        </a:p>
      </dgm:t>
    </dgm:pt>
    <dgm:pt modelId="{1A56676F-5287-48FE-81FA-ECEB2D93282C}" type="sibTrans" cxnId="{CB8E7269-A9AE-4F20-B59D-C1819D8AE462}">
      <dgm:prSet/>
      <dgm:spPr/>
      <dgm:t>
        <a:bodyPr/>
        <a:lstStyle/>
        <a:p>
          <a:endParaRPr lang="en-US"/>
        </a:p>
      </dgm:t>
    </dgm:pt>
    <dgm:pt modelId="{9AA86F6A-ABA2-4B01-827E-533CCB8C654C}">
      <dgm:prSet/>
      <dgm:spPr/>
      <dgm:t>
        <a:bodyPr/>
        <a:lstStyle/>
        <a:p>
          <a:r>
            <a:rPr lang="en-US" b="0" i="0"/>
            <a:t>The survey results are intended to help make prospective students aware of a school's commitment to providing equitable athletic opportunities for male and female students.</a:t>
          </a:r>
          <a:endParaRPr lang="en-US"/>
        </a:p>
      </dgm:t>
    </dgm:pt>
    <dgm:pt modelId="{64F37878-7DEE-482C-A101-B57786AB7BD1}" type="parTrans" cxnId="{0D02599C-3327-4575-9142-3903BA2B5400}">
      <dgm:prSet/>
      <dgm:spPr/>
      <dgm:t>
        <a:bodyPr/>
        <a:lstStyle/>
        <a:p>
          <a:endParaRPr lang="en-US"/>
        </a:p>
      </dgm:t>
    </dgm:pt>
    <dgm:pt modelId="{30ED64D7-BE90-450D-A15A-E9C235C6A272}" type="sibTrans" cxnId="{0D02599C-3327-4575-9142-3903BA2B5400}">
      <dgm:prSet/>
      <dgm:spPr/>
      <dgm:t>
        <a:bodyPr/>
        <a:lstStyle/>
        <a:p>
          <a:endParaRPr lang="en-US"/>
        </a:p>
      </dgm:t>
    </dgm:pt>
    <dgm:pt modelId="{885FA2E6-5541-42B5-8EF0-96A34A0DA78B}" type="pres">
      <dgm:prSet presAssocID="{E59DFDBA-7204-40BB-96A7-0921B6318A40}" presName="linear" presStyleCnt="0">
        <dgm:presLayoutVars>
          <dgm:animLvl val="lvl"/>
          <dgm:resizeHandles val="exact"/>
        </dgm:presLayoutVars>
      </dgm:prSet>
      <dgm:spPr/>
    </dgm:pt>
    <dgm:pt modelId="{A56B8042-D3D0-4132-A167-E5CA762F8D3A}" type="pres">
      <dgm:prSet presAssocID="{4373C400-9C88-4F80-A0EB-600FF332833C}" presName="parentText" presStyleLbl="node1" presStyleIdx="0" presStyleCnt="3" custLinFactNeighborX="-6675" custLinFactNeighborY="33759">
        <dgm:presLayoutVars>
          <dgm:chMax val="0"/>
          <dgm:bulletEnabled val="1"/>
        </dgm:presLayoutVars>
      </dgm:prSet>
      <dgm:spPr/>
    </dgm:pt>
    <dgm:pt modelId="{E90CD794-DD80-4503-BF9F-E175FF379B23}" type="pres">
      <dgm:prSet presAssocID="{D62CA214-78CE-4AA9-A531-C0BF98C77CC5}" presName="spacer" presStyleCnt="0"/>
      <dgm:spPr/>
    </dgm:pt>
    <dgm:pt modelId="{61E6A46D-CBE3-4810-B253-86D527883696}" type="pres">
      <dgm:prSet presAssocID="{6C939AF4-7331-49EF-9771-B953E22C93B3}" presName="parentText" presStyleLbl="node1" presStyleIdx="1" presStyleCnt="3">
        <dgm:presLayoutVars>
          <dgm:chMax val="0"/>
          <dgm:bulletEnabled val="1"/>
        </dgm:presLayoutVars>
      </dgm:prSet>
      <dgm:spPr/>
    </dgm:pt>
    <dgm:pt modelId="{3215CBB1-A7D9-48BC-9A13-A094E7CBC820}" type="pres">
      <dgm:prSet presAssocID="{1A56676F-5287-48FE-81FA-ECEB2D93282C}" presName="spacer" presStyleCnt="0"/>
      <dgm:spPr/>
    </dgm:pt>
    <dgm:pt modelId="{BFB972BE-FB6C-4630-9F96-590E9D557794}" type="pres">
      <dgm:prSet presAssocID="{9AA86F6A-ABA2-4B01-827E-533CCB8C654C}" presName="parentText" presStyleLbl="node1" presStyleIdx="2" presStyleCnt="3">
        <dgm:presLayoutVars>
          <dgm:chMax val="0"/>
          <dgm:bulletEnabled val="1"/>
        </dgm:presLayoutVars>
      </dgm:prSet>
      <dgm:spPr/>
    </dgm:pt>
  </dgm:ptLst>
  <dgm:cxnLst>
    <dgm:cxn modelId="{96EF1C07-282F-43F9-9E3C-26064B60BCDC}" srcId="{E59DFDBA-7204-40BB-96A7-0921B6318A40}" destId="{4373C400-9C88-4F80-A0EB-600FF332833C}" srcOrd="0" destOrd="0" parTransId="{0E41935B-C3BD-4798-B29F-6AF3C04AE70C}" sibTransId="{D62CA214-78CE-4AA9-A531-C0BF98C77CC5}"/>
    <dgm:cxn modelId="{DA14E025-E92C-49EB-A038-2E55CBCA4A04}" type="presOf" srcId="{4373C400-9C88-4F80-A0EB-600FF332833C}" destId="{A56B8042-D3D0-4132-A167-E5CA762F8D3A}" srcOrd="0" destOrd="0" presId="urn:microsoft.com/office/officeart/2005/8/layout/vList2"/>
    <dgm:cxn modelId="{CB8E7269-A9AE-4F20-B59D-C1819D8AE462}" srcId="{E59DFDBA-7204-40BB-96A7-0921B6318A40}" destId="{6C939AF4-7331-49EF-9771-B953E22C93B3}" srcOrd="1" destOrd="0" parTransId="{EE6BA733-1848-425E-9731-287197582000}" sibTransId="{1A56676F-5287-48FE-81FA-ECEB2D93282C}"/>
    <dgm:cxn modelId="{527D627D-C09B-449B-954E-3DB3BA9D9EEC}" type="presOf" srcId="{9AA86F6A-ABA2-4B01-827E-533CCB8C654C}" destId="{BFB972BE-FB6C-4630-9F96-590E9D557794}" srcOrd="0" destOrd="0" presId="urn:microsoft.com/office/officeart/2005/8/layout/vList2"/>
    <dgm:cxn modelId="{0D02599C-3327-4575-9142-3903BA2B5400}" srcId="{E59DFDBA-7204-40BB-96A7-0921B6318A40}" destId="{9AA86F6A-ABA2-4B01-827E-533CCB8C654C}" srcOrd="2" destOrd="0" parTransId="{64F37878-7DEE-482C-A101-B57786AB7BD1}" sibTransId="{30ED64D7-BE90-450D-A15A-E9C235C6A272}"/>
    <dgm:cxn modelId="{F45CB0A7-94A8-478B-A501-45D9BD6A2A94}" type="presOf" srcId="{6C939AF4-7331-49EF-9771-B953E22C93B3}" destId="{61E6A46D-CBE3-4810-B253-86D527883696}" srcOrd="0" destOrd="0" presId="urn:microsoft.com/office/officeart/2005/8/layout/vList2"/>
    <dgm:cxn modelId="{2D721FD9-B31A-4F64-B458-7377F0F545BC}" type="presOf" srcId="{E59DFDBA-7204-40BB-96A7-0921B6318A40}" destId="{885FA2E6-5541-42B5-8EF0-96A34A0DA78B}" srcOrd="0" destOrd="0" presId="urn:microsoft.com/office/officeart/2005/8/layout/vList2"/>
    <dgm:cxn modelId="{12920F6E-7B84-4F3F-84D5-779E1BFD531E}" type="presParOf" srcId="{885FA2E6-5541-42B5-8EF0-96A34A0DA78B}" destId="{A56B8042-D3D0-4132-A167-E5CA762F8D3A}" srcOrd="0" destOrd="0" presId="urn:microsoft.com/office/officeart/2005/8/layout/vList2"/>
    <dgm:cxn modelId="{CFF46703-B424-4203-84B8-307290EAD705}" type="presParOf" srcId="{885FA2E6-5541-42B5-8EF0-96A34A0DA78B}" destId="{E90CD794-DD80-4503-BF9F-E175FF379B23}" srcOrd="1" destOrd="0" presId="urn:microsoft.com/office/officeart/2005/8/layout/vList2"/>
    <dgm:cxn modelId="{3A91F033-1367-4064-85B7-5281A13B5250}" type="presParOf" srcId="{885FA2E6-5541-42B5-8EF0-96A34A0DA78B}" destId="{61E6A46D-CBE3-4810-B253-86D527883696}" srcOrd="2" destOrd="0" presId="urn:microsoft.com/office/officeart/2005/8/layout/vList2"/>
    <dgm:cxn modelId="{188A9683-6DB2-4554-9B84-FD37C06493FE}" type="presParOf" srcId="{885FA2E6-5541-42B5-8EF0-96A34A0DA78B}" destId="{3215CBB1-A7D9-48BC-9A13-A094E7CBC820}" srcOrd="3" destOrd="0" presId="urn:microsoft.com/office/officeart/2005/8/layout/vList2"/>
    <dgm:cxn modelId="{8DE2B832-E8EA-43BB-A6C9-793FAE736885}" type="presParOf" srcId="{885FA2E6-5541-42B5-8EF0-96A34A0DA78B}" destId="{BFB972BE-FB6C-4630-9F96-590E9D557794}"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6B8042-D3D0-4132-A167-E5CA762F8D3A}">
      <dsp:nvSpPr>
        <dsp:cNvPr id="0" name=""/>
        <dsp:cNvSpPr/>
      </dsp:nvSpPr>
      <dsp:spPr>
        <a:xfrm>
          <a:off x="0" y="60768"/>
          <a:ext cx="10515600" cy="113095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0" i="0" kern="1200"/>
            <a:t>The Dataset presents statistics on expenses incurred by an institution that are attributable to recruiting of student athletes.</a:t>
          </a:r>
          <a:endParaRPr lang="en-US" sz="1900" kern="1200"/>
        </a:p>
      </dsp:txBody>
      <dsp:txXfrm>
        <a:off x="55208" y="115976"/>
        <a:ext cx="10405184" cy="1020535"/>
      </dsp:txXfrm>
    </dsp:sp>
    <dsp:sp modelId="{61E6A46D-CBE3-4810-B253-86D527883696}">
      <dsp:nvSpPr>
        <dsp:cNvPr id="0" name=""/>
        <dsp:cNvSpPr/>
      </dsp:nvSpPr>
      <dsp:spPr>
        <a:xfrm>
          <a:off x="0" y="1227966"/>
          <a:ext cx="10515600" cy="113095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0" i="0" kern="1200"/>
            <a:t>It Includes i</a:t>
          </a:r>
          <a:r>
            <a:rPr lang="en-US" sz="1900" kern="1200"/>
            <a:t>nformation regarding athletic participation, athletic student aid, staffing, revenues, and expenses, by men's, women's, and coed varsity teams. It was collected by the U.S. Department of Education Office of Postsecondary Education.</a:t>
          </a:r>
        </a:p>
      </dsp:txBody>
      <dsp:txXfrm>
        <a:off x="55208" y="1283174"/>
        <a:ext cx="10405184" cy="1020535"/>
      </dsp:txXfrm>
    </dsp:sp>
    <dsp:sp modelId="{BFB972BE-FB6C-4630-9F96-590E9D557794}">
      <dsp:nvSpPr>
        <dsp:cNvPr id="0" name=""/>
        <dsp:cNvSpPr/>
      </dsp:nvSpPr>
      <dsp:spPr>
        <a:xfrm>
          <a:off x="0" y="2413637"/>
          <a:ext cx="10515600" cy="113095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0" i="0" kern="1200"/>
            <a:t>The survey results are intended to help make prospective students aware of a school's commitment to providing equitable athletic opportunities for male and female students.</a:t>
          </a:r>
          <a:endParaRPr lang="en-US" sz="1900" kern="1200"/>
        </a:p>
      </dsp:txBody>
      <dsp:txXfrm>
        <a:off x="55208" y="2468845"/>
        <a:ext cx="10405184" cy="1020535"/>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1C655F-54C7-4D03-AD26-E0C40F01563A}" type="datetimeFigureOut">
              <a:rPr lang="id-ID" smtClean="0"/>
              <a:t>24/07/2023</a:t>
            </a:fld>
            <a:endParaRPr lang="id-ID"/>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d-ID"/>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d-ID"/>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FD34AC2-3728-4A8B-B58F-6888FAEC3D20}" type="slidenum">
              <a:rPr lang="id-ID" smtClean="0"/>
              <a:t>‹#›</a:t>
            </a:fld>
            <a:endParaRPr lang="id-ID"/>
          </a:p>
        </p:txBody>
      </p:sp>
    </p:spTree>
    <p:extLst>
      <p:ext uri="{BB962C8B-B14F-4D97-AF65-F5344CB8AC3E}">
        <p14:creationId xmlns:p14="http://schemas.microsoft.com/office/powerpoint/2010/main" val="10861781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Slide Number Placeholder 3"/>
          <p:cNvSpPr>
            <a:spLocks noGrp="1"/>
          </p:cNvSpPr>
          <p:nvPr>
            <p:ph type="sldNum" sz="quarter" idx="5"/>
          </p:nvPr>
        </p:nvSpPr>
        <p:spPr/>
        <p:txBody>
          <a:bodyPr/>
          <a:lstStyle/>
          <a:p>
            <a:fld id="{5FD34AC2-3728-4A8B-B58F-6888FAEC3D20}" type="slidenum">
              <a:rPr lang="id-ID" smtClean="0"/>
              <a:t>1</a:t>
            </a:fld>
            <a:endParaRPr lang="id-ID"/>
          </a:p>
        </p:txBody>
      </p:sp>
    </p:spTree>
    <p:extLst>
      <p:ext uri="{BB962C8B-B14F-4D97-AF65-F5344CB8AC3E}">
        <p14:creationId xmlns:p14="http://schemas.microsoft.com/office/powerpoint/2010/main" val="10644472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FD34AC2-3728-4A8B-B58F-6888FAEC3D20}" type="slidenum">
              <a:rPr lang="id-ID" smtClean="0"/>
              <a:t>3</a:t>
            </a:fld>
            <a:endParaRPr lang="id-ID"/>
          </a:p>
        </p:txBody>
      </p:sp>
    </p:spTree>
    <p:extLst>
      <p:ext uri="{BB962C8B-B14F-4D97-AF65-F5344CB8AC3E}">
        <p14:creationId xmlns:p14="http://schemas.microsoft.com/office/powerpoint/2010/main" val="11249509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FD34AC2-3728-4A8B-B58F-6888FAEC3D20}" type="slidenum">
              <a:rPr lang="id-ID" smtClean="0"/>
              <a:t>8</a:t>
            </a:fld>
            <a:endParaRPr lang="id-ID"/>
          </a:p>
        </p:txBody>
      </p:sp>
    </p:spTree>
    <p:extLst>
      <p:ext uri="{BB962C8B-B14F-4D97-AF65-F5344CB8AC3E}">
        <p14:creationId xmlns:p14="http://schemas.microsoft.com/office/powerpoint/2010/main" val="10827945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14F96FE2-9E77-4834-9C6B-212E1056298F}" type="datetimeFigureOut">
              <a:rPr lang="en-US" smtClean="0"/>
              <a:t>7/24/2023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28E537-E56B-49CA-B596-52598082FBE8}" type="slidenum">
              <a:rPr lang="en-US" smtClean="0"/>
              <a:t>‹#›</a:t>
            </a:fld>
            <a:endParaRPr lang="en-US"/>
          </a:p>
        </p:txBody>
      </p:sp>
    </p:spTree>
    <p:extLst>
      <p:ext uri="{BB962C8B-B14F-4D97-AF65-F5344CB8AC3E}">
        <p14:creationId xmlns:p14="http://schemas.microsoft.com/office/powerpoint/2010/main" val="26350581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4F96FE2-9E77-4834-9C6B-212E1056298F}" type="datetimeFigureOut">
              <a:rPr lang="en-US" smtClean="0"/>
              <a:t>7/24/2023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28E537-E56B-49CA-B596-52598082FBE8}" type="slidenum">
              <a:rPr lang="en-US" smtClean="0"/>
              <a:t>‹#›</a:t>
            </a:fld>
            <a:endParaRPr lang="en-US"/>
          </a:p>
        </p:txBody>
      </p:sp>
    </p:spTree>
    <p:extLst>
      <p:ext uri="{BB962C8B-B14F-4D97-AF65-F5344CB8AC3E}">
        <p14:creationId xmlns:p14="http://schemas.microsoft.com/office/powerpoint/2010/main" val="27795470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4F96FE2-9E77-4834-9C6B-212E1056298F}" type="datetimeFigureOut">
              <a:rPr lang="en-US" smtClean="0"/>
              <a:t>7/24/2023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28E537-E56B-49CA-B596-52598082FBE8}" type="slidenum">
              <a:rPr lang="en-US" smtClean="0"/>
              <a:t>‹#›</a:t>
            </a:fld>
            <a:endParaRPr lang="en-US"/>
          </a:p>
        </p:txBody>
      </p:sp>
    </p:spTree>
    <p:extLst>
      <p:ext uri="{BB962C8B-B14F-4D97-AF65-F5344CB8AC3E}">
        <p14:creationId xmlns:p14="http://schemas.microsoft.com/office/powerpoint/2010/main" val="4394202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4F96FE2-9E77-4834-9C6B-212E1056298F}" type="datetimeFigureOut">
              <a:rPr lang="en-US" smtClean="0"/>
              <a:t>7/24/2023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28E537-E56B-49CA-B596-52598082FBE8}" type="slidenum">
              <a:rPr lang="en-US" smtClean="0"/>
              <a:t>‹#›</a:t>
            </a:fld>
            <a:endParaRPr lang="en-US"/>
          </a:p>
        </p:txBody>
      </p:sp>
    </p:spTree>
    <p:extLst>
      <p:ext uri="{BB962C8B-B14F-4D97-AF65-F5344CB8AC3E}">
        <p14:creationId xmlns:p14="http://schemas.microsoft.com/office/powerpoint/2010/main" val="30321315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4F96FE2-9E77-4834-9C6B-212E1056298F}" type="datetimeFigureOut">
              <a:rPr lang="en-US" smtClean="0"/>
              <a:t>7/24/2023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28E537-E56B-49CA-B596-52598082FBE8}" type="slidenum">
              <a:rPr lang="en-US" smtClean="0"/>
              <a:t>‹#›</a:t>
            </a:fld>
            <a:endParaRPr lang="en-US"/>
          </a:p>
        </p:txBody>
      </p:sp>
    </p:spTree>
    <p:extLst>
      <p:ext uri="{BB962C8B-B14F-4D97-AF65-F5344CB8AC3E}">
        <p14:creationId xmlns:p14="http://schemas.microsoft.com/office/powerpoint/2010/main" val="33023978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4F96FE2-9E77-4834-9C6B-212E1056298F}" type="datetimeFigureOut">
              <a:rPr lang="en-US" smtClean="0"/>
              <a:t>7/24/2023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28E537-E56B-49CA-B596-52598082FBE8}" type="slidenum">
              <a:rPr lang="en-US" smtClean="0"/>
              <a:t>‹#›</a:t>
            </a:fld>
            <a:endParaRPr lang="en-US"/>
          </a:p>
        </p:txBody>
      </p:sp>
    </p:spTree>
    <p:extLst>
      <p:ext uri="{BB962C8B-B14F-4D97-AF65-F5344CB8AC3E}">
        <p14:creationId xmlns:p14="http://schemas.microsoft.com/office/powerpoint/2010/main" val="16620680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4F96FE2-9E77-4834-9C6B-212E1056298F}" type="datetimeFigureOut">
              <a:rPr lang="en-US" smtClean="0"/>
              <a:t>7/24/2023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28E537-E56B-49CA-B596-52598082FBE8}" type="slidenum">
              <a:rPr lang="en-US" smtClean="0"/>
              <a:t>‹#›</a:t>
            </a:fld>
            <a:endParaRPr lang="en-US"/>
          </a:p>
        </p:txBody>
      </p:sp>
    </p:spTree>
    <p:extLst>
      <p:ext uri="{BB962C8B-B14F-4D97-AF65-F5344CB8AC3E}">
        <p14:creationId xmlns:p14="http://schemas.microsoft.com/office/powerpoint/2010/main" val="20348359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4F96FE2-9E77-4834-9C6B-212E1056298F}" type="datetimeFigureOut">
              <a:rPr lang="en-US" smtClean="0"/>
              <a:t>7/24/2023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428E537-E56B-49CA-B596-52598082FBE8}" type="slidenum">
              <a:rPr lang="en-US" smtClean="0"/>
              <a:t>‹#›</a:t>
            </a:fld>
            <a:endParaRPr lang="en-US"/>
          </a:p>
        </p:txBody>
      </p:sp>
    </p:spTree>
    <p:extLst>
      <p:ext uri="{BB962C8B-B14F-4D97-AF65-F5344CB8AC3E}">
        <p14:creationId xmlns:p14="http://schemas.microsoft.com/office/powerpoint/2010/main" val="16456189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4F96FE2-9E77-4834-9C6B-212E1056298F}" type="datetimeFigureOut">
              <a:rPr lang="en-US" smtClean="0"/>
              <a:t>7/24/2023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428E537-E56B-49CA-B596-52598082FBE8}" type="slidenum">
              <a:rPr lang="en-US" smtClean="0"/>
              <a:t>‹#›</a:t>
            </a:fld>
            <a:endParaRPr lang="en-US"/>
          </a:p>
        </p:txBody>
      </p:sp>
    </p:spTree>
    <p:extLst>
      <p:ext uri="{BB962C8B-B14F-4D97-AF65-F5344CB8AC3E}">
        <p14:creationId xmlns:p14="http://schemas.microsoft.com/office/powerpoint/2010/main" val="14326417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4F96FE2-9E77-4834-9C6B-212E1056298F}" type="datetimeFigureOut">
              <a:rPr lang="en-US" smtClean="0"/>
              <a:t>7/24/2023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428E537-E56B-49CA-B596-52598082FBE8}" type="slidenum">
              <a:rPr lang="en-US" smtClean="0"/>
              <a:t>‹#›</a:t>
            </a:fld>
            <a:endParaRPr lang="en-US"/>
          </a:p>
        </p:txBody>
      </p:sp>
    </p:spTree>
    <p:extLst>
      <p:ext uri="{BB962C8B-B14F-4D97-AF65-F5344CB8AC3E}">
        <p14:creationId xmlns:p14="http://schemas.microsoft.com/office/powerpoint/2010/main" val="7533288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23B832CC-E04A-47A7-966D-475AEA6409AB}"/>
              </a:ext>
            </a:extLst>
          </p:cNvPr>
          <p:cNvSpPr>
            <a:spLocks noGrp="1"/>
          </p:cNvSpPr>
          <p:nvPr>
            <p:ph type="pic" sz="quarter" idx="13"/>
          </p:nvPr>
        </p:nvSpPr>
        <p:spPr>
          <a:xfrm>
            <a:off x="4689139" y="2491272"/>
            <a:ext cx="2807036" cy="2804628"/>
          </a:xfrm>
          <a:custGeom>
            <a:avLst/>
            <a:gdLst>
              <a:gd name="connsiteX0" fmla="*/ 1406866 w 2807036"/>
              <a:gd name="connsiteY0" fmla="*/ 0 h 2804628"/>
              <a:gd name="connsiteX1" fmla="*/ 2061159 w 2807036"/>
              <a:gd name="connsiteY1" fmla="*/ 271017 h 2804628"/>
              <a:gd name="connsiteX2" fmla="*/ 2542705 w 2807036"/>
              <a:gd name="connsiteY2" fmla="*/ 752562 h 2804628"/>
              <a:gd name="connsiteX3" fmla="*/ 2796783 w 2807036"/>
              <a:gd name="connsiteY3" fmla="*/ 1230127 h 2804628"/>
              <a:gd name="connsiteX4" fmla="*/ 2807036 w 2807036"/>
              <a:gd name="connsiteY4" fmla="*/ 1301178 h 2804628"/>
              <a:gd name="connsiteX5" fmla="*/ 2807036 w 2807036"/>
              <a:gd name="connsiteY5" fmla="*/ 1512532 h 2804628"/>
              <a:gd name="connsiteX6" fmla="*/ 2796783 w 2807036"/>
              <a:gd name="connsiteY6" fmla="*/ 1583584 h 2804628"/>
              <a:gd name="connsiteX7" fmla="*/ 2542705 w 2807036"/>
              <a:gd name="connsiteY7" fmla="*/ 2061148 h 2804628"/>
              <a:gd name="connsiteX8" fmla="*/ 2061149 w 2807036"/>
              <a:gd name="connsiteY8" fmla="*/ 2542704 h 2804628"/>
              <a:gd name="connsiteX9" fmla="*/ 1583585 w 2807036"/>
              <a:gd name="connsiteY9" fmla="*/ 2796782 h 2804628"/>
              <a:gd name="connsiteX10" fmla="*/ 1529213 w 2807036"/>
              <a:gd name="connsiteY10" fmla="*/ 2804628 h 2804628"/>
              <a:gd name="connsiteX11" fmla="*/ 1284499 w 2807036"/>
              <a:gd name="connsiteY11" fmla="*/ 2804628 h 2804628"/>
              <a:gd name="connsiteX12" fmla="*/ 1230128 w 2807036"/>
              <a:gd name="connsiteY12" fmla="*/ 2796782 h 2804628"/>
              <a:gd name="connsiteX13" fmla="*/ 752563 w 2807036"/>
              <a:gd name="connsiteY13" fmla="*/ 2542704 h 2804628"/>
              <a:gd name="connsiteX14" fmla="*/ 271018 w 2807036"/>
              <a:gd name="connsiteY14" fmla="*/ 2061158 h 2804628"/>
              <a:gd name="connsiteX15" fmla="*/ 271018 w 2807036"/>
              <a:gd name="connsiteY15" fmla="*/ 752572 h 2804628"/>
              <a:gd name="connsiteX16" fmla="*/ 752573 w 2807036"/>
              <a:gd name="connsiteY16" fmla="*/ 271017 h 2804628"/>
              <a:gd name="connsiteX17" fmla="*/ 1406866 w 2807036"/>
              <a:gd name="connsiteY17" fmla="*/ 0 h 2804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807036" h="2804628">
                <a:moveTo>
                  <a:pt x="1406866" y="0"/>
                </a:moveTo>
                <a:cubicBezTo>
                  <a:pt x="1643674" y="0"/>
                  <a:pt x="1880481" y="90339"/>
                  <a:pt x="2061159" y="271017"/>
                </a:cubicBezTo>
                <a:lnTo>
                  <a:pt x="2542705" y="752562"/>
                </a:lnTo>
                <a:cubicBezTo>
                  <a:pt x="2678213" y="888071"/>
                  <a:pt x="2762906" y="1055152"/>
                  <a:pt x="2796783" y="1230127"/>
                </a:cubicBezTo>
                <a:lnTo>
                  <a:pt x="2807036" y="1301178"/>
                </a:lnTo>
                <a:lnTo>
                  <a:pt x="2807036" y="1512532"/>
                </a:lnTo>
                <a:lnTo>
                  <a:pt x="2796783" y="1583584"/>
                </a:lnTo>
                <a:cubicBezTo>
                  <a:pt x="2762906" y="1758558"/>
                  <a:pt x="2678213" y="1925640"/>
                  <a:pt x="2542705" y="2061148"/>
                </a:cubicBezTo>
                <a:lnTo>
                  <a:pt x="2061149" y="2542704"/>
                </a:lnTo>
                <a:cubicBezTo>
                  <a:pt x="1925641" y="2678212"/>
                  <a:pt x="1758559" y="2762905"/>
                  <a:pt x="1583585" y="2796782"/>
                </a:cubicBezTo>
                <a:lnTo>
                  <a:pt x="1529213" y="2804628"/>
                </a:lnTo>
                <a:lnTo>
                  <a:pt x="1284499" y="2804628"/>
                </a:lnTo>
                <a:lnTo>
                  <a:pt x="1230128" y="2796782"/>
                </a:lnTo>
                <a:cubicBezTo>
                  <a:pt x="1055153" y="2762905"/>
                  <a:pt x="888072" y="2678212"/>
                  <a:pt x="752563" y="2542704"/>
                </a:cubicBezTo>
                <a:lnTo>
                  <a:pt x="271018" y="2061158"/>
                </a:lnTo>
                <a:cubicBezTo>
                  <a:pt x="-90339" y="1699802"/>
                  <a:pt x="-90339" y="1113928"/>
                  <a:pt x="271018" y="752572"/>
                </a:cubicBezTo>
                <a:lnTo>
                  <a:pt x="752573" y="271017"/>
                </a:lnTo>
                <a:cubicBezTo>
                  <a:pt x="933252" y="90339"/>
                  <a:pt x="1170059" y="0"/>
                  <a:pt x="1406866" y="0"/>
                </a:cubicBezTo>
                <a:close/>
              </a:path>
            </a:pathLst>
          </a:custGeom>
        </p:spPr>
        <p:txBody>
          <a:bodyPr wrap="square">
            <a:noAutofit/>
          </a:bodyPr>
          <a:lstStyle/>
          <a:p>
            <a:r>
              <a:rPr lang="en-US"/>
              <a:t>Click icon to add picture</a:t>
            </a:r>
          </a:p>
        </p:txBody>
      </p:sp>
      <p:sp>
        <p:nvSpPr>
          <p:cNvPr id="2" name="Date Placeholder 1"/>
          <p:cNvSpPr>
            <a:spLocks noGrp="1"/>
          </p:cNvSpPr>
          <p:nvPr>
            <p:ph type="dt" sz="half" idx="10"/>
          </p:nvPr>
        </p:nvSpPr>
        <p:spPr/>
        <p:txBody>
          <a:bodyPr/>
          <a:lstStyle/>
          <a:p>
            <a:fld id="{14F96FE2-9E77-4834-9C6B-212E1056298F}" type="datetimeFigureOut">
              <a:rPr lang="en-US" smtClean="0"/>
              <a:t>7/24/2023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428E537-E56B-49CA-B596-52598082FBE8}" type="slidenum">
              <a:rPr lang="en-US" smtClean="0"/>
              <a:t>‹#›</a:t>
            </a:fld>
            <a:endParaRPr lang="en-US"/>
          </a:p>
        </p:txBody>
      </p:sp>
      <p:sp>
        <p:nvSpPr>
          <p:cNvPr id="6" name="Freeform: Shape 7">
            <a:extLst>
              <a:ext uri="{FF2B5EF4-FFF2-40B4-BE49-F238E27FC236}">
                <a16:creationId xmlns:a16="http://schemas.microsoft.com/office/drawing/2014/main" id="{23B832CC-E04A-47A7-966D-475AEA6409AB}"/>
              </a:ext>
            </a:extLst>
          </p:cNvPr>
          <p:cNvSpPr>
            <a:spLocks noGrp="1"/>
          </p:cNvSpPr>
          <p:nvPr>
            <p:ph type="pic" sz="quarter" idx="14"/>
          </p:nvPr>
        </p:nvSpPr>
        <p:spPr>
          <a:xfrm>
            <a:off x="1125882" y="2491272"/>
            <a:ext cx="2807036" cy="2804628"/>
          </a:xfrm>
          <a:custGeom>
            <a:avLst/>
            <a:gdLst>
              <a:gd name="connsiteX0" fmla="*/ 1406866 w 2807036"/>
              <a:gd name="connsiteY0" fmla="*/ 0 h 2804628"/>
              <a:gd name="connsiteX1" fmla="*/ 2061159 w 2807036"/>
              <a:gd name="connsiteY1" fmla="*/ 271017 h 2804628"/>
              <a:gd name="connsiteX2" fmla="*/ 2542705 w 2807036"/>
              <a:gd name="connsiteY2" fmla="*/ 752562 h 2804628"/>
              <a:gd name="connsiteX3" fmla="*/ 2796783 w 2807036"/>
              <a:gd name="connsiteY3" fmla="*/ 1230127 h 2804628"/>
              <a:gd name="connsiteX4" fmla="*/ 2807036 w 2807036"/>
              <a:gd name="connsiteY4" fmla="*/ 1301178 h 2804628"/>
              <a:gd name="connsiteX5" fmla="*/ 2807036 w 2807036"/>
              <a:gd name="connsiteY5" fmla="*/ 1512532 h 2804628"/>
              <a:gd name="connsiteX6" fmla="*/ 2796783 w 2807036"/>
              <a:gd name="connsiteY6" fmla="*/ 1583584 h 2804628"/>
              <a:gd name="connsiteX7" fmla="*/ 2542705 w 2807036"/>
              <a:gd name="connsiteY7" fmla="*/ 2061148 h 2804628"/>
              <a:gd name="connsiteX8" fmla="*/ 2061149 w 2807036"/>
              <a:gd name="connsiteY8" fmla="*/ 2542704 h 2804628"/>
              <a:gd name="connsiteX9" fmla="*/ 1583585 w 2807036"/>
              <a:gd name="connsiteY9" fmla="*/ 2796782 h 2804628"/>
              <a:gd name="connsiteX10" fmla="*/ 1529213 w 2807036"/>
              <a:gd name="connsiteY10" fmla="*/ 2804628 h 2804628"/>
              <a:gd name="connsiteX11" fmla="*/ 1284499 w 2807036"/>
              <a:gd name="connsiteY11" fmla="*/ 2804628 h 2804628"/>
              <a:gd name="connsiteX12" fmla="*/ 1230128 w 2807036"/>
              <a:gd name="connsiteY12" fmla="*/ 2796782 h 2804628"/>
              <a:gd name="connsiteX13" fmla="*/ 752563 w 2807036"/>
              <a:gd name="connsiteY13" fmla="*/ 2542704 h 2804628"/>
              <a:gd name="connsiteX14" fmla="*/ 271018 w 2807036"/>
              <a:gd name="connsiteY14" fmla="*/ 2061158 h 2804628"/>
              <a:gd name="connsiteX15" fmla="*/ 271018 w 2807036"/>
              <a:gd name="connsiteY15" fmla="*/ 752572 h 2804628"/>
              <a:gd name="connsiteX16" fmla="*/ 752573 w 2807036"/>
              <a:gd name="connsiteY16" fmla="*/ 271017 h 2804628"/>
              <a:gd name="connsiteX17" fmla="*/ 1406866 w 2807036"/>
              <a:gd name="connsiteY17" fmla="*/ 0 h 2804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807036" h="2804628">
                <a:moveTo>
                  <a:pt x="1406866" y="0"/>
                </a:moveTo>
                <a:cubicBezTo>
                  <a:pt x="1643674" y="0"/>
                  <a:pt x="1880481" y="90339"/>
                  <a:pt x="2061159" y="271017"/>
                </a:cubicBezTo>
                <a:lnTo>
                  <a:pt x="2542705" y="752562"/>
                </a:lnTo>
                <a:cubicBezTo>
                  <a:pt x="2678213" y="888071"/>
                  <a:pt x="2762906" y="1055152"/>
                  <a:pt x="2796783" y="1230127"/>
                </a:cubicBezTo>
                <a:lnTo>
                  <a:pt x="2807036" y="1301178"/>
                </a:lnTo>
                <a:lnTo>
                  <a:pt x="2807036" y="1512532"/>
                </a:lnTo>
                <a:lnTo>
                  <a:pt x="2796783" y="1583584"/>
                </a:lnTo>
                <a:cubicBezTo>
                  <a:pt x="2762906" y="1758558"/>
                  <a:pt x="2678213" y="1925640"/>
                  <a:pt x="2542705" y="2061148"/>
                </a:cubicBezTo>
                <a:lnTo>
                  <a:pt x="2061149" y="2542704"/>
                </a:lnTo>
                <a:cubicBezTo>
                  <a:pt x="1925641" y="2678212"/>
                  <a:pt x="1758559" y="2762905"/>
                  <a:pt x="1583585" y="2796782"/>
                </a:cubicBezTo>
                <a:lnTo>
                  <a:pt x="1529213" y="2804628"/>
                </a:lnTo>
                <a:lnTo>
                  <a:pt x="1284499" y="2804628"/>
                </a:lnTo>
                <a:lnTo>
                  <a:pt x="1230128" y="2796782"/>
                </a:lnTo>
                <a:cubicBezTo>
                  <a:pt x="1055153" y="2762905"/>
                  <a:pt x="888072" y="2678212"/>
                  <a:pt x="752563" y="2542704"/>
                </a:cubicBezTo>
                <a:lnTo>
                  <a:pt x="271018" y="2061158"/>
                </a:lnTo>
                <a:cubicBezTo>
                  <a:pt x="-90339" y="1699802"/>
                  <a:pt x="-90339" y="1113928"/>
                  <a:pt x="271018" y="752572"/>
                </a:cubicBezTo>
                <a:lnTo>
                  <a:pt x="752573" y="271017"/>
                </a:lnTo>
                <a:cubicBezTo>
                  <a:pt x="933252" y="90339"/>
                  <a:pt x="1170059" y="0"/>
                  <a:pt x="1406866" y="0"/>
                </a:cubicBezTo>
                <a:close/>
              </a:path>
            </a:pathLst>
          </a:custGeom>
        </p:spPr>
        <p:txBody>
          <a:bodyPr wrap="square">
            <a:noAutofit/>
          </a:bodyPr>
          <a:lstStyle/>
          <a:p>
            <a:r>
              <a:rPr lang="en-US"/>
              <a:t>Click icon to add picture</a:t>
            </a:r>
          </a:p>
        </p:txBody>
      </p:sp>
      <p:sp>
        <p:nvSpPr>
          <p:cNvPr id="7" name="Freeform: Shape 7">
            <a:extLst>
              <a:ext uri="{FF2B5EF4-FFF2-40B4-BE49-F238E27FC236}">
                <a16:creationId xmlns:a16="http://schemas.microsoft.com/office/drawing/2014/main" id="{23B832CC-E04A-47A7-966D-475AEA6409AB}"/>
              </a:ext>
            </a:extLst>
          </p:cNvPr>
          <p:cNvSpPr>
            <a:spLocks noGrp="1"/>
          </p:cNvSpPr>
          <p:nvPr>
            <p:ph type="pic" sz="quarter" idx="15"/>
          </p:nvPr>
        </p:nvSpPr>
        <p:spPr>
          <a:xfrm>
            <a:off x="8252396" y="2491272"/>
            <a:ext cx="2807036" cy="2804628"/>
          </a:xfrm>
          <a:custGeom>
            <a:avLst/>
            <a:gdLst>
              <a:gd name="connsiteX0" fmla="*/ 1406866 w 2807036"/>
              <a:gd name="connsiteY0" fmla="*/ 0 h 2804628"/>
              <a:gd name="connsiteX1" fmla="*/ 2061159 w 2807036"/>
              <a:gd name="connsiteY1" fmla="*/ 271017 h 2804628"/>
              <a:gd name="connsiteX2" fmla="*/ 2542705 w 2807036"/>
              <a:gd name="connsiteY2" fmla="*/ 752562 h 2804628"/>
              <a:gd name="connsiteX3" fmla="*/ 2796783 w 2807036"/>
              <a:gd name="connsiteY3" fmla="*/ 1230127 h 2804628"/>
              <a:gd name="connsiteX4" fmla="*/ 2807036 w 2807036"/>
              <a:gd name="connsiteY4" fmla="*/ 1301178 h 2804628"/>
              <a:gd name="connsiteX5" fmla="*/ 2807036 w 2807036"/>
              <a:gd name="connsiteY5" fmla="*/ 1512532 h 2804628"/>
              <a:gd name="connsiteX6" fmla="*/ 2796783 w 2807036"/>
              <a:gd name="connsiteY6" fmla="*/ 1583584 h 2804628"/>
              <a:gd name="connsiteX7" fmla="*/ 2542705 w 2807036"/>
              <a:gd name="connsiteY7" fmla="*/ 2061148 h 2804628"/>
              <a:gd name="connsiteX8" fmla="*/ 2061149 w 2807036"/>
              <a:gd name="connsiteY8" fmla="*/ 2542704 h 2804628"/>
              <a:gd name="connsiteX9" fmla="*/ 1583585 w 2807036"/>
              <a:gd name="connsiteY9" fmla="*/ 2796782 h 2804628"/>
              <a:gd name="connsiteX10" fmla="*/ 1529213 w 2807036"/>
              <a:gd name="connsiteY10" fmla="*/ 2804628 h 2804628"/>
              <a:gd name="connsiteX11" fmla="*/ 1284499 w 2807036"/>
              <a:gd name="connsiteY11" fmla="*/ 2804628 h 2804628"/>
              <a:gd name="connsiteX12" fmla="*/ 1230128 w 2807036"/>
              <a:gd name="connsiteY12" fmla="*/ 2796782 h 2804628"/>
              <a:gd name="connsiteX13" fmla="*/ 752563 w 2807036"/>
              <a:gd name="connsiteY13" fmla="*/ 2542704 h 2804628"/>
              <a:gd name="connsiteX14" fmla="*/ 271018 w 2807036"/>
              <a:gd name="connsiteY14" fmla="*/ 2061158 h 2804628"/>
              <a:gd name="connsiteX15" fmla="*/ 271018 w 2807036"/>
              <a:gd name="connsiteY15" fmla="*/ 752572 h 2804628"/>
              <a:gd name="connsiteX16" fmla="*/ 752573 w 2807036"/>
              <a:gd name="connsiteY16" fmla="*/ 271017 h 2804628"/>
              <a:gd name="connsiteX17" fmla="*/ 1406866 w 2807036"/>
              <a:gd name="connsiteY17" fmla="*/ 0 h 2804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807036" h="2804628">
                <a:moveTo>
                  <a:pt x="1406866" y="0"/>
                </a:moveTo>
                <a:cubicBezTo>
                  <a:pt x="1643674" y="0"/>
                  <a:pt x="1880481" y="90339"/>
                  <a:pt x="2061159" y="271017"/>
                </a:cubicBezTo>
                <a:lnTo>
                  <a:pt x="2542705" y="752562"/>
                </a:lnTo>
                <a:cubicBezTo>
                  <a:pt x="2678213" y="888071"/>
                  <a:pt x="2762906" y="1055152"/>
                  <a:pt x="2796783" y="1230127"/>
                </a:cubicBezTo>
                <a:lnTo>
                  <a:pt x="2807036" y="1301178"/>
                </a:lnTo>
                <a:lnTo>
                  <a:pt x="2807036" y="1512532"/>
                </a:lnTo>
                <a:lnTo>
                  <a:pt x="2796783" y="1583584"/>
                </a:lnTo>
                <a:cubicBezTo>
                  <a:pt x="2762906" y="1758558"/>
                  <a:pt x="2678213" y="1925640"/>
                  <a:pt x="2542705" y="2061148"/>
                </a:cubicBezTo>
                <a:lnTo>
                  <a:pt x="2061149" y="2542704"/>
                </a:lnTo>
                <a:cubicBezTo>
                  <a:pt x="1925641" y="2678212"/>
                  <a:pt x="1758559" y="2762905"/>
                  <a:pt x="1583585" y="2796782"/>
                </a:cubicBezTo>
                <a:lnTo>
                  <a:pt x="1529213" y="2804628"/>
                </a:lnTo>
                <a:lnTo>
                  <a:pt x="1284499" y="2804628"/>
                </a:lnTo>
                <a:lnTo>
                  <a:pt x="1230128" y="2796782"/>
                </a:lnTo>
                <a:cubicBezTo>
                  <a:pt x="1055153" y="2762905"/>
                  <a:pt x="888072" y="2678212"/>
                  <a:pt x="752563" y="2542704"/>
                </a:cubicBezTo>
                <a:lnTo>
                  <a:pt x="271018" y="2061158"/>
                </a:lnTo>
                <a:cubicBezTo>
                  <a:pt x="-90339" y="1699802"/>
                  <a:pt x="-90339" y="1113928"/>
                  <a:pt x="271018" y="752572"/>
                </a:cubicBezTo>
                <a:lnTo>
                  <a:pt x="752573" y="271017"/>
                </a:lnTo>
                <a:cubicBezTo>
                  <a:pt x="933252" y="90339"/>
                  <a:pt x="1170059" y="0"/>
                  <a:pt x="1406866" y="0"/>
                </a:cubicBezTo>
                <a:close/>
              </a:path>
            </a:pathLst>
          </a:custGeom>
        </p:spPr>
        <p:txBody>
          <a:bodyPr wrap="square">
            <a:noAutofit/>
          </a:bodyPr>
          <a:lstStyle/>
          <a:p>
            <a:r>
              <a:rPr lang="en-US"/>
              <a:t>Click icon to add picture</a:t>
            </a:r>
          </a:p>
        </p:txBody>
      </p:sp>
    </p:spTree>
    <p:extLst>
      <p:ext uri="{BB962C8B-B14F-4D97-AF65-F5344CB8AC3E}">
        <p14:creationId xmlns:p14="http://schemas.microsoft.com/office/powerpoint/2010/main" val="15969959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4F96FE2-9E77-4834-9C6B-212E1056298F}" type="datetimeFigureOut">
              <a:rPr lang="en-US" smtClean="0"/>
              <a:t>7/24/2023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28E537-E56B-49CA-B596-52598082FBE8}" type="slidenum">
              <a:rPr lang="en-US" smtClean="0"/>
              <a:t>‹#›</a:t>
            </a:fld>
            <a:endParaRPr lang="en-US"/>
          </a:p>
        </p:txBody>
      </p:sp>
    </p:spTree>
    <p:extLst>
      <p:ext uri="{BB962C8B-B14F-4D97-AF65-F5344CB8AC3E}">
        <p14:creationId xmlns:p14="http://schemas.microsoft.com/office/powerpoint/2010/main" val="40015944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F96FE2-9E77-4834-9C6B-212E1056298F}" type="datetimeFigureOut">
              <a:rPr lang="en-US" smtClean="0"/>
              <a:t>7/24/2023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28E537-E56B-49CA-B596-52598082FBE8}" type="slidenum">
              <a:rPr lang="en-US" smtClean="0"/>
              <a:t>‹#›</a:t>
            </a:fld>
            <a:endParaRPr lang="en-US"/>
          </a:p>
        </p:txBody>
      </p:sp>
    </p:spTree>
    <p:extLst>
      <p:ext uri="{BB962C8B-B14F-4D97-AF65-F5344CB8AC3E}">
        <p14:creationId xmlns:p14="http://schemas.microsoft.com/office/powerpoint/2010/main" val="284475933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4" r:id="rId8"/>
    <p:sldLayoutId id="2147483680" r:id="rId9"/>
    <p:sldLayoutId id="2147483681" r:id="rId10"/>
    <p:sldLayoutId id="2147483682" r:id="rId11"/>
    <p:sldLayoutId id="214748368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24slides.com/?utm_campaign=mp&amp;utm_medium=ppt&amp;utm_source=pptlink&amp;utm_content=&amp;utm_term=" TargetMode="External"/><Relationship Id="rId2" Type="http://schemas.openxmlformats.org/officeDocument/2006/relationships/image" Target="../media/image9.jpeg"/><Relationship Id="rId1" Type="http://schemas.openxmlformats.org/officeDocument/2006/relationships/slideLayout" Target="../slideLayouts/slideLayout6.xml"/><Relationship Id="rId4" Type="http://schemas.openxmlformats.org/officeDocument/2006/relationships/image" Target="../media/image10.emf"/></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A black and white photo of a city&#10;&#10;Description automatically generated"/>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p:spPr>
      </p:pic>
      <p:sp>
        <p:nvSpPr>
          <p:cNvPr id="19" name="Rectangle 18">
            <a:extLst>
              <a:ext uri="{C183D7F6-B498-43B3-948B-1728B52AA6E4}">
                <adec:decorative xmlns:adec="http://schemas.microsoft.com/office/drawing/2017/decorative" val="1"/>
              </a:ext>
            </a:extLst>
          </p:cNvPr>
          <p:cNvSpPr/>
          <p:nvPr/>
        </p:nvSpPr>
        <p:spPr>
          <a:xfrm>
            <a:off x="0" y="0"/>
            <a:ext cx="12192000" cy="6858000"/>
          </a:xfrm>
          <a:prstGeom prst="rect">
            <a:avLst/>
          </a:prstGeom>
          <a:gradFill flip="none" rotWithShape="0">
            <a:gsLst>
              <a:gs pos="100000">
                <a:srgbClr val="1F2229">
                  <a:alpha val="60000"/>
                </a:srgbClr>
              </a:gs>
              <a:gs pos="20000">
                <a:srgbClr val="1F2229">
                  <a:alpha val="91765"/>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1136180" y="3472958"/>
            <a:ext cx="10520855" cy="1354217"/>
          </a:xfrm>
          <a:prstGeom prst="rect">
            <a:avLst/>
          </a:prstGeom>
          <a:noFill/>
        </p:spPr>
        <p:txBody>
          <a:bodyPr wrap="square" lIns="0" tIns="0" rIns="0" bIns="0" rtlCol="0">
            <a:spAutoFit/>
          </a:bodyPr>
          <a:lstStyle/>
          <a:p>
            <a:pPr algn="ctr">
              <a:tabLst>
                <a:tab pos="347663" algn="l"/>
              </a:tabLst>
            </a:pPr>
            <a:r>
              <a:rPr lang="en-US" sz="4400" b="1" i="0">
                <a:solidFill>
                  <a:schemeClr val="bg1"/>
                </a:solidFill>
                <a:effectLst/>
                <a:latin typeface="Söhne"/>
              </a:rPr>
              <a:t>"Modeling Recruitment Expenses in U.S. Post-Secondary Institutions"</a:t>
            </a:r>
            <a:r>
              <a:rPr lang="en-US" sz="4400" b="1">
                <a:solidFill>
                  <a:schemeClr val="bg1"/>
                </a:solidFill>
                <a:latin typeface="+mj-lt"/>
              </a:rPr>
              <a:t> </a:t>
            </a:r>
          </a:p>
        </p:txBody>
      </p:sp>
      <p:sp>
        <p:nvSpPr>
          <p:cNvPr id="2" name="Oval 1">
            <a:extLst>
              <a:ext uri="{C183D7F6-B498-43B3-948B-1728B52AA6E4}">
                <adec:decorative xmlns:adec="http://schemas.microsoft.com/office/drawing/2017/decorative" val="1"/>
              </a:ext>
            </a:extLst>
          </p:cNvPr>
          <p:cNvSpPr/>
          <p:nvPr/>
        </p:nvSpPr>
        <p:spPr>
          <a:xfrm>
            <a:off x="5657640" y="2479683"/>
            <a:ext cx="876722" cy="876720"/>
          </a:xfrm>
          <a:prstGeom prst="ellips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0" name="Oval 9">
            <a:extLst>
              <a:ext uri="{C183D7F6-B498-43B3-948B-1728B52AA6E4}">
                <adec:decorative xmlns:adec="http://schemas.microsoft.com/office/drawing/2017/decorative" val="1"/>
              </a:ext>
            </a:extLst>
          </p:cNvPr>
          <p:cNvSpPr/>
          <p:nvPr/>
        </p:nvSpPr>
        <p:spPr>
          <a:xfrm>
            <a:off x="6043971" y="2565407"/>
            <a:ext cx="705274" cy="705272"/>
          </a:xfrm>
          <a:prstGeom prst="ellipse">
            <a:avLst/>
          </a:prstGeom>
          <a:solidFill>
            <a:srgbClr val="43CDD9">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C183D7F6-B498-43B3-948B-1728B52AA6E4}">
                <adec:decorative xmlns:adec="http://schemas.microsoft.com/office/drawing/2017/decorative" val="1"/>
              </a:ext>
            </a:extLst>
          </p:cNvPr>
          <p:cNvSpPr/>
          <p:nvPr/>
        </p:nvSpPr>
        <p:spPr>
          <a:xfrm>
            <a:off x="5442756" y="2565407"/>
            <a:ext cx="705274" cy="705272"/>
          </a:xfrm>
          <a:prstGeom prst="ellipse">
            <a:avLst/>
          </a:prstGeom>
          <a:solidFill>
            <a:srgbClr val="43CDD9">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hidden="1">
            <a:extLst>
              <a:ext uri="{FF2B5EF4-FFF2-40B4-BE49-F238E27FC236}">
                <a16:creationId xmlns:a16="http://schemas.microsoft.com/office/drawing/2014/main" id="{80AA5C56-EC57-4914-8118-68854697E0F3}"/>
              </a:ext>
            </a:extLst>
          </p:cNvPr>
          <p:cNvSpPr>
            <a:spLocks noGrp="1"/>
          </p:cNvSpPr>
          <p:nvPr>
            <p:ph type="title"/>
          </p:nvPr>
        </p:nvSpPr>
        <p:spPr/>
        <p:txBody>
          <a:bodyPr/>
          <a:lstStyle/>
          <a:p>
            <a:r>
              <a:rPr lang="en-US"/>
              <a:t>Slide 1</a:t>
            </a:r>
          </a:p>
        </p:txBody>
      </p:sp>
      <p:sp>
        <p:nvSpPr>
          <p:cNvPr id="5" name="TextBox 4">
            <a:extLst>
              <a:ext uri="{FF2B5EF4-FFF2-40B4-BE49-F238E27FC236}">
                <a16:creationId xmlns:a16="http://schemas.microsoft.com/office/drawing/2014/main" id="{CF35A1DD-7993-751E-A8C1-861F445E816A}"/>
              </a:ext>
            </a:extLst>
          </p:cNvPr>
          <p:cNvSpPr txBox="1"/>
          <p:nvPr/>
        </p:nvSpPr>
        <p:spPr>
          <a:xfrm>
            <a:off x="3552402" y="5255124"/>
            <a:ext cx="5963920" cy="369332"/>
          </a:xfrm>
          <a:prstGeom prst="rect">
            <a:avLst/>
          </a:prstGeom>
          <a:noFill/>
        </p:spPr>
        <p:txBody>
          <a:bodyPr wrap="square" lIns="91440" tIns="45720" rIns="91440" bIns="45720" rtlCol="0" anchor="t">
            <a:spAutoFit/>
          </a:bodyPr>
          <a:lstStyle/>
          <a:p>
            <a:r>
              <a:rPr lang="en-US"/>
              <a:t>"</a:t>
            </a:r>
            <a:r>
              <a:rPr lang="en-US">
                <a:solidFill>
                  <a:schemeClr val="bg1"/>
                </a:solidFill>
              </a:rPr>
              <a:t>Kiersten Hamby, Breanna </a:t>
            </a:r>
            <a:r>
              <a:rPr lang="en-US" err="1">
                <a:solidFill>
                  <a:schemeClr val="bg1"/>
                </a:solidFill>
              </a:rPr>
              <a:t>Ranglall</a:t>
            </a:r>
            <a:r>
              <a:rPr lang="en-US">
                <a:solidFill>
                  <a:schemeClr val="bg1"/>
                </a:solidFill>
              </a:rPr>
              <a:t>, Krutika </a:t>
            </a:r>
            <a:r>
              <a:rPr lang="en-US" err="1">
                <a:solidFill>
                  <a:schemeClr val="bg1"/>
                </a:solidFill>
              </a:rPr>
              <a:t>Tekwani</a:t>
            </a:r>
            <a:r>
              <a:rPr lang="en-US"/>
              <a:t>"</a:t>
            </a:r>
          </a:p>
        </p:txBody>
      </p:sp>
    </p:spTree>
    <p:extLst>
      <p:ext uri="{BB962C8B-B14F-4D97-AF65-F5344CB8AC3E}">
        <p14:creationId xmlns:p14="http://schemas.microsoft.com/office/powerpoint/2010/main" val="7350828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F05C7-3683-1978-E2E5-465762C5177F}"/>
              </a:ext>
            </a:extLst>
          </p:cNvPr>
          <p:cNvSpPr>
            <a:spLocks noGrp="1"/>
          </p:cNvSpPr>
          <p:nvPr>
            <p:ph type="title"/>
          </p:nvPr>
        </p:nvSpPr>
        <p:spPr/>
        <p:txBody>
          <a:bodyPr/>
          <a:lstStyle/>
          <a:p>
            <a:r>
              <a:rPr lang="en-US"/>
              <a:t>Visuals</a:t>
            </a:r>
          </a:p>
        </p:txBody>
      </p:sp>
      <p:pic>
        <p:nvPicPr>
          <p:cNvPr id="4" name="Picture 4" descr="Chart, line chart&#10;&#10;Description automatically generated">
            <a:extLst>
              <a:ext uri="{FF2B5EF4-FFF2-40B4-BE49-F238E27FC236}">
                <a16:creationId xmlns:a16="http://schemas.microsoft.com/office/drawing/2014/main" id="{2F055848-0DD6-959D-582C-21581C92D7B5}"/>
              </a:ext>
            </a:extLst>
          </p:cNvPr>
          <p:cNvPicPr>
            <a:picLocks noChangeAspect="1"/>
          </p:cNvPicPr>
          <p:nvPr/>
        </p:nvPicPr>
        <p:blipFill>
          <a:blip r:embed="rId2"/>
          <a:stretch>
            <a:fillRect/>
          </a:stretch>
        </p:blipFill>
        <p:spPr>
          <a:xfrm>
            <a:off x="559979" y="1559754"/>
            <a:ext cx="4674092" cy="2507363"/>
          </a:xfrm>
          <a:prstGeom prst="rect">
            <a:avLst/>
          </a:prstGeom>
        </p:spPr>
      </p:pic>
      <p:pic>
        <p:nvPicPr>
          <p:cNvPr id="5" name="Picture 5" descr="Chart, scatter chart&#10;&#10;Description automatically generated">
            <a:extLst>
              <a:ext uri="{FF2B5EF4-FFF2-40B4-BE49-F238E27FC236}">
                <a16:creationId xmlns:a16="http://schemas.microsoft.com/office/drawing/2014/main" id="{D9FB2629-1CB3-7E8E-B2EA-046FF5660138}"/>
              </a:ext>
            </a:extLst>
          </p:cNvPr>
          <p:cNvPicPr>
            <a:picLocks noChangeAspect="1"/>
          </p:cNvPicPr>
          <p:nvPr/>
        </p:nvPicPr>
        <p:blipFill>
          <a:blip r:embed="rId3"/>
          <a:stretch>
            <a:fillRect/>
          </a:stretch>
        </p:blipFill>
        <p:spPr>
          <a:xfrm>
            <a:off x="3725204" y="4420603"/>
            <a:ext cx="4733277" cy="2279753"/>
          </a:xfrm>
          <a:prstGeom prst="rect">
            <a:avLst/>
          </a:prstGeom>
        </p:spPr>
      </p:pic>
      <p:pic>
        <p:nvPicPr>
          <p:cNvPr id="6" name="Picture 6" descr="Chart, line chart&#10;&#10;Description automatically generated">
            <a:extLst>
              <a:ext uri="{FF2B5EF4-FFF2-40B4-BE49-F238E27FC236}">
                <a16:creationId xmlns:a16="http://schemas.microsoft.com/office/drawing/2014/main" id="{B2A8A7FD-1F14-21F4-0EF2-5C45DE6C6B8D}"/>
              </a:ext>
            </a:extLst>
          </p:cNvPr>
          <p:cNvPicPr>
            <a:picLocks noChangeAspect="1"/>
          </p:cNvPicPr>
          <p:nvPr/>
        </p:nvPicPr>
        <p:blipFill>
          <a:blip r:embed="rId4"/>
          <a:stretch>
            <a:fillRect/>
          </a:stretch>
        </p:blipFill>
        <p:spPr>
          <a:xfrm>
            <a:off x="6798712" y="1444496"/>
            <a:ext cx="5036597" cy="2622887"/>
          </a:xfrm>
          <a:prstGeom prst="rect">
            <a:avLst/>
          </a:prstGeom>
        </p:spPr>
      </p:pic>
    </p:spTree>
    <p:extLst>
      <p:ext uri="{BB962C8B-B14F-4D97-AF65-F5344CB8AC3E}">
        <p14:creationId xmlns:p14="http://schemas.microsoft.com/office/powerpoint/2010/main" val="23174856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F05C7-3683-1978-E2E5-465762C5177F}"/>
              </a:ext>
            </a:extLst>
          </p:cNvPr>
          <p:cNvSpPr>
            <a:spLocks noGrp="1"/>
          </p:cNvSpPr>
          <p:nvPr>
            <p:ph type="title"/>
          </p:nvPr>
        </p:nvSpPr>
        <p:spPr/>
        <p:txBody>
          <a:bodyPr/>
          <a:lstStyle/>
          <a:p>
            <a:r>
              <a:rPr lang="en-US"/>
              <a:t>Limitations </a:t>
            </a:r>
          </a:p>
        </p:txBody>
      </p:sp>
      <p:sp>
        <p:nvSpPr>
          <p:cNvPr id="3" name="Content Placeholder 2">
            <a:extLst>
              <a:ext uri="{FF2B5EF4-FFF2-40B4-BE49-F238E27FC236}">
                <a16:creationId xmlns:a16="http://schemas.microsoft.com/office/drawing/2014/main" id="{B5E63E52-279B-DF3E-5A1F-AA6006BBF193}"/>
              </a:ext>
            </a:extLst>
          </p:cNvPr>
          <p:cNvSpPr>
            <a:spLocks noGrp="1"/>
          </p:cNvSpPr>
          <p:nvPr>
            <p:ph idx="1"/>
          </p:nvPr>
        </p:nvSpPr>
        <p:spPr/>
        <p:txBody>
          <a:bodyPr vert="horz" lIns="91440" tIns="45720" rIns="91440" bIns="45720" rtlCol="0" anchor="t">
            <a:normAutofit/>
          </a:bodyPr>
          <a:lstStyle/>
          <a:p>
            <a:r>
              <a:rPr lang="en-US">
                <a:cs typeface="Segoe UI Light"/>
              </a:rPr>
              <a:t>We had to remove schools that did not respond to certain questions or included 0's in responses so we would be able to transform variables</a:t>
            </a:r>
          </a:p>
          <a:p>
            <a:pPr marL="0" indent="0">
              <a:buNone/>
            </a:pPr>
            <a:endParaRPr lang="en-US">
              <a:cs typeface="Segoe UI Light"/>
            </a:endParaRPr>
          </a:p>
          <a:p>
            <a:r>
              <a:rPr lang="en-US">
                <a:cs typeface="Segoe UI Light"/>
              </a:rPr>
              <a:t>Independence condition was not satisfied because we weren't able to filter out schools that are associated with one another. </a:t>
            </a:r>
          </a:p>
          <a:p>
            <a:pPr lvl="1"/>
            <a:r>
              <a:rPr lang="en-US">
                <a:cs typeface="Segoe UI Light"/>
              </a:rPr>
              <a:t>Must be mindful for drawing conclusions and using this model for prediction</a:t>
            </a:r>
          </a:p>
        </p:txBody>
      </p:sp>
    </p:spTree>
    <p:extLst>
      <p:ext uri="{BB962C8B-B14F-4D97-AF65-F5344CB8AC3E}">
        <p14:creationId xmlns:p14="http://schemas.microsoft.com/office/powerpoint/2010/main" val="25412115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F05C7-3683-1978-E2E5-465762C5177F}"/>
              </a:ext>
            </a:extLst>
          </p:cNvPr>
          <p:cNvSpPr>
            <a:spLocks noGrp="1"/>
          </p:cNvSpPr>
          <p:nvPr>
            <p:ph type="title"/>
          </p:nvPr>
        </p:nvSpPr>
        <p:spPr/>
        <p:txBody>
          <a:bodyPr/>
          <a:lstStyle/>
          <a:p>
            <a:r>
              <a:rPr lang="en-US"/>
              <a:t>Conclusion</a:t>
            </a:r>
          </a:p>
        </p:txBody>
      </p:sp>
      <p:sp>
        <p:nvSpPr>
          <p:cNvPr id="3" name="Content Placeholder 2">
            <a:extLst>
              <a:ext uri="{FF2B5EF4-FFF2-40B4-BE49-F238E27FC236}">
                <a16:creationId xmlns:a16="http://schemas.microsoft.com/office/drawing/2014/main" id="{B5E63E52-279B-DF3E-5A1F-AA6006BBF193}"/>
              </a:ext>
            </a:extLst>
          </p:cNvPr>
          <p:cNvSpPr>
            <a:spLocks noGrp="1"/>
          </p:cNvSpPr>
          <p:nvPr>
            <p:ph idx="1"/>
          </p:nvPr>
        </p:nvSpPr>
        <p:spPr/>
        <p:txBody>
          <a:bodyPr vert="horz" lIns="91440" tIns="45720" rIns="91440" bIns="45720" rtlCol="0" anchor="t">
            <a:normAutofit/>
          </a:bodyPr>
          <a:lstStyle/>
          <a:p>
            <a:r>
              <a:rPr lang="en-US">
                <a:cs typeface="Segoe UI Light"/>
              </a:rPr>
              <a:t>The model explains 79.72% of the variability in total recruiting expenses. </a:t>
            </a:r>
          </a:p>
          <a:p>
            <a:r>
              <a:rPr lang="en-US">
                <a:cs typeface="Segoe UI Light"/>
              </a:rPr>
              <a:t>We rejected the null hypothesis that there was no relationship between total recruiting expenses and the explanatory variables. </a:t>
            </a:r>
          </a:p>
          <a:p>
            <a:endParaRPr lang="en-US">
              <a:cs typeface="Segoe UI Light"/>
            </a:endParaRPr>
          </a:p>
          <a:p>
            <a:r>
              <a:rPr lang="en-US">
                <a:cs typeface="Segoe UI Light"/>
              </a:rPr>
              <a:t>Next Steps</a:t>
            </a:r>
          </a:p>
          <a:p>
            <a:pPr lvl="1"/>
            <a:r>
              <a:rPr lang="en-US">
                <a:cs typeface="Segoe UI Light"/>
              </a:rPr>
              <a:t>Gather sufficient data from all schools so broader conclusions can be drawn and the model can make more meaningful predictions</a:t>
            </a:r>
          </a:p>
          <a:p>
            <a:pPr lvl="1"/>
            <a:r>
              <a:rPr lang="en-US">
                <a:cs typeface="Segoe UI Light"/>
              </a:rPr>
              <a:t>Look more into difference with data associated with gender as we hypothesize that male vs female recruiting expenses will be very different. </a:t>
            </a:r>
          </a:p>
        </p:txBody>
      </p:sp>
    </p:spTree>
    <p:extLst>
      <p:ext uri="{BB962C8B-B14F-4D97-AF65-F5344CB8AC3E}">
        <p14:creationId xmlns:p14="http://schemas.microsoft.com/office/powerpoint/2010/main" val="15111553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C183D7F6-B498-43B3-948B-1728B52AA6E4}">
                <adec:decorative xmlns:adec="http://schemas.microsoft.com/office/drawing/2017/decorative" val="1"/>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0" y="2"/>
            <a:ext cx="12192000" cy="6857999"/>
          </a:xfrm>
          <a:custGeom>
            <a:avLst/>
            <a:gdLst>
              <a:gd name="connsiteX0" fmla="*/ 0 w 12192000"/>
              <a:gd name="connsiteY0" fmla="*/ 0 h 6857999"/>
              <a:gd name="connsiteX1" fmla="*/ 12192000 w 12192000"/>
              <a:gd name="connsiteY1" fmla="*/ 0 h 6857999"/>
              <a:gd name="connsiteX2" fmla="*/ 12192000 w 12192000"/>
              <a:gd name="connsiteY2" fmla="*/ 6857999 h 6857999"/>
              <a:gd name="connsiteX3" fmla="*/ 0 w 12192000"/>
              <a:gd name="connsiteY3" fmla="*/ 6857999 h 6857999"/>
            </a:gdLst>
            <a:ahLst/>
            <a:cxnLst>
              <a:cxn ang="0">
                <a:pos x="connsiteX0" y="connsiteY0"/>
              </a:cxn>
              <a:cxn ang="0">
                <a:pos x="connsiteX1" y="connsiteY1"/>
              </a:cxn>
              <a:cxn ang="0">
                <a:pos x="connsiteX2" y="connsiteY2"/>
              </a:cxn>
              <a:cxn ang="0">
                <a:pos x="connsiteX3" y="connsiteY3"/>
              </a:cxn>
            </a:cxnLst>
            <a:rect l="l" t="t" r="r" b="b"/>
            <a:pathLst>
              <a:path w="12192000" h="6857999">
                <a:moveTo>
                  <a:pt x="0" y="0"/>
                </a:moveTo>
                <a:lnTo>
                  <a:pt x="12192000" y="0"/>
                </a:lnTo>
                <a:lnTo>
                  <a:pt x="12192000" y="6857999"/>
                </a:lnTo>
                <a:lnTo>
                  <a:pt x="0" y="6857999"/>
                </a:lnTo>
                <a:close/>
              </a:path>
            </a:pathLst>
          </a:custGeom>
        </p:spPr>
      </p:pic>
      <p:sp>
        <p:nvSpPr>
          <p:cNvPr id="5" name="Rectangle 4">
            <a:extLst>
              <a:ext uri="{C183D7F6-B498-43B3-948B-1728B52AA6E4}">
                <adec:decorative xmlns:adec="http://schemas.microsoft.com/office/drawing/2017/decorative" val="1"/>
              </a:ext>
            </a:extLst>
          </p:cNvPr>
          <p:cNvSpPr/>
          <p:nvPr/>
        </p:nvSpPr>
        <p:spPr>
          <a:xfrm>
            <a:off x="0" y="0"/>
            <a:ext cx="12192000" cy="6858000"/>
          </a:xfrm>
          <a:prstGeom prst="rect">
            <a:avLst/>
          </a:prstGeom>
          <a:gradFill flip="none" rotWithShape="0">
            <a:gsLst>
              <a:gs pos="100000">
                <a:srgbClr val="1F2229">
                  <a:alpha val="60000"/>
                </a:srgbClr>
              </a:gs>
              <a:gs pos="20000">
                <a:srgbClr val="1F2229">
                  <a:alpha val="91765"/>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a:extLst>
              <a:ext uri="{C183D7F6-B498-43B3-948B-1728B52AA6E4}">
                <adec:decorative xmlns:adec="http://schemas.microsoft.com/office/drawing/2017/decorative" val="1"/>
              </a:ext>
            </a:extLst>
          </p:cNvPr>
          <p:cNvGrpSpPr/>
          <p:nvPr/>
        </p:nvGrpSpPr>
        <p:grpSpPr>
          <a:xfrm>
            <a:off x="2757714" y="1626921"/>
            <a:ext cx="6676572" cy="3604160"/>
            <a:chOff x="2162629" y="1305681"/>
            <a:chExt cx="7866742" cy="4246640"/>
          </a:xfrm>
        </p:grpSpPr>
        <p:sp>
          <p:nvSpPr>
            <p:cNvPr id="17" name="Oval 16"/>
            <p:cNvSpPr/>
            <p:nvPr/>
          </p:nvSpPr>
          <p:spPr>
            <a:xfrm>
              <a:off x="5782715" y="1305681"/>
              <a:ext cx="4246656" cy="4246640"/>
            </a:xfrm>
            <a:prstGeom prst="ellipse">
              <a:avLst/>
            </a:prstGeom>
            <a:solidFill>
              <a:srgbClr val="43CDD9">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2162629" y="1305681"/>
              <a:ext cx="4246656" cy="4246640"/>
            </a:xfrm>
            <a:prstGeom prst="ellipse">
              <a:avLst/>
            </a:prstGeom>
            <a:solidFill>
              <a:srgbClr val="43CDD9">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Oval 15">
            <a:extLst>
              <a:ext uri="{C183D7F6-B498-43B3-948B-1728B52AA6E4}">
                <adec:decorative xmlns:adec="http://schemas.microsoft.com/office/drawing/2017/decorative" val="1"/>
              </a:ext>
            </a:extLst>
          </p:cNvPr>
          <p:cNvSpPr/>
          <p:nvPr/>
        </p:nvSpPr>
        <p:spPr>
          <a:xfrm>
            <a:off x="3456507" y="789512"/>
            <a:ext cx="5278993" cy="5278976"/>
          </a:xfrm>
          <a:prstGeom prst="ellips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9" name="Oval 18">
            <a:extLst>
              <a:ext uri="{C183D7F6-B498-43B3-948B-1728B52AA6E4}">
                <adec:decorative xmlns:adec="http://schemas.microsoft.com/office/drawing/2017/decorative" val="1"/>
              </a:ext>
            </a:extLst>
          </p:cNvPr>
          <p:cNvSpPr/>
          <p:nvPr/>
        </p:nvSpPr>
        <p:spPr>
          <a:xfrm>
            <a:off x="3879010" y="1212017"/>
            <a:ext cx="4433981" cy="4433966"/>
          </a:xfrm>
          <a:prstGeom prst="ellipse">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3" name="TextBox 12"/>
          <p:cNvSpPr txBox="1"/>
          <p:nvPr/>
        </p:nvSpPr>
        <p:spPr>
          <a:xfrm>
            <a:off x="4381588" y="3059668"/>
            <a:ext cx="3428824" cy="738664"/>
          </a:xfrm>
          <a:prstGeom prst="rect">
            <a:avLst/>
          </a:prstGeom>
          <a:noFill/>
        </p:spPr>
        <p:txBody>
          <a:bodyPr wrap="none" lIns="0" tIns="0" rIns="0" bIns="0" rtlCol="0">
            <a:spAutoFit/>
          </a:bodyPr>
          <a:lstStyle/>
          <a:p>
            <a:pPr algn="ctr">
              <a:tabLst>
                <a:tab pos="347663" algn="l"/>
              </a:tabLst>
            </a:pPr>
            <a:r>
              <a:rPr lang="en-US" sz="4800" b="1">
                <a:solidFill>
                  <a:srgbClr val="FFFFFF"/>
                </a:solidFill>
                <a:latin typeface="+mj-lt"/>
              </a:rPr>
              <a:t>THANK YOU</a:t>
            </a:r>
          </a:p>
        </p:txBody>
      </p:sp>
      <p:pic>
        <p:nvPicPr>
          <p:cNvPr id="10" name="Picture 9" descr="This is an icon that reads &quot;24Slides.&quot;">
            <a:hlinkClick r:id="rId3"/>
            <a:extLst>
              <a:ext uri="{FF2B5EF4-FFF2-40B4-BE49-F238E27FC236}">
                <a16:creationId xmlns:a16="http://schemas.microsoft.com/office/drawing/2014/main" id="{E88D3554-2B38-7045-B778-76FB3465B801}"/>
              </a:ext>
            </a:extLst>
          </p:cNvPr>
          <p:cNvPicPr>
            <a:picLocks noChangeAspect="1"/>
          </p:cNvPicPr>
          <p:nvPr/>
        </p:nvPicPr>
        <p:blipFill>
          <a:blip r:embed="rId4"/>
          <a:stretch>
            <a:fillRect/>
          </a:stretch>
        </p:blipFill>
        <p:spPr>
          <a:xfrm>
            <a:off x="5581650" y="6336441"/>
            <a:ext cx="1028700" cy="293902"/>
          </a:xfrm>
          <a:prstGeom prst="rect">
            <a:avLst/>
          </a:prstGeom>
          <a:effectLst/>
        </p:spPr>
      </p:pic>
      <p:sp>
        <p:nvSpPr>
          <p:cNvPr id="2" name="Title 1" hidden="1">
            <a:extLst>
              <a:ext uri="{FF2B5EF4-FFF2-40B4-BE49-F238E27FC236}">
                <a16:creationId xmlns:a16="http://schemas.microsoft.com/office/drawing/2014/main" id="{10E603A3-B905-4FE4-AF3D-7ABD07598BAD}"/>
              </a:ext>
            </a:extLst>
          </p:cNvPr>
          <p:cNvSpPr>
            <a:spLocks noGrp="1"/>
          </p:cNvSpPr>
          <p:nvPr>
            <p:ph type="title"/>
          </p:nvPr>
        </p:nvSpPr>
        <p:spPr/>
        <p:txBody>
          <a:bodyPr/>
          <a:lstStyle/>
          <a:p>
            <a:r>
              <a:rPr lang="en-US"/>
              <a:t>Slide 11</a:t>
            </a:r>
          </a:p>
        </p:txBody>
      </p:sp>
    </p:spTree>
    <p:extLst>
      <p:ext uri="{BB962C8B-B14F-4D97-AF65-F5344CB8AC3E}">
        <p14:creationId xmlns:p14="http://schemas.microsoft.com/office/powerpoint/2010/main" val="33456282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110" name="TextBox 109"/>
          <p:cNvSpPr txBox="1"/>
          <p:nvPr/>
        </p:nvSpPr>
        <p:spPr>
          <a:xfrm>
            <a:off x="2692324" y="590253"/>
            <a:ext cx="5906729" cy="738664"/>
          </a:xfrm>
          <a:prstGeom prst="rect">
            <a:avLst/>
          </a:prstGeom>
          <a:noFill/>
        </p:spPr>
        <p:txBody>
          <a:bodyPr wrap="square" lIns="0" tIns="0" rIns="0" bIns="0" rtlCol="0">
            <a:spAutoFit/>
          </a:bodyPr>
          <a:lstStyle/>
          <a:p>
            <a:pPr algn="ctr">
              <a:tabLst>
                <a:tab pos="347663" algn="l"/>
              </a:tabLst>
            </a:pPr>
            <a:r>
              <a:rPr lang="en-US" sz="4800" b="1">
                <a:solidFill>
                  <a:srgbClr val="30353F"/>
                </a:solidFill>
                <a:latin typeface="+mj-lt"/>
              </a:rPr>
              <a:t>About the Dataset </a:t>
            </a:r>
          </a:p>
        </p:txBody>
      </p:sp>
      <p:sp>
        <p:nvSpPr>
          <p:cNvPr id="30" name="Freeform 19">
            <a:extLst>
              <a:ext uri="{FF2B5EF4-FFF2-40B4-BE49-F238E27FC236}">
                <a16:creationId xmlns:a16="http://schemas.microsoft.com/office/drawing/2014/main" id="{189E3C56-F900-44E7-BF74-7509E4A585C5}"/>
              </a:ext>
              <a:ext uri="{C183D7F6-B498-43B3-948B-1728B52AA6E4}">
                <adec:decorative xmlns:adec="http://schemas.microsoft.com/office/drawing/2017/decorative" val="1"/>
              </a:ext>
            </a:extLst>
          </p:cNvPr>
          <p:cNvSpPr/>
          <p:nvPr/>
        </p:nvSpPr>
        <p:spPr>
          <a:xfrm rot="2700000">
            <a:off x="11788943" y="6333474"/>
            <a:ext cx="527486" cy="603188"/>
          </a:xfrm>
          <a:custGeom>
            <a:avLst/>
            <a:gdLst>
              <a:gd name="connsiteX0" fmla="*/ 110516 w 889463"/>
              <a:gd name="connsiteY0" fmla="*/ 95275 h 1017114"/>
              <a:gd name="connsiteX1" fmla="*/ 230452 w 889463"/>
              <a:gd name="connsiteY1" fmla="*/ 14411 h 1017114"/>
              <a:gd name="connsiteX2" fmla="*/ 276877 w 889463"/>
              <a:gd name="connsiteY2" fmla="*/ 0 h 1017114"/>
              <a:gd name="connsiteX3" fmla="*/ 889463 w 889463"/>
              <a:gd name="connsiteY3" fmla="*/ 612585 h 1017114"/>
              <a:gd name="connsiteX4" fmla="*/ 484934 w 889463"/>
              <a:gd name="connsiteY4" fmla="*/ 1017114 h 1017114"/>
              <a:gd name="connsiteX5" fmla="*/ 377324 w 889463"/>
              <a:gd name="connsiteY5" fmla="*/ 1017114 h 1017114"/>
              <a:gd name="connsiteX6" fmla="*/ 0 w 889463"/>
              <a:gd name="connsiteY6" fmla="*/ 639790 h 1017114"/>
              <a:gd name="connsiteX7" fmla="*/ 0 w 889463"/>
              <a:gd name="connsiteY7" fmla="*/ 362083 h 1017114"/>
              <a:gd name="connsiteX8" fmla="*/ 110516 w 889463"/>
              <a:gd name="connsiteY8" fmla="*/ 95275 h 1017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89463" h="1017114">
                <a:moveTo>
                  <a:pt x="110516" y="95275"/>
                </a:moveTo>
                <a:cubicBezTo>
                  <a:pt x="144657" y="61133"/>
                  <a:pt x="185310" y="33504"/>
                  <a:pt x="230452" y="14411"/>
                </a:cubicBezTo>
                <a:lnTo>
                  <a:pt x="276877" y="0"/>
                </a:lnTo>
                <a:lnTo>
                  <a:pt x="889463" y="612585"/>
                </a:lnTo>
                <a:lnTo>
                  <a:pt x="484934" y="1017114"/>
                </a:lnTo>
                <a:lnTo>
                  <a:pt x="377324" y="1017114"/>
                </a:lnTo>
                <a:cubicBezTo>
                  <a:pt x="168934" y="1017114"/>
                  <a:pt x="0" y="848180"/>
                  <a:pt x="0" y="639790"/>
                </a:cubicBezTo>
                <a:lnTo>
                  <a:pt x="0" y="362083"/>
                </a:lnTo>
                <a:cubicBezTo>
                  <a:pt x="0" y="257888"/>
                  <a:pt x="42234" y="163556"/>
                  <a:pt x="110516" y="95275"/>
                </a:cubicBez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rgbClr val="98A3AD"/>
              </a:solidFill>
            </a:endParaRPr>
          </a:p>
        </p:txBody>
      </p:sp>
      <p:sp>
        <p:nvSpPr>
          <p:cNvPr id="33" name="TextBox 32">
            <a:extLst>
              <a:ext uri="{FF2B5EF4-FFF2-40B4-BE49-F238E27FC236}">
                <a16:creationId xmlns:a16="http://schemas.microsoft.com/office/drawing/2014/main" id="{5C7F3CEE-E6DF-48C0-8B9A-22A03DF4C29B}"/>
              </a:ext>
            </a:extLst>
          </p:cNvPr>
          <p:cNvSpPr txBox="1"/>
          <p:nvPr/>
        </p:nvSpPr>
        <p:spPr>
          <a:xfrm>
            <a:off x="11907454" y="6481180"/>
            <a:ext cx="277640" cy="307777"/>
          </a:xfrm>
          <a:prstGeom prst="rect">
            <a:avLst/>
          </a:prstGeom>
          <a:noFill/>
        </p:spPr>
        <p:txBody>
          <a:bodyPr wrap="none" rtlCol="0">
            <a:spAutoFit/>
          </a:bodyPr>
          <a:lstStyle/>
          <a:p>
            <a:r>
              <a:rPr lang="en-US" sz="1400" b="1">
                <a:solidFill>
                  <a:schemeClr val="bg1"/>
                </a:solidFill>
              </a:rPr>
              <a:t>2</a:t>
            </a:r>
          </a:p>
        </p:txBody>
      </p:sp>
      <p:sp>
        <p:nvSpPr>
          <p:cNvPr id="2" name="Title 1" hidden="1">
            <a:extLst>
              <a:ext uri="{FF2B5EF4-FFF2-40B4-BE49-F238E27FC236}">
                <a16:creationId xmlns:a16="http://schemas.microsoft.com/office/drawing/2014/main" id="{57154957-68AB-414D-8F5B-A49D3A2612B1}"/>
              </a:ext>
            </a:extLst>
          </p:cNvPr>
          <p:cNvSpPr>
            <a:spLocks noGrp="1"/>
          </p:cNvSpPr>
          <p:nvPr>
            <p:ph type="title"/>
          </p:nvPr>
        </p:nvSpPr>
        <p:spPr/>
        <p:txBody>
          <a:bodyPr/>
          <a:lstStyle/>
          <a:p>
            <a:r>
              <a:rPr lang="en-US"/>
              <a:t>Slide 2</a:t>
            </a:r>
          </a:p>
        </p:txBody>
      </p:sp>
      <p:graphicFrame>
        <p:nvGraphicFramePr>
          <p:cNvPr id="114" name="Content Placeholder 2">
            <a:extLst>
              <a:ext uri="{FF2B5EF4-FFF2-40B4-BE49-F238E27FC236}">
                <a16:creationId xmlns:a16="http://schemas.microsoft.com/office/drawing/2014/main" id="{39065511-AC31-5D62-BB2A-1FD7D7AC4E55}"/>
              </a:ext>
            </a:extLst>
          </p:cNvPr>
          <p:cNvGraphicFramePr>
            <a:graphicFrameLocks noGrp="1"/>
          </p:cNvGraphicFramePr>
          <p:nvPr>
            <p:ph idx="1"/>
            <p:extLst>
              <p:ext uri="{D42A27DB-BD31-4B8C-83A1-F6EECF244321}">
                <p14:modId xmlns:p14="http://schemas.microsoft.com/office/powerpoint/2010/main" val="2074310420"/>
              </p:ext>
            </p:extLst>
          </p:nvPr>
        </p:nvGraphicFramePr>
        <p:xfrm>
          <a:off x="838200" y="1825625"/>
          <a:ext cx="10515600" cy="35868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a:extLst>
              <a:ext uri="{FF2B5EF4-FFF2-40B4-BE49-F238E27FC236}">
                <a16:creationId xmlns:a16="http://schemas.microsoft.com/office/drawing/2014/main" id="{7CC07B9D-4ACB-6C71-4DF6-AB443DC69A42}"/>
              </a:ext>
            </a:extLst>
          </p:cNvPr>
          <p:cNvSpPr txBox="1"/>
          <p:nvPr/>
        </p:nvSpPr>
        <p:spPr>
          <a:xfrm>
            <a:off x="6804362" y="5641423"/>
            <a:ext cx="4195379" cy="369332"/>
          </a:xfrm>
          <a:prstGeom prst="rect">
            <a:avLst/>
          </a:prstGeom>
          <a:noFill/>
        </p:spPr>
        <p:txBody>
          <a:bodyPr wrap="none" rtlCol="0">
            <a:spAutoFit/>
          </a:bodyPr>
          <a:lstStyle/>
          <a:p>
            <a:r>
              <a:rPr lang="en-US"/>
              <a:t>https://ope.ed.gov/athletics/#/datafile/list</a:t>
            </a:r>
          </a:p>
        </p:txBody>
      </p:sp>
    </p:spTree>
    <p:extLst>
      <p:ext uri="{BB962C8B-B14F-4D97-AF65-F5344CB8AC3E}">
        <p14:creationId xmlns:p14="http://schemas.microsoft.com/office/powerpoint/2010/main" val="30413160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useBgFill="1">
        <p:nvSpPr>
          <p:cNvPr id="114" name="Rectangle 114">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sketch line">
            <a:extLst>
              <a:ext uri="{FF2B5EF4-FFF2-40B4-BE49-F238E27FC236}">
                <a16:creationId xmlns:a16="http://schemas.microsoft.com/office/drawing/2014/main" id="{6357EC4F-235E-4222-A36F-C7878ACE37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hidden="1">
            <a:extLst>
              <a:ext uri="{FF2B5EF4-FFF2-40B4-BE49-F238E27FC236}">
                <a16:creationId xmlns:a16="http://schemas.microsoft.com/office/drawing/2014/main" id="{57154957-68AB-414D-8F5B-A49D3A2612B1}"/>
              </a:ext>
            </a:extLst>
          </p:cNvPr>
          <p:cNvSpPr>
            <a:spLocks noGrp="1"/>
          </p:cNvSpPr>
          <p:nvPr>
            <p:ph type="title"/>
          </p:nvPr>
        </p:nvSpPr>
        <p:spPr/>
        <p:txBody>
          <a:bodyPr/>
          <a:lstStyle/>
          <a:p>
            <a:r>
              <a:rPr lang="en-US"/>
              <a:t>Slide 2</a:t>
            </a:r>
          </a:p>
        </p:txBody>
      </p:sp>
      <p:sp>
        <p:nvSpPr>
          <p:cNvPr id="3" name="Content Placeholder 2">
            <a:extLst>
              <a:ext uri="{FF2B5EF4-FFF2-40B4-BE49-F238E27FC236}">
                <a16:creationId xmlns:a16="http://schemas.microsoft.com/office/drawing/2014/main" id="{9E726E89-9E9D-A657-18B0-BF605E7CA49D}"/>
              </a:ext>
            </a:extLst>
          </p:cNvPr>
          <p:cNvSpPr>
            <a:spLocks noGrp="1"/>
          </p:cNvSpPr>
          <p:nvPr>
            <p:ph idx="1"/>
          </p:nvPr>
        </p:nvSpPr>
        <p:spPr>
          <a:xfrm>
            <a:off x="4300106" y="1754562"/>
            <a:ext cx="6557145" cy="2713335"/>
          </a:xfrm>
        </p:spPr>
        <p:txBody>
          <a:bodyPr>
            <a:normAutofit/>
          </a:bodyPr>
          <a:lstStyle/>
          <a:p>
            <a:pPr marL="52682" indent="-52682" defTabSz="210727">
              <a:spcBef>
                <a:spcPts val="231"/>
              </a:spcBef>
            </a:pPr>
            <a:r>
              <a:rPr lang="en-US" kern="1200">
                <a:solidFill>
                  <a:schemeClr val="tx1"/>
                </a:solidFill>
                <a:ea typeface="+mn-ea"/>
                <a:cs typeface="+mn-cs"/>
              </a:rPr>
              <a:t>What Variables Best Predict Total Athletics Recruiting Expenses for Post-Secondary Educational Institutions?</a:t>
            </a:r>
          </a:p>
          <a:p>
            <a:endParaRPr lang="en-US"/>
          </a:p>
        </p:txBody>
      </p:sp>
      <p:sp>
        <p:nvSpPr>
          <p:cNvPr id="110" name="TextBox 109"/>
          <p:cNvSpPr txBox="1"/>
          <p:nvPr/>
        </p:nvSpPr>
        <p:spPr>
          <a:xfrm>
            <a:off x="741627" y="748662"/>
            <a:ext cx="3389746" cy="1792779"/>
          </a:xfrm>
          <a:prstGeom prst="rect">
            <a:avLst/>
          </a:prstGeom>
        </p:spPr>
        <p:txBody>
          <a:bodyPr vert="horz" lIns="91440" tIns="45720" rIns="91440" bIns="45720" rtlCol="0" anchor="b">
            <a:normAutofit/>
          </a:bodyPr>
          <a:lstStyle/>
          <a:p>
            <a:pPr defTabSz="357165">
              <a:lnSpc>
                <a:spcPct val="90000"/>
              </a:lnSpc>
              <a:spcBef>
                <a:spcPct val="0"/>
              </a:spcBef>
              <a:spcAft>
                <a:spcPts val="234"/>
              </a:spcAft>
              <a:tabLst>
                <a:tab pos="135797" algn="l"/>
              </a:tabLst>
            </a:pPr>
            <a:r>
              <a:rPr lang="en-US" sz="2976" b="1" kern="1200">
                <a:solidFill>
                  <a:schemeClr val="tx1"/>
                </a:solidFill>
                <a:latin typeface="+mj-lt"/>
                <a:ea typeface="+mj-ea"/>
                <a:cs typeface="+mj-cs"/>
              </a:rPr>
              <a:t>Research Question </a:t>
            </a:r>
            <a:endParaRPr lang="en-US" sz="4800" b="1" kern="1200">
              <a:solidFill>
                <a:schemeClr val="tx1"/>
              </a:solidFill>
              <a:latin typeface="+mj-lt"/>
              <a:ea typeface="+mj-ea"/>
              <a:cs typeface="+mj-cs"/>
            </a:endParaRPr>
          </a:p>
        </p:txBody>
      </p:sp>
      <p:sp>
        <p:nvSpPr>
          <p:cNvPr id="30" name="Freeform 19">
            <a:extLst>
              <a:ext uri="{FF2B5EF4-FFF2-40B4-BE49-F238E27FC236}">
                <a16:creationId xmlns:a16="http://schemas.microsoft.com/office/drawing/2014/main" id="{189E3C56-F900-44E7-BF74-7509E4A585C5}"/>
              </a:ext>
              <a:ext uri="{C183D7F6-B498-43B3-948B-1728B52AA6E4}">
                <adec:decorative xmlns:adec="http://schemas.microsoft.com/office/drawing/2017/decorative" val="1"/>
              </a:ext>
            </a:extLst>
          </p:cNvPr>
          <p:cNvSpPr/>
          <p:nvPr/>
        </p:nvSpPr>
        <p:spPr>
          <a:xfrm rot="2700000">
            <a:off x="11393884" y="3827509"/>
            <a:ext cx="124580" cy="142459"/>
          </a:xfrm>
          <a:custGeom>
            <a:avLst/>
            <a:gdLst>
              <a:gd name="connsiteX0" fmla="*/ 110516 w 889463"/>
              <a:gd name="connsiteY0" fmla="*/ 95275 h 1017114"/>
              <a:gd name="connsiteX1" fmla="*/ 230452 w 889463"/>
              <a:gd name="connsiteY1" fmla="*/ 14411 h 1017114"/>
              <a:gd name="connsiteX2" fmla="*/ 276877 w 889463"/>
              <a:gd name="connsiteY2" fmla="*/ 0 h 1017114"/>
              <a:gd name="connsiteX3" fmla="*/ 889463 w 889463"/>
              <a:gd name="connsiteY3" fmla="*/ 612585 h 1017114"/>
              <a:gd name="connsiteX4" fmla="*/ 484934 w 889463"/>
              <a:gd name="connsiteY4" fmla="*/ 1017114 h 1017114"/>
              <a:gd name="connsiteX5" fmla="*/ 377324 w 889463"/>
              <a:gd name="connsiteY5" fmla="*/ 1017114 h 1017114"/>
              <a:gd name="connsiteX6" fmla="*/ 0 w 889463"/>
              <a:gd name="connsiteY6" fmla="*/ 639790 h 1017114"/>
              <a:gd name="connsiteX7" fmla="*/ 0 w 889463"/>
              <a:gd name="connsiteY7" fmla="*/ 362083 h 1017114"/>
              <a:gd name="connsiteX8" fmla="*/ 110516 w 889463"/>
              <a:gd name="connsiteY8" fmla="*/ 95275 h 1017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89463" h="1017114">
                <a:moveTo>
                  <a:pt x="110516" y="95275"/>
                </a:moveTo>
                <a:cubicBezTo>
                  <a:pt x="144657" y="61133"/>
                  <a:pt x="185310" y="33504"/>
                  <a:pt x="230452" y="14411"/>
                </a:cubicBezTo>
                <a:lnTo>
                  <a:pt x="276877" y="0"/>
                </a:lnTo>
                <a:lnTo>
                  <a:pt x="889463" y="612585"/>
                </a:lnTo>
                <a:lnTo>
                  <a:pt x="484934" y="1017114"/>
                </a:lnTo>
                <a:lnTo>
                  <a:pt x="377324" y="1017114"/>
                </a:lnTo>
                <a:cubicBezTo>
                  <a:pt x="168934" y="1017114"/>
                  <a:pt x="0" y="848180"/>
                  <a:pt x="0" y="639790"/>
                </a:cubicBezTo>
                <a:lnTo>
                  <a:pt x="0" y="362083"/>
                </a:lnTo>
                <a:cubicBezTo>
                  <a:pt x="0" y="257888"/>
                  <a:pt x="42234" y="163556"/>
                  <a:pt x="110516" y="95275"/>
                </a:cubicBez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rgbClr val="98A3AD"/>
              </a:solidFill>
            </a:endParaRPr>
          </a:p>
        </p:txBody>
      </p:sp>
      <p:sp>
        <p:nvSpPr>
          <p:cNvPr id="33" name="TextBox 32">
            <a:extLst>
              <a:ext uri="{FF2B5EF4-FFF2-40B4-BE49-F238E27FC236}">
                <a16:creationId xmlns:a16="http://schemas.microsoft.com/office/drawing/2014/main" id="{5C7F3CEE-E6DF-48C0-8B9A-22A03DF4C29B}"/>
              </a:ext>
            </a:extLst>
          </p:cNvPr>
          <p:cNvSpPr txBox="1"/>
          <p:nvPr/>
        </p:nvSpPr>
        <p:spPr>
          <a:xfrm>
            <a:off x="11421873" y="3862394"/>
            <a:ext cx="205505" cy="141898"/>
          </a:xfrm>
          <a:prstGeom prst="rect">
            <a:avLst/>
          </a:prstGeom>
          <a:noFill/>
        </p:spPr>
        <p:txBody>
          <a:bodyPr wrap="none" rtlCol="0">
            <a:spAutoFit/>
          </a:bodyPr>
          <a:lstStyle/>
          <a:p>
            <a:pPr defTabSz="210727">
              <a:spcAft>
                <a:spcPts val="234"/>
              </a:spcAft>
            </a:pPr>
            <a:r>
              <a:rPr lang="en-US" sz="322" b="1" kern="1200">
                <a:solidFill>
                  <a:schemeClr val="bg1"/>
                </a:solidFill>
                <a:latin typeface="+mn-lt"/>
                <a:ea typeface="+mn-ea"/>
                <a:cs typeface="+mn-cs"/>
              </a:rPr>
              <a:t>2</a:t>
            </a:r>
            <a:endParaRPr lang="en-US" sz="1400" b="1">
              <a:solidFill>
                <a:schemeClr val="bg1"/>
              </a:solidFill>
            </a:endParaRPr>
          </a:p>
        </p:txBody>
      </p:sp>
      <p:sp>
        <p:nvSpPr>
          <p:cNvPr id="6" name="TextBox 5">
            <a:extLst>
              <a:ext uri="{FF2B5EF4-FFF2-40B4-BE49-F238E27FC236}">
                <a16:creationId xmlns:a16="http://schemas.microsoft.com/office/drawing/2014/main" id="{7F99BFF7-8F6A-B133-D4E7-AF79ACB5715D}"/>
              </a:ext>
            </a:extLst>
          </p:cNvPr>
          <p:cNvSpPr txBox="1"/>
          <p:nvPr/>
        </p:nvSpPr>
        <p:spPr>
          <a:xfrm>
            <a:off x="2692324" y="308913"/>
            <a:ext cx="5906729" cy="738664"/>
          </a:xfrm>
          <a:prstGeom prst="rect">
            <a:avLst/>
          </a:prstGeom>
          <a:noFill/>
        </p:spPr>
        <p:txBody>
          <a:bodyPr wrap="square" lIns="0" tIns="0" rIns="0" bIns="0" rtlCol="0">
            <a:spAutoFit/>
          </a:bodyPr>
          <a:lstStyle/>
          <a:p>
            <a:pPr algn="ctr">
              <a:tabLst>
                <a:tab pos="347663" algn="l"/>
              </a:tabLst>
            </a:pPr>
            <a:r>
              <a:rPr lang="en-US" sz="4800" b="1">
                <a:solidFill>
                  <a:srgbClr val="30353F"/>
                </a:solidFill>
                <a:latin typeface="+mj-lt"/>
              </a:rPr>
              <a:t>The Data</a:t>
            </a:r>
          </a:p>
        </p:txBody>
      </p:sp>
    </p:spTree>
    <p:extLst>
      <p:ext uri="{BB962C8B-B14F-4D97-AF65-F5344CB8AC3E}">
        <p14:creationId xmlns:p14="http://schemas.microsoft.com/office/powerpoint/2010/main" val="26241149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useBgFill="1">
        <p:nvSpPr>
          <p:cNvPr id="114" name="Rectangle 114">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sketch line">
            <a:extLst>
              <a:ext uri="{FF2B5EF4-FFF2-40B4-BE49-F238E27FC236}">
                <a16:creationId xmlns:a16="http://schemas.microsoft.com/office/drawing/2014/main" id="{6357EC4F-235E-4222-A36F-C7878ACE37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hidden="1">
            <a:extLst>
              <a:ext uri="{FF2B5EF4-FFF2-40B4-BE49-F238E27FC236}">
                <a16:creationId xmlns:a16="http://schemas.microsoft.com/office/drawing/2014/main" id="{57154957-68AB-414D-8F5B-A49D3A2612B1}"/>
              </a:ext>
            </a:extLst>
          </p:cNvPr>
          <p:cNvSpPr>
            <a:spLocks noGrp="1"/>
          </p:cNvSpPr>
          <p:nvPr>
            <p:ph type="title"/>
          </p:nvPr>
        </p:nvSpPr>
        <p:spPr/>
        <p:txBody>
          <a:bodyPr/>
          <a:lstStyle/>
          <a:p>
            <a:r>
              <a:rPr lang="en-US"/>
              <a:t>Slide 2</a:t>
            </a:r>
          </a:p>
        </p:txBody>
      </p:sp>
      <p:sp>
        <p:nvSpPr>
          <p:cNvPr id="3" name="Content Placeholder 2">
            <a:extLst>
              <a:ext uri="{FF2B5EF4-FFF2-40B4-BE49-F238E27FC236}">
                <a16:creationId xmlns:a16="http://schemas.microsoft.com/office/drawing/2014/main" id="{9E726E89-9E9D-A657-18B0-BF605E7CA49D}"/>
              </a:ext>
            </a:extLst>
          </p:cNvPr>
          <p:cNvSpPr>
            <a:spLocks noGrp="1"/>
          </p:cNvSpPr>
          <p:nvPr>
            <p:ph idx="1"/>
          </p:nvPr>
        </p:nvSpPr>
        <p:spPr>
          <a:xfrm>
            <a:off x="4300106" y="1608258"/>
            <a:ext cx="6557145" cy="5132881"/>
          </a:xfrm>
        </p:spPr>
        <p:txBody>
          <a:bodyPr vert="horz" lIns="91440" tIns="45720" rIns="91440" bIns="45720" rtlCol="0" anchor="t">
            <a:normAutofit/>
          </a:bodyPr>
          <a:lstStyle/>
          <a:p>
            <a:r>
              <a:rPr lang="en-US"/>
              <a:t>Institution Name</a:t>
            </a:r>
          </a:p>
          <a:p>
            <a:r>
              <a:rPr lang="en-US" sz="2400"/>
              <a:t>State</a:t>
            </a:r>
            <a:endParaRPr lang="en-US" sz="2400">
              <a:cs typeface="Segoe UI Light"/>
            </a:endParaRPr>
          </a:p>
          <a:p>
            <a:r>
              <a:rPr lang="en-US" sz="2400"/>
              <a:t>Classification </a:t>
            </a:r>
            <a:endParaRPr lang="en-US" sz="2400">
              <a:cs typeface="Segoe UI Light"/>
            </a:endParaRPr>
          </a:p>
          <a:p>
            <a:r>
              <a:rPr lang="en-US" sz="2400"/>
              <a:t>Total Student Count</a:t>
            </a:r>
            <a:endParaRPr lang="en-US" sz="2400">
              <a:cs typeface="Segoe UI Light"/>
            </a:endParaRPr>
          </a:p>
          <a:p>
            <a:r>
              <a:rPr lang="en-US" sz="2400"/>
              <a:t>Sector Name </a:t>
            </a:r>
            <a:endParaRPr lang="en-US" sz="2400">
              <a:cs typeface="Segoe UI Light"/>
            </a:endParaRPr>
          </a:p>
          <a:p>
            <a:r>
              <a:rPr lang="en-US" sz="2400"/>
              <a:t>Total Student Aid</a:t>
            </a:r>
            <a:endParaRPr lang="en-US" sz="2400">
              <a:cs typeface="Segoe UI Light"/>
            </a:endParaRPr>
          </a:p>
          <a:p>
            <a:r>
              <a:rPr lang="en-US" sz="2400"/>
              <a:t>Head Coach Salary Men</a:t>
            </a:r>
            <a:endParaRPr lang="en-US" sz="2400">
              <a:cs typeface="Segoe UI Light"/>
            </a:endParaRPr>
          </a:p>
          <a:p>
            <a:r>
              <a:rPr lang="en-US" sz="2400"/>
              <a:t>Head Coach Salary Women</a:t>
            </a:r>
            <a:endParaRPr lang="en-US" sz="2400">
              <a:cs typeface="Segoe UI Light"/>
            </a:endParaRPr>
          </a:p>
          <a:p>
            <a:r>
              <a:rPr lang="en-US" sz="2400"/>
              <a:t>Number of Head Coaches Men</a:t>
            </a:r>
            <a:endParaRPr lang="en-US" sz="2400">
              <a:cs typeface="Segoe UI Light"/>
            </a:endParaRPr>
          </a:p>
          <a:p>
            <a:r>
              <a:rPr lang="en-US" sz="2400"/>
              <a:t>Number of Head Coaches Women</a:t>
            </a:r>
            <a:endParaRPr lang="en-US" sz="2400">
              <a:cs typeface="Segoe UI Light"/>
            </a:endParaRPr>
          </a:p>
        </p:txBody>
      </p:sp>
      <p:sp>
        <p:nvSpPr>
          <p:cNvPr id="110" name="TextBox 109"/>
          <p:cNvSpPr txBox="1"/>
          <p:nvPr/>
        </p:nvSpPr>
        <p:spPr>
          <a:xfrm>
            <a:off x="766618" y="544945"/>
            <a:ext cx="3389746" cy="1792779"/>
          </a:xfrm>
          <a:prstGeom prst="rect">
            <a:avLst/>
          </a:prstGeom>
        </p:spPr>
        <p:txBody>
          <a:bodyPr vert="horz" lIns="91440" tIns="45720" rIns="91440" bIns="45720" rtlCol="0" anchor="b">
            <a:normAutofit/>
          </a:bodyPr>
          <a:lstStyle/>
          <a:p>
            <a:pPr defTabSz="357165">
              <a:lnSpc>
                <a:spcPct val="90000"/>
              </a:lnSpc>
              <a:spcBef>
                <a:spcPct val="0"/>
              </a:spcBef>
              <a:spcAft>
                <a:spcPts val="234"/>
              </a:spcAft>
              <a:tabLst>
                <a:tab pos="135797" algn="l"/>
              </a:tabLst>
            </a:pPr>
            <a:r>
              <a:rPr lang="en-US" sz="2976" b="1" kern="1200">
                <a:solidFill>
                  <a:schemeClr val="tx1"/>
                </a:solidFill>
                <a:latin typeface="+mj-lt"/>
                <a:ea typeface="+mj-ea"/>
                <a:cs typeface="+mj-cs"/>
              </a:rPr>
              <a:t> Variables </a:t>
            </a:r>
            <a:r>
              <a:rPr lang="en-US" sz="2976" b="1">
                <a:latin typeface="+mj-lt"/>
                <a:ea typeface="+mj-ea"/>
                <a:cs typeface="+mj-cs"/>
              </a:rPr>
              <a:t>U</a:t>
            </a:r>
            <a:r>
              <a:rPr lang="en-US" sz="2976" b="1" kern="1200">
                <a:solidFill>
                  <a:schemeClr val="tx1"/>
                </a:solidFill>
                <a:latin typeface="+mj-lt"/>
                <a:ea typeface="+mj-ea"/>
                <a:cs typeface="+mj-cs"/>
              </a:rPr>
              <a:t>sed  </a:t>
            </a:r>
            <a:endParaRPr lang="en-US" sz="4800" b="1" kern="1200">
              <a:solidFill>
                <a:schemeClr val="tx1"/>
              </a:solidFill>
              <a:latin typeface="+mj-lt"/>
              <a:ea typeface="+mj-ea"/>
              <a:cs typeface="+mj-cs"/>
            </a:endParaRPr>
          </a:p>
        </p:txBody>
      </p:sp>
      <p:sp>
        <p:nvSpPr>
          <p:cNvPr id="30" name="Freeform 19">
            <a:extLst>
              <a:ext uri="{FF2B5EF4-FFF2-40B4-BE49-F238E27FC236}">
                <a16:creationId xmlns:a16="http://schemas.microsoft.com/office/drawing/2014/main" id="{189E3C56-F900-44E7-BF74-7509E4A585C5}"/>
              </a:ext>
              <a:ext uri="{C183D7F6-B498-43B3-948B-1728B52AA6E4}">
                <adec:decorative xmlns:adec="http://schemas.microsoft.com/office/drawing/2017/decorative" val="1"/>
              </a:ext>
            </a:extLst>
          </p:cNvPr>
          <p:cNvSpPr/>
          <p:nvPr/>
        </p:nvSpPr>
        <p:spPr>
          <a:xfrm rot="2700000">
            <a:off x="11393884" y="3827509"/>
            <a:ext cx="124580" cy="142459"/>
          </a:xfrm>
          <a:custGeom>
            <a:avLst/>
            <a:gdLst>
              <a:gd name="connsiteX0" fmla="*/ 110516 w 889463"/>
              <a:gd name="connsiteY0" fmla="*/ 95275 h 1017114"/>
              <a:gd name="connsiteX1" fmla="*/ 230452 w 889463"/>
              <a:gd name="connsiteY1" fmla="*/ 14411 h 1017114"/>
              <a:gd name="connsiteX2" fmla="*/ 276877 w 889463"/>
              <a:gd name="connsiteY2" fmla="*/ 0 h 1017114"/>
              <a:gd name="connsiteX3" fmla="*/ 889463 w 889463"/>
              <a:gd name="connsiteY3" fmla="*/ 612585 h 1017114"/>
              <a:gd name="connsiteX4" fmla="*/ 484934 w 889463"/>
              <a:gd name="connsiteY4" fmla="*/ 1017114 h 1017114"/>
              <a:gd name="connsiteX5" fmla="*/ 377324 w 889463"/>
              <a:gd name="connsiteY5" fmla="*/ 1017114 h 1017114"/>
              <a:gd name="connsiteX6" fmla="*/ 0 w 889463"/>
              <a:gd name="connsiteY6" fmla="*/ 639790 h 1017114"/>
              <a:gd name="connsiteX7" fmla="*/ 0 w 889463"/>
              <a:gd name="connsiteY7" fmla="*/ 362083 h 1017114"/>
              <a:gd name="connsiteX8" fmla="*/ 110516 w 889463"/>
              <a:gd name="connsiteY8" fmla="*/ 95275 h 1017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89463" h="1017114">
                <a:moveTo>
                  <a:pt x="110516" y="95275"/>
                </a:moveTo>
                <a:cubicBezTo>
                  <a:pt x="144657" y="61133"/>
                  <a:pt x="185310" y="33504"/>
                  <a:pt x="230452" y="14411"/>
                </a:cubicBezTo>
                <a:lnTo>
                  <a:pt x="276877" y="0"/>
                </a:lnTo>
                <a:lnTo>
                  <a:pt x="889463" y="612585"/>
                </a:lnTo>
                <a:lnTo>
                  <a:pt x="484934" y="1017114"/>
                </a:lnTo>
                <a:lnTo>
                  <a:pt x="377324" y="1017114"/>
                </a:lnTo>
                <a:cubicBezTo>
                  <a:pt x="168934" y="1017114"/>
                  <a:pt x="0" y="848180"/>
                  <a:pt x="0" y="639790"/>
                </a:cubicBezTo>
                <a:lnTo>
                  <a:pt x="0" y="362083"/>
                </a:lnTo>
                <a:cubicBezTo>
                  <a:pt x="0" y="257888"/>
                  <a:pt x="42234" y="163556"/>
                  <a:pt x="110516" y="95275"/>
                </a:cubicBez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rgbClr val="98A3AD"/>
              </a:solidFill>
            </a:endParaRPr>
          </a:p>
        </p:txBody>
      </p:sp>
      <p:sp>
        <p:nvSpPr>
          <p:cNvPr id="33" name="TextBox 32">
            <a:extLst>
              <a:ext uri="{FF2B5EF4-FFF2-40B4-BE49-F238E27FC236}">
                <a16:creationId xmlns:a16="http://schemas.microsoft.com/office/drawing/2014/main" id="{5C7F3CEE-E6DF-48C0-8B9A-22A03DF4C29B}"/>
              </a:ext>
            </a:extLst>
          </p:cNvPr>
          <p:cNvSpPr txBox="1"/>
          <p:nvPr/>
        </p:nvSpPr>
        <p:spPr>
          <a:xfrm>
            <a:off x="11421873" y="3862394"/>
            <a:ext cx="205505" cy="141898"/>
          </a:xfrm>
          <a:prstGeom prst="rect">
            <a:avLst/>
          </a:prstGeom>
          <a:noFill/>
        </p:spPr>
        <p:txBody>
          <a:bodyPr wrap="none" rtlCol="0">
            <a:spAutoFit/>
          </a:bodyPr>
          <a:lstStyle/>
          <a:p>
            <a:pPr defTabSz="210727">
              <a:spcAft>
                <a:spcPts val="234"/>
              </a:spcAft>
            </a:pPr>
            <a:r>
              <a:rPr lang="en-US" sz="322" b="1" kern="1200">
                <a:solidFill>
                  <a:schemeClr val="bg1"/>
                </a:solidFill>
                <a:latin typeface="+mn-lt"/>
                <a:ea typeface="+mn-ea"/>
                <a:cs typeface="+mn-cs"/>
              </a:rPr>
              <a:t>2</a:t>
            </a:r>
            <a:endParaRPr lang="en-US" sz="1400" b="1">
              <a:solidFill>
                <a:schemeClr val="bg1"/>
              </a:solidFill>
            </a:endParaRPr>
          </a:p>
        </p:txBody>
      </p:sp>
    </p:spTree>
    <p:extLst>
      <p:ext uri="{BB962C8B-B14F-4D97-AF65-F5344CB8AC3E}">
        <p14:creationId xmlns:p14="http://schemas.microsoft.com/office/powerpoint/2010/main" val="16163165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useBgFill="1">
        <p:nvSpPr>
          <p:cNvPr id="114" name="Rectangle 114">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sketch line">
            <a:extLst>
              <a:ext uri="{FF2B5EF4-FFF2-40B4-BE49-F238E27FC236}">
                <a16:creationId xmlns:a16="http://schemas.microsoft.com/office/drawing/2014/main" id="{6357EC4F-235E-4222-A36F-C7878ACE37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hidden="1">
            <a:extLst>
              <a:ext uri="{FF2B5EF4-FFF2-40B4-BE49-F238E27FC236}">
                <a16:creationId xmlns:a16="http://schemas.microsoft.com/office/drawing/2014/main" id="{57154957-68AB-414D-8F5B-A49D3A2612B1}"/>
              </a:ext>
            </a:extLst>
          </p:cNvPr>
          <p:cNvSpPr>
            <a:spLocks noGrp="1"/>
          </p:cNvSpPr>
          <p:nvPr>
            <p:ph type="title"/>
          </p:nvPr>
        </p:nvSpPr>
        <p:spPr/>
        <p:txBody>
          <a:bodyPr/>
          <a:lstStyle/>
          <a:p>
            <a:r>
              <a:rPr lang="en-US"/>
              <a:t>Slide 2</a:t>
            </a:r>
          </a:p>
        </p:txBody>
      </p:sp>
      <p:sp>
        <p:nvSpPr>
          <p:cNvPr id="3" name="Content Placeholder 2">
            <a:extLst>
              <a:ext uri="{FF2B5EF4-FFF2-40B4-BE49-F238E27FC236}">
                <a16:creationId xmlns:a16="http://schemas.microsoft.com/office/drawing/2014/main" id="{9E726E89-9E9D-A657-18B0-BF605E7CA49D}"/>
              </a:ext>
            </a:extLst>
          </p:cNvPr>
          <p:cNvSpPr>
            <a:spLocks noGrp="1"/>
          </p:cNvSpPr>
          <p:nvPr>
            <p:ph idx="1"/>
          </p:nvPr>
        </p:nvSpPr>
        <p:spPr>
          <a:xfrm>
            <a:off x="4300106" y="1608258"/>
            <a:ext cx="6557145" cy="2713335"/>
          </a:xfrm>
        </p:spPr>
        <p:txBody>
          <a:bodyPr>
            <a:normAutofit fontScale="92500" lnSpcReduction="20000"/>
          </a:bodyPr>
          <a:lstStyle/>
          <a:p>
            <a:pPr marL="0" indent="0">
              <a:buNone/>
            </a:pPr>
            <a:r>
              <a:rPr lang="en-US"/>
              <a:t>Null Hypothesis – None of the variables have a significant impact on the total recruitment expense.</a:t>
            </a:r>
          </a:p>
          <a:p>
            <a:pPr marL="0" indent="0">
              <a:buNone/>
            </a:pPr>
            <a:r>
              <a:rPr lang="en-US"/>
              <a:t> </a:t>
            </a:r>
          </a:p>
          <a:p>
            <a:pPr marL="0" indent="0">
              <a:buNone/>
            </a:pPr>
            <a:r>
              <a:rPr lang="en-US"/>
              <a:t>Alternate Hypothesis- We assumed that the increase in salary for the head coaches will result in an increase in the total recruitment expense. </a:t>
            </a:r>
          </a:p>
        </p:txBody>
      </p:sp>
      <p:sp>
        <p:nvSpPr>
          <p:cNvPr id="110" name="TextBox 109"/>
          <p:cNvSpPr txBox="1"/>
          <p:nvPr/>
        </p:nvSpPr>
        <p:spPr>
          <a:xfrm>
            <a:off x="766618" y="544945"/>
            <a:ext cx="3389746" cy="1792779"/>
          </a:xfrm>
          <a:prstGeom prst="rect">
            <a:avLst/>
          </a:prstGeom>
        </p:spPr>
        <p:txBody>
          <a:bodyPr vert="horz" lIns="91440" tIns="45720" rIns="91440" bIns="45720" rtlCol="0" anchor="b">
            <a:normAutofit/>
          </a:bodyPr>
          <a:lstStyle/>
          <a:p>
            <a:pPr defTabSz="357165">
              <a:lnSpc>
                <a:spcPct val="90000"/>
              </a:lnSpc>
              <a:spcBef>
                <a:spcPct val="0"/>
              </a:spcBef>
              <a:spcAft>
                <a:spcPts val="234"/>
              </a:spcAft>
              <a:tabLst>
                <a:tab pos="135797" algn="l"/>
              </a:tabLst>
            </a:pPr>
            <a:r>
              <a:rPr lang="en-US" sz="2976" b="1">
                <a:latin typeface="+mj-lt"/>
                <a:ea typeface="+mj-ea"/>
                <a:cs typeface="+mj-cs"/>
              </a:rPr>
              <a:t>Hypothesis</a:t>
            </a:r>
            <a:r>
              <a:rPr lang="en-US" sz="2976" b="1" kern="1200">
                <a:solidFill>
                  <a:schemeClr val="tx1"/>
                </a:solidFill>
                <a:latin typeface="+mj-lt"/>
                <a:ea typeface="+mj-ea"/>
                <a:cs typeface="+mj-cs"/>
              </a:rPr>
              <a:t> </a:t>
            </a:r>
            <a:endParaRPr lang="en-US" sz="4800" b="1" kern="1200">
              <a:solidFill>
                <a:schemeClr val="tx1"/>
              </a:solidFill>
              <a:latin typeface="+mj-lt"/>
              <a:ea typeface="+mj-ea"/>
              <a:cs typeface="+mj-cs"/>
            </a:endParaRPr>
          </a:p>
        </p:txBody>
      </p:sp>
      <p:sp>
        <p:nvSpPr>
          <p:cNvPr id="30" name="Freeform 19">
            <a:extLst>
              <a:ext uri="{FF2B5EF4-FFF2-40B4-BE49-F238E27FC236}">
                <a16:creationId xmlns:a16="http://schemas.microsoft.com/office/drawing/2014/main" id="{189E3C56-F900-44E7-BF74-7509E4A585C5}"/>
              </a:ext>
              <a:ext uri="{C183D7F6-B498-43B3-948B-1728B52AA6E4}">
                <adec:decorative xmlns:adec="http://schemas.microsoft.com/office/drawing/2017/decorative" val="1"/>
              </a:ext>
            </a:extLst>
          </p:cNvPr>
          <p:cNvSpPr/>
          <p:nvPr/>
        </p:nvSpPr>
        <p:spPr>
          <a:xfrm rot="2700000">
            <a:off x="11393884" y="3827509"/>
            <a:ext cx="124580" cy="142459"/>
          </a:xfrm>
          <a:custGeom>
            <a:avLst/>
            <a:gdLst>
              <a:gd name="connsiteX0" fmla="*/ 110516 w 889463"/>
              <a:gd name="connsiteY0" fmla="*/ 95275 h 1017114"/>
              <a:gd name="connsiteX1" fmla="*/ 230452 w 889463"/>
              <a:gd name="connsiteY1" fmla="*/ 14411 h 1017114"/>
              <a:gd name="connsiteX2" fmla="*/ 276877 w 889463"/>
              <a:gd name="connsiteY2" fmla="*/ 0 h 1017114"/>
              <a:gd name="connsiteX3" fmla="*/ 889463 w 889463"/>
              <a:gd name="connsiteY3" fmla="*/ 612585 h 1017114"/>
              <a:gd name="connsiteX4" fmla="*/ 484934 w 889463"/>
              <a:gd name="connsiteY4" fmla="*/ 1017114 h 1017114"/>
              <a:gd name="connsiteX5" fmla="*/ 377324 w 889463"/>
              <a:gd name="connsiteY5" fmla="*/ 1017114 h 1017114"/>
              <a:gd name="connsiteX6" fmla="*/ 0 w 889463"/>
              <a:gd name="connsiteY6" fmla="*/ 639790 h 1017114"/>
              <a:gd name="connsiteX7" fmla="*/ 0 w 889463"/>
              <a:gd name="connsiteY7" fmla="*/ 362083 h 1017114"/>
              <a:gd name="connsiteX8" fmla="*/ 110516 w 889463"/>
              <a:gd name="connsiteY8" fmla="*/ 95275 h 1017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89463" h="1017114">
                <a:moveTo>
                  <a:pt x="110516" y="95275"/>
                </a:moveTo>
                <a:cubicBezTo>
                  <a:pt x="144657" y="61133"/>
                  <a:pt x="185310" y="33504"/>
                  <a:pt x="230452" y="14411"/>
                </a:cubicBezTo>
                <a:lnTo>
                  <a:pt x="276877" y="0"/>
                </a:lnTo>
                <a:lnTo>
                  <a:pt x="889463" y="612585"/>
                </a:lnTo>
                <a:lnTo>
                  <a:pt x="484934" y="1017114"/>
                </a:lnTo>
                <a:lnTo>
                  <a:pt x="377324" y="1017114"/>
                </a:lnTo>
                <a:cubicBezTo>
                  <a:pt x="168934" y="1017114"/>
                  <a:pt x="0" y="848180"/>
                  <a:pt x="0" y="639790"/>
                </a:cubicBezTo>
                <a:lnTo>
                  <a:pt x="0" y="362083"/>
                </a:lnTo>
                <a:cubicBezTo>
                  <a:pt x="0" y="257888"/>
                  <a:pt x="42234" y="163556"/>
                  <a:pt x="110516" y="95275"/>
                </a:cubicBez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rgbClr val="98A3AD"/>
              </a:solidFill>
            </a:endParaRPr>
          </a:p>
        </p:txBody>
      </p:sp>
      <p:sp>
        <p:nvSpPr>
          <p:cNvPr id="33" name="TextBox 32">
            <a:extLst>
              <a:ext uri="{FF2B5EF4-FFF2-40B4-BE49-F238E27FC236}">
                <a16:creationId xmlns:a16="http://schemas.microsoft.com/office/drawing/2014/main" id="{5C7F3CEE-E6DF-48C0-8B9A-22A03DF4C29B}"/>
              </a:ext>
            </a:extLst>
          </p:cNvPr>
          <p:cNvSpPr txBox="1"/>
          <p:nvPr/>
        </p:nvSpPr>
        <p:spPr>
          <a:xfrm>
            <a:off x="11421873" y="3862394"/>
            <a:ext cx="205505" cy="141898"/>
          </a:xfrm>
          <a:prstGeom prst="rect">
            <a:avLst/>
          </a:prstGeom>
          <a:noFill/>
        </p:spPr>
        <p:txBody>
          <a:bodyPr wrap="none" rtlCol="0">
            <a:spAutoFit/>
          </a:bodyPr>
          <a:lstStyle/>
          <a:p>
            <a:pPr defTabSz="210727">
              <a:spcAft>
                <a:spcPts val="234"/>
              </a:spcAft>
            </a:pPr>
            <a:r>
              <a:rPr lang="en-US" sz="322" b="1" kern="1200">
                <a:solidFill>
                  <a:schemeClr val="bg1"/>
                </a:solidFill>
                <a:latin typeface="+mn-lt"/>
                <a:ea typeface="+mn-ea"/>
                <a:cs typeface="+mn-cs"/>
              </a:rPr>
              <a:t>2</a:t>
            </a:r>
            <a:endParaRPr lang="en-US" sz="1400" b="1">
              <a:solidFill>
                <a:schemeClr val="bg1"/>
              </a:solidFill>
            </a:endParaRPr>
          </a:p>
        </p:txBody>
      </p:sp>
    </p:spTree>
    <p:extLst>
      <p:ext uri="{BB962C8B-B14F-4D97-AF65-F5344CB8AC3E}">
        <p14:creationId xmlns:p14="http://schemas.microsoft.com/office/powerpoint/2010/main" val="29693092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5F28A-613B-6ED6-3A89-C419C921EA53}"/>
              </a:ext>
            </a:extLst>
          </p:cNvPr>
          <p:cNvSpPr>
            <a:spLocks noGrp="1"/>
          </p:cNvSpPr>
          <p:nvPr>
            <p:ph type="title"/>
          </p:nvPr>
        </p:nvSpPr>
        <p:spPr/>
        <p:txBody>
          <a:bodyPr/>
          <a:lstStyle/>
          <a:p>
            <a:r>
              <a:rPr lang="en-US"/>
              <a:t>Creating the Model</a:t>
            </a:r>
          </a:p>
        </p:txBody>
      </p:sp>
      <p:sp>
        <p:nvSpPr>
          <p:cNvPr id="3" name="Content Placeholder 2">
            <a:extLst>
              <a:ext uri="{FF2B5EF4-FFF2-40B4-BE49-F238E27FC236}">
                <a16:creationId xmlns:a16="http://schemas.microsoft.com/office/drawing/2014/main" id="{2600FF1B-7654-9600-667D-3BEF71A087EE}"/>
              </a:ext>
            </a:extLst>
          </p:cNvPr>
          <p:cNvSpPr>
            <a:spLocks noGrp="1"/>
          </p:cNvSpPr>
          <p:nvPr>
            <p:ph idx="1"/>
          </p:nvPr>
        </p:nvSpPr>
        <p:spPr>
          <a:xfrm>
            <a:off x="838200" y="1825625"/>
            <a:ext cx="10419009" cy="4351338"/>
          </a:xfrm>
        </p:spPr>
        <p:txBody>
          <a:bodyPr vert="horz" lIns="91440" tIns="45720" rIns="91440" bIns="45720" rtlCol="0" anchor="t">
            <a:normAutofit/>
          </a:bodyPr>
          <a:lstStyle/>
          <a:p>
            <a:r>
              <a:rPr lang="en-US">
                <a:cs typeface="Segoe UI Light"/>
              </a:rPr>
              <a:t>Multiple Regression Model</a:t>
            </a:r>
          </a:p>
          <a:p>
            <a:pPr lvl="1"/>
            <a:r>
              <a:rPr lang="en-US">
                <a:cs typeface="Segoe UI Light"/>
              </a:rPr>
              <a:t>What factors best predict recruitment expenses of different U.S. post-secondary educational institutions?</a:t>
            </a:r>
          </a:p>
          <a:p>
            <a:pPr lvl="1"/>
            <a:r>
              <a:rPr lang="en-US">
                <a:cs typeface="Segoe UI Light"/>
              </a:rPr>
              <a:t>Variables</a:t>
            </a:r>
          </a:p>
          <a:p>
            <a:pPr lvl="2"/>
            <a:r>
              <a:rPr lang="en-US">
                <a:cs typeface="Segoe UI Light"/>
              </a:rPr>
              <a:t>Chose mostly quantitative variables but left some identification variables of the schools</a:t>
            </a:r>
          </a:p>
          <a:p>
            <a:pPr lvl="2"/>
            <a:r>
              <a:rPr lang="en-US">
                <a:cs typeface="Segoe UI Light"/>
              </a:rPr>
              <a:t>Omitted schools that had missing variables or values of 0</a:t>
            </a:r>
          </a:p>
          <a:p>
            <a:pPr marL="457200" lvl="1" indent="0">
              <a:buNone/>
            </a:pPr>
            <a:endParaRPr lang="en-US">
              <a:cs typeface="Segoe UI Light"/>
            </a:endParaRPr>
          </a:p>
          <a:p>
            <a:pPr lvl="1"/>
            <a:endParaRPr lang="en-US">
              <a:cs typeface="Segoe UI Light"/>
            </a:endParaRPr>
          </a:p>
        </p:txBody>
      </p:sp>
    </p:spTree>
    <p:extLst>
      <p:ext uri="{BB962C8B-B14F-4D97-AF65-F5344CB8AC3E}">
        <p14:creationId xmlns:p14="http://schemas.microsoft.com/office/powerpoint/2010/main" val="6735876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5774C-726F-A7EA-8FF3-96D4174710CA}"/>
              </a:ext>
            </a:extLst>
          </p:cNvPr>
          <p:cNvSpPr>
            <a:spLocks noGrp="1"/>
          </p:cNvSpPr>
          <p:nvPr>
            <p:ph type="title"/>
          </p:nvPr>
        </p:nvSpPr>
        <p:spPr/>
        <p:txBody>
          <a:bodyPr/>
          <a:lstStyle/>
          <a:p>
            <a:r>
              <a:rPr lang="en-US"/>
              <a:t>Transformations</a:t>
            </a:r>
          </a:p>
        </p:txBody>
      </p:sp>
      <p:sp>
        <p:nvSpPr>
          <p:cNvPr id="3" name="Content Placeholder 2">
            <a:extLst>
              <a:ext uri="{FF2B5EF4-FFF2-40B4-BE49-F238E27FC236}">
                <a16:creationId xmlns:a16="http://schemas.microsoft.com/office/drawing/2014/main" id="{CC419874-C067-1072-456E-B3E107CF9D0E}"/>
              </a:ext>
            </a:extLst>
          </p:cNvPr>
          <p:cNvSpPr>
            <a:spLocks noGrp="1"/>
          </p:cNvSpPr>
          <p:nvPr>
            <p:ph idx="1"/>
          </p:nvPr>
        </p:nvSpPr>
        <p:spPr>
          <a:xfrm>
            <a:off x="838200" y="1825625"/>
            <a:ext cx="6823657" cy="4351338"/>
          </a:xfrm>
        </p:spPr>
        <p:txBody>
          <a:bodyPr vert="horz" lIns="91440" tIns="45720" rIns="91440" bIns="45720" rtlCol="0" anchor="t">
            <a:normAutofit/>
          </a:bodyPr>
          <a:lstStyle/>
          <a:p>
            <a:r>
              <a:rPr lang="en-US">
                <a:cs typeface="Segoe UI Light"/>
              </a:rPr>
              <a:t>Did not meet Normality or Equality of Variance Test</a:t>
            </a:r>
            <a:endParaRPr lang="en-US"/>
          </a:p>
          <a:p>
            <a:pPr lvl="1"/>
            <a:r>
              <a:rPr lang="en-US">
                <a:cs typeface="Segoe UI Light"/>
              </a:rPr>
              <a:t>Forward selection, backward selection, stepwise - none helped</a:t>
            </a:r>
          </a:p>
          <a:p>
            <a:pPr lvl="1"/>
            <a:r>
              <a:rPr lang="en-US">
                <a:cs typeface="Segoe UI Light"/>
              </a:rPr>
              <a:t>Skewed variables</a:t>
            </a:r>
          </a:p>
          <a:p>
            <a:r>
              <a:rPr lang="en-US">
                <a:cs typeface="Segoe UI Light"/>
              </a:rPr>
              <a:t>Log transformation of monetary explanatory variables</a:t>
            </a:r>
          </a:p>
          <a:p>
            <a:pPr lvl="1"/>
            <a:r>
              <a:rPr lang="en-US">
                <a:cs typeface="Segoe UI Light"/>
              </a:rPr>
              <a:t>More normal</a:t>
            </a:r>
          </a:p>
          <a:p>
            <a:pPr lvl="1"/>
            <a:r>
              <a:rPr lang="en-US">
                <a:cs typeface="Segoe UI Light"/>
              </a:rPr>
              <a:t>Normality and equality of variance greatly improved</a:t>
            </a:r>
          </a:p>
        </p:txBody>
      </p:sp>
      <p:pic>
        <p:nvPicPr>
          <p:cNvPr id="5" name="Picture 4">
            <a:extLst>
              <a:ext uri="{FF2B5EF4-FFF2-40B4-BE49-F238E27FC236}">
                <a16:creationId xmlns:a16="http://schemas.microsoft.com/office/drawing/2014/main" id="{AB8CE7BB-81F9-170B-0711-5293A871949D}"/>
              </a:ext>
            </a:extLst>
          </p:cNvPr>
          <p:cNvPicPr>
            <a:picLocks noChangeAspect="1"/>
          </p:cNvPicPr>
          <p:nvPr/>
        </p:nvPicPr>
        <p:blipFill>
          <a:blip r:embed="rId2"/>
          <a:stretch>
            <a:fillRect/>
          </a:stretch>
        </p:blipFill>
        <p:spPr>
          <a:xfrm>
            <a:off x="7468436" y="913770"/>
            <a:ext cx="4299744" cy="2528466"/>
          </a:xfrm>
          <a:prstGeom prst="rect">
            <a:avLst/>
          </a:prstGeom>
          <a:ln>
            <a:noFill/>
          </a:ln>
          <a:effectLst>
            <a:outerShdw blurRad="292100" dist="139700" dir="2700000" algn="tl" rotWithShape="0">
              <a:srgbClr val="333333">
                <a:alpha val="65000"/>
              </a:srgbClr>
            </a:outerShdw>
          </a:effectLst>
        </p:spPr>
      </p:pic>
      <p:pic>
        <p:nvPicPr>
          <p:cNvPr id="7" name="Picture 6">
            <a:extLst>
              <a:ext uri="{FF2B5EF4-FFF2-40B4-BE49-F238E27FC236}">
                <a16:creationId xmlns:a16="http://schemas.microsoft.com/office/drawing/2014/main" id="{5A89A784-DDC5-9818-ED27-96C100D174DF}"/>
              </a:ext>
            </a:extLst>
          </p:cNvPr>
          <p:cNvPicPr>
            <a:picLocks noChangeAspect="1"/>
          </p:cNvPicPr>
          <p:nvPr/>
        </p:nvPicPr>
        <p:blipFill>
          <a:blip r:embed="rId3"/>
          <a:stretch>
            <a:fillRect/>
          </a:stretch>
        </p:blipFill>
        <p:spPr>
          <a:xfrm>
            <a:off x="7713502" y="3816371"/>
            <a:ext cx="3809612" cy="244037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9027799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6184F-4734-87C4-C3C5-D95E897835CA}"/>
              </a:ext>
            </a:extLst>
          </p:cNvPr>
          <p:cNvSpPr>
            <a:spLocks noGrp="1"/>
          </p:cNvSpPr>
          <p:nvPr>
            <p:ph type="title"/>
          </p:nvPr>
        </p:nvSpPr>
        <p:spPr/>
        <p:txBody>
          <a:bodyPr/>
          <a:lstStyle/>
          <a:p>
            <a:r>
              <a:rPr lang="en-US"/>
              <a:t>Final Variables</a:t>
            </a:r>
          </a:p>
        </p:txBody>
      </p:sp>
      <p:sp>
        <p:nvSpPr>
          <p:cNvPr id="3" name="Content Placeholder 2">
            <a:extLst>
              <a:ext uri="{FF2B5EF4-FFF2-40B4-BE49-F238E27FC236}">
                <a16:creationId xmlns:a16="http://schemas.microsoft.com/office/drawing/2014/main" id="{1B553C32-1257-6266-5445-67FA888F6950}"/>
              </a:ext>
            </a:extLst>
          </p:cNvPr>
          <p:cNvSpPr>
            <a:spLocks noGrp="1"/>
          </p:cNvSpPr>
          <p:nvPr>
            <p:ph idx="1"/>
          </p:nvPr>
        </p:nvSpPr>
        <p:spPr>
          <a:xfrm>
            <a:off x="838200" y="1825625"/>
            <a:ext cx="5811680" cy="4351338"/>
          </a:xfrm>
        </p:spPr>
        <p:txBody>
          <a:bodyPr vert="horz" lIns="91440" tIns="45720" rIns="91440" bIns="45720" rtlCol="0" anchor="t">
            <a:normAutofit/>
          </a:bodyPr>
          <a:lstStyle/>
          <a:p>
            <a:r>
              <a:rPr lang="en-US">
                <a:cs typeface="Segoe UI Light"/>
              </a:rPr>
              <a:t>Forward selection, backward selection, stepwise</a:t>
            </a:r>
          </a:p>
          <a:p>
            <a:pPr lvl="1"/>
            <a:r>
              <a:rPr lang="en-US">
                <a:cs typeface="Segoe UI Light"/>
              </a:rPr>
              <a:t>All gave us the same model</a:t>
            </a:r>
          </a:p>
          <a:p>
            <a:r>
              <a:rPr lang="en-US">
                <a:cs typeface="Segoe UI Light"/>
              </a:rPr>
              <a:t>Example coefficient interpretation</a:t>
            </a:r>
          </a:p>
          <a:p>
            <a:pPr lvl="1"/>
            <a:r>
              <a:rPr lang="en-US" sz="2000">
                <a:cs typeface="Segoe UI Light"/>
              </a:rPr>
              <a:t>For a 1% increase in Total Student Aid, holding all other variables constant, we expect Total Recruiting Expenses to increase by 42.87%.</a:t>
            </a:r>
          </a:p>
          <a:p>
            <a:pPr lvl="1"/>
            <a:r>
              <a:rPr lang="en-US" sz="2000">
                <a:cs typeface="Segoe UI Light"/>
              </a:rPr>
              <a:t>For a 1-person increase in Number of Women Head Coaches, holding all other variables constant, we expect Total Recruiting Expenses to increase by 4.67%.</a:t>
            </a:r>
          </a:p>
        </p:txBody>
      </p:sp>
      <p:pic>
        <p:nvPicPr>
          <p:cNvPr id="7" name="Picture 6">
            <a:extLst>
              <a:ext uri="{FF2B5EF4-FFF2-40B4-BE49-F238E27FC236}">
                <a16:creationId xmlns:a16="http://schemas.microsoft.com/office/drawing/2014/main" id="{F360E2F8-DF49-D3F2-A25C-E50FE48BCE30}"/>
              </a:ext>
            </a:extLst>
          </p:cNvPr>
          <p:cNvPicPr>
            <a:picLocks noChangeAspect="1"/>
          </p:cNvPicPr>
          <p:nvPr/>
        </p:nvPicPr>
        <p:blipFill>
          <a:blip r:embed="rId3"/>
          <a:stretch>
            <a:fillRect/>
          </a:stretch>
        </p:blipFill>
        <p:spPr>
          <a:xfrm>
            <a:off x="6976964" y="1822684"/>
            <a:ext cx="4721413" cy="330344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6993600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2BEC5-9D40-13C3-7A50-F3B33AC93C72}"/>
              </a:ext>
            </a:extLst>
          </p:cNvPr>
          <p:cNvSpPr>
            <a:spLocks noGrp="1"/>
          </p:cNvSpPr>
          <p:nvPr>
            <p:ph type="title"/>
          </p:nvPr>
        </p:nvSpPr>
        <p:spPr/>
        <p:txBody>
          <a:bodyPr/>
          <a:lstStyle/>
          <a:p>
            <a:r>
              <a:rPr lang="en-US"/>
              <a:t>Multicollinearity</a:t>
            </a:r>
          </a:p>
        </p:txBody>
      </p:sp>
      <p:sp>
        <p:nvSpPr>
          <p:cNvPr id="3" name="Content Placeholder 2">
            <a:extLst>
              <a:ext uri="{FF2B5EF4-FFF2-40B4-BE49-F238E27FC236}">
                <a16:creationId xmlns:a16="http://schemas.microsoft.com/office/drawing/2014/main" id="{21A9FF46-AF5D-031A-AC5E-7801ED47082A}"/>
              </a:ext>
            </a:extLst>
          </p:cNvPr>
          <p:cNvSpPr>
            <a:spLocks noGrp="1"/>
          </p:cNvSpPr>
          <p:nvPr>
            <p:ph idx="1"/>
          </p:nvPr>
        </p:nvSpPr>
        <p:spPr/>
        <p:txBody>
          <a:bodyPr/>
          <a:lstStyle/>
          <a:p>
            <a:r>
              <a:rPr lang="en-US"/>
              <a:t>None over 5</a:t>
            </a:r>
          </a:p>
        </p:txBody>
      </p:sp>
      <p:pic>
        <p:nvPicPr>
          <p:cNvPr id="5" name="Picture 4">
            <a:extLst>
              <a:ext uri="{FF2B5EF4-FFF2-40B4-BE49-F238E27FC236}">
                <a16:creationId xmlns:a16="http://schemas.microsoft.com/office/drawing/2014/main" id="{D543A204-12BA-2CA7-186E-FBC6124CA83D}"/>
              </a:ext>
            </a:extLst>
          </p:cNvPr>
          <p:cNvPicPr>
            <a:picLocks noChangeAspect="1"/>
          </p:cNvPicPr>
          <p:nvPr/>
        </p:nvPicPr>
        <p:blipFill>
          <a:blip r:embed="rId2"/>
          <a:stretch>
            <a:fillRect/>
          </a:stretch>
        </p:blipFill>
        <p:spPr>
          <a:xfrm>
            <a:off x="1339887" y="3149600"/>
            <a:ext cx="9512225" cy="2107442"/>
          </a:xfrm>
          <a:prstGeom prst="rect">
            <a:avLst/>
          </a:prstGeom>
        </p:spPr>
      </p:pic>
    </p:spTree>
    <p:extLst>
      <p:ext uri="{BB962C8B-B14F-4D97-AF65-F5344CB8AC3E}">
        <p14:creationId xmlns:p14="http://schemas.microsoft.com/office/powerpoint/2010/main" val="522826066"/>
      </p:ext>
    </p:extLst>
  </p:cSld>
  <p:clrMapOvr>
    <a:masterClrMapping/>
  </p:clrMapOvr>
</p:sld>
</file>

<file path=ppt/theme/theme1.xml><?xml version="1.0" encoding="utf-8"?>
<a:theme xmlns:a="http://schemas.openxmlformats.org/drawingml/2006/main" name="Office Theme">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Modern 01">
      <a:majorFont>
        <a:latin typeface="Century Gothic"/>
        <a:ea typeface=""/>
        <a:cs typeface=""/>
      </a:majorFont>
      <a:minorFont>
        <a:latin typeface="Segoe UI Ligh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crosoft_Data_Driven_Financial_Corporate.potx" id="{AF0BB5A1-6D8A-4FE6-8E42-5BDD7830AEFF}" vid="{0057B11C-41A7-4209-873B-0AFB0F6811B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83F1B89FA6F0C6499AC2C1F318169D46" ma:contentTypeVersion="11" ma:contentTypeDescription="Create a new document." ma:contentTypeScope="" ma:versionID="7a576f66cdbeb6d206567012422f715e">
  <xsd:schema xmlns:xsd="http://www.w3.org/2001/XMLSchema" xmlns:xs="http://www.w3.org/2001/XMLSchema" xmlns:p="http://schemas.microsoft.com/office/2006/metadata/properties" xmlns:ns3="519a9459-cd63-4585-a391-fcc92e74afb7" xmlns:ns4="19a4e1da-c137-4f35-81cb-c1ea79dc0615" targetNamespace="http://schemas.microsoft.com/office/2006/metadata/properties" ma:root="true" ma:fieldsID="6f929485e83a4fe37abb185bf0544fa3" ns3:_="" ns4:_="">
    <xsd:import namespace="519a9459-cd63-4585-a391-fcc92e74afb7"/>
    <xsd:import namespace="19a4e1da-c137-4f35-81cb-c1ea79dc0615"/>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3:MediaServiceAutoTags" minOccurs="0"/>
                <xsd:element ref="ns3:MediaServiceOCR" minOccurs="0"/>
                <xsd:element ref="ns3:MediaServiceGenerationTime" minOccurs="0"/>
                <xsd:element ref="ns3:MediaServiceEventHashCode"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19a9459-cd63-4585-a391-fcc92e74afb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9a4e1da-c137-4f35-81cb-c1ea79dc0615"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element name="SharingHintHash" ma:index="18"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C9FAF5E-FB5B-423A-9287-EEC4DDD3E38B}">
  <ds:schemaRefs>
    <ds:schemaRef ds:uri="519a9459-cd63-4585-a391-fcc92e74afb7"/>
    <ds:schemaRef ds:uri="http://purl.org/dc/elements/1.1/"/>
    <ds:schemaRef ds:uri="http://purl.org/dc/dcmitype/"/>
    <ds:schemaRef ds:uri="http://www.w3.org/XML/1998/namespace"/>
    <ds:schemaRef ds:uri="http://schemas.microsoft.com/office/2006/documentManagement/types"/>
    <ds:schemaRef ds:uri="19a4e1da-c137-4f35-81cb-c1ea79dc0615"/>
    <ds:schemaRef ds:uri="http://purl.org/dc/terms/"/>
    <ds:schemaRef ds:uri="http://schemas.microsoft.com/office/infopath/2007/PartnerControls"/>
    <ds:schemaRef ds:uri="http://schemas.openxmlformats.org/package/2006/metadata/core-properties"/>
    <ds:schemaRef ds:uri="http://schemas.microsoft.com/office/2006/metadata/properties"/>
  </ds:schemaRefs>
</ds:datastoreItem>
</file>

<file path=customXml/itemProps2.xml><?xml version="1.0" encoding="utf-8"?>
<ds:datastoreItem xmlns:ds="http://schemas.openxmlformats.org/officeDocument/2006/customXml" ds:itemID="{A36C3C03-8EFA-48FE-8CCC-1D6DFA5C0070}">
  <ds:schemaRefs>
    <ds:schemaRef ds:uri="19a4e1da-c137-4f35-81cb-c1ea79dc0615"/>
    <ds:schemaRef ds:uri="519a9459-cd63-4585-a391-fcc92e74afb7"/>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F295862F-9385-4E99-A4DB-A6CA7A303CD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Data-driven PowerPoint, from 24Slides</Template>
  <TotalTime>0</TotalTime>
  <Words>536</Words>
  <Application>Microsoft Office PowerPoint</Application>
  <PresentationFormat>Widescreen</PresentationFormat>
  <Paragraphs>73</Paragraphs>
  <Slides>13</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Century Gothic</vt:lpstr>
      <vt:lpstr>Segoe UI Light</vt:lpstr>
      <vt:lpstr>Söhne</vt:lpstr>
      <vt:lpstr>Office Theme</vt:lpstr>
      <vt:lpstr>Slide 1</vt:lpstr>
      <vt:lpstr>Slide 2</vt:lpstr>
      <vt:lpstr>Slide 2</vt:lpstr>
      <vt:lpstr>Slide 2</vt:lpstr>
      <vt:lpstr>Slide 2</vt:lpstr>
      <vt:lpstr>Creating the Model</vt:lpstr>
      <vt:lpstr>Transformations</vt:lpstr>
      <vt:lpstr>Final Variables</vt:lpstr>
      <vt:lpstr>Multicollinearity</vt:lpstr>
      <vt:lpstr>Visuals</vt:lpstr>
      <vt:lpstr>Limitations </vt:lpstr>
      <vt:lpstr>Conclusion</vt:lpstr>
      <vt:lpstr>Slide 11</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Tekwani, Krutika L.</dc:creator>
  <cp:lastModifiedBy>Ranglall, Breanna A.</cp:lastModifiedBy>
  <cp:revision>2</cp:revision>
  <dcterms:created xsi:type="dcterms:W3CDTF">2023-05-15T20:49:03Z</dcterms:created>
  <dcterms:modified xsi:type="dcterms:W3CDTF">2023-07-24T17:08:03Z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0x01010083F1B89FA6F0C6499AC2C1F318169D46</vt:lpwstr>
  </property>
</Properties>
</file>