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810" r:id="rId3"/>
    <p:sldId id="811" r:id="rId4"/>
    <p:sldId id="812" r:id="rId5"/>
    <p:sldId id="813" r:id="rId6"/>
    <p:sldId id="814" r:id="rId7"/>
    <p:sldId id="816" r:id="rId8"/>
    <p:sldId id="815" r:id="rId9"/>
    <p:sldId id="817" r:id="rId10"/>
    <p:sldId id="818" r:id="rId11"/>
    <p:sldId id="819" r:id="rId12"/>
    <p:sldId id="820" r:id="rId13"/>
    <p:sldId id="821" r:id="rId14"/>
    <p:sldId id="822" r:id="rId15"/>
    <p:sldId id="824" r:id="rId16"/>
    <p:sldId id="867" r:id="rId17"/>
    <p:sldId id="835" r:id="rId18"/>
    <p:sldId id="839" r:id="rId19"/>
    <p:sldId id="862" r:id="rId20"/>
    <p:sldId id="863" r:id="rId21"/>
    <p:sldId id="864" r:id="rId22"/>
    <p:sldId id="865" r:id="rId23"/>
  </p:sldIdLst>
  <p:sldSz cx="12192000" cy="6858000"/>
  <p:notesSz cx="12192000" cy="6858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7" autoAdjust="0"/>
    <p:restoredTop sz="87894" autoAdjust="0"/>
  </p:normalViewPr>
  <p:slideViewPr>
    <p:cSldViewPr>
      <p:cViewPr varScale="1">
        <p:scale>
          <a:sx n="58" d="100"/>
          <a:sy n="58" d="100"/>
        </p:scale>
        <p:origin x="974" y="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AFAF-5F62-467B-8615-1F2EAA9BCA93}" type="datetimeFigureOut">
              <a:rPr lang="en-SG" smtClean="0"/>
              <a:t>9/8/2019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21F1F-40DF-4C4B-8952-92959CA036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47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1F1F-40DF-4C4B-8952-92959CA036D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85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3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213F1C8-EC54-C748-8F5E-C7C27F7A4052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1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B653AF8-8B1F-534C-A60C-A526ADB4A35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3BF3B05-AE28-D34F-87D0-172CAF132044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0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2DC439A-DFCA-0A4E-9570-43417EE813B0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7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AD54BA8-1D6A-A544-ADE7-6155E2669D46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3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539AAD1-1D7A-3C47-AD1C-CDE5F6653301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0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A312230-4A94-9342-95B2-6484C2F87F15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7525" y="273811"/>
            <a:ext cx="403694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0EA8F33C-C2D7-4690-AD97-8F21AF7F6C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B05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D778AFB1-5FC5-47BA-80E6-32173BE27C2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B88456EC-70E8-4738-B452-EF8D2239F7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0B07C28-8768-404B-9AAF-F39CB09144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2F8E4D80-3F8A-48E8-8CAD-CD431278C3C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466" y="272797"/>
            <a:ext cx="6397066" cy="13542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1446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1446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158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7466" y="272797"/>
            <a:ext cx="63970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9378" y="1303189"/>
            <a:ext cx="679195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B05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hf sldNum="0" hdr="0" dt="0"/>
  <p:txStyles>
    <p:titleStyle>
      <a:lvl1pPr>
        <a:defRPr b="0" i="0" u="none">
          <a:latin typeface="+mj-lt"/>
          <a:ea typeface="+mj-ea"/>
          <a:cs typeface="+mj-cs"/>
        </a:defRPr>
      </a:lvl1pPr>
    </p:titleStyle>
    <p:bodyStyle>
      <a:lvl1pPr marL="0">
        <a:defRPr b="1" i="0" u="none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9178" y="2209800"/>
            <a:ext cx="8166036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Deep Learning for</a:t>
            </a:r>
            <a:r>
              <a:rPr lang="en-SG" sz="2400" dirty="0">
                <a:solidFill>
                  <a:srgbClr val="FFFFFF"/>
                </a:solidFill>
                <a:latin typeface="Arial"/>
                <a:cs typeface="Arial"/>
              </a:rPr>
              <a:t> Natural Language Processing: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3600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endParaRPr lang="en-SG"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5846" y="3630091"/>
            <a:ext cx="2552700" cy="515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035">
              <a:lnSpc>
                <a:spcPct val="120000"/>
              </a:lnSpc>
              <a:spcBef>
                <a:spcPts val="1550"/>
              </a:spcBef>
            </a:pPr>
            <a:r>
              <a:rPr lang="en-SG" sz="3000" spc="-175" dirty="0">
                <a:solidFill>
                  <a:srgbClr val="FFFFFF"/>
                </a:solidFill>
                <a:latin typeface="Arial"/>
                <a:cs typeface="Arial"/>
              </a:rPr>
              <a:t>June </a:t>
            </a:r>
            <a:r>
              <a:rPr sz="3000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70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5876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D8DD-299D-4B8E-AD2B-46CDFF8C1F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</p:spPr>
        <p:txBody>
          <a:bodyPr/>
          <a:lstStyle/>
          <a:p>
            <a:pPr algn="ctr">
              <a:lnSpc>
                <a:spcPts val="1420"/>
              </a:lnSpc>
            </a:pPr>
            <a:r>
              <a:rPr lang="en-SG" spc="-110"/>
              <a:t>Richard Socher</a:t>
            </a:r>
            <a:endParaRPr lang="en-SG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74640"/>
            <a:ext cx="7772400" cy="677108"/>
          </a:xfrm>
        </p:spPr>
        <p:txBody>
          <a:bodyPr/>
          <a:lstStyle/>
          <a:p>
            <a:r>
              <a:rPr lang="en-US" dirty="0"/>
              <a:t>Finite State Dialog Manager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5" name="Picture 4" descr="fig 24.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9677400" cy="560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30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74640"/>
            <a:ext cx="7772400" cy="677108"/>
          </a:xfrm>
        </p:spPr>
        <p:txBody>
          <a:bodyPr/>
          <a:lstStyle/>
          <a:p>
            <a:r>
              <a:rPr lang="en-US" dirty="0"/>
              <a:t>Finite-state dialog managers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295400"/>
            <a:ext cx="9829800" cy="4884222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System completely controls the conversation with the user.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It asks the user a series of questions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Ignoring (or misinterpreting) anything the user says that is not a direct answer to the system’s questions</a:t>
            </a:r>
          </a:p>
        </p:txBody>
      </p:sp>
    </p:spTree>
    <p:extLst>
      <p:ext uri="{BB962C8B-B14F-4D97-AF65-F5344CB8AC3E}">
        <p14:creationId xmlns:p14="http://schemas.microsoft.com/office/powerpoint/2010/main" val="24634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74640"/>
            <a:ext cx="7772400" cy="677108"/>
          </a:xfrm>
        </p:spPr>
        <p:txBody>
          <a:bodyPr/>
          <a:lstStyle/>
          <a:p>
            <a:r>
              <a:rPr lang="en-US" dirty="0"/>
              <a:t>Dialogue Initiative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4665" y="1447800"/>
            <a:ext cx="10382669" cy="477053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Systems that control conversation like this are </a:t>
            </a:r>
            <a:r>
              <a:rPr lang="en-US" sz="3600" b="0" dirty="0">
                <a:solidFill>
                  <a:srgbClr val="3A87FF"/>
                </a:solidFill>
              </a:rPr>
              <a:t>system initiative </a:t>
            </a:r>
            <a:r>
              <a:rPr lang="en-US" sz="3600" b="0" dirty="0">
                <a:solidFill>
                  <a:schemeClr val="tx1"/>
                </a:solidFill>
              </a:rPr>
              <a:t>or </a:t>
            </a:r>
            <a:r>
              <a:rPr lang="en-US" sz="3600" b="0" dirty="0">
                <a:solidFill>
                  <a:srgbClr val="3A87FF"/>
                </a:solidFill>
              </a:rPr>
              <a:t>single initiative</a:t>
            </a:r>
            <a:r>
              <a:rPr lang="en-US" sz="3600" b="0" dirty="0">
                <a:solidFill>
                  <a:schemeClr val="tx1"/>
                </a:solidFill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Initiative: who has control of conversation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In normal human-human dialogue, initiative shifts back and forth between participants.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74640"/>
            <a:ext cx="7772400" cy="677108"/>
          </a:xfrm>
        </p:spPr>
        <p:txBody>
          <a:bodyPr/>
          <a:lstStyle/>
          <a:p>
            <a:r>
              <a:rPr lang="en-US" dirty="0"/>
              <a:t>System Initiative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295401"/>
            <a:ext cx="10439400" cy="4809009"/>
          </a:xfrm>
        </p:spPr>
        <p:txBody>
          <a:bodyPr/>
          <a:lstStyle/>
          <a:p>
            <a:r>
              <a:rPr lang="en-US" sz="2800" dirty="0"/>
              <a:t>System completely controls the conversation</a:t>
            </a:r>
          </a:p>
          <a:p>
            <a:endParaRPr lang="en-US" sz="1050" dirty="0"/>
          </a:p>
          <a:p>
            <a:pPr lvl="2"/>
            <a:r>
              <a:rPr lang="en-US" sz="2800" dirty="0"/>
              <a:t>Simple to build</a:t>
            </a:r>
          </a:p>
          <a:p>
            <a:pPr lvl="2"/>
            <a:r>
              <a:rPr lang="en-US" sz="2800" dirty="0"/>
              <a:t>User always knows what they can say next</a:t>
            </a:r>
          </a:p>
          <a:p>
            <a:pPr lvl="2"/>
            <a:r>
              <a:rPr lang="en-US" sz="2800" dirty="0"/>
              <a:t>System always knows what user can say next</a:t>
            </a:r>
          </a:p>
          <a:p>
            <a:pPr lvl="3"/>
            <a:r>
              <a:rPr lang="en-US" sz="2800" dirty="0"/>
              <a:t>Known words: Better performance from ASR</a:t>
            </a:r>
          </a:p>
          <a:p>
            <a:pPr lvl="3"/>
            <a:r>
              <a:rPr lang="en-US" sz="2800" dirty="0"/>
              <a:t>Known topic:  Better performance from NLU</a:t>
            </a:r>
          </a:p>
          <a:p>
            <a:pPr lvl="2"/>
            <a:r>
              <a:rPr lang="en-US" sz="2800" dirty="0"/>
              <a:t>OK for VERY simple tasks (entering a credit card, or login name and password)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Too limited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49899" y="1430110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alibri"/>
                <a:cs typeface="Calibri"/>
              </a:rPr>
              <a:t>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8333" y="4766170"/>
            <a:ext cx="4987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alibri"/>
                <a:cs typeface="Calibri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5157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933" y="381000"/>
            <a:ext cx="8456334" cy="1354217"/>
          </a:xfrm>
        </p:spPr>
        <p:txBody>
          <a:bodyPr/>
          <a:lstStyle/>
          <a:p>
            <a:r>
              <a:rPr lang="en-US" dirty="0"/>
              <a:t>Problems with System Initiative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295400"/>
            <a:ext cx="10134600" cy="510383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Real dialogue involves give and take!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In travel planning, users might want to say something that is not the direct answer to the question.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For example answering more than one question in a sentence:</a:t>
            </a:r>
          </a:p>
          <a:p>
            <a:pPr marL="77628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A87FF"/>
                </a:solidFill>
              </a:rPr>
              <a:t>Hi, I’d like to fly from Seattle Tuesday morning;</a:t>
            </a:r>
          </a:p>
          <a:p>
            <a:pPr marL="77628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A87FF"/>
                </a:solidFill>
              </a:rPr>
              <a:t>I want a flight from Milwaukee to Orlando one way leaving after 5 p.m. on Wednesday.</a:t>
            </a:r>
          </a:p>
        </p:txBody>
      </p:sp>
    </p:spTree>
    <p:extLst>
      <p:ext uri="{BB962C8B-B14F-4D97-AF65-F5344CB8AC3E}">
        <p14:creationId xmlns:p14="http://schemas.microsoft.com/office/powerpoint/2010/main" val="326643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Mixed Initiative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447800"/>
            <a:ext cx="10058400" cy="449353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Conversational initiative can shift between system and user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Simplest kind of mixed initiative: use the structure of the frame to guide dialogue</a:t>
            </a:r>
          </a:p>
          <a:p>
            <a:endParaRPr lang="en-US" dirty="0"/>
          </a:p>
          <a:p>
            <a:pPr marL="319088" lvl="1"/>
            <a:r>
              <a:rPr lang="en-US" sz="2400" b="1" dirty="0">
                <a:solidFill>
                  <a:schemeClr val="tx1"/>
                </a:solidFill>
              </a:rPr>
              <a:t>Slot		Question</a:t>
            </a:r>
          </a:p>
          <a:p>
            <a:pPr marL="319088" lvl="1"/>
            <a:r>
              <a:rPr lang="en-US" sz="2400" dirty="0">
                <a:solidFill>
                  <a:schemeClr val="tx1"/>
                </a:solidFill>
              </a:rPr>
              <a:t>ORIGIN	What city are you leaving from?</a:t>
            </a:r>
          </a:p>
          <a:p>
            <a:pPr marL="319088" lvl="1"/>
            <a:r>
              <a:rPr lang="en-US" sz="2400" dirty="0">
                <a:solidFill>
                  <a:schemeClr val="tx1"/>
                </a:solidFill>
              </a:rPr>
              <a:t>DEST	Where are you going?</a:t>
            </a:r>
          </a:p>
          <a:p>
            <a:pPr marL="319088" lvl="1"/>
            <a:r>
              <a:rPr lang="en-US" sz="2400" dirty="0">
                <a:solidFill>
                  <a:schemeClr val="tx1"/>
                </a:solidFill>
              </a:rPr>
              <a:t>DEPT DATE	What day would you like to leave?</a:t>
            </a:r>
          </a:p>
          <a:p>
            <a:pPr marL="319088" lvl="1"/>
            <a:r>
              <a:rPr lang="en-US" sz="2400" dirty="0">
                <a:solidFill>
                  <a:schemeClr val="tx1"/>
                </a:solidFill>
              </a:rPr>
              <a:t>DEPT TIME	What time would you like to leave?</a:t>
            </a:r>
          </a:p>
          <a:p>
            <a:pPr marL="319088" lvl="1"/>
            <a:r>
              <a:rPr lang="en-US" sz="2400" dirty="0">
                <a:solidFill>
                  <a:schemeClr val="tx1"/>
                </a:solidFill>
              </a:rPr>
              <a:t>AIRLINE	What is your preferred airline?</a:t>
            </a:r>
          </a:p>
        </p:txBody>
      </p:sp>
    </p:spTree>
    <p:extLst>
      <p:ext uri="{BB962C8B-B14F-4D97-AF65-F5344CB8AC3E}">
        <p14:creationId xmlns:p14="http://schemas.microsoft.com/office/powerpoint/2010/main" val="7841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759" y="3025141"/>
            <a:ext cx="86760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Chatbot Architectures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371600"/>
            <a:ext cx="10630738" cy="4900124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Rule-based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Pattern-action rules (Eliza)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+ a mental model (Parry)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Corpus-based (from large chat corpus)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Information Retrieval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Deep neural nets</a:t>
            </a:r>
          </a:p>
        </p:txBody>
      </p:sp>
    </p:spTree>
    <p:extLst>
      <p:ext uri="{BB962C8B-B14F-4D97-AF65-F5344CB8AC3E}">
        <p14:creationId xmlns:p14="http://schemas.microsoft.com/office/powerpoint/2010/main" val="33332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466" y="272797"/>
            <a:ext cx="8077200" cy="1354217"/>
          </a:xfrm>
        </p:spPr>
        <p:txBody>
          <a:bodyPr/>
          <a:lstStyle/>
          <a:p>
            <a:r>
              <a:rPr lang="en-US" dirty="0"/>
              <a:t>Eliza pattern/transform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447800"/>
            <a:ext cx="9298266" cy="3508653"/>
          </a:xfrm>
        </p:spPr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(0 YOU 0 ME)   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pattern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]</a:t>
            </a:r>
          </a:p>
          <a:p>
            <a:pPr>
              <a:buFont typeface="Wingdings" charset="2"/>
              <a:buChar char="à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(WHAT MAKES YOU THINK I 3 YOU)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transform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You hate me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WHAT MAKES YOU THINK I HATE YOU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 typeface="Wingdings" charset="2"/>
              <a:buChar char="à"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9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Deep-learning </a:t>
            </a:r>
            <a:r>
              <a:rPr lang="en-US" dirty="0" err="1"/>
              <a:t>chatbots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219200"/>
            <a:ext cx="9753600" cy="5416868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movie dialogue databases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twitter conversations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Train a deep neural net to map from one users turn to the other users response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24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466" y="272797"/>
            <a:ext cx="6397066" cy="677108"/>
          </a:xfrm>
        </p:spPr>
        <p:txBody>
          <a:bodyPr/>
          <a:lstStyle/>
          <a:p>
            <a:r>
              <a:rPr lang="en-US" dirty="0"/>
              <a:t>Dialog Agents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905000"/>
            <a:ext cx="8763000" cy="443198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tx1"/>
                </a:solidFill>
              </a:rPr>
              <a:t>Phone-based Personal Assistants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tx1"/>
                </a:solidFill>
              </a:rPr>
              <a:t>	SIRI, Cortana, Google Now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tx1"/>
                </a:solidFill>
              </a:rPr>
              <a:t>Talking to your car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tx1"/>
                </a:solidFill>
              </a:rPr>
              <a:t>Communicating with robots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tx1"/>
                </a:solidFill>
              </a:rPr>
              <a:t>Clinical uses for mental health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tx1"/>
                </a:solidFill>
              </a:rPr>
              <a:t>Chatting for fun</a:t>
            </a:r>
          </a:p>
        </p:txBody>
      </p:sp>
    </p:spTree>
    <p:extLst>
      <p:ext uri="{BB962C8B-B14F-4D97-AF65-F5344CB8AC3E}">
        <p14:creationId xmlns:p14="http://schemas.microsoft.com/office/powerpoint/2010/main" val="39148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40"/>
            <a:ext cx="7772400" cy="677108"/>
          </a:xfrm>
        </p:spPr>
        <p:txBody>
          <a:bodyPr/>
          <a:lstStyle/>
          <a:p>
            <a:r>
              <a:rPr lang="en-US" dirty="0"/>
              <a:t>Seq2seq model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8881696" cy="4419600"/>
          </a:xfrm>
        </p:spPr>
      </p:pic>
      <p:sp>
        <p:nvSpPr>
          <p:cNvPr id="5" name="TextBox 4"/>
          <p:cNvSpPr txBox="1"/>
          <p:nvPr/>
        </p:nvSpPr>
        <p:spPr>
          <a:xfrm>
            <a:off x="2209801" y="914400"/>
            <a:ext cx="729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Serban</a:t>
            </a:r>
            <a:r>
              <a:rPr lang="en-US" dirty="0"/>
              <a:t>, </a:t>
            </a:r>
            <a:r>
              <a:rPr lang="en-US" dirty="0" err="1"/>
              <a:t>Iulian</a:t>
            </a:r>
            <a:r>
              <a:rPr lang="en-US" dirty="0"/>
              <a:t> V., Alessandro </a:t>
            </a:r>
            <a:r>
              <a:rPr lang="en-US" dirty="0" err="1"/>
              <a:t>Sordoni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Aaron </a:t>
            </a:r>
            <a:r>
              <a:rPr lang="en-US" dirty="0" err="1"/>
              <a:t>Courville</a:t>
            </a:r>
            <a:r>
              <a:rPr lang="en-US" dirty="0"/>
              <a:t>, and Joelle </a:t>
            </a:r>
            <a:r>
              <a:rPr lang="en-US" dirty="0" err="1"/>
              <a:t>Pineau</a:t>
            </a:r>
            <a:r>
              <a:rPr lang="en-US" dirty="0"/>
              <a:t>.  2015.  "Building End-To-End Dialogue Systems Using Generative Hierarchical Neural Network Models.</a:t>
            </a:r>
          </a:p>
        </p:txBody>
      </p:sp>
    </p:spTree>
    <p:extLst>
      <p:ext uri="{BB962C8B-B14F-4D97-AF65-F5344CB8AC3E}">
        <p14:creationId xmlns:p14="http://schemas.microsoft.com/office/powerpoint/2010/main" val="1331908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9"/>
            <a:ext cx="8458200" cy="553998"/>
          </a:xfrm>
        </p:spPr>
        <p:txBody>
          <a:bodyPr/>
          <a:lstStyle/>
          <a:p>
            <a:r>
              <a:rPr lang="en-US" sz="3600" dirty="0"/>
              <a:t>Sample outputs from a neural net </a:t>
            </a:r>
            <a:r>
              <a:rPr lang="en-US" sz="3600" dirty="0" err="1"/>
              <a:t>chatbot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07553" y="1435389"/>
            <a:ext cx="10287000" cy="3708708"/>
          </a:xfrm>
        </p:spPr>
        <p:txBody>
          <a:bodyPr/>
          <a:lstStyle/>
          <a:p>
            <a:r>
              <a:rPr lang="en-US" dirty="0"/>
              <a:t>How are you doing? </a:t>
            </a:r>
          </a:p>
          <a:p>
            <a:r>
              <a:rPr lang="en-US" dirty="0">
                <a:solidFill>
                  <a:srgbClr val="00B050"/>
                </a:solidFill>
              </a:rPr>
              <a:t>I’m good, you? </a:t>
            </a:r>
          </a:p>
          <a:p>
            <a:endParaRPr lang="en-US" sz="1050" dirty="0"/>
          </a:p>
          <a:p>
            <a:r>
              <a:rPr lang="en-US" dirty="0"/>
              <a:t>I am off all week next week</a:t>
            </a:r>
          </a:p>
          <a:p>
            <a:r>
              <a:rPr lang="en-US" dirty="0">
                <a:solidFill>
                  <a:srgbClr val="00B050"/>
                </a:solidFill>
              </a:rPr>
              <a:t>What time you going? </a:t>
            </a:r>
          </a:p>
          <a:p>
            <a:endParaRPr lang="en-US" sz="1050" dirty="0"/>
          </a:p>
          <a:p>
            <a:r>
              <a:rPr lang="en-US" dirty="0"/>
              <a:t>I know you love me and I love you.</a:t>
            </a:r>
          </a:p>
          <a:p>
            <a:r>
              <a:rPr lang="en-US" dirty="0">
                <a:solidFill>
                  <a:srgbClr val="00B050"/>
                </a:solidFill>
              </a:rPr>
              <a:t>I love you too, baby. </a:t>
            </a:r>
          </a:p>
          <a:p>
            <a:br>
              <a:rPr lang="en-US" dirty="0"/>
            </a:br>
            <a:r>
              <a:rPr lang="en-US" dirty="0" err="1"/>
              <a:t>Ohh</a:t>
            </a:r>
            <a:r>
              <a:rPr lang="en-US" dirty="0"/>
              <a:t> I’ve never seen that! How long does it take you guys to learn the drill? </a:t>
            </a:r>
          </a:p>
          <a:p>
            <a:r>
              <a:rPr lang="en-US" dirty="0">
                <a:solidFill>
                  <a:srgbClr val="00B050"/>
                </a:solidFill>
              </a:rPr>
              <a:t>Like 2 weeks ago!! </a:t>
            </a:r>
          </a:p>
          <a:p>
            <a:endParaRPr lang="en-US" dirty="0"/>
          </a:p>
        </p:txBody>
      </p:sp>
      <p:sp>
        <p:nvSpPr>
          <p:cNvPr id="7" name="Smiley Face 6"/>
          <p:cNvSpPr/>
          <p:nvPr/>
        </p:nvSpPr>
        <p:spPr>
          <a:xfrm>
            <a:off x="685800" y="2544569"/>
            <a:ext cx="533400" cy="533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7500" y="4295368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4134" y="1075267"/>
            <a:ext cx="3843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Jiwei</a:t>
            </a:r>
            <a:r>
              <a:rPr lang="en-US" dirty="0"/>
              <a:t> Li, Michel Galley, Chris Brockett, </a:t>
            </a:r>
            <a:r>
              <a:rPr lang="en-US" dirty="0" err="1"/>
              <a:t>Jianfeng</a:t>
            </a:r>
            <a:r>
              <a:rPr lang="en-US" dirty="0"/>
              <a:t> Gao, and Bill Dolan. 2015.</a:t>
            </a:r>
          </a:p>
          <a:p>
            <a:r>
              <a:rPr lang="en-US" dirty="0"/>
              <a:t>A Diversity-Promoting Objective Function for Neural Conversation Models.</a:t>
            </a:r>
          </a:p>
        </p:txBody>
      </p:sp>
    </p:spTree>
    <p:extLst>
      <p:ext uri="{BB962C8B-B14F-4D97-AF65-F5344CB8AC3E}">
        <p14:creationId xmlns:p14="http://schemas.microsoft.com/office/powerpoint/2010/main" val="206126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056" y="274639"/>
            <a:ext cx="8703945" cy="553998"/>
          </a:xfrm>
        </p:spPr>
        <p:txBody>
          <a:bodyPr/>
          <a:lstStyle/>
          <a:p>
            <a:r>
              <a:rPr lang="en-US" sz="3600" dirty="0"/>
              <a:t>Sample output from a neural net </a:t>
            </a:r>
            <a:r>
              <a:rPr lang="en-US" sz="3600" dirty="0" err="1"/>
              <a:t>chatbot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209800"/>
            <a:ext cx="9010333" cy="4495800"/>
          </a:xfrm>
        </p:spPr>
      </p:pic>
      <p:sp>
        <p:nvSpPr>
          <p:cNvPr id="5" name="TextBox 4"/>
          <p:cNvSpPr txBox="1"/>
          <p:nvPr/>
        </p:nvSpPr>
        <p:spPr>
          <a:xfrm>
            <a:off x="1964055" y="802495"/>
            <a:ext cx="8703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Sordoni</a:t>
            </a:r>
            <a:r>
              <a:rPr lang="en-US" dirty="0"/>
              <a:t> A, Galley M, </a:t>
            </a:r>
            <a:r>
              <a:rPr lang="en-US" dirty="0" err="1"/>
              <a:t>Auli</a:t>
            </a:r>
            <a:r>
              <a:rPr lang="en-US" dirty="0"/>
              <a:t> M, Brockett C, </a:t>
            </a:r>
            <a:r>
              <a:rPr lang="en-US" dirty="0" err="1"/>
              <a:t>Ji</a:t>
            </a:r>
            <a:r>
              <a:rPr lang="en-US" dirty="0"/>
              <a:t> Y, Mitchell M, </a:t>
            </a:r>
            <a:r>
              <a:rPr lang="en-US" dirty="0" err="1"/>
              <a:t>Nie</a:t>
            </a:r>
            <a:r>
              <a:rPr lang="en-US" dirty="0"/>
              <a:t> JY, Gao J, Dolan B. A neural network approach to context-sensitive generation of conversational responses. NAACL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1633493"/>
            <a:ext cx="749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trained on 127M Twitter context-message-response triples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81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classes of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438400" y="2057401"/>
            <a:ext cx="7772400" cy="20313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400" dirty="0"/>
              <a:t>Goal-based dialog agents</a:t>
            </a:r>
          </a:p>
          <a:p>
            <a:pPr marL="319088" lvl="1"/>
            <a:r>
              <a:rPr lang="en-US" sz="4400" i="1" dirty="0"/>
              <a:t>	</a:t>
            </a:r>
            <a:r>
              <a:rPr lang="en-US" sz="4000" i="1" dirty="0"/>
              <a:t>- SIRI, interfaces to cars, robots,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err="1"/>
              <a:t>Chatbots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0929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6" name="Picture 5" descr="siri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38" y="33867"/>
            <a:ext cx="3863662" cy="6858000"/>
          </a:xfrm>
          <a:prstGeom prst="rect">
            <a:avLst/>
          </a:prstGeom>
        </p:spPr>
      </p:pic>
      <p:pic>
        <p:nvPicPr>
          <p:cNvPr id="8" name="Picture 7" descr="siri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933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3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466" y="272797"/>
            <a:ext cx="6397066" cy="67710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siri1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" r="-271" b="15653"/>
          <a:stretch/>
        </p:blipFill>
        <p:spPr>
          <a:xfrm>
            <a:off x="1828800" y="533401"/>
            <a:ext cx="4140200" cy="6200975"/>
          </a:xfrm>
        </p:spPr>
      </p:pic>
      <p:pic>
        <p:nvPicPr>
          <p:cNvPr id="8" name="Content Placeholder 7" descr="siri3.png"/>
          <p:cNvPicPr>
            <a:picLocks noGrp="1" noChangeAspect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" r="802" b="15652"/>
          <a:stretch/>
        </p:blipFill>
        <p:spPr>
          <a:xfrm>
            <a:off x="6324601" y="609600"/>
            <a:ext cx="3928533" cy="5893918"/>
          </a:xfrm>
        </p:spPr>
      </p:pic>
    </p:spTree>
    <p:extLst>
      <p:ext uri="{BB962C8B-B14F-4D97-AF65-F5344CB8AC3E}">
        <p14:creationId xmlns:p14="http://schemas.microsoft.com/office/powerpoint/2010/main" val="15542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466" y="272797"/>
            <a:ext cx="6397066" cy="67710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siri1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" r="-271" b="15653"/>
          <a:stretch/>
        </p:blipFill>
        <p:spPr>
          <a:xfrm>
            <a:off x="1651000" y="-76200"/>
            <a:ext cx="4445000" cy="665748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8467"/>
            <a:ext cx="4343400" cy="7709535"/>
          </a:xfrm>
        </p:spPr>
      </p:pic>
    </p:spTree>
    <p:extLst>
      <p:ext uri="{BB962C8B-B14F-4D97-AF65-F5344CB8AC3E}">
        <p14:creationId xmlns:p14="http://schemas.microsoft.com/office/powerpoint/2010/main" val="190772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13" y="381000"/>
            <a:ext cx="7086600" cy="553998"/>
          </a:xfrm>
        </p:spPr>
        <p:txBody>
          <a:bodyPr/>
          <a:lstStyle/>
          <a:p>
            <a:r>
              <a:rPr lang="en-US" sz="3600" dirty="0"/>
              <a:t>How SIRI works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26" y="1612792"/>
            <a:ext cx="9029774" cy="4546816"/>
          </a:xfrm>
        </p:spPr>
      </p:pic>
      <p:sp>
        <p:nvSpPr>
          <p:cNvPr id="7" name="TextBox 6"/>
          <p:cNvSpPr txBox="1"/>
          <p:nvPr/>
        </p:nvSpPr>
        <p:spPr>
          <a:xfrm>
            <a:off x="7086601" y="6334596"/>
            <a:ext cx="343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Figure from Jerome </a:t>
            </a:r>
            <a:r>
              <a:rPr lang="en-US" sz="2000" b="1" dirty="0" err="1">
                <a:latin typeface="Calibri"/>
                <a:cs typeface="Calibri"/>
              </a:rPr>
              <a:t>Bellegarda</a:t>
            </a:r>
            <a:endParaRPr lang="en-US" sz="2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55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7466" y="272797"/>
            <a:ext cx="6397066" cy="1354217"/>
          </a:xfrm>
        </p:spPr>
        <p:txBody>
          <a:bodyPr/>
          <a:lstStyle/>
          <a:p>
            <a:r>
              <a:rPr lang="en-US" dirty="0"/>
              <a:t>Architectures for Practical Dialog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43000" y="2057401"/>
            <a:ext cx="10439400" cy="258532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Finite-State </a:t>
            </a:r>
          </a:p>
          <a:p>
            <a:pPr marL="890588" lvl="1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Just for passwords or credit cards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Active Ontology/Frame Based</a:t>
            </a:r>
          </a:p>
          <a:p>
            <a:pPr marL="890588" lvl="1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SIRI </a:t>
            </a:r>
            <a:r>
              <a:rPr lang="en-US" sz="4000" i="1" dirty="0" err="1">
                <a:solidFill>
                  <a:schemeClr val="tx1"/>
                </a:solidFill>
              </a:rPr>
              <a:t>etc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3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8915400" cy="1354217"/>
          </a:xfrm>
        </p:spPr>
        <p:txBody>
          <a:bodyPr/>
          <a:lstStyle/>
          <a:p>
            <a:r>
              <a:rPr lang="en-US" dirty="0"/>
              <a:t>Finite-State Dialog Management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2286000"/>
            <a:ext cx="8120379" cy="3447098"/>
          </a:xfrm>
        </p:spPr>
        <p:txBody>
          <a:bodyPr/>
          <a:lstStyle/>
          <a:p>
            <a:r>
              <a:rPr lang="en-US" sz="3200" dirty="0"/>
              <a:t>Consider a trivial airline travel system:</a:t>
            </a:r>
          </a:p>
          <a:p>
            <a:pPr marL="319088" lvl="1"/>
            <a:r>
              <a:rPr lang="en-US" sz="3200" dirty="0"/>
              <a:t>Ask the user for a departure city</a:t>
            </a:r>
          </a:p>
          <a:p>
            <a:pPr marL="319088" lvl="1"/>
            <a:r>
              <a:rPr lang="en-US" sz="3200" dirty="0"/>
              <a:t>Ask for a destination city</a:t>
            </a:r>
          </a:p>
          <a:p>
            <a:pPr marL="319088" lvl="1"/>
            <a:r>
              <a:rPr lang="en-US" sz="3200" dirty="0"/>
              <a:t>Ask for a time</a:t>
            </a:r>
          </a:p>
          <a:p>
            <a:pPr marL="319088" lvl="1"/>
            <a:r>
              <a:rPr lang="en-US" sz="3200" dirty="0"/>
              <a:t>Ask whether the trip is round-trip or not </a:t>
            </a:r>
          </a:p>
        </p:txBody>
      </p:sp>
    </p:spTree>
    <p:extLst>
      <p:ext uri="{BB962C8B-B14F-4D97-AF65-F5344CB8AC3E}">
        <p14:creationId xmlns:p14="http://schemas.microsoft.com/office/powerpoint/2010/main" val="28069803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46741&quot;&gt;&lt;property id=&quot;20148&quot; value=&quot;5&quot;/&gt;&lt;property id=&quot;20300&quot; value=&quot;Slide 2 - &amp;quot;Dialog Agents&amp;quot;&quot;/&gt;&lt;property id=&quot;20307&quot; value=&quot;810&quot;/&gt;&lt;/object&gt;&lt;object type=&quot;3&quot; unique_id=&quot;46742&quot;&gt;&lt;property id=&quot;20148&quot; value=&quot;5&quot;/&gt;&lt;property id=&quot;20300&quot; value=&quot;Slide 3 - &amp;quot;Two classes of systems&amp;quot;&quot;/&gt;&lt;property id=&quot;20307&quot; value=&quot;811&quot;/&gt;&lt;/object&gt;&lt;object type=&quot;3&quot; unique_id=&quot;46743&quot;&gt;&lt;property id=&quot;20148&quot; value=&quot;5&quot;/&gt;&lt;property id=&quot;20300&quot; value=&quot;Slide 4&quot;/&gt;&lt;property id=&quot;20307&quot; value=&quot;812&quot;/&gt;&lt;/object&gt;&lt;object type=&quot;3&quot; unique_id=&quot;46744&quot;&gt;&lt;property id=&quot;20148&quot; value=&quot;5&quot;/&gt;&lt;property id=&quot;20300&quot; value=&quot;Slide 5&quot;/&gt;&lt;property id=&quot;20307&quot; value=&quot;813&quot;/&gt;&lt;/object&gt;&lt;object type=&quot;3&quot; unique_id=&quot;46745&quot;&gt;&lt;property id=&quot;20148&quot; value=&quot;5&quot;/&gt;&lt;property id=&quot;20300&quot; value=&quot;Slide 6&quot;/&gt;&lt;property id=&quot;20307&quot; value=&quot;814&quot;/&gt;&lt;/object&gt;&lt;object type=&quot;3&quot; unique_id=&quot;46746&quot;&gt;&lt;property id=&quot;20148&quot; value=&quot;5&quot;/&gt;&lt;property id=&quot;20300&quot; value=&quot;Slide 7 - &amp;quot;How SIRI works&amp;quot;&quot;/&gt;&lt;property id=&quot;20307&quot; value=&quot;816&quot;/&gt;&lt;/object&gt;&lt;object type=&quot;3&quot; unique_id=&quot;46747&quot;&gt;&lt;property id=&quot;20148&quot; value=&quot;5&quot;/&gt;&lt;property id=&quot;20300&quot; value=&quot;Slide 8 - &amp;quot;Architectures for Practical Dialog Systems&amp;quot;&quot;/&gt;&lt;property id=&quot;20307&quot; value=&quot;815&quot;/&gt;&lt;/object&gt;&lt;object type=&quot;3&quot; unique_id=&quot;46748&quot;&gt;&lt;property id=&quot;20148&quot; value=&quot;5&quot;/&gt;&lt;property id=&quot;20300&quot; value=&quot;Slide 9 - &amp;quot;Finite-State Dialog Management&amp;quot;&quot;/&gt;&lt;property id=&quot;20307&quot; value=&quot;817&quot;/&gt;&lt;/object&gt;&lt;object type=&quot;3&quot; unique_id=&quot;46749&quot;&gt;&lt;property id=&quot;20148&quot; value=&quot;5&quot;/&gt;&lt;property id=&quot;20300&quot; value=&quot;Slide 10 - &amp;quot;Finite State Dialog Manager&amp;quot;&quot;/&gt;&lt;property id=&quot;20307&quot; value=&quot;818&quot;/&gt;&lt;/object&gt;&lt;object type=&quot;3&quot; unique_id=&quot;46750&quot;&gt;&lt;property id=&quot;20148&quot; value=&quot;5&quot;/&gt;&lt;property id=&quot;20300&quot; value=&quot;Slide 11 - &amp;quot;Finite-state dialog managers&amp;quot;&quot;/&gt;&lt;property id=&quot;20307&quot; value=&quot;819&quot;/&gt;&lt;/object&gt;&lt;object type=&quot;3&quot; unique_id=&quot;46751&quot;&gt;&lt;property id=&quot;20148&quot; value=&quot;5&quot;/&gt;&lt;property id=&quot;20300&quot; value=&quot;Slide 12 - &amp;quot;Dialogue Initiative&amp;quot;&quot;/&gt;&lt;property id=&quot;20307&quot; value=&quot;820&quot;/&gt;&lt;/object&gt;&lt;object type=&quot;3&quot; unique_id=&quot;46752&quot;&gt;&lt;property id=&quot;20148&quot; value=&quot;5&quot;/&gt;&lt;property id=&quot;20300&quot; value=&quot;Slide 13 - &amp;quot;System Initiative&amp;quot;&quot;/&gt;&lt;property id=&quot;20307&quot; value=&quot;821&quot;/&gt;&lt;/object&gt;&lt;object type=&quot;3&quot; unique_id=&quot;46753&quot;&gt;&lt;property id=&quot;20148&quot; value=&quot;5&quot;/&gt;&lt;property id=&quot;20300&quot; value=&quot;Slide 14 - &amp;quot;Problems with System Initiative&amp;quot;&quot;/&gt;&lt;property id=&quot;20307&quot; value=&quot;822&quot;/&gt;&lt;/object&gt;&lt;object type=&quot;3&quot; unique_id=&quot;46754&quot;&gt;&lt;property id=&quot;20148&quot; value=&quot;5&quot;/&gt;&lt;property id=&quot;20300&quot; value=&quot;Slide 15 - &amp;quot;Mixed Initiative&amp;quot;&quot;/&gt;&lt;property id=&quot;20307&quot; value=&quot;824&quot;/&gt;&lt;/object&gt;&lt;object type=&quot;3&quot; unique_id=&quot;46755&quot;&gt;&lt;property id=&quot;20148&quot; value=&quot;5&quot;/&gt;&lt;property id=&quot;20300&quot; value=&quot;Slide 16 - &amp;quot;Chatbot Architectures&amp;quot;&quot;/&gt;&lt;property id=&quot;20307&quot; value=&quot;867&quot;/&gt;&lt;/object&gt;&lt;object type=&quot;3&quot; unique_id=&quot;46756&quot;&gt;&lt;property id=&quot;20148&quot; value=&quot;5&quot;/&gt;&lt;property id=&quot;20300&quot; value=&quot;Slide 17 - &amp;quot;Chatbot Architectures&amp;quot;&quot;/&gt;&lt;property id=&quot;20307&quot; value=&quot;835&quot;/&gt;&lt;/object&gt;&lt;object type=&quot;3&quot; unique_id=&quot;46757&quot;&gt;&lt;property id=&quot;20148&quot; value=&quot;5&quot;/&gt;&lt;property id=&quot;20300&quot; value=&quot;Slide 18 - &amp;quot;Eliza pattern/transform rules&amp;quot;&quot;/&gt;&lt;property id=&quot;20307&quot; value=&quot;839&quot;/&gt;&lt;/object&gt;&lt;object type=&quot;3&quot; unique_id=&quot;46758&quot;&gt;&lt;property id=&quot;20148&quot; value=&quot;5&quot;/&gt;&lt;property id=&quot;20300&quot; value=&quot;Slide 19 - &amp;quot;Deep-learning chatbots&amp;quot;&quot;/&gt;&lt;property id=&quot;20307&quot; value=&quot;862&quot;/&gt;&lt;/object&gt;&lt;object type=&quot;3&quot; unique_id=&quot;46759&quot;&gt;&lt;property id=&quot;20148&quot; value=&quot;5&quot;/&gt;&lt;property id=&quot;20300&quot; value=&quot;Slide 20 - &amp;quot;Seq2seq model architecture&amp;quot;&quot;/&gt;&lt;property id=&quot;20307&quot; value=&quot;863&quot;/&gt;&lt;/object&gt;&lt;object type=&quot;3&quot; unique_id=&quot;46760&quot;&gt;&lt;property id=&quot;20148&quot; value=&quot;5&quot;/&gt;&lt;property id=&quot;20300&quot; value=&quot;Slide 21 - &amp;quot;Sample outputs from a neural net chatbot&amp;quot;&quot;/&gt;&lt;property id=&quot;20307&quot; value=&quot;864&quot;/&gt;&lt;/object&gt;&lt;object type=&quot;3&quot; unique_id=&quot;46761&quot;&gt;&lt;property id=&quot;20148&quot; value=&quot;5&quot;/&gt;&lt;property id=&quot;20300&quot; value=&quot;Slide 22 - &amp;quot;Sample output from a neural net chatbot&amp;quot;&quot;/&gt;&lt;property id=&quot;20307&quot; value=&quot;865&quot;/&gt;&lt;/object&gt;&lt;/object&gt;&lt;object type=&quot;8&quot; unique_id=&quot;1014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6354</TotalTime>
  <Words>584</Words>
  <Application>Microsoft Office PowerPoint</Application>
  <PresentationFormat>Widescreen</PresentationFormat>
  <Paragraphs>116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Courier</vt:lpstr>
      <vt:lpstr>Times New Roman</vt:lpstr>
      <vt:lpstr>Trebuchet MS</vt:lpstr>
      <vt:lpstr>Wingdings</vt:lpstr>
      <vt:lpstr>Office Theme</vt:lpstr>
      <vt:lpstr>PowerPoint Presentation</vt:lpstr>
      <vt:lpstr>Dialog Agents</vt:lpstr>
      <vt:lpstr>Two classes of systems</vt:lpstr>
      <vt:lpstr>PowerPoint Presentation</vt:lpstr>
      <vt:lpstr>PowerPoint Presentation</vt:lpstr>
      <vt:lpstr>PowerPoint Presentation</vt:lpstr>
      <vt:lpstr>How SIRI works</vt:lpstr>
      <vt:lpstr>Architectures for Practical Dialog Systems</vt:lpstr>
      <vt:lpstr>Finite-State Dialog Management</vt:lpstr>
      <vt:lpstr>Finite State Dialog Manager</vt:lpstr>
      <vt:lpstr>Finite-state dialog managers</vt:lpstr>
      <vt:lpstr>Dialogue Initiative</vt:lpstr>
      <vt:lpstr>System Initiative</vt:lpstr>
      <vt:lpstr>Problems with System Initiative</vt:lpstr>
      <vt:lpstr>Mixed Initiative</vt:lpstr>
      <vt:lpstr>Chatbot Architectures</vt:lpstr>
      <vt:lpstr>Chatbot Architectures</vt:lpstr>
      <vt:lpstr>Eliza pattern/transform rules</vt:lpstr>
      <vt:lpstr>Deep-learning chatbots</vt:lpstr>
      <vt:lpstr>Seq2seq model architecture</vt:lpstr>
      <vt:lpstr>Sample outputs from a neural net chatbot</vt:lpstr>
      <vt:lpstr>Sample output from a neural net 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Rang</cp:lastModifiedBy>
  <cp:revision>128</cp:revision>
  <dcterms:created xsi:type="dcterms:W3CDTF">2019-06-10T14:48:05Z</dcterms:created>
  <dcterms:modified xsi:type="dcterms:W3CDTF">2019-08-09T02:08:07Z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2019-06-10T00:00:00Z</vt:filetime>
  </property>
</Properties>
</file>