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729" r:id="rId3"/>
    <p:sldId id="808" r:id="rId4"/>
    <p:sldId id="731" r:id="rId5"/>
    <p:sldId id="732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807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806" r:id="rId57"/>
    <p:sldId id="784" r:id="rId58"/>
    <p:sldId id="785" r:id="rId59"/>
    <p:sldId id="786" r:id="rId60"/>
    <p:sldId id="787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96" r:id="rId70"/>
    <p:sldId id="797" r:id="rId71"/>
    <p:sldId id="798" r:id="rId72"/>
    <p:sldId id="799" r:id="rId73"/>
    <p:sldId id="800" r:id="rId74"/>
    <p:sldId id="801" r:id="rId75"/>
    <p:sldId id="802" r:id="rId76"/>
    <p:sldId id="803" r:id="rId77"/>
    <p:sldId id="804" r:id="rId78"/>
    <p:sldId id="805" r:id="rId79"/>
  </p:sldIdLst>
  <p:sldSz cx="12192000" cy="6858000"/>
  <p:notesSz cx="12192000" cy="68580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87894" autoAdjust="0"/>
  </p:normalViewPr>
  <p:slideViewPr>
    <p:cSldViewPr>
      <p:cViewPr varScale="1">
        <p:scale>
          <a:sx n="58" d="100"/>
          <a:sy n="58" d="100"/>
        </p:scale>
        <p:origin x="974" y="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AFAF-5F62-467B-8615-1F2EAA9BCA93}" type="datetimeFigureOut">
              <a:rPr lang="en-SG" smtClean="0"/>
              <a:t>1/8/2019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1F1F-40DF-4C4B-8952-92959CA036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47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1F1F-40DF-4C4B-8952-92959CA036D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85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7525" y="273811"/>
            <a:ext cx="403694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EA8F33C-C2D7-4690-AD97-8F21AF7F6C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D778AFB1-5FC5-47BA-80E6-32173BE27C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88456EC-70E8-4738-B452-EF8D2239F7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0B07C28-8768-404B-9AAF-F39CB09144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2F8E4D80-3F8A-48E8-8CAD-CD431278C3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378" y="1303189"/>
            <a:ext cx="679195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 b="0" i="0" u="none">
          <a:latin typeface="+mj-lt"/>
          <a:ea typeface="+mj-ea"/>
          <a:cs typeface="+mj-cs"/>
        </a:defRPr>
      </a:lvl1pPr>
    </p:titleStyle>
    <p:bodyStyle>
      <a:lvl1pPr marL="0">
        <a:defRPr b="1" i="0" u="none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J93-200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J93-200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J93-200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hyperlink" Target="https://www.cambridge.org/core/books/statistical-machine-translation/94EADF9F680558E13BE759997553CDE5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6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9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5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png"/><Relationship Id="rId40" Type="http://schemas.openxmlformats.org/officeDocument/2006/relationships/image" Target="../media/image97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43" Type="http://schemas.openxmlformats.org/officeDocument/2006/relationships/hyperlink" Target="https://www.cambridge.org/core/books/statistical-machine-translation/94EADF9F680558E13BE759997553CDE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5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-net.eu/events/meta-forum-2016/slides/09_sennrich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-HfpsHPmv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ynettoday.com/editorials/state_of_nm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nettoday.com/briefs/google-nmt-prophecies" TargetMode="External"/><Relationship Id="rId2" Type="http://schemas.openxmlformats.org/officeDocument/2006/relationships/hyperlink" Target="https://www.vice.com/en_uk/article/j5npeg/why-is-google-translate-spitting-out-sinister-religious-prophec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2.png"/><Relationship Id="rId4" Type="http://schemas.openxmlformats.org/officeDocument/2006/relationships/image" Target="../media/image1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3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4.png"/><Relationship Id="rId4" Type="http://schemas.openxmlformats.org/officeDocument/2006/relationships/image" Target="../media/image1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4.png"/><Relationship Id="rId4" Type="http://schemas.openxmlformats.org/officeDocument/2006/relationships/image" Target="../media/image1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26.png"/><Relationship Id="rId7" Type="http://schemas.openxmlformats.org/officeDocument/2006/relationships/image" Target="../media/image10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7.png"/><Relationship Id="rId4" Type="http://schemas.openxmlformats.org/officeDocument/2006/relationships/image" Target="../media/image1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26.png"/><Relationship Id="rId7" Type="http://schemas.openxmlformats.org/officeDocument/2006/relationships/image" Target="../media/image14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9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26.png"/><Relationship Id="rId7" Type="http://schemas.openxmlformats.org/officeDocument/2006/relationships/image" Target="../media/image143.png"/><Relationship Id="rId12" Type="http://schemas.openxmlformats.org/officeDocument/2006/relationships/image" Target="../media/image14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07.png"/><Relationship Id="rId5" Type="http://schemas.openxmlformats.org/officeDocument/2006/relationships/image" Target="../media/image139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45.png"/><Relationship Id="rId3" Type="http://schemas.openxmlformats.org/officeDocument/2006/relationships/image" Target="../media/image126.png"/><Relationship Id="rId7" Type="http://schemas.openxmlformats.org/officeDocument/2006/relationships/image" Target="../media/image143.png"/><Relationship Id="rId12" Type="http://schemas.openxmlformats.org/officeDocument/2006/relationships/image" Target="../media/image10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13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Relationship Id="rId14" Type="http://schemas.openxmlformats.org/officeDocument/2006/relationships/image" Target="../media/image10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4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9.png"/><Relationship Id="rId4" Type="http://schemas.openxmlformats.org/officeDocument/2006/relationships/image" Target="../media/image12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jpg"/><Relationship Id="rId13" Type="http://schemas.openxmlformats.org/officeDocument/2006/relationships/image" Target="../media/image158.jpg"/><Relationship Id="rId3" Type="http://schemas.openxmlformats.org/officeDocument/2006/relationships/image" Target="../media/image148.jpg"/><Relationship Id="rId7" Type="http://schemas.openxmlformats.org/officeDocument/2006/relationships/image" Target="../media/image152.jpg"/><Relationship Id="rId12" Type="http://schemas.openxmlformats.org/officeDocument/2006/relationships/image" Target="../media/image157.jpg"/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jpg"/><Relationship Id="rId11" Type="http://schemas.openxmlformats.org/officeDocument/2006/relationships/image" Target="../media/image156.jpg"/><Relationship Id="rId5" Type="http://schemas.openxmlformats.org/officeDocument/2006/relationships/image" Target="../media/image150.jpg"/><Relationship Id="rId10" Type="http://schemas.openxmlformats.org/officeDocument/2006/relationships/image" Target="../media/image155.jpg"/><Relationship Id="rId4" Type="http://schemas.openxmlformats.org/officeDocument/2006/relationships/image" Target="../media/image149.jpg"/><Relationship Id="rId9" Type="http://schemas.openxmlformats.org/officeDocument/2006/relationships/image" Target="../media/image154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g"/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jpg"/><Relationship Id="rId5" Type="http://schemas.openxmlformats.org/officeDocument/2006/relationships/image" Target="../media/image162.jpg"/><Relationship Id="rId4" Type="http://schemas.openxmlformats.org/officeDocument/2006/relationships/image" Target="../media/image161.jp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jpg"/><Relationship Id="rId13" Type="http://schemas.openxmlformats.org/officeDocument/2006/relationships/image" Target="../media/image171.jpg"/><Relationship Id="rId3" Type="http://schemas.openxmlformats.org/officeDocument/2006/relationships/hyperlink" Target="https://arxiv.org/pdf/1703.03906.pdf" TargetMode="External"/><Relationship Id="rId7" Type="http://schemas.openxmlformats.org/officeDocument/2006/relationships/image" Target="../media/image167.jpg"/><Relationship Id="rId12" Type="http://schemas.openxmlformats.org/officeDocument/2006/relationships/image" Target="../media/image170.jpg"/><Relationship Id="rId2" Type="http://schemas.openxmlformats.org/officeDocument/2006/relationships/hyperlink" Target="http://ruder.io/deep-learning-nlp-best-practices/index.html#atten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jpg"/><Relationship Id="rId11" Type="http://schemas.openxmlformats.org/officeDocument/2006/relationships/image" Target="../media/image169.jpg"/><Relationship Id="rId5" Type="http://schemas.openxmlformats.org/officeDocument/2006/relationships/image" Target="../media/image165.jpg"/><Relationship Id="rId10" Type="http://schemas.openxmlformats.org/officeDocument/2006/relationships/image" Target="../media/image163.jpg"/><Relationship Id="rId4" Type="http://schemas.openxmlformats.org/officeDocument/2006/relationships/image" Target="../media/image164.jpg"/><Relationship Id="rId9" Type="http://schemas.openxmlformats.org/officeDocument/2006/relationships/image" Target="../media/image168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J93-200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9178" y="2209800"/>
            <a:ext cx="8166036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Deep Learning for</a:t>
            </a: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 Natural Language Processing: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3600" dirty="0">
                <a:solidFill>
                  <a:srgbClr val="FFFFFF"/>
                </a:solidFill>
                <a:latin typeface="Arial"/>
                <a:cs typeface="Arial"/>
              </a:rPr>
              <a:t>Machine Translation</a:t>
            </a:r>
            <a:endParaRPr lang="en-SG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846" y="3630091"/>
            <a:ext cx="2552700" cy="515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20000"/>
              </a:lnSpc>
              <a:spcBef>
                <a:spcPts val="1550"/>
              </a:spcBef>
            </a:pPr>
            <a:r>
              <a:rPr lang="en-SG" sz="3000" spc="-175" dirty="0">
                <a:solidFill>
                  <a:srgbClr val="FFFFFF"/>
                </a:solidFill>
                <a:latin typeface="Arial"/>
                <a:cs typeface="Arial"/>
              </a:rPr>
              <a:t>June </a:t>
            </a:r>
            <a:r>
              <a:rPr sz="30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5876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D8DD-299D-4B8E-AD2B-46CDFF8C1F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</p:spPr>
        <p:txBody>
          <a:bodyPr/>
          <a:lstStyle/>
          <a:p>
            <a:pPr algn="ctr">
              <a:lnSpc>
                <a:spcPts val="1420"/>
              </a:lnSpc>
            </a:pPr>
            <a:r>
              <a:rPr lang="en-SG" spc="-110"/>
              <a:t>Richard Socher</a:t>
            </a:r>
            <a:endParaRPr lang="en-SG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488" y="249377"/>
            <a:ext cx="64230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Alignment </a:t>
            </a:r>
            <a:r>
              <a:rPr spc="-135" dirty="0"/>
              <a:t>is</a:t>
            </a:r>
            <a:r>
              <a:rPr spc="-405" dirty="0"/>
              <a:t> </a:t>
            </a:r>
            <a:r>
              <a:rPr spc="-200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386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Alignment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many-to-one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3385" y="2189216"/>
            <a:ext cx="937894" cy="249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8255" indent="372110" algn="r">
              <a:lnSpc>
                <a:spcPct val="106900"/>
              </a:lnSpc>
              <a:spcBef>
                <a:spcPts val="100"/>
              </a:spcBef>
            </a:pPr>
            <a:r>
              <a:rPr sz="1650" spc="-30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</a:t>
            </a:r>
            <a:r>
              <a:rPr sz="1650" spc="-10" dirty="0">
                <a:latin typeface="Arial"/>
                <a:cs typeface="Arial"/>
              </a:rPr>
              <a:t>ba</a:t>
            </a:r>
            <a:r>
              <a:rPr sz="1650" spc="5" dirty="0">
                <a:latin typeface="Arial"/>
                <a:cs typeface="Arial"/>
              </a:rPr>
              <a:t>l</a:t>
            </a:r>
            <a:r>
              <a:rPr sz="1650" spc="-10" dirty="0">
                <a:latin typeface="Arial"/>
                <a:cs typeface="Arial"/>
              </a:rPr>
              <a:t>ance</a:t>
            </a:r>
            <a:endParaRPr sz="1650">
              <a:latin typeface="Arial"/>
              <a:cs typeface="Arial"/>
            </a:endParaRPr>
          </a:p>
          <a:p>
            <a:pPr marL="212725" marR="6350" indent="336550" algn="r">
              <a:lnSpc>
                <a:spcPct val="109100"/>
              </a:lnSpc>
              <a:spcBef>
                <a:spcPts val="50"/>
              </a:spcBef>
            </a:pPr>
            <a:r>
              <a:rPr sz="1650" spc="-5" dirty="0">
                <a:latin typeface="Arial"/>
                <a:cs typeface="Arial"/>
              </a:rPr>
              <a:t>was  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</a:t>
            </a:r>
            <a:r>
              <a:rPr sz="1650" spc="-25" dirty="0">
                <a:latin typeface="Arial"/>
                <a:cs typeface="Arial"/>
              </a:rPr>
              <a:t>t</a:t>
            </a:r>
            <a:r>
              <a:rPr sz="1650" spc="20" dirty="0">
                <a:latin typeface="Arial"/>
                <a:cs typeface="Arial"/>
              </a:rPr>
              <a:t>e</a:t>
            </a:r>
            <a:r>
              <a:rPr sz="1650" spc="-15" dirty="0">
                <a:latin typeface="Arial"/>
                <a:cs typeface="Arial"/>
              </a:rPr>
              <a:t>rr</a:t>
            </a:r>
            <a:r>
              <a:rPr sz="1650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t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y</a:t>
            </a:r>
            <a:endParaRPr sz="1650">
              <a:latin typeface="Arial"/>
              <a:cs typeface="Arial"/>
            </a:endParaRPr>
          </a:p>
          <a:p>
            <a:pPr marL="12700" marR="5080" indent="736600" algn="r">
              <a:lnSpc>
                <a:spcPct val="109300"/>
              </a:lnSpc>
              <a:spcBef>
                <a:spcPts val="45"/>
              </a:spcBef>
            </a:pPr>
            <a:r>
              <a:rPr sz="1650" spc="-5" dirty="0">
                <a:latin typeface="Arial"/>
                <a:cs typeface="Arial"/>
              </a:rPr>
              <a:t>of  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a</a:t>
            </a:r>
            <a:r>
              <a:rPr sz="1650" spc="15" dirty="0">
                <a:latin typeface="Arial"/>
                <a:cs typeface="Arial"/>
              </a:rPr>
              <a:t>b</a:t>
            </a:r>
            <a:r>
              <a:rPr sz="1650" spc="-5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g</a:t>
            </a:r>
            <a:r>
              <a:rPr sz="1650" spc="-15" dirty="0">
                <a:latin typeface="Arial"/>
                <a:cs typeface="Arial"/>
              </a:rPr>
              <a:t>i</a:t>
            </a:r>
            <a:r>
              <a:rPr sz="1650" spc="15" dirty="0">
                <a:latin typeface="Arial"/>
                <a:cs typeface="Arial"/>
              </a:rPr>
              <a:t>n</a:t>
            </a:r>
            <a:r>
              <a:rPr sz="1650" spc="-5" dirty="0">
                <a:latin typeface="Arial"/>
                <a:cs typeface="Arial"/>
              </a:rPr>
              <a:t>al</a:t>
            </a:r>
            <a:endParaRPr sz="1650">
              <a:latin typeface="Arial"/>
              <a:cs typeface="Arial"/>
            </a:endParaRPr>
          </a:p>
          <a:p>
            <a:pPr marR="10795" algn="r">
              <a:spcBef>
                <a:spcPts val="130"/>
              </a:spcBef>
            </a:pPr>
            <a:r>
              <a:rPr sz="1650" spc="-5" dirty="0">
                <a:latin typeface="Arial"/>
                <a:cs typeface="Arial"/>
              </a:rPr>
              <a:t>p</a:t>
            </a:r>
            <a:r>
              <a:rPr sz="1650" spc="-15" dirty="0">
                <a:latin typeface="Arial"/>
                <a:cs typeface="Arial"/>
              </a:rPr>
              <a:t>e</a:t>
            </a:r>
            <a:r>
              <a:rPr sz="1650" spc="-5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pl</a:t>
            </a:r>
            <a:r>
              <a:rPr sz="1650" spc="-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9293" y="2192141"/>
            <a:ext cx="490855" cy="56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sz="1650" spc="-10" dirty="0">
                <a:latin typeface="Arial"/>
                <a:cs typeface="Arial"/>
              </a:rPr>
              <a:t>Le  </a:t>
            </a:r>
            <a:r>
              <a:rPr sz="1650" spc="-15" dirty="0">
                <a:latin typeface="Arial"/>
                <a:cs typeface="Arial"/>
              </a:rPr>
              <a:t>r</a:t>
            </a:r>
            <a:r>
              <a:rPr sz="1650" spc="10" dirty="0">
                <a:latin typeface="Arial"/>
                <a:cs typeface="Arial"/>
              </a:rPr>
              <a:t>e</a:t>
            </a:r>
            <a:r>
              <a:rPr sz="1650" spc="-10" dirty="0">
                <a:latin typeface="Arial"/>
                <a:cs typeface="Arial"/>
              </a:rPr>
              <a:t>s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9293" y="3025776"/>
            <a:ext cx="107632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appartenait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292" y="3586190"/>
            <a:ext cx="3619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50" spc="-10" dirty="0">
                <a:latin typeface="Arial"/>
                <a:cs typeface="Arial"/>
              </a:rPr>
              <a:t>au</a:t>
            </a:r>
            <a:r>
              <a:rPr sz="1650" spc="-5" dirty="0">
                <a:latin typeface="Arial"/>
                <a:cs typeface="Arial"/>
              </a:rPr>
              <a:t>x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9293" y="4135809"/>
            <a:ext cx="116776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autochtones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3667" y="4485136"/>
            <a:ext cx="1818639" cy="1263650"/>
          </a:xfrm>
          <a:custGeom>
            <a:avLst/>
            <a:gdLst/>
            <a:ahLst/>
            <a:cxnLst/>
            <a:rect l="l" t="t" r="r" b="b"/>
            <a:pathLst>
              <a:path w="1818639" h="1263650">
                <a:moveTo>
                  <a:pt x="1714268" y="633039"/>
                </a:moveTo>
                <a:lnTo>
                  <a:pt x="104134" y="633039"/>
                </a:lnTo>
                <a:lnTo>
                  <a:pt x="64239" y="641425"/>
                </a:lnTo>
                <a:lnTo>
                  <a:pt x="31068" y="664069"/>
                </a:lnTo>
                <a:lnTo>
                  <a:pt x="8396" y="697203"/>
                </a:lnTo>
                <a:lnTo>
                  <a:pt x="0" y="737056"/>
                </a:lnTo>
                <a:lnTo>
                  <a:pt x="0" y="1158107"/>
                </a:lnTo>
                <a:lnTo>
                  <a:pt x="8396" y="1198532"/>
                </a:lnTo>
                <a:lnTo>
                  <a:pt x="31068" y="1231964"/>
                </a:lnTo>
                <a:lnTo>
                  <a:pt x="64239" y="1254721"/>
                </a:lnTo>
                <a:lnTo>
                  <a:pt x="104134" y="1263125"/>
                </a:lnTo>
                <a:lnTo>
                  <a:pt x="1714268" y="1263125"/>
                </a:lnTo>
                <a:lnTo>
                  <a:pt x="1754584" y="1254721"/>
                </a:lnTo>
                <a:lnTo>
                  <a:pt x="1787717" y="1231964"/>
                </a:lnTo>
                <a:lnTo>
                  <a:pt x="1810165" y="1198532"/>
                </a:lnTo>
                <a:lnTo>
                  <a:pt x="1818426" y="1158107"/>
                </a:lnTo>
                <a:lnTo>
                  <a:pt x="1818426" y="737056"/>
                </a:lnTo>
                <a:lnTo>
                  <a:pt x="1810165" y="697203"/>
                </a:lnTo>
                <a:lnTo>
                  <a:pt x="1787717" y="664069"/>
                </a:lnTo>
                <a:lnTo>
                  <a:pt x="1754584" y="641425"/>
                </a:lnTo>
                <a:lnTo>
                  <a:pt x="1714268" y="633039"/>
                </a:lnTo>
                <a:close/>
              </a:path>
              <a:path w="1818639" h="1263650">
                <a:moveTo>
                  <a:pt x="1446077" y="0"/>
                </a:moveTo>
                <a:lnTo>
                  <a:pt x="1060986" y="633039"/>
                </a:lnTo>
                <a:lnTo>
                  <a:pt x="1514856" y="633039"/>
                </a:lnTo>
                <a:lnTo>
                  <a:pt x="1446077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667" y="4485136"/>
            <a:ext cx="1818639" cy="1263650"/>
          </a:xfrm>
          <a:custGeom>
            <a:avLst/>
            <a:gdLst/>
            <a:ahLst/>
            <a:cxnLst/>
            <a:rect l="l" t="t" r="r" b="b"/>
            <a:pathLst>
              <a:path w="1818639" h="1263650">
                <a:moveTo>
                  <a:pt x="0" y="737056"/>
                </a:moveTo>
                <a:lnTo>
                  <a:pt x="8396" y="697203"/>
                </a:lnTo>
                <a:lnTo>
                  <a:pt x="31068" y="664069"/>
                </a:lnTo>
                <a:lnTo>
                  <a:pt x="64239" y="641425"/>
                </a:lnTo>
                <a:lnTo>
                  <a:pt x="104134" y="633039"/>
                </a:lnTo>
                <a:lnTo>
                  <a:pt x="1060986" y="633039"/>
                </a:lnTo>
                <a:lnTo>
                  <a:pt x="1446077" y="0"/>
                </a:lnTo>
                <a:lnTo>
                  <a:pt x="1514856" y="633039"/>
                </a:lnTo>
                <a:lnTo>
                  <a:pt x="1714268" y="633039"/>
                </a:lnTo>
                <a:lnTo>
                  <a:pt x="1754584" y="641425"/>
                </a:lnTo>
                <a:lnTo>
                  <a:pt x="1787717" y="664069"/>
                </a:lnTo>
                <a:lnTo>
                  <a:pt x="1810165" y="697203"/>
                </a:lnTo>
                <a:lnTo>
                  <a:pt x="1818426" y="737056"/>
                </a:lnTo>
                <a:lnTo>
                  <a:pt x="1818426" y="896067"/>
                </a:lnTo>
                <a:lnTo>
                  <a:pt x="1818426" y="1158107"/>
                </a:lnTo>
                <a:lnTo>
                  <a:pt x="1810165" y="1198532"/>
                </a:lnTo>
                <a:lnTo>
                  <a:pt x="1787717" y="1231963"/>
                </a:lnTo>
                <a:lnTo>
                  <a:pt x="1754584" y="1254721"/>
                </a:lnTo>
                <a:lnTo>
                  <a:pt x="1714268" y="1263125"/>
                </a:lnTo>
                <a:lnTo>
                  <a:pt x="1514856" y="1263125"/>
                </a:lnTo>
                <a:lnTo>
                  <a:pt x="1060986" y="1263125"/>
                </a:lnTo>
                <a:lnTo>
                  <a:pt x="104134" y="1263125"/>
                </a:lnTo>
                <a:lnTo>
                  <a:pt x="64239" y="1254721"/>
                </a:lnTo>
                <a:lnTo>
                  <a:pt x="31068" y="1231963"/>
                </a:lnTo>
                <a:lnTo>
                  <a:pt x="8396" y="1198532"/>
                </a:lnTo>
                <a:lnTo>
                  <a:pt x="0" y="1158107"/>
                </a:lnTo>
                <a:lnTo>
                  <a:pt x="0" y="896067"/>
                </a:lnTo>
                <a:lnTo>
                  <a:pt x="0" y="737056"/>
                </a:lnTo>
                <a:close/>
              </a:path>
            </a:pathLst>
          </a:custGeom>
          <a:ln w="11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1971" y="5180048"/>
            <a:ext cx="1071245" cy="4718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3185" marR="5080" indent="-71120">
              <a:lnSpc>
                <a:spcPct val="101299"/>
              </a:lnSpc>
              <a:spcBef>
                <a:spcPts val="85"/>
              </a:spcBef>
            </a:pPr>
            <a:r>
              <a:rPr sz="1450" spc="5" dirty="0">
                <a:latin typeface="Arial"/>
                <a:cs typeface="Arial"/>
              </a:rPr>
              <a:t>m</a:t>
            </a:r>
            <a:r>
              <a:rPr sz="1450" spc="-15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y</a:t>
            </a:r>
            <a:r>
              <a:rPr sz="1450" spc="-20" dirty="0">
                <a:latin typeface="Arial"/>
                <a:cs typeface="Arial"/>
              </a:rPr>
              <a:t>-</a:t>
            </a:r>
            <a:r>
              <a:rPr sz="1450" spc="30" dirty="0">
                <a:latin typeface="Arial"/>
                <a:cs typeface="Arial"/>
              </a:rPr>
              <a:t>t</a:t>
            </a:r>
            <a:r>
              <a:rPr sz="1450" spc="10" dirty="0">
                <a:latin typeface="Arial"/>
                <a:cs typeface="Arial"/>
              </a:rPr>
              <a:t>o</a:t>
            </a:r>
            <a:r>
              <a:rPr sz="1450" spc="-15" dirty="0">
                <a:latin typeface="Arial"/>
                <a:cs typeface="Arial"/>
              </a:rPr>
              <a:t>-</a:t>
            </a:r>
            <a:r>
              <a:rPr sz="1450" spc="10" dirty="0">
                <a:latin typeface="Arial"/>
                <a:cs typeface="Arial"/>
              </a:rPr>
              <a:t>o</a:t>
            </a:r>
            <a:r>
              <a:rPr sz="1450" spc="15" dirty="0">
                <a:latin typeface="Arial"/>
                <a:cs typeface="Arial"/>
              </a:rPr>
              <a:t>n</a:t>
            </a:r>
            <a:r>
              <a:rPr sz="1450" dirty="0">
                <a:latin typeface="Arial"/>
                <a:cs typeface="Arial"/>
              </a:rPr>
              <a:t>e  </a:t>
            </a:r>
            <a:r>
              <a:rPr sz="1450" spc="5" dirty="0">
                <a:latin typeface="Arial"/>
                <a:cs typeface="Arial"/>
              </a:rPr>
              <a:t>alignments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9931" y="2643939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6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346" y="2617449"/>
            <a:ext cx="51435" cy="54610"/>
          </a:xfrm>
          <a:custGeom>
            <a:avLst/>
            <a:gdLst/>
            <a:ahLst/>
            <a:cxnLst/>
            <a:rect l="l" t="t" r="r" b="b"/>
            <a:pathLst>
              <a:path w="51435" h="54610">
                <a:moveTo>
                  <a:pt x="23585" y="0"/>
                </a:moveTo>
                <a:lnTo>
                  <a:pt x="14925" y="2070"/>
                </a:lnTo>
                <a:lnTo>
                  <a:pt x="7370" y="7729"/>
                </a:lnTo>
                <a:lnTo>
                  <a:pt x="2026" y="16145"/>
                </a:lnTo>
                <a:lnTo>
                  <a:pt x="0" y="26488"/>
                </a:lnTo>
                <a:lnTo>
                  <a:pt x="357" y="37426"/>
                </a:lnTo>
                <a:lnTo>
                  <a:pt x="5144" y="46147"/>
                </a:lnTo>
                <a:lnTo>
                  <a:pt x="13255" y="51918"/>
                </a:lnTo>
                <a:lnTo>
                  <a:pt x="23585" y="54005"/>
                </a:lnTo>
                <a:lnTo>
                  <a:pt x="34093" y="51918"/>
                </a:lnTo>
                <a:lnTo>
                  <a:pt x="42858" y="46147"/>
                </a:lnTo>
                <a:lnTo>
                  <a:pt x="48862" y="37426"/>
                </a:lnTo>
                <a:lnTo>
                  <a:pt x="51089" y="26488"/>
                </a:lnTo>
                <a:lnTo>
                  <a:pt x="48862" y="16562"/>
                </a:lnTo>
                <a:lnTo>
                  <a:pt x="42858" y="8841"/>
                </a:lnTo>
                <a:lnTo>
                  <a:pt x="34093" y="3321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9931" y="2924639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6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46" y="2898151"/>
            <a:ext cx="51435" cy="53975"/>
          </a:xfrm>
          <a:custGeom>
            <a:avLst/>
            <a:gdLst/>
            <a:ahLst/>
            <a:cxnLst/>
            <a:rect l="l" t="t" r="r" b="b"/>
            <a:pathLst>
              <a:path w="51435" h="53975">
                <a:moveTo>
                  <a:pt x="23585" y="0"/>
                </a:moveTo>
                <a:lnTo>
                  <a:pt x="14925" y="2070"/>
                </a:lnTo>
                <a:lnTo>
                  <a:pt x="7370" y="7729"/>
                </a:lnTo>
                <a:lnTo>
                  <a:pt x="2026" y="16145"/>
                </a:lnTo>
                <a:lnTo>
                  <a:pt x="0" y="26488"/>
                </a:lnTo>
                <a:lnTo>
                  <a:pt x="357" y="37003"/>
                </a:lnTo>
                <a:lnTo>
                  <a:pt x="5144" y="45757"/>
                </a:lnTo>
                <a:lnTo>
                  <a:pt x="13255" y="51746"/>
                </a:lnTo>
                <a:lnTo>
                  <a:pt x="23585" y="53965"/>
                </a:lnTo>
                <a:lnTo>
                  <a:pt x="34093" y="51746"/>
                </a:lnTo>
                <a:lnTo>
                  <a:pt x="42858" y="45757"/>
                </a:lnTo>
                <a:lnTo>
                  <a:pt x="48862" y="37003"/>
                </a:lnTo>
                <a:lnTo>
                  <a:pt x="51089" y="26488"/>
                </a:lnTo>
                <a:lnTo>
                  <a:pt x="48862" y="16145"/>
                </a:lnTo>
                <a:lnTo>
                  <a:pt x="42858" y="7729"/>
                </a:lnTo>
                <a:lnTo>
                  <a:pt x="34093" y="2070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931" y="3205340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6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46" y="3178850"/>
            <a:ext cx="51435" cy="53340"/>
          </a:xfrm>
          <a:custGeom>
            <a:avLst/>
            <a:gdLst/>
            <a:ahLst/>
            <a:cxnLst/>
            <a:rect l="l" t="t" r="r" b="b"/>
            <a:pathLst>
              <a:path w="51435" h="53339">
                <a:moveTo>
                  <a:pt x="23585" y="0"/>
                </a:moveTo>
                <a:lnTo>
                  <a:pt x="14925" y="2070"/>
                </a:lnTo>
                <a:lnTo>
                  <a:pt x="7370" y="7729"/>
                </a:lnTo>
                <a:lnTo>
                  <a:pt x="2026" y="16145"/>
                </a:lnTo>
                <a:lnTo>
                  <a:pt x="0" y="26488"/>
                </a:lnTo>
                <a:lnTo>
                  <a:pt x="357" y="36832"/>
                </a:lnTo>
                <a:lnTo>
                  <a:pt x="5144" y="45248"/>
                </a:lnTo>
                <a:lnTo>
                  <a:pt x="13255" y="50906"/>
                </a:lnTo>
                <a:lnTo>
                  <a:pt x="23585" y="52977"/>
                </a:lnTo>
                <a:lnTo>
                  <a:pt x="34093" y="50906"/>
                </a:lnTo>
                <a:lnTo>
                  <a:pt x="42858" y="45248"/>
                </a:lnTo>
                <a:lnTo>
                  <a:pt x="48862" y="36832"/>
                </a:lnTo>
                <a:lnTo>
                  <a:pt x="51089" y="26488"/>
                </a:lnTo>
                <a:lnTo>
                  <a:pt x="48862" y="16145"/>
                </a:lnTo>
                <a:lnTo>
                  <a:pt x="42858" y="7729"/>
                </a:lnTo>
                <a:lnTo>
                  <a:pt x="34093" y="2070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9931" y="3486041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2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346" y="3458564"/>
            <a:ext cx="51435" cy="53975"/>
          </a:xfrm>
          <a:custGeom>
            <a:avLst/>
            <a:gdLst/>
            <a:ahLst/>
            <a:cxnLst/>
            <a:rect l="l" t="t" r="r" b="b"/>
            <a:pathLst>
              <a:path w="51435" h="53975">
                <a:moveTo>
                  <a:pt x="23585" y="0"/>
                </a:moveTo>
                <a:lnTo>
                  <a:pt x="14925" y="2219"/>
                </a:lnTo>
                <a:lnTo>
                  <a:pt x="7370" y="8208"/>
                </a:lnTo>
                <a:lnTo>
                  <a:pt x="2026" y="16962"/>
                </a:lnTo>
                <a:lnTo>
                  <a:pt x="0" y="27477"/>
                </a:lnTo>
                <a:lnTo>
                  <a:pt x="357" y="37409"/>
                </a:lnTo>
                <a:lnTo>
                  <a:pt x="5144" y="45139"/>
                </a:lnTo>
                <a:lnTo>
                  <a:pt x="13255" y="50660"/>
                </a:lnTo>
                <a:lnTo>
                  <a:pt x="23585" y="53965"/>
                </a:lnTo>
                <a:lnTo>
                  <a:pt x="34093" y="51895"/>
                </a:lnTo>
                <a:lnTo>
                  <a:pt x="42858" y="46236"/>
                </a:lnTo>
                <a:lnTo>
                  <a:pt x="48862" y="37820"/>
                </a:lnTo>
                <a:lnTo>
                  <a:pt x="51089" y="27477"/>
                </a:lnTo>
                <a:lnTo>
                  <a:pt x="48862" y="16962"/>
                </a:lnTo>
                <a:lnTo>
                  <a:pt x="42858" y="8208"/>
                </a:lnTo>
                <a:lnTo>
                  <a:pt x="34093" y="2219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9931" y="376674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0" y="0"/>
                </a:lnTo>
                <a:lnTo>
                  <a:pt x="209226" y="0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46" y="3739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3585" y="0"/>
                </a:moveTo>
                <a:lnTo>
                  <a:pt x="14925" y="2080"/>
                </a:lnTo>
                <a:lnTo>
                  <a:pt x="7370" y="7837"/>
                </a:lnTo>
                <a:lnTo>
                  <a:pt x="2026" y="16545"/>
                </a:lnTo>
                <a:lnTo>
                  <a:pt x="0" y="27477"/>
                </a:lnTo>
                <a:lnTo>
                  <a:pt x="357" y="36122"/>
                </a:lnTo>
                <a:lnTo>
                  <a:pt x="5144" y="43656"/>
                </a:lnTo>
                <a:lnTo>
                  <a:pt x="13255" y="48981"/>
                </a:lnTo>
                <a:lnTo>
                  <a:pt x="23585" y="51000"/>
                </a:lnTo>
                <a:lnTo>
                  <a:pt x="34093" y="49393"/>
                </a:lnTo>
                <a:lnTo>
                  <a:pt x="42858" y="44753"/>
                </a:lnTo>
                <a:lnTo>
                  <a:pt x="48862" y="37357"/>
                </a:lnTo>
                <a:lnTo>
                  <a:pt x="51089" y="27477"/>
                </a:lnTo>
                <a:lnTo>
                  <a:pt x="48862" y="16545"/>
                </a:lnTo>
                <a:lnTo>
                  <a:pt x="42858" y="7837"/>
                </a:lnTo>
                <a:lnTo>
                  <a:pt x="34093" y="2080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0401" y="2643939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209226" y="0"/>
                </a:moveTo>
                <a:lnTo>
                  <a:pt x="209226" y="0"/>
                </a:lnTo>
                <a:lnTo>
                  <a:pt x="0" y="296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5092" y="2617449"/>
            <a:ext cx="51435" cy="54610"/>
          </a:xfrm>
          <a:custGeom>
            <a:avLst/>
            <a:gdLst/>
            <a:ahLst/>
            <a:cxnLst/>
            <a:rect l="l" t="t" r="r" b="b"/>
            <a:pathLst>
              <a:path w="51435" h="54610">
                <a:moveTo>
                  <a:pt x="24535" y="0"/>
                </a:moveTo>
                <a:lnTo>
                  <a:pt x="14074" y="2070"/>
                </a:lnTo>
                <a:lnTo>
                  <a:pt x="6376" y="7729"/>
                </a:lnTo>
                <a:lnTo>
                  <a:pt x="1624" y="16145"/>
                </a:lnTo>
                <a:lnTo>
                  <a:pt x="0" y="26488"/>
                </a:lnTo>
                <a:lnTo>
                  <a:pt x="2036" y="37426"/>
                </a:lnTo>
                <a:lnTo>
                  <a:pt x="7474" y="46147"/>
                </a:lnTo>
                <a:lnTo>
                  <a:pt x="15309" y="51918"/>
                </a:lnTo>
                <a:lnTo>
                  <a:pt x="24535" y="54005"/>
                </a:lnTo>
                <a:lnTo>
                  <a:pt x="34905" y="51918"/>
                </a:lnTo>
                <a:lnTo>
                  <a:pt x="43328" y="46147"/>
                </a:lnTo>
                <a:lnTo>
                  <a:pt x="48982" y="37426"/>
                </a:lnTo>
                <a:lnTo>
                  <a:pt x="51050" y="26488"/>
                </a:lnTo>
                <a:lnTo>
                  <a:pt x="48982" y="16145"/>
                </a:lnTo>
                <a:lnTo>
                  <a:pt x="43328" y="7729"/>
                </a:lnTo>
                <a:lnTo>
                  <a:pt x="34905" y="2070"/>
                </a:lnTo>
                <a:lnTo>
                  <a:pt x="24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0401" y="320533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226" y="0"/>
                </a:moveTo>
                <a:lnTo>
                  <a:pt x="209226" y="0"/>
                </a:lnTo>
                <a:lnTo>
                  <a:pt x="0" y="0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5092" y="3178850"/>
            <a:ext cx="51435" cy="53340"/>
          </a:xfrm>
          <a:custGeom>
            <a:avLst/>
            <a:gdLst/>
            <a:ahLst/>
            <a:cxnLst/>
            <a:rect l="l" t="t" r="r" b="b"/>
            <a:pathLst>
              <a:path w="51435" h="53339">
                <a:moveTo>
                  <a:pt x="24535" y="0"/>
                </a:moveTo>
                <a:lnTo>
                  <a:pt x="14074" y="2070"/>
                </a:lnTo>
                <a:lnTo>
                  <a:pt x="6376" y="7729"/>
                </a:lnTo>
                <a:lnTo>
                  <a:pt x="1624" y="16145"/>
                </a:lnTo>
                <a:lnTo>
                  <a:pt x="0" y="26488"/>
                </a:lnTo>
                <a:lnTo>
                  <a:pt x="2036" y="36832"/>
                </a:lnTo>
                <a:lnTo>
                  <a:pt x="7474" y="45248"/>
                </a:lnTo>
                <a:lnTo>
                  <a:pt x="15309" y="50906"/>
                </a:lnTo>
                <a:lnTo>
                  <a:pt x="24535" y="52977"/>
                </a:lnTo>
                <a:lnTo>
                  <a:pt x="34905" y="50906"/>
                </a:lnTo>
                <a:lnTo>
                  <a:pt x="43328" y="45248"/>
                </a:lnTo>
                <a:lnTo>
                  <a:pt x="48982" y="36832"/>
                </a:lnTo>
                <a:lnTo>
                  <a:pt x="51050" y="26488"/>
                </a:lnTo>
                <a:lnTo>
                  <a:pt x="48982" y="16145"/>
                </a:lnTo>
                <a:lnTo>
                  <a:pt x="43328" y="7729"/>
                </a:lnTo>
                <a:lnTo>
                  <a:pt x="34905" y="2070"/>
                </a:lnTo>
                <a:lnTo>
                  <a:pt x="24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0401" y="376674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226" y="0"/>
                </a:moveTo>
                <a:lnTo>
                  <a:pt x="209226" y="0"/>
                </a:lnTo>
                <a:lnTo>
                  <a:pt x="0" y="0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15092" y="3739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4535" y="0"/>
                </a:moveTo>
                <a:lnTo>
                  <a:pt x="14074" y="2080"/>
                </a:lnTo>
                <a:lnTo>
                  <a:pt x="6376" y="7837"/>
                </a:lnTo>
                <a:lnTo>
                  <a:pt x="1624" y="16545"/>
                </a:lnTo>
                <a:lnTo>
                  <a:pt x="0" y="27477"/>
                </a:lnTo>
                <a:lnTo>
                  <a:pt x="2036" y="37357"/>
                </a:lnTo>
                <a:lnTo>
                  <a:pt x="7474" y="44753"/>
                </a:lnTo>
                <a:lnTo>
                  <a:pt x="15309" y="49393"/>
                </a:lnTo>
                <a:lnTo>
                  <a:pt x="24535" y="51000"/>
                </a:lnTo>
                <a:lnTo>
                  <a:pt x="34905" y="48981"/>
                </a:lnTo>
                <a:lnTo>
                  <a:pt x="43328" y="43656"/>
                </a:lnTo>
                <a:lnTo>
                  <a:pt x="48982" y="36122"/>
                </a:lnTo>
                <a:lnTo>
                  <a:pt x="51050" y="27477"/>
                </a:lnTo>
                <a:lnTo>
                  <a:pt x="48982" y="16545"/>
                </a:lnTo>
                <a:lnTo>
                  <a:pt x="43328" y="7837"/>
                </a:lnTo>
                <a:lnTo>
                  <a:pt x="34905" y="2080"/>
                </a:lnTo>
                <a:lnTo>
                  <a:pt x="24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0401" y="4324189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209226" y="0"/>
                </a:moveTo>
                <a:lnTo>
                  <a:pt x="209226" y="0"/>
                </a:lnTo>
                <a:lnTo>
                  <a:pt x="0" y="292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5092" y="43006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4535" y="0"/>
                </a:moveTo>
                <a:lnTo>
                  <a:pt x="14074" y="2024"/>
                </a:lnTo>
                <a:lnTo>
                  <a:pt x="6376" y="7363"/>
                </a:lnTo>
                <a:lnTo>
                  <a:pt x="1624" y="14910"/>
                </a:lnTo>
                <a:lnTo>
                  <a:pt x="0" y="23563"/>
                </a:lnTo>
                <a:lnTo>
                  <a:pt x="2036" y="34060"/>
                </a:lnTo>
                <a:lnTo>
                  <a:pt x="7474" y="42816"/>
                </a:lnTo>
                <a:lnTo>
                  <a:pt x="15309" y="48814"/>
                </a:lnTo>
                <a:lnTo>
                  <a:pt x="24535" y="51040"/>
                </a:lnTo>
                <a:lnTo>
                  <a:pt x="34905" y="48814"/>
                </a:lnTo>
                <a:lnTo>
                  <a:pt x="43328" y="42816"/>
                </a:lnTo>
                <a:lnTo>
                  <a:pt x="48982" y="34060"/>
                </a:lnTo>
                <a:lnTo>
                  <a:pt x="51050" y="23563"/>
                </a:lnTo>
                <a:lnTo>
                  <a:pt x="48982" y="13676"/>
                </a:lnTo>
                <a:lnTo>
                  <a:pt x="43328" y="6266"/>
                </a:lnTo>
                <a:lnTo>
                  <a:pt x="34905" y="1613"/>
                </a:lnTo>
                <a:lnTo>
                  <a:pt x="24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0401" y="236719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209226" y="0"/>
                </a:moveTo>
                <a:lnTo>
                  <a:pt x="209226" y="0"/>
                </a:lnTo>
                <a:lnTo>
                  <a:pt x="0" y="0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5092" y="2339715"/>
            <a:ext cx="51435" cy="53975"/>
          </a:xfrm>
          <a:custGeom>
            <a:avLst/>
            <a:gdLst/>
            <a:ahLst/>
            <a:cxnLst/>
            <a:rect l="l" t="t" r="r" b="b"/>
            <a:pathLst>
              <a:path w="51435" h="53975">
                <a:moveTo>
                  <a:pt x="24535" y="0"/>
                </a:moveTo>
                <a:lnTo>
                  <a:pt x="14074" y="2086"/>
                </a:lnTo>
                <a:lnTo>
                  <a:pt x="6376" y="7852"/>
                </a:lnTo>
                <a:lnTo>
                  <a:pt x="1624" y="16562"/>
                </a:lnTo>
                <a:lnTo>
                  <a:pt x="0" y="27477"/>
                </a:lnTo>
                <a:lnTo>
                  <a:pt x="2036" y="37820"/>
                </a:lnTo>
                <a:lnTo>
                  <a:pt x="7474" y="46236"/>
                </a:lnTo>
                <a:lnTo>
                  <a:pt x="15309" y="51895"/>
                </a:lnTo>
                <a:lnTo>
                  <a:pt x="24535" y="53965"/>
                </a:lnTo>
                <a:lnTo>
                  <a:pt x="34905" y="51895"/>
                </a:lnTo>
                <a:lnTo>
                  <a:pt x="43328" y="46236"/>
                </a:lnTo>
                <a:lnTo>
                  <a:pt x="48982" y="37820"/>
                </a:lnTo>
                <a:lnTo>
                  <a:pt x="51050" y="27477"/>
                </a:lnTo>
                <a:lnTo>
                  <a:pt x="48982" y="16562"/>
                </a:lnTo>
                <a:lnTo>
                  <a:pt x="43328" y="7852"/>
                </a:lnTo>
                <a:lnTo>
                  <a:pt x="34905" y="2086"/>
                </a:lnTo>
                <a:lnTo>
                  <a:pt x="24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09931" y="2367192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2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6346" y="2339715"/>
            <a:ext cx="51435" cy="53975"/>
          </a:xfrm>
          <a:custGeom>
            <a:avLst/>
            <a:gdLst/>
            <a:ahLst/>
            <a:cxnLst/>
            <a:rect l="l" t="t" r="r" b="b"/>
            <a:pathLst>
              <a:path w="51435" h="53975">
                <a:moveTo>
                  <a:pt x="23585" y="0"/>
                </a:moveTo>
                <a:lnTo>
                  <a:pt x="14925" y="2086"/>
                </a:lnTo>
                <a:lnTo>
                  <a:pt x="7370" y="7852"/>
                </a:lnTo>
                <a:lnTo>
                  <a:pt x="2026" y="16562"/>
                </a:lnTo>
                <a:lnTo>
                  <a:pt x="0" y="27477"/>
                </a:lnTo>
                <a:lnTo>
                  <a:pt x="357" y="37409"/>
                </a:lnTo>
                <a:lnTo>
                  <a:pt x="5144" y="45139"/>
                </a:lnTo>
                <a:lnTo>
                  <a:pt x="13255" y="50660"/>
                </a:lnTo>
                <a:lnTo>
                  <a:pt x="23585" y="53965"/>
                </a:lnTo>
                <a:lnTo>
                  <a:pt x="34093" y="51895"/>
                </a:lnTo>
                <a:lnTo>
                  <a:pt x="42858" y="46236"/>
                </a:lnTo>
                <a:lnTo>
                  <a:pt x="48862" y="37820"/>
                </a:lnTo>
                <a:lnTo>
                  <a:pt x="51089" y="27477"/>
                </a:lnTo>
                <a:lnTo>
                  <a:pt x="48862" y="16562"/>
                </a:lnTo>
                <a:lnTo>
                  <a:pt x="42858" y="7852"/>
                </a:lnTo>
                <a:lnTo>
                  <a:pt x="34093" y="2086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2126" y="236719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0" y="0"/>
                </a:lnTo>
                <a:lnTo>
                  <a:pt x="208276" y="0"/>
                </a:lnTo>
              </a:path>
            </a:pathLst>
          </a:custGeom>
          <a:ln w="1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22126" y="264690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0" y="0"/>
                </a:lnTo>
                <a:lnTo>
                  <a:pt x="208276" y="0"/>
                </a:lnTo>
              </a:path>
            </a:pathLst>
          </a:custGeom>
          <a:ln w="1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22126" y="320533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208276" y="0"/>
                </a:moveTo>
                <a:lnTo>
                  <a:pt x="208276" y="0"/>
                </a:lnTo>
                <a:lnTo>
                  <a:pt x="0" y="0"/>
                </a:lnTo>
              </a:path>
            </a:pathLst>
          </a:custGeom>
          <a:ln w="1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2126" y="2927604"/>
            <a:ext cx="208279" cy="278130"/>
          </a:xfrm>
          <a:custGeom>
            <a:avLst/>
            <a:gdLst/>
            <a:ahLst/>
            <a:cxnLst/>
            <a:rect l="l" t="t" r="r" b="b"/>
            <a:pathLst>
              <a:path w="208280" h="278130">
                <a:moveTo>
                  <a:pt x="208276" y="277735"/>
                </a:moveTo>
                <a:lnTo>
                  <a:pt x="208276" y="277735"/>
                </a:lnTo>
                <a:lnTo>
                  <a:pt x="0" y="0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2126" y="3205340"/>
            <a:ext cx="208279" cy="281305"/>
          </a:xfrm>
          <a:custGeom>
            <a:avLst/>
            <a:gdLst/>
            <a:ahLst/>
            <a:cxnLst/>
            <a:rect l="l" t="t" r="r" b="b"/>
            <a:pathLst>
              <a:path w="208280" h="281304">
                <a:moveTo>
                  <a:pt x="208276" y="0"/>
                </a:moveTo>
                <a:lnTo>
                  <a:pt x="208276" y="0"/>
                </a:lnTo>
                <a:lnTo>
                  <a:pt x="0" y="280700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9931" y="4046453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0" y="0"/>
                </a:lnTo>
                <a:lnTo>
                  <a:pt x="209226" y="0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6346" y="40199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3585" y="0"/>
                </a:moveTo>
                <a:lnTo>
                  <a:pt x="14925" y="2024"/>
                </a:lnTo>
                <a:lnTo>
                  <a:pt x="7370" y="7363"/>
                </a:lnTo>
                <a:lnTo>
                  <a:pt x="2026" y="14910"/>
                </a:lnTo>
                <a:lnTo>
                  <a:pt x="0" y="23563"/>
                </a:lnTo>
                <a:lnTo>
                  <a:pt x="357" y="34477"/>
                </a:lnTo>
                <a:lnTo>
                  <a:pt x="5144" y="43187"/>
                </a:lnTo>
                <a:lnTo>
                  <a:pt x="13255" y="48953"/>
                </a:lnTo>
                <a:lnTo>
                  <a:pt x="23585" y="51040"/>
                </a:lnTo>
                <a:lnTo>
                  <a:pt x="34093" y="49000"/>
                </a:lnTo>
                <a:lnTo>
                  <a:pt x="42858" y="43558"/>
                </a:lnTo>
                <a:lnTo>
                  <a:pt x="48862" y="35728"/>
                </a:lnTo>
                <a:lnTo>
                  <a:pt x="51089" y="26528"/>
                </a:lnTo>
                <a:lnTo>
                  <a:pt x="48862" y="16161"/>
                </a:lnTo>
                <a:lnTo>
                  <a:pt x="42858" y="7734"/>
                </a:lnTo>
                <a:lnTo>
                  <a:pt x="34093" y="2071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9931" y="4324189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2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346" y="43006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3585" y="0"/>
                </a:moveTo>
                <a:lnTo>
                  <a:pt x="14925" y="1613"/>
                </a:lnTo>
                <a:lnTo>
                  <a:pt x="7370" y="6266"/>
                </a:lnTo>
                <a:lnTo>
                  <a:pt x="2026" y="13676"/>
                </a:lnTo>
                <a:lnTo>
                  <a:pt x="0" y="23563"/>
                </a:lnTo>
                <a:lnTo>
                  <a:pt x="357" y="34060"/>
                </a:lnTo>
                <a:lnTo>
                  <a:pt x="5144" y="42816"/>
                </a:lnTo>
                <a:lnTo>
                  <a:pt x="13255" y="48814"/>
                </a:lnTo>
                <a:lnTo>
                  <a:pt x="23585" y="51040"/>
                </a:lnTo>
                <a:lnTo>
                  <a:pt x="34093" y="48814"/>
                </a:lnTo>
                <a:lnTo>
                  <a:pt x="42858" y="42816"/>
                </a:lnTo>
                <a:lnTo>
                  <a:pt x="48862" y="34060"/>
                </a:lnTo>
                <a:lnTo>
                  <a:pt x="51089" y="23563"/>
                </a:lnTo>
                <a:lnTo>
                  <a:pt x="48862" y="14910"/>
                </a:lnTo>
                <a:lnTo>
                  <a:pt x="42858" y="7363"/>
                </a:lnTo>
                <a:lnTo>
                  <a:pt x="34093" y="2024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09931" y="4604890"/>
            <a:ext cx="209550" cy="3175"/>
          </a:xfrm>
          <a:custGeom>
            <a:avLst/>
            <a:gdLst/>
            <a:ahLst/>
            <a:cxnLst/>
            <a:rect l="l" t="t" r="r" b="b"/>
            <a:pathLst>
              <a:path w="209550" h="3175">
                <a:moveTo>
                  <a:pt x="0" y="0"/>
                </a:moveTo>
                <a:lnTo>
                  <a:pt x="0" y="0"/>
                </a:lnTo>
                <a:lnTo>
                  <a:pt x="209226" y="2925"/>
                </a:lnTo>
              </a:path>
            </a:pathLst>
          </a:custGeom>
          <a:ln w="2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6346" y="4581327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5" h="50164">
                <a:moveTo>
                  <a:pt x="23585" y="0"/>
                </a:moveTo>
                <a:lnTo>
                  <a:pt x="14925" y="373"/>
                </a:lnTo>
                <a:lnTo>
                  <a:pt x="7370" y="5154"/>
                </a:lnTo>
                <a:lnTo>
                  <a:pt x="2026" y="13248"/>
                </a:lnTo>
                <a:lnTo>
                  <a:pt x="0" y="23563"/>
                </a:lnTo>
                <a:lnTo>
                  <a:pt x="357" y="33906"/>
                </a:lnTo>
                <a:lnTo>
                  <a:pt x="5144" y="42322"/>
                </a:lnTo>
                <a:lnTo>
                  <a:pt x="13255" y="47981"/>
                </a:lnTo>
                <a:lnTo>
                  <a:pt x="23585" y="50051"/>
                </a:lnTo>
                <a:lnTo>
                  <a:pt x="34093" y="47981"/>
                </a:lnTo>
                <a:lnTo>
                  <a:pt x="42858" y="42322"/>
                </a:lnTo>
                <a:lnTo>
                  <a:pt x="48862" y="33906"/>
                </a:lnTo>
                <a:lnTo>
                  <a:pt x="51089" y="23563"/>
                </a:lnTo>
                <a:lnTo>
                  <a:pt x="48862" y="14910"/>
                </a:lnTo>
                <a:lnTo>
                  <a:pt x="42858" y="7363"/>
                </a:lnTo>
                <a:lnTo>
                  <a:pt x="34093" y="2024"/>
                </a:lnTo>
                <a:lnTo>
                  <a:pt x="23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2126" y="4324189"/>
            <a:ext cx="208279" cy="3175"/>
          </a:xfrm>
          <a:custGeom>
            <a:avLst/>
            <a:gdLst/>
            <a:ahLst/>
            <a:cxnLst/>
            <a:rect l="l" t="t" r="r" b="b"/>
            <a:pathLst>
              <a:path w="208280" h="3175">
                <a:moveTo>
                  <a:pt x="208276" y="0"/>
                </a:moveTo>
                <a:lnTo>
                  <a:pt x="208276" y="0"/>
                </a:lnTo>
                <a:lnTo>
                  <a:pt x="0" y="2925"/>
                </a:lnTo>
              </a:path>
            </a:pathLst>
          </a:custGeom>
          <a:ln w="1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22126" y="3766742"/>
            <a:ext cx="208279" cy="280035"/>
          </a:xfrm>
          <a:custGeom>
            <a:avLst/>
            <a:gdLst/>
            <a:ahLst/>
            <a:cxnLst/>
            <a:rect l="l" t="t" r="r" b="b"/>
            <a:pathLst>
              <a:path w="208280" h="280035">
                <a:moveTo>
                  <a:pt x="208276" y="0"/>
                </a:moveTo>
                <a:lnTo>
                  <a:pt x="208276" y="0"/>
                </a:lnTo>
                <a:lnTo>
                  <a:pt x="0" y="279712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2126" y="4327115"/>
            <a:ext cx="208279" cy="281305"/>
          </a:xfrm>
          <a:custGeom>
            <a:avLst/>
            <a:gdLst/>
            <a:ahLst/>
            <a:cxnLst/>
            <a:rect l="l" t="t" r="r" b="b"/>
            <a:pathLst>
              <a:path w="208280" h="281304">
                <a:moveTo>
                  <a:pt x="208276" y="0"/>
                </a:moveTo>
                <a:lnTo>
                  <a:pt x="208276" y="0"/>
                </a:lnTo>
                <a:lnTo>
                  <a:pt x="0" y="280700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2126" y="3766742"/>
            <a:ext cx="208279" cy="3175"/>
          </a:xfrm>
          <a:custGeom>
            <a:avLst/>
            <a:gdLst/>
            <a:ahLst/>
            <a:cxnLst/>
            <a:rect l="l" t="t" r="r" b="b"/>
            <a:pathLst>
              <a:path w="208280" h="3175">
                <a:moveTo>
                  <a:pt x="208276" y="0"/>
                </a:moveTo>
                <a:lnTo>
                  <a:pt x="208276" y="0"/>
                </a:lnTo>
                <a:lnTo>
                  <a:pt x="0" y="2925"/>
                </a:lnTo>
              </a:path>
            </a:pathLst>
          </a:custGeom>
          <a:ln w="1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43600" y="2903696"/>
            <a:ext cx="9366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6985" indent="372110" algn="r">
              <a:lnSpc>
                <a:spcPct val="129200"/>
              </a:lnSpc>
              <a:spcBef>
                <a:spcPts val="100"/>
              </a:spcBef>
            </a:pPr>
            <a:r>
              <a:rPr sz="1650" spc="-30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spc="-5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l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n</a:t>
            </a:r>
            <a:r>
              <a:rPr sz="1650" spc="-10" dirty="0">
                <a:latin typeface="Arial"/>
                <a:cs typeface="Arial"/>
              </a:rPr>
              <a:t>ce</a:t>
            </a:r>
            <a:endParaRPr sz="1650">
              <a:latin typeface="Arial"/>
              <a:cs typeface="Arial"/>
            </a:endParaRPr>
          </a:p>
          <a:p>
            <a:pPr marL="212090" marR="6350" indent="324485" algn="r">
              <a:lnSpc>
                <a:spcPct val="132300"/>
              </a:lnSpc>
              <a:spcBef>
                <a:spcPts val="60"/>
              </a:spcBef>
            </a:pPr>
            <a:r>
              <a:rPr sz="1650" spc="5" dirty="0">
                <a:latin typeface="Arial"/>
                <a:cs typeface="Arial"/>
              </a:rPr>
              <a:t>w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s  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</a:t>
            </a:r>
            <a:r>
              <a:rPr sz="1650" spc="-20" dirty="0">
                <a:latin typeface="Arial"/>
                <a:cs typeface="Arial"/>
              </a:rPr>
              <a:t>t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spc="-15" dirty="0">
                <a:latin typeface="Arial"/>
                <a:cs typeface="Arial"/>
              </a:rPr>
              <a:t>rr</a:t>
            </a:r>
            <a:r>
              <a:rPr sz="1650" spc="25" dirty="0">
                <a:latin typeface="Arial"/>
                <a:cs typeface="Arial"/>
              </a:rPr>
              <a:t>i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10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y</a:t>
            </a:r>
            <a:endParaRPr sz="1650">
              <a:latin typeface="Arial"/>
              <a:cs typeface="Arial"/>
            </a:endParaRPr>
          </a:p>
          <a:p>
            <a:pPr marL="12700" marR="5080" indent="723900" algn="r">
              <a:lnSpc>
                <a:spcPct val="132300"/>
              </a:lnSpc>
              <a:spcBef>
                <a:spcPts val="40"/>
              </a:spcBef>
            </a:pPr>
            <a:r>
              <a:rPr sz="1650" spc="-5" dirty="0">
                <a:latin typeface="Arial"/>
                <a:cs typeface="Arial"/>
              </a:rPr>
              <a:t>of  </a:t>
            </a:r>
            <a:r>
              <a:rPr sz="1650" spc="-15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he  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spc="-15" dirty="0">
                <a:latin typeface="Arial"/>
                <a:cs typeface="Arial"/>
              </a:rPr>
              <a:t>b</a:t>
            </a:r>
            <a:r>
              <a:rPr sz="1650" spc="20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ig</a:t>
            </a:r>
            <a:r>
              <a:rPr sz="1650" spc="-25" dirty="0">
                <a:latin typeface="Arial"/>
                <a:cs typeface="Arial"/>
              </a:rPr>
              <a:t>i</a:t>
            </a:r>
            <a:r>
              <a:rPr sz="1650" spc="15" dirty="0">
                <a:latin typeface="Arial"/>
                <a:cs typeface="Arial"/>
              </a:rPr>
              <a:t>n</a:t>
            </a:r>
            <a:r>
              <a:rPr sz="1650" spc="-5" dirty="0">
                <a:latin typeface="Arial"/>
                <a:cs typeface="Arial"/>
              </a:rPr>
              <a:t>al</a:t>
            </a:r>
            <a:endParaRPr sz="1650">
              <a:latin typeface="Arial"/>
              <a:cs typeface="Arial"/>
            </a:endParaRPr>
          </a:p>
          <a:p>
            <a:pPr marR="10795" algn="r">
              <a:spcBef>
                <a:spcPts val="600"/>
              </a:spcBef>
            </a:pPr>
            <a:r>
              <a:rPr sz="1650" spc="-5" dirty="0">
                <a:latin typeface="Arial"/>
                <a:cs typeface="Arial"/>
              </a:rPr>
              <a:t>p</a:t>
            </a:r>
            <a:r>
              <a:rPr sz="1650" spc="-15" dirty="0">
                <a:latin typeface="Arial"/>
                <a:cs typeface="Arial"/>
              </a:rPr>
              <a:t>e</a:t>
            </a:r>
            <a:r>
              <a:rPr sz="1650" spc="-5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pl</a:t>
            </a:r>
            <a:r>
              <a:rPr sz="1650" spc="-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05648" y="1703155"/>
            <a:ext cx="1579984" cy="1169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9215">
              <a:lnSpc>
                <a:spcPts val="1920"/>
              </a:lnSpc>
            </a:pPr>
            <a:r>
              <a:rPr sz="1650" spc="5" dirty="0">
                <a:latin typeface="Arial"/>
                <a:cs typeface="Arial"/>
              </a:rPr>
              <a:t>Le</a:t>
            </a:r>
            <a:endParaRPr sz="165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1650" spc="-5" dirty="0">
                <a:latin typeface="Arial"/>
                <a:cs typeface="Arial"/>
              </a:rPr>
              <a:t>reste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32200"/>
              </a:lnSpc>
              <a:spcBef>
                <a:spcPts val="40"/>
              </a:spcBef>
            </a:pPr>
            <a:r>
              <a:rPr sz="1650" spc="-5" dirty="0">
                <a:latin typeface="Arial"/>
                <a:cs typeface="Arial"/>
              </a:rPr>
              <a:t>appartenait  aux  a</a:t>
            </a:r>
            <a:r>
              <a:rPr sz="1650" dirty="0">
                <a:latin typeface="Arial"/>
                <a:cs typeface="Arial"/>
              </a:rPr>
              <a:t>u</a:t>
            </a:r>
            <a:r>
              <a:rPr sz="1650" spc="10" dirty="0">
                <a:latin typeface="Arial"/>
                <a:cs typeface="Arial"/>
              </a:rPr>
              <a:t>t</a:t>
            </a:r>
            <a:r>
              <a:rPr sz="1650" spc="-5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c</a:t>
            </a:r>
            <a:r>
              <a:rPr sz="1650" spc="-5" dirty="0">
                <a:latin typeface="Arial"/>
                <a:cs typeface="Arial"/>
              </a:rPr>
              <a:t>h</a:t>
            </a:r>
            <a:r>
              <a:rPr sz="1650" spc="10" dirty="0">
                <a:latin typeface="Arial"/>
                <a:cs typeface="Arial"/>
              </a:rPr>
              <a:t>t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-5" dirty="0">
                <a:latin typeface="Arial"/>
                <a:cs typeface="Arial"/>
              </a:rPr>
              <a:t>n</a:t>
            </a:r>
            <a:r>
              <a:rPr sz="1650" spc="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46529" y="2927144"/>
            <a:ext cx="1708025" cy="306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347062" y="6475806"/>
            <a:ext cx="81311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Examples from:</a:t>
            </a:r>
            <a:r>
              <a:rPr sz="1000" b="1" spc="-6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Arial"/>
                <a:cs typeface="Arial"/>
              </a:rPr>
              <a:t>“The </a:t>
            </a:r>
            <a:r>
              <a:rPr sz="1000" spc="-35" dirty="0">
                <a:latin typeface="Arial"/>
                <a:cs typeface="Arial"/>
              </a:rPr>
              <a:t>Mathematics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Statistical </a:t>
            </a:r>
            <a:r>
              <a:rPr sz="1000" spc="-40" dirty="0">
                <a:latin typeface="Arial"/>
                <a:cs typeface="Arial"/>
              </a:rPr>
              <a:t>Machine Translation: </a:t>
            </a:r>
            <a:r>
              <a:rPr sz="1000" spc="-45" dirty="0">
                <a:latin typeface="Arial"/>
                <a:cs typeface="Arial"/>
              </a:rPr>
              <a:t>Parameter </a:t>
            </a:r>
            <a:r>
              <a:rPr sz="1000" spc="-30" dirty="0">
                <a:latin typeface="Arial"/>
                <a:cs typeface="Arial"/>
              </a:rPr>
              <a:t>Estimation", </a:t>
            </a:r>
            <a:r>
              <a:rPr sz="1000" spc="-40" dirty="0"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1993.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u="sng" spc="-2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http://www.aclweb.org/anthology/J93-2003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Holder 4">
            <a:extLst>
              <a:ext uri="{FF2B5EF4-FFF2-40B4-BE49-F238E27FC236}">
                <a16:creationId xmlns:a16="http://schemas.microsoft.com/office/drawing/2014/main" id="{4C964395-35B3-43A8-980D-DE41F19779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13938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385" y="249377"/>
            <a:ext cx="57952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5" dirty="0"/>
              <a:t>Alignment </a:t>
            </a:r>
            <a:r>
              <a:rPr spc="-135" dirty="0"/>
              <a:t>is</a:t>
            </a:r>
            <a:r>
              <a:rPr spc="-405" dirty="0"/>
              <a:t> </a:t>
            </a:r>
            <a:r>
              <a:rPr spc="-200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386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Alignment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one-to-many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530" y="2900000"/>
            <a:ext cx="842010" cy="14675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26720" algn="r">
              <a:lnSpc>
                <a:spcPct val="110500"/>
              </a:lnSpc>
              <a:spcBef>
                <a:spcPts val="50"/>
              </a:spcBef>
            </a:pPr>
            <a:r>
              <a:rPr sz="1700" spc="-10" dirty="0">
                <a:latin typeface="Arial"/>
                <a:cs typeface="Arial"/>
              </a:rPr>
              <a:t>A</a:t>
            </a:r>
            <a:r>
              <a:rPr sz="1700" spc="3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d 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spc="5" dirty="0">
                <a:latin typeface="Arial"/>
                <a:cs typeface="Arial"/>
              </a:rPr>
              <a:t>he  p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spc="35" dirty="0">
                <a:latin typeface="Arial"/>
                <a:cs typeface="Arial"/>
              </a:rPr>
              <a:t>g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spc="15" dirty="0"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  <a:p>
            <a:pPr marL="338455" marR="5080" indent="133985" algn="r">
              <a:lnSpc>
                <a:spcPts val="2300"/>
              </a:lnSpc>
              <a:spcBef>
                <a:spcPts val="25"/>
              </a:spcBef>
            </a:pPr>
            <a:r>
              <a:rPr sz="1700" spc="5" dirty="0">
                <a:latin typeface="Arial"/>
                <a:cs typeface="Arial"/>
              </a:rPr>
              <a:t>h</a:t>
            </a:r>
            <a:r>
              <a:rPr sz="1700" spc="35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s  been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351" y="4353995"/>
            <a:ext cx="128079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10" dirty="0">
                <a:latin typeface="Arial"/>
                <a:cs typeface="Arial"/>
              </a:rPr>
              <a:t>implemented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2074" y="2900000"/>
            <a:ext cx="1143000" cy="2024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50"/>
              </a:spcBef>
            </a:pPr>
            <a:r>
              <a:rPr sz="1700" spc="5" dirty="0">
                <a:latin typeface="Arial"/>
                <a:cs typeface="Arial"/>
              </a:rPr>
              <a:t>Le  </a:t>
            </a:r>
            <a:r>
              <a:rPr sz="1700" spc="10" dirty="0">
                <a:latin typeface="Arial"/>
                <a:cs typeface="Arial"/>
              </a:rPr>
              <a:t>p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3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g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35" dirty="0">
                <a:latin typeface="Arial"/>
                <a:cs typeface="Arial"/>
              </a:rPr>
              <a:t>a</a:t>
            </a:r>
            <a:r>
              <a:rPr sz="1700" spc="-5" dirty="0">
                <a:latin typeface="Arial"/>
                <a:cs typeface="Arial"/>
              </a:rPr>
              <a:t>mme  </a:t>
            </a:r>
            <a:r>
              <a:rPr sz="1700" spc="10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 marL="12700" marR="779145" algn="just">
              <a:lnSpc>
                <a:spcPts val="2300"/>
              </a:lnSpc>
              <a:spcBef>
                <a:spcPts val="25"/>
              </a:spcBef>
            </a:pPr>
            <a:r>
              <a:rPr sz="1700" dirty="0">
                <a:latin typeface="Arial"/>
                <a:cs typeface="Arial"/>
              </a:rPr>
              <a:t>été  m</a:t>
            </a:r>
            <a:r>
              <a:rPr sz="1700" spc="35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s  en</a:t>
            </a:r>
            <a:endParaRPr sz="1700">
              <a:latin typeface="Arial"/>
              <a:cs typeface="Arial"/>
            </a:endParaRPr>
          </a:p>
          <a:p>
            <a:pPr marL="12700">
              <a:spcBef>
                <a:spcPts val="55"/>
              </a:spcBef>
            </a:pPr>
            <a:r>
              <a:rPr sz="1700" spc="10" dirty="0"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9694" y="1903501"/>
            <a:ext cx="2046605" cy="972185"/>
          </a:xfrm>
          <a:custGeom>
            <a:avLst/>
            <a:gdLst/>
            <a:ahLst/>
            <a:cxnLst/>
            <a:rect l="l" t="t" r="r" b="b"/>
            <a:pathLst>
              <a:path w="2046604" h="972185">
                <a:moveTo>
                  <a:pt x="1703311" y="520639"/>
                </a:moveTo>
                <a:lnTo>
                  <a:pt x="1192305" y="520639"/>
                </a:lnTo>
                <a:lnTo>
                  <a:pt x="1385208" y="971763"/>
                </a:lnTo>
                <a:lnTo>
                  <a:pt x="1703311" y="520639"/>
                </a:lnTo>
                <a:close/>
              </a:path>
              <a:path w="2046604" h="972185">
                <a:moveTo>
                  <a:pt x="2046007" y="0"/>
                </a:moveTo>
                <a:lnTo>
                  <a:pt x="0" y="0"/>
                </a:lnTo>
                <a:lnTo>
                  <a:pt x="0" y="398916"/>
                </a:lnTo>
                <a:lnTo>
                  <a:pt x="9827" y="446844"/>
                </a:lnTo>
                <a:lnTo>
                  <a:pt x="36297" y="485474"/>
                </a:lnTo>
                <a:lnTo>
                  <a:pt x="74887" y="511256"/>
                </a:lnTo>
                <a:lnTo>
                  <a:pt x="121078" y="520639"/>
                </a:lnTo>
                <a:lnTo>
                  <a:pt x="1923908" y="520639"/>
                </a:lnTo>
                <a:lnTo>
                  <a:pt x="1970694" y="511256"/>
                </a:lnTo>
                <a:lnTo>
                  <a:pt x="2009587" y="485474"/>
                </a:lnTo>
                <a:lnTo>
                  <a:pt x="2036165" y="446844"/>
                </a:lnTo>
                <a:lnTo>
                  <a:pt x="2046007" y="398916"/>
                </a:lnTo>
                <a:lnTo>
                  <a:pt x="2046007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9694" y="1903501"/>
            <a:ext cx="2046605" cy="972185"/>
          </a:xfrm>
          <a:custGeom>
            <a:avLst/>
            <a:gdLst/>
            <a:ahLst/>
            <a:cxnLst/>
            <a:rect l="l" t="t" r="r" b="b"/>
            <a:pathLst>
              <a:path w="2046604" h="972185">
                <a:moveTo>
                  <a:pt x="2046007" y="0"/>
                </a:moveTo>
                <a:lnTo>
                  <a:pt x="2046007" y="218886"/>
                </a:lnTo>
                <a:lnTo>
                  <a:pt x="2046007" y="398916"/>
                </a:lnTo>
                <a:lnTo>
                  <a:pt x="2036165" y="446844"/>
                </a:lnTo>
                <a:lnTo>
                  <a:pt x="2009587" y="485474"/>
                </a:lnTo>
                <a:lnTo>
                  <a:pt x="1970694" y="511256"/>
                </a:lnTo>
                <a:lnTo>
                  <a:pt x="1923908" y="520639"/>
                </a:lnTo>
                <a:lnTo>
                  <a:pt x="1703311" y="520639"/>
                </a:lnTo>
                <a:lnTo>
                  <a:pt x="1385208" y="971763"/>
                </a:lnTo>
                <a:lnTo>
                  <a:pt x="1192305" y="520639"/>
                </a:lnTo>
                <a:lnTo>
                  <a:pt x="121078" y="520639"/>
                </a:lnTo>
                <a:lnTo>
                  <a:pt x="74887" y="511256"/>
                </a:lnTo>
                <a:lnTo>
                  <a:pt x="36297" y="485474"/>
                </a:lnTo>
                <a:lnTo>
                  <a:pt x="9827" y="446844"/>
                </a:lnTo>
                <a:lnTo>
                  <a:pt x="0" y="398916"/>
                </a:lnTo>
                <a:lnTo>
                  <a:pt x="0" y="218886"/>
                </a:lnTo>
                <a:lnTo>
                  <a:pt x="0" y="0"/>
                </a:lnTo>
              </a:path>
            </a:pathLst>
          </a:custGeom>
          <a:ln w="12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35763" y="2028176"/>
            <a:ext cx="117919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500" spc="15" dirty="0">
                <a:latin typeface="Arial"/>
                <a:cs typeface="Arial"/>
              </a:rPr>
              <a:t>not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translated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4696" y="3373405"/>
            <a:ext cx="219075" cy="3175"/>
          </a:xfrm>
          <a:custGeom>
            <a:avLst/>
            <a:gdLst/>
            <a:ahLst/>
            <a:cxnLst/>
            <a:rect l="l" t="t" r="r" b="b"/>
            <a:pathLst>
              <a:path w="219075" h="3175">
                <a:moveTo>
                  <a:pt x="0" y="0"/>
                </a:moveTo>
                <a:lnTo>
                  <a:pt x="0" y="0"/>
                </a:lnTo>
                <a:lnTo>
                  <a:pt x="218571" y="309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7002" y="334579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17" y="38412"/>
                </a:lnTo>
                <a:lnTo>
                  <a:pt x="7698" y="47196"/>
                </a:lnTo>
                <a:lnTo>
                  <a:pt x="15589" y="53098"/>
                </a:lnTo>
                <a:lnTo>
                  <a:pt x="24634" y="55257"/>
                </a:lnTo>
                <a:lnTo>
                  <a:pt x="35448" y="53098"/>
                </a:lnTo>
                <a:lnTo>
                  <a:pt x="44247" y="47196"/>
                </a:lnTo>
                <a:lnTo>
                  <a:pt x="50163" y="38412"/>
                </a:lnTo>
                <a:lnTo>
                  <a:pt x="52328" y="27608"/>
                </a:lnTo>
                <a:lnTo>
                  <a:pt x="50647" y="16827"/>
                </a:lnTo>
                <a:lnTo>
                  <a:pt x="45792" y="8055"/>
                </a:lnTo>
                <a:lnTo>
                  <a:pt x="3804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4696" y="3665969"/>
            <a:ext cx="219075" cy="3175"/>
          </a:xfrm>
          <a:custGeom>
            <a:avLst/>
            <a:gdLst/>
            <a:ahLst/>
            <a:cxnLst/>
            <a:rect l="l" t="t" r="r" b="b"/>
            <a:pathLst>
              <a:path w="219075" h="3175">
                <a:moveTo>
                  <a:pt x="0" y="0"/>
                </a:moveTo>
                <a:lnTo>
                  <a:pt x="0" y="0"/>
                </a:lnTo>
                <a:lnTo>
                  <a:pt x="218571" y="309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7002" y="3638360"/>
            <a:ext cx="52705" cy="55244"/>
          </a:xfrm>
          <a:custGeom>
            <a:avLst/>
            <a:gdLst/>
            <a:ahLst/>
            <a:cxnLst/>
            <a:rect l="l" t="t" r="r" b="b"/>
            <a:pathLst>
              <a:path w="52705" h="55245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17" y="37959"/>
                </a:lnTo>
                <a:lnTo>
                  <a:pt x="7698" y="46016"/>
                </a:lnTo>
                <a:lnTo>
                  <a:pt x="15589" y="51771"/>
                </a:lnTo>
                <a:lnTo>
                  <a:pt x="24634" y="55216"/>
                </a:lnTo>
                <a:lnTo>
                  <a:pt x="35448" y="53058"/>
                </a:lnTo>
                <a:lnTo>
                  <a:pt x="44247" y="47160"/>
                </a:lnTo>
                <a:lnTo>
                  <a:pt x="50163" y="38388"/>
                </a:lnTo>
                <a:lnTo>
                  <a:pt x="52328" y="27608"/>
                </a:lnTo>
                <a:lnTo>
                  <a:pt x="50647" y="16827"/>
                </a:lnTo>
                <a:lnTo>
                  <a:pt x="45792" y="8055"/>
                </a:lnTo>
                <a:lnTo>
                  <a:pt x="3804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4696" y="3958533"/>
            <a:ext cx="219075" cy="3175"/>
          </a:xfrm>
          <a:custGeom>
            <a:avLst/>
            <a:gdLst/>
            <a:ahLst/>
            <a:cxnLst/>
            <a:rect l="l" t="t" r="r" b="b"/>
            <a:pathLst>
              <a:path w="219075" h="3175">
                <a:moveTo>
                  <a:pt x="0" y="0"/>
                </a:moveTo>
                <a:lnTo>
                  <a:pt x="0" y="0"/>
                </a:lnTo>
                <a:lnTo>
                  <a:pt x="218571" y="3049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7002" y="3930923"/>
            <a:ext cx="52705" cy="53340"/>
          </a:xfrm>
          <a:custGeom>
            <a:avLst/>
            <a:gdLst/>
            <a:ahLst/>
            <a:cxnLst/>
            <a:rect l="l" t="t" r="r" b="b"/>
            <a:pathLst>
              <a:path w="52705" h="53339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17" y="36786"/>
                </a:lnTo>
                <a:lnTo>
                  <a:pt x="7698" y="45007"/>
                </a:lnTo>
                <a:lnTo>
                  <a:pt x="15589" y="50925"/>
                </a:lnTo>
                <a:lnTo>
                  <a:pt x="24634" y="53197"/>
                </a:lnTo>
                <a:lnTo>
                  <a:pt x="35448" y="51354"/>
                </a:lnTo>
                <a:lnTo>
                  <a:pt x="44247" y="46150"/>
                </a:lnTo>
                <a:lnTo>
                  <a:pt x="50163" y="38073"/>
                </a:lnTo>
                <a:lnTo>
                  <a:pt x="52328" y="27608"/>
                </a:lnTo>
                <a:lnTo>
                  <a:pt x="50647" y="16827"/>
                </a:lnTo>
                <a:lnTo>
                  <a:pt x="45792" y="8055"/>
                </a:lnTo>
                <a:lnTo>
                  <a:pt x="3804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4696" y="4251095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0" y="0"/>
                </a:lnTo>
                <a:lnTo>
                  <a:pt x="218571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7002" y="4223446"/>
            <a:ext cx="52705" cy="53340"/>
          </a:xfrm>
          <a:custGeom>
            <a:avLst/>
            <a:gdLst/>
            <a:ahLst/>
            <a:cxnLst/>
            <a:rect l="l" t="t" r="r" b="b"/>
            <a:pathLst>
              <a:path w="52705" h="53339">
                <a:moveTo>
                  <a:pt x="27693" y="0"/>
                </a:moveTo>
                <a:lnTo>
                  <a:pt x="16879" y="2110"/>
                </a:lnTo>
                <a:lnTo>
                  <a:pt x="8080" y="7674"/>
                </a:lnTo>
                <a:lnTo>
                  <a:pt x="2164" y="15541"/>
                </a:lnTo>
                <a:lnTo>
                  <a:pt x="0" y="24558"/>
                </a:lnTo>
                <a:lnTo>
                  <a:pt x="2117" y="35517"/>
                </a:lnTo>
                <a:lnTo>
                  <a:pt x="7698" y="44641"/>
                </a:lnTo>
                <a:lnTo>
                  <a:pt x="15589" y="50883"/>
                </a:lnTo>
                <a:lnTo>
                  <a:pt x="24634" y="53197"/>
                </a:lnTo>
                <a:lnTo>
                  <a:pt x="35448" y="50932"/>
                </a:lnTo>
                <a:lnTo>
                  <a:pt x="44247" y="45027"/>
                </a:lnTo>
                <a:lnTo>
                  <a:pt x="50163" y="36821"/>
                </a:lnTo>
                <a:lnTo>
                  <a:pt x="52328" y="27649"/>
                </a:lnTo>
                <a:lnTo>
                  <a:pt x="50647" y="16844"/>
                </a:lnTo>
                <a:lnTo>
                  <a:pt x="45792" y="8060"/>
                </a:lnTo>
                <a:lnTo>
                  <a:pt x="3804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4696" y="4540569"/>
            <a:ext cx="219075" cy="3175"/>
          </a:xfrm>
          <a:custGeom>
            <a:avLst/>
            <a:gdLst/>
            <a:ahLst/>
            <a:cxnLst/>
            <a:rect l="l" t="t" r="r" b="b"/>
            <a:pathLst>
              <a:path w="219075" h="3175">
                <a:moveTo>
                  <a:pt x="0" y="0"/>
                </a:moveTo>
                <a:lnTo>
                  <a:pt x="0" y="0"/>
                </a:lnTo>
                <a:lnTo>
                  <a:pt x="218571" y="309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7002" y="4516009"/>
            <a:ext cx="52705" cy="53340"/>
          </a:xfrm>
          <a:custGeom>
            <a:avLst/>
            <a:gdLst/>
            <a:ahLst/>
            <a:cxnLst/>
            <a:rect l="l" t="t" r="r" b="b"/>
            <a:pathLst>
              <a:path w="52705" h="53339">
                <a:moveTo>
                  <a:pt x="27693" y="0"/>
                </a:moveTo>
                <a:lnTo>
                  <a:pt x="16879" y="1681"/>
                </a:lnTo>
                <a:lnTo>
                  <a:pt x="8080" y="6531"/>
                </a:lnTo>
                <a:lnTo>
                  <a:pt x="2164" y="14254"/>
                </a:lnTo>
                <a:lnTo>
                  <a:pt x="0" y="24558"/>
                </a:lnTo>
                <a:lnTo>
                  <a:pt x="2117" y="35500"/>
                </a:lnTo>
                <a:lnTo>
                  <a:pt x="7698" y="44626"/>
                </a:lnTo>
                <a:lnTo>
                  <a:pt x="15589" y="50877"/>
                </a:lnTo>
                <a:lnTo>
                  <a:pt x="24634" y="53197"/>
                </a:lnTo>
                <a:lnTo>
                  <a:pt x="35448" y="50926"/>
                </a:lnTo>
                <a:lnTo>
                  <a:pt x="44247" y="45012"/>
                </a:lnTo>
                <a:lnTo>
                  <a:pt x="50163" y="36804"/>
                </a:lnTo>
                <a:lnTo>
                  <a:pt x="52328" y="27649"/>
                </a:lnTo>
                <a:lnTo>
                  <a:pt x="50647" y="16844"/>
                </a:lnTo>
                <a:lnTo>
                  <a:pt x="45792" y="8060"/>
                </a:lnTo>
                <a:lnTo>
                  <a:pt x="3804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0806" y="337340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6" y="0"/>
                </a:moveTo>
                <a:lnTo>
                  <a:pt x="220596" y="0"/>
                </a:lnTo>
                <a:lnTo>
                  <a:pt x="0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709" y="3345796"/>
            <a:ext cx="53975" cy="55880"/>
          </a:xfrm>
          <a:custGeom>
            <a:avLst/>
            <a:gdLst/>
            <a:ahLst/>
            <a:cxnLst/>
            <a:rect l="l" t="t" r="r" b="b"/>
            <a:pathLst>
              <a:path w="53975" h="55879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64" y="38412"/>
                </a:lnTo>
                <a:lnTo>
                  <a:pt x="8080" y="47196"/>
                </a:lnTo>
                <a:lnTo>
                  <a:pt x="16879" y="53098"/>
                </a:lnTo>
                <a:lnTo>
                  <a:pt x="27693" y="55257"/>
                </a:lnTo>
                <a:lnTo>
                  <a:pt x="38626" y="53098"/>
                </a:lnTo>
                <a:lnTo>
                  <a:pt x="46681" y="47196"/>
                </a:lnTo>
                <a:lnTo>
                  <a:pt x="51658" y="38412"/>
                </a:lnTo>
                <a:lnTo>
                  <a:pt x="53361" y="27608"/>
                </a:lnTo>
                <a:lnTo>
                  <a:pt x="51228" y="16827"/>
                </a:lnTo>
                <a:lnTo>
                  <a:pt x="45533" y="8055"/>
                </a:lnTo>
                <a:lnTo>
                  <a:pt x="3733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0806" y="366596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6" y="0"/>
                </a:moveTo>
                <a:lnTo>
                  <a:pt x="220596" y="0"/>
                </a:lnTo>
                <a:lnTo>
                  <a:pt x="0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3709" y="363836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64" y="38388"/>
                </a:lnTo>
                <a:lnTo>
                  <a:pt x="8080" y="47160"/>
                </a:lnTo>
                <a:lnTo>
                  <a:pt x="16879" y="53058"/>
                </a:lnTo>
                <a:lnTo>
                  <a:pt x="27693" y="55216"/>
                </a:lnTo>
                <a:lnTo>
                  <a:pt x="38626" y="53058"/>
                </a:lnTo>
                <a:lnTo>
                  <a:pt x="46681" y="47160"/>
                </a:lnTo>
                <a:lnTo>
                  <a:pt x="51658" y="38388"/>
                </a:lnTo>
                <a:lnTo>
                  <a:pt x="53361" y="27608"/>
                </a:lnTo>
                <a:lnTo>
                  <a:pt x="51228" y="16827"/>
                </a:lnTo>
                <a:lnTo>
                  <a:pt x="45533" y="8055"/>
                </a:lnTo>
                <a:lnTo>
                  <a:pt x="3733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806" y="395853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6" y="0"/>
                </a:moveTo>
                <a:lnTo>
                  <a:pt x="220596" y="0"/>
                </a:lnTo>
                <a:lnTo>
                  <a:pt x="0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3709" y="3930923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39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64" y="38073"/>
                </a:lnTo>
                <a:lnTo>
                  <a:pt x="8080" y="46150"/>
                </a:lnTo>
                <a:lnTo>
                  <a:pt x="16879" y="51354"/>
                </a:lnTo>
                <a:lnTo>
                  <a:pt x="27693" y="53197"/>
                </a:lnTo>
                <a:lnTo>
                  <a:pt x="38626" y="50925"/>
                </a:lnTo>
                <a:lnTo>
                  <a:pt x="46681" y="45007"/>
                </a:lnTo>
                <a:lnTo>
                  <a:pt x="51658" y="36786"/>
                </a:lnTo>
                <a:lnTo>
                  <a:pt x="53361" y="27608"/>
                </a:lnTo>
                <a:lnTo>
                  <a:pt x="51228" y="16827"/>
                </a:lnTo>
                <a:lnTo>
                  <a:pt x="45533" y="8055"/>
                </a:lnTo>
                <a:lnTo>
                  <a:pt x="37336" y="2158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806" y="425109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6" y="0"/>
                </a:moveTo>
                <a:lnTo>
                  <a:pt x="220596" y="0"/>
                </a:lnTo>
                <a:lnTo>
                  <a:pt x="0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3709" y="4223446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39">
                <a:moveTo>
                  <a:pt x="27693" y="0"/>
                </a:moveTo>
                <a:lnTo>
                  <a:pt x="16879" y="2158"/>
                </a:lnTo>
                <a:lnTo>
                  <a:pt x="8080" y="8060"/>
                </a:lnTo>
                <a:lnTo>
                  <a:pt x="2164" y="16844"/>
                </a:lnTo>
                <a:lnTo>
                  <a:pt x="0" y="27649"/>
                </a:lnTo>
                <a:lnTo>
                  <a:pt x="2164" y="36821"/>
                </a:lnTo>
                <a:lnTo>
                  <a:pt x="8080" y="45027"/>
                </a:lnTo>
                <a:lnTo>
                  <a:pt x="16879" y="50932"/>
                </a:lnTo>
                <a:lnTo>
                  <a:pt x="27693" y="53197"/>
                </a:lnTo>
                <a:lnTo>
                  <a:pt x="38626" y="50883"/>
                </a:lnTo>
                <a:lnTo>
                  <a:pt x="46681" y="44641"/>
                </a:lnTo>
                <a:lnTo>
                  <a:pt x="51658" y="35517"/>
                </a:lnTo>
                <a:lnTo>
                  <a:pt x="53361" y="24558"/>
                </a:lnTo>
                <a:lnTo>
                  <a:pt x="51228" y="15541"/>
                </a:lnTo>
                <a:lnTo>
                  <a:pt x="45533" y="7674"/>
                </a:lnTo>
                <a:lnTo>
                  <a:pt x="37336" y="2110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0806" y="4540569"/>
            <a:ext cx="220979" cy="3175"/>
          </a:xfrm>
          <a:custGeom>
            <a:avLst/>
            <a:gdLst/>
            <a:ahLst/>
            <a:cxnLst/>
            <a:rect l="l" t="t" r="r" b="b"/>
            <a:pathLst>
              <a:path w="220979" h="3175">
                <a:moveTo>
                  <a:pt x="220596" y="0"/>
                </a:moveTo>
                <a:lnTo>
                  <a:pt x="220596" y="0"/>
                </a:lnTo>
                <a:lnTo>
                  <a:pt x="0" y="309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3709" y="4516009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39">
                <a:moveTo>
                  <a:pt x="27693" y="0"/>
                </a:moveTo>
                <a:lnTo>
                  <a:pt x="16879" y="2110"/>
                </a:lnTo>
                <a:lnTo>
                  <a:pt x="8080" y="7674"/>
                </a:lnTo>
                <a:lnTo>
                  <a:pt x="2164" y="15541"/>
                </a:lnTo>
                <a:lnTo>
                  <a:pt x="0" y="24558"/>
                </a:lnTo>
                <a:lnTo>
                  <a:pt x="2164" y="35500"/>
                </a:lnTo>
                <a:lnTo>
                  <a:pt x="8080" y="44626"/>
                </a:lnTo>
                <a:lnTo>
                  <a:pt x="16879" y="50877"/>
                </a:lnTo>
                <a:lnTo>
                  <a:pt x="27693" y="53197"/>
                </a:lnTo>
                <a:lnTo>
                  <a:pt x="38626" y="50877"/>
                </a:lnTo>
                <a:lnTo>
                  <a:pt x="46681" y="44626"/>
                </a:lnTo>
                <a:lnTo>
                  <a:pt x="51658" y="35500"/>
                </a:lnTo>
                <a:lnTo>
                  <a:pt x="53361" y="24558"/>
                </a:lnTo>
                <a:lnTo>
                  <a:pt x="51228" y="15541"/>
                </a:lnTo>
                <a:lnTo>
                  <a:pt x="45533" y="7674"/>
                </a:lnTo>
                <a:lnTo>
                  <a:pt x="37336" y="2110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0806" y="4833132"/>
            <a:ext cx="220979" cy="3175"/>
          </a:xfrm>
          <a:custGeom>
            <a:avLst/>
            <a:gdLst/>
            <a:ahLst/>
            <a:cxnLst/>
            <a:rect l="l" t="t" r="r" b="b"/>
            <a:pathLst>
              <a:path w="220979" h="3175">
                <a:moveTo>
                  <a:pt x="220596" y="0"/>
                </a:moveTo>
                <a:lnTo>
                  <a:pt x="220596" y="0"/>
                </a:lnTo>
                <a:lnTo>
                  <a:pt x="0" y="3049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3709" y="4808573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39">
                <a:moveTo>
                  <a:pt x="27693" y="0"/>
                </a:moveTo>
                <a:lnTo>
                  <a:pt x="16879" y="2110"/>
                </a:lnTo>
                <a:lnTo>
                  <a:pt x="8080" y="7674"/>
                </a:lnTo>
                <a:lnTo>
                  <a:pt x="2164" y="15541"/>
                </a:lnTo>
                <a:lnTo>
                  <a:pt x="0" y="24558"/>
                </a:lnTo>
                <a:lnTo>
                  <a:pt x="2164" y="35934"/>
                </a:lnTo>
                <a:lnTo>
                  <a:pt x="8080" y="45012"/>
                </a:lnTo>
                <a:lnTo>
                  <a:pt x="16879" y="51022"/>
                </a:lnTo>
                <a:lnTo>
                  <a:pt x="27693" y="53197"/>
                </a:lnTo>
                <a:lnTo>
                  <a:pt x="38626" y="51022"/>
                </a:lnTo>
                <a:lnTo>
                  <a:pt x="46681" y="45012"/>
                </a:lnTo>
                <a:lnTo>
                  <a:pt x="51658" y="35934"/>
                </a:lnTo>
                <a:lnTo>
                  <a:pt x="53361" y="24558"/>
                </a:lnTo>
                <a:lnTo>
                  <a:pt x="51228" y="14237"/>
                </a:lnTo>
                <a:lnTo>
                  <a:pt x="45533" y="6515"/>
                </a:lnTo>
                <a:lnTo>
                  <a:pt x="37336" y="1675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3266" y="3083932"/>
            <a:ext cx="217804" cy="289560"/>
          </a:xfrm>
          <a:custGeom>
            <a:avLst/>
            <a:gdLst/>
            <a:ahLst/>
            <a:cxnLst/>
            <a:rect l="l" t="t" r="r" b="b"/>
            <a:pathLst>
              <a:path w="217804" h="289560">
                <a:moveTo>
                  <a:pt x="0" y="289472"/>
                </a:moveTo>
                <a:lnTo>
                  <a:pt x="0" y="289472"/>
                </a:lnTo>
                <a:lnTo>
                  <a:pt x="217538" y="0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3266" y="4543658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0" y="0"/>
                </a:lnTo>
                <a:lnTo>
                  <a:pt x="217538" y="0"/>
                </a:lnTo>
              </a:path>
            </a:pathLst>
          </a:custGeom>
          <a:ln w="12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0806" y="308393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6" y="0"/>
                </a:moveTo>
                <a:lnTo>
                  <a:pt x="220596" y="0"/>
                </a:lnTo>
                <a:lnTo>
                  <a:pt x="0" y="0"/>
                </a:lnTo>
              </a:path>
            </a:pathLst>
          </a:custGeom>
          <a:ln w="2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3709" y="3056324"/>
            <a:ext cx="53975" cy="52705"/>
          </a:xfrm>
          <a:custGeom>
            <a:avLst/>
            <a:gdLst/>
            <a:ahLst/>
            <a:cxnLst/>
            <a:rect l="l" t="t" r="r" b="b"/>
            <a:pathLst>
              <a:path w="53975" h="52705">
                <a:moveTo>
                  <a:pt x="27693" y="0"/>
                </a:moveTo>
                <a:lnTo>
                  <a:pt x="16879" y="2158"/>
                </a:lnTo>
                <a:lnTo>
                  <a:pt x="8080" y="8055"/>
                </a:lnTo>
                <a:lnTo>
                  <a:pt x="2164" y="16827"/>
                </a:lnTo>
                <a:lnTo>
                  <a:pt x="0" y="27608"/>
                </a:lnTo>
                <a:lnTo>
                  <a:pt x="2164" y="36625"/>
                </a:lnTo>
                <a:lnTo>
                  <a:pt x="8080" y="44492"/>
                </a:lnTo>
                <a:lnTo>
                  <a:pt x="16879" y="50056"/>
                </a:lnTo>
                <a:lnTo>
                  <a:pt x="27693" y="52166"/>
                </a:lnTo>
                <a:lnTo>
                  <a:pt x="38626" y="50008"/>
                </a:lnTo>
                <a:lnTo>
                  <a:pt x="46681" y="44111"/>
                </a:lnTo>
                <a:lnTo>
                  <a:pt x="51658" y="35339"/>
                </a:lnTo>
                <a:lnTo>
                  <a:pt x="53361" y="24558"/>
                </a:lnTo>
                <a:lnTo>
                  <a:pt x="51228" y="15541"/>
                </a:lnTo>
                <a:lnTo>
                  <a:pt x="45533" y="7674"/>
                </a:lnTo>
                <a:lnTo>
                  <a:pt x="37336" y="2110"/>
                </a:lnTo>
                <a:lnTo>
                  <a:pt x="27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53266" y="3373405"/>
            <a:ext cx="217804" cy="292735"/>
          </a:xfrm>
          <a:custGeom>
            <a:avLst/>
            <a:gdLst/>
            <a:ahLst/>
            <a:cxnLst/>
            <a:rect l="l" t="t" r="r" b="b"/>
            <a:pathLst>
              <a:path w="217804" h="292735">
                <a:moveTo>
                  <a:pt x="0" y="292563"/>
                </a:moveTo>
                <a:lnTo>
                  <a:pt x="0" y="292563"/>
                </a:lnTo>
                <a:lnTo>
                  <a:pt x="217538" y="0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3266" y="3665969"/>
            <a:ext cx="217804" cy="292735"/>
          </a:xfrm>
          <a:custGeom>
            <a:avLst/>
            <a:gdLst/>
            <a:ahLst/>
            <a:cxnLst/>
            <a:rect l="l" t="t" r="r" b="b"/>
            <a:pathLst>
              <a:path w="217804" h="292735">
                <a:moveTo>
                  <a:pt x="0" y="292563"/>
                </a:moveTo>
                <a:lnTo>
                  <a:pt x="0" y="292563"/>
                </a:lnTo>
                <a:lnTo>
                  <a:pt x="217538" y="0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3266" y="3958533"/>
            <a:ext cx="217804" cy="292735"/>
          </a:xfrm>
          <a:custGeom>
            <a:avLst/>
            <a:gdLst/>
            <a:ahLst/>
            <a:cxnLst/>
            <a:rect l="l" t="t" r="r" b="b"/>
            <a:pathLst>
              <a:path w="217804" h="292735">
                <a:moveTo>
                  <a:pt x="0" y="292563"/>
                </a:moveTo>
                <a:lnTo>
                  <a:pt x="0" y="292563"/>
                </a:lnTo>
                <a:lnTo>
                  <a:pt x="217538" y="0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53266" y="4251096"/>
            <a:ext cx="217804" cy="292735"/>
          </a:xfrm>
          <a:custGeom>
            <a:avLst/>
            <a:gdLst/>
            <a:ahLst/>
            <a:cxnLst/>
            <a:rect l="l" t="t" r="r" b="b"/>
            <a:pathLst>
              <a:path w="217804" h="292735">
                <a:moveTo>
                  <a:pt x="0" y="292563"/>
                </a:moveTo>
                <a:lnTo>
                  <a:pt x="0" y="292563"/>
                </a:lnTo>
                <a:lnTo>
                  <a:pt x="217538" y="0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3266" y="4543659"/>
            <a:ext cx="217804" cy="292735"/>
          </a:xfrm>
          <a:custGeom>
            <a:avLst/>
            <a:gdLst/>
            <a:ahLst/>
            <a:cxnLst/>
            <a:rect l="l" t="t" r="r" b="b"/>
            <a:pathLst>
              <a:path w="217804" h="292735">
                <a:moveTo>
                  <a:pt x="0" y="0"/>
                </a:moveTo>
                <a:lnTo>
                  <a:pt x="0" y="0"/>
                </a:lnTo>
                <a:lnTo>
                  <a:pt x="217538" y="292522"/>
                </a:lnTo>
              </a:path>
            </a:pathLst>
          </a:custGeom>
          <a:ln w="12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18210" y="3166975"/>
            <a:ext cx="1281430" cy="21094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51484" marR="6985" indent="414020" algn="r">
              <a:lnSpc>
                <a:spcPct val="134000"/>
              </a:lnSpc>
              <a:spcBef>
                <a:spcPts val="60"/>
              </a:spcBef>
            </a:pPr>
            <a:r>
              <a:rPr sz="1700" spc="-10" dirty="0">
                <a:latin typeface="Arial"/>
                <a:cs typeface="Arial"/>
              </a:rPr>
              <a:t>A</a:t>
            </a:r>
            <a:r>
              <a:rPr sz="1700" spc="3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d 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spc="5" dirty="0">
                <a:latin typeface="Arial"/>
                <a:cs typeface="Arial"/>
              </a:rPr>
              <a:t>he  p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4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g</a:t>
            </a:r>
            <a:r>
              <a:rPr sz="1700" spc="-5" dirty="0">
                <a:latin typeface="Arial"/>
                <a:cs typeface="Arial"/>
              </a:rPr>
              <a:t>ra</a:t>
            </a:r>
            <a:r>
              <a:rPr sz="1700" spc="15" dirty="0"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  <a:p>
            <a:pPr marL="779145" indent="133350">
              <a:spcBef>
                <a:spcPts val="635"/>
              </a:spcBef>
            </a:pPr>
            <a:r>
              <a:rPr sz="1700" spc="35" dirty="0">
                <a:latin typeface="Arial"/>
                <a:cs typeface="Arial"/>
              </a:rPr>
              <a:t>h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1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  <a:p>
            <a:pPr marL="12700" marR="5080" indent="766445" algn="r">
              <a:lnSpc>
                <a:spcPct val="135800"/>
              </a:lnSpc>
              <a:spcBef>
                <a:spcPts val="25"/>
              </a:spcBef>
            </a:pPr>
            <a:r>
              <a:rPr sz="1700" dirty="0">
                <a:latin typeface="Arial"/>
                <a:cs typeface="Arial"/>
              </a:rPr>
              <a:t>been  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m</a:t>
            </a:r>
            <a:r>
              <a:rPr sz="1700" spc="30" dirty="0">
                <a:latin typeface="Arial"/>
                <a:cs typeface="Arial"/>
              </a:rPr>
              <a:t>p</a:t>
            </a:r>
            <a:r>
              <a:rPr sz="1700" spc="-15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m</a:t>
            </a:r>
            <a:r>
              <a:rPr sz="1700" spc="30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nt</a:t>
            </a:r>
            <a:r>
              <a:rPr sz="1700" spc="1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02770" y="2003875"/>
            <a:ext cx="2363339" cy="11461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700" spc="5" dirty="0">
                <a:latin typeface="Arial"/>
                <a:cs typeface="Arial"/>
              </a:rPr>
              <a:t>Le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2770"/>
              </a:lnSpc>
              <a:spcBef>
                <a:spcPts val="140"/>
              </a:spcBef>
            </a:pPr>
            <a:r>
              <a:rPr sz="1700" dirty="0">
                <a:latin typeface="Arial"/>
                <a:cs typeface="Arial"/>
              </a:rPr>
              <a:t>p</a:t>
            </a:r>
            <a:r>
              <a:rPr sz="1700" spc="1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g</a:t>
            </a:r>
            <a:r>
              <a:rPr sz="1700" spc="1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" dirty="0">
                <a:latin typeface="Arial"/>
                <a:cs typeface="Arial"/>
              </a:rPr>
              <a:t>m</a:t>
            </a:r>
            <a:r>
              <a:rPr sz="1700" spc="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  </a:t>
            </a:r>
            <a:r>
              <a:rPr sz="1700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</a:pPr>
            <a:r>
              <a:rPr sz="1700" spc="10" dirty="0">
                <a:latin typeface="Arial"/>
                <a:cs typeface="Arial"/>
              </a:rPr>
              <a:t>été</a:t>
            </a:r>
            <a:endParaRPr sz="1700">
              <a:latin typeface="Arial"/>
              <a:cs typeface="Arial"/>
            </a:endParaRPr>
          </a:p>
          <a:p>
            <a:pPr marL="12700" marR="782320">
              <a:lnSpc>
                <a:spcPct val="135900"/>
              </a:lnSpc>
              <a:spcBef>
                <a:spcPts val="25"/>
              </a:spcBef>
            </a:pPr>
            <a:r>
              <a:rPr sz="1700" spc="20" dirty="0">
                <a:latin typeface="Arial"/>
                <a:cs typeface="Arial"/>
              </a:rPr>
              <a:t>m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  </a:t>
            </a:r>
            <a:r>
              <a:rPr sz="1700" spc="5" dirty="0">
                <a:latin typeface="Arial"/>
                <a:cs typeface="Arial"/>
              </a:rPr>
              <a:t>en</a:t>
            </a:r>
            <a:endParaRPr sz="1700">
              <a:latin typeface="Arial"/>
              <a:cs typeface="Arial"/>
            </a:endParaRPr>
          </a:p>
          <a:p>
            <a:pPr marL="12700">
              <a:spcBef>
                <a:spcPts val="660"/>
              </a:spcBef>
            </a:pPr>
            <a:r>
              <a:rPr sz="1700" spc="5" dirty="0"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3075" y="3220460"/>
            <a:ext cx="2439196" cy="209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6424" y="4749237"/>
            <a:ext cx="1899285" cy="1109345"/>
          </a:xfrm>
          <a:custGeom>
            <a:avLst/>
            <a:gdLst/>
            <a:ahLst/>
            <a:cxnLst/>
            <a:rect l="l" t="t" r="r" b="b"/>
            <a:pathLst>
              <a:path w="1899285" h="1109345">
                <a:moveTo>
                  <a:pt x="1790529" y="451124"/>
                </a:moveTo>
                <a:lnTo>
                  <a:pt x="108752" y="451124"/>
                </a:lnTo>
                <a:lnTo>
                  <a:pt x="66656" y="459880"/>
                </a:lnTo>
                <a:lnTo>
                  <a:pt x="32062" y="483595"/>
                </a:lnTo>
                <a:lnTo>
                  <a:pt x="8624" y="518434"/>
                </a:lnTo>
                <a:lnTo>
                  <a:pt x="0" y="560568"/>
                </a:lnTo>
                <a:lnTo>
                  <a:pt x="0" y="999405"/>
                </a:lnTo>
                <a:lnTo>
                  <a:pt x="8624" y="1042831"/>
                </a:lnTo>
                <a:lnTo>
                  <a:pt x="32062" y="1077530"/>
                </a:lnTo>
                <a:lnTo>
                  <a:pt x="66656" y="1100529"/>
                </a:lnTo>
                <a:lnTo>
                  <a:pt x="108752" y="1108856"/>
                </a:lnTo>
                <a:lnTo>
                  <a:pt x="1790529" y="1108856"/>
                </a:lnTo>
                <a:lnTo>
                  <a:pt x="1832195" y="1100529"/>
                </a:lnTo>
                <a:lnTo>
                  <a:pt x="1866835" y="1077530"/>
                </a:lnTo>
                <a:lnTo>
                  <a:pt x="1890510" y="1042831"/>
                </a:lnTo>
                <a:lnTo>
                  <a:pt x="1899277" y="999405"/>
                </a:lnTo>
                <a:lnTo>
                  <a:pt x="1899277" y="560568"/>
                </a:lnTo>
                <a:lnTo>
                  <a:pt x="1890510" y="518434"/>
                </a:lnTo>
                <a:lnTo>
                  <a:pt x="1866835" y="483595"/>
                </a:lnTo>
                <a:lnTo>
                  <a:pt x="1832195" y="459880"/>
                </a:lnTo>
                <a:lnTo>
                  <a:pt x="1790529" y="451124"/>
                </a:lnTo>
                <a:close/>
              </a:path>
              <a:path w="1899285" h="1109345">
                <a:moveTo>
                  <a:pt x="1596592" y="0"/>
                </a:moveTo>
                <a:lnTo>
                  <a:pt x="1108154" y="451124"/>
                </a:lnTo>
                <a:lnTo>
                  <a:pt x="1581175" y="451124"/>
                </a:lnTo>
                <a:lnTo>
                  <a:pt x="1596592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6424" y="4749237"/>
            <a:ext cx="1899285" cy="1109345"/>
          </a:xfrm>
          <a:custGeom>
            <a:avLst/>
            <a:gdLst/>
            <a:ahLst/>
            <a:cxnLst/>
            <a:rect l="l" t="t" r="r" b="b"/>
            <a:pathLst>
              <a:path w="1899285" h="1109345">
                <a:moveTo>
                  <a:pt x="0" y="560568"/>
                </a:moveTo>
                <a:lnTo>
                  <a:pt x="8624" y="518434"/>
                </a:lnTo>
                <a:lnTo>
                  <a:pt x="32062" y="483595"/>
                </a:lnTo>
                <a:lnTo>
                  <a:pt x="66656" y="459880"/>
                </a:lnTo>
                <a:lnTo>
                  <a:pt x="108752" y="451124"/>
                </a:lnTo>
                <a:lnTo>
                  <a:pt x="1108154" y="451124"/>
                </a:lnTo>
                <a:lnTo>
                  <a:pt x="1596592" y="0"/>
                </a:lnTo>
                <a:lnTo>
                  <a:pt x="1581175" y="451124"/>
                </a:lnTo>
                <a:lnTo>
                  <a:pt x="1790529" y="451124"/>
                </a:lnTo>
                <a:lnTo>
                  <a:pt x="1832195" y="459880"/>
                </a:lnTo>
                <a:lnTo>
                  <a:pt x="1866835" y="483595"/>
                </a:lnTo>
                <a:lnTo>
                  <a:pt x="1890510" y="518434"/>
                </a:lnTo>
                <a:lnTo>
                  <a:pt x="1899277" y="560568"/>
                </a:lnTo>
                <a:lnTo>
                  <a:pt x="1899277" y="725268"/>
                </a:lnTo>
                <a:lnTo>
                  <a:pt x="1899277" y="999405"/>
                </a:lnTo>
                <a:lnTo>
                  <a:pt x="1890510" y="1042831"/>
                </a:lnTo>
                <a:lnTo>
                  <a:pt x="1866835" y="1077530"/>
                </a:lnTo>
                <a:lnTo>
                  <a:pt x="1832195" y="1100529"/>
                </a:lnTo>
                <a:lnTo>
                  <a:pt x="1790529" y="1108856"/>
                </a:lnTo>
                <a:lnTo>
                  <a:pt x="1581175" y="1108856"/>
                </a:lnTo>
                <a:lnTo>
                  <a:pt x="1108154" y="1108856"/>
                </a:lnTo>
                <a:lnTo>
                  <a:pt x="108752" y="1108856"/>
                </a:lnTo>
                <a:lnTo>
                  <a:pt x="66656" y="1100529"/>
                </a:lnTo>
                <a:lnTo>
                  <a:pt x="32062" y="1077530"/>
                </a:lnTo>
                <a:lnTo>
                  <a:pt x="8624" y="1042831"/>
                </a:lnTo>
                <a:lnTo>
                  <a:pt x="0" y="999404"/>
                </a:lnTo>
                <a:lnTo>
                  <a:pt x="0" y="725268"/>
                </a:lnTo>
                <a:lnTo>
                  <a:pt x="0" y="560568"/>
                </a:lnTo>
                <a:close/>
              </a:path>
            </a:pathLst>
          </a:custGeom>
          <a:ln w="12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41070" y="5268474"/>
            <a:ext cx="1115695" cy="487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 marR="5080" indent="-125730">
              <a:lnSpc>
                <a:spcPct val="100699"/>
              </a:lnSpc>
              <a:spcBef>
                <a:spcPts val="110"/>
              </a:spcBef>
            </a:pPr>
            <a:r>
              <a:rPr sz="1500" spc="-10" dirty="0">
                <a:latin typeface="Arial"/>
                <a:cs typeface="Arial"/>
              </a:rPr>
              <a:t>o</a:t>
            </a:r>
            <a:r>
              <a:rPr sz="1500" spc="25" dirty="0">
                <a:latin typeface="Arial"/>
                <a:cs typeface="Arial"/>
              </a:rPr>
              <a:t>n</a:t>
            </a:r>
            <a:r>
              <a:rPr sz="1500" spc="15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-</a:t>
            </a:r>
            <a:r>
              <a:rPr sz="1500" spc="15" dirty="0">
                <a:latin typeface="Arial"/>
                <a:cs typeface="Arial"/>
              </a:rPr>
              <a:t>to</a:t>
            </a:r>
            <a:r>
              <a:rPr sz="1500" spc="-15" dirty="0">
                <a:latin typeface="Arial"/>
                <a:cs typeface="Arial"/>
              </a:rPr>
              <a:t>-</a:t>
            </a:r>
            <a:r>
              <a:rPr sz="1500" spc="20" dirty="0">
                <a:latin typeface="Arial"/>
                <a:cs typeface="Arial"/>
              </a:rPr>
              <a:t>m</a:t>
            </a:r>
            <a:r>
              <a:rPr sz="1500" spc="5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y  </a:t>
            </a:r>
            <a:r>
              <a:rPr sz="1500" spc="10" dirty="0">
                <a:latin typeface="Arial"/>
                <a:cs typeface="Arial"/>
              </a:rPr>
              <a:t>alignment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41676" y="1903476"/>
            <a:ext cx="2586355" cy="1013460"/>
          </a:xfrm>
          <a:custGeom>
            <a:avLst/>
            <a:gdLst/>
            <a:ahLst/>
            <a:cxnLst/>
            <a:rect l="l" t="t" r="r" b="b"/>
            <a:pathLst>
              <a:path w="2586354" h="1013460">
                <a:moveTo>
                  <a:pt x="0" y="1013460"/>
                </a:moveTo>
                <a:lnTo>
                  <a:pt x="2586228" y="1013460"/>
                </a:lnTo>
                <a:lnTo>
                  <a:pt x="258622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29562" y="2312670"/>
            <a:ext cx="1626235" cy="585416"/>
          </a:xfrm>
          <a:prstGeom prst="rect">
            <a:avLst/>
          </a:prstGeom>
          <a:ln w="19812">
            <a:solidFill>
              <a:srgbClr val="BA56BD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algn="ctr">
              <a:spcBef>
                <a:spcPts val="244"/>
              </a:spcBef>
            </a:pPr>
            <a:r>
              <a:rPr spc="-135" dirty="0">
                <a:solidFill>
                  <a:srgbClr val="BA56BD"/>
                </a:solidFill>
                <a:latin typeface="Arial"/>
                <a:cs typeface="Arial"/>
              </a:rPr>
              <a:t>We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call </a:t>
            </a:r>
            <a:r>
              <a:rPr spc="-35" dirty="0">
                <a:solidFill>
                  <a:srgbClr val="BA56BD"/>
                </a:solidFill>
                <a:latin typeface="Arial"/>
                <a:cs typeface="Arial"/>
              </a:rPr>
              <a:t>this</a:t>
            </a:r>
            <a:r>
              <a:rPr spc="-9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i="1" spc="-20" dirty="0">
                <a:solidFill>
                  <a:srgbClr val="BA56BD"/>
                </a:solidFill>
                <a:latin typeface="Arial"/>
                <a:cs typeface="Arial"/>
              </a:rPr>
              <a:t>fertile</a:t>
            </a:r>
            <a:r>
              <a:rPr i="1" spc="-1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word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33879" y="2954527"/>
            <a:ext cx="1044575" cy="1412240"/>
          </a:xfrm>
          <a:custGeom>
            <a:avLst/>
            <a:gdLst/>
            <a:ahLst/>
            <a:cxnLst/>
            <a:rect l="l" t="t" r="r" b="b"/>
            <a:pathLst>
              <a:path w="1044575" h="1412239">
                <a:moveTo>
                  <a:pt x="991139" y="1356385"/>
                </a:moveTo>
                <a:lnTo>
                  <a:pt x="968476" y="1373124"/>
                </a:lnTo>
                <a:lnTo>
                  <a:pt x="1044295" y="1411859"/>
                </a:lnTo>
                <a:lnTo>
                  <a:pt x="1036429" y="1366647"/>
                </a:lnTo>
                <a:lnTo>
                  <a:pt x="998702" y="1366647"/>
                </a:lnTo>
                <a:lnTo>
                  <a:pt x="991139" y="1356385"/>
                </a:lnTo>
                <a:close/>
              </a:path>
              <a:path w="1044575" h="1412239">
                <a:moveTo>
                  <a:pt x="1007055" y="1344630"/>
                </a:moveTo>
                <a:lnTo>
                  <a:pt x="991139" y="1356385"/>
                </a:lnTo>
                <a:lnTo>
                  <a:pt x="998702" y="1366647"/>
                </a:lnTo>
                <a:lnTo>
                  <a:pt x="1014577" y="1354836"/>
                </a:lnTo>
                <a:lnTo>
                  <a:pt x="1007055" y="1344630"/>
                </a:lnTo>
                <a:close/>
              </a:path>
              <a:path w="1044575" h="1412239">
                <a:moveTo>
                  <a:pt x="1029690" y="1327912"/>
                </a:moveTo>
                <a:lnTo>
                  <a:pt x="1007055" y="1344630"/>
                </a:lnTo>
                <a:lnTo>
                  <a:pt x="1014577" y="1354836"/>
                </a:lnTo>
                <a:lnTo>
                  <a:pt x="998702" y="1366647"/>
                </a:lnTo>
                <a:lnTo>
                  <a:pt x="1036429" y="1366647"/>
                </a:lnTo>
                <a:lnTo>
                  <a:pt x="1029690" y="1327912"/>
                </a:lnTo>
                <a:close/>
              </a:path>
              <a:path w="1044575" h="1412239">
                <a:moveTo>
                  <a:pt x="15951" y="0"/>
                </a:moveTo>
                <a:lnTo>
                  <a:pt x="0" y="11684"/>
                </a:lnTo>
                <a:lnTo>
                  <a:pt x="991139" y="1356385"/>
                </a:lnTo>
                <a:lnTo>
                  <a:pt x="1007055" y="1344630"/>
                </a:lnTo>
                <a:lnTo>
                  <a:pt x="15951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98469" y="4365498"/>
            <a:ext cx="1361440" cy="268605"/>
          </a:xfrm>
          <a:custGeom>
            <a:avLst/>
            <a:gdLst/>
            <a:ahLst/>
            <a:cxnLst/>
            <a:rect l="l" t="t" r="r" b="b"/>
            <a:pathLst>
              <a:path w="1361439" h="268604">
                <a:moveTo>
                  <a:pt x="0" y="268224"/>
                </a:moveTo>
                <a:lnTo>
                  <a:pt x="1360932" y="268224"/>
                </a:lnTo>
                <a:lnTo>
                  <a:pt x="136093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19812">
            <a:solidFill>
              <a:srgbClr val="BA5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47062" y="6475806"/>
            <a:ext cx="81311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Examples from:</a:t>
            </a:r>
            <a:r>
              <a:rPr sz="1000" b="1" spc="-6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Arial"/>
                <a:cs typeface="Arial"/>
              </a:rPr>
              <a:t>“The </a:t>
            </a:r>
            <a:r>
              <a:rPr sz="1000" spc="-35" dirty="0">
                <a:latin typeface="Arial"/>
                <a:cs typeface="Arial"/>
              </a:rPr>
              <a:t>Mathematics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Statistical </a:t>
            </a:r>
            <a:r>
              <a:rPr sz="1000" spc="-40" dirty="0">
                <a:latin typeface="Arial"/>
                <a:cs typeface="Arial"/>
              </a:rPr>
              <a:t>Machine Translation: </a:t>
            </a:r>
            <a:r>
              <a:rPr sz="1000" spc="-45" dirty="0">
                <a:latin typeface="Arial"/>
                <a:cs typeface="Arial"/>
              </a:rPr>
              <a:t>Parameter </a:t>
            </a:r>
            <a:r>
              <a:rPr sz="1000" spc="-30" dirty="0">
                <a:latin typeface="Arial"/>
                <a:cs typeface="Arial"/>
              </a:rPr>
              <a:t>Estimation", </a:t>
            </a:r>
            <a:r>
              <a:rPr sz="1000" spc="-40" dirty="0"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1993.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u="sng" spc="-2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http://www.aclweb.org/anthology/J93-2003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Holder 4">
            <a:extLst>
              <a:ext uri="{FF2B5EF4-FFF2-40B4-BE49-F238E27FC236}">
                <a16:creationId xmlns:a16="http://schemas.microsoft.com/office/drawing/2014/main" id="{430C5539-81BE-4C34-9C2B-4DBC361829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73203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170" y="249377"/>
            <a:ext cx="6169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Alignment </a:t>
            </a:r>
            <a:r>
              <a:rPr spc="-135" dirty="0"/>
              <a:t>is</a:t>
            </a:r>
            <a:r>
              <a:rPr spc="-405" dirty="0"/>
              <a:t> </a:t>
            </a:r>
            <a:r>
              <a:rPr spc="-200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1"/>
            <a:ext cx="354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4" dirty="0">
                <a:latin typeface="Arial"/>
                <a:cs typeface="Arial"/>
              </a:rPr>
              <a:t>Some </a:t>
            </a:r>
            <a:r>
              <a:rPr sz="2400" spc="-80" dirty="0">
                <a:latin typeface="Arial"/>
                <a:cs typeface="Arial"/>
              </a:rPr>
              <a:t>words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85" dirty="0">
                <a:latin typeface="Arial"/>
                <a:cs typeface="Arial"/>
              </a:rPr>
              <a:t>very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fertile!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8969" y="2035556"/>
            <a:ext cx="26733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 algn="just">
              <a:lnSpc>
                <a:spcPct val="1278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il  </a:t>
            </a:r>
            <a:r>
              <a:rPr spc="-5" dirty="0">
                <a:latin typeface="Arial"/>
                <a:cs typeface="Arial"/>
              </a:rPr>
              <a:t>a  m’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2441" y="3184398"/>
            <a:ext cx="800100" cy="279400"/>
          </a:xfrm>
          <a:prstGeom prst="rect">
            <a:avLst/>
          </a:prstGeom>
          <a:ln w="19812">
            <a:solidFill>
              <a:srgbClr val="BA56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2095"/>
              </a:lnSpc>
            </a:pPr>
            <a:r>
              <a:rPr spc="-5" dirty="0">
                <a:latin typeface="Arial"/>
                <a:cs typeface="Arial"/>
              </a:rPr>
              <a:t>entarté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1574" y="2035556"/>
            <a:ext cx="42735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he  </a:t>
            </a:r>
            <a:r>
              <a:rPr spc="-5" dirty="0">
                <a:latin typeface="Arial"/>
                <a:cs typeface="Arial"/>
              </a:rPr>
              <a:t>hit  me  </a:t>
            </a:r>
            <a:r>
              <a:rPr spc="-45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ith  a  pie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6259" y="2254757"/>
            <a:ext cx="1344295" cy="76200"/>
          </a:xfrm>
          <a:custGeom>
            <a:avLst/>
            <a:gdLst/>
            <a:ahLst/>
            <a:cxnLst/>
            <a:rect l="l" t="t" r="r" b="b"/>
            <a:pathLst>
              <a:path w="13442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5"/>
                </a:lnTo>
                <a:lnTo>
                  <a:pt x="38100" y="48005"/>
                </a:lnTo>
                <a:lnTo>
                  <a:pt x="38100" y="28193"/>
                </a:lnTo>
                <a:lnTo>
                  <a:pt x="74206" y="28193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44295" h="76200">
                <a:moveTo>
                  <a:pt x="1306194" y="0"/>
                </a:moveTo>
                <a:lnTo>
                  <a:pt x="1291347" y="2988"/>
                </a:lnTo>
                <a:lnTo>
                  <a:pt x="1279239" y="11144"/>
                </a:lnTo>
                <a:lnTo>
                  <a:pt x="1271083" y="23252"/>
                </a:lnTo>
                <a:lnTo>
                  <a:pt x="1268094" y="38100"/>
                </a:lnTo>
                <a:lnTo>
                  <a:pt x="1271083" y="52947"/>
                </a:lnTo>
                <a:lnTo>
                  <a:pt x="1279239" y="65055"/>
                </a:lnTo>
                <a:lnTo>
                  <a:pt x="1291347" y="73211"/>
                </a:lnTo>
                <a:lnTo>
                  <a:pt x="1306194" y="76200"/>
                </a:lnTo>
                <a:lnTo>
                  <a:pt x="1321042" y="73211"/>
                </a:lnTo>
                <a:lnTo>
                  <a:pt x="1333150" y="65055"/>
                </a:lnTo>
                <a:lnTo>
                  <a:pt x="1341306" y="52947"/>
                </a:lnTo>
                <a:lnTo>
                  <a:pt x="1342301" y="48005"/>
                </a:lnTo>
                <a:lnTo>
                  <a:pt x="1306194" y="48005"/>
                </a:lnTo>
                <a:lnTo>
                  <a:pt x="1306194" y="28193"/>
                </a:lnTo>
                <a:lnTo>
                  <a:pt x="1342301" y="28193"/>
                </a:lnTo>
                <a:lnTo>
                  <a:pt x="1341306" y="23252"/>
                </a:lnTo>
                <a:lnTo>
                  <a:pt x="1333150" y="11144"/>
                </a:lnTo>
                <a:lnTo>
                  <a:pt x="1321042" y="2988"/>
                </a:lnTo>
                <a:lnTo>
                  <a:pt x="1306194" y="0"/>
                </a:lnTo>
                <a:close/>
              </a:path>
              <a:path w="1344295" h="76200">
                <a:moveTo>
                  <a:pt x="74206" y="28193"/>
                </a:moveTo>
                <a:lnTo>
                  <a:pt x="38100" y="28193"/>
                </a:lnTo>
                <a:lnTo>
                  <a:pt x="38100" y="48005"/>
                </a:lnTo>
                <a:lnTo>
                  <a:pt x="74206" y="48005"/>
                </a:lnTo>
                <a:lnTo>
                  <a:pt x="76200" y="38100"/>
                </a:lnTo>
                <a:lnTo>
                  <a:pt x="74206" y="28193"/>
                </a:lnTo>
                <a:close/>
              </a:path>
              <a:path w="1344295" h="76200">
                <a:moveTo>
                  <a:pt x="1270088" y="28193"/>
                </a:moveTo>
                <a:lnTo>
                  <a:pt x="74206" y="28193"/>
                </a:lnTo>
                <a:lnTo>
                  <a:pt x="76200" y="38100"/>
                </a:lnTo>
                <a:lnTo>
                  <a:pt x="74206" y="48005"/>
                </a:lnTo>
                <a:lnTo>
                  <a:pt x="1270088" y="48005"/>
                </a:lnTo>
                <a:lnTo>
                  <a:pt x="1268094" y="38100"/>
                </a:lnTo>
                <a:lnTo>
                  <a:pt x="1270088" y="28193"/>
                </a:lnTo>
                <a:close/>
              </a:path>
              <a:path w="1344295" h="76200">
                <a:moveTo>
                  <a:pt x="1342301" y="28193"/>
                </a:moveTo>
                <a:lnTo>
                  <a:pt x="1306194" y="28193"/>
                </a:lnTo>
                <a:lnTo>
                  <a:pt x="1306194" y="48005"/>
                </a:lnTo>
                <a:lnTo>
                  <a:pt x="1342301" y="48005"/>
                </a:lnTo>
                <a:lnTo>
                  <a:pt x="1344294" y="38100"/>
                </a:lnTo>
                <a:lnTo>
                  <a:pt x="134230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7942" y="2620630"/>
            <a:ext cx="833119" cy="716915"/>
          </a:xfrm>
          <a:custGeom>
            <a:avLst/>
            <a:gdLst/>
            <a:ahLst/>
            <a:cxnLst/>
            <a:rect l="l" t="t" r="r" b="b"/>
            <a:pathLst>
              <a:path w="833119" h="716914">
                <a:moveTo>
                  <a:pt x="761091" y="53866"/>
                </a:moveTo>
                <a:lnTo>
                  <a:pt x="0" y="701817"/>
                </a:lnTo>
                <a:lnTo>
                  <a:pt x="12953" y="716803"/>
                </a:lnTo>
                <a:lnTo>
                  <a:pt x="773861" y="68904"/>
                </a:lnTo>
                <a:lnTo>
                  <a:pt x="765936" y="62626"/>
                </a:lnTo>
                <a:lnTo>
                  <a:pt x="761091" y="53866"/>
                </a:lnTo>
                <a:close/>
              </a:path>
              <a:path w="833119" h="716914">
                <a:moveTo>
                  <a:pt x="831726" y="30495"/>
                </a:moveTo>
                <a:lnTo>
                  <a:pt x="788542" y="30495"/>
                </a:lnTo>
                <a:lnTo>
                  <a:pt x="801369" y="45481"/>
                </a:lnTo>
                <a:lnTo>
                  <a:pt x="773861" y="68904"/>
                </a:lnTo>
                <a:lnTo>
                  <a:pt x="777813" y="72034"/>
                </a:lnTo>
                <a:lnTo>
                  <a:pt x="791892" y="75977"/>
                </a:lnTo>
                <a:lnTo>
                  <a:pt x="806424" y="74324"/>
                </a:lnTo>
                <a:lnTo>
                  <a:pt x="819657" y="66944"/>
                </a:lnTo>
                <a:lnTo>
                  <a:pt x="828994" y="55088"/>
                </a:lnTo>
                <a:lnTo>
                  <a:pt x="832913" y="41052"/>
                </a:lnTo>
                <a:lnTo>
                  <a:pt x="831726" y="30495"/>
                </a:lnTo>
                <a:close/>
              </a:path>
              <a:path w="833119" h="716914">
                <a:moveTo>
                  <a:pt x="788542" y="30495"/>
                </a:moveTo>
                <a:lnTo>
                  <a:pt x="761091" y="53866"/>
                </a:lnTo>
                <a:lnTo>
                  <a:pt x="765936" y="62626"/>
                </a:lnTo>
                <a:lnTo>
                  <a:pt x="773861" y="68904"/>
                </a:lnTo>
                <a:lnTo>
                  <a:pt x="801369" y="45481"/>
                </a:lnTo>
                <a:lnTo>
                  <a:pt x="788542" y="30495"/>
                </a:lnTo>
                <a:close/>
              </a:path>
              <a:path w="833119" h="716914">
                <a:moveTo>
                  <a:pt x="797972" y="0"/>
                </a:moveTo>
                <a:lnTo>
                  <a:pt x="783470" y="1652"/>
                </a:lnTo>
                <a:lnTo>
                  <a:pt x="770254" y="9032"/>
                </a:lnTo>
                <a:lnTo>
                  <a:pt x="760918" y="20889"/>
                </a:lnTo>
                <a:lnTo>
                  <a:pt x="756999" y="34925"/>
                </a:lnTo>
                <a:lnTo>
                  <a:pt x="758628" y="49412"/>
                </a:lnTo>
                <a:lnTo>
                  <a:pt x="761091" y="53866"/>
                </a:lnTo>
                <a:lnTo>
                  <a:pt x="788542" y="30495"/>
                </a:lnTo>
                <a:lnTo>
                  <a:pt x="831726" y="30495"/>
                </a:lnTo>
                <a:lnTo>
                  <a:pt x="831284" y="26564"/>
                </a:lnTo>
                <a:lnTo>
                  <a:pt x="823976" y="13350"/>
                </a:lnTo>
                <a:lnTo>
                  <a:pt x="812045" y="3942"/>
                </a:lnTo>
                <a:lnTo>
                  <a:pt x="797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0480" y="3320035"/>
            <a:ext cx="830580" cy="386715"/>
          </a:xfrm>
          <a:custGeom>
            <a:avLst/>
            <a:gdLst/>
            <a:ahLst/>
            <a:cxnLst/>
            <a:rect l="l" t="t" r="r" b="b"/>
            <a:pathLst>
              <a:path w="830580" h="386714">
                <a:moveTo>
                  <a:pt x="755343" y="343344"/>
                </a:moveTo>
                <a:lnTo>
                  <a:pt x="777367" y="383539"/>
                </a:lnTo>
                <a:lnTo>
                  <a:pt x="792150" y="386675"/>
                </a:lnTo>
                <a:lnTo>
                  <a:pt x="806481" y="383952"/>
                </a:lnTo>
                <a:lnTo>
                  <a:pt x="818765" y="376039"/>
                </a:lnTo>
                <a:lnTo>
                  <a:pt x="827405" y="363600"/>
                </a:lnTo>
                <a:lnTo>
                  <a:pt x="828649" y="357631"/>
                </a:lnTo>
                <a:lnTo>
                  <a:pt x="788543" y="357631"/>
                </a:lnTo>
                <a:lnTo>
                  <a:pt x="755343" y="343344"/>
                </a:lnTo>
                <a:close/>
              </a:path>
              <a:path w="830580" h="386714">
                <a:moveTo>
                  <a:pt x="763162" y="325207"/>
                </a:moveTo>
                <a:lnTo>
                  <a:pt x="757427" y="333501"/>
                </a:lnTo>
                <a:lnTo>
                  <a:pt x="755343" y="343344"/>
                </a:lnTo>
                <a:lnTo>
                  <a:pt x="788543" y="357631"/>
                </a:lnTo>
                <a:lnTo>
                  <a:pt x="796289" y="339470"/>
                </a:lnTo>
                <a:lnTo>
                  <a:pt x="763162" y="325207"/>
                </a:lnTo>
                <a:close/>
              </a:path>
              <a:path w="830580" h="386714">
                <a:moveTo>
                  <a:pt x="792664" y="310481"/>
                </a:moveTo>
                <a:lnTo>
                  <a:pt x="778303" y="313197"/>
                </a:lnTo>
                <a:lnTo>
                  <a:pt x="766014" y="321081"/>
                </a:lnTo>
                <a:lnTo>
                  <a:pt x="763162" y="325207"/>
                </a:lnTo>
                <a:lnTo>
                  <a:pt x="796289" y="339470"/>
                </a:lnTo>
                <a:lnTo>
                  <a:pt x="788543" y="357631"/>
                </a:lnTo>
                <a:lnTo>
                  <a:pt x="828649" y="357631"/>
                </a:lnTo>
                <a:lnTo>
                  <a:pt x="830486" y="348817"/>
                </a:lnTo>
                <a:lnTo>
                  <a:pt x="827770" y="334486"/>
                </a:lnTo>
                <a:lnTo>
                  <a:pt x="819886" y="322202"/>
                </a:lnTo>
                <a:lnTo>
                  <a:pt x="807466" y="313563"/>
                </a:lnTo>
                <a:lnTo>
                  <a:pt x="792664" y="310481"/>
                </a:lnTo>
                <a:close/>
              </a:path>
              <a:path w="830580" h="386714">
                <a:moveTo>
                  <a:pt x="7874" y="0"/>
                </a:moveTo>
                <a:lnTo>
                  <a:pt x="0" y="18287"/>
                </a:lnTo>
                <a:lnTo>
                  <a:pt x="755343" y="343344"/>
                </a:lnTo>
                <a:lnTo>
                  <a:pt x="757427" y="333501"/>
                </a:lnTo>
                <a:lnTo>
                  <a:pt x="763162" y="32520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7942" y="3321684"/>
            <a:ext cx="833119" cy="722630"/>
          </a:xfrm>
          <a:custGeom>
            <a:avLst/>
            <a:gdLst/>
            <a:ahLst/>
            <a:cxnLst/>
            <a:rect l="l" t="t" r="r" b="b"/>
            <a:pathLst>
              <a:path w="833119" h="722629">
                <a:moveTo>
                  <a:pt x="761149" y="668503"/>
                </a:moveTo>
                <a:lnTo>
                  <a:pt x="758662" y="672927"/>
                </a:lnTo>
                <a:lnTo>
                  <a:pt x="756951" y="687435"/>
                </a:lnTo>
                <a:lnTo>
                  <a:pt x="760813" y="701538"/>
                </a:lnTo>
                <a:lnTo>
                  <a:pt x="770127" y="713485"/>
                </a:lnTo>
                <a:lnTo>
                  <a:pt x="783343" y="720814"/>
                </a:lnTo>
                <a:lnTo>
                  <a:pt x="797845" y="722487"/>
                </a:lnTo>
                <a:lnTo>
                  <a:pt x="811918" y="718611"/>
                </a:lnTo>
                <a:lnTo>
                  <a:pt x="823848" y="709294"/>
                </a:lnTo>
                <a:lnTo>
                  <a:pt x="831250" y="696132"/>
                </a:lnTo>
                <a:lnTo>
                  <a:pt x="831735" y="692022"/>
                </a:lnTo>
                <a:lnTo>
                  <a:pt x="788542" y="692022"/>
                </a:lnTo>
                <a:lnTo>
                  <a:pt x="761149" y="668503"/>
                </a:lnTo>
                <a:close/>
              </a:path>
              <a:path w="833119" h="722629">
                <a:moveTo>
                  <a:pt x="774013" y="653545"/>
                </a:moveTo>
                <a:lnTo>
                  <a:pt x="766063" y="659764"/>
                </a:lnTo>
                <a:lnTo>
                  <a:pt x="761149" y="668503"/>
                </a:lnTo>
                <a:lnTo>
                  <a:pt x="788542" y="692022"/>
                </a:lnTo>
                <a:lnTo>
                  <a:pt x="801369" y="677037"/>
                </a:lnTo>
                <a:lnTo>
                  <a:pt x="774013" y="653545"/>
                </a:lnTo>
                <a:close/>
              </a:path>
              <a:path w="833119" h="722629">
                <a:moveTo>
                  <a:pt x="792067" y="646525"/>
                </a:moveTo>
                <a:lnTo>
                  <a:pt x="777994" y="650430"/>
                </a:lnTo>
                <a:lnTo>
                  <a:pt x="774013" y="653545"/>
                </a:lnTo>
                <a:lnTo>
                  <a:pt x="801369" y="677037"/>
                </a:lnTo>
                <a:lnTo>
                  <a:pt x="788542" y="692022"/>
                </a:lnTo>
                <a:lnTo>
                  <a:pt x="831735" y="692022"/>
                </a:lnTo>
                <a:lnTo>
                  <a:pt x="832961" y="681624"/>
                </a:lnTo>
                <a:lnTo>
                  <a:pt x="829099" y="667521"/>
                </a:lnTo>
                <a:lnTo>
                  <a:pt x="819784" y="655573"/>
                </a:lnTo>
                <a:lnTo>
                  <a:pt x="806569" y="648192"/>
                </a:lnTo>
                <a:lnTo>
                  <a:pt x="792067" y="646525"/>
                </a:lnTo>
                <a:close/>
              </a:path>
              <a:path w="833119" h="722629">
                <a:moveTo>
                  <a:pt x="12953" y="0"/>
                </a:moveTo>
                <a:lnTo>
                  <a:pt x="0" y="14986"/>
                </a:lnTo>
                <a:lnTo>
                  <a:pt x="761149" y="668503"/>
                </a:lnTo>
                <a:lnTo>
                  <a:pt x="766063" y="659764"/>
                </a:lnTo>
                <a:lnTo>
                  <a:pt x="774013" y="653545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6259" y="2949701"/>
            <a:ext cx="1344295" cy="76200"/>
          </a:xfrm>
          <a:custGeom>
            <a:avLst/>
            <a:gdLst/>
            <a:ahLst/>
            <a:cxnLst/>
            <a:rect l="l" t="t" r="r" b="b"/>
            <a:pathLst>
              <a:path w="13442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44295" h="76200">
                <a:moveTo>
                  <a:pt x="1306194" y="0"/>
                </a:moveTo>
                <a:lnTo>
                  <a:pt x="1291347" y="2988"/>
                </a:lnTo>
                <a:lnTo>
                  <a:pt x="1279239" y="11144"/>
                </a:lnTo>
                <a:lnTo>
                  <a:pt x="1271083" y="23252"/>
                </a:lnTo>
                <a:lnTo>
                  <a:pt x="1268094" y="38100"/>
                </a:lnTo>
                <a:lnTo>
                  <a:pt x="1271083" y="52947"/>
                </a:lnTo>
                <a:lnTo>
                  <a:pt x="1279239" y="65055"/>
                </a:lnTo>
                <a:lnTo>
                  <a:pt x="1291347" y="73211"/>
                </a:lnTo>
                <a:lnTo>
                  <a:pt x="1306194" y="76200"/>
                </a:lnTo>
                <a:lnTo>
                  <a:pt x="1321042" y="73211"/>
                </a:lnTo>
                <a:lnTo>
                  <a:pt x="1333150" y="65055"/>
                </a:lnTo>
                <a:lnTo>
                  <a:pt x="1341306" y="52947"/>
                </a:lnTo>
                <a:lnTo>
                  <a:pt x="1342301" y="48006"/>
                </a:lnTo>
                <a:lnTo>
                  <a:pt x="1306194" y="48006"/>
                </a:lnTo>
                <a:lnTo>
                  <a:pt x="1306194" y="28194"/>
                </a:lnTo>
                <a:lnTo>
                  <a:pt x="1342301" y="28194"/>
                </a:lnTo>
                <a:lnTo>
                  <a:pt x="1341306" y="23252"/>
                </a:lnTo>
                <a:lnTo>
                  <a:pt x="1333150" y="11144"/>
                </a:lnTo>
                <a:lnTo>
                  <a:pt x="1321042" y="2988"/>
                </a:lnTo>
                <a:lnTo>
                  <a:pt x="1306194" y="0"/>
                </a:lnTo>
                <a:close/>
              </a:path>
              <a:path w="134429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344295" h="76200">
                <a:moveTo>
                  <a:pt x="127008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270088" y="48006"/>
                </a:lnTo>
                <a:lnTo>
                  <a:pt x="1268094" y="38100"/>
                </a:lnTo>
                <a:lnTo>
                  <a:pt x="1270088" y="28194"/>
                </a:lnTo>
                <a:close/>
              </a:path>
              <a:path w="1344295" h="76200">
                <a:moveTo>
                  <a:pt x="1342301" y="28194"/>
                </a:moveTo>
                <a:lnTo>
                  <a:pt x="1306194" y="28194"/>
                </a:lnTo>
                <a:lnTo>
                  <a:pt x="1306194" y="48006"/>
                </a:lnTo>
                <a:lnTo>
                  <a:pt x="1342301" y="48006"/>
                </a:lnTo>
                <a:lnTo>
                  <a:pt x="1344294" y="38100"/>
                </a:lnTo>
                <a:lnTo>
                  <a:pt x="134230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78195" y="1605433"/>
          <a:ext cx="3401059" cy="2252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 vert="vert27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tarté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826259" y="3291078"/>
            <a:ext cx="1344295" cy="76200"/>
          </a:xfrm>
          <a:custGeom>
            <a:avLst/>
            <a:gdLst/>
            <a:ahLst/>
            <a:cxnLst/>
            <a:rect l="l" t="t" r="r" b="b"/>
            <a:pathLst>
              <a:path w="13442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44295" h="76200">
                <a:moveTo>
                  <a:pt x="1306194" y="0"/>
                </a:moveTo>
                <a:lnTo>
                  <a:pt x="1291347" y="2988"/>
                </a:lnTo>
                <a:lnTo>
                  <a:pt x="1279239" y="11144"/>
                </a:lnTo>
                <a:lnTo>
                  <a:pt x="1271083" y="23252"/>
                </a:lnTo>
                <a:lnTo>
                  <a:pt x="1268094" y="38100"/>
                </a:lnTo>
                <a:lnTo>
                  <a:pt x="1271083" y="52947"/>
                </a:lnTo>
                <a:lnTo>
                  <a:pt x="1279239" y="65055"/>
                </a:lnTo>
                <a:lnTo>
                  <a:pt x="1291347" y="73211"/>
                </a:lnTo>
                <a:lnTo>
                  <a:pt x="1306194" y="76200"/>
                </a:lnTo>
                <a:lnTo>
                  <a:pt x="1321042" y="73211"/>
                </a:lnTo>
                <a:lnTo>
                  <a:pt x="1333150" y="65055"/>
                </a:lnTo>
                <a:lnTo>
                  <a:pt x="1341306" y="52947"/>
                </a:lnTo>
                <a:lnTo>
                  <a:pt x="1342301" y="48006"/>
                </a:lnTo>
                <a:lnTo>
                  <a:pt x="1306194" y="48006"/>
                </a:lnTo>
                <a:lnTo>
                  <a:pt x="1306194" y="28194"/>
                </a:lnTo>
                <a:lnTo>
                  <a:pt x="1342301" y="28194"/>
                </a:lnTo>
                <a:lnTo>
                  <a:pt x="1341306" y="23252"/>
                </a:lnTo>
                <a:lnTo>
                  <a:pt x="1333150" y="11144"/>
                </a:lnTo>
                <a:lnTo>
                  <a:pt x="1321042" y="2988"/>
                </a:lnTo>
                <a:lnTo>
                  <a:pt x="1306194" y="0"/>
                </a:lnTo>
                <a:close/>
              </a:path>
              <a:path w="134429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1344295" h="76200">
                <a:moveTo>
                  <a:pt x="1270088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1270088" y="48006"/>
                </a:lnTo>
                <a:lnTo>
                  <a:pt x="1268094" y="38100"/>
                </a:lnTo>
                <a:lnTo>
                  <a:pt x="1270088" y="28194"/>
                </a:lnTo>
                <a:close/>
              </a:path>
              <a:path w="1344295" h="76200">
                <a:moveTo>
                  <a:pt x="1342301" y="28194"/>
                </a:moveTo>
                <a:lnTo>
                  <a:pt x="1306194" y="28194"/>
                </a:lnTo>
                <a:lnTo>
                  <a:pt x="1306194" y="48006"/>
                </a:lnTo>
                <a:lnTo>
                  <a:pt x="1342301" y="48006"/>
                </a:lnTo>
                <a:lnTo>
                  <a:pt x="1344294" y="38100"/>
                </a:lnTo>
                <a:lnTo>
                  <a:pt x="134230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9561" y="4735829"/>
            <a:ext cx="2720340" cy="584134"/>
          </a:xfrm>
          <a:prstGeom prst="rect">
            <a:avLst/>
          </a:prstGeom>
          <a:ln w="19812">
            <a:solidFill>
              <a:srgbClr val="BA56B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7795" marR="135255" indent="106680">
              <a:spcBef>
                <a:spcPts val="235"/>
              </a:spcBef>
            </a:pP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This </a:t>
            </a: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word </a:t>
            </a:r>
            <a:r>
              <a:rPr spc="-135" dirty="0">
                <a:solidFill>
                  <a:srgbClr val="BA56BD"/>
                </a:solidFill>
                <a:latin typeface="Arial"/>
                <a:cs typeface="Arial"/>
              </a:rPr>
              <a:t>has </a:t>
            </a:r>
            <a:r>
              <a:rPr spc="-60" dirty="0">
                <a:solidFill>
                  <a:srgbClr val="BA56BD"/>
                </a:solidFill>
                <a:latin typeface="Arial"/>
                <a:cs typeface="Arial"/>
              </a:rPr>
              <a:t>no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single-  </a:t>
            </a: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word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equivalent </a:t>
            </a:r>
            <a:r>
              <a:rPr spc="-30" dirty="0">
                <a:solidFill>
                  <a:srgbClr val="BA56BD"/>
                </a:solidFill>
                <a:latin typeface="Arial"/>
                <a:cs typeface="Arial"/>
              </a:rPr>
              <a:t>in</a:t>
            </a:r>
            <a:r>
              <a:rPr spc="-20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BA56BD"/>
                </a:solidFill>
                <a:latin typeface="Arial"/>
                <a:cs typeface="Arial"/>
              </a:rPr>
              <a:t>English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3254" y="3463290"/>
            <a:ext cx="785495" cy="1277620"/>
          </a:xfrm>
          <a:custGeom>
            <a:avLst/>
            <a:gdLst/>
            <a:ahLst/>
            <a:cxnLst/>
            <a:rect l="l" t="t" r="r" b="b"/>
            <a:pathLst>
              <a:path w="785494" h="1277620">
                <a:moveTo>
                  <a:pt x="48162" y="59869"/>
                </a:moveTo>
                <a:lnTo>
                  <a:pt x="31254" y="70168"/>
                </a:lnTo>
                <a:lnTo>
                  <a:pt x="768096" y="1277239"/>
                </a:lnTo>
                <a:lnTo>
                  <a:pt x="784987" y="1266952"/>
                </a:lnTo>
                <a:lnTo>
                  <a:pt x="48162" y="59869"/>
                </a:lnTo>
                <a:close/>
              </a:path>
              <a:path w="785494" h="1277620">
                <a:moveTo>
                  <a:pt x="0" y="0"/>
                </a:moveTo>
                <a:lnTo>
                  <a:pt x="7175" y="84836"/>
                </a:lnTo>
                <a:lnTo>
                  <a:pt x="31254" y="70168"/>
                </a:lnTo>
                <a:lnTo>
                  <a:pt x="24625" y="59309"/>
                </a:lnTo>
                <a:lnTo>
                  <a:pt x="41541" y="49022"/>
                </a:lnTo>
                <a:lnTo>
                  <a:pt x="65970" y="49022"/>
                </a:lnTo>
                <a:lnTo>
                  <a:pt x="72224" y="45212"/>
                </a:lnTo>
                <a:lnTo>
                  <a:pt x="0" y="0"/>
                </a:lnTo>
                <a:close/>
              </a:path>
              <a:path w="785494" h="1277620">
                <a:moveTo>
                  <a:pt x="41541" y="49022"/>
                </a:moveTo>
                <a:lnTo>
                  <a:pt x="24625" y="59309"/>
                </a:lnTo>
                <a:lnTo>
                  <a:pt x="31254" y="70168"/>
                </a:lnTo>
                <a:lnTo>
                  <a:pt x="48162" y="59869"/>
                </a:lnTo>
                <a:lnTo>
                  <a:pt x="41541" y="49022"/>
                </a:lnTo>
                <a:close/>
              </a:path>
              <a:path w="785494" h="1277620">
                <a:moveTo>
                  <a:pt x="65970" y="49022"/>
                </a:moveTo>
                <a:lnTo>
                  <a:pt x="41541" y="49022"/>
                </a:lnTo>
                <a:lnTo>
                  <a:pt x="48162" y="59869"/>
                </a:lnTo>
                <a:lnTo>
                  <a:pt x="65970" y="49022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4732" y="4223003"/>
            <a:ext cx="2232660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E430E3FC-7185-40D8-A160-37DAD97CBA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6041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340" y="249377"/>
            <a:ext cx="49733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Alignment </a:t>
            </a:r>
            <a:r>
              <a:rPr spc="-135" dirty="0"/>
              <a:t>is</a:t>
            </a:r>
            <a:r>
              <a:rPr spc="-405" dirty="0"/>
              <a:t> </a:t>
            </a:r>
            <a:r>
              <a:rPr spc="-200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1"/>
            <a:ext cx="585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Alignment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5" dirty="0">
                <a:solidFill>
                  <a:srgbClr val="BA56BD"/>
                </a:solidFill>
                <a:latin typeface="Arial"/>
                <a:cs typeface="Arial"/>
              </a:rPr>
              <a:t>many-to-many</a:t>
            </a:r>
            <a:r>
              <a:rPr sz="2400" spc="-2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(phrase-level)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955" y="2692408"/>
            <a:ext cx="677545" cy="1733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276860" algn="r">
              <a:lnSpc>
                <a:spcPct val="110300"/>
              </a:lnSpc>
              <a:spcBef>
                <a:spcPts val="45"/>
              </a:spcBef>
            </a:pPr>
            <a:r>
              <a:rPr sz="1700" spc="-2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  </a:t>
            </a:r>
            <a:r>
              <a:rPr sz="1700" spc="-5" dirty="0">
                <a:latin typeface="Arial"/>
                <a:cs typeface="Arial"/>
              </a:rPr>
              <a:t>p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2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r  </a:t>
            </a:r>
            <a:r>
              <a:rPr sz="1700" spc="-5" dirty="0">
                <a:latin typeface="Arial"/>
                <a:cs typeface="Arial"/>
              </a:rPr>
              <a:t>d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n</a:t>
            </a:r>
            <a:r>
              <a:rPr sz="1700" spc="-15" dirty="0">
                <a:latin typeface="Arial"/>
                <a:cs typeface="Arial"/>
              </a:rPr>
              <a:t>’</a:t>
            </a:r>
            <a:r>
              <a:rPr sz="1700" dirty="0">
                <a:latin typeface="Arial"/>
                <a:cs typeface="Arial"/>
              </a:rPr>
              <a:t>t  h</a:t>
            </a:r>
            <a:r>
              <a:rPr sz="1700" spc="20" dirty="0">
                <a:latin typeface="Arial"/>
                <a:cs typeface="Arial"/>
              </a:rPr>
              <a:t>a</a:t>
            </a:r>
            <a:r>
              <a:rPr sz="1700" spc="-5" dirty="0">
                <a:latin typeface="Arial"/>
                <a:cs typeface="Arial"/>
              </a:rPr>
              <a:t>ve  </a:t>
            </a:r>
            <a:r>
              <a:rPr sz="1700" spc="20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ny  </a:t>
            </a:r>
            <a:r>
              <a:rPr sz="1700" spc="-1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20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ey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4349" y="2686297"/>
            <a:ext cx="845819" cy="11537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65"/>
              </a:spcBef>
            </a:pPr>
            <a:r>
              <a:rPr sz="1700" spc="5" dirty="0">
                <a:latin typeface="Arial"/>
                <a:cs typeface="Arial"/>
              </a:rPr>
              <a:t>Les  </a:t>
            </a:r>
            <a:r>
              <a:rPr sz="1700" dirty="0">
                <a:latin typeface="Arial"/>
                <a:cs typeface="Arial"/>
              </a:rPr>
              <a:t>pauvres  </a:t>
            </a:r>
            <a:r>
              <a:rPr sz="1700" spc="5" dirty="0">
                <a:latin typeface="Arial"/>
                <a:cs typeface="Arial"/>
              </a:rPr>
              <a:t>sont  </a:t>
            </a:r>
            <a:r>
              <a:rPr sz="1700" spc="20" dirty="0">
                <a:latin typeface="Arial"/>
                <a:cs typeface="Arial"/>
              </a:rPr>
              <a:t>d</a:t>
            </a:r>
            <a:r>
              <a:rPr sz="1700" spc="-5" dirty="0">
                <a:latin typeface="Arial"/>
                <a:cs typeface="Arial"/>
              </a:rPr>
              <a:t>é</a:t>
            </a:r>
            <a:r>
              <a:rPr sz="1700" spc="-1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u</a:t>
            </a:r>
            <a:r>
              <a:rPr sz="1700" spc="20" dirty="0">
                <a:latin typeface="Arial"/>
                <a:cs typeface="Arial"/>
              </a:rPr>
              <a:t>n</a:t>
            </a:r>
            <a:r>
              <a:rPr sz="1700" spc="-1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4741" y="4351046"/>
            <a:ext cx="1881505" cy="1214120"/>
          </a:xfrm>
          <a:custGeom>
            <a:avLst/>
            <a:gdLst/>
            <a:ahLst/>
            <a:cxnLst/>
            <a:rect l="l" t="t" r="r" b="b"/>
            <a:pathLst>
              <a:path w="1881505" h="1214120">
                <a:moveTo>
                  <a:pt x="1773390" y="556993"/>
                </a:moveTo>
                <a:lnTo>
                  <a:pt x="108677" y="556993"/>
                </a:lnTo>
                <a:lnTo>
                  <a:pt x="66844" y="565758"/>
                </a:lnTo>
                <a:lnTo>
                  <a:pt x="32248" y="589701"/>
                </a:lnTo>
                <a:lnTo>
                  <a:pt x="8696" y="625295"/>
                </a:lnTo>
                <a:lnTo>
                  <a:pt x="0" y="669015"/>
                </a:lnTo>
                <a:lnTo>
                  <a:pt x="0" y="1101763"/>
                </a:lnTo>
                <a:lnTo>
                  <a:pt x="8696" y="1145472"/>
                </a:lnTo>
                <a:lnTo>
                  <a:pt x="32248" y="1181065"/>
                </a:lnTo>
                <a:lnTo>
                  <a:pt x="66844" y="1205011"/>
                </a:lnTo>
                <a:lnTo>
                  <a:pt x="108677" y="1213777"/>
                </a:lnTo>
                <a:lnTo>
                  <a:pt x="1773390" y="1213777"/>
                </a:lnTo>
                <a:lnTo>
                  <a:pt x="1815066" y="1205011"/>
                </a:lnTo>
                <a:lnTo>
                  <a:pt x="1849308" y="1181065"/>
                </a:lnTo>
                <a:lnTo>
                  <a:pt x="1872503" y="1145472"/>
                </a:lnTo>
                <a:lnTo>
                  <a:pt x="1881037" y="1101763"/>
                </a:lnTo>
                <a:lnTo>
                  <a:pt x="1881037" y="669015"/>
                </a:lnTo>
                <a:lnTo>
                  <a:pt x="1872503" y="625295"/>
                </a:lnTo>
                <a:lnTo>
                  <a:pt x="1849308" y="589701"/>
                </a:lnTo>
                <a:lnTo>
                  <a:pt x="1815066" y="565758"/>
                </a:lnTo>
                <a:lnTo>
                  <a:pt x="1773390" y="556993"/>
                </a:lnTo>
                <a:close/>
              </a:path>
              <a:path w="1881505" h="1214120">
                <a:moveTo>
                  <a:pt x="1363056" y="0"/>
                </a:moveTo>
                <a:lnTo>
                  <a:pt x="1097969" y="556993"/>
                </a:lnTo>
                <a:lnTo>
                  <a:pt x="1566198" y="556993"/>
                </a:lnTo>
                <a:lnTo>
                  <a:pt x="1363056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4741" y="4351046"/>
            <a:ext cx="1881505" cy="1214120"/>
          </a:xfrm>
          <a:custGeom>
            <a:avLst/>
            <a:gdLst/>
            <a:ahLst/>
            <a:cxnLst/>
            <a:rect l="l" t="t" r="r" b="b"/>
            <a:pathLst>
              <a:path w="1881505" h="1214120">
                <a:moveTo>
                  <a:pt x="0" y="669015"/>
                </a:moveTo>
                <a:lnTo>
                  <a:pt x="8696" y="625295"/>
                </a:lnTo>
                <a:lnTo>
                  <a:pt x="32248" y="589701"/>
                </a:lnTo>
                <a:lnTo>
                  <a:pt x="66844" y="565758"/>
                </a:lnTo>
                <a:lnTo>
                  <a:pt x="108677" y="556993"/>
                </a:lnTo>
                <a:lnTo>
                  <a:pt x="1097969" y="556993"/>
                </a:lnTo>
                <a:lnTo>
                  <a:pt x="1363056" y="0"/>
                </a:lnTo>
                <a:lnTo>
                  <a:pt x="1566198" y="556993"/>
                </a:lnTo>
                <a:lnTo>
                  <a:pt x="1773390" y="556993"/>
                </a:lnTo>
                <a:lnTo>
                  <a:pt x="1815066" y="565758"/>
                </a:lnTo>
                <a:lnTo>
                  <a:pt x="1849308" y="589701"/>
                </a:lnTo>
                <a:lnTo>
                  <a:pt x="1872503" y="625295"/>
                </a:lnTo>
                <a:lnTo>
                  <a:pt x="1881037" y="669015"/>
                </a:lnTo>
                <a:lnTo>
                  <a:pt x="1881037" y="829891"/>
                </a:lnTo>
                <a:lnTo>
                  <a:pt x="1881037" y="1101763"/>
                </a:lnTo>
                <a:lnTo>
                  <a:pt x="1872503" y="1145472"/>
                </a:lnTo>
                <a:lnTo>
                  <a:pt x="1849308" y="1181065"/>
                </a:lnTo>
                <a:lnTo>
                  <a:pt x="1815066" y="1205011"/>
                </a:lnTo>
                <a:lnTo>
                  <a:pt x="1773390" y="1213777"/>
                </a:lnTo>
                <a:lnTo>
                  <a:pt x="1566198" y="1213777"/>
                </a:lnTo>
                <a:lnTo>
                  <a:pt x="1097969" y="1213777"/>
                </a:lnTo>
                <a:lnTo>
                  <a:pt x="108677" y="1213777"/>
                </a:lnTo>
                <a:lnTo>
                  <a:pt x="66844" y="1205011"/>
                </a:lnTo>
                <a:lnTo>
                  <a:pt x="32248" y="1181065"/>
                </a:lnTo>
                <a:lnTo>
                  <a:pt x="8696" y="1145472"/>
                </a:lnTo>
                <a:lnTo>
                  <a:pt x="0" y="1101763"/>
                </a:lnTo>
                <a:lnTo>
                  <a:pt x="0" y="829891"/>
                </a:lnTo>
                <a:lnTo>
                  <a:pt x="0" y="669015"/>
                </a:lnTo>
                <a:close/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9093" y="4975787"/>
            <a:ext cx="125920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2725" marR="5080" indent="-200660"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m</a:t>
            </a:r>
            <a:r>
              <a:rPr sz="1500" spc="10" dirty="0">
                <a:latin typeface="Arial"/>
                <a:cs typeface="Arial"/>
              </a:rPr>
              <a:t>an</a:t>
            </a:r>
            <a:r>
              <a:rPr sz="1500" spc="5" dirty="0">
                <a:latin typeface="Arial"/>
                <a:cs typeface="Arial"/>
              </a:rPr>
              <a:t>y</a:t>
            </a:r>
            <a:r>
              <a:rPr sz="1500" spc="-20" dirty="0">
                <a:latin typeface="Arial"/>
                <a:cs typeface="Arial"/>
              </a:rPr>
              <a:t>-</a:t>
            </a:r>
            <a:r>
              <a:rPr sz="1500" spc="15" dirty="0">
                <a:latin typeface="Arial"/>
                <a:cs typeface="Arial"/>
              </a:rPr>
              <a:t>t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-</a:t>
            </a:r>
            <a:r>
              <a:rPr sz="1500" spc="5" dirty="0">
                <a:latin typeface="Arial"/>
                <a:cs typeface="Arial"/>
              </a:rPr>
              <a:t>m</a:t>
            </a:r>
            <a:r>
              <a:rPr sz="1500" spc="4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y  alignment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6380" y="3163760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0" y="0"/>
                </a:moveTo>
                <a:lnTo>
                  <a:pt x="0" y="0"/>
                </a:lnTo>
                <a:lnTo>
                  <a:pt x="216316" y="3035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1994" y="3136235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4385" y="0"/>
                </a:moveTo>
                <a:lnTo>
                  <a:pt x="15431" y="2148"/>
                </a:lnTo>
                <a:lnTo>
                  <a:pt x="7620" y="8024"/>
                </a:lnTo>
                <a:lnTo>
                  <a:pt x="2095" y="16768"/>
                </a:lnTo>
                <a:lnTo>
                  <a:pt x="0" y="27523"/>
                </a:lnTo>
                <a:lnTo>
                  <a:pt x="1664" y="37069"/>
                </a:lnTo>
                <a:lnTo>
                  <a:pt x="6469" y="45192"/>
                </a:lnTo>
                <a:lnTo>
                  <a:pt x="14136" y="50838"/>
                </a:lnTo>
                <a:lnTo>
                  <a:pt x="24385" y="52955"/>
                </a:lnTo>
                <a:lnTo>
                  <a:pt x="35089" y="52569"/>
                </a:lnTo>
                <a:lnTo>
                  <a:pt x="43799" y="47499"/>
                </a:lnTo>
                <a:lnTo>
                  <a:pt x="49655" y="38799"/>
                </a:lnTo>
                <a:lnTo>
                  <a:pt x="51798" y="27523"/>
                </a:lnTo>
                <a:lnTo>
                  <a:pt x="49655" y="16768"/>
                </a:lnTo>
                <a:lnTo>
                  <a:pt x="43799" y="8024"/>
                </a:lnTo>
                <a:lnTo>
                  <a:pt x="35089" y="2148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6380" y="345495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0" y="0"/>
                </a:lnTo>
                <a:lnTo>
                  <a:pt x="216316" y="0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1994" y="3427468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4385" y="0"/>
                </a:moveTo>
                <a:lnTo>
                  <a:pt x="15431" y="2100"/>
                </a:lnTo>
                <a:lnTo>
                  <a:pt x="7620" y="7639"/>
                </a:lnTo>
                <a:lnTo>
                  <a:pt x="2095" y="15470"/>
                </a:lnTo>
                <a:lnTo>
                  <a:pt x="0" y="24447"/>
                </a:lnTo>
                <a:lnTo>
                  <a:pt x="1664" y="35771"/>
                </a:lnTo>
                <a:lnTo>
                  <a:pt x="6469" y="44807"/>
                </a:lnTo>
                <a:lnTo>
                  <a:pt x="14136" y="50790"/>
                </a:lnTo>
                <a:lnTo>
                  <a:pt x="24385" y="52955"/>
                </a:lnTo>
                <a:lnTo>
                  <a:pt x="35089" y="51270"/>
                </a:lnTo>
                <a:lnTo>
                  <a:pt x="43799" y="46340"/>
                </a:lnTo>
                <a:lnTo>
                  <a:pt x="49655" y="38349"/>
                </a:lnTo>
                <a:lnTo>
                  <a:pt x="51798" y="27482"/>
                </a:lnTo>
                <a:lnTo>
                  <a:pt x="49655" y="16751"/>
                </a:lnTo>
                <a:lnTo>
                  <a:pt x="43799" y="8019"/>
                </a:lnTo>
                <a:lnTo>
                  <a:pt x="35089" y="2148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6380" y="3743150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0" y="0"/>
                </a:moveTo>
                <a:lnTo>
                  <a:pt x="0" y="0"/>
                </a:lnTo>
                <a:lnTo>
                  <a:pt x="216316" y="3035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1994" y="3718701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4385" y="0"/>
                </a:moveTo>
                <a:lnTo>
                  <a:pt x="15431" y="2100"/>
                </a:lnTo>
                <a:lnTo>
                  <a:pt x="7620" y="7639"/>
                </a:lnTo>
                <a:lnTo>
                  <a:pt x="2095" y="15470"/>
                </a:lnTo>
                <a:lnTo>
                  <a:pt x="0" y="24447"/>
                </a:lnTo>
                <a:lnTo>
                  <a:pt x="1664" y="35771"/>
                </a:lnTo>
                <a:lnTo>
                  <a:pt x="6469" y="44807"/>
                </a:lnTo>
                <a:lnTo>
                  <a:pt x="14136" y="50790"/>
                </a:lnTo>
                <a:lnTo>
                  <a:pt x="24385" y="52955"/>
                </a:lnTo>
                <a:lnTo>
                  <a:pt x="35089" y="50838"/>
                </a:lnTo>
                <a:lnTo>
                  <a:pt x="43799" y="45187"/>
                </a:lnTo>
                <a:lnTo>
                  <a:pt x="49655" y="37052"/>
                </a:lnTo>
                <a:lnTo>
                  <a:pt x="51798" y="27482"/>
                </a:lnTo>
                <a:lnTo>
                  <a:pt x="49655" y="16751"/>
                </a:lnTo>
                <a:lnTo>
                  <a:pt x="43799" y="8019"/>
                </a:lnTo>
                <a:lnTo>
                  <a:pt x="35089" y="2148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6380" y="4034383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0" y="0"/>
                </a:moveTo>
                <a:lnTo>
                  <a:pt x="0" y="0"/>
                </a:lnTo>
                <a:lnTo>
                  <a:pt x="216316" y="3035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1994" y="4009935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4385" y="0"/>
                </a:moveTo>
                <a:lnTo>
                  <a:pt x="15431" y="1668"/>
                </a:lnTo>
                <a:lnTo>
                  <a:pt x="7620" y="6486"/>
                </a:lnTo>
                <a:lnTo>
                  <a:pt x="2095" y="14172"/>
                </a:lnTo>
                <a:lnTo>
                  <a:pt x="0" y="24447"/>
                </a:lnTo>
                <a:lnTo>
                  <a:pt x="1664" y="35338"/>
                </a:lnTo>
                <a:lnTo>
                  <a:pt x="6469" y="44423"/>
                </a:lnTo>
                <a:lnTo>
                  <a:pt x="14136" y="50646"/>
                </a:lnTo>
                <a:lnTo>
                  <a:pt x="24385" y="52955"/>
                </a:lnTo>
                <a:lnTo>
                  <a:pt x="35089" y="50646"/>
                </a:lnTo>
                <a:lnTo>
                  <a:pt x="43799" y="44423"/>
                </a:lnTo>
                <a:lnTo>
                  <a:pt x="49655" y="35338"/>
                </a:lnTo>
                <a:lnTo>
                  <a:pt x="51798" y="24447"/>
                </a:lnTo>
                <a:lnTo>
                  <a:pt x="49655" y="15470"/>
                </a:lnTo>
                <a:lnTo>
                  <a:pt x="43799" y="7639"/>
                </a:lnTo>
                <a:lnTo>
                  <a:pt x="35089" y="2100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6380" y="4325575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0" y="0"/>
                </a:moveTo>
                <a:lnTo>
                  <a:pt x="0" y="0"/>
                </a:lnTo>
                <a:lnTo>
                  <a:pt x="216316" y="3076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01994" y="4298092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24385" y="0"/>
                </a:moveTo>
                <a:lnTo>
                  <a:pt x="15431" y="2148"/>
                </a:lnTo>
                <a:lnTo>
                  <a:pt x="7620" y="8019"/>
                </a:lnTo>
                <a:lnTo>
                  <a:pt x="2095" y="16751"/>
                </a:lnTo>
                <a:lnTo>
                  <a:pt x="0" y="27482"/>
                </a:lnTo>
                <a:lnTo>
                  <a:pt x="1664" y="38391"/>
                </a:lnTo>
                <a:lnTo>
                  <a:pt x="6469" y="47474"/>
                </a:lnTo>
                <a:lnTo>
                  <a:pt x="14136" y="53687"/>
                </a:lnTo>
                <a:lnTo>
                  <a:pt x="24385" y="55990"/>
                </a:lnTo>
                <a:lnTo>
                  <a:pt x="35089" y="53687"/>
                </a:lnTo>
                <a:lnTo>
                  <a:pt x="43799" y="47474"/>
                </a:lnTo>
                <a:lnTo>
                  <a:pt x="49655" y="38391"/>
                </a:lnTo>
                <a:lnTo>
                  <a:pt x="51798" y="27482"/>
                </a:lnTo>
                <a:lnTo>
                  <a:pt x="49655" y="17183"/>
                </a:lnTo>
                <a:lnTo>
                  <a:pt x="43799" y="9172"/>
                </a:lnTo>
                <a:lnTo>
                  <a:pt x="35089" y="3446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1099" y="316375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216316" y="0"/>
                </a:moveTo>
                <a:lnTo>
                  <a:pt x="216316" y="0"/>
                </a:lnTo>
                <a:lnTo>
                  <a:pt x="0" y="0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2048" y="313623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367" y="0"/>
                </a:moveTo>
                <a:lnTo>
                  <a:pt x="14550" y="2148"/>
                </a:lnTo>
                <a:lnTo>
                  <a:pt x="6592" y="8024"/>
                </a:lnTo>
                <a:lnTo>
                  <a:pt x="1679" y="16768"/>
                </a:lnTo>
                <a:lnTo>
                  <a:pt x="0" y="27523"/>
                </a:lnTo>
                <a:lnTo>
                  <a:pt x="2105" y="38367"/>
                </a:lnTo>
                <a:lnTo>
                  <a:pt x="7727" y="46346"/>
                </a:lnTo>
                <a:lnTo>
                  <a:pt x="15828" y="51271"/>
                </a:lnTo>
                <a:lnTo>
                  <a:pt x="25367" y="52955"/>
                </a:lnTo>
                <a:lnTo>
                  <a:pt x="36088" y="50838"/>
                </a:lnTo>
                <a:lnTo>
                  <a:pt x="44796" y="45192"/>
                </a:lnTo>
                <a:lnTo>
                  <a:pt x="50642" y="37069"/>
                </a:lnTo>
                <a:lnTo>
                  <a:pt x="52780" y="27523"/>
                </a:lnTo>
                <a:lnTo>
                  <a:pt x="50642" y="16768"/>
                </a:lnTo>
                <a:lnTo>
                  <a:pt x="44796" y="8024"/>
                </a:lnTo>
                <a:lnTo>
                  <a:pt x="36088" y="2148"/>
                </a:lnTo>
                <a:lnTo>
                  <a:pt x="2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1099" y="3743150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216316" y="0"/>
                </a:moveTo>
                <a:lnTo>
                  <a:pt x="216316" y="0"/>
                </a:lnTo>
                <a:lnTo>
                  <a:pt x="0" y="3035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2048" y="371870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367" y="0"/>
                </a:moveTo>
                <a:lnTo>
                  <a:pt x="14550" y="2148"/>
                </a:lnTo>
                <a:lnTo>
                  <a:pt x="6592" y="8019"/>
                </a:lnTo>
                <a:lnTo>
                  <a:pt x="1679" y="16751"/>
                </a:lnTo>
                <a:lnTo>
                  <a:pt x="0" y="27482"/>
                </a:lnTo>
                <a:lnTo>
                  <a:pt x="2105" y="37052"/>
                </a:lnTo>
                <a:lnTo>
                  <a:pt x="7727" y="45187"/>
                </a:lnTo>
                <a:lnTo>
                  <a:pt x="15828" y="50838"/>
                </a:lnTo>
                <a:lnTo>
                  <a:pt x="25367" y="52955"/>
                </a:lnTo>
                <a:lnTo>
                  <a:pt x="36088" y="50790"/>
                </a:lnTo>
                <a:lnTo>
                  <a:pt x="44796" y="44807"/>
                </a:lnTo>
                <a:lnTo>
                  <a:pt x="50642" y="35771"/>
                </a:lnTo>
                <a:lnTo>
                  <a:pt x="52780" y="24447"/>
                </a:lnTo>
                <a:lnTo>
                  <a:pt x="50642" y="15470"/>
                </a:lnTo>
                <a:lnTo>
                  <a:pt x="44796" y="7639"/>
                </a:lnTo>
                <a:lnTo>
                  <a:pt x="36088" y="2100"/>
                </a:lnTo>
                <a:lnTo>
                  <a:pt x="2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1099" y="3454952"/>
            <a:ext cx="216535" cy="3175"/>
          </a:xfrm>
          <a:custGeom>
            <a:avLst/>
            <a:gdLst/>
            <a:ahLst/>
            <a:cxnLst/>
            <a:rect l="l" t="t" r="r" b="b"/>
            <a:pathLst>
              <a:path w="216535" h="3175">
                <a:moveTo>
                  <a:pt x="216316" y="0"/>
                </a:moveTo>
                <a:lnTo>
                  <a:pt x="216316" y="0"/>
                </a:lnTo>
                <a:lnTo>
                  <a:pt x="0" y="3076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2048" y="3427469"/>
            <a:ext cx="53340" cy="56515"/>
          </a:xfrm>
          <a:custGeom>
            <a:avLst/>
            <a:gdLst/>
            <a:ahLst/>
            <a:cxnLst/>
            <a:rect l="l" t="t" r="r" b="b"/>
            <a:pathLst>
              <a:path w="53339" h="56514">
                <a:moveTo>
                  <a:pt x="25367" y="0"/>
                </a:moveTo>
                <a:lnTo>
                  <a:pt x="14550" y="2148"/>
                </a:lnTo>
                <a:lnTo>
                  <a:pt x="6592" y="8019"/>
                </a:lnTo>
                <a:lnTo>
                  <a:pt x="1679" y="16751"/>
                </a:lnTo>
                <a:lnTo>
                  <a:pt x="0" y="27482"/>
                </a:lnTo>
                <a:lnTo>
                  <a:pt x="2105" y="38830"/>
                </a:lnTo>
                <a:lnTo>
                  <a:pt x="7727" y="47879"/>
                </a:lnTo>
                <a:lnTo>
                  <a:pt x="15828" y="53866"/>
                </a:lnTo>
                <a:lnTo>
                  <a:pt x="25367" y="56031"/>
                </a:lnTo>
                <a:lnTo>
                  <a:pt x="36088" y="53866"/>
                </a:lnTo>
                <a:lnTo>
                  <a:pt x="44796" y="47879"/>
                </a:lnTo>
                <a:lnTo>
                  <a:pt x="50642" y="38830"/>
                </a:lnTo>
                <a:lnTo>
                  <a:pt x="52780" y="27482"/>
                </a:lnTo>
                <a:lnTo>
                  <a:pt x="50642" y="16751"/>
                </a:lnTo>
                <a:lnTo>
                  <a:pt x="44796" y="8019"/>
                </a:lnTo>
                <a:lnTo>
                  <a:pt x="36088" y="2148"/>
                </a:lnTo>
                <a:lnTo>
                  <a:pt x="2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1099" y="2872526"/>
            <a:ext cx="216535" cy="4445"/>
          </a:xfrm>
          <a:custGeom>
            <a:avLst/>
            <a:gdLst/>
            <a:ahLst/>
            <a:cxnLst/>
            <a:rect l="l" t="t" r="r" b="b"/>
            <a:pathLst>
              <a:path w="216535" h="4444">
                <a:moveTo>
                  <a:pt x="216316" y="0"/>
                </a:moveTo>
                <a:lnTo>
                  <a:pt x="216316" y="0"/>
                </a:lnTo>
                <a:lnTo>
                  <a:pt x="0" y="4060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2048" y="284807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367" y="0"/>
                </a:moveTo>
                <a:lnTo>
                  <a:pt x="14550" y="2100"/>
                </a:lnTo>
                <a:lnTo>
                  <a:pt x="6592" y="7639"/>
                </a:lnTo>
                <a:lnTo>
                  <a:pt x="1679" y="15470"/>
                </a:lnTo>
                <a:lnTo>
                  <a:pt x="0" y="24447"/>
                </a:lnTo>
                <a:lnTo>
                  <a:pt x="2105" y="35771"/>
                </a:lnTo>
                <a:lnTo>
                  <a:pt x="7727" y="44807"/>
                </a:lnTo>
                <a:lnTo>
                  <a:pt x="15828" y="50790"/>
                </a:lnTo>
                <a:lnTo>
                  <a:pt x="25367" y="52955"/>
                </a:lnTo>
                <a:lnTo>
                  <a:pt x="36088" y="50790"/>
                </a:lnTo>
                <a:lnTo>
                  <a:pt x="44796" y="44807"/>
                </a:lnTo>
                <a:lnTo>
                  <a:pt x="50642" y="35771"/>
                </a:lnTo>
                <a:lnTo>
                  <a:pt x="52780" y="24447"/>
                </a:lnTo>
                <a:lnTo>
                  <a:pt x="50642" y="14172"/>
                </a:lnTo>
                <a:lnTo>
                  <a:pt x="44796" y="6486"/>
                </a:lnTo>
                <a:lnTo>
                  <a:pt x="36088" y="1668"/>
                </a:lnTo>
                <a:lnTo>
                  <a:pt x="2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6380" y="2872526"/>
            <a:ext cx="216535" cy="4445"/>
          </a:xfrm>
          <a:custGeom>
            <a:avLst/>
            <a:gdLst/>
            <a:ahLst/>
            <a:cxnLst/>
            <a:rect l="l" t="t" r="r" b="b"/>
            <a:pathLst>
              <a:path w="216535" h="4444">
                <a:moveTo>
                  <a:pt x="0" y="0"/>
                </a:moveTo>
                <a:lnTo>
                  <a:pt x="0" y="0"/>
                </a:lnTo>
                <a:lnTo>
                  <a:pt x="216316" y="4060"/>
                </a:lnTo>
              </a:path>
            </a:pathLst>
          </a:custGeom>
          <a:ln w="24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1994" y="2848078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4385" y="0"/>
                </a:moveTo>
                <a:lnTo>
                  <a:pt x="15431" y="1668"/>
                </a:lnTo>
                <a:lnTo>
                  <a:pt x="7620" y="6486"/>
                </a:lnTo>
                <a:lnTo>
                  <a:pt x="2095" y="14172"/>
                </a:lnTo>
                <a:lnTo>
                  <a:pt x="0" y="24447"/>
                </a:lnTo>
                <a:lnTo>
                  <a:pt x="1664" y="35771"/>
                </a:lnTo>
                <a:lnTo>
                  <a:pt x="6469" y="44807"/>
                </a:lnTo>
                <a:lnTo>
                  <a:pt x="14136" y="50790"/>
                </a:lnTo>
                <a:lnTo>
                  <a:pt x="24385" y="52955"/>
                </a:lnTo>
                <a:lnTo>
                  <a:pt x="35089" y="50790"/>
                </a:lnTo>
                <a:lnTo>
                  <a:pt x="43799" y="44807"/>
                </a:lnTo>
                <a:lnTo>
                  <a:pt x="49655" y="35771"/>
                </a:lnTo>
                <a:lnTo>
                  <a:pt x="51798" y="24447"/>
                </a:lnTo>
                <a:lnTo>
                  <a:pt x="49655" y="15470"/>
                </a:lnTo>
                <a:lnTo>
                  <a:pt x="43799" y="7639"/>
                </a:lnTo>
                <a:lnTo>
                  <a:pt x="35089" y="2100"/>
                </a:lnTo>
                <a:lnTo>
                  <a:pt x="24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45764" y="2872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0" y="0"/>
                </a:lnTo>
                <a:lnTo>
                  <a:pt x="215334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5764" y="3163759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0" y="0"/>
                </a:lnTo>
                <a:lnTo>
                  <a:pt x="215334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5764" y="3746184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215334" y="0"/>
                </a:moveTo>
                <a:lnTo>
                  <a:pt x="215334" y="0"/>
                </a:ln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5764" y="3454952"/>
            <a:ext cx="144780" cy="291465"/>
          </a:xfrm>
          <a:custGeom>
            <a:avLst/>
            <a:gdLst/>
            <a:ahLst/>
            <a:cxnLst/>
            <a:rect l="l" t="t" r="r" b="b"/>
            <a:pathLst>
              <a:path w="144780" h="291464">
                <a:moveTo>
                  <a:pt x="144224" y="291233"/>
                </a:moveTo>
                <a:lnTo>
                  <a:pt x="144224" y="291233"/>
                </a:lnTo>
                <a:lnTo>
                  <a:pt x="0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5764" y="3746185"/>
            <a:ext cx="144780" cy="291465"/>
          </a:xfrm>
          <a:custGeom>
            <a:avLst/>
            <a:gdLst/>
            <a:ahLst/>
            <a:cxnLst/>
            <a:rect l="l" t="t" r="r" b="b"/>
            <a:pathLst>
              <a:path w="144780" h="291464">
                <a:moveTo>
                  <a:pt x="144224" y="0"/>
                </a:moveTo>
                <a:lnTo>
                  <a:pt x="144224" y="0"/>
                </a:lnTo>
                <a:lnTo>
                  <a:pt x="0" y="291233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45764" y="3746184"/>
            <a:ext cx="144780" cy="582930"/>
          </a:xfrm>
          <a:custGeom>
            <a:avLst/>
            <a:gdLst/>
            <a:ahLst/>
            <a:cxnLst/>
            <a:rect l="l" t="t" r="r" b="b"/>
            <a:pathLst>
              <a:path w="144780" h="582929">
                <a:moveTo>
                  <a:pt x="144224" y="0"/>
                </a:moveTo>
                <a:lnTo>
                  <a:pt x="144224" y="0"/>
                </a:lnTo>
                <a:lnTo>
                  <a:pt x="0" y="582466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9989" y="3454952"/>
            <a:ext cx="71120" cy="291465"/>
          </a:xfrm>
          <a:custGeom>
            <a:avLst/>
            <a:gdLst/>
            <a:ahLst/>
            <a:cxnLst/>
            <a:rect l="l" t="t" r="r" b="b"/>
            <a:pathLst>
              <a:path w="71119" h="291464">
                <a:moveTo>
                  <a:pt x="0" y="291233"/>
                </a:moveTo>
                <a:lnTo>
                  <a:pt x="0" y="291233"/>
                </a:lnTo>
                <a:lnTo>
                  <a:pt x="71109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3228" y="3517094"/>
            <a:ext cx="27940" cy="53340"/>
          </a:xfrm>
          <a:custGeom>
            <a:avLst/>
            <a:gdLst/>
            <a:ahLst/>
            <a:cxnLst/>
            <a:rect l="l" t="t" r="r" b="b"/>
            <a:pathLst>
              <a:path w="27939" h="53339">
                <a:moveTo>
                  <a:pt x="27412" y="0"/>
                </a:moveTo>
                <a:lnTo>
                  <a:pt x="2864" y="0"/>
                </a:lnTo>
                <a:lnTo>
                  <a:pt x="2864" y="25431"/>
                </a:lnTo>
                <a:lnTo>
                  <a:pt x="15138" y="25431"/>
                </a:lnTo>
                <a:lnTo>
                  <a:pt x="0" y="52955"/>
                </a:lnTo>
                <a:lnTo>
                  <a:pt x="9001" y="52955"/>
                </a:lnTo>
                <a:lnTo>
                  <a:pt x="27412" y="25431"/>
                </a:lnTo>
                <a:lnTo>
                  <a:pt x="27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00713" y="2689373"/>
            <a:ext cx="678180" cy="21018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76860" algn="r">
              <a:lnSpc>
                <a:spcPct val="133900"/>
              </a:lnSpc>
              <a:spcBef>
                <a:spcPts val="50"/>
              </a:spcBef>
            </a:pPr>
            <a:r>
              <a:rPr sz="1700" spc="-2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  </a:t>
            </a:r>
            <a:r>
              <a:rPr sz="1700" spc="20" dirty="0">
                <a:latin typeface="Arial"/>
                <a:cs typeface="Arial"/>
              </a:rPr>
              <a:t>p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r  </a:t>
            </a:r>
            <a:r>
              <a:rPr sz="1700" spc="-5" dirty="0">
                <a:latin typeface="Arial"/>
                <a:cs typeface="Arial"/>
              </a:rPr>
              <a:t>don</a:t>
            </a:r>
            <a:r>
              <a:rPr sz="1700" spc="3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  h</a:t>
            </a:r>
            <a:r>
              <a:rPr sz="1700" spc="-5" dirty="0">
                <a:latin typeface="Arial"/>
                <a:cs typeface="Arial"/>
              </a:rPr>
              <a:t>ave  a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y  </a:t>
            </a:r>
            <a:r>
              <a:rPr sz="1700" spc="-15" dirty="0">
                <a:latin typeface="Arial"/>
                <a:cs typeface="Arial"/>
              </a:rPr>
              <a:t>m</a:t>
            </a:r>
            <a:r>
              <a:rPr sz="1700" spc="25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04251" y="1798268"/>
            <a:ext cx="1288045" cy="8489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700" spc="10" dirty="0">
                <a:latin typeface="Arial"/>
                <a:cs typeface="Arial"/>
              </a:rPr>
              <a:t>Les</a:t>
            </a:r>
            <a:endParaRPr sz="1700">
              <a:latin typeface="Arial"/>
              <a:cs typeface="Arial"/>
            </a:endParaRPr>
          </a:p>
          <a:p>
            <a:pPr marL="12700">
              <a:spcBef>
                <a:spcPts val="605"/>
              </a:spcBef>
            </a:pPr>
            <a:r>
              <a:rPr sz="1700" dirty="0">
                <a:latin typeface="Arial"/>
                <a:cs typeface="Arial"/>
              </a:rPr>
              <a:t>pauvres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9700"/>
              </a:lnSpc>
              <a:spcBef>
                <a:spcPts val="125"/>
              </a:spcBef>
            </a:pPr>
            <a:r>
              <a:rPr sz="1700" spc="5" dirty="0">
                <a:latin typeface="Arial"/>
                <a:cs typeface="Arial"/>
              </a:rPr>
              <a:t>sont  </a:t>
            </a:r>
            <a:r>
              <a:rPr sz="1700" spc="-5" dirty="0">
                <a:latin typeface="Arial"/>
                <a:cs typeface="Arial"/>
              </a:rPr>
              <a:t>d</a:t>
            </a:r>
            <a:r>
              <a:rPr sz="1700" spc="25" dirty="0">
                <a:latin typeface="Arial"/>
                <a:cs typeface="Arial"/>
              </a:rPr>
              <a:t>é</a:t>
            </a:r>
            <a:r>
              <a:rPr sz="1700" spc="-1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un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85889" y="2671903"/>
            <a:ext cx="1532668" cy="2205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6010" y="4908041"/>
            <a:ext cx="1301115" cy="945515"/>
          </a:xfrm>
          <a:custGeom>
            <a:avLst/>
            <a:gdLst/>
            <a:ahLst/>
            <a:cxnLst/>
            <a:rect l="l" t="t" r="r" b="b"/>
            <a:pathLst>
              <a:path w="1301115" h="945514">
                <a:moveTo>
                  <a:pt x="1192257" y="291233"/>
                </a:moveTo>
                <a:lnTo>
                  <a:pt x="107605" y="291233"/>
                </a:lnTo>
                <a:lnTo>
                  <a:pt x="64728" y="299933"/>
                </a:lnTo>
                <a:lnTo>
                  <a:pt x="30634" y="323427"/>
                </a:lnTo>
                <a:lnTo>
                  <a:pt x="8125" y="357804"/>
                </a:lnTo>
                <a:lnTo>
                  <a:pt x="0" y="399153"/>
                </a:lnTo>
                <a:lnTo>
                  <a:pt x="0" y="835999"/>
                </a:lnTo>
                <a:lnTo>
                  <a:pt x="8125" y="879227"/>
                </a:lnTo>
                <a:lnTo>
                  <a:pt x="30634" y="913769"/>
                </a:lnTo>
                <a:lnTo>
                  <a:pt x="64728" y="936663"/>
                </a:lnTo>
                <a:lnTo>
                  <a:pt x="107605" y="944953"/>
                </a:lnTo>
                <a:lnTo>
                  <a:pt x="1192257" y="944953"/>
                </a:lnTo>
                <a:lnTo>
                  <a:pt x="1234118" y="936663"/>
                </a:lnTo>
                <a:lnTo>
                  <a:pt x="1268768" y="913769"/>
                </a:lnTo>
                <a:lnTo>
                  <a:pt x="1292370" y="879227"/>
                </a:lnTo>
                <a:lnTo>
                  <a:pt x="1301090" y="835999"/>
                </a:lnTo>
                <a:lnTo>
                  <a:pt x="1301090" y="399153"/>
                </a:lnTo>
                <a:lnTo>
                  <a:pt x="1292370" y="357804"/>
                </a:lnTo>
                <a:lnTo>
                  <a:pt x="1268768" y="323427"/>
                </a:lnTo>
                <a:lnTo>
                  <a:pt x="1234118" y="299933"/>
                </a:lnTo>
                <a:lnTo>
                  <a:pt x="1192257" y="291233"/>
                </a:lnTo>
                <a:close/>
              </a:path>
              <a:path w="1301115" h="945514">
                <a:moveTo>
                  <a:pt x="1025734" y="0"/>
                </a:moveTo>
                <a:lnTo>
                  <a:pt x="757742" y="291233"/>
                </a:lnTo>
                <a:lnTo>
                  <a:pt x="1081787" y="291233"/>
                </a:lnTo>
                <a:lnTo>
                  <a:pt x="1025734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6010" y="4908041"/>
            <a:ext cx="1301115" cy="945515"/>
          </a:xfrm>
          <a:custGeom>
            <a:avLst/>
            <a:gdLst/>
            <a:ahLst/>
            <a:cxnLst/>
            <a:rect l="l" t="t" r="r" b="b"/>
            <a:pathLst>
              <a:path w="1301115" h="945514">
                <a:moveTo>
                  <a:pt x="0" y="399153"/>
                </a:moveTo>
                <a:lnTo>
                  <a:pt x="8125" y="357804"/>
                </a:lnTo>
                <a:lnTo>
                  <a:pt x="30634" y="323427"/>
                </a:lnTo>
                <a:lnTo>
                  <a:pt x="64728" y="299933"/>
                </a:lnTo>
                <a:lnTo>
                  <a:pt x="107605" y="291233"/>
                </a:lnTo>
                <a:lnTo>
                  <a:pt x="757742" y="291233"/>
                </a:lnTo>
                <a:lnTo>
                  <a:pt x="1025734" y="0"/>
                </a:lnTo>
                <a:lnTo>
                  <a:pt x="1081787" y="291233"/>
                </a:lnTo>
                <a:lnTo>
                  <a:pt x="1192257" y="291233"/>
                </a:lnTo>
                <a:lnTo>
                  <a:pt x="1234118" y="299933"/>
                </a:lnTo>
                <a:lnTo>
                  <a:pt x="1268768" y="323427"/>
                </a:lnTo>
                <a:lnTo>
                  <a:pt x="1292370" y="357804"/>
                </a:lnTo>
                <a:lnTo>
                  <a:pt x="1301090" y="399153"/>
                </a:lnTo>
                <a:lnTo>
                  <a:pt x="1301090" y="564130"/>
                </a:lnTo>
                <a:lnTo>
                  <a:pt x="1301090" y="835999"/>
                </a:lnTo>
                <a:lnTo>
                  <a:pt x="1292370" y="879227"/>
                </a:lnTo>
                <a:lnTo>
                  <a:pt x="1268768" y="913769"/>
                </a:lnTo>
                <a:lnTo>
                  <a:pt x="1234118" y="936664"/>
                </a:lnTo>
                <a:lnTo>
                  <a:pt x="1192257" y="944953"/>
                </a:lnTo>
                <a:lnTo>
                  <a:pt x="1081787" y="944953"/>
                </a:lnTo>
                <a:lnTo>
                  <a:pt x="757742" y="944953"/>
                </a:lnTo>
                <a:lnTo>
                  <a:pt x="107605" y="944953"/>
                </a:lnTo>
                <a:lnTo>
                  <a:pt x="64728" y="936664"/>
                </a:lnTo>
                <a:lnTo>
                  <a:pt x="30634" y="913769"/>
                </a:lnTo>
                <a:lnTo>
                  <a:pt x="8125" y="879227"/>
                </a:lnTo>
                <a:lnTo>
                  <a:pt x="0" y="835999"/>
                </a:lnTo>
                <a:lnTo>
                  <a:pt x="0" y="564130"/>
                </a:lnTo>
                <a:lnTo>
                  <a:pt x="0" y="399153"/>
                </a:lnTo>
                <a:close/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86932" y="5267020"/>
            <a:ext cx="86233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3825"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phrase 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1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m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7062" y="6444184"/>
            <a:ext cx="81311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Examples from:</a:t>
            </a:r>
            <a:r>
              <a:rPr sz="1000" b="1" spc="-6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Arial"/>
                <a:cs typeface="Arial"/>
              </a:rPr>
              <a:t>“The </a:t>
            </a:r>
            <a:r>
              <a:rPr sz="1000" spc="-35" dirty="0">
                <a:latin typeface="Arial"/>
                <a:cs typeface="Arial"/>
              </a:rPr>
              <a:t>Mathematics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Statistical </a:t>
            </a:r>
            <a:r>
              <a:rPr sz="1000" spc="-40" dirty="0">
                <a:latin typeface="Arial"/>
                <a:cs typeface="Arial"/>
              </a:rPr>
              <a:t>Machine Translation: </a:t>
            </a:r>
            <a:r>
              <a:rPr sz="1000" spc="-45" dirty="0">
                <a:latin typeface="Arial"/>
                <a:cs typeface="Arial"/>
              </a:rPr>
              <a:t>Parameter </a:t>
            </a:r>
            <a:r>
              <a:rPr sz="1000" spc="-30" dirty="0">
                <a:latin typeface="Arial"/>
                <a:cs typeface="Arial"/>
              </a:rPr>
              <a:t>Estimation", </a:t>
            </a:r>
            <a:r>
              <a:rPr sz="1000" spc="-40" dirty="0"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1993.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u="sng" spc="-2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http://www.aclweb.org/anthology/J93-2003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Holder 4">
            <a:extLst>
              <a:ext uri="{FF2B5EF4-FFF2-40B4-BE49-F238E27FC236}">
                <a16:creationId xmlns:a16="http://schemas.microsoft.com/office/drawing/2014/main" id="{628EAE79-7710-41CC-8AA9-C68BC0E79A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24968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671" y="249377"/>
            <a:ext cx="73126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00" dirty="0"/>
              <a:t>Learning </a:t>
            </a:r>
            <a:r>
              <a:rPr spc="-160" dirty="0"/>
              <a:t>alignment </a:t>
            </a:r>
            <a:r>
              <a:rPr spc="-165" dirty="0"/>
              <a:t>for</a:t>
            </a:r>
            <a:r>
              <a:rPr spc="-475" dirty="0"/>
              <a:t> </a:t>
            </a:r>
            <a:r>
              <a:rPr spc="-35" dirty="0"/>
              <a:t>SMT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956055"/>
            <a:ext cx="8321675" cy="28181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spcBef>
                <a:spcPts val="12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2846705" algn="l"/>
              </a:tabLst>
            </a:pPr>
            <a:r>
              <a:rPr sz="2400" spc="-140" dirty="0">
                <a:latin typeface="Arial"/>
                <a:cs typeface="Arial"/>
              </a:rPr>
              <a:t>We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	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combination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75" dirty="0">
                <a:latin typeface="Arial"/>
                <a:cs typeface="Arial"/>
              </a:rPr>
              <a:t>factors,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including:</a:t>
            </a:r>
            <a:endParaRPr sz="2400">
              <a:latin typeface="Arial"/>
              <a:cs typeface="Arial"/>
            </a:endParaRPr>
          </a:p>
          <a:p>
            <a:pPr marL="698500" marR="655320" lvl="1" indent="-228600">
              <a:spcBef>
                <a:spcPts val="11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65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80" dirty="0">
                <a:latin typeface="Arial"/>
                <a:cs typeface="Arial"/>
              </a:rPr>
              <a:t>words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aligning </a:t>
            </a:r>
            <a:r>
              <a:rPr sz="2400" spc="-120" dirty="0">
                <a:latin typeface="Arial"/>
                <a:cs typeface="Arial"/>
              </a:rPr>
              <a:t>(also </a:t>
            </a:r>
            <a:r>
              <a:rPr sz="2400" spc="-125" dirty="0">
                <a:latin typeface="Arial"/>
                <a:cs typeface="Arial"/>
              </a:rPr>
              <a:t>depends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50" dirty="0">
                <a:latin typeface="Arial"/>
                <a:cs typeface="Arial"/>
              </a:rPr>
              <a:t>position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sent)</a:t>
            </a:r>
            <a:endParaRPr sz="2400">
              <a:latin typeface="Arial"/>
              <a:cs typeface="Arial"/>
            </a:endParaRPr>
          </a:p>
          <a:p>
            <a:pPr marL="698500" marR="741045" lvl="1" indent="-228600">
              <a:spcBef>
                <a:spcPts val="11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65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80" dirty="0">
                <a:latin typeface="Arial"/>
                <a:cs typeface="Arial"/>
              </a:rPr>
              <a:t>words </a:t>
            </a:r>
            <a:r>
              <a:rPr sz="2400" spc="-114" dirty="0">
                <a:latin typeface="Arial"/>
                <a:cs typeface="Arial"/>
              </a:rPr>
              <a:t>having </a:t>
            </a:r>
            <a:r>
              <a:rPr sz="2400" spc="-50" dirty="0">
                <a:latin typeface="Arial"/>
                <a:cs typeface="Arial"/>
              </a:rPr>
              <a:t>particular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fertility  </a:t>
            </a:r>
            <a:r>
              <a:rPr sz="2400" spc="-75" dirty="0">
                <a:latin typeface="Arial"/>
                <a:cs typeface="Arial"/>
              </a:rPr>
              <a:t>(number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corresponding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words)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11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6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9699" y="1202090"/>
            <a:ext cx="1081920" cy="298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2C599BD-706F-46BD-B82F-E5A5651FEE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86133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806" y="249377"/>
            <a:ext cx="56603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0" dirty="0"/>
              <a:t>Decoding </a:t>
            </a:r>
            <a:r>
              <a:rPr spc="-165" dirty="0"/>
              <a:t>for</a:t>
            </a:r>
            <a:r>
              <a:rPr spc="-405" dirty="0"/>
              <a:t> </a:t>
            </a:r>
            <a:r>
              <a:rPr spc="-35" dirty="0"/>
              <a:t>SMT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3938779"/>
            <a:ext cx="817054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could </a:t>
            </a:r>
            <a:r>
              <a:rPr sz="2400" spc="-75" dirty="0">
                <a:latin typeface="Arial"/>
                <a:cs typeface="Arial"/>
              </a:rPr>
              <a:t>enumerate </a:t>
            </a:r>
            <a:r>
              <a:rPr sz="2400" spc="-95" dirty="0">
                <a:latin typeface="Arial"/>
                <a:cs typeface="Arial"/>
              </a:rPr>
              <a:t>every </a:t>
            </a:r>
            <a:r>
              <a:rPr sz="2400" spc="-110" dirty="0">
                <a:latin typeface="Arial"/>
                <a:cs typeface="Arial"/>
              </a:rPr>
              <a:t>possible </a:t>
            </a:r>
            <a:r>
              <a:rPr sz="2400" i="1" spc="-130" dirty="0">
                <a:latin typeface="Arial"/>
                <a:cs typeface="Arial"/>
              </a:rPr>
              <a:t>y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calculate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tabLst>
                <a:tab pos="1978025" algn="l"/>
                <a:tab pos="2388870" algn="l"/>
              </a:tabLst>
            </a:pPr>
            <a:r>
              <a:rPr sz="2400" spc="-55" dirty="0">
                <a:latin typeface="Arial"/>
                <a:cs typeface="Arial"/>
              </a:rPr>
              <a:t>probability?	</a:t>
            </a:r>
            <a:r>
              <a:rPr sz="2400" spc="-229" dirty="0">
                <a:latin typeface="Arial"/>
                <a:cs typeface="Arial"/>
              </a:rPr>
              <a:t>→	</a:t>
            </a:r>
            <a:r>
              <a:rPr sz="2400" spc="-155" dirty="0">
                <a:latin typeface="Arial"/>
                <a:cs typeface="Arial"/>
              </a:rPr>
              <a:t>Too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expensive!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Answer: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Arial"/>
                <a:cs typeface="Arial"/>
              </a:rPr>
              <a:t>Use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BA56BD"/>
                </a:solidFill>
                <a:latin typeface="Arial"/>
                <a:cs typeface="Arial"/>
              </a:rPr>
              <a:t>heuristic 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search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algorithm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search </a:t>
            </a:r>
            <a:r>
              <a:rPr sz="2400" spc="5" dirty="0">
                <a:solidFill>
                  <a:srgbClr val="BA56BD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BA56BD"/>
                </a:solidFill>
                <a:latin typeface="Arial"/>
                <a:cs typeface="Arial"/>
              </a:rPr>
              <a:t>the</a:t>
            </a:r>
            <a:r>
              <a:rPr sz="2400" spc="-459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best 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translation</a:t>
            </a:r>
            <a:r>
              <a:rPr sz="2400" spc="-50" dirty="0">
                <a:latin typeface="Arial"/>
                <a:cs typeface="Arial"/>
              </a:rPr>
              <a:t>, </a:t>
            </a:r>
            <a:r>
              <a:rPr sz="2400" spc="-105" dirty="0">
                <a:latin typeface="Arial"/>
                <a:cs typeface="Arial"/>
              </a:rPr>
              <a:t>discarding </a:t>
            </a:r>
            <a:r>
              <a:rPr sz="2400" spc="-114" dirty="0">
                <a:latin typeface="Arial"/>
                <a:cs typeface="Arial"/>
              </a:rPr>
              <a:t>hypotheses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low-probability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called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i="1" spc="-114" dirty="0">
                <a:solidFill>
                  <a:srgbClr val="BA56BD"/>
                </a:solidFill>
                <a:latin typeface="Arial"/>
                <a:cs typeface="Arial"/>
              </a:rPr>
              <a:t>decoding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656" y="2358897"/>
            <a:ext cx="20897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>
              <a:spcBef>
                <a:spcPts val="100"/>
              </a:spcBef>
            </a:pPr>
            <a:r>
              <a:rPr sz="2400" b="1" u="heavy" spc="-130" dirty="0">
                <a:solidFill>
                  <a:srgbClr val="BA56BD"/>
                </a:solidFill>
                <a:uFill>
                  <a:solidFill>
                    <a:srgbClr val="BA56BD"/>
                  </a:solidFill>
                </a:uFill>
                <a:latin typeface="Trebuchet MS"/>
                <a:cs typeface="Trebuchet MS"/>
              </a:rPr>
              <a:t>Question:</a:t>
            </a:r>
            <a:endParaRPr sz="2400">
              <a:latin typeface="Trebuchet MS"/>
              <a:cs typeface="Trebuchet MS"/>
            </a:endParaRPr>
          </a:p>
          <a:p>
            <a:pPr marL="257810" marR="5080" indent="-245745"/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How </a:t>
            </a:r>
            <a:r>
              <a:rPr sz="2400" spc="15" dirty="0">
                <a:solidFill>
                  <a:srgbClr val="BA56BD"/>
                </a:solidFill>
                <a:latin typeface="Arial"/>
                <a:cs typeface="Arial"/>
              </a:rPr>
              <a:t>to</a:t>
            </a:r>
            <a:r>
              <a:rPr sz="2400" spc="-229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compute 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this</a:t>
            </a:r>
            <a:r>
              <a:rPr sz="2400" spc="-14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BA56BD"/>
                </a:solidFill>
                <a:latin typeface="Arial"/>
                <a:cs typeface="Arial"/>
              </a:rPr>
              <a:t>argmax?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2522" y="1036031"/>
            <a:ext cx="3099043" cy="418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4835" y="2706370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5" dirty="0">
                <a:solidFill>
                  <a:srgbClr val="3986FF"/>
                </a:solidFill>
                <a:latin typeface="Arial"/>
                <a:cs typeface="Arial"/>
              </a:rPr>
              <a:t>Translation</a:t>
            </a:r>
            <a:r>
              <a:rPr sz="2400" spc="-21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986FF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9291" y="1480566"/>
            <a:ext cx="986155" cy="251460"/>
          </a:xfrm>
          <a:custGeom>
            <a:avLst/>
            <a:gdLst/>
            <a:ahLst/>
            <a:cxnLst/>
            <a:rect l="l" t="t" r="r" b="b"/>
            <a:pathLst>
              <a:path w="986154" h="251460">
                <a:moveTo>
                  <a:pt x="986027" y="0"/>
                </a:moveTo>
                <a:lnTo>
                  <a:pt x="978449" y="48952"/>
                </a:lnTo>
                <a:lnTo>
                  <a:pt x="957786" y="88915"/>
                </a:lnTo>
                <a:lnTo>
                  <a:pt x="927145" y="115853"/>
                </a:lnTo>
                <a:lnTo>
                  <a:pt x="889635" y="125730"/>
                </a:lnTo>
                <a:lnTo>
                  <a:pt x="589407" y="125730"/>
                </a:lnTo>
                <a:lnTo>
                  <a:pt x="551896" y="135606"/>
                </a:lnTo>
                <a:lnTo>
                  <a:pt x="521255" y="162544"/>
                </a:lnTo>
                <a:lnTo>
                  <a:pt x="500592" y="202507"/>
                </a:lnTo>
                <a:lnTo>
                  <a:pt x="493013" y="251460"/>
                </a:lnTo>
                <a:lnTo>
                  <a:pt x="485435" y="202507"/>
                </a:lnTo>
                <a:lnTo>
                  <a:pt x="464772" y="162544"/>
                </a:lnTo>
                <a:lnTo>
                  <a:pt x="434131" y="135606"/>
                </a:lnTo>
                <a:lnTo>
                  <a:pt x="396621" y="125730"/>
                </a:lnTo>
                <a:lnTo>
                  <a:pt x="96393" y="125730"/>
                </a:lnTo>
                <a:lnTo>
                  <a:pt x="58882" y="115853"/>
                </a:lnTo>
                <a:lnTo>
                  <a:pt x="28241" y="88915"/>
                </a:lnTo>
                <a:lnTo>
                  <a:pt x="7578" y="48952"/>
                </a:lnTo>
                <a:lnTo>
                  <a:pt x="0" y="0"/>
                </a:lnTo>
              </a:path>
            </a:pathLst>
          </a:custGeom>
          <a:ln w="28956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62874" y="2069084"/>
            <a:ext cx="207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85" dirty="0">
                <a:solidFill>
                  <a:srgbClr val="00AF50"/>
                </a:solidFill>
                <a:latin typeface="Arial"/>
                <a:cs typeface="Arial"/>
              </a:rPr>
              <a:t>Language</a:t>
            </a:r>
            <a:r>
              <a:rPr sz="2400" spc="-1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AF5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0370" y="1474469"/>
            <a:ext cx="797560" cy="250190"/>
          </a:xfrm>
          <a:custGeom>
            <a:avLst/>
            <a:gdLst/>
            <a:ahLst/>
            <a:cxnLst/>
            <a:rect l="l" t="t" r="r" b="b"/>
            <a:pathLst>
              <a:path w="797560" h="250189">
                <a:moveTo>
                  <a:pt x="797051" y="0"/>
                </a:moveTo>
                <a:lnTo>
                  <a:pt x="789519" y="48619"/>
                </a:lnTo>
                <a:lnTo>
                  <a:pt x="768985" y="88344"/>
                </a:lnTo>
                <a:lnTo>
                  <a:pt x="738544" y="115139"/>
                </a:lnTo>
                <a:lnTo>
                  <a:pt x="701293" y="124967"/>
                </a:lnTo>
                <a:lnTo>
                  <a:pt x="494283" y="124967"/>
                </a:lnTo>
                <a:lnTo>
                  <a:pt x="457033" y="134796"/>
                </a:lnTo>
                <a:lnTo>
                  <a:pt x="426593" y="161591"/>
                </a:lnTo>
                <a:lnTo>
                  <a:pt x="406058" y="201316"/>
                </a:lnTo>
                <a:lnTo>
                  <a:pt x="398525" y="249935"/>
                </a:lnTo>
                <a:lnTo>
                  <a:pt x="390993" y="201316"/>
                </a:lnTo>
                <a:lnTo>
                  <a:pt x="370459" y="161591"/>
                </a:lnTo>
                <a:lnTo>
                  <a:pt x="340018" y="134796"/>
                </a:lnTo>
                <a:lnTo>
                  <a:pt x="302767" y="124967"/>
                </a:lnTo>
                <a:lnTo>
                  <a:pt x="95757" y="124967"/>
                </a:lnTo>
                <a:lnTo>
                  <a:pt x="58507" y="115139"/>
                </a:lnTo>
                <a:lnTo>
                  <a:pt x="28067" y="88344"/>
                </a:lnTo>
                <a:lnTo>
                  <a:pt x="7532" y="48619"/>
                </a:lnTo>
                <a:lnTo>
                  <a:pt x="0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1166" y="1853945"/>
            <a:ext cx="501015" cy="847090"/>
          </a:xfrm>
          <a:custGeom>
            <a:avLst/>
            <a:gdLst/>
            <a:ahLst/>
            <a:cxnLst/>
            <a:rect l="l" t="t" r="r" b="b"/>
            <a:pathLst>
              <a:path w="501014" h="847089">
                <a:moveTo>
                  <a:pt x="56194" y="67789"/>
                </a:moveTo>
                <a:lnTo>
                  <a:pt x="31146" y="82344"/>
                </a:lnTo>
                <a:lnTo>
                  <a:pt x="475996" y="846836"/>
                </a:lnTo>
                <a:lnTo>
                  <a:pt x="501014" y="832230"/>
                </a:lnTo>
                <a:lnTo>
                  <a:pt x="56194" y="67789"/>
                </a:lnTo>
                <a:close/>
              </a:path>
              <a:path w="501014" h="847089">
                <a:moveTo>
                  <a:pt x="0" y="0"/>
                </a:moveTo>
                <a:lnTo>
                  <a:pt x="6096" y="96900"/>
                </a:lnTo>
                <a:lnTo>
                  <a:pt x="31146" y="82344"/>
                </a:lnTo>
                <a:lnTo>
                  <a:pt x="23875" y="69850"/>
                </a:lnTo>
                <a:lnTo>
                  <a:pt x="48895" y="55244"/>
                </a:lnTo>
                <a:lnTo>
                  <a:pt x="77783" y="55244"/>
                </a:lnTo>
                <a:lnTo>
                  <a:pt x="81280" y="53212"/>
                </a:lnTo>
                <a:lnTo>
                  <a:pt x="0" y="0"/>
                </a:lnTo>
                <a:close/>
              </a:path>
              <a:path w="501014" h="847089">
                <a:moveTo>
                  <a:pt x="48895" y="55244"/>
                </a:moveTo>
                <a:lnTo>
                  <a:pt x="23875" y="69850"/>
                </a:lnTo>
                <a:lnTo>
                  <a:pt x="31146" y="82344"/>
                </a:lnTo>
                <a:lnTo>
                  <a:pt x="56194" y="67789"/>
                </a:lnTo>
                <a:lnTo>
                  <a:pt x="48895" y="55244"/>
                </a:lnTo>
                <a:close/>
              </a:path>
              <a:path w="501014" h="847089">
                <a:moveTo>
                  <a:pt x="77783" y="55244"/>
                </a:moveTo>
                <a:lnTo>
                  <a:pt x="48895" y="55244"/>
                </a:lnTo>
                <a:lnTo>
                  <a:pt x="56194" y="67789"/>
                </a:lnTo>
                <a:lnTo>
                  <a:pt x="77783" y="55244"/>
                </a:lnTo>
                <a:close/>
              </a:path>
            </a:pathLst>
          </a:custGeom>
          <a:solidFill>
            <a:srgbClr val="39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0618" y="1791461"/>
            <a:ext cx="960119" cy="509270"/>
          </a:xfrm>
          <a:custGeom>
            <a:avLst/>
            <a:gdLst/>
            <a:ahLst/>
            <a:cxnLst/>
            <a:rect l="l" t="t" r="r" b="b"/>
            <a:pathLst>
              <a:path w="960120" h="509269">
                <a:moveTo>
                  <a:pt x="83748" y="27275"/>
                </a:moveTo>
                <a:lnTo>
                  <a:pt x="70397" y="52922"/>
                </a:lnTo>
                <a:lnTo>
                  <a:pt x="946658" y="508888"/>
                </a:lnTo>
                <a:lnTo>
                  <a:pt x="959992" y="483108"/>
                </a:lnTo>
                <a:lnTo>
                  <a:pt x="83748" y="27275"/>
                </a:lnTo>
                <a:close/>
              </a:path>
              <a:path w="960120" h="509269">
                <a:moveTo>
                  <a:pt x="0" y="0"/>
                </a:moveTo>
                <a:lnTo>
                  <a:pt x="57023" y="78612"/>
                </a:lnTo>
                <a:lnTo>
                  <a:pt x="70397" y="52922"/>
                </a:lnTo>
                <a:lnTo>
                  <a:pt x="57531" y="46227"/>
                </a:lnTo>
                <a:lnTo>
                  <a:pt x="70866" y="20574"/>
                </a:lnTo>
                <a:lnTo>
                  <a:pt x="87237" y="20574"/>
                </a:lnTo>
                <a:lnTo>
                  <a:pt x="97155" y="1524"/>
                </a:lnTo>
                <a:lnTo>
                  <a:pt x="0" y="0"/>
                </a:lnTo>
                <a:close/>
              </a:path>
              <a:path w="960120" h="509269">
                <a:moveTo>
                  <a:pt x="70866" y="20574"/>
                </a:moveTo>
                <a:lnTo>
                  <a:pt x="57531" y="46227"/>
                </a:lnTo>
                <a:lnTo>
                  <a:pt x="70397" y="52922"/>
                </a:lnTo>
                <a:lnTo>
                  <a:pt x="83748" y="27275"/>
                </a:lnTo>
                <a:lnTo>
                  <a:pt x="70866" y="20574"/>
                </a:lnTo>
                <a:close/>
              </a:path>
              <a:path w="960120" h="509269">
                <a:moveTo>
                  <a:pt x="87237" y="20574"/>
                </a:moveTo>
                <a:lnTo>
                  <a:pt x="70866" y="20574"/>
                </a:lnTo>
                <a:lnTo>
                  <a:pt x="83748" y="27275"/>
                </a:lnTo>
                <a:lnTo>
                  <a:pt x="87237" y="205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7" y="1485138"/>
            <a:ext cx="1394460" cy="250190"/>
          </a:xfrm>
          <a:custGeom>
            <a:avLst/>
            <a:gdLst/>
            <a:ahLst/>
            <a:cxnLst/>
            <a:rect l="l" t="t" r="r" b="b"/>
            <a:pathLst>
              <a:path w="1394460" h="250189">
                <a:moveTo>
                  <a:pt x="1394460" y="0"/>
                </a:moveTo>
                <a:lnTo>
                  <a:pt x="1386927" y="48619"/>
                </a:lnTo>
                <a:lnTo>
                  <a:pt x="1366393" y="88344"/>
                </a:lnTo>
                <a:lnTo>
                  <a:pt x="1335952" y="115139"/>
                </a:lnTo>
                <a:lnTo>
                  <a:pt x="1298702" y="124967"/>
                </a:lnTo>
                <a:lnTo>
                  <a:pt x="792988" y="124967"/>
                </a:lnTo>
                <a:lnTo>
                  <a:pt x="755737" y="134796"/>
                </a:lnTo>
                <a:lnTo>
                  <a:pt x="725297" y="161591"/>
                </a:lnTo>
                <a:lnTo>
                  <a:pt x="704762" y="201316"/>
                </a:lnTo>
                <a:lnTo>
                  <a:pt x="697230" y="249936"/>
                </a:lnTo>
                <a:lnTo>
                  <a:pt x="689697" y="201316"/>
                </a:lnTo>
                <a:lnTo>
                  <a:pt x="669163" y="161591"/>
                </a:lnTo>
                <a:lnTo>
                  <a:pt x="638722" y="134796"/>
                </a:lnTo>
                <a:lnTo>
                  <a:pt x="601472" y="124967"/>
                </a:lnTo>
                <a:lnTo>
                  <a:pt x="95758" y="124967"/>
                </a:lnTo>
                <a:lnTo>
                  <a:pt x="58507" y="115139"/>
                </a:lnTo>
                <a:lnTo>
                  <a:pt x="28067" y="88344"/>
                </a:lnTo>
                <a:lnTo>
                  <a:pt x="7532" y="48619"/>
                </a:lnTo>
                <a:lnTo>
                  <a:pt x="0" y="0"/>
                </a:lnTo>
              </a:path>
            </a:pathLst>
          </a:custGeom>
          <a:ln w="28956">
            <a:solidFill>
              <a:srgbClr val="BA5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3015" y="1803654"/>
            <a:ext cx="1052195" cy="671830"/>
          </a:xfrm>
          <a:custGeom>
            <a:avLst/>
            <a:gdLst/>
            <a:ahLst/>
            <a:cxnLst/>
            <a:rect l="l" t="t" r="r" b="b"/>
            <a:pathLst>
              <a:path w="1052195" h="671830">
                <a:moveTo>
                  <a:pt x="970948" y="34172"/>
                </a:moveTo>
                <a:lnTo>
                  <a:pt x="0" y="647192"/>
                </a:lnTo>
                <a:lnTo>
                  <a:pt x="15493" y="671703"/>
                </a:lnTo>
                <a:lnTo>
                  <a:pt x="986425" y="58615"/>
                </a:lnTo>
                <a:lnTo>
                  <a:pt x="970948" y="34172"/>
                </a:lnTo>
                <a:close/>
              </a:path>
              <a:path w="1052195" h="671830">
                <a:moveTo>
                  <a:pt x="1036113" y="26416"/>
                </a:moveTo>
                <a:lnTo>
                  <a:pt x="983234" y="26416"/>
                </a:lnTo>
                <a:lnTo>
                  <a:pt x="998601" y="50926"/>
                </a:lnTo>
                <a:lnTo>
                  <a:pt x="986425" y="58615"/>
                </a:lnTo>
                <a:lnTo>
                  <a:pt x="1001902" y="83058"/>
                </a:lnTo>
                <a:lnTo>
                  <a:pt x="1036113" y="26416"/>
                </a:lnTo>
                <a:close/>
              </a:path>
              <a:path w="1052195" h="671830">
                <a:moveTo>
                  <a:pt x="983234" y="26416"/>
                </a:moveTo>
                <a:lnTo>
                  <a:pt x="970948" y="34172"/>
                </a:lnTo>
                <a:lnTo>
                  <a:pt x="986425" y="58615"/>
                </a:lnTo>
                <a:lnTo>
                  <a:pt x="998601" y="50926"/>
                </a:lnTo>
                <a:lnTo>
                  <a:pt x="983234" y="26416"/>
                </a:lnTo>
                <a:close/>
              </a:path>
              <a:path w="1052195" h="671830">
                <a:moveTo>
                  <a:pt x="1052068" y="0"/>
                </a:moveTo>
                <a:lnTo>
                  <a:pt x="955421" y="9651"/>
                </a:lnTo>
                <a:lnTo>
                  <a:pt x="970948" y="34172"/>
                </a:lnTo>
                <a:lnTo>
                  <a:pt x="983234" y="26416"/>
                </a:lnTo>
                <a:lnTo>
                  <a:pt x="1036113" y="26416"/>
                </a:lnTo>
                <a:lnTo>
                  <a:pt x="1052068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1A1FFBF4-7801-4809-A2AC-8211D30C42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67550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020" y="249377"/>
            <a:ext cx="48879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0" dirty="0"/>
              <a:t>Decoding </a:t>
            </a:r>
            <a:r>
              <a:rPr spc="-165" dirty="0"/>
              <a:t>for</a:t>
            </a:r>
            <a:r>
              <a:rPr spc="-405" dirty="0"/>
              <a:t> </a:t>
            </a:r>
            <a:r>
              <a:rPr spc="-35" dirty="0"/>
              <a:t>SMT</a:t>
            </a:r>
          </a:p>
        </p:txBody>
      </p:sp>
      <p:sp>
        <p:nvSpPr>
          <p:cNvPr id="3" name="object 3"/>
          <p:cNvSpPr/>
          <p:nvPr/>
        </p:nvSpPr>
        <p:spPr>
          <a:xfrm>
            <a:off x="2540253" y="2522123"/>
            <a:ext cx="134284" cy="151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308" y="2523015"/>
            <a:ext cx="81901" cy="145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5458" y="2523015"/>
            <a:ext cx="137243" cy="2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6442" y="2522123"/>
            <a:ext cx="134322" cy="151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412" y="2477100"/>
            <a:ext cx="127721" cy="191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4066" y="2487685"/>
            <a:ext cx="79095" cy="182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9837" y="2475187"/>
            <a:ext cx="55244" cy="250825"/>
          </a:xfrm>
          <a:custGeom>
            <a:avLst/>
            <a:gdLst/>
            <a:ahLst/>
            <a:cxnLst/>
            <a:rect l="l" t="t" r="r" b="b"/>
            <a:pathLst>
              <a:path w="55245" h="250825">
                <a:moveTo>
                  <a:pt x="55227" y="0"/>
                </a:moveTo>
                <a:lnTo>
                  <a:pt x="18028" y="0"/>
                </a:lnTo>
                <a:lnTo>
                  <a:pt x="18028" y="33543"/>
                </a:lnTo>
                <a:lnTo>
                  <a:pt x="55227" y="33543"/>
                </a:lnTo>
                <a:lnTo>
                  <a:pt x="55227" y="0"/>
                </a:lnTo>
                <a:close/>
              </a:path>
              <a:path w="55245" h="250825">
                <a:moveTo>
                  <a:pt x="5713" y="220138"/>
                </a:moveTo>
                <a:lnTo>
                  <a:pt x="0" y="220138"/>
                </a:lnTo>
                <a:lnTo>
                  <a:pt x="0" y="249855"/>
                </a:lnTo>
                <a:lnTo>
                  <a:pt x="8506" y="249855"/>
                </a:lnTo>
                <a:lnTo>
                  <a:pt x="10410" y="250748"/>
                </a:lnTo>
                <a:lnTo>
                  <a:pt x="50353" y="234522"/>
                </a:lnTo>
                <a:lnTo>
                  <a:pt x="54222" y="221158"/>
                </a:lnTo>
                <a:lnTo>
                  <a:pt x="6601" y="221158"/>
                </a:lnTo>
                <a:lnTo>
                  <a:pt x="5713" y="220138"/>
                </a:lnTo>
                <a:close/>
              </a:path>
              <a:path w="55245" h="250825">
                <a:moveTo>
                  <a:pt x="55227" y="51654"/>
                </a:moveTo>
                <a:lnTo>
                  <a:pt x="18028" y="51654"/>
                </a:lnTo>
                <a:lnTo>
                  <a:pt x="18028" y="212485"/>
                </a:lnTo>
                <a:lnTo>
                  <a:pt x="17139" y="216312"/>
                </a:lnTo>
                <a:lnTo>
                  <a:pt x="13330" y="220138"/>
                </a:lnTo>
                <a:lnTo>
                  <a:pt x="10410" y="221158"/>
                </a:lnTo>
                <a:lnTo>
                  <a:pt x="54222" y="221158"/>
                </a:lnTo>
                <a:lnTo>
                  <a:pt x="54681" y="218731"/>
                </a:lnTo>
                <a:lnTo>
                  <a:pt x="55227" y="208659"/>
                </a:lnTo>
                <a:lnTo>
                  <a:pt x="55227" y="51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0710" y="2523015"/>
            <a:ext cx="132418" cy="149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6461" y="2523015"/>
            <a:ext cx="127721" cy="1455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9350" y="2475187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4" h="33655">
                <a:moveTo>
                  <a:pt x="37199" y="0"/>
                </a:moveTo>
                <a:lnTo>
                  <a:pt x="0" y="0"/>
                </a:lnTo>
                <a:lnTo>
                  <a:pt x="0" y="33543"/>
                </a:lnTo>
                <a:lnTo>
                  <a:pt x="37199" y="33543"/>
                </a:lnTo>
                <a:lnTo>
                  <a:pt x="3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7948" y="2525949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592"/>
                </a:lnTo>
              </a:path>
            </a:pathLst>
          </a:custGeom>
          <a:ln w="3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5115" y="2523016"/>
            <a:ext cx="130387" cy="1502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1274" y="2477100"/>
            <a:ext cx="127594" cy="1914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9817" y="2487685"/>
            <a:ext cx="79095" cy="182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0855" y="2523015"/>
            <a:ext cx="127594" cy="145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4095" y="2523016"/>
            <a:ext cx="280072" cy="1502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9815" y="2477100"/>
            <a:ext cx="127721" cy="1914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34603" y="2477100"/>
            <a:ext cx="126705" cy="1914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87081" y="2523015"/>
            <a:ext cx="132291" cy="1493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44128" y="2525948"/>
            <a:ext cx="127594" cy="145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99401" y="2522123"/>
            <a:ext cx="279945" cy="1511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9299" y="2831286"/>
            <a:ext cx="963930" cy="344805"/>
          </a:xfrm>
          <a:custGeom>
            <a:avLst/>
            <a:gdLst/>
            <a:ahLst/>
            <a:cxnLst/>
            <a:rect l="l" t="t" r="r" b="b"/>
            <a:pathLst>
              <a:path w="963930" h="344805">
                <a:moveTo>
                  <a:pt x="0" y="0"/>
                </a:moveTo>
                <a:lnTo>
                  <a:pt x="963825" y="0"/>
                </a:lnTo>
                <a:lnTo>
                  <a:pt x="963825" y="344543"/>
                </a:lnTo>
                <a:lnTo>
                  <a:pt x="0" y="344543"/>
                </a:lnTo>
                <a:lnTo>
                  <a:pt x="0" y="0"/>
                </a:lnTo>
              </a:path>
            </a:pathLst>
          </a:custGeom>
          <a:ln w="1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2159" y="2940335"/>
            <a:ext cx="126667" cy="1483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8356" y="2940334"/>
            <a:ext cx="67618" cy="143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6982" y="2831286"/>
            <a:ext cx="965200" cy="344805"/>
          </a:xfrm>
          <a:custGeom>
            <a:avLst/>
            <a:gdLst/>
            <a:ahLst/>
            <a:cxnLst/>
            <a:rect l="l" t="t" r="r" b="b"/>
            <a:pathLst>
              <a:path w="965200" h="344805">
                <a:moveTo>
                  <a:pt x="0" y="0"/>
                </a:moveTo>
                <a:lnTo>
                  <a:pt x="964764" y="0"/>
                </a:lnTo>
                <a:lnTo>
                  <a:pt x="964764" y="344543"/>
                </a:lnTo>
                <a:lnTo>
                  <a:pt x="0" y="344543"/>
                </a:lnTo>
                <a:lnTo>
                  <a:pt x="0" y="0"/>
                </a:lnTo>
              </a:path>
            </a:pathLst>
          </a:custGeom>
          <a:ln w="1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8070" y="2941354"/>
            <a:ext cx="121762" cy="2009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7384" y="2940335"/>
            <a:ext cx="126705" cy="1483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33671" y="2891485"/>
            <a:ext cx="113247" cy="1924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867" y="2905005"/>
            <a:ext cx="64749" cy="1808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98346" y="2831286"/>
            <a:ext cx="2362200" cy="344805"/>
          </a:xfrm>
          <a:custGeom>
            <a:avLst/>
            <a:gdLst/>
            <a:ahLst/>
            <a:cxnLst/>
            <a:rect l="l" t="t" r="r" b="b"/>
            <a:pathLst>
              <a:path w="2362200" h="344805">
                <a:moveTo>
                  <a:pt x="0" y="0"/>
                </a:moveTo>
                <a:lnTo>
                  <a:pt x="2361953" y="0"/>
                </a:lnTo>
                <a:lnTo>
                  <a:pt x="2361953" y="344543"/>
                </a:lnTo>
                <a:lnTo>
                  <a:pt x="0" y="344543"/>
                </a:lnTo>
                <a:lnTo>
                  <a:pt x="0" y="0"/>
                </a:lnTo>
              </a:path>
            </a:pathLst>
          </a:custGeom>
          <a:ln w="19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9811" y="2892507"/>
            <a:ext cx="45720" cy="247015"/>
          </a:xfrm>
          <a:custGeom>
            <a:avLst/>
            <a:gdLst/>
            <a:ahLst/>
            <a:cxnLst/>
            <a:rect l="l" t="t" r="r" b="b"/>
            <a:pathLst>
              <a:path w="45720" h="247014">
                <a:moveTo>
                  <a:pt x="45705" y="0"/>
                </a:moveTo>
                <a:lnTo>
                  <a:pt x="21963" y="0"/>
                </a:lnTo>
                <a:lnTo>
                  <a:pt x="21963" y="26783"/>
                </a:lnTo>
                <a:lnTo>
                  <a:pt x="45705" y="26783"/>
                </a:lnTo>
                <a:lnTo>
                  <a:pt x="45705" y="0"/>
                </a:lnTo>
                <a:close/>
              </a:path>
              <a:path w="45720" h="247014">
                <a:moveTo>
                  <a:pt x="45705" y="51693"/>
                </a:moveTo>
                <a:lnTo>
                  <a:pt x="21963" y="51693"/>
                </a:lnTo>
                <a:lnTo>
                  <a:pt x="21963" y="217281"/>
                </a:lnTo>
                <a:lnTo>
                  <a:pt x="20948" y="222064"/>
                </a:lnTo>
                <a:lnTo>
                  <a:pt x="19043" y="223977"/>
                </a:lnTo>
                <a:lnTo>
                  <a:pt x="17139" y="224934"/>
                </a:lnTo>
                <a:lnTo>
                  <a:pt x="10537" y="225890"/>
                </a:lnTo>
                <a:lnTo>
                  <a:pt x="0" y="226847"/>
                </a:lnTo>
                <a:lnTo>
                  <a:pt x="0" y="246947"/>
                </a:lnTo>
                <a:lnTo>
                  <a:pt x="41007" y="234499"/>
                </a:lnTo>
                <a:lnTo>
                  <a:pt x="45705" y="222064"/>
                </a:lnTo>
                <a:lnTo>
                  <a:pt x="45705" y="51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65099" y="2940335"/>
            <a:ext cx="131403" cy="1483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93625" y="2940334"/>
            <a:ext cx="113374" cy="143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3594" y="294419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39735"/>
                </a:lnTo>
              </a:path>
            </a:pathLst>
          </a:custGeom>
          <a:ln w="2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2168" y="2892506"/>
            <a:ext cx="22860" cy="26034"/>
          </a:xfrm>
          <a:custGeom>
            <a:avLst/>
            <a:gdLst/>
            <a:ahLst/>
            <a:cxnLst/>
            <a:rect l="l" t="t" r="r" b="b"/>
            <a:pathLst>
              <a:path w="22860" h="26035">
                <a:moveTo>
                  <a:pt x="22852" y="0"/>
                </a:moveTo>
                <a:lnTo>
                  <a:pt x="0" y="0"/>
                </a:lnTo>
                <a:lnTo>
                  <a:pt x="0" y="25891"/>
                </a:lnTo>
                <a:lnTo>
                  <a:pt x="22852" y="25891"/>
                </a:lnTo>
                <a:lnTo>
                  <a:pt x="22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1683" y="2940334"/>
            <a:ext cx="119087" cy="14742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4639" y="2891485"/>
            <a:ext cx="113247" cy="1924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8834" y="2905005"/>
            <a:ext cx="63860" cy="1808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78460" y="2831286"/>
            <a:ext cx="2362200" cy="344805"/>
          </a:xfrm>
          <a:custGeom>
            <a:avLst/>
            <a:gdLst/>
            <a:ahLst/>
            <a:cxnLst/>
            <a:rect l="l" t="t" r="r" b="b"/>
            <a:pathLst>
              <a:path w="2362200" h="344805">
                <a:moveTo>
                  <a:pt x="0" y="0"/>
                </a:moveTo>
                <a:lnTo>
                  <a:pt x="2361953" y="0"/>
                </a:lnTo>
                <a:lnTo>
                  <a:pt x="2361953" y="344543"/>
                </a:lnTo>
                <a:lnTo>
                  <a:pt x="0" y="344543"/>
                </a:lnTo>
                <a:lnTo>
                  <a:pt x="0" y="0"/>
                </a:lnTo>
              </a:path>
            </a:pathLst>
          </a:custGeom>
          <a:ln w="19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24132" y="2940334"/>
            <a:ext cx="113374" cy="143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66072" y="2940335"/>
            <a:ext cx="264710" cy="1483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54652" y="2891485"/>
            <a:ext cx="113247" cy="1924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6576" y="2891485"/>
            <a:ext cx="113247" cy="1924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18390" y="2940335"/>
            <a:ext cx="131529" cy="1483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2773" y="2944200"/>
            <a:ext cx="112359" cy="14356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2681" y="2940335"/>
            <a:ext cx="261028" cy="1483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03122" y="3692696"/>
            <a:ext cx="965200" cy="344805"/>
          </a:xfrm>
          <a:custGeom>
            <a:avLst/>
            <a:gdLst/>
            <a:ahLst/>
            <a:cxnLst/>
            <a:rect l="l" t="t" r="r" b="b"/>
            <a:pathLst>
              <a:path w="965200" h="344804">
                <a:moveTo>
                  <a:pt x="0" y="0"/>
                </a:moveTo>
                <a:lnTo>
                  <a:pt x="964777" y="0"/>
                </a:lnTo>
                <a:lnTo>
                  <a:pt x="964777" y="344581"/>
                </a:lnTo>
                <a:lnTo>
                  <a:pt x="0" y="344581"/>
                </a:lnTo>
                <a:lnTo>
                  <a:pt x="0" y="0"/>
                </a:lnTo>
              </a:path>
            </a:pathLst>
          </a:custGeom>
          <a:ln w="1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4069" y="3752998"/>
            <a:ext cx="113387" cy="1923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05007" y="3801808"/>
            <a:ext cx="126705" cy="14835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57320" y="3152856"/>
            <a:ext cx="3212547" cy="89399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60305" y="3692696"/>
            <a:ext cx="963930" cy="344805"/>
          </a:xfrm>
          <a:custGeom>
            <a:avLst/>
            <a:gdLst/>
            <a:ahLst/>
            <a:cxnLst/>
            <a:rect l="l" t="t" r="r" b="b"/>
            <a:pathLst>
              <a:path w="963929" h="344804">
                <a:moveTo>
                  <a:pt x="0" y="0"/>
                </a:moveTo>
                <a:lnTo>
                  <a:pt x="963875" y="0"/>
                </a:lnTo>
                <a:lnTo>
                  <a:pt x="963875" y="344581"/>
                </a:lnTo>
                <a:lnTo>
                  <a:pt x="0" y="344581"/>
                </a:lnTo>
                <a:lnTo>
                  <a:pt x="0" y="0"/>
                </a:lnTo>
              </a:path>
            </a:pathLst>
          </a:custGeom>
          <a:ln w="1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508" y="3752998"/>
            <a:ext cx="113374" cy="1923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74656" y="3801809"/>
            <a:ext cx="129498" cy="14835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31705" y="3801808"/>
            <a:ext cx="187646" cy="14357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46013" y="3801809"/>
            <a:ext cx="127721" cy="14835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3119" y="3183482"/>
            <a:ext cx="234315" cy="344805"/>
          </a:xfrm>
          <a:custGeom>
            <a:avLst/>
            <a:gdLst/>
            <a:ahLst/>
            <a:cxnLst/>
            <a:rect l="l" t="t" r="r" b="b"/>
            <a:pathLst>
              <a:path w="234315" h="344804">
                <a:moveTo>
                  <a:pt x="0" y="0"/>
                </a:moveTo>
                <a:lnTo>
                  <a:pt x="234290" y="344581"/>
                </a:lnTo>
              </a:path>
            </a:pathLst>
          </a:custGeom>
          <a:ln w="19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04392" y="3487632"/>
            <a:ext cx="147971" cy="17461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7065" y="3175829"/>
            <a:ext cx="437515" cy="384810"/>
          </a:xfrm>
          <a:custGeom>
            <a:avLst/>
            <a:gdLst/>
            <a:ahLst/>
            <a:cxnLst/>
            <a:rect l="l" t="t" r="r" b="b"/>
            <a:pathLst>
              <a:path w="437515" h="384810">
                <a:moveTo>
                  <a:pt x="437121" y="0"/>
                </a:moveTo>
                <a:lnTo>
                  <a:pt x="0" y="384770"/>
                </a:lnTo>
              </a:path>
            </a:pathLst>
          </a:custGeom>
          <a:ln w="1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63407" y="3511253"/>
            <a:ext cx="167967" cy="15977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615053" y="6219470"/>
            <a:ext cx="586168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210">
              <a:lnSpc>
                <a:spcPts val="1045"/>
              </a:lnSpc>
            </a:pPr>
            <a:r>
              <a:rPr sz="10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000" b="1" spc="-7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Arial"/>
                <a:cs typeface="Arial"/>
              </a:rPr>
              <a:t>”Statistical </a:t>
            </a:r>
            <a:r>
              <a:rPr sz="1000" spc="-40" dirty="0">
                <a:latin typeface="Arial"/>
                <a:cs typeface="Arial"/>
              </a:rPr>
              <a:t>Machine </a:t>
            </a:r>
            <a:r>
              <a:rPr sz="1000" spc="-35" dirty="0">
                <a:latin typeface="Arial"/>
                <a:cs typeface="Arial"/>
              </a:rPr>
              <a:t>Translation", </a:t>
            </a:r>
            <a:r>
              <a:rPr sz="1000" spc="-50" dirty="0">
                <a:latin typeface="Arial"/>
                <a:cs typeface="Arial"/>
              </a:rPr>
              <a:t>Chapter </a:t>
            </a:r>
            <a:r>
              <a:rPr sz="1000" spc="-45" dirty="0">
                <a:latin typeface="Arial"/>
                <a:cs typeface="Arial"/>
              </a:rPr>
              <a:t>6, </a:t>
            </a:r>
            <a:r>
              <a:rPr sz="1000" spc="-60" dirty="0">
                <a:latin typeface="Arial"/>
                <a:cs typeface="Arial"/>
              </a:rPr>
              <a:t>Koehn,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2009.</a:t>
            </a:r>
            <a:endParaRPr sz="1000">
              <a:latin typeface="Arial"/>
              <a:cs typeface="Arial"/>
            </a:endParaRPr>
          </a:p>
          <a:p>
            <a:pPr marL="12700"/>
            <a:r>
              <a:rPr sz="1000" u="sng" spc="-4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47"/>
              </a:rPr>
              <a:t>https://www.cambridge.org/core/books/statistical-machine-translation/94EADF9F680558E13BE759997553CDE5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Holder 4">
            <a:extLst>
              <a:ext uri="{FF2B5EF4-FFF2-40B4-BE49-F238E27FC236}">
                <a16:creationId xmlns:a16="http://schemas.microsoft.com/office/drawing/2014/main" id="{CDEEB54F-4834-4EED-AC49-75700DD778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5297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220" y="249377"/>
            <a:ext cx="50195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60" dirty="0"/>
              <a:t>Decoding </a:t>
            </a:r>
            <a:r>
              <a:rPr spc="-165" dirty="0"/>
              <a:t>for</a:t>
            </a:r>
            <a:r>
              <a:rPr spc="-405" dirty="0"/>
              <a:t> </a:t>
            </a:r>
            <a:r>
              <a:rPr spc="-35" dirty="0"/>
              <a:t>SMT</a:t>
            </a:r>
          </a:p>
        </p:txBody>
      </p:sp>
      <p:sp>
        <p:nvSpPr>
          <p:cNvPr id="3" name="object 3"/>
          <p:cNvSpPr/>
          <p:nvPr/>
        </p:nvSpPr>
        <p:spPr>
          <a:xfrm>
            <a:off x="2845834" y="1327710"/>
            <a:ext cx="6866133" cy="237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3987" y="1031712"/>
            <a:ext cx="178059" cy="110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0724" y="998046"/>
            <a:ext cx="403635" cy="183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0353" y="997281"/>
            <a:ext cx="40640" cy="184150"/>
          </a:xfrm>
          <a:custGeom>
            <a:avLst/>
            <a:gdLst/>
            <a:ahLst/>
            <a:cxnLst/>
            <a:rect l="l" t="t" r="r" b="b"/>
            <a:pathLst>
              <a:path w="40639" h="184150">
                <a:moveTo>
                  <a:pt x="40144" y="0"/>
                </a:moveTo>
                <a:lnTo>
                  <a:pt x="13126" y="0"/>
                </a:lnTo>
                <a:lnTo>
                  <a:pt x="13126" y="24593"/>
                </a:lnTo>
                <a:lnTo>
                  <a:pt x="40144" y="24593"/>
                </a:lnTo>
                <a:lnTo>
                  <a:pt x="40144" y="0"/>
                </a:lnTo>
                <a:close/>
              </a:path>
              <a:path w="40639" h="184150">
                <a:moveTo>
                  <a:pt x="40144" y="37710"/>
                </a:moveTo>
                <a:lnTo>
                  <a:pt x="13126" y="37710"/>
                </a:lnTo>
                <a:lnTo>
                  <a:pt x="13126" y="155760"/>
                </a:lnTo>
                <a:lnTo>
                  <a:pt x="12251" y="158274"/>
                </a:lnTo>
                <a:lnTo>
                  <a:pt x="10610" y="159913"/>
                </a:lnTo>
                <a:lnTo>
                  <a:pt x="9844" y="161553"/>
                </a:lnTo>
                <a:lnTo>
                  <a:pt x="0" y="161553"/>
                </a:lnTo>
                <a:lnTo>
                  <a:pt x="0" y="183632"/>
                </a:lnTo>
                <a:lnTo>
                  <a:pt x="9844" y="183632"/>
                </a:lnTo>
                <a:lnTo>
                  <a:pt x="18274" y="183180"/>
                </a:lnTo>
                <a:lnTo>
                  <a:pt x="40144" y="163192"/>
                </a:lnTo>
                <a:lnTo>
                  <a:pt x="40144" y="37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0188" y="1031712"/>
            <a:ext cx="97682" cy="110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2934" y="1031713"/>
            <a:ext cx="94291" cy="10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588" y="997282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4" h="24765">
                <a:moveTo>
                  <a:pt x="27018" y="0"/>
                </a:moveTo>
                <a:lnTo>
                  <a:pt x="0" y="0"/>
                </a:lnTo>
                <a:lnTo>
                  <a:pt x="0" y="24593"/>
                </a:lnTo>
                <a:lnTo>
                  <a:pt x="27018" y="24593"/>
                </a:lnTo>
                <a:lnTo>
                  <a:pt x="27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7096" y="1034117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042"/>
                </a:lnTo>
              </a:path>
            </a:pathLst>
          </a:custGeom>
          <a:ln w="27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936" y="1031712"/>
            <a:ext cx="96041" cy="110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667" y="998046"/>
            <a:ext cx="167361" cy="1419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63341" y="1031712"/>
            <a:ext cx="319955" cy="1107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095" y="998048"/>
            <a:ext cx="93525" cy="1411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95709" y="998047"/>
            <a:ext cx="323236" cy="1443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39510" y="1031713"/>
            <a:ext cx="206740" cy="1107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7704" y="4259616"/>
            <a:ext cx="385445" cy="1183640"/>
          </a:xfrm>
          <a:custGeom>
            <a:avLst/>
            <a:gdLst/>
            <a:ahLst/>
            <a:cxnLst/>
            <a:rect l="l" t="t" r="r" b="b"/>
            <a:pathLst>
              <a:path w="385444" h="1183639">
                <a:moveTo>
                  <a:pt x="385164" y="0"/>
                </a:moveTo>
                <a:lnTo>
                  <a:pt x="77458" y="0"/>
                </a:lnTo>
                <a:lnTo>
                  <a:pt x="0" y="1183210"/>
                </a:lnTo>
                <a:lnTo>
                  <a:pt x="308602" y="1183210"/>
                </a:lnTo>
                <a:lnTo>
                  <a:pt x="38516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4334" y="4259616"/>
            <a:ext cx="386080" cy="1323340"/>
          </a:xfrm>
          <a:custGeom>
            <a:avLst/>
            <a:gdLst/>
            <a:ahLst/>
            <a:cxnLst/>
            <a:rect l="l" t="t" r="r" b="b"/>
            <a:pathLst>
              <a:path w="386079" h="1323339">
                <a:moveTo>
                  <a:pt x="308602" y="0"/>
                </a:moveTo>
                <a:lnTo>
                  <a:pt x="0" y="0"/>
                </a:lnTo>
                <a:lnTo>
                  <a:pt x="77346" y="1322808"/>
                </a:lnTo>
                <a:lnTo>
                  <a:pt x="385948" y="1322808"/>
                </a:lnTo>
                <a:lnTo>
                  <a:pt x="30860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6389" y="4786893"/>
            <a:ext cx="1033144" cy="649605"/>
          </a:xfrm>
          <a:custGeom>
            <a:avLst/>
            <a:gdLst/>
            <a:ahLst/>
            <a:cxnLst/>
            <a:rect l="l" t="t" r="r" b="b"/>
            <a:pathLst>
              <a:path w="1033144" h="649604">
                <a:moveTo>
                  <a:pt x="1032667" y="649208"/>
                </a:moveTo>
                <a:lnTo>
                  <a:pt x="0" y="649208"/>
                </a:lnTo>
                <a:lnTo>
                  <a:pt x="0" y="0"/>
                </a:lnTo>
                <a:lnTo>
                  <a:pt x="1032667" y="0"/>
                </a:lnTo>
                <a:lnTo>
                  <a:pt x="1032667" y="6492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6128" y="4261298"/>
            <a:ext cx="1031875" cy="649605"/>
          </a:xfrm>
          <a:custGeom>
            <a:avLst/>
            <a:gdLst/>
            <a:ahLst/>
            <a:cxnLst/>
            <a:rect l="l" t="t" r="r" b="b"/>
            <a:pathLst>
              <a:path w="1031875" h="649604">
                <a:moveTo>
                  <a:pt x="1031849" y="649231"/>
                </a:moveTo>
                <a:lnTo>
                  <a:pt x="0" y="649231"/>
                </a:lnTo>
                <a:lnTo>
                  <a:pt x="0" y="0"/>
                </a:lnTo>
                <a:lnTo>
                  <a:pt x="1031849" y="0"/>
                </a:lnTo>
                <a:lnTo>
                  <a:pt x="1031849" y="6492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9131" y="4903804"/>
            <a:ext cx="3388995" cy="658495"/>
          </a:xfrm>
          <a:custGeom>
            <a:avLst/>
            <a:gdLst/>
            <a:ahLst/>
            <a:cxnLst/>
            <a:rect l="l" t="t" r="r" b="b"/>
            <a:pathLst>
              <a:path w="3388995" h="658495">
                <a:moveTo>
                  <a:pt x="3388793" y="658445"/>
                </a:moveTo>
                <a:lnTo>
                  <a:pt x="0" y="658445"/>
                </a:lnTo>
                <a:lnTo>
                  <a:pt x="0" y="0"/>
                </a:lnTo>
                <a:lnTo>
                  <a:pt x="3388793" y="0"/>
                </a:lnTo>
                <a:lnTo>
                  <a:pt x="3388793" y="65844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9154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9154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153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516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0515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14638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0"/>
                </a:moveTo>
                <a:lnTo>
                  <a:pt x="131153" y="0"/>
                </a:lnTo>
                <a:lnTo>
                  <a:pt x="131153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4637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8209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08208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7056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055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9362" y="491804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24"/>
                </a:lnTo>
                <a:lnTo>
                  <a:pt x="0" y="131224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9361" y="491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344543" y="4909210"/>
          <a:ext cx="791208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514637" y="5049264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382"/>
                </a:lnTo>
                <a:lnTo>
                  <a:pt x="0" y="262382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14637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91293" y="5145976"/>
            <a:ext cx="217803" cy="891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1719" y="5099077"/>
            <a:ext cx="340523" cy="1008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3853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3853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3852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9731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9730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45006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45005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7313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7312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6159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76158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38578" y="545123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577" y="54512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13852" y="5582425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030" y="0"/>
                </a:lnTo>
                <a:lnTo>
                  <a:pt x="787030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13852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70320" y="5649703"/>
            <a:ext cx="65576" cy="1160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0822" y="5300295"/>
            <a:ext cx="347025" cy="1765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4638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14638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4637" y="4385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70516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70516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70515" y="437857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5791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5791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5790" y="4385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8209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8209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08208" y="437857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7056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77056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77055" y="4385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39362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9362" y="438571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258"/>
                </a:lnTo>
                <a:lnTo>
                  <a:pt x="0" y="131258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39361" y="4385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14637" y="4516977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405"/>
                </a:lnTo>
                <a:lnTo>
                  <a:pt x="0" y="2624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14637" y="4516977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405"/>
                </a:lnTo>
                <a:lnTo>
                  <a:pt x="0" y="262405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14637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21558" y="4584233"/>
            <a:ext cx="160634" cy="1176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47969" y="4835653"/>
            <a:ext cx="292100" cy="117475"/>
          </a:xfrm>
          <a:custGeom>
            <a:avLst/>
            <a:gdLst/>
            <a:ahLst/>
            <a:cxnLst/>
            <a:rect l="l" t="t" r="r" b="b"/>
            <a:pathLst>
              <a:path w="292100" h="117475">
                <a:moveTo>
                  <a:pt x="0" y="116910"/>
                </a:moveTo>
                <a:lnTo>
                  <a:pt x="0" y="116910"/>
                </a:lnTo>
                <a:lnTo>
                  <a:pt x="291787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7226" y="4784762"/>
            <a:ext cx="135861" cy="965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43320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43319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43318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64569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64568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02263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02262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71110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71109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33416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33415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08691" y="4648124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405"/>
                </a:lnTo>
                <a:lnTo>
                  <a:pt x="0" y="262405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08691" y="4648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25711" y="4743962"/>
            <a:ext cx="336289" cy="1219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08505" y="4691839"/>
            <a:ext cx="250190" cy="27940"/>
          </a:xfrm>
          <a:custGeom>
            <a:avLst/>
            <a:gdLst/>
            <a:ahLst/>
            <a:cxnLst/>
            <a:rect l="l" t="t" r="r" b="b"/>
            <a:pathLst>
              <a:path w="250189" h="27939">
                <a:moveTo>
                  <a:pt x="0" y="0"/>
                </a:moveTo>
                <a:lnTo>
                  <a:pt x="0" y="0"/>
                </a:lnTo>
                <a:lnTo>
                  <a:pt x="249751" y="27798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46038" y="4669534"/>
            <a:ext cx="130592" cy="1007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08692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08692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08691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64569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64569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64568" y="504211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39957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39956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39955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35097" y="5049265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0" y="131191"/>
                </a:moveTo>
                <a:lnTo>
                  <a:pt x="129471" y="131191"/>
                </a:lnTo>
                <a:lnTo>
                  <a:pt x="129471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33416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33415" y="504211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08691" y="5180455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08691" y="5180455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08691" y="51804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91979" y="5247733"/>
            <a:ext cx="336402" cy="11856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89698" y="5256140"/>
            <a:ext cx="208611" cy="1101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57960" y="4782746"/>
            <a:ext cx="417195" cy="225425"/>
          </a:xfrm>
          <a:custGeom>
            <a:avLst/>
            <a:gdLst/>
            <a:ahLst/>
            <a:cxnLst/>
            <a:rect l="l" t="t" r="r" b="b"/>
            <a:pathLst>
              <a:path w="417195" h="225425">
                <a:moveTo>
                  <a:pt x="0" y="0"/>
                </a:moveTo>
                <a:lnTo>
                  <a:pt x="0" y="0"/>
                </a:lnTo>
                <a:lnTo>
                  <a:pt x="417111" y="225303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47720" y="4964669"/>
            <a:ext cx="135300" cy="1059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08692" y="3984657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708692" y="398465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08691" y="3984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08691" y="41158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71894" y="4211642"/>
            <a:ext cx="241344" cy="1202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305143" y="4426184"/>
            <a:ext cx="263525" cy="88265"/>
          </a:xfrm>
          <a:custGeom>
            <a:avLst/>
            <a:gdLst/>
            <a:ahLst/>
            <a:cxnLst/>
            <a:rect l="l" t="t" r="r" b="b"/>
            <a:pathLst>
              <a:path w="263525" h="88264">
                <a:moveTo>
                  <a:pt x="0" y="88215"/>
                </a:moveTo>
                <a:lnTo>
                  <a:pt x="0" y="88215"/>
                </a:lnTo>
                <a:lnTo>
                  <a:pt x="263202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47271" y="4377761"/>
            <a:ext cx="135636" cy="9516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3" name="object 123"/>
          <p:cNvGraphicFramePr>
            <a:graphicFrameLocks noGrp="1"/>
          </p:cNvGraphicFramePr>
          <p:nvPr/>
        </p:nvGraphicFramePr>
        <p:xfrm>
          <a:off x="5701542" y="3977509"/>
          <a:ext cx="789304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object 124"/>
          <p:cNvSpPr/>
          <p:nvPr/>
        </p:nvSpPr>
        <p:spPr>
          <a:xfrm>
            <a:off x="5301357" y="5698709"/>
            <a:ext cx="258132" cy="1008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00461" y="5835127"/>
            <a:ext cx="258805" cy="99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301358" y="5134263"/>
            <a:ext cx="257629" cy="1008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94633" y="5305796"/>
            <a:ext cx="263513" cy="978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0869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0869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08691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03944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03944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3943" y="504211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95234" y="5180455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030" y="0"/>
                </a:lnTo>
                <a:lnTo>
                  <a:pt x="787030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95233" y="5180455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030" y="0"/>
                </a:lnTo>
                <a:lnTo>
                  <a:pt x="787030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95233" y="51804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97110" y="5277168"/>
            <a:ext cx="167360" cy="1210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02560" y="5261217"/>
            <a:ext cx="360727" cy="1008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95233" y="5702676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030" y="0"/>
                </a:lnTo>
                <a:lnTo>
                  <a:pt x="787030" y="262382"/>
                </a:lnTo>
                <a:lnTo>
                  <a:pt x="0" y="262382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95233" y="5702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216504" y="5778360"/>
            <a:ext cx="125211" cy="109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95411" y="4075900"/>
            <a:ext cx="249052" cy="979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895233" y="4644761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030" y="0"/>
                </a:lnTo>
                <a:lnTo>
                  <a:pt x="787030" y="262405"/>
                </a:lnTo>
                <a:lnTo>
                  <a:pt x="0" y="262405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95233" y="46447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91963" y="4712016"/>
            <a:ext cx="383482" cy="1178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02559" y="4962652"/>
            <a:ext cx="313690" cy="123825"/>
          </a:xfrm>
          <a:custGeom>
            <a:avLst/>
            <a:gdLst/>
            <a:ahLst/>
            <a:cxnLst/>
            <a:rect l="l" t="t" r="r" b="b"/>
            <a:pathLst>
              <a:path w="313689" h="123825">
                <a:moveTo>
                  <a:pt x="0" y="123614"/>
                </a:moveTo>
                <a:lnTo>
                  <a:pt x="0" y="123614"/>
                </a:lnTo>
                <a:lnTo>
                  <a:pt x="313646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93563" y="4912659"/>
            <a:ext cx="135861" cy="9572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02559" y="4195725"/>
            <a:ext cx="239662" cy="1008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95411" y="4326087"/>
            <a:ext cx="249164" cy="978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972791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72791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72790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95235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95234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95233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51112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51112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51111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26388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26388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26387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91272" y="5582426"/>
            <a:ext cx="112395" cy="131445"/>
          </a:xfrm>
          <a:custGeom>
            <a:avLst/>
            <a:gdLst/>
            <a:ahLst/>
            <a:cxnLst/>
            <a:rect l="l" t="t" r="r" b="b"/>
            <a:pathLst>
              <a:path w="112395" h="131445">
                <a:moveTo>
                  <a:pt x="0" y="131191"/>
                </a:moveTo>
                <a:lnTo>
                  <a:pt x="111872" y="131191"/>
                </a:lnTo>
                <a:lnTo>
                  <a:pt x="111872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91272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291271" y="5575277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60119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60119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60118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95235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895234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95233" y="50526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551112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51112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51111" y="504549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422425" y="5052639"/>
            <a:ext cx="128905" cy="131445"/>
          </a:xfrm>
          <a:custGeom>
            <a:avLst/>
            <a:gdLst/>
            <a:ahLst/>
            <a:cxnLst/>
            <a:rect l="l" t="t" r="r" b="b"/>
            <a:pathLst>
              <a:path w="128904" h="131445">
                <a:moveTo>
                  <a:pt x="0" y="131180"/>
                </a:moveTo>
                <a:lnTo>
                  <a:pt x="128686" y="131180"/>
                </a:lnTo>
                <a:lnTo>
                  <a:pt x="128686" y="0"/>
                </a:lnTo>
                <a:lnTo>
                  <a:pt x="0" y="0"/>
                </a:lnTo>
                <a:lnTo>
                  <a:pt x="0" y="131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419959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419958" y="504549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91272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91272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91271" y="504549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61801" y="5052639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0" y="131180"/>
                </a:moveTo>
                <a:lnTo>
                  <a:pt x="129471" y="131180"/>
                </a:lnTo>
                <a:lnTo>
                  <a:pt x="129471" y="0"/>
                </a:lnTo>
                <a:lnTo>
                  <a:pt x="0" y="0"/>
                </a:lnTo>
                <a:lnTo>
                  <a:pt x="0" y="13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60119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60118" y="504549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95235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95234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95233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026388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026387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19959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19958" y="4509829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9127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9127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91271" y="4509829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60119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60119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160118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403144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03144" y="558242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03143" y="55824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55111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51112" y="451697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46"/>
                </a:lnTo>
                <a:lnTo>
                  <a:pt x="0" y="131146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51111" y="45169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30647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30647" y="50526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80"/>
                </a:lnTo>
                <a:lnTo>
                  <a:pt x="0" y="131180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30646" y="50526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95411" y="4634336"/>
            <a:ext cx="248716" cy="989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44494" y="5446190"/>
            <a:ext cx="310515" cy="121285"/>
          </a:xfrm>
          <a:custGeom>
            <a:avLst/>
            <a:gdLst/>
            <a:ahLst/>
            <a:cxnLst/>
            <a:rect l="l" t="t" r="r" b="b"/>
            <a:pathLst>
              <a:path w="310514" h="121285">
                <a:moveTo>
                  <a:pt x="0" y="0"/>
                </a:moveTo>
                <a:lnTo>
                  <a:pt x="0" y="0"/>
                </a:lnTo>
                <a:lnTo>
                  <a:pt x="310283" y="121103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32134" y="5520763"/>
            <a:ext cx="135973" cy="9571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079199" y="5177092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079198" y="5177092"/>
            <a:ext cx="787400" cy="262890"/>
          </a:xfrm>
          <a:custGeom>
            <a:avLst/>
            <a:gdLst/>
            <a:ahLst/>
            <a:cxnLst/>
            <a:rect l="l" t="t" r="r" b="b"/>
            <a:pathLst>
              <a:path w="787400" h="262889">
                <a:moveTo>
                  <a:pt x="0" y="0"/>
                </a:moveTo>
                <a:lnTo>
                  <a:pt x="787142" y="0"/>
                </a:lnTo>
                <a:lnTo>
                  <a:pt x="787142" y="262371"/>
                </a:lnTo>
                <a:lnTo>
                  <a:pt x="0" y="26237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079198" y="5177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75143" y="5244370"/>
            <a:ext cx="383482" cy="11856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079200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079199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079198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75237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75237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75236" y="504211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44083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44083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44082" y="50492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735077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735077" y="504926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735076" y="5042116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95412" y="4754275"/>
            <a:ext cx="247147" cy="10076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97398" y="5245244"/>
            <a:ext cx="360727" cy="10084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210353" y="504590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210352" y="504590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265" y="0"/>
                </a:lnTo>
                <a:lnTo>
                  <a:pt x="131265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10351" y="50459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03924" y="504590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03923" y="504590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153" y="0"/>
                </a:lnTo>
                <a:lnTo>
                  <a:pt x="131153" y="131191"/>
                </a:lnTo>
                <a:lnTo>
                  <a:pt x="0" y="131191"/>
                </a:lnTo>
                <a:lnTo>
                  <a:pt x="0" y="0"/>
                </a:lnTo>
                <a:close/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03922" y="50459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4615053" y="6219470"/>
            <a:ext cx="586168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210">
              <a:lnSpc>
                <a:spcPts val="1045"/>
              </a:lnSpc>
            </a:pPr>
            <a:r>
              <a:rPr sz="10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000" b="1" spc="-7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Arial"/>
                <a:cs typeface="Arial"/>
              </a:rPr>
              <a:t>”Statistical </a:t>
            </a:r>
            <a:r>
              <a:rPr sz="1000" spc="-40" dirty="0">
                <a:latin typeface="Arial"/>
                <a:cs typeface="Arial"/>
              </a:rPr>
              <a:t>Machine </a:t>
            </a:r>
            <a:r>
              <a:rPr sz="1000" spc="-35" dirty="0">
                <a:latin typeface="Arial"/>
                <a:cs typeface="Arial"/>
              </a:rPr>
              <a:t>Translation", </a:t>
            </a:r>
            <a:r>
              <a:rPr sz="1000" spc="-50" dirty="0">
                <a:latin typeface="Arial"/>
                <a:cs typeface="Arial"/>
              </a:rPr>
              <a:t>Chapter </a:t>
            </a:r>
            <a:r>
              <a:rPr sz="1000" spc="-45" dirty="0">
                <a:latin typeface="Arial"/>
                <a:cs typeface="Arial"/>
              </a:rPr>
              <a:t>6, </a:t>
            </a:r>
            <a:r>
              <a:rPr sz="1000" spc="-60" dirty="0">
                <a:latin typeface="Arial"/>
                <a:cs typeface="Arial"/>
              </a:rPr>
              <a:t>Koehn,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2009.</a:t>
            </a:r>
            <a:endParaRPr sz="1000">
              <a:latin typeface="Arial"/>
              <a:cs typeface="Arial"/>
            </a:endParaRPr>
          </a:p>
          <a:p>
            <a:pPr marL="12700"/>
            <a:r>
              <a:rPr sz="1000" u="sng" spc="-4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43"/>
              </a:rPr>
              <a:t>https://www.cambridge.org/core/books/statistical-machine-translation/94EADF9F680558E13BE759997553CDE5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Holder 4">
            <a:extLst>
              <a:ext uri="{FF2B5EF4-FFF2-40B4-BE49-F238E27FC236}">
                <a16:creationId xmlns:a16="http://schemas.microsoft.com/office/drawing/2014/main" id="{21A2E026-19DB-4547-BAB4-8A31695EDD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542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770" y="249377"/>
            <a:ext cx="102844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29" dirty="0"/>
              <a:t>1990s-2010s: </a:t>
            </a:r>
            <a:r>
              <a:rPr spc="-160" dirty="0"/>
              <a:t>Statistical </a:t>
            </a:r>
            <a:r>
              <a:rPr spc="-114" dirty="0"/>
              <a:t>Machine</a:t>
            </a:r>
            <a:r>
              <a:rPr spc="-380" dirty="0"/>
              <a:t> </a:t>
            </a:r>
            <a:r>
              <a:rPr spc="-17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5"/>
            <a:ext cx="8014334" cy="41998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54" dirty="0">
                <a:latin typeface="Arial"/>
                <a:cs typeface="Arial"/>
              </a:rPr>
              <a:t>SMT </a:t>
            </a:r>
            <a:r>
              <a:rPr sz="2400" spc="-155" dirty="0">
                <a:latin typeface="Arial"/>
                <a:cs typeface="Arial"/>
              </a:rPr>
              <a:t>was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BA56BD"/>
                </a:solidFill>
                <a:latin typeface="Arial"/>
                <a:cs typeface="Arial"/>
              </a:rPr>
              <a:t>huge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research</a:t>
            </a:r>
            <a:r>
              <a:rPr sz="2400" spc="-34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BA56BD"/>
                </a:solidFill>
                <a:latin typeface="Arial"/>
                <a:cs typeface="Arial"/>
              </a:rPr>
              <a:t>field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best </a:t>
            </a:r>
            <a:r>
              <a:rPr sz="2400" spc="-145" dirty="0">
                <a:latin typeface="Arial"/>
                <a:cs typeface="Arial"/>
              </a:rPr>
              <a:t>systems </a:t>
            </a:r>
            <a:r>
              <a:rPr sz="2400" spc="-65" dirty="0">
                <a:latin typeface="Arial"/>
                <a:cs typeface="Arial"/>
              </a:rPr>
              <a:t>were </a:t>
            </a:r>
            <a:r>
              <a:rPr sz="2400" spc="-65" dirty="0">
                <a:solidFill>
                  <a:srgbClr val="BA56BD"/>
                </a:solidFill>
                <a:latin typeface="Arial"/>
                <a:cs typeface="Arial"/>
              </a:rPr>
              <a:t>extremely</a:t>
            </a:r>
            <a:r>
              <a:rPr sz="2400" spc="-19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BA56BD"/>
                </a:solidFill>
                <a:latin typeface="Arial"/>
                <a:cs typeface="Arial"/>
              </a:rPr>
              <a:t>complex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Hundreds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important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details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haven’t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mentioned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80" dirty="0">
                <a:latin typeface="Arial"/>
                <a:cs typeface="Arial"/>
              </a:rPr>
              <a:t>Systems </a:t>
            </a:r>
            <a:r>
              <a:rPr sz="2400" spc="-114" dirty="0">
                <a:latin typeface="Arial"/>
                <a:cs typeface="Arial"/>
              </a:rPr>
              <a:t>had many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separately-designed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BA56BD"/>
                </a:solidFill>
                <a:latin typeface="Arial"/>
                <a:cs typeface="Arial"/>
              </a:rPr>
              <a:t>subcomponents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Lots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feature</a:t>
            </a:r>
            <a:r>
              <a:rPr sz="2400" spc="-2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1041400" lvl="2" indent="-228600">
              <a:spcBef>
                <a:spcPts val="509"/>
              </a:spcBef>
              <a:buClr>
                <a:srgbClr val="CC0000"/>
              </a:buClr>
              <a:buFont typeface="Times New Roman"/>
              <a:buChar char="•"/>
              <a:tabLst>
                <a:tab pos="1041400" algn="l"/>
                <a:tab pos="1042035" algn="l"/>
              </a:tabLst>
            </a:pPr>
            <a:r>
              <a:rPr sz="2000" spc="-114" dirty="0">
                <a:latin typeface="Arial"/>
                <a:cs typeface="Arial"/>
              </a:rPr>
              <a:t>Need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design </a:t>
            </a:r>
            <a:r>
              <a:rPr sz="2000" spc="-65" dirty="0">
                <a:latin typeface="Arial"/>
                <a:cs typeface="Arial"/>
              </a:rPr>
              <a:t>features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capture </a:t>
            </a:r>
            <a:r>
              <a:rPr sz="2000" spc="-45" dirty="0">
                <a:latin typeface="Arial"/>
                <a:cs typeface="Arial"/>
              </a:rPr>
              <a:t>particular </a:t>
            </a:r>
            <a:r>
              <a:rPr sz="2000" spc="-110" dirty="0">
                <a:latin typeface="Arial"/>
                <a:cs typeface="Arial"/>
              </a:rPr>
              <a:t>language </a:t>
            </a:r>
            <a:r>
              <a:rPr sz="2000" spc="-85" dirty="0">
                <a:latin typeface="Arial"/>
                <a:cs typeface="Arial"/>
              </a:rPr>
              <a:t>phenomena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54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Require </a:t>
            </a:r>
            <a:r>
              <a:rPr sz="2400" spc="-75" dirty="0">
                <a:latin typeface="Arial"/>
                <a:cs typeface="Arial"/>
              </a:rPr>
              <a:t>compiling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maintaining </a:t>
            </a:r>
            <a:r>
              <a:rPr sz="2400" spc="-65" dirty="0">
                <a:solidFill>
                  <a:srgbClr val="BA56BD"/>
                </a:solidFill>
                <a:latin typeface="Arial"/>
                <a:cs typeface="Arial"/>
              </a:rPr>
              <a:t>extra</a:t>
            </a:r>
            <a:r>
              <a:rPr sz="2400" spc="-30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1041400" lvl="2" indent="-228600">
              <a:spcBef>
                <a:spcPts val="509"/>
              </a:spcBef>
              <a:buClr>
                <a:srgbClr val="CC0000"/>
              </a:buClr>
              <a:buFont typeface="Times New Roman"/>
              <a:buChar char="•"/>
              <a:tabLst>
                <a:tab pos="1041400" algn="l"/>
                <a:tab pos="1042035" algn="l"/>
              </a:tabLst>
            </a:pPr>
            <a:r>
              <a:rPr sz="2000" spc="-120" dirty="0">
                <a:latin typeface="Arial"/>
                <a:cs typeface="Arial"/>
              </a:rPr>
              <a:t>Like </a:t>
            </a:r>
            <a:r>
              <a:rPr sz="2000" spc="-70" dirty="0">
                <a:latin typeface="Arial"/>
                <a:cs typeface="Arial"/>
              </a:rPr>
              <a:t>tables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equivalent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phrases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54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Lots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human </a:t>
            </a:r>
            <a:r>
              <a:rPr sz="2400" spc="15" dirty="0">
                <a:solidFill>
                  <a:srgbClr val="BA56BD"/>
                </a:solidFill>
                <a:latin typeface="Arial"/>
                <a:cs typeface="Arial"/>
              </a:rPr>
              <a:t>effort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maintain</a:t>
            </a:r>
            <a:endParaRPr sz="2400">
              <a:latin typeface="Arial"/>
              <a:cs typeface="Arial"/>
            </a:endParaRPr>
          </a:p>
          <a:p>
            <a:pPr marL="1041400" lvl="2" indent="-228600">
              <a:spcBef>
                <a:spcPts val="515"/>
              </a:spcBef>
              <a:buClr>
                <a:srgbClr val="CC0000"/>
              </a:buClr>
              <a:buFont typeface="Times New Roman"/>
              <a:buChar char="•"/>
              <a:tabLst>
                <a:tab pos="1041400" algn="l"/>
                <a:tab pos="1042035" algn="l"/>
              </a:tabLst>
            </a:pPr>
            <a:r>
              <a:rPr sz="2000" spc="-110" dirty="0">
                <a:latin typeface="Arial"/>
                <a:cs typeface="Arial"/>
              </a:rPr>
              <a:t>Repeated </a:t>
            </a:r>
            <a:r>
              <a:rPr sz="2000" spc="10" dirty="0">
                <a:latin typeface="Arial"/>
                <a:cs typeface="Arial"/>
              </a:rPr>
              <a:t>effort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110" dirty="0">
                <a:latin typeface="Arial"/>
                <a:cs typeface="Arial"/>
              </a:rPr>
              <a:t>language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pair!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37F0E02-0C81-4B1B-8BEF-14F3CF7C7F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7233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Neural Machine Translation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7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570" y="249377"/>
            <a:ext cx="2816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8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5369052" y="2430017"/>
            <a:ext cx="114300" cy="1315720"/>
          </a:xfrm>
          <a:custGeom>
            <a:avLst/>
            <a:gdLst/>
            <a:ahLst/>
            <a:cxnLst/>
            <a:rect l="l" t="t" r="r" b="b"/>
            <a:pathLst>
              <a:path w="114300" h="1315720">
                <a:moveTo>
                  <a:pt x="38100" y="1201293"/>
                </a:moveTo>
                <a:lnTo>
                  <a:pt x="0" y="1201293"/>
                </a:lnTo>
                <a:lnTo>
                  <a:pt x="57150" y="1315593"/>
                </a:lnTo>
                <a:lnTo>
                  <a:pt x="104775" y="1220343"/>
                </a:lnTo>
                <a:lnTo>
                  <a:pt x="38100" y="1220343"/>
                </a:lnTo>
                <a:lnTo>
                  <a:pt x="38100" y="1201293"/>
                </a:lnTo>
                <a:close/>
              </a:path>
              <a:path w="114300" h="1315720">
                <a:moveTo>
                  <a:pt x="76200" y="0"/>
                </a:moveTo>
                <a:lnTo>
                  <a:pt x="38100" y="0"/>
                </a:lnTo>
                <a:lnTo>
                  <a:pt x="38100" y="1220343"/>
                </a:lnTo>
                <a:lnTo>
                  <a:pt x="76200" y="1220343"/>
                </a:lnTo>
                <a:lnTo>
                  <a:pt x="76200" y="0"/>
                </a:lnTo>
                <a:close/>
              </a:path>
              <a:path w="114300" h="1315720">
                <a:moveTo>
                  <a:pt x="114300" y="1201293"/>
                </a:moveTo>
                <a:lnTo>
                  <a:pt x="76200" y="1201293"/>
                </a:lnTo>
                <a:lnTo>
                  <a:pt x="76200" y="1220343"/>
                </a:lnTo>
                <a:lnTo>
                  <a:pt x="104775" y="1220343"/>
                </a:lnTo>
                <a:lnTo>
                  <a:pt x="114300" y="1201293"/>
                </a:lnTo>
                <a:close/>
              </a:path>
            </a:pathLst>
          </a:custGeom>
          <a:solidFill>
            <a:srgbClr val="39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052" y="4444746"/>
            <a:ext cx="114300" cy="1315720"/>
          </a:xfrm>
          <a:custGeom>
            <a:avLst/>
            <a:gdLst/>
            <a:ahLst/>
            <a:cxnLst/>
            <a:rect l="l" t="t" r="r" b="b"/>
            <a:pathLst>
              <a:path w="114300" h="1315720">
                <a:moveTo>
                  <a:pt x="38100" y="1201267"/>
                </a:moveTo>
                <a:lnTo>
                  <a:pt x="0" y="1201267"/>
                </a:lnTo>
                <a:lnTo>
                  <a:pt x="57150" y="1315567"/>
                </a:lnTo>
                <a:lnTo>
                  <a:pt x="104775" y="1220317"/>
                </a:lnTo>
                <a:lnTo>
                  <a:pt x="38100" y="1220317"/>
                </a:lnTo>
                <a:lnTo>
                  <a:pt x="38100" y="1201267"/>
                </a:lnTo>
                <a:close/>
              </a:path>
              <a:path w="114300" h="1315720">
                <a:moveTo>
                  <a:pt x="76200" y="0"/>
                </a:moveTo>
                <a:lnTo>
                  <a:pt x="38100" y="0"/>
                </a:lnTo>
                <a:lnTo>
                  <a:pt x="38100" y="1220317"/>
                </a:lnTo>
                <a:lnTo>
                  <a:pt x="76200" y="1220317"/>
                </a:lnTo>
                <a:lnTo>
                  <a:pt x="76200" y="0"/>
                </a:lnTo>
                <a:close/>
              </a:path>
              <a:path w="114300" h="1315720">
                <a:moveTo>
                  <a:pt x="114300" y="1201267"/>
                </a:moveTo>
                <a:lnTo>
                  <a:pt x="76200" y="1201267"/>
                </a:lnTo>
                <a:lnTo>
                  <a:pt x="76200" y="1220317"/>
                </a:lnTo>
                <a:lnTo>
                  <a:pt x="104775" y="1220317"/>
                </a:lnTo>
                <a:lnTo>
                  <a:pt x="114300" y="1201267"/>
                </a:lnTo>
                <a:close/>
              </a:path>
            </a:pathLst>
          </a:custGeom>
          <a:solidFill>
            <a:srgbClr val="39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7541" y="1105661"/>
            <a:ext cx="7801609" cy="531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5" dirty="0">
                <a:latin typeface="Arial"/>
                <a:cs typeface="Arial"/>
              </a:rPr>
              <a:t>Today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will: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Introduce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task</a:t>
            </a:r>
            <a:r>
              <a:rPr sz="2400" spc="-90" dirty="0">
                <a:latin typeface="Arial"/>
                <a:cs typeface="Arial"/>
              </a:rPr>
              <a:t>: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Machine</a:t>
            </a:r>
            <a:r>
              <a:rPr sz="2400" spc="-25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3674745"/>
            <a:r>
              <a:rPr sz="2400" b="1" spc="-105" dirty="0">
                <a:solidFill>
                  <a:srgbClr val="3986FF"/>
                </a:solidFill>
                <a:latin typeface="Trebuchet MS"/>
                <a:cs typeface="Trebuchet MS"/>
              </a:rPr>
              <a:t>is </a:t>
            </a:r>
            <a:r>
              <a:rPr sz="2400" b="1" spc="-95" dirty="0">
                <a:solidFill>
                  <a:srgbClr val="3986FF"/>
                </a:solidFill>
                <a:latin typeface="Trebuchet MS"/>
                <a:cs typeface="Trebuchet MS"/>
              </a:rPr>
              <a:t>a </a:t>
            </a:r>
            <a:r>
              <a:rPr sz="2400" b="1" spc="-150" dirty="0">
                <a:solidFill>
                  <a:srgbClr val="3986FF"/>
                </a:solidFill>
                <a:latin typeface="Trebuchet MS"/>
                <a:cs typeface="Trebuchet MS"/>
              </a:rPr>
              <a:t>major </a:t>
            </a:r>
            <a:r>
              <a:rPr sz="2400" b="1" spc="-140" dirty="0">
                <a:solidFill>
                  <a:srgbClr val="3986FF"/>
                </a:solidFill>
                <a:latin typeface="Trebuchet MS"/>
                <a:cs typeface="Trebuchet MS"/>
              </a:rPr>
              <a:t>use-case</a:t>
            </a:r>
            <a:r>
              <a:rPr sz="2400" b="1" spc="-400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986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Introduce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neural 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architecture</a:t>
            </a:r>
            <a:r>
              <a:rPr sz="2400" spc="-50" dirty="0">
                <a:latin typeface="Arial"/>
                <a:cs typeface="Arial"/>
              </a:rPr>
              <a:t>: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sequence-to-sequence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674745">
              <a:spcBef>
                <a:spcPts val="1750"/>
              </a:spcBef>
            </a:pPr>
            <a:r>
              <a:rPr sz="2400" b="1" spc="-105" dirty="0">
                <a:solidFill>
                  <a:srgbClr val="3986FF"/>
                </a:solidFill>
                <a:latin typeface="Trebuchet MS"/>
                <a:cs typeface="Trebuchet MS"/>
              </a:rPr>
              <a:t>is </a:t>
            </a:r>
            <a:r>
              <a:rPr sz="2400" b="1" spc="-135" dirty="0">
                <a:solidFill>
                  <a:srgbClr val="3986FF"/>
                </a:solidFill>
                <a:latin typeface="Trebuchet MS"/>
                <a:cs typeface="Trebuchet MS"/>
              </a:rPr>
              <a:t>improved</a:t>
            </a:r>
            <a:r>
              <a:rPr sz="2400" b="1" spc="-280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3986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Introduce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neural 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technique</a:t>
            </a:r>
            <a:r>
              <a:rPr sz="2400" spc="-60" dirty="0">
                <a:latin typeface="Arial"/>
                <a:cs typeface="Arial"/>
              </a:rPr>
              <a:t>: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BA56BD"/>
                </a:solidFill>
                <a:latin typeface="Arial"/>
                <a:cs typeface="Arial"/>
              </a:rPr>
              <a:t>attention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8E9C2639-3499-4E95-A54F-1165E1E32B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6570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1" y="98248"/>
            <a:ext cx="1263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80" dirty="0">
                <a:solidFill>
                  <a:srgbClr val="FFFFFF"/>
                </a:solidFill>
              </a:rPr>
              <a:t>2014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7798435" y="6239968"/>
            <a:ext cx="2536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(dramatic</a:t>
            </a:r>
            <a:r>
              <a:rPr sz="20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reenactment)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303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1" y="98248"/>
            <a:ext cx="1263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80" dirty="0">
                <a:solidFill>
                  <a:srgbClr val="FFFFFF"/>
                </a:solidFill>
              </a:rPr>
              <a:t>2014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187944" y="4621695"/>
            <a:ext cx="2775901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3983" y="644271"/>
            <a:ext cx="2717038" cy="262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98435" y="6239968"/>
            <a:ext cx="2536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(dramatic</a:t>
            </a:r>
            <a:r>
              <a:rPr sz="20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reenactment)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40" y="6421018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35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70" y="249377"/>
            <a:ext cx="9827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0" dirty="0"/>
              <a:t>What </a:t>
            </a:r>
            <a:r>
              <a:rPr spc="-135" dirty="0"/>
              <a:t>is </a:t>
            </a:r>
            <a:r>
              <a:rPr spc="-165" dirty="0"/>
              <a:t>Neural </a:t>
            </a:r>
            <a:r>
              <a:rPr spc="-114" dirty="0"/>
              <a:t>Machine</a:t>
            </a:r>
            <a:r>
              <a:rPr spc="-625" dirty="0"/>
              <a:t> </a:t>
            </a:r>
            <a:r>
              <a:rPr spc="-155" dirty="0"/>
              <a:t>Translation?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83216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565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Neural Machine Translation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(NMT)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Machine  </a:t>
            </a:r>
            <a:r>
              <a:rPr sz="2400" spc="-90" dirty="0">
                <a:latin typeface="Arial"/>
                <a:cs typeface="Arial"/>
              </a:rPr>
              <a:t>Translation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i="1" spc="-110" dirty="0">
                <a:latin typeface="Arial"/>
                <a:cs typeface="Arial"/>
              </a:rPr>
              <a:t>single </a:t>
            </a:r>
            <a:r>
              <a:rPr sz="2400" i="1" spc="-80" dirty="0">
                <a:latin typeface="Arial"/>
                <a:cs typeface="Arial"/>
              </a:rPr>
              <a:t>neural</a:t>
            </a:r>
            <a:r>
              <a:rPr sz="2400" i="1" spc="-275" dirty="0">
                <a:latin typeface="Arial"/>
                <a:cs typeface="Arial"/>
              </a:rPr>
              <a:t> </a:t>
            </a:r>
            <a:r>
              <a:rPr sz="2400" i="1" spc="-5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neural </a:t>
            </a:r>
            <a:r>
              <a:rPr sz="2400" spc="-40" dirty="0">
                <a:latin typeface="Arial"/>
                <a:cs typeface="Arial"/>
              </a:rPr>
              <a:t>network </a:t>
            </a:r>
            <a:r>
              <a:rPr sz="2400" spc="-55" dirty="0">
                <a:latin typeface="Arial"/>
                <a:cs typeface="Arial"/>
              </a:rPr>
              <a:t>architecture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sequence-to-sequence 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(aka </a:t>
            </a:r>
            <a:r>
              <a:rPr sz="2400" spc="-150" dirty="0">
                <a:solidFill>
                  <a:srgbClr val="BA56BD"/>
                </a:solidFill>
                <a:latin typeface="Arial"/>
                <a:cs typeface="Arial"/>
              </a:rPr>
              <a:t>seq2seq</a:t>
            </a:r>
            <a:r>
              <a:rPr sz="2400" spc="-150" dirty="0">
                <a:latin typeface="Arial"/>
                <a:cs typeface="Arial"/>
              </a:rPr>
              <a:t>)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95" dirty="0">
                <a:latin typeface="Arial"/>
                <a:cs typeface="Arial"/>
              </a:rPr>
              <a:t>involves </a:t>
            </a:r>
            <a:r>
              <a:rPr sz="2400" i="1" spc="5" dirty="0">
                <a:solidFill>
                  <a:srgbClr val="BA56BD"/>
                </a:solidFill>
                <a:latin typeface="Arial"/>
                <a:cs typeface="Arial"/>
              </a:rPr>
              <a:t>two</a:t>
            </a:r>
            <a:r>
              <a:rPr sz="2400" i="1" spc="-3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BA56BD"/>
                </a:solidFill>
                <a:latin typeface="Arial"/>
                <a:cs typeface="Arial"/>
              </a:rPr>
              <a:t>RNNs</a:t>
            </a:r>
            <a:r>
              <a:rPr sz="2400" spc="-2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3F91CFA8-B6C1-4058-BD61-3A2F8FB7ED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7560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80" y="2956873"/>
            <a:ext cx="2098548" cy="140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8929" y="2737353"/>
            <a:ext cx="230832" cy="125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r>
              <a:rPr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7474" y="2975923"/>
            <a:ext cx="187960" cy="779145"/>
          </a:xfrm>
          <a:custGeom>
            <a:avLst/>
            <a:gdLst/>
            <a:ahLst/>
            <a:cxnLst/>
            <a:rect l="l" t="t" r="r" b="b"/>
            <a:pathLst>
              <a:path w="187959" h="779145">
                <a:moveTo>
                  <a:pt x="187452" y="778763"/>
                </a:moveTo>
                <a:lnTo>
                  <a:pt x="150968" y="772991"/>
                </a:lnTo>
                <a:lnTo>
                  <a:pt x="121177" y="757253"/>
                </a:lnTo>
                <a:lnTo>
                  <a:pt x="101091" y="733919"/>
                </a:lnTo>
                <a:lnTo>
                  <a:pt x="93725" y="705357"/>
                </a:lnTo>
                <a:lnTo>
                  <a:pt x="93725" y="462788"/>
                </a:lnTo>
                <a:lnTo>
                  <a:pt x="86360" y="434226"/>
                </a:lnTo>
                <a:lnTo>
                  <a:pt x="66274" y="410892"/>
                </a:lnTo>
                <a:lnTo>
                  <a:pt x="36483" y="395154"/>
                </a:lnTo>
                <a:lnTo>
                  <a:pt x="0" y="389381"/>
                </a:lnTo>
                <a:lnTo>
                  <a:pt x="36483" y="383609"/>
                </a:lnTo>
                <a:lnTo>
                  <a:pt x="66274" y="367871"/>
                </a:lnTo>
                <a:lnTo>
                  <a:pt x="86360" y="344537"/>
                </a:lnTo>
                <a:lnTo>
                  <a:pt x="93725" y="315975"/>
                </a:lnTo>
                <a:lnTo>
                  <a:pt x="93725" y="73405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6510" y="272797"/>
            <a:ext cx="81989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0" dirty="0"/>
              <a:t>Neural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545" dirty="0"/>
              <a:t> </a:t>
            </a:r>
            <a:r>
              <a:rPr spc="-75" dirty="0"/>
              <a:t>(NMT)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9552" y="5026844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6217" y="4768145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804"/>
                </a:lnTo>
                <a:lnTo>
                  <a:pt x="2404268" y="95916"/>
                </a:lnTo>
                <a:lnTo>
                  <a:pt x="2370522" y="124979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2"/>
                </a:lnTo>
                <a:lnTo>
                  <a:pt x="1248759" y="175355"/>
                </a:lnTo>
                <a:lnTo>
                  <a:pt x="1226014" y="218467"/>
                </a:lnTo>
                <a:lnTo>
                  <a:pt x="1217676" y="271272"/>
                </a:lnTo>
                <a:lnTo>
                  <a:pt x="1209337" y="218467"/>
                </a:lnTo>
                <a:lnTo>
                  <a:pt x="1186592" y="175355"/>
                </a:lnTo>
                <a:lnTo>
                  <a:pt x="1152846" y="146292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9"/>
                </a:lnTo>
                <a:lnTo>
                  <a:pt x="31089" y="95916"/>
                </a:lnTo>
                <a:lnTo>
                  <a:pt x="8341" y="52804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5966" y="4396543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874" y="4396543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3934" y="4396543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5622" y="3301169"/>
            <a:ext cx="1039494" cy="111760"/>
          </a:xfrm>
          <a:custGeom>
            <a:avLst/>
            <a:gdLst/>
            <a:ahLst/>
            <a:cxnLst/>
            <a:rect l="l" t="t" r="r" b="b"/>
            <a:pathLst>
              <a:path w="1039495" h="111760">
                <a:moveTo>
                  <a:pt x="1000270" y="55753"/>
                </a:moveTo>
                <a:lnTo>
                  <a:pt x="938656" y="91694"/>
                </a:lnTo>
                <a:lnTo>
                  <a:pt x="933957" y="94361"/>
                </a:lnTo>
                <a:lnTo>
                  <a:pt x="932306" y="100457"/>
                </a:lnTo>
                <a:lnTo>
                  <a:pt x="935101" y="105156"/>
                </a:lnTo>
                <a:lnTo>
                  <a:pt x="937894" y="109982"/>
                </a:lnTo>
                <a:lnTo>
                  <a:pt x="943863" y="111506"/>
                </a:lnTo>
                <a:lnTo>
                  <a:pt x="1022509" y="65659"/>
                </a:lnTo>
                <a:lnTo>
                  <a:pt x="1019810" y="65659"/>
                </a:lnTo>
                <a:lnTo>
                  <a:pt x="1019810" y="64262"/>
                </a:lnTo>
                <a:lnTo>
                  <a:pt x="1014856" y="64262"/>
                </a:lnTo>
                <a:lnTo>
                  <a:pt x="1000270" y="55753"/>
                </a:lnTo>
                <a:close/>
              </a:path>
              <a:path w="1039495" h="111760">
                <a:moveTo>
                  <a:pt x="983288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983288" y="65659"/>
                </a:lnTo>
                <a:lnTo>
                  <a:pt x="1000270" y="55753"/>
                </a:lnTo>
                <a:lnTo>
                  <a:pt x="983288" y="45847"/>
                </a:lnTo>
                <a:close/>
              </a:path>
              <a:path w="1039495" h="111760">
                <a:moveTo>
                  <a:pt x="1022509" y="45847"/>
                </a:moveTo>
                <a:lnTo>
                  <a:pt x="1019810" y="45847"/>
                </a:lnTo>
                <a:lnTo>
                  <a:pt x="1019810" y="65659"/>
                </a:lnTo>
                <a:lnTo>
                  <a:pt x="1022509" y="65659"/>
                </a:lnTo>
                <a:lnTo>
                  <a:pt x="1039494" y="55753"/>
                </a:lnTo>
                <a:lnTo>
                  <a:pt x="1022509" y="45847"/>
                </a:lnTo>
                <a:close/>
              </a:path>
              <a:path w="1039495" h="111760">
                <a:moveTo>
                  <a:pt x="1014856" y="47244"/>
                </a:moveTo>
                <a:lnTo>
                  <a:pt x="1000270" y="55753"/>
                </a:lnTo>
                <a:lnTo>
                  <a:pt x="1014856" y="64262"/>
                </a:lnTo>
                <a:lnTo>
                  <a:pt x="1014856" y="47244"/>
                </a:lnTo>
                <a:close/>
              </a:path>
              <a:path w="1039495" h="111760">
                <a:moveTo>
                  <a:pt x="1019810" y="47244"/>
                </a:moveTo>
                <a:lnTo>
                  <a:pt x="1014856" y="47244"/>
                </a:lnTo>
                <a:lnTo>
                  <a:pt x="1014856" y="64262"/>
                </a:lnTo>
                <a:lnTo>
                  <a:pt x="1019810" y="64262"/>
                </a:lnTo>
                <a:lnTo>
                  <a:pt x="1019810" y="47244"/>
                </a:lnTo>
                <a:close/>
              </a:path>
              <a:path w="1039495" h="111760">
                <a:moveTo>
                  <a:pt x="943863" y="0"/>
                </a:moveTo>
                <a:lnTo>
                  <a:pt x="937894" y="1524"/>
                </a:lnTo>
                <a:lnTo>
                  <a:pt x="935101" y="6350"/>
                </a:lnTo>
                <a:lnTo>
                  <a:pt x="932306" y="11049"/>
                </a:lnTo>
                <a:lnTo>
                  <a:pt x="933957" y="17145"/>
                </a:lnTo>
                <a:lnTo>
                  <a:pt x="938656" y="19812"/>
                </a:lnTo>
                <a:lnTo>
                  <a:pt x="1000270" y="55753"/>
                </a:lnTo>
                <a:lnTo>
                  <a:pt x="1014856" y="47244"/>
                </a:lnTo>
                <a:lnTo>
                  <a:pt x="1019810" y="47244"/>
                </a:lnTo>
                <a:lnTo>
                  <a:pt x="1019810" y="45847"/>
                </a:lnTo>
                <a:lnTo>
                  <a:pt x="1022509" y="45847"/>
                </a:lnTo>
                <a:lnTo>
                  <a:pt x="94386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904" y="3031548"/>
            <a:ext cx="12649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904" y="3200713"/>
            <a:ext cx="12649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904" y="3369876"/>
            <a:ext cx="12649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8904" y="3539041"/>
            <a:ext cx="12649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4990" y="2966779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1" y="753123"/>
                </a:lnTo>
                <a:lnTo>
                  <a:pt x="253666" y="767254"/>
                </a:lnTo>
                <a:lnTo>
                  <a:pt x="239535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64" y="776789"/>
                </a:lnTo>
                <a:lnTo>
                  <a:pt x="13033" y="767254"/>
                </a:lnTo>
                <a:lnTo>
                  <a:pt x="3498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3348" y="3747066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1691" y="3301169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7" y="100457"/>
                </a:lnTo>
                <a:lnTo>
                  <a:pt x="240284" y="105156"/>
                </a:lnTo>
                <a:lnTo>
                  <a:pt x="243077" y="109982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20" y="65659"/>
                </a:lnTo>
                <a:lnTo>
                  <a:pt x="325120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20" y="45847"/>
                </a:lnTo>
                <a:lnTo>
                  <a:pt x="325120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4" h="111760">
                <a:moveTo>
                  <a:pt x="325120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20" y="64262"/>
                </a:lnTo>
                <a:lnTo>
                  <a:pt x="325120" y="47244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4" y="6350"/>
                </a:lnTo>
                <a:lnTo>
                  <a:pt x="237617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20" y="47244"/>
                </a:lnTo>
                <a:lnTo>
                  <a:pt x="325120" y="45847"/>
                </a:lnTo>
                <a:lnTo>
                  <a:pt x="327692" y="45847"/>
                </a:lnTo>
                <a:lnTo>
                  <a:pt x="253873" y="2794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0029" y="3040692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0029" y="3209857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0029" y="3379020"/>
            <a:ext cx="126491" cy="131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0029" y="3546661"/>
            <a:ext cx="126491" cy="132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6114" y="2975923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80" y="0"/>
                </a:moveTo>
                <a:lnTo>
                  <a:pt x="238172" y="3476"/>
                </a:lnTo>
                <a:lnTo>
                  <a:pt x="252222" y="12953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7"/>
                </a:lnTo>
                <a:lnTo>
                  <a:pt x="261699" y="751760"/>
                </a:lnTo>
                <a:lnTo>
                  <a:pt x="252222" y="765809"/>
                </a:lnTo>
                <a:lnTo>
                  <a:pt x="238172" y="775287"/>
                </a:lnTo>
                <a:lnTo>
                  <a:pt x="220980" y="778763"/>
                </a:lnTo>
                <a:lnTo>
                  <a:pt x="44196" y="778763"/>
                </a:lnTo>
                <a:lnTo>
                  <a:pt x="27003" y="775287"/>
                </a:lnTo>
                <a:lnTo>
                  <a:pt x="12954" y="765810"/>
                </a:lnTo>
                <a:lnTo>
                  <a:pt x="3476" y="751760"/>
                </a:lnTo>
                <a:lnTo>
                  <a:pt x="0" y="734567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2948" y="3754686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599"/>
                </a:lnTo>
                <a:lnTo>
                  <a:pt x="65659" y="609599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0960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1291" y="3310313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7" y="100456"/>
                </a:lnTo>
                <a:lnTo>
                  <a:pt x="240284" y="105155"/>
                </a:lnTo>
                <a:lnTo>
                  <a:pt x="243077" y="109981"/>
                </a:lnTo>
                <a:lnTo>
                  <a:pt x="249174" y="111505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20" y="65659"/>
                </a:lnTo>
                <a:lnTo>
                  <a:pt x="325120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2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20" y="45847"/>
                </a:lnTo>
                <a:lnTo>
                  <a:pt x="325120" y="65659"/>
                </a:lnTo>
                <a:lnTo>
                  <a:pt x="327692" y="65659"/>
                </a:lnTo>
                <a:lnTo>
                  <a:pt x="344677" y="55752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20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20" y="64262"/>
                </a:lnTo>
                <a:lnTo>
                  <a:pt x="325120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4" y="6350"/>
                </a:lnTo>
                <a:lnTo>
                  <a:pt x="237617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20" y="47243"/>
                </a:lnTo>
                <a:lnTo>
                  <a:pt x="325120" y="45847"/>
                </a:lnTo>
                <a:lnTo>
                  <a:pt x="327692" y="45847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5724" y="3031548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5724" y="3200713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5724" y="3369876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35724" y="3539041"/>
            <a:ext cx="12649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61809" y="2966779"/>
            <a:ext cx="265430" cy="780415"/>
          </a:xfrm>
          <a:custGeom>
            <a:avLst/>
            <a:gdLst/>
            <a:ahLst/>
            <a:cxnLst/>
            <a:rect l="l" t="t" r="r" b="b"/>
            <a:pathLst>
              <a:path w="265429" h="780414">
                <a:moveTo>
                  <a:pt x="220979" y="0"/>
                </a:moveTo>
                <a:lnTo>
                  <a:pt x="238172" y="3476"/>
                </a:lnTo>
                <a:lnTo>
                  <a:pt x="252221" y="12953"/>
                </a:lnTo>
                <a:lnTo>
                  <a:pt x="261699" y="27003"/>
                </a:lnTo>
                <a:lnTo>
                  <a:pt x="265175" y="44196"/>
                </a:lnTo>
                <a:lnTo>
                  <a:pt x="265175" y="736091"/>
                </a:lnTo>
                <a:lnTo>
                  <a:pt x="261699" y="753284"/>
                </a:lnTo>
                <a:lnTo>
                  <a:pt x="252222" y="767333"/>
                </a:lnTo>
                <a:lnTo>
                  <a:pt x="238172" y="776811"/>
                </a:lnTo>
                <a:lnTo>
                  <a:pt x="220979" y="780288"/>
                </a:lnTo>
                <a:lnTo>
                  <a:pt x="44195" y="780288"/>
                </a:lnTo>
                <a:lnTo>
                  <a:pt x="27003" y="776811"/>
                </a:lnTo>
                <a:lnTo>
                  <a:pt x="12953" y="767334"/>
                </a:lnTo>
                <a:lnTo>
                  <a:pt x="3476" y="753284"/>
                </a:lnTo>
                <a:lnTo>
                  <a:pt x="0" y="736091"/>
                </a:lnTo>
                <a:lnTo>
                  <a:pt x="0" y="44196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220979" y="0"/>
                </a:lnTo>
                <a:close/>
              </a:path>
            </a:pathLst>
          </a:custGeom>
          <a:ln w="19811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8645" y="3747066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0" y="105537"/>
                </a:lnTo>
                <a:lnTo>
                  <a:pt x="100456" y="107187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98463" y="1245800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4" dirty="0">
                <a:latin typeface="Arial"/>
                <a:cs typeface="Arial"/>
              </a:rPr>
              <a:t>Target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(output)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9082" y="1616514"/>
            <a:ext cx="4098290" cy="271780"/>
          </a:xfrm>
          <a:custGeom>
            <a:avLst/>
            <a:gdLst/>
            <a:ahLst/>
            <a:cxnLst/>
            <a:rect l="l" t="t" r="r" b="b"/>
            <a:pathLst>
              <a:path w="4098290" h="271780">
                <a:moveTo>
                  <a:pt x="0" y="271272"/>
                </a:moveTo>
                <a:lnTo>
                  <a:pt x="8338" y="218467"/>
                </a:lnTo>
                <a:lnTo>
                  <a:pt x="31083" y="175355"/>
                </a:lnTo>
                <a:lnTo>
                  <a:pt x="64829" y="146292"/>
                </a:lnTo>
                <a:lnTo>
                  <a:pt x="106171" y="135636"/>
                </a:lnTo>
                <a:lnTo>
                  <a:pt x="1942845" y="135636"/>
                </a:lnTo>
                <a:lnTo>
                  <a:pt x="1984188" y="124979"/>
                </a:lnTo>
                <a:lnTo>
                  <a:pt x="2017934" y="95916"/>
                </a:lnTo>
                <a:lnTo>
                  <a:pt x="2040679" y="52804"/>
                </a:lnTo>
                <a:lnTo>
                  <a:pt x="2049017" y="0"/>
                </a:lnTo>
                <a:lnTo>
                  <a:pt x="2057356" y="52804"/>
                </a:lnTo>
                <a:lnTo>
                  <a:pt x="2080101" y="95916"/>
                </a:lnTo>
                <a:lnTo>
                  <a:pt x="2113847" y="124979"/>
                </a:lnTo>
                <a:lnTo>
                  <a:pt x="2155190" y="135636"/>
                </a:lnTo>
                <a:lnTo>
                  <a:pt x="3991864" y="135636"/>
                </a:lnTo>
                <a:lnTo>
                  <a:pt x="4033206" y="146292"/>
                </a:lnTo>
                <a:lnTo>
                  <a:pt x="4066952" y="175355"/>
                </a:lnTo>
                <a:lnTo>
                  <a:pt x="4089697" y="218467"/>
                </a:lnTo>
                <a:lnTo>
                  <a:pt x="4098036" y="2712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403132" y="2746306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36885" y="2998783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2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6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99538" y="5720645"/>
            <a:ext cx="2435860" cy="862416"/>
          </a:xfrm>
          <a:prstGeom prst="rect">
            <a:avLst/>
          </a:prstGeom>
          <a:ln w="19811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4780" marR="139065" algn="ctr">
              <a:spcBef>
                <a:spcPts val="245"/>
              </a:spcBef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 </a:t>
            </a:r>
            <a:r>
              <a:rPr spc="-200" dirty="0">
                <a:solidFill>
                  <a:srgbClr val="C00000"/>
                </a:solidFill>
                <a:latin typeface="Arial"/>
                <a:cs typeface="Arial"/>
              </a:rPr>
              <a:t>RNN </a:t>
            </a:r>
            <a:r>
              <a:rPr spc="-90" dirty="0">
                <a:latin typeface="Arial"/>
                <a:cs typeface="Arial"/>
              </a:rPr>
              <a:t>produces  </a:t>
            </a:r>
            <a:r>
              <a:rPr spc="-100" dirty="0">
                <a:latin typeface="Arial"/>
                <a:cs typeface="Arial"/>
              </a:rPr>
              <a:t>an </a:t>
            </a:r>
            <a:r>
              <a:rPr spc="-80" dirty="0">
                <a:solidFill>
                  <a:srgbClr val="FF8600"/>
                </a:solidFill>
                <a:latin typeface="Arial"/>
                <a:cs typeface="Arial"/>
              </a:rPr>
              <a:t>encoding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 </a:t>
            </a:r>
            <a:r>
              <a:rPr spc="-95" dirty="0">
                <a:latin typeface="Arial"/>
                <a:cs typeface="Arial"/>
              </a:rPr>
              <a:t>source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sentence.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20211" y="2420804"/>
            <a:ext cx="386715" cy="355600"/>
          </a:xfrm>
          <a:custGeom>
            <a:avLst/>
            <a:gdLst/>
            <a:ahLst/>
            <a:cxnLst/>
            <a:rect l="l" t="t" r="r" b="b"/>
            <a:pathLst>
              <a:path w="386714" h="355600">
                <a:moveTo>
                  <a:pt x="289296" y="292060"/>
                </a:moveTo>
                <a:lnTo>
                  <a:pt x="263525" y="320294"/>
                </a:lnTo>
                <a:lnTo>
                  <a:pt x="386588" y="355092"/>
                </a:lnTo>
                <a:lnTo>
                  <a:pt x="367248" y="304926"/>
                </a:lnTo>
                <a:lnTo>
                  <a:pt x="303402" y="304926"/>
                </a:lnTo>
                <a:lnTo>
                  <a:pt x="289296" y="292060"/>
                </a:lnTo>
                <a:close/>
              </a:path>
              <a:path w="386714" h="355600">
                <a:moveTo>
                  <a:pt x="314934" y="263972"/>
                </a:moveTo>
                <a:lnTo>
                  <a:pt x="289296" y="292060"/>
                </a:lnTo>
                <a:lnTo>
                  <a:pt x="303402" y="304926"/>
                </a:lnTo>
                <a:lnTo>
                  <a:pt x="329056" y="276860"/>
                </a:lnTo>
                <a:lnTo>
                  <a:pt x="314934" y="263972"/>
                </a:lnTo>
                <a:close/>
              </a:path>
              <a:path w="386714" h="355600">
                <a:moveTo>
                  <a:pt x="340613" y="235838"/>
                </a:moveTo>
                <a:lnTo>
                  <a:pt x="314934" y="263972"/>
                </a:lnTo>
                <a:lnTo>
                  <a:pt x="329056" y="276860"/>
                </a:lnTo>
                <a:lnTo>
                  <a:pt x="303402" y="304926"/>
                </a:lnTo>
                <a:lnTo>
                  <a:pt x="367248" y="304926"/>
                </a:lnTo>
                <a:lnTo>
                  <a:pt x="340613" y="235838"/>
                </a:lnTo>
                <a:close/>
              </a:path>
              <a:path w="386714" h="355600">
                <a:moveTo>
                  <a:pt x="25653" y="0"/>
                </a:moveTo>
                <a:lnTo>
                  <a:pt x="0" y="28194"/>
                </a:lnTo>
                <a:lnTo>
                  <a:pt x="289296" y="292060"/>
                </a:lnTo>
                <a:lnTo>
                  <a:pt x="314934" y="263972"/>
                </a:lnTo>
                <a:lnTo>
                  <a:pt x="25653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089" y="2797614"/>
            <a:ext cx="645160" cy="1077595"/>
          </a:xfrm>
          <a:custGeom>
            <a:avLst/>
            <a:gdLst/>
            <a:ahLst/>
            <a:cxnLst/>
            <a:rect l="l" t="t" r="r" b="b"/>
            <a:pathLst>
              <a:path w="645160" h="1077595">
                <a:moveTo>
                  <a:pt x="0" y="1077467"/>
                </a:moveTo>
                <a:lnTo>
                  <a:pt x="644651" y="1077467"/>
                </a:lnTo>
                <a:lnTo>
                  <a:pt x="644651" y="0"/>
                </a:lnTo>
                <a:lnTo>
                  <a:pt x="0" y="0"/>
                </a:lnTo>
                <a:lnTo>
                  <a:pt x="0" y="1077467"/>
                </a:lnTo>
                <a:close/>
              </a:path>
            </a:pathLst>
          </a:custGeom>
          <a:ln w="28955">
            <a:solidFill>
              <a:srgbClr val="FF8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907540" y="914400"/>
            <a:ext cx="3373754" cy="91503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spcBef>
                <a:spcPts val="1410"/>
              </a:spcBef>
            </a:pPr>
            <a:r>
              <a:rPr sz="1900" spc="-145" dirty="0">
                <a:solidFill>
                  <a:srgbClr val="3986FF"/>
                </a:solidFill>
                <a:latin typeface="Arial"/>
                <a:cs typeface="Arial"/>
              </a:rPr>
              <a:t>The </a:t>
            </a:r>
            <a:r>
              <a:rPr sz="1900" spc="-95" dirty="0">
                <a:solidFill>
                  <a:srgbClr val="3986FF"/>
                </a:solidFill>
                <a:latin typeface="Arial"/>
                <a:cs typeface="Arial"/>
              </a:rPr>
              <a:t>sequence-to-sequence</a:t>
            </a:r>
            <a:r>
              <a:rPr sz="1900" spc="-45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3986FF"/>
                </a:solidFill>
                <a:latin typeface="Arial"/>
                <a:cs typeface="Arial"/>
              </a:rPr>
              <a:t>model</a:t>
            </a:r>
            <a:endParaRPr sz="1900">
              <a:latin typeface="Arial"/>
              <a:cs typeface="Arial"/>
            </a:endParaRPr>
          </a:p>
          <a:p>
            <a:pPr marL="286385">
              <a:spcBef>
                <a:spcPts val="1250"/>
              </a:spcBef>
            </a:pPr>
            <a:r>
              <a:rPr spc="-110" dirty="0">
                <a:solidFill>
                  <a:srgbClr val="FF8600"/>
                </a:solidFill>
                <a:latin typeface="Arial"/>
                <a:cs typeface="Arial"/>
              </a:rPr>
              <a:t>Encoding </a:t>
            </a:r>
            <a:r>
              <a:rPr spc="-5" dirty="0">
                <a:solidFill>
                  <a:srgbClr val="FF8600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FF8600"/>
                </a:solidFill>
                <a:latin typeface="Arial"/>
                <a:cs typeface="Arial"/>
              </a:rPr>
              <a:t>the </a:t>
            </a:r>
            <a:r>
              <a:rPr spc="-95" dirty="0">
                <a:solidFill>
                  <a:srgbClr val="FF8600"/>
                </a:solidFill>
                <a:latin typeface="Arial"/>
                <a:cs typeface="Arial"/>
              </a:rPr>
              <a:t>source</a:t>
            </a:r>
            <a:r>
              <a:rPr spc="-275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FF8600"/>
                </a:solidFill>
                <a:latin typeface="Arial"/>
                <a:cs typeface="Arial"/>
              </a:rPr>
              <a:t>sentence.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34235" y="1803586"/>
            <a:ext cx="2595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100" dirty="0">
                <a:solidFill>
                  <a:srgbClr val="FF8600"/>
                </a:solidFill>
                <a:latin typeface="Arial"/>
                <a:cs typeface="Arial"/>
              </a:rPr>
              <a:t>Provides </a:t>
            </a:r>
            <a:r>
              <a:rPr spc="-10" dirty="0">
                <a:solidFill>
                  <a:srgbClr val="FF8600"/>
                </a:solidFill>
                <a:latin typeface="Arial"/>
                <a:cs typeface="Arial"/>
              </a:rPr>
              <a:t>initial </a:t>
            </a:r>
            <a:r>
              <a:rPr spc="-60" dirty="0">
                <a:solidFill>
                  <a:srgbClr val="FF8600"/>
                </a:solidFill>
                <a:latin typeface="Arial"/>
                <a:cs typeface="Arial"/>
              </a:rPr>
              <a:t>hidden</a:t>
            </a:r>
            <a:r>
              <a:rPr spc="-150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FF8600"/>
                </a:solidFill>
                <a:latin typeface="Arial"/>
                <a:cs typeface="Arial"/>
              </a:rPr>
              <a:t>state</a:t>
            </a:r>
            <a:endParaRPr>
              <a:latin typeface="Arial"/>
              <a:cs typeface="Arial"/>
            </a:endParaRPr>
          </a:p>
          <a:p>
            <a:pPr marL="1270" algn="ctr"/>
            <a:r>
              <a:rPr spc="-5" dirty="0">
                <a:solidFill>
                  <a:srgbClr val="FF8600"/>
                </a:solidFill>
                <a:latin typeface="Arial"/>
                <a:cs typeface="Arial"/>
              </a:rPr>
              <a:t>for </a:t>
            </a: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8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165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r>
              <a:rPr spc="-165" dirty="0">
                <a:solidFill>
                  <a:srgbClr val="FF860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07559" y="4989126"/>
            <a:ext cx="4872355" cy="585417"/>
          </a:xfrm>
          <a:prstGeom prst="rect">
            <a:avLst/>
          </a:prstGeom>
          <a:ln w="19811">
            <a:solidFill>
              <a:srgbClr val="00AF5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92125" marR="100330" indent="-335280">
              <a:spcBef>
                <a:spcPts val="245"/>
              </a:spcBef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 </a:t>
            </a:r>
            <a:r>
              <a:rPr spc="-95" dirty="0">
                <a:latin typeface="Arial"/>
                <a:cs typeface="Arial"/>
              </a:rPr>
              <a:t>is </a:t>
            </a:r>
            <a:r>
              <a:rPr spc="-140" dirty="0">
                <a:latin typeface="Arial"/>
                <a:cs typeface="Arial"/>
              </a:rPr>
              <a:t>a </a:t>
            </a:r>
            <a:r>
              <a:rPr spc="-135" dirty="0">
                <a:latin typeface="Arial"/>
                <a:cs typeface="Arial"/>
              </a:rPr>
              <a:t>Language </a:t>
            </a:r>
            <a:r>
              <a:rPr spc="-35" dirty="0">
                <a:latin typeface="Arial"/>
                <a:cs typeface="Arial"/>
              </a:rPr>
              <a:t>Model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spc="-95" dirty="0">
                <a:latin typeface="Arial"/>
                <a:cs typeface="Arial"/>
              </a:rPr>
              <a:t>generates  </a:t>
            </a:r>
            <a:r>
              <a:rPr spc="-45" dirty="0">
                <a:latin typeface="Arial"/>
                <a:cs typeface="Arial"/>
              </a:rPr>
              <a:t>target </a:t>
            </a:r>
            <a:r>
              <a:rPr spc="-85" dirty="0">
                <a:latin typeface="Arial"/>
                <a:cs typeface="Arial"/>
              </a:rPr>
              <a:t>sentence, </a:t>
            </a:r>
            <a:r>
              <a:rPr i="1" spc="-65" dirty="0">
                <a:latin typeface="Arial"/>
                <a:cs typeface="Arial"/>
              </a:rPr>
              <a:t>conditioned </a:t>
            </a:r>
            <a:r>
              <a:rPr i="1" spc="-80" dirty="0">
                <a:latin typeface="Arial"/>
                <a:cs typeface="Arial"/>
              </a:rPr>
              <a:t>on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-85" dirty="0">
                <a:solidFill>
                  <a:srgbClr val="FF8600"/>
                </a:solidFill>
                <a:latin typeface="Arial"/>
                <a:cs typeface="Arial"/>
              </a:rPr>
              <a:t>encoding</a:t>
            </a:r>
            <a:r>
              <a:rPr spc="-85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13348" y="2303838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657851" y="1959109"/>
            <a:ext cx="225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10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9647" y="2395187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44922" y="2317426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3" y="0"/>
                </a:moveTo>
                <a:lnTo>
                  <a:pt x="0" y="6223"/>
                </a:lnTo>
                <a:lnTo>
                  <a:pt x="6223" y="34543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4" h="2058670">
                <a:moveTo>
                  <a:pt x="40639" y="56641"/>
                </a:moveTo>
                <a:lnTo>
                  <a:pt x="12445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1" y="119379"/>
                </a:lnTo>
                <a:lnTo>
                  <a:pt x="31114" y="147700"/>
                </a:lnTo>
                <a:lnTo>
                  <a:pt x="59308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1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4" y="197992"/>
                </a:lnTo>
                <a:lnTo>
                  <a:pt x="65531" y="169799"/>
                </a:lnTo>
                <a:close/>
              </a:path>
              <a:path w="507364" h="2058670">
                <a:moveTo>
                  <a:pt x="77977" y="226313"/>
                </a:moveTo>
                <a:lnTo>
                  <a:pt x="49783" y="232537"/>
                </a:lnTo>
                <a:lnTo>
                  <a:pt x="56006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6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69" y="339471"/>
                </a:moveTo>
                <a:lnTo>
                  <a:pt x="74675" y="345693"/>
                </a:lnTo>
                <a:lnTo>
                  <a:pt x="80899" y="373888"/>
                </a:lnTo>
                <a:lnTo>
                  <a:pt x="109092" y="367664"/>
                </a:lnTo>
                <a:lnTo>
                  <a:pt x="102869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1" y="402209"/>
                </a:lnTo>
                <a:lnTo>
                  <a:pt x="93344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4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7" y="509142"/>
                </a:moveTo>
                <a:lnTo>
                  <a:pt x="112013" y="515365"/>
                </a:lnTo>
                <a:lnTo>
                  <a:pt x="118237" y="543560"/>
                </a:lnTo>
                <a:lnTo>
                  <a:pt x="146430" y="537337"/>
                </a:lnTo>
                <a:lnTo>
                  <a:pt x="140207" y="509142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59" y="571880"/>
                </a:lnTo>
                <a:lnTo>
                  <a:pt x="130682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6"/>
                </a:lnTo>
                <a:lnTo>
                  <a:pt x="171323" y="650493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5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5" y="678814"/>
                </a:lnTo>
                <a:close/>
              </a:path>
              <a:path w="507364" h="2058670">
                <a:moveTo>
                  <a:pt x="189991" y="735329"/>
                </a:moveTo>
                <a:lnTo>
                  <a:pt x="161798" y="741552"/>
                </a:lnTo>
                <a:lnTo>
                  <a:pt x="168020" y="769874"/>
                </a:lnTo>
                <a:lnTo>
                  <a:pt x="196214" y="763651"/>
                </a:lnTo>
                <a:lnTo>
                  <a:pt x="189991" y="735329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3" y="798067"/>
                </a:lnTo>
                <a:lnTo>
                  <a:pt x="180466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3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6" y="876680"/>
                </a:lnTo>
                <a:lnTo>
                  <a:pt x="214883" y="848487"/>
                </a:lnTo>
                <a:close/>
              </a:path>
              <a:path w="507364" h="2058670">
                <a:moveTo>
                  <a:pt x="227329" y="905001"/>
                </a:moveTo>
                <a:lnTo>
                  <a:pt x="199136" y="911225"/>
                </a:lnTo>
                <a:lnTo>
                  <a:pt x="205358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4" h="2058670">
                <a:moveTo>
                  <a:pt x="239775" y="961516"/>
                </a:moveTo>
                <a:lnTo>
                  <a:pt x="211581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4" h="2058670">
                <a:moveTo>
                  <a:pt x="252221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4" y="1046352"/>
                </a:lnTo>
                <a:lnTo>
                  <a:pt x="252221" y="1018159"/>
                </a:lnTo>
                <a:close/>
              </a:path>
              <a:path w="507364" h="2058670">
                <a:moveTo>
                  <a:pt x="264667" y="1074674"/>
                </a:moveTo>
                <a:lnTo>
                  <a:pt x="236474" y="1080897"/>
                </a:lnTo>
                <a:lnTo>
                  <a:pt x="242696" y="1109217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19" y="1137412"/>
                </a:lnTo>
                <a:lnTo>
                  <a:pt x="255142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59" y="1187830"/>
                </a:moveTo>
                <a:lnTo>
                  <a:pt x="261365" y="1194053"/>
                </a:lnTo>
                <a:lnTo>
                  <a:pt x="267588" y="1222248"/>
                </a:lnTo>
                <a:lnTo>
                  <a:pt x="295782" y="1216025"/>
                </a:lnTo>
                <a:lnTo>
                  <a:pt x="289559" y="1187830"/>
                </a:lnTo>
                <a:close/>
              </a:path>
              <a:path w="507364" h="2058670">
                <a:moveTo>
                  <a:pt x="302005" y="1244346"/>
                </a:moveTo>
                <a:lnTo>
                  <a:pt x="273812" y="1250568"/>
                </a:lnTo>
                <a:lnTo>
                  <a:pt x="280034" y="1278889"/>
                </a:lnTo>
                <a:lnTo>
                  <a:pt x="308228" y="1272666"/>
                </a:lnTo>
                <a:lnTo>
                  <a:pt x="302005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7" y="1307084"/>
                </a:lnTo>
                <a:lnTo>
                  <a:pt x="292480" y="1335404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2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0" y="1385697"/>
                </a:lnTo>
                <a:lnTo>
                  <a:pt x="326898" y="1357502"/>
                </a:lnTo>
                <a:close/>
              </a:path>
              <a:path w="507364" h="2058670">
                <a:moveTo>
                  <a:pt x="339343" y="1414017"/>
                </a:moveTo>
                <a:lnTo>
                  <a:pt x="311150" y="1420240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3" y="1414017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5" y="1476755"/>
                </a:lnTo>
                <a:lnTo>
                  <a:pt x="329818" y="1505077"/>
                </a:lnTo>
                <a:lnTo>
                  <a:pt x="358013" y="1498853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1"/>
                </a:lnTo>
                <a:lnTo>
                  <a:pt x="370458" y="1555368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1" y="1583689"/>
                </a:moveTo>
                <a:lnTo>
                  <a:pt x="348488" y="1589913"/>
                </a:lnTo>
                <a:lnTo>
                  <a:pt x="354711" y="1618233"/>
                </a:lnTo>
                <a:lnTo>
                  <a:pt x="382904" y="1612011"/>
                </a:lnTo>
                <a:lnTo>
                  <a:pt x="376681" y="1583689"/>
                </a:lnTo>
                <a:close/>
              </a:path>
              <a:path w="507364" h="2058670">
                <a:moveTo>
                  <a:pt x="389254" y="1640205"/>
                </a:moveTo>
                <a:lnTo>
                  <a:pt x="360933" y="1646427"/>
                </a:lnTo>
                <a:lnTo>
                  <a:pt x="367156" y="1674749"/>
                </a:lnTo>
                <a:lnTo>
                  <a:pt x="395477" y="1668526"/>
                </a:lnTo>
                <a:lnTo>
                  <a:pt x="389254" y="1640205"/>
                </a:lnTo>
                <a:close/>
              </a:path>
              <a:path w="507364" h="2058670">
                <a:moveTo>
                  <a:pt x="401700" y="1696846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0"/>
                </a:lnTo>
                <a:lnTo>
                  <a:pt x="401700" y="1696846"/>
                </a:lnTo>
                <a:close/>
              </a:path>
              <a:path w="507364" h="2058670">
                <a:moveTo>
                  <a:pt x="414146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69" y="1781683"/>
                </a:lnTo>
                <a:lnTo>
                  <a:pt x="414146" y="1753362"/>
                </a:lnTo>
                <a:close/>
              </a:path>
              <a:path w="507364" h="2058670">
                <a:moveTo>
                  <a:pt x="426592" y="1809877"/>
                </a:moveTo>
                <a:lnTo>
                  <a:pt x="398271" y="1816100"/>
                </a:lnTo>
                <a:lnTo>
                  <a:pt x="404494" y="1844420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69" y="1945894"/>
                </a:lnTo>
                <a:lnTo>
                  <a:pt x="376427" y="1951355"/>
                </a:lnTo>
                <a:lnTo>
                  <a:pt x="376046" y="1960499"/>
                </a:lnTo>
                <a:lnTo>
                  <a:pt x="381507" y="1966340"/>
                </a:lnTo>
                <a:lnTo>
                  <a:pt x="466470" y="2058543"/>
                </a:lnTo>
                <a:lnTo>
                  <a:pt x="476927" y="2026031"/>
                </a:lnTo>
                <a:lnTo>
                  <a:pt x="446531" y="2026031"/>
                </a:lnTo>
                <a:lnTo>
                  <a:pt x="450368" y="2014093"/>
                </a:lnTo>
                <a:lnTo>
                  <a:pt x="441832" y="2014093"/>
                </a:lnTo>
                <a:lnTo>
                  <a:pt x="435609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2" y="1940940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1" y="2026031"/>
                </a:lnTo>
                <a:lnTo>
                  <a:pt x="470915" y="2020696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0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6"/>
                </a:lnTo>
                <a:lnTo>
                  <a:pt x="446531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09" y="1985899"/>
                </a:lnTo>
                <a:lnTo>
                  <a:pt x="441832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2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0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0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3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0" y="1979676"/>
                </a:lnTo>
                <a:lnTo>
                  <a:pt x="491836" y="1979676"/>
                </a:lnTo>
                <a:lnTo>
                  <a:pt x="504825" y="1939289"/>
                </a:lnTo>
                <a:lnTo>
                  <a:pt x="507364" y="1931670"/>
                </a:lnTo>
                <a:lnTo>
                  <a:pt x="503174" y="1923414"/>
                </a:lnTo>
                <a:lnTo>
                  <a:pt x="487933" y="1918589"/>
                </a:lnTo>
                <a:close/>
              </a:path>
              <a:path w="507364" h="2058670">
                <a:moveTo>
                  <a:pt x="451484" y="1923033"/>
                </a:moveTo>
                <a:lnTo>
                  <a:pt x="423163" y="1929257"/>
                </a:lnTo>
                <a:lnTo>
                  <a:pt x="429387" y="1957577"/>
                </a:lnTo>
                <a:lnTo>
                  <a:pt x="457707" y="1951355"/>
                </a:lnTo>
                <a:lnTo>
                  <a:pt x="451484" y="1923033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22948" y="2311457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7" y="56206"/>
                </a:lnTo>
                <a:lnTo>
                  <a:pt x="45847" y="663829"/>
                </a:lnTo>
                <a:lnTo>
                  <a:pt x="65659" y="663829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6421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48324" y="2395187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61354" y="1956365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68237" y="2308282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3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4" h="2058670">
                <a:moveTo>
                  <a:pt x="40639" y="56642"/>
                </a:moveTo>
                <a:lnTo>
                  <a:pt x="12446" y="62865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2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1" y="119380"/>
                </a:lnTo>
                <a:lnTo>
                  <a:pt x="31114" y="147701"/>
                </a:lnTo>
                <a:lnTo>
                  <a:pt x="59309" y="141478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6"/>
                </a:lnTo>
                <a:lnTo>
                  <a:pt x="71754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7" y="226314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0" y="254635"/>
                </a:lnTo>
                <a:lnTo>
                  <a:pt x="77977" y="226314"/>
                </a:lnTo>
                <a:close/>
              </a:path>
              <a:path w="507364" h="2058670">
                <a:moveTo>
                  <a:pt x="90424" y="282829"/>
                </a:moveTo>
                <a:lnTo>
                  <a:pt x="62229" y="289052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9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2" y="367665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30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1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5" y="480822"/>
                </a:lnTo>
                <a:lnTo>
                  <a:pt x="127762" y="452501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3" y="515366"/>
                </a:lnTo>
                <a:lnTo>
                  <a:pt x="118237" y="543560"/>
                </a:lnTo>
                <a:lnTo>
                  <a:pt x="146430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60" y="571881"/>
                </a:lnTo>
                <a:lnTo>
                  <a:pt x="130683" y="600202"/>
                </a:lnTo>
                <a:lnTo>
                  <a:pt x="158876" y="593979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7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5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6" y="678815"/>
                </a:lnTo>
                <a:close/>
              </a:path>
              <a:path w="507364" h="2058670">
                <a:moveTo>
                  <a:pt x="189991" y="735330"/>
                </a:moveTo>
                <a:lnTo>
                  <a:pt x="161798" y="741553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1" y="735330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3" y="798068"/>
                </a:lnTo>
                <a:lnTo>
                  <a:pt x="180466" y="826389"/>
                </a:lnTo>
                <a:lnTo>
                  <a:pt x="208661" y="820166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89" y="854710"/>
                </a:lnTo>
                <a:lnTo>
                  <a:pt x="192912" y="882904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29" y="905002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29" y="905002"/>
                </a:lnTo>
                <a:close/>
              </a:path>
              <a:path w="507364" h="2058670">
                <a:moveTo>
                  <a:pt x="239775" y="961517"/>
                </a:moveTo>
                <a:lnTo>
                  <a:pt x="211582" y="967740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7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3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7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20" y="1137412"/>
                </a:lnTo>
                <a:lnTo>
                  <a:pt x="255142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5" y="1194054"/>
                </a:lnTo>
                <a:lnTo>
                  <a:pt x="267588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5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8" y="1272667"/>
                </a:lnTo>
                <a:lnTo>
                  <a:pt x="302005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8" y="1307084"/>
                </a:lnTo>
                <a:lnTo>
                  <a:pt x="292480" y="1335405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3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3" y="1414018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6"/>
                </a:lnTo>
                <a:lnTo>
                  <a:pt x="329818" y="1505077"/>
                </a:lnTo>
                <a:lnTo>
                  <a:pt x="358013" y="1498854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2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2904" y="1612011"/>
                </a:lnTo>
                <a:lnTo>
                  <a:pt x="376682" y="1583690"/>
                </a:lnTo>
                <a:close/>
              </a:path>
              <a:path w="507364" h="2058670">
                <a:moveTo>
                  <a:pt x="389254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477" y="1668526"/>
                </a:lnTo>
                <a:lnTo>
                  <a:pt x="389254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2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0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0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0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0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4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3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4740" y="2306885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3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664210">
                <a:moveTo>
                  <a:pt x="55753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69228" y="2389726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57238" y="1956365"/>
            <a:ext cx="2819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44434" y="6282849"/>
            <a:ext cx="452755" cy="134620"/>
          </a:xfrm>
          <a:custGeom>
            <a:avLst/>
            <a:gdLst/>
            <a:ahLst/>
            <a:cxnLst/>
            <a:rect l="l" t="t" r="r" b="b"/>
            <a:pathLst>
              <a:path w="452754" h="134620">
                <a:moveTo>
                  <a:pt x="28956" y="52730"/>
                </a:moveTo>
                <a:lnTo>
                  <a:pt x="0" y="52730"/>
                </a:lnTo>
                <a:lnTo>
                  <a:pt x="0" y="81686"/>
                </a:lnTo>
                <a:lnTo>
                  <a:pt x="28956" y="81686"/>
                </a:lnTo>
                <a:lnTo>
                  <a:pt x="28956" y="52730"/>
                </a:lnTo>
                <a:close/>
              </a:path>
              <a:path w="452754" h="134620">
                <a:moveTo>
                  <a:pt x="86868" y="52730"/>
                </a:moveTo>
                <a:lnTo>
                  <a:pt x="57912" y="52730"/>
                </a:lnTo>
                <a:lnTo>
                  <a:pt x="57912" y="81686"/>
                </a:lnTo>
                <a:lnTo>
                  <a:pt x="86868" y="81686"/>
                </a:lnTo>
                <a:lnTo>
                  <a:pt x="86868" y="52730"/>
                </a:lnTo>
                <a:close/>
              </a:path>
              <a:path w="452754" h="134620">
                <a:moveTo>
                  <a:pt x="144780" y="52730"/>
                </a:moveTo>
                <a:lnTo>
                  <a:pt x="115824" y="52730"/>
                </a:lnTo>
                <a:lnTo>
                  <a:pt x="115824" y="81686"/>
                </a:lnTo>
                <a:lnTo>
                  <a:pt x="144780" y="81686"/>
                </a:lnTo>
                <a:lnTo>
                  <a:pt x="144780" y="52730"/>
                </a:lnTo>
                <a:close/>
              </a:path>
              <a:path w="452754" h="134620">
                <a:moveTo>
                  <a:pt x="202692" y="52730"/>
                </a:moveTo>
                <a:lnTo>
                  <a:pt x="173736" y="52730"/>
                </a:lnTo>
                <a:lnTo>
                  <a:pt x="173736" y="81686"/>
                </a:lnTo>
                <a:lnTo>
                  <a:pt x="202692" y="81686"/>
                </a:lnTo>
                <a:lnTo>
                  <a:pt x="202692" y="52730"/>
                </a:lnTo>
                <a:close/>
              </a:path>
              <a:path w="452754" h="134620">
                <a:moveTo>
                  <a:pt x="260604" y="52730"/>
                </a:moveTo>
                <a:lnTo>
                  <a:pt x="231648" y="52730"/>
                </a:lnTo>
                <a:lnTo>
                  <a:pt x="231648" y="81686"/>
                </a:lnTo>
                <a:lnTo>
                  <a:pt x="260604" y="81686"/>
                </a:lnTo>
                <a:lnTo>
                  <a:pt x="260604" y="52730"/>
                </a:lnTo>
                <a:close/>
              </a:path>
              <a:path w="452754" h="134620">
                <a:moveTo>
                  <a:pt x="318516" y="52730"/>
                </a:moveTo>
                <a:lnTo>
                  <a:pt x="289560" y="52730"/>
                </a:lnTo>
                <a:lnTo>
                  <a:pt x="289560" y="81686"/>
                </a:lnTo>
                <a:lnTo>
                  <a:pt x="318516" y="81686"/>
                </a:lnTo>
                <a:lnTo>
                  <a:pt x="318516" y="52730"/>
                </a:lnTo>
                <a:close/>
              </a:path>
              <a:path w="452754" h="134620">
                <a:moveTo>
                  <a:pt x="376427" y="77961"/>
                </a:moveTo>
                <a:lnTo>
                  <a:pt x="322580" y="109397"/>
                </a:lnTo>
                <a:lnTo>
                  <a:pt x="320294" y="118275"/>
                </a:lnTo>
                <a:lnTo>
                  <a:pt x="324231" y="125171"/>
                </a:lnTo>
                <a:lnTo>
                  <a:pt x="328295" y="132079"/>
                </a:lnTo>
                <a:lnTo>
                  <a:pt x="337185" y="134416"/>
                </a:lnTo>
                <a:lnTo>
                  <a:pt x="427550" y="81686"/>
                </a:lnTo>
                <a:lnTo>
                  <a:pt x="376427" y="81686"/>
                </a:lnTo>
                <a:lnTo>
                  <a:pt x="376427" y="77961"/>
                </a:lnTo>
                <a:close/>
              </a:path>
              <a:path w="452754" h="134620">
                <a:moveTo>
                  <a:pt x="370041" y="52730"/>
                </a:moveTo>
                <a:lnTo>
                  <a:pt x="347472" y="52730"/>
                </a:lnTo>
                <a:lnTo>
                  <a:pt x="347472" y="81686"/>
                </a:lnTo>
                <a:lnTo>
                  <a:pt x="370041" y="81686"/>
                </a:lnTo>
                <a:lnTo>
                  <a:pt x="376427" y="77961"/>
                </a:lnTo>
                <a:lnTo>
                  <a:pt x="376427" y="56455"/>
                </a:lnTo>
                <a:lnTo>
                  <a:pt x="370041" y="52730"/>
                </a:lnTo>
                <a:close/>
              </a:path>
              <a:path w="452754" h="134620">
                <a:moveTo>
                  <a:pt x="394861" y="67208"/>
                </a:moveTo>
                <a:lnTo>
                  <a:pt x="376427" y="77961"/>
                </a:lnTo>
                <a:lnTo>
                  <a:pt x="376427" y="81686"/>
                </a:lnTo>
                <a:lnTo>
                  <a:pt x="405384" y="81686"/>
                </a:lnTo>
                <a:lnTo>
                  <a:pt x="405384" y="73346"/>
                </a:lnTo>
                <a:lnTo>
                  <a:pt x="394861" y="67208"/>
                </a:lnTo>
                <a:close/>
              </a:path>
              <a:path w="452754" h="134620">
                <a:moveTo>
                  <a:pt x="405384" y="73346"/>
                </a:moveTo>
                <a:lnTo>
                  <a:pt x="405384" y="81686"/>
                </a:lnTo>
                <a:lnTo>
                  <a:pt x="423672" y="81686"/>
                </a:lnTo>
                <a:lnTo>
                  <a:pt x="423672" y="79717"/>
                </a:lnTo>
                <a:lnTo>
                  <a:pt x="416306" y="79717"/>
                </a:lnTo>
                <a:lnTo>
                  <a:pt x="405384" y="73346"/>
                </a:lnTo>
                <a:close/>
              </a:path>
              <a:path w="452754" h="134620">
                <a:moveTo>
                  <a:pt x="427550" y="52730"/>
                </a:moveTo>
                <a:lnTo>
                  <a:pt x="423672" y="52730"/>
                </a:lnTo>
                <a:lnTo>
                  <a:pt x="423672" y="81686"/>
                </a:lnTo>
                <a:lnTo>
                  <a:pt x="427550" y="81686"/>
                </a:lnTo>
                <a:lnTo>
                  <a:pt x="452374" y="67208"/>
                </a:lnTo>
                <a:lnTo>
                  <a:pt x="427550" y="52730"/>
                </a:lnTo>
                <a:close/>
              </a:path>
              <a:path w="452754" h="134620">
                <a:moveTo>
                  <a:pt x="416306" y="54698"/>
                </a:moveTo>
                <a:lnTo>
                  <a:pt x="405384" y="61070"/>
                </a:lnTo>
                <a:lnTo>
                  <a:pt x="405384" y="73346"/>
                </a:lnTo>
                <a:lnTo>
                  <a:pt x="416306" y="79717"/>
                </a:lnTo>
                <a:lnTo>
                  <a:pt x="416306" y="54698"/>
                </a:lnTo>
                <a:close/>
              </a:path>
              <a:path w="452754" h="134620">
                <a:moveTo>
                  <a:pt x="423672" y="54698"/>
                </a:moveTo>
                <a:lnTo>
                  <a:pt x="416306" y="54698"/>
                </a:lnTo>
                <a:lnTo>
                  <a:pt x="416306" y="79717"/>
                </a:lnTo>
                <a:lnTo>
                  <a:pt x="423672" y="79717"/>
                </a:lnTo>
                <a:lnTo>
                  <a:pt x="423672" y="54698"/>
                </a:lnTo>
                <a:close/>
              </a:path>
              <a:path w="452754" h="134620">
                <a:moveTo>
                  <a:pt x="405384" y="61070"/>
                </a:moveTo>
                <a:lnTo>
                  <a:pt x="394861" y="67208"/>
                </a:lnTo>
                <a:lnTo>
                  <a:pt x="405384" y="73346"/>
                </a:lnTo>
                <a:lnTo>
                  <a:pt x="405384" y="61070"/>
                </a:lnTo>
                <a:close/>
              </a:path>
              <a:path w="452754" h="134620">
                <a:moveTo>
                  <a:pt x="405384" y="52730"/>
                </a:moveTo>
                <a:lnTo>
                  <a:pt x="376427" y="52730"/>
                </a:lnTo>
                <a:lnTo>
                  <a:pt x="376427" y="56455"/>
                </a:lnTo>
                <a:lnTo>
                  <a:pt x="394861" y="67208"/>
                </a:lnTo>
                <a:lnTo>
                  <a:pt x="405384" y="61070"/>
                </a:lnTo>
                <a:lnTo>
                  <a:pt x="405384" y="52730"/>
                </a:lnTo>
                <a:close/>
              </a:path>
              <a:path w="452754" h="134620">
                <a:moveTo>
                  <a:pt x="423672" y="52730"/>
                </a:moveTo>
                <a:lnTo>
                  <a:pt x="405384" y="52730"/>
                </a:lnTo>
                <a:lnTo>
                  <a:pt x="405384" y="61070"/>
                </a:lnTo>
                <a:lnTo>
                  <a:pt x="416306" y="54698"/>
                </a:lnTo>
                <a:lnTo>
                  <a:pt x="423672" y="54698"/>
                </a:lnTo>
                <a:lnTo>
                  <a:pt x="423672" y="52730"/>
                </a:lnTo>
                <a:close/>
              </a:path>
              <a:path w="452754" h="134620">
                <a:moveTo>
                  <a:pt x="337185" y="0"/>
                </a:moveTo>
                <a:lnTo>
                  <a:pt x="328295" y="2336"/>
                </a:lnTo>
                <a:lnTo>
                  <a:pt x="324231" y="9245"/>
                </a:lnTo>
                <a:lnTo>
                  <a:pt x="320294" y="16141"/>
                </a:lnTo>
                <a:lnTo>
                  <a:pt x="322580" y="25006"/>
                </a:lnTo>
                <a:lnTo>
                  <a:pt x="376427" y="56455"/>
                </a:lnTo>
                <a:lnTo>
                  <a:pt x="376427" y="52730"/>
                </a:lnTo>
                <a:lnTo>
                  <a:pt x="427550" y="52730"/>
                </a:lnTo>
                <a:lnTo>
                  <a:pt x="337185" y="0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607559" y="5885237"/>
            <a:ext cx="4872355" cy="584134"/>
          </a:xfrm>
          <a:prstGeom prst="rect">
            <a:avLst/>
          </a:prstGeom>
          <a:ln w="19811">
            <a:solidFill>
              <a:srgbClr val="FF89D7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pc="-50" dirty="0">
                <a:solidFill>
                  <a:srgbClr val="FF89D7"/>
                </a:solidFill>
                <a:latin typeface="Arial"/>
                <a:cs typeface="Arial"/>
              </a:rPr>
              <a:t>Note: </a:t>
            </a:r>
            <a:r>
              <a:rPr spc="-120" dirty="0">
                <a:solidFill>
                  <a:srgbClr val="FF89D7"/>
                </a:solidFill>
                <a:latin typeface="Arial"/>
                <a:cs typeface="Arial"/>
              </a:rPr>
              <a:t>This </a:t>
            </a:r>
            <a:r>
              <a:rPr spc="-85" dirty="0">
                <a:solidFill>
                  <a:srgbClr val="FF89D7"/>
                </a:solidFill>
                <a:latin typeface="Arial"/>
                <a:cs typeface="Arial"/>
              </a:rPr>
              <a:t>diagram </a:t>
            </a:r>
            <a:r>
              <a:rPr spc="-110" dirty="0">
                <a:solidFill>
                  <a:srgbClr val="FF89D7"/>
                </a:solidFill>
                <a:latin typeface="Arial"/>
                <a:cs typeface="Arial"/>
              </a:rPr>
              <a:t>shows </a:t>
            </a:r>
            <a:r>
              <a:rPr b="1" spc="-105" dirty="0">
                <a:solidFill>
                  <a:srgbClr val="FF89D7"/>
                </a:solidFill>
                <a:latin typeface="Trebuchet MS"/>
                <a:cs typeface="Trebuchet MS"/>
              </a:rPr>
              <a:t>test </a:t>
            </a:r>
            <a:r>
              <a:rPr b="1" spc="-100" dirty="0">
                <a:solidFill>
                  <a:srgbClr val="FF89D7"/>
                </a:solidFill>
                <a:latin typeface="Trebuchet MS"/>
                <a:cs typeface="Trebuchet MS"/>
              </a:rPr>
              <a:t>time</a:t>
            </a:r>
            <a:r>
              <a:rPr b="1" spc="-170" dirty="0">
                <a:solidFill>
                  <a:srgbClr val="FF89D7"/>
                </a:solidFill>
                <a:latin typeface="Trebuchet MS"/>
                <a:cs typeface="Trebuchet MS"/>
              </a:rPr>
              <a:t> </a:t>
            </a:r>
            <a:r>
              <a:rPr spc="-60" dirty="0">
                <a:solidFill>
                  <a:srgbClr val="FF89D7"/>
                </a:solidFill>
                <a:latin typeface="Arial"/>
                <a:cs typeface="Arial"/>
              </a:rPr>
              <a:t>behavior:</a:t>
            </a:r>
            <a:endParaRPr>
              <a:latin typeface="Arial"/>
              <a:cs typeface="Arial"/>
            </a:endParaRPr>
          </a:p>
          <a:p>
            <a:pPr algn="ctr">
              <a:tabLst>
                <a:tab pos="2795905" algn="l"/>
              </a:tabLst>
            </a:pPr>
            <a:r>
              <a:rPr spc="-75" dirty="0">
                <a:solidFill>
                  <a:srgbClr val="FF89D7"/>
                </a:solidFill>
                <a:latin typeface="Arial"/>
                <a:cs typeface="Arial"/>
              </a:rPr>
              <a:t>decoder </a:t>
            </a:r>
            <a:r>
              <a:rPr spc="-10" dirty="0">
                <a:solidFill>
                  <a:srgbClr val="FF89D7"/>
                </a:solidFill>
                <a:latin typeface="Arial"/>
                <a:cs typeface="Arial"/>
              </a:rPr>
              <a:t>output </a:t>
            </a:r>
            <a:r>
              <a:rPr spc="-100" dirty="0">
                <a:solidFill>
                  <a:srgbClr val="FF89D7"/>
                </a:solidFill>
                <a:latin typeface="Arial"/>
                <a:cs typeface="Arial"/>
              </a:rPr>
              <a:t>is</a:t>
            </a:r>
            <a:r>
              <a:rPr spc="-165" dirty="0">
                <a:solidFill>
                  <a:srgbClr val="FF89D7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89D7"/>
                </a:solidFill>
                <a:latin typeface="Arial"/>
                <a:cs typeface="Arial"/>
              </a:rPr>
              <a:t>fed</a:t>
            </a:r>
            <a:r>
              <a:rPr spc="-70" dirty="0">
                <a:solidFill>
                  <a:srgbClr val="FF89D7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89D7"/>
                </a:solidFill>
                <a:latin typeface="Arial"/>
                <a:cs typeface="Arial"/>
              </a:rPr>
              <a:t>in	</a:t>
            </a:r>
            <a:r>
              <a:rPr spc="-170" dirty="0">
                <a:solidFill>
                  <a:srgbClr val="FF89D7"/>
                </a:solidFill>
                <a:latin typeface="Arial"/>
                <a:cs typeface="Arial"/>
              </a:rPr>
              <a:t>as </a:t>
            </a:r>
            <a:r>
              <a:rPr spc="-55" dirty="0">
                <a:solidFill>
                  <a:srgbClr val="FF89D7"/>
                </a:solidFill>
                <a:latin typeface="Arial"/>
                <a:cs typeface="Arial"/>
              </a:rPr>
              <a:t>next </a:t>
            </a:r>
            <a:r>
              <a:rPr spc="-95" dirty="0">
                <a:solidFill>
                  <a:srgbClr val="FF89D7"/>
                </a:solidFill>
                <a:latin typeface="Arial"/>
                <a:cs typeface="Arial"/>
              </a:rPr>
              <a:t>step’s </a:t>
            </a:r>
            <a:r>
              <a:rPr spc="-10" dirty="0">
                <a:solidFill>
                  <a:srgbClr val="FF89D7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26985" y="2303839"/>
            <a:ext cx="2433066" cy="2060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7649" y="2297615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3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4" h="2058670">
                <a:moveTo>
                  <a:pt x="40639" y="56641"/>
                </a:moveTo>
                <a:lnTo>
                  <a:pt x="12446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1" y="119379"/>
                </a:lnTo>
                <a:lnTo>
                  <a:pt x="31114" y="147700"/>
                </a:lnTo>
                <a:lnTo>
                  <a:pt x="59309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1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4" y="197992"/>
                </a:lnTo>
                <a:lnTo>
                  <a:pt x="65531" y="169799"/>
                </a:lnTo>
                <a:close/>
              </a:path>
              <a:path w="507364" h="2058670">
                <a:moveTo>
                  <a:pt x="77977" y="226313"/>
                </a:moveTo>
                <a:lnTo>
                  <a:pt x="49784" y="232537"/>
                </a:lnTo>
                <a:lnTo>
                  <a:pt x="56006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2" y="367664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2"/>
                </a:moveTo>
                <a:lnTo>
                  <a:pt x="112013" y="515365"/>
                </a:lnTo>
                <a:lnTo>
                  <a:pt x="118237" y="543560"/>
                </a:lnTo>
                <a:lnTo>
                  <a:pt x="146430" y="537337"/>
                </a:lnTo>
                <a:lnTo>
                  <a:pt x="140208" y="509142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60" y="571880"/>
                </a:lnTo>
                <a:lnTo>
                  <a:pt x="130683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1" y="735329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1" y="735329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3" y="798067"/>
                </a:lnTo>
                <a:lnTo>
                  <a:pt x="180466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6" y="876680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29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4" h="2058670">
                <a:moveTo>
                  <a:pt x="239775" y="961516"/>
                </a:moveTo>
                <a:lnTo>
                  <a:pt x="211581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7" y="1074674"/>
                </a:moveTo>
                <a:lnTo>
                  <a:pt x="236474" y="1080897"/>
                </a:lnTo>
                <a:lnTo>
                  <a:pt x="242697" y="1109217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20" y="1137412"/>
                </a:lnTo>
                <a:lnTo>
                  <a:pt x="255142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60" y="1187830"/>
                </a:moveTo>
                <a:lnTo>
                  <a:pt x="261365" y="1194053"/>
                </a:lnTo>
                <a:lnTo>
                  <a:pt x="267588" y="1222248"/>
                </a:lnTo>
                <a:lnTo>
                  <a:pt x="295783" y="1216025"/>
                </a:lnTo>
                <a:lnTo>
                  <a:pt x="289560" y="1187830"/>
                </a:lnTo>
                <a:close/>
              </a:path>
              <a:path w="507364" h="2058670">
                <a:moveTo>
                  <a:pt x="302005" y="1244346"/>
                </a:moveTo>
                <a:lnTo>
                  <a:pt x="273812" y="1250569"/>
                </a:lnTo>
                <a:lnTo>
                  <a:pt x="280035" y="1278889"/>
                </a:lnTo>
                <a:lnTo>
                  <a:pt x="308228" y="1272666"/>
                </a:lnTo>
                <a:lnTo>
                  <a:pt x="302005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8" y="1307084"/>
                </a:lnTo>
                <a:lnTo>
                  <a:pt x="292480" y="1335404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2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2"/>
                </a:lnTo>
                <a:close/>
              </a:path>
              <a:path w="507364" h="2058670">
                <a:moveTo>
                  <a:pt x="339343" y="1414017"/>
                </a:moveTo>
                <a:lnTo>
                  <a:pt x="311150" y="1420240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3" y="1414017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5"/>
                </a:lnTo>
                <a:lnTo>
                  <a:pt x="329818" y="1505077"/>
                </a:lnTo>
                <a:lnTo>
                  <a:pt x="358013" y="1498853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1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1" y="1583689"/>
                </a:moveTo>
                <a:lnTo>
                  <a:pt x="348488" y="1589913"/>
                </a:lnTo>
                <a:lnTo>
                  <a:pt x="354711" y="1618233"/>
                </a:lnTo>
                <a:lnTo>
                  <a:pt x="382904" y="1612011"/>
                </a:lnTo>
                <a:lnTo>
                  <a:pt x="376681" y="1583689"/>
                </a:lnTo>
                <a:close/>
              </a:path>
              <a:path w="507364" h="2058670">
                <a:moveTo>
                  <a:pt x="389254" y="1640205"/>
                </a:moveTo>
                <a:lnTo>
                  <a:pt x="360934" y="1646427"/>
                </a:lnTo>
                <a:lnTo>
                  <a:pt x="367156" y="1674749"/>
                </a:lnTo>
                <a:lnTo>
                  <a:pt x="395477" y="1668526"/>
                </a:lnTo>
                <a:lnTo>
                  <a:pt x="389254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2" y="1809877"/>
                </a:moveTo>
                <a:lnTo>
                  <a:pt x="398272" y="1816100"/>
                </a:lnTo>
                <a:lnTo>
                  <a:pt x="404495" y="1844420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1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1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0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1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0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0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0" y="1979676"/>
                </a:lnTo>
                <a:lnTo>
                  <a:pt x="491836" y="1979676"/>
                </a:lnTo>
                <a:lnTo>
                  <a:pt x="504825" y="1939289"/>
                </a:lnTo>
                <a:lnTo>
                  <a:pt x="507364" y="1931670"/>
                </a:lnTo>
                <a:lnTo>
                  <a:pt x="503174" y="1923414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3"/>
                </a:moveTo>
                <a:lnTo>
                  <a:pt x="423163" y="1929257"/>
                </a:lnTo>
                <a:lnTo>
                  <a:pt x="429387" y="1957577"/>
                </a:lnTo>
                <a:lnTo>
                  <a:pt x="457708" y="1951355"/>
                </a:lnTo>
                <a:lnTo>
                  <a:pt x="451485" y="1923033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93534" y="2297615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5" h="2058670">
                <a:moveTo>
                  <a:pt x="28193" y="0"/>
                </a:moveTo>
                <a:lnTo>
                  <a:pt x="0" y="6223"/>
                </a:lnTo>
                <a:lnTo>
                  <a:pt x="6222" y="34544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5" h="2058670">
                <a:moveTo>
                  <a:pt x="40639" y="56641"/>
                </a:moveTo>
                <a:lnTo>
                  <a:pt x="12445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5" h="2058670">
                <a:moveTo>
                  <a:pt x="53086" y="113157"/>
                </a:moveTo>
                <a:lnTo>
                  <a:pt x="24891" y="119379"/>
                </a:lnTo>
                <a:lnTo>
                  <a:pt x="31114" y="147700"/>
                </a:lnTo>
                <a:lnTo>
                  <a:pt x="59308" y="141477"/>
                </a:lnTo>
                <a:lnTo>
                  <a:pt x="53086" y="113157"/>
                </a:lnTo>
                <a:close/>
              </a:path>
              <a:path w="507365" h="2058670">
                <a:moveTo>
                  <a:pt x="65531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4" y="197992"/>
                </a:lnTo>
                <a:lnTo>
                  <a:pt x="65531" y="169799"/>
                </a:lnTo>
                <a:close/>
              </a:path>
              <a:path w="507365" h="2058670">
                <a:moveTo>
                  <a:pt x="77977" y="226313"/>
                </a:moveTo>
                <a:lnTo>
                  <a:pt x="49783" y="232537"/>
                </a:lnTo>
                <a:lnTo>
                  <a:pt x="56006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5" h="2058670">
                <a:moveTo>
                  <a:pt x="90424" y="282828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6" y="311150"/>
                </a:lnTo>
                <a:lnTo>
                  <a:pt x="90424" y="282828"/>
                </a:lnTo>
                <a:close/>
              </a:path>
              <a:path w="507365" h="2058670">
                <a:moveTo>
                  <a:pt x="102869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2" y="367664"/>
                </a:lnTo>
                <a:lnTo>
                  <a:pt x="102869" y="339471"/>
                </a:lnTo>
                <a:close/>
              </a:path>
              <a:path w="507365" h="2058670">
                <a:moveTo>
                  <a:pt x="115315" y="395986"/>
                </a:moveTo>
                <a:lnTo>
                  <a:pt x="87121" y="402209"/>
                </a:lnTo>
                <a:lnTo>
                  <a:pt x="93344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5" h="2058670">
                <a:moveTo>
                  <a:pt x="127762" y="452500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4" y="480822"/>
                </a:lnTo>
                <a:lnTo>
                  <a:pt x="127762" y="452500"/>
                </a:lnTo>
                <a:close/>
              </a:path>
              <a:path w="507365" h="2058670">
                <a:moveTo>
                  <a:pt x="140207" y="509142"/>
                </a:moveTo>
                <a:lnTo>
                  <a:pt x="112013" y="515365"/>
                </a:lnTo>
                <a:lnTo>
                  <a:pt x="118237" y="543560"/>
                </a:lnTo>
                <a:lnTo>
                  <a:pt x="146430" y="537337"/>
                </a:lnTo>
                <a:lnTo>
                  <a:pt x="140207" y="509142"/>
                </a:lnTo>
                <a:close/>
              </a:path>
              <a:path w="507365" h="2058670">
                <a:moveTo>
                  <a:pt x="152653" y="565658"/>
                </a:moveTo>
                <a:lnTo>
                  <a:pt x="124459" y="571880"/>
                </a:lnTo>
                <a:lnTo>
                  <a:pt x="130682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5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6"/>
                </a:lnTo>
                <a:lnTo>
                  <a:pt x="171322" y="650494"/>
                </a:lnTo>
                <a:lnTo>
                  <a:pt x="165100" y="622173"/>
                </a:lnTo>
                <a:close/>
              </a:path>
              <a:path w="507365" h="2058670">
                <a:moveTo>
                  <a:pt x="177545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5" y="678814"/>
                </a:lnTo>
                <a:close/>
              </a:path>
              <a:path w="507365" h="2058670">
                <a:moveTo>
                  <a:pt x="189991" y="735329"/>
                </a:moveTo>
                <a:lnTo>
                  <a:pt x="161797" y="741552"/>
                </a:lnTo>
                <a:lnTo>
                  <a:pt x="168020" y="769874"/>
                </a:lnTo>
                <a:lnTo>
                  <a:pt x="196214" y="763651"/>
                </a:lnTo>
                <a:lnTo>
                  <a:pt x="189991" y="735329"/>
                </a:lnTo>
                <a:close/>
              </a:path>
              <a:path w="507365" h="2058670">
                <a:moveTo>
                  <a:pt x="202437" y="791845"/>
                </a:moveTo>
                <a:lnTo>
                  <a:pt x="174243" y="798067"/>
                </a:lnTo>
                <a:lnTo>
                  <a:pt x="180466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5" h="2058670">
                <a:moveTo>
                  <a:pt x="214883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6" y="876680"/>
                </a:lnTo>
                <a:lnTo>
                  <a:pt x="214883" y="848487"/>
                </a:lnTo>
                <a:close/>
              </a:path>
              <a:path w="507365" h="2058670">
                <a:moveTo>
                  <a:pt x="227329" y="905001"/>
                </a:moveTo>
                <a:lnTo>
                  <a:pt x="199136" y="911225"/>
                </a:lnTo>
                <a:lnTo>
                  <a:pt x="205358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5" h="2058670">
                <a:moveTo>
                  <a:pt x="239775" y="961516"/>
                </a:moveTo>
                <a:lnTo>
                  <a:pt x="211581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5" h="2058670">
                <a:moveTo>
                  <a:pt x="252221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4" y="1046352"/>
                </a:lnTo>
                <a:lnTo>
                  <a:pt x="252221" y="1018159"/>
                </a:lnTo>
                <a:close/>
              </a:path>
              <a:path w="507365" h="2058670">
                <a:moveTo>
                  <a:pt x="264667" y="1074674"/>
                </a:moveTo>
                <a:lnTo>
                  <a:pt x="236474" y="1080897"/>
                </a:lnTo>
                <a:lnTo>
                  <a:pt x="242696" y="1109217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5" h="2058670">
                <a:moveTo>
                  <a:pt x="277113" y="1131189"/>
                </a:moveTo>
                <a:lnTo>
                  <a:pt x="248919" y="1137412"/>
                </a:lnTo>
                <a:lnTo>
                  <a:pt x="255142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5" h="2058670">
                <a:moveTo>
                  <a:pt x="289559" y="1187830"/>
                </a:moveTo>
                <a:lnTo>
                  <a:pt x="261365" y="1194053"/>
                </a:lnTo>
                <a:lnTo>
                  <a:pt x="267588" y="1222248"/>
                </a:lnTo>
                <a:lnTo>
                  <a:pt x="295782" y="1216025"/>
                </a:lnTo>
                <a:lnTo>
                  <a:pt x="289559" y="1187830"/>
                </a:lnTo>
                <a:close/>
              </a:path>
              <a:path w="507365" h="2058670">
                <a:moveTo>
                  <a:pt x="302005" y="1244346"/>
                </a:moveTo>
                <a:lnTo>
                  <a:pt x="273812" y="1250569"/>
                </a:lnTo>
                <a:lnTo>
                  <a:pt x="280034" y="1278889"/>
                </a:lnTo>
                <a:lnTo>
                  <a:pt x="308228" y="1272666"/>
                </a:lnTo>
                <a:lnTo>
                  <a:pt x="302005" y="1244346"/>
                </a:lnTo>
                <a:close/>
              </a:path>
              <a:path w="507365" h="2058670">
                <a:moveTo>
                  <a:pt x="314451" y="1300861"/>
                </a:moveTo>
                <a:lnTo>
                  <a:pt x="286257" y="1307084"/>
                </a:lnTo>
                <a:lnTo>
                  <a:pt x="292480" y="1335404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5" h="2058670">
                <a:moveTo>
                  <a:pt x="326897" y="1357502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0" y="1385697"/>
                </a:lnTo>
                <a:lnTo>
                  <a:pt x="326897" y="1357502"/>
                </a:lnTo>
                <a:close/>
              </a:path>
              <a:path w="507365" h="2058670">
                <a:moveTo>
                  <a:pt x="339343" y="1414017"/>
                </a:moveTo>
                <a:lnTo>
                  <a:pt x="311150" y="1420240"/>
                </a:lnTo>
                <a:lnTo>
                  <a:pt x="317372" y="1448562"/>
                </a:lnTo>
                <a:lnTo>
                  <a:pt x="345566" y="1442339"/>
                </a:lnTo>
                <a:lnTo>
                  <a:pt x="339343" y="1414017"/>
                </a:lnTo>
                <a:close/>
              </a:path>
              <a:path w="507365" h="2058670">
                <a:moveTo>
                  <a:pt x="351789" y="1470533"/>
                </a:moveTo>
                <a:lnTo>
                  <a:pt x="323595" y="1476755"/>
                </a:lnTo>
                <a:lnTo>
                  <a:pt x="329818" y="1505077"/>
                </a:lnTo>
                <a:lnTo>
                  <a:pt x="358013" y="1498853"/>
                </a:lnTo>
                <a:lnTo>
                  <a:pt x="351789" y="1470533"/>
                </a:lnTo>
                <a:close/>
              </a:path>
              <a:path w="507365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1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5" h="2058670">
                <a:moveTo>
                  <a:pt x="376682" y="1583689"/>
                </a:moveTo>
                <a:lnTo>
                  <a:pt x="348488" y="1589913"/>
                </a:lnTo>
                <a:lnTo>
                  <a:pt x="354711" y="1618233"/>
                </a:lnTo>
                <a:lnTo>
                  <a:pt x="382905" y="1612011"/>
                </a:lnTo>
                <a:lnTo>
                  <a:pt x="376682" y="1583689"/>
                </a:lnTo>
                <a:close/>
              </a:path>
              <a:path w="507365" h="2058670">
                <a:moveTo>
                  <a:pt x="389127" y="1640205"/>
                </a:moveTo>
                <a:lnTo>
                  <a:pt x="360934" y="1646427"/>
                </a:lnTo>
                <a:lnTo>
                  <a:pt x="367157" y="1674749"/>
                </a:lnTo>
                <a:lnTo>
                  <a:pt x="395350" y="1668526"/>
                </a:lnTo>
                <a:lnTo>
                  <a:pt x="389127" y="1640205"/>
                </a:lnTo>
                <a:close/>
              </a:path>
              <a:path w="507365" h="2058670">
                <a:moveTo>
                  <a:pt x="401573" y="1696847"/>
                </a:moveTo>
                <a:lnTo>
                  <a:pt x="373380" y="1703070"/>
                </a:lnTo>
                <a:lnTo>
                  <a:pt x="379602" y="1731264"/>
                </a:lnTo>
                <a:lnTo>
                  <a:pt x="407796" y="1725041"/>
                </a:lnTo>
                <a:lnTo>
                  <a:pt x="401573" y="1696847"/>
                </a:lnTo>
                <a:close/>
              </a:path>
              <a:path w="507365" h="2058670">
                <a:moveTo>
                  <a:pt x="414146" y="1753362"/>
                </a:moveTo>
                <a:lnTo>
                  <a:pt x="385825" y="1759585"/>
                </a:lnTo>
                <a:lnTo>
                  <a:pt x="392048" y="1787906"/>
                </a:lnTo>
                <a:lnTo>
                  <a:pt x="420369" y="1781683"/>
                </a:lnTo>
                <a:lnTo>
                  <a:pt x="414146" y="1753362"/>
                </a:lnTo>
                <a:close/>
              </a:path>
              <a:path w="507365" h="2058670">
                <a:moveTo>
                  <a:pt x="426592" y="1809877"/>
                </a:moveTo>
                <a:lnTo>
                  <a:pt x="398271" y="1816100"/>
                </a:lnTo>
                <a:lnTo>
                  <a:pt x="404494" y="1844420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5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5" h="2058670">
                <a:moveTo>
                  <a:pt x="388112" y="1940560"/>
                </a:moveTo>
                <a:lnTo>
                  <a:pt x="382269" y="1945894"/>
                </a:lnTo>
                <a:lnTo>
                  <a:pt x="376427" y="1951355"/>
                </a:lnTo>
                <a:lnTo>
                  <a:pt x="376046" y="1960499"/>
                </a:lnTo>
                <a:lnTo>
                  <a:pt x="381508" y="1966341"/>
                </a:lnTo>
                <a:lnTo>
                  <a:pt x="466470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5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5" h="2058670">
                <a:moveTo>
                  <a:pt x="491836" y="1979676"/>
                </a:moveTo>
                <a:lnTo>
                  <a:pt x="463931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5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5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5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5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1" y="1979676"/>
                </a:lnTo>
                <a:close/>
              </a:path>
              <a:path w="507365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5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4" y="1939289"/>
                </a:lnTo>
                <a:lnTo>
                  <a:pt x="507364" y="1931670"/>
                </a:lnTo>
                <a:lnTo>
                  <a:pt x="503173" y="1923414"/>
                </a:lnTo>
                <a:lnTo>
                  <a:pt x="487934" y="1918589"/>
                </a:lnTo>
                <a:close/>
              </a:path>
              <a:path w="507365" h="2058670">
                <a:moveTo>
                  <a:pt x="451485" y="1923033"/>
                </a:moveTo>
                <a:lnTo>
                  <a:pt x="423163" y="1929257"/>
                </a:lnTo>
                <a:lnTo>
                  <a:pt x="429387" y="1957577"/>
                </a:lnTo>
                <a:lnTo>
                  <a:pt x="457708" y="1951355"/>
                </a:lnTo>
                <a:lnTo>
                  <a:pt x="451485" y="1923033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04657" y="2273231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5" h="2058670">
                <a:moveTo>
                  <a:pt x="28194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7" y="28321"/>
                </a:lnTo>
                <a:lnTo>
                  <a:pt x="28194" y="0"/>
                </a:lnTo>
                <a:close/>
              </a:path>
              <a:path w="507365" h="2058670">
                <a:moveTo>
                  <a:pt x="40640" y="56642"/>
                </a:moveTo>
                <a:lnTo>
                  <a:pt x="12446" y="62864"/>
                </a:lnTo>
                <a:lnTo>
                  <a:pt x="18669" y="91186"/>
                </a:lnTo>
                <a:lnTo>
                  <a:pt x="46863" y="84962"/>
                </a:lnTo>
                <a:lnTo>
                  <a:pt x="40640" y="56642"/>
                </a:lnTo>
                <a:close/>
              </a:path>
              <a:path w="507365" h="2058670">
                <a:moveTo>
                  <a:pt x="53086" y="113157"/>
                </a:moveTo>
                <a:lnTo>
                  <a:pt x="24892" y="119380"/>
                </a:lnTo>
                <a:lnTo>
                  <a:pt x="31115" y="147700"/>
                </a:lnTo>
                <a:lnTo>
                  <a:pt x="59309" y="141478"/>
                </a:lnTo>
                <a:lnTo>
                  <a:pt x="53086" y="113157"/>
                </a:lnTo>
                <a:close/>
              </a:path>
              <a:path w="507365" h="2058670">
                <a:moveTo>
                  <a:pt x="65532" y="169799"/>
                </a:moveTo>
                <a:lnTo>
                  <a:pt x="37338" y="176022"/>
                </a:lnTo>
                <a:lnTo>
                  <a:pt x="43561" y="204216"/>
                </a:lnTo>
                <a:lnTo>
                  <a:pt x="71754" y="197993"/>
                </a:lnTo>
                <a:lnTo>
                  <a:pt x="65532" y="169799"/>
                </a:lnTo>
                <a:close/>
              </a:path>
              <a:path w="507365" h="2058670">
                <a:moveTo>
                  <a:pt x="77977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5" h="2058670">
                <a:moveTo>
                  <a:pt x="90424" y="282829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9"/>
                </a:lnTo>
                <a:close/>
              </a:path>
              <a:path w="507365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3" y="367664"/>
                </a:lnTo>
                <a:lnTo>
                  <a:pt x="102870" y="339471"/>
                </a:lnTo>
                <a:close/>
              </a:path>
              <a:path w="507365" h="2058670">
                <a:moveTo>
                  <a:pt x="115316" y="395986"/>
                </a:moveTo>
                <a:lnTo>
                  <a:pt x="87122" y="402209"/>
                </a:lnTo>
                <a:lnTo>
                  <a:pt x="93345" y="430530"/>
                </a:lnTo>
                <a:lnTo>
                  <a:pt x="121539" y="424307"/>
                </a:lnTo>
                <a:lnTo>
                  <a:pt x="115316" y="395986"/>
                </a:lnTo>
                <a:close/>
              </a:path>
              <a:path w="507365" h="2058670">
                <a:moveTo>
                  <a:pt x="127762" y="452500"/>
                </a:moveTo>
                <a:lnTo>
                  <a:pt x="99568" y="458724"/>
                </a:lnTo>
                <a:lnTo>
                  <a:pt x="105791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5" h="2058670">
                <a:moveTo>
                  <a:pt x="140208" y="509143"/>
                </a:moveTo>
                <a:lnTo>
                  <a:pt x="112014" y="515366"/>
                </a:lnTo>
                <a:lnTo>
                  <a:pt x="118237" y="543560"/>
                </a:lnTo>
                <a:lnTo>
                  <a:pt x="146431" y="537337"/>
                </a:lnTo>
                <a:lnTo>
                  <a:pt x="140208" y="509143"/>
                </a:lnTo>
                <a:close/>
              </a:path>
              <a:path w="507365" h="2058670">
                <a:moveTo>
                  <a:pt x="152653" y="565658"/>
                </a:moveTo>
                <a:lnTo>
                  <a:pt x="124460" y="571881"/>
                </a:lnTo>
                <a:lnTo>
                  <a:pt x="130683" y="600201"/>
                </a:lnTo>
                <a:lnTo>
                  <a:pt x="158876" y="593979"/>
                </a:lnTo>
                <a:lnTo>
                  <a:pt x="152653" y="565658"/>
                </a:lnTo>
                <a:close/>
              </a:path>
              <a:path w="507365" h="2058670">
                <a:moveTo>
                  <a:pt x="165100" y="622173"/>
                </a:moveTo>
                <a:lnTo>
                  <a:pt x="136906" y="628396"/>
                </a:lnTo>
                <a:lnTo>
                  <a:pt x="143128" y="656717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5" h="2058670">
                <a:moveTo>
                  <a:pt x="177546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9" y="707009"/>
                </a:lnTo>
                <a:lnTo>
                  <a:pt x="177546" y="678814"/>
                </a:lnTo>
                <a:close/>
              </a:path>
              <a:path w="507365" h="2058670">
                <a:moveTo>
                  <a:pt x="189992" y="735330"/>
                </a:moveTo>
                <a:lnTo>
                  <a:pt x="161798" y="741553"/>
                </a:lnTo>
                <a:lnTo>
                  <a:pt x="168021" y="769874"/>
                </a:lnTo>
                <a:lnTo>
                  <a:pt x="196215" y="763651"/>
                </a:lnTo>
                <a:lnTo>
                  <a:pt x="189992" y="735330"/>
                </a:lnTo>
                <a:close/>
              </a:path>
              <a:path w="507365" h="2058670">
                <a:moveTo>
                  <a:pt x="202438" y="791845"/>
                </a:moveTo>
                <a:lnTo>
                  <a:pt x="174244" y="798068"/>
                </a:lnTo>
                <a:lnTo>
                  <a:pt x="180467" y="826388"/>
                </a:lnTo>
                <a:lnTo>
                  <a:pt x="208661" y="820166"/>
                </a:lnTo>
                <a:lnTo>
                  <a:pt x="202438" y="791845"/>
                </a:lnTo>
                <a:close/>
              </a:path>
              <a:path w="507365" h="2058670">
                <a:moveTo>
                  <a:pt x="214884" y="848487"/>
                </a:moveTo>
                <a:lnTo>
                  <a:pt x="186690" y="854710"/>
                </a:lnTo>
                <a:lnTo>
                  <a:pt x="192913" y="882904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5" h="2058670">
                <a:moveTo>
                  <a:pt x="227329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5" h="2058670">
                <a:moveTo>
                  <a:pt x="239775" y="961517"/>
                </a:moveTo>
                <a:lnTo>
                  <a:pt x="211582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7"/>
                </a:lnTo>
                <a:close/>
              </a:path>
              <a:path w="507365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3"/>
                </a:lnTo>
                <a:lnTo>
                  <a:pt x="252222" y="1018159"/>
                </a:lnTo>
                <a:close/>
              </a:path>
              <a:path w="507365" h="2058670">
                <a:moveTo>
                  <a:pt x="264668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1" y="1102995"/>
                </a:lnTo>
                <a:lnTo>
                  <a:pt x="264668" y="1074674"/>
                </a:lnTo>
                <a:close/>
              </a:path>
              <a:path w="507365" h="2058670">
                <a:moveTo>
                  <a:pt x="277114" y="1131189"/>
                </a:moveTo>
                <a:lnTo>
                  <a:pt x="248920" y="1137412"/>
                </a:lnTo>
                <a:lnTo>
                  <a:pt x="255143" y="1165733"/>
                </a:lnTo>
                <a:lnTo>
                  <a:pt x="283337" y="1159510"/>
                </a:lnTo>
                <a:lnTo>
                  <a:pt x="277114" y="1131189"/>
                </a:lnTo>
                <a:close/>
              </a:path>
              <a:path w="507365" h="2058670">
                <a:moveTo>
                  <a:pt x="289560" y="1187831"/>
                </a:moveTo>
                <a:lnTo>
                  <a:pt x="261366" y="1194054"/>
                </a:lnTo>
                <a:lnTo>
                  <a:pt x="267589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5" h="2058670">
                <a:moveTo>
                  <a:pt x="302006" y="1244346"/>
                </a:moveTo>
                <a:lnTo>
                  <a:pt x="273812" y="1250569"/>
                </a:lnTo>
                <a:lnTo>
                  <a:pt x="280035" y="1278889"/>
                </a:lnTo>
                <a:lnTo>
                  <a:pt x="308228" y="1272667"/>
                </a:lnTo>
                <a:lnTo>
                  <a:pt x="302006" y="1244346"/>
                </a:lnTo>
                <a:close/>
              </a:path>
              <a:path w="507365" h="2058670">
                <a:moveTo>
                  <a:pt x="314451" y="1300861"/>
                </a:moveTo>
                <a:lnTo>
                  <a:pt x="286258" y="1307084"/>
                </a:lnTo>
                <a:lnTo>
                  <a:pt x="292481" y="1335405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5" h="2058670">
                <a:moveTo>
                  <a:pt x="326898" y="1357503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5" h="2058670">
                <a:moveTo>
                  <a:pt x="339344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7" y="1442339"/>
                </a:lnTo>
                <a:lnTo>
                  <a:pt x="339344" y="1414018"/>
                </a:lnTo>
                <a:close/>
              </a:path>
              <a:path w="507365" h="2058670">
                <a:moveTo>
                  <a:pt x="351790" y="1470533"/>
                </a:moveTo>
                <a:lnTo>
                  <a:pt x="323596" y="1476756"/>
                </a:lnTo>
                <a:lnTo>
                  <a:pt x="329819" y="1505077"/>
                </a:lnTo>
                <a:lnTo>
                  <a:pt x="358013" y="1498854"/>
                </a:lnTo>
                <a:lnTo>
                  <a:pt x="351790" y="1470533"/>
                </a:lnTo>
                <a:close/>
              </a:path>
              <a:path w="507365" h="2058670">
                <a:moveTo>
                  <a:pt x="364236" y="1527175"/>
                </a:moveTo>
                <a:lnTo>
                  <a:pt x="336042" y="1533398"/>
                </a:lnTo>
                <a:lnTo>
                  <a:pt x="342265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5" h="2058670">
                <a:moveTo>
                  <a:pt x="376682" y="1583689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2904" y="1612011"/>
                </a:lnTo>
                <a:lnTo>
                  <a:pt x="376682" y="1583689"/>
                </a:lnTo>
                <a:close/>
              </a:path>
              <a:path w="507365" h="2058670">
                <a:moveTo>
                  <a:pt x="389127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350" y="1668526"/>
                </a:lnTo>
                <a:lnTo>
                  <a:pt x="389127" y="1640205"/>
                </a:lnTo>
                <a:close/>
              </a:path>
              <a:path w="507365" h="2058670">
                <a:moveTo>
                  <a:pt x="401574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574" y="1696847"/>
                </a:lnTo>
                <a:close/>
              </a:path>
              <a:path w="507365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5" h="2058670">
                <a:moveTo>
                  <a:pt x="426593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6" y="1838198"/>
                </a:lnTo>
                <a:lnTo>
                  <a:pt x="426593" y="1809877"/>
                </a:lnTo>
                <a:close/>
              </a:path>
              <a:path w="507365" h="2058670">
                <a:moveTo>
                  <a:pt x="439039" y="1866519"/>
                </a:moveTo>
                <a:lnTo>
                  <a:pt x="410718" y="1872742"/>
                </a:lnTo>
                <a:lnTo>
                  <a:pt x="416941" y="1900936"/>
                </a:lnTo>
                <a:lnTo>
                  <a:pt x="445262" y="1894713"/>
                </a:lnTo>
                <a:lnTo>
                  <a:pt x="439039" y="1866519"/>
                </a:lnTo>
                <a:close/>
              </a:path>
              <a:path w="507365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7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5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6" y="2020697"/>
                </a:lnTo>
                <a:lnTo>
                  <a:pt x="460947" y="2009892"/>
                </a:lnTo>
                <a:close/>
              </a:path>
              <a:path w="507365" h="2058670">
                <a:moveTo>
                  <a:pt x="491836" y="1979676"/>
                </a:moveTo>
                <a:lnTo>
                  <a:pt x="463931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6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5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5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5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5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1" y="1979676"/>
                </a:lnTo>
                <a:close/>
              </a:path>
              <a:path w="507365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5" h="2058670">
                <a:moveTo>
                  <a:pt x="487934" y="1918589"/>
                </a:moveTo>
                <a:lnTo>
                  <a:pt x="479678" y="1922780"/>
                </a:lnTo>
                <a:lnTo>
                  <a:pt x="477266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5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5" h="2058670">
                <a:moveTo>
                  <a:pt x="451485" y="1923034"/>
                </a:moveTo>
                <a:lnTo>
                  <a:pt x="423164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97494" y="2297615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5" h="2058670">
                <a:moveTo>
                  <a:pt x="28193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5" h="2058670">
                <a:moveTo>
                  <a:pt x="40639" y="56641"/>
                </a:moveTo>
                <a:lnTo>
                  <a:pt x="12446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5" h="2058670">
                <a:moveTo>
                  <a:pt x="53085" y="113157"/>
                </a:moveTo>
                <a:lnTo>
                  <a:pt x="24891" y="119379"/>
                </a:lnTo>
                <a:lnTo>
                  <a:pt x="31114" y="147700"/>
                </a:lnTo>
                <a:lnTo>
                  <a:pt x="59308" y="141477"/>
                </a:lnTo>
                <a:lnTo>
                  <a:pt x="53085" y="113157"/>
                </a:lnTo>
                <a:close/>
              </a:path>
              <a:path w="507365" h="2058670">
                <a:moveTo>
                  <a:pt x="65531" y="169799"/>
                </a:moveTo>
                <a:lnTo>
                  <a:pt x="37337" y="176022"/>
                </a:lnTo>
                <a:lnTo>
                  <a:pt x="43560" y="204215"/>
                </a:lnTo>
                <a:lnTo>
                  <a:pt x="71754" y="197992"/>
                </a:lnTo>
                <a:lnTo>
                  <a:pt x="65531" y="169799"/>
                </a:lnTo>
                <a:close/>
              </a:path>
              <a:path w="507365" h="2058670">
                <a:moveTo>
                  <a:pt x="77977" y="226313"/>
                </a:moveTo>
                <a:lnTo>
                  <a:pt x="49783" y="232537"/>
                </a:lnTo>
                <a:lnTo>
                  <a:pt x="56006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5" h="2058670">
                <a:moveTo>
                  <a:pt x="90424" y="282828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5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2" y="367664"/>
                </a:lnTo>
                <a:lnTo>
                  <a:pt x="102870" y="339471"/>
                </a:lnTo>
                <a:close/>
              </a:path>
              <a:path w="507365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5" h="2058670">
                <a:moveTo>
                  <a:pt x="127761" y="452500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4" y="480822"/>
                </a:lnTo>
                <a:lnTo>
                  <a:pt x="127761" y="452500"/>
                </a:lnTo>
                <a:close/>
              </a:path>
              <a:path w="507365" h="2058670">
                <a:moveTo>
                  <a:pt x="140207" y="509142"/>
                </a:moveTo>
                <a:lnTo>
                  <a:pt x="112013" y="515365"/>
                </a:lnTo>
                <a:lnTo>
                  <a:pt x="118236" y="543560"/>
                </a:lnTo>
                <a:lnTo>
                  <a:pt x="146430" y="537337"/>
                </a:lnTo>
                <a:lnTo>
                  <a:pt x="140207" y="509142"/>
                </a:lnTo>
                <a:close/>
              </a:path>
              <a:path w="507365" h="2058670">
                <a:moveTo>
                  <a:pt x="152653" y="565658"/>
                </a:moveTo>
                <a:lnTo>
                  <a:pt x="124459" y="571880"/>
                </a:lnTo>
                <a:lnTo>
                  <a:pt x="130682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5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5" h="2058670">
                <a:moveTo>
                  <a:pt x="177546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6" y="678814"/>
                </a:lnTo>
                <a:close/>
              </a:path>
              <a:path w="507365" h="2058670">
                <a:moveTo>
                  <a:pt x="189991" y="735329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1" y="735329"/>
                </a:lnTo>
                <a:close/>
              </a:path>
              <a:path w="507365" h="2058670">
                <a:moveTo>
                  <a:pt x="202437" y="791845"/>
                </a:moveTo>
                <a:lnTo>
                  <a:pt x="174243" y="798067"/>
                </a:lnTo>
                <a:lnTo>
                  <a:pt x="180466" y="826388"/>
                </a:lnTo>
                <a:lnTo>
                  <a:pt x="208660" y="820165"/>
                </a:lnTo>
                <a:lnTo>
                  <a:pt x="202437" y="791845"/>
                </a:lnTo>
                <a:close/>
              </a:path>
              <a:path w="507365" h="2058670">
                <a:moveTo>
                  <a:pt x="214883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6" y="876680"/>
                </a:lnTo>
                <a:lnTo>
                  <a:pt x="214883" y="848487"/>
                </a:lnTo>
                <a:close/>
              </a:path>
              <a:path w="507365" h="2058670">
                <a:moveTo>
                  <a:pt x="227329" y="905001"/>
                </a:moveTo>
                <a:lnTo>
                  <a:pt x="199135" y="911225"/>
                </a:lnTo>
                <a:lnTo>
                  <a:pt x="205358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5" h="2058670">
                <a:moveTo>
                  <a:pt x="239775" y="961516"/>
                </a:moveTo>
                <a:lnTo>
                  <a:pt x="211581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5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5" h="2058670">
                <a:moveTo>
                  <a:pt x="264667" y="1074674"/>
                </a:moveTo>
                <a:lnTo>
                  <a:pt x="236474" y="1080897"/>
                </a:lnTo>
                <a:lnTo>
                  <a:pt x="242697" y="1109217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5" h="2058670">
                <a:moveTo>
                  <a:pt x="277113" y="1131189"/>
                </a:moveTo>
                <a:lnTo>
                  <a:pt x="248920" y="1137412"/>
                </a:lnTo>
                <a:lnTo>
                  <a:pt x="255142" y="1165733"/>
                </a:lnTo>
                <a:lnTo>
                  <a:pt x="283336" y="1159510"/>
                </a:lnTo>
                <a:lnTo>
                  <a:pt x="277113" y="1131189"/>
                </a:lnTo>
                <a:close/>
              </a:path>
              <a:path w="507365" h="2058670">
                <a:moveTo>
                  <a:pt x="289559" y="1187830"/>
                </a:moveTo>
                <a:lnTo>
                  <a:pt x="261365" y="1194053"/>
                </a:lnTo>
                <a:lnTo>
                  <a:pt x="267588" y="1222248"/>
                </a:lnTo>
                <a:lnTo>
                  <a:pt x="295782" y="1216025"/>
                </a:lnTo>
                <a:lnTo>
                  <a:pt x="289559" y="1187830"/>
                </a:lnTo>
                <a:close/>
              </a:path>
              <a:path w="507365" h="2058670">
                <a:moveTo>
                  <a:pt x="302005" y="1244346"/>
                </a:moveTo>
                <a:lnTo>
                  <a:pt x="273811" y="1250569"/>
                </a:lnTo>
                <a:lnTo>
                  <a:pt x="280034" y="1278889"/>
                </a:lnTo>
                <a:lnTo>
                  <a:pt x="308228" y="1272666"/>
                </a:lnTo>
                <a:lnTo>
                  <a:pt x="302005" y="1244346"/>
                </a:lnTo>
                <a:close/>
              </a:path>
              <a:path w="507365" h="2058670">
                <a:moveTo>
                  <a:pt x="314451" y="1300861"/>
                </a:moveTo>
                <a:lnTo>
                  <a:pt x="286257" y="1307084"/>
                </a:lnTo>
                <a:lnTo>
                  <a:pt x="292480" y="1335404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5" h="2058670">
                <a:moveTo>
                  <a:pt x="326898" y="1357502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2"/>
                </a:lnTo>
                <a:close/>
              </a:path>
              <a:path w="507365" h="2058670">
                <a:moveTo>
                  <a:pt x="339343" y="1414017"/>
                </a:moveTo>
                <a:lnTo>
                  <a:pt x="311150" y="1420240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3" y="1414017"/>
                </a:lnTo>
                <a:close/>
              </a:path>
              <a:path w="507365" h="2058670">
                <a:moveTo>
                  <a:pt x="351789" y="1470533"/>
                </a:moveTo>
                <a:lnTo>
                  <a:pt x="323596" y="1476755"/>
                </a:lnTo>
                <a:lnTo>
                  <a:pt x="329818" y="1505077"/>
                </a:lnTo>
                <a:lnTo>
                  <a:pt x="358012" y="1498853"/>
                </a:lnTo>
                <a:lnTo>
                  <a:pt x="351789" y="1470533"/>
                </a:lnTo>
                <a:close/>
              </a:path>
              <a:path w="507365" h="2058670">
                <a:moveTo>
                  <a:pt x="364235" y="1527175"/>
                </a:moveTo>
                <a:lnTo>
                  <a:pt x="336041" y="1533398"/>
                </a:lnTo>
                <a:lnTo>
                  <a:pt x="342264" y="1561591"/>
                </a:lnTo>
                <a:lnTo>
                  <a:pt x="370458" y="1555369"/>
                </a:lnTo>
                <a:lnTo>
                  <a:pt x="364235" y="1527175"/>
                </a:lnTo>
                <a:close/>
              </a:path>
              <a:path w="507365" h="2058670">
                <a:moveTo>
                  <a:pt x="376681" y="1583689"/>
                </a:moveTo>
                <a:lnTo>
                  <a:pt x="348487" y="1589913"/>
                </a:lnTo>
                <a:lnTo>
                  <a:pt x="354710" y="1618233"/>
                </a:lnTo>
                <a:lnTo>
                  <a:pt x="382904" y="1612011"/>
                </a:lnTo>
                <a:lnTo>
                  <a:pt x="376681" y="1583689"/>
                </a:lnTo>
                <a:close/>
              </a:path>
              <a:path w="507365" h="2058670">
                <a:moveTo>
                  <a:pt x="389127" y="1640205"/>
                </a:moveTo>
                <a:lnTo>
                  <a:pt x="360933" y="1646427"/>
                </a:lnTo>
                <a:lnTo>
                  <a:pt x="367156" y="1674749"/>
                </a:lnTo>
                <a:lnTo>
                  <a:pt x="395350" y="1668526"/>
                </a:lnTo>
                <a:lnTo>
                  <a:pt x="389127" y="1640205"/>
                </a:lnTo>
                <a:close/>
              </a:path>
              <a:path w="507365" h="2058670">
                <a:moveTo>
                  <a:pt x="401700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5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5" h="2058670">
                <a:moveTo>
                  <a:pt x="426592" y="1809877"/>
                </a:moveTo>
                <a:lnTo>
                  <a:pt x="398272" y="1816100"/>
                </a:lnTo>
                <a:lnTo>
                  <a:pt x="404495" y="1844420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5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1" y="1894713"/>
                </a:lnTo>
                <a:lnTo>
                  <a:pt x="439038" y="1866519"/>
                </a:lnTo>
                <a:close/>
              </a:path>
              <a:path w="507365" h="2058670">
                <a:moveTo>
                  <a:pt x="388111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7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1" y="2026031"/>
                </a:lnTo>
                <a:lnTo>
                  <a:pt x="450368" y="2014093"/>
                </a:lnTo>
                <a:lnTo>
                  <a:pt x="441832" y="2014093"/>
                </a:lnTo>
                <a:lnTo>
                  <a:pt x="435609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2" y="1940941"/>
                </a:lnTo>
                <a:lnTo>
                  <a:pt x="388111" y="1940560"/>
                </a:lnTo>
                <a:close/>
              </a:path>
              <a:path w="507365" h="2058670">
                <a:moveTo>
                  <a:pt x="460947" y="2009892"/>
                </a:moveTo>
                <a:lnTo>
                  <a:pt x="451017" y="2012074"/>
                </a:lnTo>
                <a:lnTo>
                  <a:pt x="446531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5" h="2058670">
                <a:moveTo>
                  <a:pt x="491836" y="1979676"/>
                </a:moveTo>
                <a:lnTo>
                  <a:pt x="463930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1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5" h="2058670">
                <a:moveTo>
                  <a:pt x="438269" y="1985314"/>
                </a:moveTo>
                <a:lnTo>
                  <a:pt x="435609" y="1985899"/>
                </a:lnTo>
                <a:lnTo>
                  <a:pt x="441832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5" h="2058670">
                <a:moveTo>
                  <a:pt x="451017" y="2012074"/>
                </a:moveTo>
                <a:lnTo>
                  <a:pt x="441832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5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5" h="2058670">
                <a:moveTo>
                  <a:pt x="463930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0" y="1979676"/>
                </a:lnTo>
                <a:close/>
              </a:path>
              <a:path w="507365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5" h="2058670">
                <a:moveTo>
                  <a:pt x="487933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0" y="1979676"/>
                </a:lnTo>
                <a:lnTo>
                  <a:pt x="491836" y="1979676"/>
                </a:lnTo>
                <a:lnTo>
                  <a:pt x="504825" y="1939289"/>
                </a:lnTo>
                <a:lnTo>
                  <a:pt x="507364" y="1931670"/>
                </a:lnTo>
                <a:lnTo>
                  <a:pt x="503174" y="1923414"/>
                </a:lnTo>
                <a:lnTo>
                  <a:pt x="487933" y="1918589"/>
                </a:lnTo>
                <a:close/>
              </a:path>
              <a:path w="507365" h="2058670">
                <a:moveTo>
                  <a:pt x="451484" y="1923033"/>
                </a:moveTo>
                <a:lnTo>
                  <a:pt x="423163" y="1929257"/>
                </a:lnTo>
                <a:lnTo>
                  <a:pt x="429386" y="1957577"/>
                </a:lnTo>
                <a:lnTo>
                  <a:pt x="457707" y="1951355"/>
                </a:lnTo>
                <a:lnTo>
                  <a:pt x="451484" y="1923033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81495" y="1949000"/>
            <a:ext cx="390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0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59954" y="1949000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24654" y="1949000"/>
            <a:ext cx="10140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44500" algn="l"/>
              </a:tabLst>
            </a:pPr>
            <a:r>
              <a:rPr sz="1600" i="1" spc="-80" dirty="0">
                <a:latin typeface="Arial"/>
                <a:cs typeface="Arial"/>
              </a:rPr>
              <a:t>p</a:t>
            </a:r>
            <a:r>
              <a:rPr sz="1600" i="1" spc="10" dirty="0">
                <a:latin typeface="Arial"/>
                <a:cs typeface="Arial"/>
              </a:rPr>
              <a:t>i</a:t>
            </a:r>
            <a:r>
              <a:rPr sz="1600" i="1" spc="-13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80" dirty="0">
                <a:latin typeface="Arial"/>
                <a:cs typeface="Arial"/>
              </a:rPr>
              <a:t>&lt;END&gt;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05374" y="4387349"/>
            <a:ext cx="41408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69950" algn="l"/>
                <a:tab pos="1475740" algn="l"/>
                <a:tab pos="2049780" algn="l"/>
                <a:tab pos="2628900" algn="l"/>
                <a:tab pos="3362325" algn="l"/>
                <a:tab pos="3879850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65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70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2400" i="1" spc="-165" baseline="5208" dirty="0">
                <a:latin typeface="Arial"/>
                <a:cs typeface="Arial"/>
              </a:rPr>
              <a:t>h</a:t>
            </a:r>
            <a:r>
              <a:rPr sz="2400" i="1" spc="-150" baseline="5208" dirty="0">
                <a:latin typeface="Arial"/>
                <a:cs typeface="Arial"/>
              </a:rPr>
              <a:t>e</a:t>
            </a:r>
            <a:r>
              <a:rPr sz="2400" i="1" baseline="5208" dirty="0">
                <a:latin typeface="Arial"/>
                <a:cs typeface="Arial"/>
              </a:rPr>
              <a:t>	</a:t>
            </a:r>
            <a:r>
              <a:rPr sz="2400" i="1" spc="7" baseline="3472" dirty="0">
                <a:latin typeface="Arial"/>
                <a:cs typeface="Arial"/>
              </a:rPr>
              <a:t>hit</a:t>
            </a:r>
            <a:r>
              <a:rPr sz="2400" i="1" baseline="3472" dirty="0">
                <a:latin typeface="Arial"/>
                <a:cs typeface="Arial"/>
              </a:rPr>
              <a:t>	</a:t>
            </a:r>
            <a:r>
              <a:rPr sz="2400" i="1" spc="-150" baseline="3472" dirty="0">
                <a:latin typeface="Arial"/>
                <a:cs typeface="Arial"/>
              </a:rPr>
              <a:t>me</a:t>
            </a:r>
            <a:r>
              <a:rPr sz="2400" i="1" baseline="3472" dirty="0">
                <a:latin typeface="Arial"/>
                <a:cs typeface="Arial"/>
              </a:rPr>
              <a:t>	</a:t>
            </a:r>
            <a:r>
              <a:rPr sz="2400" i="1" spc="44" baseline="3472" dirty="0">
                <a:latin typeface="Arial"/>
                <a:cs typeface="Arial"/>
              </a:rPr>
              <a:t>wi</a:t>
            </a:r>
            <a:r>
              <a:rPr sz="2400" i="1" spc="30" baseline="3472" dirty="0">
                <a:latin typeface="Arial"/>
                <a:cs typeface="Arial"/>
              </a:rPr>
              <a:t>t</a:t>
            </a:r>
            <a:r>
              <a:rPr sz="2400" i="1" spc="-104" baseline="3472" dirty="0">
                <a:latin typeface="Arial"/>
                <a:cs typeface="Arial"/>
              </a:rPr>
              <a:t>h</a:t>
            </a:r>
            <a:r>
              <a:rPr sz="2400" i="1" baseline="3472" dirty="0">
                <a:latin typeface="Arial"/>
                <a:cs typeface="Arial"/>
              </a:rPr>
              <a:t>	</a:t>
            </a:r>
            <a:r>
              <a:rPr sz="2400" i="1" spc="-104" baseline="3472" dirty="0">
                <a:latin typeface="Arial"/>
                <a:cs typeface="Arial"/>
              </a:rPr>
              <a:t>a</a:t>
            </a:r>
            <a:r>
              <a:rPr sz="2400" i="1" baseline="3472" dirty="0">
                <a:latin typeface="Arial"/>
                <a:cs typeface="Arial"/>
              </a:rPr>
              <a:t>	</a:t>
            </a:r>
            <a:r>
              <a:rPr sz="2400" i="1" spc="-120" baseline="3472" dirty="0">
                <a:latin typeface="Arial"/>
                <a:cs typeface="Arial"/>
              </a:rPr>
              <a:t>p</a:t>
            </a:r>
            <a:r>
              <a:rPr sz="2400" i="1" spc="15" baseline="3472" dirty="0">
                <a:latin typeface="Arial"/>
                <a:cs typeface="Arial"/>
              </a:rPr>
              <a:t>i</a:t>
            </a:r>
            <a:r>
              <a:rPr sz="2400" i="1" spc="-195" baseline="3472" dirty="0">
                <a:latin typeface="Arial"/>
                <a:cs typeface="Arial"/>
              </a:rPr>
              <a:t>e</a:t>
            </a:r>
            <a:endParaRPr sz="2400" baseline="3472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03720" y="2391504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08493" y="2391504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613039" y="2391309"/>
            <a:ext cx="359073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18295" y="2391504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Holder 4">
            <a:extLst>
              <a:ext uri="{FF2B5EF4-FFF2-40B4-BE49-F238E27FC236}">
                <a16:creationId xmlns:a16="http://schemas.microsoft.com/office/drawing/2014/main" id="{02769DF8-0D9D-4BC7-AE26-1370E18235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7567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1" y="249377"/>
            <a:ext cx="83769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35" dirty="0"/>
              <a:t>is</a:t>
            </a:r>
            <a:r>
              <a:rPr spc="-350" dirty="0"/>
              <a:t> </a:t>
            </a:r>
            <a:r>
              <a:rPr spc="-175" dirty="0"/>
              <a:t>versatile!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2"/>
            <a:ext cx="7576184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Sequence-to-sequence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useful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i="1" spc="-95" dirty="0">
                <a:solidFill>
                  <a:srgbClr val="BA56BD"/>
                </a:solidFill>
                <a:latin typeface="Arial"/>
                <a:cs typeface="Arial"/>
              </a:rPr>
              <a:t>more </a:t>
            </a:r>
            <a:r>
              <a:rPr sz="2400" i="1" spc="-45" dirty="0">
                <a:solidFill>
                  <a:srgbClr val="BA56BD"/>
                </a:solidFill>
                <a:latin typeface="Arial"/>
                <a:cs typeface="Arial"/>
              </a:rPr>
              <a:t>than </a:t>
            </a:r>
            <a:r>
              <a:rPr sz="2400" i="1" spc="-50" dirty="0">
                <a:solidFill>
                  <a:srgbClr val="BA56BD"/>
                </a:solidFill>
                <a:latin typeface="Arial"/>
                <a:cs typeface="Arial"/>
              </a:rPr>
              <a:t>just</a:t>
            </a:r>
            <a:r>
              <a:rPr sz="2400" i="1" spc="-37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25" dirty="0">
                <a:solidFill>
                  <a:srgbClr val="BA56BD"/>
                </a:solidFill>
                <a:latin typeface="Arial"/>
                <a:cs typeface="Arial"/>
              </a:rPr>
              <a:t>MT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Many </a:t>
            </a:r>
            <a:r>
              <a:rPr sz="2400" spc="-295" dirty="0">
                <a:latin typeface="Arial"/>
                <a:cs typeface="Arial"/>
              </a:rPr>
              <a:t>NLP </a:t>
            </a:r>
            <a:r>
              <a:rPr sz="2400" spc="-140" dirty="0">
                <a:latin typeface="Arial"/>
                <a:cs typeface="Arial"/>
              </a:rPr>
              <a:t>tasks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14" dirty="0">
                <a:latin typeface="Arial"/>
                <a:cs typeface="Arial"/>
              </a:rPr>
              <a:t>phrased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sequence-to-sequence: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Summarization </a:t>
            </a:r>
            <a:r>
              <a:rPr sz="2400" spc="-85" dirty="0">
                <a:latin typeface="Arial"/>
                <a:cs typeface="Arial"/>
              </a:rPr>
              <a:t>(long </a:t>
            </a:r>
            <a:r>
              <a:rPr sz="2400" spc="-10" dirty="0">
                <a:latin typeface="Arial"/>
                <a:cs typeface="Arial"/>
              </a:rPr>
              <a:t>text </a:t>
            </a:r>
            <a:r>
              <a:rPr sz="2400" spc="-229" dirty="0">
                <a:latin typeface="Arial"/>
                <a:cs typeface="Arial"/>
              </a:rPr>
              <a:t>→ </a:t>
            </a:r>
            <a:r>
              <a:rPr sz="2400" spc="-50" dirty="0">
                <a:latin typeface="Arial"/>
                <a:cs typeface="Arial"/>
              </a:rPr>
              <a:t>short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text)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Dialogue </a:t>
            </a:r>
            <a:r>
              <a:rPr sz="2400" spc="-90" dirty="0">
                <a:latin typeface="Arial"/>
                <a:cs typeface="Arial"/>
              </a:rPr>
              <a:t>(previous </a:t>
            </a:r>
            <a:r>
              <a:rPr sz="2400" spc="-80" dirty="0">
                <a:latin typeface="Arial"/>
                <a:cs typeface="Arial"/>
              </a:rPr>
              <a:t>utterances </a:t>
            </a:r>
            <a:r>
              <a:rPr sz="2400" spc="-229" dirty="0">
                <a:latin typeface="Arial"/>
                <a:cs typeface="Arial"/>
              </a:rPr>
              <a:t>→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utterance)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50" dirty="0">
                <a:solidFill>
                  <a:srgbClr val="BA56BD"/>
                </a:solidFill>
                <a:latin typeface="Arial"/>
                <a:cs typeface="Arial"/>
              </a:rPr>
              <a:t>Parsing </a:t>
            </a:r>
            <a:r>
              <a:rPr sz="2400" spc="-30" dirty="0">
                <a:latin typeface="Arial"/>
                <a:cs typeface="Arial"/>
              </a:rPr>
              <a:t>(input </a:t>
            </a:r>
            <a:r>
              <a:rPr sz="2400" spc="-10" dirty="0">
                <a:latin typeface="Arial"/>
                <a:cs typeface="Arial"/>
              </a:rPr>
              <a:t>text </a:t>
            </a:r>
            <a:r>
              <a:rPr sz="2400" spc="-229" dirty="0">
                <a:latin typeface="Arial"/>
                <a:cs typeface="Arial"/>
              </a:rPr>
              <a:t>→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130" dirty="0">
                <a:latin typeface="Arial"/>
                <a:cs typeface="Arial"/>
              </a:rPr>
              <a:t>parse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sequence)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90" dirty="0">
                <a:solidFill>
                  <a:srgbClr val="BA56BD"/>
                </a:solidFill>
                <a:latin typeface="Arial"/>
                <a:cs typeface="Arial"/>
              </a:rPr>
              <a:t>Code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generation </a:t>
            </a:r>
            <a:r>
              <a:rPr sz="2400" spc="-55" dirty="0">
                <a:latin typeface="Arial"/>
                <a:cs typeface="Arial"/>
              </a:rPr>
              <a:t>(natural </a:t>
            </a:r>
            <a:r>
              <a:rPr sz="2400" spc="-135" dirty="0">
                <a:latin typeface="Arial"/>
                <a:cs typeface="Arial"/>
              </a:rPr>
              <a:t>language </a:t>
            </a:r>
            <a:r>
              <a:rPr sz="2400" spc="-229" dirty="0">
                <a:latin typeface="Arial"/>
                <a:cs typeface="Arial"/>
              </a:rPr>
              <a:t>→ </a:t>
            </a:r>
            <a:r>
              <a:rPr sz="2400" spc="-95" dirty="0">
                <a:latin typeface="Arial"/>
                <a:cs typeface="Arial"/>
              </a:rPr>
              <a:t>Python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code)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5BF037FC-B389-42BE-A1F8-B575B64E28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00925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71" y="249377"/>
            <a:ext cx="90652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0" dirty="0"/>
              <a:t>Neural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545" dirty="0"/>
              <a:t> </a:t>
            </a:r>
            <a:r>
              <a:rPr spc="-75" dirty="0"/>
              <a:t>(NMT)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2"/>
            <a:ext cx="7993380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sequence-to-sequence </a:t>
            </a:r>
            <a:r>
              <a:rPr sz="2400" spc="-70" dirty="0">
                <a:latin typeface="Arial"/>
                <a:cs typeface="Arial"/>
              </a:rPr>
              <a:t>model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example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90" dirty="0">
                <a:latin typeface="Arial"/>
                <a:cs typeface="Arial"/>
              </a:rPr>
              <a:t> a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b="1" spc="-120" dirty="0">
                <a:solidFill>
                  <a:srgbClr val="BA56BD"/>
                </a:solidFill>
                <a:latin typeface="Trebuchet MS"/>
                <a:cs typeface="Trebuchet MS"/>
              </a:rPr>
              <a:t>Conditional </a:t>
            </a:r>
            <a:r>
              <a:rPr sz="2400" b="1" spc="-135" dirty="0">
                <a:solidFill>
                  <a:srgbClr val="BA56BD"/>
                </a:solidFill>
                <a:latin typeface="Trebuchet MS"/>
                <a:cs typeface="Trebuchet MS"/>
              </a:rPr>
              <a:t>Language</a:t>
            </a:r>
            <a:r>
              <a:rPr sz="2400" b="1" spc="-254" dirty="0">
                <a:solidFill>
                  <a:srgbClr val="BA56BD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BA56BD"/>
                </a:solidFill>
                <a:latin typeface="Trebuchet MS"/>
                <a:cs typeface="Trebuchet MS"/>
              </a:rPr>
              <a:t>Model</a:t>
            </a:r>
            <a:r>
              <a:rPr sz="2400" spc="-4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98500" marR="160274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b="1" spc="-110" dirty="0">
                <a:latin typeface="Trebuchet MS"/>
                <a:cs typeface="Trebuchet MS"/>
              </a:rPr>
              <a:t>Language </a:t>
            </a:r>
            <a:r>
              <a:rPr sz="2000" b="1" spc="-30" dirty="0">
                <a:latin typeface="Trebuchet MS"/>
                <a:cs typeface="Trebuchet MS"/>
              </a:rPr>
              <a:t>Model </a:t>
            </a:r>
            <a:r>
              <a:rPr sz="2000" spc="-130" dirty="0">
                <a:latin typeface="Arial"/>
                <a:cs typeface="Arial"/>
              </a:rPr>
              <a:t>because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decoder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45" dirty="0">
                <a:latin typeface="Arial"/>
                <a:cs typeface="Arial"/>
              </a:rPr>
              <a:t>predicting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55" dirty="0">
                <a:latin typeface="Arial"/>
                <a:cs typeface="Arial"/>
              </a:rPr>
              <a:t>next </a:t>
            </a:r>
            <a:r>
              <a:rPr sz="2000" spc="-30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target </a:t>
            </a:r>
            <a:r>
              <a:rPr sz="2000" spc="-95" dirty="0">
                <a:latin typeface="Arial"/>
                <a:cs typeface="Arial"/>
              </a:rPr>
              <a:t>sentence </a:t>
            </a:r>
            <a:r>
              <a:rPr sz="2000" i="1" spc="-10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b="1" spc="-100" dirty="0">
                <a:latin typeface="Trebuchet MS"/>
                <a:cs typeface="Trebuchet MS"/>
              </a:rPr>
              <a:t>Conditional </a:t>
            </a:r>
            <a:r>
              <a:rPr sz="2000" spc="-130" dirty="0">
                <a:latin typeface="Arial"/>
                <a:cs typeface="Arial"/>
              </a:rPr>
              <a:t>because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5" dirty="0">
                <a:latin typeface="Arial"/>
                <a:cs typeface="Arial"/>
              </a:rPr>
              <a:t>predictions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i="1" spc="-100" dirty="0">
                <a:latin typeface="Arial"/>
                <a:cs typeface="Arial"/>
              </a:rPr>
              <a:t>also </a:t>
            </a:r>
            <a:r>
              <a:rPr sz="2000" spc="-50" dirty="0">
                <a:latin typeface="Arial"/>
                <a:cs typeface="Arial"/>
              </a:rPr>
              <a:t>conditioned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698500"/>
            <a:r>
              <a:rPr sz="2000" spc="-95" dirty="0">
                <a:latin typeface="Arial"/>
                <a:cs typeface="Arial"/>
              </a:rPr>
              <a:t>sentence </a:t>
            </a:r>
            <a:r>
              <a:rPr sz="2000" i="1" spc="-13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4065270" algn="l"/>
              </a:tabLst>
            </a:pPr>
            <a:r>
              <a:rPr sz="2400" spc="-145" dirty="0">
                <a:latin typeface="Arial"/>
                <a:cs typeface="Arial"/>
              </a:rPr>
              <a:t>NMT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directly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calculates	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4756531"/>
            <a:ext cx="797687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1465" marR="5080" indent="414020">
              <a:spcBef>
                <a:spcPts val="100"/>
              </a:spcBef>
            </a:pP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Probability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target word,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given 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target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125" dirty="0">
                <a:solidFill>
                  <a:srgbClr val="BA56BD"/>
                </a:solidFill>
                <a:latin typeface="Arial"/>
                <a:cs typeface="Arial"/>
              </a:rPr>
              <a:t>so </a:t>
            </a:r>
            <a:r>
              <a:rPr spc="-35" dirty="0">
                <a:solidFill>
                  <a:srgbClr val="BA56BD"/>
                </a:solidFill>
                <a:latin typeface="Arial"/>
                <a:cs typeface="Arial"/>
              </a:rPr>
              <a:t>far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95" dirty="0">
                <a:solidFill>
                  <a:srgbClr val="BA56BD"/>
                </a:solidFill>
                <a:latin typeface="Arial"/>
                <a:cs typeface="Arial"/>
              </a:rPr>
              <a:t>source </a:t>
            </a:r>
            <a:r>
              <a:rPr spc="-90" dirty="0">
                <a:solidFill>
                  <a:srgbClr val="BA56BD"/>
                </a:solidFill>
                <a:latin typeface="Arial"/>
                <a:cs typeface="Arial"/>
              </a:rPr>
              <a:t>sentence</a:t>
            </a:r>
            <a:r>
              <a:rPr spc="-1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i="1" spc="-125" dirty="0">
                <a:solidFill>
                  <a:srgbClr val="BA56BD"/>
                </a:solidFill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Question</a:t>
            </a:r>
            <a:r>
              <a:rPr sz="2400" spc="-105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3986FF"/>
                </a:solidFill>
                <a:latin typeface="Arial"/>
                <a:cs typeface="Arial"/>
              </a:rPr>
              <a:t>train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NMT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Answer</a:t>
            </a:r>
            <a:r>
              <a:rPr sz="2400" spc="-105" dirty="0">
                <a:latin typeface="Arial"/>
                <a:cs typeface="Arial"/>
              </a:rPr>
              <a:t>: </a:t>
            </a:r>
            <a:r>
              <a:rPr sz="2400" spc="-120" dirty="0">
                <a:latin typeface="Arial"/>
                <a:cs typeface="Arial"/>
              </a:rPr>
              <a:t>Get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big </a:t>
            </a:r>
            <a:r>
              <a:rPr sz="2400" spc="-70" dirty="0">
                <a:latin typeface="Arial"/>
                <a:cs typeface="Arial"/>
              </a:rPr>
              <a:t>parallel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corpus…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151" y="4467605"/>
            <a:ext cx="2433955" cy="271780"/>
          </a:xfrm>
          <a:custGeom>
            <a:avLst/>
            <a:gdLst/>
            <a:ahLst/>
            <a:cxnLst/>
            <a:rect l="l" t="t" r="r" b="b"/>
            <a:pathLst>
              <a:path w="2433954" h="271779">
                <a:moveTo>
                  <a:pt x="2433828" y="0"/>
                </a:moveTo>
                <a:lnTo>
                  <a:pt x="2425489" y="52804"/>
                </a:lnTo>
                <a:lnTo>
                  <a:pt x="2402744" y="95916"/>
                </a:lnTo>
                <a:lnTo>
                  <a:pt x="2368998" y="124979"/>
                </a:lnTo>
                <a:lnTo>
                  <a:pt x="2327655" y="135636"/>
                </a:lnTo>
                <a:lnTo>
                  <a:pt x="1323085" y="135636"/>
                </a:lnTo>
                <a:lnTo>
                  <a:pt x="1281743" y="146292"/>
                </a:lnTo>
                <a:lnTo>
                  <a:pt x="1247997" y="175355"/>
                </a:lnTo>
                <a:lnTo>
                  <a:pt x="1225252" y="218467"/>
                </a:lnTo>
                <a:lnTo>
                  <a:pt x="1216914" y="271272"/>
                </a:lnTo>
                <a:lnTo>
                  <a:pt x="1208575" y="218467"/>
                </a:lnTo>
                <a:lnTo>
                  <a:pt x="1185830" y="175355"/>
                </a:lnTo>
                <a:lnTo>
                  <a:pt x="1152084" y="146292"/>
                </a:lnTo>
                <a:lnTo>
                  <a:pt x="1110742" y="135636"/>
                </a:lnTo>
                <a:lnTo>
                  <a:pt x="106172" y="135636"/>
                </a:lnTo>
                <a:lnTo>
                  <a:pt x="64829" y="124979"/>
                </a:lnTo>
                <a:lnTo>
                  <a:pt x="31083" y="95916"/>
                </a:lnTo>
                <a:lnTo>
                  <a:pt x="8338" y="52804"/>
                </a:lnTo>
                <a:lnTo>
                  <a:pt x="0" y="0"/>
                </a:lnTo>
              </a:path>
            </a:pathLst>
          </a:custGeom>
          <a:ln w="19811">
            <a:solidFill>
              <a:srgbClr val="BA5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4183" y="4012692"/>
            <a:ext cx="7537704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4835" y="3557015"/>
            <a:ext cx="838200" cy="455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CE3C0913-E020-4A0D-B6BE-C74D535918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206715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36" y="249377"/>
            <a:ext cx="118097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Training a Neural Machine Translation 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468880" y="3540430"/>
            <a:ext cx="2098548" cy="140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9610" y="3320657"/>
            <a:ext cx="230832" cy="125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r>
              <a:rPr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7850" y="3559480"/>
            <a:ext cx="187960" cy="779145"/>
          </a:xfrm>
          <a:custGeom>
            <a:avLst/>
            <a:gdLst/>
            <a:ahLst/>
            <a:cxnLst/>
            <a:rect l="l" t="t" r="r" b="b"/>
            <a:pathLst>
              <a:path w="187959" h="779145">
                <a:moveTo>
                  <a:pt x="187451" y="778764"/>
                </a:moveTo>
                <a:lnTo>
                  <a:pt x="150968" y="772991"/>
                </a:lnTo>
                <a:lnTo>
                  <a:pt x="121177" y="757253"/>
                </a:lnTo>
                <a:lnTo>
                  <a:pt x="101091" y="733919"/>
                </a:lnTo>
                <a:lnTo>
                  <a:pt x="93726" y="705358"/>
                </a:lnTo>
                <a:lnTo>
                  <a:pt x="93726" y="462788"/>
                </a:lnTo>
                <a:lnTo>
                  <a:pt x="86360" y="434226"/>
                </a:lnTo>
                <a:lnTo>
                  <a:pt x="66274" y="410892"/>
                </a:lnTo>
                <a:lnTo>
                  <a:pt x="36483" y="395154"/>
                </a:lnTo>
                <a:lnTo>
                  <a:pt x="0" y="389382"/>
                </a:lnTo>
                <a:lnTo>
                  <a:pt x="36483" y="383609"/>
                </a:lnTo>
                <a:lnTo>
                  <a:pt x="66274" y="367871"/>
                </a:lnTo>
                <a:lnTo>
                  <a:pt x="86360" y="344537"/>
                </a:lnTo>
                <a:lnTo>
                  <a:pt x="93726" y="315976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1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6594" y="5351704"/>
            <a:ext cx="2435860" cy="269875"/>
          </a:xfrm>
          <a:custGeom>
            <a:avLst/>
            <a:gdLst/>
            <a:ahLst/>
            <a:cxnLst/>
            <a:rect l="l" t="t" r="r" b="b"/>
            <a:pathLst>
              <a:path w="2435860" h="269875">
                <a:moveTo>
                  <a:pt x="2435352" y="0"/>
                </a:moveTo>
                <a:lnTo>
                  <a:pt x="2427059" y="52524"/>
                </a:lnTo>
                <a:lnTo>
                  <a:pt x="2404443" y="95392"/>
                </a:lnTo>
                <a:lnTo>
                  <a:pt x="2370897" y="124283"/>
                </a:lnTo>
                <a:lnTo>
                  <a:pt x="2329815" y="134874"/>
                </a:lnTo>
                <a:lnTo>
                  <a:pt x="1323213" y="134874"/>
                </a:lnTo>
                <a:lnTo>
                  <a:pt x="1282130" y="145464"/>
                </a:lnTo>
                <a:lnTo>
                  <a:pt x="1248584" y="174355"/>
                </a:lnTo>
                <a:lnTo>
                  <a:pt x="1225968" y="217223"/>
                </a:lnTo>
                <a:lnTo>
                  <a:pt x="1217676" y="269748"/>
                </a:lnTo>
                <a:lnTo>
                  <a:pt x="1209383" y="217223"/>
                </a:lnTo>
                <a:lnTo>
                  <a:pt x="1186767" y="174355"/>
                </a:lnTo>
                <a:lnTo>
                  <a:pt x="1153221" y="145464"/>
                </a:lnTo>
                <a:lnTo>
                  <a:pt x="1112139" y="134874"/>
                </a:lnTo>
                <a:lnTo>
                  <a:pt x="105549" y="134874"/>
                </a:lnTo>
                <a:lnTo>
                  <a:pt x="64465" y="124283"/>
                </a:lnTo>
                <a:lnTo>
                  <a:pt x="30914" y="95392"/>
                </a:lnTo>
                <a:lnTo>
                  <a:pt x="8294" y="52524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47644" y="4970958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724" y="4970958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80" dirty="0">
                <a:latin typeface="Arial"/>
                <a:cs typeface="Arial"/>
              </a:rPr>
              <a:t>p</a:t>
            </a:r>
            <a:r>
              <a:rPr sz="1600" i="1" spc="10" dirty="0">
                <a:latin typeface="Arial"/>
                <a:cs typeface="Arial"/>
              </a:rPr>
              <a:t>i</a:t>
            </a:r>
            <a:r>
              <a:rPr sz="1600" i="1" spc="-13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676" y="4979544"/>
            <a:ext cx="2868930" cy="91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009">
              <a:spcBef>
                <a:spcPts val="95"/>
              </a:spcBef>
              <a:tabLst>
                <a:tab pos="1059815" algn="l"/>
                <a:tab pos="1579245" algn="l"/>
                <a:tab pos="2066289" algn="l"/>
              </a:tabLst>
            </a:pPr>
            <a:r>
              <a:rPr sz="1600" i="1" spc="10" dirty="0">
                <a:latin typeface="Arial"/>
                <a:cs typeface="Arial"/>
              </a:rPr>
              <a:t>il	</a:t>
            </a:r>
            <a:r>
              <a:rPr sz="1600" i="1" spc="-70" dirty="0">
                <a:latin typeface="Arial"/>
                <a:cs typeface="Arial"/>
              </a:rPr>
              <a:t>a	</a:t>
            </a: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35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1110"/>
              </a:spcBef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 </a:t>
            </a:r>
            <a:r>
              <a:rPr spc="-30" dirty="0">
                <a:latin typeface="Arial"/>
                <a:cs typeface="Arial"/>
              </a:rPr>
              <a:t>(from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corpus)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0256" y="4970958"/>
            <a:ext cx="3414395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95985" algn="l"/>
                <a:tab pos="1465580" algn="l"/>
                <a:tab pos="2097405" algn="l"/>
                <a:tab pos="2630805" algn="l"/>
              </a:tabLst>
            </a:pPr>
            <a:r>
              <a:rPr sz="1600" i="1" spc="-240" dirty="0">
                <a:latin typeface="Arial"/>
                <a:cs typeface="Arial"/>
              </a:rPr>
              <a:t>&lt;START&gt;	</a:t>
            </a:r>
            <a:r>
              <a:rPr sz="1600" i="1" spc="-105" dirty="0">
                <a:latin typeface="Arial"/>
                <a:cs typeface="Arial"/>
              </a:rPr>
              <a:t>he	</a:t>
            </a:r>
            <a:r>
              <a:rPr sz="1600" i="1" spc="5" dirty="0">
                <a:latin typeface="Arial"/>
                <a:cs typeface="Arial"/>
              </a:rPr>
              <a:t>hit	</a:t>
            </a:r>
            <a:r>
              <a:rPr sz="1600" i="1" spc="-105" dirty="0">
                <a:latin typeface="Arial"/>
                <a:cs typeface="Arial"/>
              </a:rPr>
              <a:t>me	</a:t>
            </a:r>
            <a:r>
              <a:rPr sz="1600" i="1" spc="5" dirty="0"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15950">
              <a:spcBef>
                <a:spcPts val="1019"/>
              </a:spcBef>
            </a:pPr>
            <a:r>
              <a:rPr spc="-114" dirty="0">
                <a:latin typeface="Arial"/>
                <a:cs typeface="Arial"/>
              </a:rPr>
              <a:t>Target </a:t>
            </a:r>
            <a:r>
              <a:rPr spc="-90" dirty="0">
                <a:latin typeface="Arial"/>
                <a:cs typeface="Arial"/>
              </a:rPr>
              <a:t>sentence </a:t>
            </a:r>
            <a:r>
              <a:rPr spc="-30" dirty="0">
                <a:latin typeface="Arial"/>
                <a:cs typeface="Arial"/>
              </a:rPr>
              <a:t>(from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corpus)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2278" y="5339512"/>
            <a:ext cx="4486910" cy="271780"/>
          </a:xfrm>
          <a:custGeom>
            <a:avLst/>
            <a:gdLst/>
            <a:ahLst/>
            <a:cxnLst/>
            <a:rect l="l" t="t" r="r" b="b"/>
            <a:pathLst>
              <a:path w="4486909" h="271779">
                <a:moveTo>
                  <a:pt x="4486656" y="0"/>
                </a:moveTo>
                <a:lnTo>
                  <a:pt x="4478317" y="52804"/>
                </a:lnTo>
                <a:lnTo>
                  <a:pt x="4455572" y="95916"/>
                </a:lnTo>
                <a:lnTo>
                  <a:pt x="4421826" y="124979"/>
                </a:lnTo>
                <a:lnTo>
                  <a:pt x="4380483" y="135636"/>
                </a:lnTo>
                <a:lnTo>
                  <a:pt x="2349500" y="135636"/>
                </a:lnTo>
                <a:lnTo>
                  <a:pt x="2308157" y="146292"/>
                </a:lnTo>
                <a:lnTo>
                  <a:pt x="2274411" y="175355"/>
                </a:lnTo>
                <a:lnTo>
                  <a:pt x="2251666" y="218467"/>
                </a:lnTo>
                <a:lnTo>
                  <a:pt x="2243328" y="271272"/>
                </a:lnTo>
                <a:lnTo>
                  <a:pt x="2234989" y="218467"/>
                </a:lnTo>
                <a:lnTo>
                  <a:pt x="2212244" y="175355"/>
                </a:lnTo>
                <a:lnTo>
                  <a:pt x="2178498" y="146292"/>
                </a:lnTo>
                <a:lnTo>
                  <a:pt x="2137156" y="135636"/>
                </a:lnTo>
                <a:lnTo>
                  <a:pt x="106172" y="135636"/>
                </a:lnTo>
                <a:lnTo>
                  <a:pt x="64829" y="124979"/>
                </a:lnTo>
                <a:lnTo>
                  <a:pt x="31083" y="95916"/>
                </a:lnTo>
                <a:lnTo>
                  <a:pt x="8338" y="52804"/>
                </a:ln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9927" y="6168569"/>
            <a:ext cx="4337685" cy="585417"/>
          </a:xfrm>
          <a:prstGeom prst="rect">
            <a:avLst/>
          </a:prstGeom>
          <a:ln w="19811">
            <a:solidFill>
              <a:srgbClr val="3986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00355">
              <a:spcBef>
                <a:spcPts val="245"/>
              </a:spcBef>
            </a:pPr>
            <a:r>
              <a:rPr spc="-145" dirty="0">
                <a:solidFill>
                  <a:srgbClr val="3986FF"/>
                </a:solidFill>
                <a:latin typeface="Arial"/>
                <a:cs typeface="Arial"/>
              </a:rPr>
              <a:t>Seq2seq </a:t>
            </a:r>
            <a:r>
              <a:rPr spc="-95" dirty="0">
                <a:solidFill>
                  <a:srgbClr val="3986FF"/>
                </a:solidFill>
                <a:latin typeface="Arial"/>
                <a:cs typeface="Arial"/>
              </a:rPr>
              <a:t>is </a:t>
            </a:r>
            <a:r>
              <a:rPr spc="-55" dirty="0">
                <a:solidFill>
                  <a:srgbClr val="3986FF"/>
                </a:solidFill>
                <a:latin typeface="Arial"/>
                <a:cs typeface="Arial"/>
              </a:rPr>
              <a:t>optimized </a:t>
            </a:r>
            <a:r>
              <a:rPr spc="-170" dirty="0">
                <a:solidFill>
                  <a:srgbClr val="3986FF"/>
                </a:solidFill>
                <a:latin typeface="Arial"/>
                <a:cs typeface="Arial"/>
              </a:rPr>
              <a:t>as </a:t>
            </a:r>
            <a:r>
              <a:rPr spc="-140" dirty="0">
                <a:solidFill>
                  <a:srgbClr val="3986FF"/>
                </a:solidFill>
                <a:latin typeface="Arial"/>
                <a:cs typeface="Arial"/>
              </a:rPr>
              <a:t>a </a:t>
            </a:r>
            <a:r>
              <a:rPr b="1" u="heavy" spc="-9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single</a:t>
            </a:r>
            <a:r>
              <a:rPr b="1" u="heavy" spc="-2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 </a:t>
            </a:r>
            <a:r>
              <a:rPr b="1" u="heavy" spc="-114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system.</a:t>
            </a:r>
            <a:endParaRPr>
              <a:latin typeface="Trebuchet MS"/>
              <a:cs typeface="Trebuchet MS"/>
            </a:endParaRPr>
          </a:p>
          <a:p>
            <a:pPr marL="292735"/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Backpropagation </a:t>
            </a:r>
            <a:r>
              <a:rPr spc="-80" dirty="0">
                <a:solidFill>
                  <a:srgbClr val="3986FF"/>
                </a:solidFill>
                <a:latin typeface="Arial"/>
                <a:cs typeface="Arial"/>
              </a:rPr>
              <a:t>operates</a:t>
            </a:r>
            <a:r>
              <a:rPr spc="-11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3986FF"/>
                </a:solidFill>
                <a:latin typeface="Arial"/>
                <a:cs typeface="Arial"/>
              </a:rPr>
              <a:t>“</a:t>
            </a:r>
            <a:r>
              <a:rPr i="1" spc="-35" dirty="0">
                <a:solidFill>
                  <a:srgbClr val="3986FF"/>
                </a:solidFill>
                <a:latin typeface="Arial"/>
                <a:cs typeface="Arial"/>
              </a:rPr>
              <a:t>end-to-end”</a:t>
            </a:r>
            <a:r>
              <a:rPr spc="-35" dirty="0">
                <a:solidFill>
                  <a:srgbClr val="3986FF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7522" y="2882824"/>
            <a:ext cx="4964430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63508" y="3329609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97261" y="3582340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6" y="389382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6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4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57470" y="2555164"/>
            <a:ext cx="214629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6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1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3546" y="2561768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2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4923" y="2551431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6908" dirty="0">
                <a:latin typeface="DejaVu Sans"/>
                <a:cs typeface="DejaVu Sans"/>
              </a:rPr>
              <a:t>3</a:t>
            </a:r>
            <a:endParaRPr sz="1725" baseline="-16908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5795" y="2552624"/>
            <a:ext cx="210185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600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4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99806" y="2561261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5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17406" y="2561261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6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14180" y="2561768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7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73725" y="1904416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7" y="56206"/>
                </a:lnTo>
                <a:lnTo>
                  <a:pt x="45847" y="663829"/>
                </a:lnTo>
                <a:lnTo>
                  <a:pt x="65659" y="663829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5" y="104394"/>
                </a:lnTo>
                <a:lnTo>
                  <a:pt x="109982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6421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03926" y="1582852"/>
            <a:ext cx="434340" cy="262251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60655">
              <a:spcBef>
                <a:spcPts val="125"/>
              </a:spcBef>
            </a:pPr>
            <a:r>
              <a:rPr sz="1600" spc="-270" dirty="0">
                <a:latin typeface="DejaVu Sans"/>
                <a:cs typeface="DejaVu Sans"/>
              </a:rPr>
              <a:t>𝐽</a:t>
            </a:r>
            <a:r>
              <a:rPr sz="1725" spc="-405" baseline="-14492" dirty="0">
                <a:latin typeface="DejaVu Sans"/>
                <a:cs typeface="DejaVu Sans"/>
              </a:rPr>
              <a:t>1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2469" y="1910512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6" y="56206"/>
                </a:lnTo>
                <a:lnTo>
                  <a:pt x="45846" y="663828"/>
                </a:lnTo>
                <a:lnTo>
                  <a:pt x="65658" y="663828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3" y="101600"/>
                </a:lnTo>
                <a:lnTo>
                  <a:pt x="6350" y="104394"/>
                </a:lnTo>
                <a:lnTo>
                  <a:pt x="11048" y="107187"/>
                </a:lnTo>
                <a:lnTo>
                  <a:pt x="17144" y="105537"/>
                </a:lnTo>
                <a:lnTo>
                  <a:pt x="19811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8"/>
                </a:moveTo>
                <a:lnTo>
                  <a:pt x="65658" y="19558"/>
                </a:lnTo>
                <a:lnTo>
                  <a:pt x="65658" y="56206"/>
                </a:lnTo>
                <a:lnTo>
                  <a:pt x="91693" y="100837"/>
                </a:lnTo>
                <a:lnTo>
                  <a:pt x="94360" y="105537"/>
                </a:lnTo>
                <a:lnTo>
                  <a:pt x="100456" y="107187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1" y="90804"/>
                </a:lnTo>
                <a:lnTo>
                  <a:pt x="67159" y="19558"/>
                </a:lnTo>
                <a:close/>
              </a:path>
              <a:path w="111760" h="66421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664210">
                <a:moveTo>
                  <a:pt x="65658" y="24637"/>
                </a:moveTo>
                <a:lnTo>
                  <a:pt x="64261" y="24637"/>
                </a:lnTo>
                <a:lnTo>
                  <a:pt x="55752" y="39224"/>
                </a:lnTo>
                <a:lnTo>
                  <a:pt x="65658" y="56206"/>
                </a:lnTo>
                <a:lnTo>
                  <a:pt x="65658" y="24637"/>
                </a:lnTo>
                <a:close/>
              </a:path>
              <a:path w="111760" h="664210">
                <a:moveTo>
                  <a:pt x="64261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1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68339" y="1593773"/>
            <a:ext cx="1765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680" dirty="0">
                <a:latin typeface="DejaVu Sans"/>
                <a:cs typeface="DejaVu Sans"/>
              </a:rPr>
              <a:t>𝐽</a:t>
            </a:r>
            <a:r>
              <a:rPr sz="1725" spc="-89" baseline="-14492" dirty="0">
                <a:latin typeface="DejaVu Sans"/>
                <a:cs typeface="DejaVu Sans"/>
              </a:rPr>
              <a:t>2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03592" y="1901368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3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664210">
                <a:moveTo>
                  <a:pt x="55753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6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6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79716" y="1583995"/>
            <a:ext cx="1765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680" dirty="0">
                <a:latin typeface="DejaVu Sans"/>
                <a:cs typeface="DejaVu Sans"/>
              </a:rPr>
              <a:t>𝐽</a:t>
            </a:r>
            <a:r>
              <a:rPr sz="1725" spc="-89" baseline="-14492" dirty="0">
                <a:latin typeface="DejaVu Sans"/>
                <a:cs typeface="DejaVu Sans"/>
              </a:rPr>
              <a:t>3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10145" y="1901368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6" y="56206"/>
                </a:lnTo>
                <a:lnTo>
                  <a:pt x="45846" y="663828"/>
                </a:lnTo>
                <a:lnTo>
                  <a:pt x="65658" y="663828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6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8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0" y="105536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8" y="19557"/>
                </a:moveTo>
                <a:lnTo>
                  <a:pt x="45846" y="19557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7"/>
                </a:lnTo>
                <a:close/>
              </a:path>
              <a:path w="111760" h="66421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51014" y="1573707"/>
            <a:ext cx="434340" cy="269304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7320">
              <a:spcBef>
                <a:spcPts val="180"/>
              </a:spcBef>
            </a:pPr>
            <a:r>
              <a:rPr sz="1600" spc="-254" dirty="0">
                <a:latin typeface="DejaVu Sans"/>
                <a:cs typeface="DejaVu Sans"/>
              </a:rPr>
              <a:t>𝐽</a:t>
            </a:r>
            <a:r>
              <a:rPr sz="1725" spc="-382" baseline="-14492" dirty="0">
                <a:latin typeface="DejaVu Sans"/>
                <a:cs typeface="DejaVu Sans"/>
              </a:rPr>
              <a:t>4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18220" y="1910512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59" h="664210">
                <a:moveTo>
                  <a:pt x="55752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8" y="663828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59" h="664210">
                <a:moveTo>
                  <a:pt x="55752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1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59" h="664210">
                <a:moveTo>
                  <a:pt x="67159" y="19558"/>
                </a:moveTo>
                <a:lnTo>
                  <a:pt x="65658" y="19558"/>
                </a:lnTo>
                <a:lnTo>
                  <a:pt x="65658" y="56206"/>
                </a:lnTo>
                <a:lnTo>
                  <a:pt x="91694" y="100837"/>
                </a:lnTo>
                <a:lnTo>
                  <a:pt x="94360" y="105537"/>
                </a:lnTo>
                <a:lnTo>
                  <a:pt x="100456" y="107187"/>
                </a:lnTo>
                <a:lnTo>
                  <a:pt x="109854" y="101600"/>
                </a:lnTo>
                <a:lnTo>
                  <a:pt x="111505" y="95503"/>
                </a:lnTo>
                <a:lnTo>
                  <a:pt x="108711" y="90804"/>
                </a:lnTo>
                <a:lnTo>
                  <a:pt x="67159" y="19558"/>
                </a:lnTo>
                <a:close/>
              </a:path>
              <a:path w="111759" h="664210">
                <a:moveTo>
                  <a:pt x="65658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59" h="664210">
                <a:moveTo>
                  <a:pt x="65658" y="24637"/>
                </a:moveTo>
                <a:lnTo>
                  <a:pt x="64261" y="24637"/>
                </a:lnTo>
                <a:lnTo>
                  <a:pt x="55752" y="39224"/>
                </a:lnTo>
                <a:lnTo>
                  <a:pt x="65658" y="56206"/>
                </a:lnTo>
                <a:lnTo>
                  <a:pt x="65658" y="24637"/>
                </a:lnTo>
                <a:close/>
              </a:path>
              <a:path w="111759" h="664210">
                <a:moveTo>
                  <a:pt x="64261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1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94726" y="1593139"/>
            <a:ext cx="1765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680" dirty="0">
                <a:latin typeface="DejaVu Sans"/>
                <a:cs typeface="DejaVu Sans"/>
              </a:rPr>
              <a:t>𝐽</a:t>
            </a:r>
            <a:r>
              <a:rPr sz="1725" spc="-89" baseline="-14492" dirty="0">
                <a:latin typeface="DejaVu Sans"/>
                <a:cs typeface="DejaVu Sans"/>
              </a:rPr>
              <a:t>5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35441" y="1910512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59" h="664210">
                <a:moveTo>
                  <a:pt x="55752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8" y="663828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59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1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59" h="664210">
                <a:moveTo>
                  <a:pt x="67159" y="19558"/>
                </a:moveTo>
                <a:lnTo>
                  <a:pt x="65658" y="19558"/>
                </a:lnTo>
                <a:lnTo>
                  <a:pt x="65658" y="56206"/>
                </a:lnTo>
                <a:lnTo>
                  <a:pt x="91693" y="100837"/>
                </a:lnTo>
                <a:lnTo>
                  <a:pt x="94360" y="105537"/>
                </a:lnTo>
                <a:lnTo>
                  <a:pt x="100456" y="107187"/>
                </a:lnTo>
                <a:lnTo>
                  <a:pt x="109854" y="101600"/>
                </a:lnTo>
                <a:lnTo>
                  <a:pt x="111505" y="95503"/>
                </a:lnTo>
                <a:lnTo>
                  <a:pt x="108711" y="90804"/>
                </a:lnTo>
                <a:lnTo>
                  <a:pt x="67159" y="19558"/>
                </a:lnTo>
                <a:close/>
              </a:path>
              <a:path w="111759" h="664210">
                <a:moveTo>
                  <a:pt x="65658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59" h="664210">
                <a:moveTo>
                  <a:pt x="65658" y="24637"/>
                </a:moveTo>
                <a:lnTo>
                  <a:pt x="64261" y="24637"/>
                </a:lnTo>
                <a:lnTo>
                  <a:pt x="55752" y="39224"/>
                </a:lnTo>
                <a:lnTo>
                  <a:pt x="65658" y="56206"/>
                </a:lnTo>
                <a:lnTo>
                  <a:pt x="65658" y="24637"/>
                </a:lnTo>
                <a:close/>
              </a:path>
              <a:path w="111759" h="664210">
                <a:moveTo>
                  <a:pt x="64261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1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712200" y="1593139"/>
            <a:ext cx="1765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680" dirty="0">
                <a:latin typeface="DejaVu Sans"/>
                <a:cs typeface="DejaVu Sans"/>
              </a:rPr>
              <a:t>𝐽</a:t>
            </a:r>
            <a:r>
              <a:rPr sz="1725" spc="-89" baseline="-14492" dirty="0">
                <a:latin typeface="DejaVu Sans"/>
                <a:cs typeface="DejaVu Sans"/>
              </a:rPr>
              <a:t>6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16084" y="1910512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59" h="664210">
                <a:moveTo>
                  <a:pt x="55753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59" h="664210">
                <a:moveTo>
                  <a:pt x="55753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3" y="0"/>
                </a:lnTo>
                <a:close/>
              </a:path>
              <a:path w="111759" h="66421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9855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59" h="66421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59" h="66421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59" h="66421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66098" y="1585899"/>
            <a:ext cx="436245" cy="266098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38430">
              <a:spcBef>
                <a:spcPts val="155"/>
              </a:spcBef>
            </a:pPr>
            <a:r>
              <a:rPr sz="1600" spc="-254" dirty="0">
                <a:latin typeface="DejaVu Sans"/>
                <a:cs typeface="DejaVu Sans"/>
              </a:rPr>
              <a:t>𝐽</a:t>
            </a:r>
            <a:r>
              <a:rPr sz="1725" spc="-382" baseline="-14492" dirty="0">
                <a:latin typeface="DejaVu Sans"/>
                <a:cs typeface="DejaVu Sans"/>
              </a:rPr>
              <a:t>7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76501" y="3695877"/>
            <a:ext cx="6938645" cy="494030"/>
          </a:xfrm>
          <a:custGeom>
            <a:avLst/>
            <a:gdLst/>
            <a:ahLst/>
            <a:cxnLst/>
            <a:rect l="l" t="t" r="r" b="b"/>
            <a:pathLst>
              <a:path w="6938645" h="494029">
                <a:moveTo>
                  <a:pt x="493775" y="0"/>
                </a:moveTo>
                <a:lnTo>
                  <a:pt x="0" y="246888"/>
                </a:lnTo>
                <a:lnTo>
                  <a:pt x="493775" y="493776"/>
                </a:lnTo>
                <a:lnTo>
                  <a:pt x="493775" y="329184"/>
                </a:lnTo>
                <a:lnTo>
                  <a:pt x="411480" y="329184"/>
                </a:lnTo>
                <a:lnTo>
                  <a:pt x="411480" y="164592"/>
                </a:lnTo>
                <a:lnTo>
                  <a:pt x="493775" y="164592"/>
                </a:lnTo>
                <a:lnTo>
                  <a:pt x="493775" y="0"/>
                </a:lnTo>
                <a:close/>
              </a:path>
              <a:path w="6938645" h="494029">
                <a:moveTo>
                  <a:pt x="493775" y="164592"/>
                </a:moveTo>
                <a:lnTo>
                  <a:pt x="411480" y="164592"/>
                </a:lnTo>
                <a:lnTo>
                  <a:pt x="411480" y="329184"/>
                </a:lnTo>
                <a:lnTo>
                  <a:pt x="493775" y="329184"/>
                </a:lnTo>
                <a:lnTo>
                  <a:pt x="493775" y="164592"/>
                </a:lnTo>
                <a:close/>
              </a:path>
              <a:path w="6938645" h="494029">
                <a:moveTo>
                  <a:pt x="6938264" y="164592"/>
                </a:moveTo>
                <a:lnTo>
                  <a:pt x="493775" y="164592"/>
                </a:lnTo>
                <a:lnTo>
                  <a:pt x="493775" y="329184"/>
                </a:lnTo>
                <a:lnTo>
                  <a:pt x="6938264" y="329184"/>
                </a:lnTo>
                <a:lnTo>
                  <a:pt x="6938264" y="164592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1828" y="1902129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2" y="1562989"/>
                </a:moveTo>
                <a:lnTo>
                  <a:pt x="0" y="1562989"/>
                </a:lnTo>
                <a:lnTo>
                  <a:pt x="246887" y="2056765"/>
                </a:lnTo>
                <a:lnTo>
                  <a:pt x="452627" y="1645285"/>
                </a:lnTo>
                <a:lnTo>
                  <a:pt x="164592" y="1645285"/>
                </a:lnTo>
                <a:lnTo>
                  <a:pt x="164592" y="1562989"/>
                </a:lnTo>
                <a:close/>
              </a:path>
              <a:path w="494029" h="2056764">
                <a:moveTo>
                  <a:pt x="329184" y="0"/>
                </a:moveTo>
                <a:lnTo>
                  <a:pt x="164592" y="0"/>
                </a:lnTo>
                <a:lnTo>
                  <a:pt x="164592" y="1645285"/>
                </a:lnTo>
                <a:lnTo>
                  <a:pt x="329184" y="1645285"/>
                </a:lnTo>
                <a:lnTo>
                  <a:pt x="329184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4" y="1562989"/>
                </a:lnTo>
                <a:lnTo>
                  <a:pt x="329184" y="1645285"/>
                </a:lnTo>
                <a:lnTo>
                  <a:pt x="452627" y="1645285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0571" y="1909750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1" y="1562989"/>
                </a:moveTo>
                <a:lnTo>
                  <a:pt x="0" y="1562989"/>
                </a:lnTo>
                <a:lnTo>
                  <a:pt x="246887" y="2056765"/>
                </a:lnTo>
                <a:lnTo>
                  <a:pt x="452627" y="1645285"/>
                </a:lnTo>
                <a:lnTo>
                  <a:pt x="164591" y="1645285"/>
                </a:lnTo>
                <a:lnTo>
                  <a:pt x="164591" y="1562989"/>
                </a:lnTo>
                <a:close/>
              </a:path>
              <a:path w="494029" h="2056764">
                <a:moveTo>
                  <a:pt x="329183" y="0"/>
                </a:moveTo>
                <a:lnTo>
                  <a:pt x="164591" y="0"/>
                </a:lnTo>
                <a:lnTo>
                  <a:pt x="164591" y="1645285"/>
                </a:lnTo>
                <a:lnTo>
                  <a:pt x="329183" y="1645285"/>
                </a:lnTo>
                <a:lnTo>
                  <a:pt x="329183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3" y="1562989"/>
                </a:lnTo>
                <a:lnTo>
                  <a:pt x="329183" y="1645285"/>
                </a:lnTo>
                <a:lnTo>
                  <a:pt x="452627" y="1645285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1696" y="1899081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1" y="1562989"/>
                </a:moveTo>
                <a:lnTo>
                  <a:pt x="0" y="1562989"/>
                </a:lnTo>
                <a:lnTo>
                  <a:pt x="246887" y="2056764"/>
                </a:lnTo>
                <a:lnTo>
                  <a:pt x="452627" y="1645284"/>
                </a:lnTo>
                <a:lnTo>
                  <a:pt x="164591" y="1645284"/>
                </a:lnTo>
                <a:lnTo>
                  <a:pt x="164591" y="1562989"/>
                </a:lnTo>
                <a:close/>
              </a:path>
              <a:path w="494029" h="2056764">
                <a:moveTo>
                  <a:pt x="329183" y="0"/>
                </a:moveTo>
                <a:lnTo>
                  <a:pt x="164591" y="0"/>
                </a:lnTo>
                <a:lnTo>
                  <a:pt x="164591" y="1645284"/>
                </a:lnTo>
                <a:lnTo>
                  <a:pt x="329183" y="1645284"/>
                </a:lnTo>
                <a:lnTo>
                  <a:pt x="329183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3" y="1562989"/>
                </a:lnTo>
                <a:lnTo>
                  <a:pt x="329183" y="1645284"/>
                </a:lnTo>
                <a:lnTo>
                  <a:pt x="452627" y="1645284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8247" y="1900606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1" y="1562989"/>
                </a:moveTo>
                <a:lnTo>
                  <a:pt x="0" y="1562989"/>
                </a:lnTo>
                <a:lnTo>
                  <a:pt x="246887" y="2056764"/>
                </a:lnTo>
                <a:lnTo>
                  <a:pt x="452627" y="1645284"/>
                </a:lnTo>
                <a:lnTo>
                  <a:pt x="164591" y="1645284"/>
                </a:lnTo>
                <a:lnTo>
                  <a:pt x="164591" y="1562989"/>
                </a:lnTo>
                <a:close/>
              </a:path>
              <a:path w="494029" h="2056764">
                <a:moveTo>
                  <a:pt x="329184" y="0"/>
                </a:moveTo>
                <a:lnTo>
                  <a:pt x="164591" y="0"/>
                </a:lnTo>
                <a:lnTo>
                  <a:pt x="164591" y="1645284"/>
                </a:lnTo>
                <a:lnTo>
                  <a:pt x="329184" y="1645284"/>
                </a:lnTo>
                <a:lnTo>
                  <a:pt x="329184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4" y="1562989"/>
                </a:lnTo>
                <a:lnTo>
                  <a:pt x="329184" y="1645284"/>
                </a:lnTo>
                <a:lnTo>
                  <a:pt x="452627" y="1645284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6323" y="1908225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2" y="1562989"/>
                </a:moveTo>
                <a:lnTo>
                  <a:pt x="0" y="1562989"/>
                </a:lnTo>
                <a:lnTo>
                  <a:pt x="246887" y="2056765"/>
                </a:lnTo>
                <a:lnTo>
                  <a:pt x="452627" y="1645285"/>
                </a:lnTo>
                <a:lnTo>
                  <a:pt x="164592" y="1645285"/>
                </a:lnTo>
                <a:lnTo>
                  <a:pt x="164592" y="1562989"/>
                </a:lnTo>
                <a:close/>
              </a:path>
              <a:path w="494029" h="2056764">
                <a:moveTo>
                  <a:pt x="329183" y="0"/>
                </a:moveTo>
                <a:lnTo>
                  <a:pt x="164592" y="0"/>
                </a:lnTo>
                <a:lnTo>
                  <a:pt x="164592" y="1645285"/>
                </a:lnTo>
                <a:lnTo>
                  <a:pt x="329183" y="1645285"/>
                </a:lnTo>
                <a:lnTo>
                  <a:pt x="329183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3" y="1562989"/>
                </a:lnTo>
                <a:lnTo>
                  <a:pt x="329183" y="1645285"/>
                </a:lnTo>
                <a:lnTo>
                  <a:pt x="452627" y="1645285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3543" y="1908225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1" y="1562989"/>
                </a:moveTo>
                <a:lnTo>
                  <a:pt x="0" y="1562989"/>
                </a:lnTo>
                <a:lnTo>
                  <a:pt x="246887" y="2056765"/>
                </a:lnTo>
                <a:lnTo>
                  <a:pt x="452627" y="1645285"/>
                </a:lnTo>
                <a:lnTo>
                  <a:pt x="164591" y="1645285"/>
                </a:lnTo>
                <a:lnTo>
                  <a:pt x="164591" y="1562989"/>
                </a:lnTo>
                <a:close/>
              </a:path>
              <a:path w="494029" h="2056764">
                <a:moveTo>
                  <a:pt x="329183" y="0"/>
                </a:moveTo>
                <a:lnTo>
                  <a:pt x="164591" y="0"/>
                </a:lnTo>
                <a:lnTo>
                  <a:pt x="164591" y="1645285"/>
                </a:lnTo>
                <a:lnTo>
                  <a:pt x="329183" y="1645285"/>
                </a:lnTo>
                <a:lnTo>
                  <a:pt x="329183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3" y="1562989"/>
                </a:lnTo>
                <a:lnTo>
                  <a:pt x="329183" y="1645285"/>
                </a:lnTo>
                <a:lnTo>
                  <a:pt x="452627" y="1645285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4188" y="1909750"/>
            <a:ext cx="494030" cy="2056764"/>
          </a:xfrm>
          <a:custGeom>
            <a:avLst/>
            <a:gdLst/>
            <a:ahLst/>
            <a:cxnLst/>
            <a:rect l="l" t="t" r="r" b="b"/>
            <a:pathLst>
              <a:path w="494029" h="2056764">
                <a:moveTo>
                  <a:pt x="164591" y="1562989"/>
                </a:moveTo>
                <a:lnTo>
                  <a:pt x="0" y="1562989"/>
                </a:lnTo>
                <a:lnTo>
                  <a:pt x="246887" y="2056765"/>
                </a:lnTo>
                <a:lnTo>
                  <a:pt x="452627" y="1645285"/>
                </a:lnTo>
                <a:lnTo>
                  <a:pt x="164591" y="1645285"/>
                </a:lnTo>
                <a:lnTo>
                  <a:pt x="164591" y="1562989"/>
                </a:lnTo>
                <a:close/>
              </a:path>
              <a:path w="494029" h="2056764">
                <a:moveTo>
                  <a:pt x="329183" y="0"/>
                </a:moveTo>
                <a:lnTo>
                  <a:pt x="164591" y="0"/>
                </a:lnTo>
                <a:lnTo>
                  <a:pt x="164591" y="1645285"/>
                </a:lnTo>
                <a:lnTo>
                  <a:pt x="329183" y="1645285"/>
                </a:lnTo>
                <a:lnTo>
                  <a:pt x="329183" y="0"/>
                </a:lnTo>
                <a:close/>
              </a:path>
              <a:path w="494029" h="2056764">
                <a:moveTo>
                  <a:pt x="493775" y="1562989"/>
                </a:moveTo>
                <a:lnTo>
                  <a:pt x="329183" y="1562989"/>
                </a:lnTo>
                <a:lnTo>
                  <a:pt x="329183" y="1645285"/>
                </a:lnTo>
                <a:lnTo>
                  <a:pt x="452627" y="1645285"/>
                </a:lnTo>
                <a:lnTo>
                  <a:pt x="493775" y="1562989"/>
                </a:lnTo>
                <a:close/>
              </a:path>
            </a:pathLst>
          </a:custGeom>
          <a:solidFill>
            <a:srgbClr val="3986FF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23510" y="1075309"/>
            <a:ext cx="102996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20" dirty="0">
                <a:solidFill>
                  <a:srgbClr val="BA56BD"/>
                </a:solidFill>
                <a:latin typeface="Arial"/>
                <a:cs typeface="Arial"/>
              </a:rPr>
              <a:t>= </a:t>
            </a:r>
            <a:r>
              <a:rPr sz="1400" spc="-60" dirty="0">
                <a:solidFill>
                  <a:srgbClr val="BA56BD"/>
                </a:solidFill>
                <a:latin typeface="Arial"/>
                <a:cs typeface="Arial"/>
              </a:rPr>
              <a:t>negative</a:t>
            </a:r>
            <a:r>
              <a:rPr sz="1400" spc="-9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BA56BD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  <a:p>
            <a:pPr marL="65405"/>
            <a:r>
              <a:rPr sz="1400" spc="-35" dirty="0">
                <a:solidFill>
                  <a:srgbClr val="BA56BD"/>
                </a:solidFill>
                <a:latin typeface="Arial"/>
                <a:cs typeface="Arial"/>
              </a:rPr>
              <a:t>prob </a:t>
            </a:r>
            <a:r>
              <a:rPr sz="1400" spc="-5" dirty="0">
                <a:solidFill>
                  <a:srgbClr val="BA56BD"/>
                </a:solidFill>
                <a:latin typeface="Arial"/>
                <a:cs typeface="Arial"/>
              </a:rPr>
              <a:t>of</a:t>
            </a:r>
            <a:r>
              <a:rPr sz="1400" spc="-1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BA56BD"/>
                </a:solidFill>
                <a:latin typeface="Arial"/>
                <a:cs typeface="Arial"/>
              </a:rPr>
              <a:t>“he”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18661" y="174566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12439" y="1433753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35" dirty="0">
                <a:latin typeface="DejaVu Sans"/>
                <a:cs typeface="DejaVu Sans"/>
              </a:rPr>
              <a:t>1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51706" y="1340790"/>
            <a:ext cx="11620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50" spc="40" dirty="0">
                <a:latin typeface="DejaVu Sans"/>
                <a:cs typeface="DejaVu Sans"/>
              </a:rPr>
              <a:t>𝑇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14673" y="1587678"/>
            <a:ext cx="1009650" cy="88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495"/>
              </a:lnSpc>
              <a:spcBef>
                <a:spcPts val="95"/>
              </a:spcBef>
              <a:tabLst>
                <a:tab pos="549910" algn="l"/>
              </a:tabLst>
            </a:pPr>
            <a:r>
              <a:rPr sz="1600" spc="-585" dirty="0">
                <a:latin typeface="DejaVu Sans"/>
                <a:cs typeface="DejaVu Sans"/>
              </a:rPr>
              <a:t>𝐽</a:t>
            </a:r>
            <a:r>
              <a:rPr sz="1600" spc="-40" dirty="0">
                <a:latin typeface="DejaVu Sans"/>
                <a:cs typeface="DejaVu Sans"/>
              </a:rPr>
              <a:t> </a:t>
            </a:r>
            <a:r>
              <a:rPr sz="1600" spc="-150" dirty="0">
                <a:latin typeface="DejaVu Sans"/>
                <a:cs typeface="DejaVu Sans"/>
              </a:rPr>
              <a:t>=</a:t>
            </a:r>
            <a:r>
              <a:rPr sz="1600" dirty="0">
                <a:latin typeface="DejaVu Sans"/>
                <a:cs typeface="DejaVu Sans"/>
              </a:rPr>
              <a:t>	</a:t>
            </a:r>
            <a:r>
              <a:rPr sz="1600" spc="1265" dirty="0">
                <a:latin typeface="DejaVu Sans"/>
                <a:cs typeface="DejaVu Sans"/>
              </a:rPr>
              <a:t>෍ </a:t>
            </a:r>
            <a:r>
              <a:rPr sz="1600" spc="-240" dirty="0">
                <a:latin typeface="DejaVu Sans"/>
                <a:cs typeface="DejaVu Sans"/>
              </a:rPr>
              <a:t> </a:t>
            </a:r>
            <a:r>
              <a:rPr sz="1600" spc="-590" dirty="0">
                <a:latin typeface="DejaVu Sans"/>
                <a:cs typeface="DejaVu Sans"/>
              </a:rPr>
              <a:t>𝐽</a:t>
            </a:r>
            <a:r>
              <a:rPr sz="1725" spc="-885" baseline="-14492" dirty="0">
                <a:latin typeface="DejaVu Sans"/>
                <a:cs typeface="DejaVu Sans"/>
              </a:rPr>
              <a:t>𝑡</a:t>
            </a:r>
            <a:endParaRPr sz="1725" baseline="-14492">
              <a:latin typeface="DejaVu Sans"/>
              <a:cs typeface="DejaVu Sans"/>
            </a:endParaRPr>
          </a:p>
          <a:p>
            <a:pPr marR="71755" algn="ctr">
              <a:lnSpc>
                <a:spcPts val="1245"/>
              </a:lnSpc>
            </a:pPr>
            <a:r>
              <a:rPr sz="1600" spc="-10" dirty="0">
                <a:latin typeface="DejaVu Sans"/>
                <a:cs typeface="DejaVu Sans"/>
              </a:rPr>
              <a:t>𝑇</a:t>
            </a:r>
            <a:endParaRPr sz="1600">
              <a:latin typeface="DejaVu Sans"/>
              <a:cs typeface="DejaVu Sans"/>
            </a:endParaRPr>
          </a:p>
          <a:p>
            <a:pPr marL="565785">
              <a:lnSpc>
                <a:spcPts val="1130"/>
              </a:lnSpc>
            </a:pPr>
            <a:r>
              <a:rPr sz="1150" spc="-110" dirty="0">
                <a:latin typeface="DejaVu Sans"/>
                <a:cs typeface="DejaVu Sans"/>
              </a:rPr>
              <a:t>𝑡=1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79923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82745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20463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06448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90832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28549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12933" y="158737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31071" y="1077723"/>
            <a:ext cx="108204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1400" spc="-120" dirty="0">
                <a:solidFill>
                  <a:srgbClr val="BA56BD"/>
                </a:solidFill>
                <a:latin typeface="Arial"/>
                <a:cs typeface="Arial"/>
              </a:rPr>
              <a:t>= </a:t>
            </a:r>
            <a:r>
              <a:rPr sz="1400" spc="-60" dirty="0">
                <a:solidFill>
                  <a:srgbClr val="BA56BD"/>
                </a:solidFill>
                <a:latin typeface="Arial"/>
                <a:cs typeface="Arial"/>
              </a:rPr>
              <a:t>negative</a:t>
            </a:r>
            <a:r>
              <a:rPr sz="1400" spc="-1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BA56BD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400" spc="-35" dirty="0">
                <a:solidFill>
                  <a:srgbClr val="BA56BD"/>
                </a:solidFill>
                <a:latin typeface="Arial"/>
                <a:cs typeface="Arial"/>
              </a:rPr>
              <a:t>prob </a:t>
            </a:r>
            <a:r>
              <a:rPr sz="1400" spc="-5" dirty="0">
                <a:solidFill>
                  <a:srgbClr val="BA56BD"/>
                </a:solidFill>
                <a:latin typeface="Arial"/>
                <a:cs typeface="Arial"/>
              </a:rPr>
              <a:t>of</a:t>
            </a:r>
            <a:r>
              <a:rPr sz="1400" spc="-20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-155" dirty="0">
                <a:solidFill>
                  <a:srgbClr val="BA56BD"/>
                </a:solidFill>
                <a:latin typeface="Arial"/>
                <a:cs typeface="Arial"/>
              </a:rPr>
              <a:t>&lt;END&gt;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72629" y="1066800"/>
            <a:ext cx="1062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spcBef>
                <a:spcPts val="105"/>
              </a:spcBef>
            </a:pPr>
            <a:r>
              <a:rPr sz="1400" spc="-120" dirty="0">
                <a:solidFill>
                  <a:srgbClr val="BA56BD"/>
                </a:solidFill>
                <a:latin typeface="Arial"/>
                <a:cs typeface="Arial"/>
              </a:rPr>
              <a:t>= </a:t>
            </a:r>
            <a:r>
              <a:rPr sz="1400" spc="-60" dirty="0">
                <a:solidFill>
                  <a:srgbClr val="BA56BD"/>
                </a:solidFill>
                <a:latin typeface="Arial"/>
                <a:cs typeface="Arial"/>
              </a:rPr>
              <a:t>negative</a:t>
            </a:r>
            <a:r>
              <a:rPr sz="1400" spc="-1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BA56BD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  <a:p>
            <a:pPr marL="12700"/>
            <a:r>
              <a:rPr sz="1400" spc="-35" dirty="0">
                <a:solidFill>
                  <a:srgbClr val="BA56BD"/>
                </a:solidFill>
                <a:latin typeface="Arial"/>
                <a:cs typeface="Arial"/>
              </a:rPr>
              <a:t>prob </a:t>
            </a:r>
            <a:r>
              <a:rPr sz="1400" spc="-5" dirty="0">
                <a:solidFill>
                  <a:srgbClr val="BA56BD"/>
                </a:solidFill>
                <a:latin typeface="Arial"/>
                <a:cs typeface="Arial"/>
              </a:rPr>
              <a:t>of</a:t>
            </a:r>
            <a:r>
              <a:rPr sz="1400" spc="-22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BA56BD"/>
                </a:solidFill>
                <a:latin typeface="Arial"/>
                <a:cs typeface="Arial"/>
              </a:rPr>
              <a:t>“with”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Holder 4">
            <a:extLst>
              <a:ext uri="{FF2B5EF4-FFF2-40B4-BE49-F238E27FC236}">
                <a16:creationId xmlns:a16="http://schemas.microsoft.com/office/drawing/2014/main" id="{0D0119A6-D08E-483F-9055-050A9FC314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23013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71" y="249377"/>
            <a:ext cx="51028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0" dirty="0"/>
              <a:t>Greedy</a:t>
            </a:r>
            <a:r>
              <a:rPr spc="-330" dirty="0"/>
              <a:t> </a:t>
            </a:r>
            <a:r>
              <a:rPr spc="-170" dirty="0"/>
              <a:t>decoding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4308349" y="3262885"/>
            <a:ext cx="126491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8349" y="3432048"/>
            <a:ext cx="12649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8349" y="3599689"/>
            <a:ext cx="126491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8349" y="3768853"/>
            <a:ext cx="126491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4433" y="3198115"/>
            <a:ext cx="266700" cy="779145"/>
          </a:xfrm>
          <a:custGeom>
            <a:avLst/>
            <a:gdLst/>
            <a:ahLst/>
            <a:cxnLst/>
            <a:rect l="l" t="t" r="r" b="b"/>
            <a:pathLst>
              <a:path w="266700" h="779145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734313"/>
                </a:lnTo>
                <a:lnTo>
                  <a:pt x="263201" y="751599"/>
                </a:lnTo>
                <a:lnTo>
                  <a:pt x="253666" y="765730"/>
                </a:lnTo>
                <a:lnTo>
                  <a:pt x="239535" y="775265"/>
                </a:lnTo>
                <a:lnTo>
                  <a:pt x="222250" y="778763"/>
                </a:lnTo>
                <a:lnTo>
                  <a:pt x="44450" y="778763"/>
                </a:lnTo>
                <a:lnTo>
                  <a:pt x="27164" y="775265"/>
                </a:lnTo>
                <a:lnTo>
                  <a:pt x="13033" y="765730"/>
                </a:lnTo>
                <a:lnTo>
                  <a:pt x="3498" y="751599"/>
                </a:lnTo>
                <a:lnTo>
                  <a:pt x="0" y="734313"/>
                </a:lnTo>
                <a:lnTo>
                  <a:pt x="0" y="44450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2792" y="397687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3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3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4" y="105537"/>
                </a:lnTo>
                <a:lnTo>
                  <a:pt x="19812" y="100838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5156" y="104394"/>
                </a:lnTo>
                <a:lnTo>
                  <a:pt x="109981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3" y="39224"/>
                </a:lnTo>
                <a:lnTo>
                  <a:pt x="47243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8"/>
                </a:moveTo>
                <a:lnTo>
                  <a:pt x="64262" y="24638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3" y="24638"/>
                </a:lnTo>
                <a:lnTo>
                  <a:pt x="55753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134" y="3530980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3"/>
                </a:moveTo>
                <a:lnTo>
                  <a:pt x="243840" y="91694"/>
                </a:lnTo>
                <a:lnTo>
                  <a:pt x="239141" y="94361"/>
                </a:lnTo>
                <a:lnTo>
                  <a:pt x="237617" y="100457"/>
                </a:lnTo>
                <a:lnTo>
                  <a:pt x="240284" y="105156"/>
                </a:lnTo>
                <a:lnTo>
                  <a:pt x="243078" y="109982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40" y="64262"/>
                </a:lnTo>
                <a:lnTo>
                  <a:pt x="305453" y="55753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8" y="55753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40" y="47244"/>
                </a:moveTo>
                <a:lnTo>
                  <a:pt x="305453" y="55753"/>
                </a:lnTo>
                <a:lnTo>
                  <a:pt x="320040" y="64262"/>
                </a:lnTo>
                <a:lnTo>
                  <a:pt x="320040" y="47244"/>
                </a:lnTo>
                <a:close/>
              </a:path>
              <a:path w="344804" h="111760">
                <a:moveTo>
                  <a:pt x="325119" y="47244"/>
                </a:moveTo>
                <a:lnTo>
                  <a:pt x="320040" y="47244"/>
                </a:lnTo>
                <a:lnTo>
                  <a:pt x="320040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8" y="1524"/>
                </a:lnTo>
                <a:lnTo>
                  <a:pt x="240284" y="6350"/>
                </a:lnTo>
                <a:lnTo>
                  <a:pt x="237617" y="11049"/>
                </a:lnTo>
                <a:lnTo>
                  <a:pt x="239141" y="17145"/>
                </a:lnTo>
                <a:lnTo>
                  <a:pt x="243840" y="19812"/>
                </a:lnTo>
                <a:lnTo>
                  <a:pt x="305453" y="55753"/>
                </a:lnTo>
                <a:lnTo>
                  <a:pt x="320040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3" y="2794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9472" y="3272029"/>
            <a:ext cx="126491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9472" y="3439668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9472" y="3608833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9472" y="3777997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5558" y="3205734"/>
            <a:ext cx="265430" cy="780415"/>
          </a:xfrm>
          <a:custGeom>
            <a:avLst/>
            <a:gdLst/>
            <a:ahLst/>
            <a:cxnLst/>
            <a:rect l="l" t="t" r="r" b="b"/>
            <a:pathLst>
              <a:path w="265429" h="780414">
                <a:moveTo>
                  <a:pt x="220979" y="0"/>
                </a:moveTo>
                <a:lnTo>
                  <a:pt x="238172" y="3476"/>
                </a:lnTo>
                <a:lnTo>
                  <a:pt x="252221" y="12953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6091"/>
                </a:lnTo>
                <a:lnTo>
                  <a:pt x="261699" y="753284"/>
                </a:lnTo>
                <a:lnTo>
                  <a:pt x="252222" y="767334"/>
                </a:lnTo>
                <a:lnTo>
                  <a:pt x="238172" y="776811"/>
                </a:lnTo>
                <a:lnTo>
                  <a:pt x="220979" y="780288"/>
                </a:lnTo>
                <a:lnTo>
                  <a:pt x="44195" y="780288"/>
                </a:lnTo>
                <a:lnTo>
                  <a:pt x="27003" y="776811"/>
                </a:lnTo>
                <a:lnTo>
                  <a:pt x="12953" y="767333"/>
                </a:lnTo>
                <a:lnTo>
                  <a:pt x="3476" y="753284"/>
                </a:lnTo>
                <a:lnTo>
                  <a:pt x="0" y="736091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5" y="0"/>
                </a:lnTo>
                <a:lnTo>
                  <a:pt x="220979" y="0"/>
                </a:lnTo>
                <a:close/>
              </a:path>
            </a:pathLst>
          </a:custGeom>
          <a:ln w="19811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392" y="3986021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3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609600">
                <a:moveTo>
                  <a:pt x="55753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6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0960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6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0960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0735" y="3540125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3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2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2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39" y="47244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4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3" y="2794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5168" y="3262885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5168" y="3432048"/>
            <a:ext cx="126491" cy="132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5168" y="3599689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5168" y="3768853"/>
            <a:ext cx="12649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1253" y="3198115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80" y="0"/>
                </a:moveTo>
                <a:lnTo>
                  <a:pt x="238172" y="3476"/>
                </a:lnTo>
                <a:lnTo>
                  <a:pt x="252222" y="12953"/>
                </a:lnTo>
                <a:lnTo>
                  <a:pt x="261699" y="27003"/>
                </a:lnTo>
                <a:lnTo>
                  <a:pt x="265175" y="44196"/>
                </a:lnTo>
                <a:lnTo>
                  <a:pt x="265175" y="734568"/>
                </a:lnTo>
                <a:lnTo>
                  <a:pt x="261699" y="751760"/>
                </a:lnTo>
                <a:lnTo>
                  <a:pt x="252222" y="765810"/>
                </a:lnTo>
                <a:lnTo>
                  <a:pt x="238172" y="775287"/>
                </a:lnTo>
                <a:lnTo>
                  <a:pt x="220980" y="778763"/>
                </a:lnTo>
                <a:lnTo>
                  <a:pt x="44196" y="778763"/>
                </a:lnTo>
                <a:lnTo>
                  <a:pt x="27003" y="775287"/>
                </a:lnTo>
                <a:lnTo>
                  <a:pt x="12954" y="765809"/>
                </a:lnTo>
                <a:lnTo>
                  <a:pt x="3476" y="751760"/>
                </a:lnTo>
                <a:lnTo>
                  <a:pt x="0" y="734568"/>
                </a:lnTo>
                <a:lnTo>
                  <a:pt x="0" y="44196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8089" y="397687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3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7" y="107188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8"/>
                </a:lnTo>
                <a:lnTo>
                  <a:pt x="65659" y="24638"/>
                </a:lnTo>
                <a:lnTo>
                  <a:pt x="65659" y="19558"/>
                </a:lnTo>
                <a:close/>
              </a:path>
              <a:path w="111760" h="609600">
                <a:moveTo>
                  <a:pt x="65659" y="24638"/>
                </a:moveTo>
                <a:lnTo>
                  <a:pt x="64262" y="24638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4" y="24638"/>
                </a:lnTo>
                <a:lnTo>
                  <a:pt x="55753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2792" y="2533650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3" y="39224"/>
                </a:moveTo>
                <a:lnTo>
                  <a:pt x="45846" y="56206"/>
                </a:lnTo>
                <a:lnTo>
                  <a:pt x="45846" y="663828"/>
                </a:lnTo>
                <a:lnTo>
                  <a:pt x="65658" y="663828"/>
                </a:lnTo>
                <a:lnTo>
                  <a:pt x="65658" y="56206"/>
                </a:lnTo>
                <a:lnTo>
                  <a:pt x="55753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981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66421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3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664210">
                <a:moveTo>
                  <a:pt x="65658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3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8836" y="2625888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44365" y="2547239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3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7" y="28321"/>
                </a:lnTo>
                <a:lnTo>
                  <a:pt x="28193" y="0"/>
                </a:lnTo>
                <a:close/>
              </a:path>
              <a:path w="507364" h="2058670">
                <a:moveTo>
                  <a:pt x="40640" y="56641"/>
                </a:moveTo>
                <a:lnTo>
                  <a:pt x="12446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40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2" y="119380"/>
                </a:lnTo>
                <a:lnTo>
                  <a:pt x="31115" y="147700"/>
                </a:lnTo>
                <a:lnTo>
                  <a:pt x="59309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5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8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1" y="254635"/>
                </a:lnTo>
                <a:lnTo>
                  <a:pt x="77978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30" y="289051"/>
                </a:lnTo>
                <a:lnTo>
                  <a:pt x="68453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6" y="345694"/>
                </a:lnTo>
                <a:lnTo>
                  <a:pt x="80899" y="373888"/>
                </a:lnTo>
                <a:lnTo>
                  <a:pt x="109093" y="367664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6" y="395986"/>
                </a:moveTo>
                <a:lnTo>
                  <a:pt x="87122" y="402209"/>
                </a:lnTo>
                <a:lnTo>
                  <a:pt x="93345" y="430530"/>
                </a:lnTo>
                <a:lnTo>
                  <a:pt x="121539" y="424307"/>
                </a:lnTo>
                <a:lnTo>
                  <a:pt x="115316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8" y="458724"/>
                </a:lnTo>
                <a:lnTo>
                  <a:pt x="105791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4" y="515365"/>
                </a:lnTo>
                <a:lnTo>
                  <a:pt x="118237" y="543560"/>
                </a:lnTo>
                <a:lnTo>
                  <a:pt x="146431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4" y="565658"/>
                </a:moveTo>
                <a:lnTo>
                  <a:pt x="124460" y="571881"/>
                </a:lnTo>
                <a:lnTo>
                  <a:pt x="130683" y="600201"/>
                </a:lnTo>
                <a:lnTo>
                  <a:pt x="158877" y="593978"/>
                </a:lnTo>
                <a:lnTo>
                  <a:pt x="152654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6" y="628396"/>
                </a:lnTo>
                <a:lnTo>
                  <a:pt x="143129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2" y="685038"/>
                </a:lnTo>
                <a:lnTo>
                  <a:pt x="155575" y="713232"/>
                </a:lnTo>
                <a:lnTo>
                  <a:pt x="183769" y="707009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2" y="735330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5" y="763651"/>
                </a:lnTo>
                <a:lnTo>
                  <a:pt x="189992" y="735330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4" y="798068"/>
                </a:lnTo>
                <a:lnTo>
                  <a:pt x="180467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90" y="854710"/>
                </a:lnTo>
                <a:lnTo>
                  <a:pt x="192912" y="882903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30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3" y="933323"/>
                </a:lnTo>
                <a:lnTo>
                  <a:pt x="227330" y="905001"/>
                </a:lnTo>
                <a:close/>
              </a:path>
              <a:path w="507364" h="2058670">
                <a:moveTo>
                  <a:pt x="239776" y="961516"/>
                </a:moveTo>
                <a:lnTo>
                  <a:pt x="211582" y="967739"/>
                </a:lnTo>
                <a:lnTo>
                  <a:pt x="217805" y="996061"/>
                </a:lnTo>
                <a:lnTo>
                  <a:pt x="245999" y="989838"/>
                </a:lnTo>
                <a:lnTo>
                  <a:pt x="239776" y="961516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8" y="1024382"/>
                </a:lnTo>
                <a:lnTo>
                  <a:pt x="230251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8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1" y="1102995"/>
                </a:lnTo>
                <a:lnTo>
                  <a:pt x="264668" y="1074674"/>
                </a:lnTo>
                <a:close/>
              </a:path>
              <a:path w="507364" h="2058670">
                <a:moveTo>
                  <a:pt x="277114" y="1131189"/>
                </a:moveTo>
                <a:lnTo>
                  <a:pt x="248920" y="1137412"/>
                </a:lnTo>
                <a:lnTo>
                  <a:pt x="255143" y="1165733"/>
                </a:lnTo>
                <a:lnTo>
                  <a:pt x="283337" y="1159510"/>
                </a:lnTo>
                <a:lnTo>
                  <a:pt x="277114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6" y="1194054"/>
                </a:lnTo>
                <a:lnTo>
                  <a:pt x="267589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6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9" y="1272667"/>
                </a:lnTo>
                <a:lnTo>
                  <a:pt x="302006" y="1244346"/>
                </a:lnTo>
                <a:close/>
              </a:path>
              <a:path w="507364" h="2058670">
                <a:moveTo>
                  <a:pt x="314452" y="1300861"/>
                </a:moveTo>
                <a:lnTo>
                  <a:pt x="286258" y="1307084"/>
                </a:lnTo>
                <a:lnTo>
                  <a:pt x="292481" y="1335405"/>
                </a:lnTo>
                <a:lnTo>
                  <a:pt x="320675" y="1329182"/>
                </a:lnTo>
                <a:lnTo>
                  <a:pt x="314452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4" y="1363726"/>
                </a:lnTo>
                <a:lnTo>
                  <a:pt x="304927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4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7" y="1442339"/>
                </a:lnTo>
                <a:lnTo>
                  <a:pt x="339344" y="1414018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6"/>
                </a:lnTo>
                <a:lnTo>
                  <a:pt x="329819" y="1505077"/>
                </a:lnTo>
                <a:lnTo>
                  <a:pt x="358013" y="1498854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2" y="1533398"/>
                </a:lnTo>
                <a:lnTo>
                  <a:pt x="342264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809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3032" y="1612011"/>
                </a:lnTo>
                <a:lnTo>
                  <a:pt x="376809" y="1583690"/>
                </a:lnTo>
                <a:close/>
              </a:path>
              <a:path w="507364" h="2058670">
                <a:moveTo>
                  <a:pt x="389255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477" y="1668526"/>
                </a:lnTo>
                <a:lnTo>
                  <a:pt x="389255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80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3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5" y="1838198"/>
                </a:lnTo>
                <a:lnTo>
                  <a:pt x="426593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8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7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1" y="1979676"/>
                </a:lnTo>
                <a:lnTo>
                  <a:pt x="470154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4" y="2007870"/>
                </a:lnTo>
                <a:lnTo>
                  <a:pt x="463931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9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4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3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2392" y="2542794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3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664210">
                <a:moveTo>
                  <a:pt x="55753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6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6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7768" y="2625888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7681" y="2539619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4" y="0"/>
                </a:moveTo>
                <a:lnTo>
                  <a:pt x="0" y="6222"/>
                </a:lnTo>
                <a:lnTo>
                  <a:pt x="6223" y="34543"/>
                </a:lnTo>
                <a:lnTo>
                  <a:pt x="34417" y="28320"/>
                </a:lnTo>
                <a:lnTo>
                  <a:pt x="28194" y="0"/>
                </a:lnTo>
                <a:close/>
              </a:path>
              <a:path w="507364" h="2058670">
                <a:moveTo>
                  <a:pt x="40640" y="56641"/>
                </a:moveTo>
                <a:lnTo>
                  <a:pt x="12446" y="62864"/>
                </a:lnTo>
                <a:lnTo>
                  <a:pt x="18669" y="91185"/>
                </a:lnTo>
                <a:lnTo>
                  <a:pt x="46863" y="84962"/>
                </a:lnTo>
                <a:lnTo>
                  <a:pt x="40640" y="56641"/>
                </a:lnTo>
                <a:close/>
              </a:path>
              <a:path w="507364" h="2058670">
                <a:moveTo>
                  <a:pt x="53086" y="113156"/>
                </a:moveTo>
                <a:lnTo>
                  <a:pt x="24892" y="119379"/>
                </a:lnTo>
                <a:lnTo>
                  <a:pt x="31115" y="147700"/>
                </a:lnTo>
                <a:lnTo>
                  <a:pt x="59309" y="141477"/>
                </a:lnTo>
                <a:lnTo>
                  <a:pt x="53086" y="113156"/>
                </a:lnTo>
                <a:close/>
              </a:path>
              <a:path w="507364" h="2058670">
                <a:moveTo>
                  <a:pt x="65532" y="169798"/>
                </a:moveTo>
                <a:lnTo>
                  <a:pt x="37338" y="176021"/>
                </a:lnTo>
                <a:lnTo>
                  <a:pt x="43561" y="204215"/>
                </a:lnTo>
                <a:lnTo>
                  <a:pt x="71755" y="197992"/>
                </a:lnTo>
                <a:lnTo>
                  <a:pt x="65532" y="169798"/>
                </a:lnTo>
                <a:close/>
              </a:path>
              <a:path w="507364" h="2058670">
                <a:moveTo>
                  <a:pt x="77978" y="226313"/>
                </a:moveTo>
                <a:lnTo>
                  <a:pt x="49784" y="232536"/>
                </a:lnTo>
                <a:lnTo>
                  <a:pt x="56007" y="260857"/>
                </a:lnTo>
                <a:lnTo>
                  <a:pt x="84201" y="254634"/>
                </a:lnTo>
                <a:lnTo>
                  <a:pt x="77978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30" y="289051"/>
                </a:lnTo>
                <a:lnTo>
                  <a:pt x="68453" y="317372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0"/>
                </a:moveTo>
                <a:lnTo>
                  <a:pt x="74676" y="345693"/>
                </a:lnTo>
                <a:lnTo>
                  <a:pt x="80899" y="373888"/>
                </a:lnTo>
                <a:lnTo>
                  <a:pt x="109093" y="367664"/>
                </a:lnTo>
                <a:lnTo>
                  <a:pt x="102870" y="339470"/>
                </a:lnTo>
                <a:close/>
              </a:path>
              <a:path w="507364" h="2058670">
                <a:moveTo>
                  <a:pt x="115316" y="395985"/>
                </a:moveTo>
                <a:lnTo>
                  <a:pt x="87122" y="402208"/>
                </a:lnTo>
                <a:lnTo>
                  <a:pt x="93345" y="430529"/>
                </a:lnTo>
                <a:lnTo>
                  <a:pt x="121539" y="424306"/>
                </a:lnTo>
                <a:lnTo>
                  <a:pt x="115316" y="395985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8" y="458723"/>
                </a:lnTo>
                <a:lnTo>
                  <a:pt x="105791" y="487044"/>
                </a:lnTo>
                <a:lnTo>
                  <a:pt x="133985" y="480821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2"/>
                </a:moveTo>
                <a:lnTo>
                  <a:pt x="112014" y="515365"/>
                </a:lnTo>
                <a:lnTo>
                  <a:pt x="118237" y="543559"/>
                </a:lnTo>
                <a:lnTo>
                  <a:pt x="146431" y="537336"/>
                </a:lnTo>
                <a:lnTo>
                  <a:pt x="140208" y="509142"/>
                </a:lnTo>
                <a:close/>
              </a:path>
              <a:path w="507364" h="2058670">
                <a:moveTo>
                  <a:pt x="152654" y="565657"/>
                </a:moveTo>
                <a:lnTo>
                  <a:pt x="124460" y="571880"/>
                </a:lnTo>
                <a:lnTo>
                  <a:pt x="130683" y="600201"/>
                </a:lnTo>
                <a:lnTo>
                  <a:pt x="158877" y="593978"/>
                </a:lnTo>
                <a:lnTo>
                  <a:pt x="152654" y="565657"/>
                </a:lnTo>
                <a:close/>
              </a:path>
              <a:path w="507364" h="2058670">
                <a:moveTo>
                  <a:pt x="165100" y="622172"/>
                </a:moveTo>
                <a:lnTo>
                  <a:pt x="136906" y="628395"/>
                </a:lnTo>
                <a:lnTo>
                  <a:pt x="143129" y="656716"/>
                </a:lnTo>
                <a:lnTo>
                  <a:pt x="171323" y="650493"/>
                </a:lnTo>
                <a:lnTo>
                  <a:pt x="165100" y="622172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2" y="685038"/>
                </a:lnTo>
                <a:lnTo>
                  <a:pt x="155575" y="713231"/>
                </a:lnTo>
                <a:lnTo>
                  <a:pt x="183769" y="707008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2" y="735329"/>
                </a:moveTo>
                <a:lnTo>
                  <a:pt x="161798" y="741552"/>
                </a:lnTo>
                <a:lnTo>
                  <a:pt x="168021" y="769873"/>
                </a:lnTo>
                <a:lnTo>
                  <a:pt x="196215" y="763651"/>
                </a:lnTo>
                <a:lnTo>
                  <a:pt x="189992" y="735329"/>
                </a:lnTo>
                <a:close/>
              </a:path>
              <a:path w="507364" h="2058670">
                <a:moveTo>
                  <a:pt x="202438" y="791844"/>
                </a:moveTo>
                <a:lnTo>
                  <a:pt x="174244" y="798067"/>
                </a:lnTo>
                <a:lnTo>
                  <a:pt x="180467" y="826388"/>
                </a:lnTo>
                <a:lnTo>
                  <a:pt x="208661" y="820165"/>
                </a:lnTo>
                <a:lnTo>
                  <a:pt x="202438" y="791844"/>
                </a:lnTo>
                <a:close/>
              </a:path>
              <a:path w="507364" h="2058670">
                <a:moveTo>
                  <a:pt x="214884" y="848486"/>
                </a:moveTo>
                <a:lnTo>
                  <a:pt x="186690" y="854709"/>
                </a:lnTo>
                <a:lnTo>
                  <a:pt x="192913" y="882903"/>
                </a:lnTo>
                <a:lnTo>
                  <a:pt x="221107" y="876680"/>
                </a:lnTo>
                <a:lnTo>
                  <a:pt x="214884" y="848486"/>
                </a:lnTo>
                <a:close/>
              </a:path>
              <a:path w="507364" h="2058670">
                <a:moveTo>
                  <a:pt x="227330" y="905001"/>
                </a:moveTo>
                <a:lnTo>
                  <a:pt x="199136" y="911225"/>
                </a:lnTo>
                <a:lnTo>
                  <a:pt x="205359" y="939545"/>
                </a:lnTo>
                <a:lnTo>
                  <a:pt x="233553" y="933322"/>
                </a:lnTo>
                <a:lnTo>
                  <a:pt x="227330" y="905001"/>
                </a:lnTo>
                <a:close/>
              </a:path>
              <a:path w="507364" h="2058670">
                <a:moveTo>
                  <a:pt x="239776" y="961516"/>
                </a:moveTo>
                <a:lnTo>
                  <a:pt x="211582" y="967739"/>
                </a:lnTo>
                <a:lnTo>
                  <a:pt x="217805" y="996060"/>
                </a:lnTo>
                <a:lnTo>
                  <a:pt x="245999" y="989838"/>
                </a:lnTo>
                <a:lnTo>
                  <a:pt x="239776" y="961516"/>
                </a:lnTo>
                <a:close/>
              </a:path>
              <a:path w="507364" h="2058670">
                <a:moveTo>
                  <a:pt x="252222" y="1018158"/>
                </a:moveTo>
                <a:lnTo>
                  <a:pt x="224028" y="1024381"/>
                </a:lnTo>
                <a:lnTo>
                  <a:pt x="230251" y="1052576"/>
                </a:lnTo>
                <a:lnTo>
                  <a:pt x="258445" y="1046352"/>
                </a:lnTo>
                <a:lnTo>
                  <a:pt x="252222" y="1018158"/>
                </a:lnTo>
                <a:close/>
              </a:path>
              <a:path w="507364" h="2058670">
                <a:moveTo>
                  <a:pt x="264668" y="1074673"/>
                </a:moveTo>
                <a:lnTo>
                  <a:pt x="236474" y="1080896"/>
                </a:lnTo>
                <a:lnTo>
                  <a:pt x="242697" y="1109217"/>
                </a:lnTo>
                <a:lnTo>
                  <a:pt x="270891" y="1102994"/>
                </a:lnTo>
                <a:lnTo>
                  <a:pt x="264668" y="1074673"/>
                </a:lnTo>
                <a:close/>
              </a:path>
              <a:path w="507364" h="2058670">
                <a:moveTo>
                  <a:pt x="277114" y="1131188"/>
                </a:moveTo>
                <a:lnTo>
                  <a:pt x="248920" y="1137411"/>
                </a:lnTo>
                <a:lnTo>
                  <a:pt x="255143" y="1165732"/>
                </a:lnTo>
                <a:lnTo>
                  <a:pt x="283337" y="1159509"/>
                </a:lnTo>
                <a:lnTo>
                  <a:pt x="277114" y="1131188"/>
                </a:lnTo>
                <a:close/>
              </a:path>
              <a:path w="507364" h="2058670">
                <a:moveTo>
                  <a:pt x="289560" y="1187830"/>
                </a:moveTo>
                <a:lnTo>
                  <a:pt x="261366" y="1194053"/>
                </a:lnTo>
                <a:lnTo>
                  <a:pt x="267589" y="1222247"/>
                </a:lnTo>
                <a:lnTo>
                  <a:pt x="295783" y="1216024"/>
                </a:lnTo>
                <a:lnTo>
                  <a:pt x="289560" y="1187830"/>
                </a:lnTo>
                <a:close/>
              </a:path>
              <a:path w="507364" h="2058670">
                <a:moveTo>
                  <a:pt x="302006" y="1244345"/>
                </a:moveTo>
                <a:lnTo>
                  <a:pt x="273812" y="1250568"/>
                </a:lnTo>
                <a:lnTo>
                  <a:pt x="280035" y="1278889"/>
                </a:lnTo>
                <a:lnTo>
                  <a:pt x="308229" y="1272666"/>
                </a:lnTo>
                <a:lnTo>
                  <a:pt x="302006" y="1244345"/>
                </a:lnTo>
                <a:close/>
              </a:path>
              <a:path w="507364" h="2058670">
                <a:moveTo>
                  <a:pt x="314452" y="1300860"/>
                </a:moveTo>
                <a:lnTo>
                  <a:pt x="286258" y="1307083"/>
                </a:lnTo>
                <a:lnTo>
                  <a:pt x="292481" y="1335404"/>
                </a:lnTo>
                <a:lnTo>
                  <a:pt x="320675" y="1329181"/>
                </a:lnTo>
                <a:lnTo>
                  <a:pt x="314452" y="1300860"/>
                </a:lnTo>
                <a:close/>
              </a:path>
              <a:path w="507364" h="2058670">
                <a:moveTo>
                  <a:pt x="326898" y="1357502"/>
                </a:moveTo>
                <a:lnTo>
                  <a:pt x="298704" y="1363725"/>
                </a:lnTo>
                <a:lnTo>
                  <a:pt x="304927" y="1391919"/>
                </a:lnTo>
                <a:lnTo>
                  <a:pt x="333121" y="1385696"/>
                </a:lnTo>
                <a:lnTo>
                  <a:pt x="326898" y="1357502"/>
                </a:lnTo>
                <a:close/>
              </a:path>
              <a:path w="507364" h="2058670">
                <a:moveTo>
                  <a:pt x="339344" y="1414017"/>
                </a:moveTo>
                <a:lnTo>
                  <a:pt x="311150" y="1420240"/>
                </a:lnTo>
                <a:lnTo>
                  <a:pt x="317373" y="1448561"/>
                </a:lnTo>
                <a:lnTo>
                  <a:pt x="345567" y="1442338"/>
                </a:lnTo>
                <a:lnTo>
                  <a:pt x="339344" y="1414017"/>
                </a:lnTo>
                <a:close/>
              </a:path>
              <a:path w="507364" h="2058670">
                <a:moveTo>
                  <a:pt x="351790" y="1470532"/>
                </a:moveTo>
                <a:lnTo>
                  <a:pt x="323596" y="1476755"/>
                </a:lnTo>
                <a:lnTo>
                  <a:pt x="329819" y="1505076"/>
                </a:lnTo>
                <a:lnTo>
                  <a:pt x="358013" y="1498853"/>
                </a:lnTo>
                <a:lnTo>
                  <a:pt x="351790" y="1470532"/>
                </a:lnTo>
                <a:close/>
              </a:path>
              <a:path w="507364" h="2058670">
                <a:moveTo>
                  <a:pt x="364363" y="1527174"/>
                </a:moveTo>
                <a:lnTo>
                  <a:pt x="336042" y="1533397"/>
                </a:lnTo>
                <a:lnTo>
                  <a:pt x="342265" y="1561591"/>
                </a:lnTo>
                <a:lnTo>
                  <a:pt x="370586" y="1555368"/>
                </a:lnTo>
                <a:lnTo>
                  <a:pt x="364363" y="1527174"/>
                </a:lnTo>
                <a:close/>
              </a:path>
              <a:path w="507364" h="2058670">
                <a:moveTo>
                  <a:pt x="376809" y="1583689"/>
                </a:moveTo>
                <a:lnTo>
                  <a:pt x="348488" y="1589912"/>
                </a:lnTo>
                <a:lnTo>
                  <a:pt x="354711" y="1618233"/>
                </a:lnTo>
                <a:lnTo>
                  <a:pt x="383032" y="1612010"/>
                </a:lnTo>
                <a:lnTo>
                  <a:pt x="376809" y="1583689"/>
                </a:lnTo>
                <a:close/>
              </a:path>
              <a:path w="507364" h="2058670">
                <a:moveTo>
                  <a:pt x="389255" y="1640204"/>
                </a:moveTo>
                <a:lnTo>
                  <a:pt x="360934" y="1646427"/>
                </a:lnTo>
                <a:lnTo>
                  <a:pt x="367157" y="1674748"/>
                </a:lnTo>
                <a:lnTo>
                  <a:pt x="395478" y="1668525"/>
                </a:lnTo>
                <a:lnTo>
                  <a:pt x="389255" y="1640204"/>
                </a:lnTo>
                <a:close/>
              </a:path>
              <a:path w="507364" h="2058670">
                <a:moveTo>
                  <a:pt x="401701" y="1696846"/>
                </a:moveTo>
                <a:lnTo>
                  <a:pt x="373380" y="1703069"/>
                </a:lnTo>
                <a:lnTo>
                  <a:pt x="379603" y="1731263"/>
                </a:lnTo>
                <a:lnTo>
                  <a:pt x="407924" y="1725040"/>
                </a:lnTo>
                <a:lnTo>
                  <a:pt x="401701" y="1696846"/>
                </a:lnTo>
                <a:close/>
              </a:path>
              <a:path w="507364" h="2058670">
                <a:moveTo>
                  <a:pt x="414147" y="1753361"/>
                </a:moveTo>
                <a:lnTo>
                  <a:pt x="385826" y="1759584"/>
                </a:lnTo>
                <a:lnTo>
                  <a:pt x="392049" y="1787905"/>
                </a:lnTo>
                <a:lnTo>
                  <a:pt x="420370" y="1781682"/>
                </a:lnTo>
                <a:lnTo>
                  <a:pt x="414147" y="1753361"/>
                </a:lnTo>
                <a:close/>
              </a:path>
              <a:path w="507364" h="2058670">
                <a:moveTo>
                  <a:pt x="426593" y="1809876"/>
                </a:moveTo>
                <a:lnTo>
                  <a:pt x="398272" y="1816099"/>
                </a:lnTo>
                <a:lnTo>
                  <a:pt x="404495" y="1844420"/>
                </a:lnTo>
                <a:lnTo>
                  <a:pt x="432816" y="1838197"/>
                </a:lnTo>
                <a:lnTo>
                  <a:pt x="426593" y="1809876"/>
                </a:lnTo>
                <a:close/>
              </a:path>
              <a:path w="507364" h="2058670">
                <a:moveTo>
                  <a:pt x="439039" y="1866518"/>
                </a:moveTo>
                <a:lnTo>
                  <a:pt x="410718" y="1872741"/>
                </a:lnTo>
                <a:lnTo>
                  <a:pt x="416941" y="1900935"/>
                </a:lnTo>
                <a:lnTo>
                  <a:pt x="445262" y="1894712"/>
                </a:lnTo>
                <a:lnTo>
                  <a:pt x="439039" y="1866518"/>
                </a:lnTo>
                <a:close/>
              </a:path>
              <a:path w="507364" h="2058670">
                <a:moveTo>
                  <a:pt x="388112" y="1940559"/>
                </a:moveTo>
                <a:lnTo>
                  <a:pt x="382270" y="1945893"/>
                </a:lnTo>
                <a:lnTo>
                  <a:pt x="376428" y="1951354"/>
                </a:lnTo>
                <a:lnTo>
                  <a:pt x="376047" y="1960498"/>
                </a:lnTo>
                <a:lnTo>
                  <a:pt x="381508" y="1966340"/>
                </a:lnTo>
                <a:lnTo>
                  <a:pt x="466471" y="2058542"/>
                </a:lnTo>
                <a:lnTo>
                  <a:pt x="476927" y="2026030"/>
                </a:lnTo>
                <a:lnTo>
                  <a:pt x="446532" y="2026030"/>
                </a:lnTo>
                <a:lnTo>
                  <a:pt x="450368" y="2014092"/>
                </a:lnTo>
                <a:lnTo>
                  <a:pt x="441833" y="2014092"/>
                </a:lnTo>
                <a:lnTo>
                  <a:pt x="435610" y="1985898"/>
                </a:lnTo>
                <a:lnTo>
                  <a:pt x="438269" y="1985314"/>
                </a:lnTo>
                <a:lnTo>
                  <a:pt x="402717" y="1946782"/>
                </a:lnTo>
                <a:lnTo>
                  <a:pt x="397383" y="1940940"/>
                </a:lnTo>
                <a:lnTo>
                  <a:pt x="388112" y="1940559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0"/>
                </a:lnTo>
                <a:lnTo>
                  <a:pt x="470916" y="2020696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5"/>
                </a:moveTo>
                <a:lnTo>
                  <a:pt x="463931" y="1979675"/>
                </a:lnTo>
                <a:lnTo>
                  <a:pt x="470154" y="2007869"/>
                </a:lnTo>
                <a:lnTo>
                  <a:pt x="460947" y="2009892"/>
                </a:lnTo>
                <a:lnTo>
                  <a:pt x="470916" y="2020696"/>
                </a:lnTo>
                <a:lnTo>
                  <a:pt x="446532" y="2026030"/>
                </a:lnTo>
                <a:lnTo>
                  <a:pt x="476927" y="2026030"/>
                </a:lnTo>
                <a:lnTo>
                  <a:pt x="491836" y="1979675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8"/>
                </a:lnTo>
                <a:lnTo>
                  <a:pt x="441833" y="2014092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2"/>
                </a:lnTo>
                <a:lnTo>
                  <a:pt x="450368" y="2014092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1" y="1979675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4" y="2007869"/>
                </a:lnTo>
                <a:lnTo>
                  <a:pt x="463931" y="1979675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8"/>
                </a:moveTo>
                <a:lnTo>
                  <a:pt x="479679" y="1922779"/>
                </a:lnTo>
                <a:lnTo>
                  <a:pt x="477266" y="1930399"/>
                </a:lnTo>
                <a:lnTo>
                  <a:pt x="461239" y="1980267"/>
                </a:lnTo>
                <a:lnTo>
                  <a:pt x="463931" y="1979675"/>
                </a:lnTo>
                <a:lnTo>
                  <a:pt x="491836" y="1979675"/>
                </a:lnTo>
                <a:lnTo>
                  <a:pt x="504825" y="1939289"/>
                </a:lnTo>
                <a:lnTo>
                  <a:pt x="507365" y="1931669"/>
                </a:lnTo>
                <a:lnTo>
                  <a:pt x="503174" y="1923414"/>
                </a:lnTo>
                <a:lnTo>
                  <a:pt x="487934" y="1918588"/>
                </a:lnTo>
                <a:close/>
              </a:path>
              <a:path w="507364" h="2058670">
                <a:moveTo>
                  <a:pt x="451485" y="1923033"/>
                </a:moveTo>
                <a:lnTo>
                  <a:pt x="423164" y="1929256"/>
                </a:lnTo>
                <a:lnTo>
                  <a:pt x="429387" y="1957577"/>
                </a:lnTo>
                <a:lnTo>
                  <a:pt x="457708" y="1951354"/>
                </a:lnTo>
                <a:lnTo>
                  <a:pt x="451485" y="1923033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4184" y="2536698"/>
            <a:ext cx="111760" cy="664210"/>
          </a:xfrm>
          <a:custGeom>
            <a:avLst/>
            <a:gdLst/>
            <a:ahLst/>
            <a:cxnLst/>
            <a:rect l="l" t="t" r="r" b="b"/>
            <a:pathLst>
              <a:path w="111760" h="664210">
                <a:moveTo>
                  <a:pt x="55752" y="39224"/>
                </a:moveTo>
                <a:lnTo>
                  <a:pt x="45847" y="56206"/>
                </a:lnTo>
                <a:lnTo>
                  <a:pt x="45847" y="663828"/>
                </a:lnTo>
                <a:lnTo>
                  <a:pt x="65659" y="663828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6421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66421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66421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6421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6421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68672" y="2620427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26429" y="2533650"/>
            <a:ext cx="2434590" cy="2061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97093" y="2528951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4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7" y="28321"/>
                </a:lnTo>
                <a:lnTo>
                  <a:pt x="28194" y="0"/>
                </a:lnTo>
                <a:close/>
              </a:path>
              <a:path w="507364" h="2058670">
                <a:moveTo>
                  <a:pt x="40640" y="56641"/>
                </a:moveTo>
                <a:lnTo>
                  <a:pt x="12446" y="62864"/>
                </a:lnTo>
                <a:lnTo>
                  <a:pt x="18669" y="91186"/>
                </a:lnTo>
                <a:lnTo>
                  <a:pt x="46862" y="84962"/>
                </a:lnTo>
                <a:lnTo>
                  <a:pt x="40640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2" y="119379"/>
                </a:lnTo>
                <a:lnTo>
                  <a:pt x="31115" y="147700"/>
                </a:lnTo>
                <a:lnTo>
                  <a:pt x="59309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5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8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1" y="254635"/>
                </a:lnTo>
                <a:lnTo>
                  <a:pt x="77978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30" y="289051"/>
                </a:lnTo>
                <a:lnTo>
                  <a:pt x="68453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6" y="345694"/>
                </a:lnTo>
                <a:lnTo>
                  <a:pt x="80899" y="373888"/>
                </a:lnTo>
                <a:lnTo>
                  <a:pt x="109093" y="367664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6" y="395986"/>
                </a:moveTo>
                <a:lnTo>
                  <a:pt x="87122" y="402209"/>
                </a:lnTo>
                <a:lnTo>
                  <a:pt x="93345" y="430529"/>
                </a:lnTo>
                <a:lnTo>
                  <a:pt x="121539" y="424307"/>
                </a:lnTo>
                <a:lnTo>
                  <a:pt x="115316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8" y="458724"/>
                </a:lnTo>
                <a:lnTo>
                  <a:pt x="105791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4" y="515365"/>
                </a:lnTo>
                <a:lnTo>
                  <a:pt x="118237" y="543560"/>
                </a:lnTo>
                <a:lnTo>
                  <a:pt x="146431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4" y="565658"/>
                </a:moveTo>
                <a:lnTo>
                  <a:pt x="124460" y="571881"/>
                </a:lnTo>
                <a:lnTo>
                  <a:pt x="130683" y="600201"/>
                </a:lnTo>
                <a:lnTo>
                  <a:pt x="158877" y="593978"/>
                </a:lnTo>
                <a:lnTo>
                  <a:pt x="152654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6" y="628396"/>
                </a:lnTo>
                <a:lnTo>
                  <a:pt x="143129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2" y="685038"/>
                </a:lnTo>
                <a:lnTo>
                  <a:pt x="155575" y="713232"/>
                </a:lnTo>
                <a:lnTo>
                  <a:pt x="183769" y="707009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2" y="735329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5" y="763651"/>
                </a:lnTo>
                <a:lnTo>
                  <a:pt x="189992" y="735329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4" y="798068"/>
                </a:lnTo>
                <a:lnTo>
                  <a:pt x="180467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90" y="854710"/>
                </a:lnTo>
                <a:lnTo>
                  <a:pt x="192912" y="882903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30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3" y="933323"/>
                </a:lnTo>
                <a:lnTo>
                  <a:pt x="227330" y="905001"/>
                </a:lnTo>
                <a:close/>
              </a:path>
              <a:path w="507364" h="2058670">
                <a:moveTo>
                  <a:pt x="239776" y="961516"/>
                </a:moveTo>
                <a:lnTo>
                  <a:pt x="211582" y="967739"/>
                </a:lnTo>
                <a:lnTo>
                  <a:pt x="217805" y="996061"/>
                </a:lnTo>
                <a:lnTo>
                  <a:pt x="245999" y="989838"/>
                </a:lnTo>
                <a:lnTo>
                  <a:pt x="239776" y="961516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8" y="1024382"/>
                </a:lnTo>
                <a:lnTo>
                  <a:pt x="230251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8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1" y="1102995"/>
                </a:lnTo>
                <a:lnTo>
                  <a:pt x="264668" y="1074674"/>
                </a:lnTo>
                <a:close/>
              </a:path>
              <a:path w="507364" h="2058670">
                <a:moveTo>
                  <a:pt x="277114" y="1131189"/>
                </a:moveTo>
                <a:lnTo>
                  <a:pt x="248920" y="1137412"/>
                </a:lnTo>
                <a:lnTo>
                  <a:pt x="255143" y="1165733"/>
                </a:lnTo>
                <a:lnTo>
                  <a:pt x="283337" y="1159510"/>
                </a:lnTo>
                <a:lnTo>
                  <a:pt x="277114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6" y="1194054"/>
                </a:lnTo>
                <a:lnTo>
                  <a:pt x="267589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6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9" y="1272667"/>
                </a:lnTo>
                <a:lnTo>
                  <a:pt x="302006" y="1244346"/>
                </a:lnTo>
                <a:close/>
              </a:path>
              <a:path w="507364" h="2058670">
                <a:moveTo>
                  <a:pt x="314452" y="1300861"/>
                </a:moveTo>
                <a:lnTo>
                  <a:pt x="286258" y="1307084"/>
                </a:lnTo>
                <a:lnTo>
                  <a:pt x="292481" y="1335405"/>
                </a:lnTo>
                <a:lnTo>
                  <a:pt x="320675" y="1329182"/>
                </a:lnTo>
                <a:lnTo>
                  <a:pt x="314452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4" y="1363726"/>
                </a:lnTo>
                <a:lnTo>
                  <a:pt x="304927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4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7" y="1442339"/>
                </a:lnTo>
                <a:lnTo>
                  <a:pt x="339344" y="1414018"/>
                </a:lnTo>
                <a:close/>
              </a:path>
              <a:path w="507364" h="2058670">
                <a:moveTo>
                  <a:pt x="351790" y="1470533"/>
                </a:moveTo>
                <a:lnTo>
                  <a:pt x="323596" y="1476756"/>
                </a:lnTo>
                <a:lnTo>
                  <a:pt x="329819" y="1505077"/>
                </a:lnTo>
                <a:lnTo>
                  <a:pt x="358013" y="1498854"/>
                </a:lnTo>
                <a:lnTo>
                  <a:pt x="351790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2" y="1533398"/>
                </a:lnTo>
                <a:lnTo>
                  <a:pt x="342265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2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3032" y="1612011"/>
                </a:lnTo>
                <a:lnTo>
                  <a:pt x="376682" y="1583690"/>
                </a:lnTo>
                <a:close/>
              </a:path>
              <a:path w="507364" h="2058670">
                <a:moveTo>
                  <a:pt x="389255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478" y="1668526"/>
                </a:lnTo>
                <a:lnTo>
                  <a:pt x="389255" y="1640205"/>
                </a:lnTo>
                <a:close/>
              </a:path>
              <a:path w="507364" h="2058670">
                <a:moveTo>
                  <a:pt x="401701" y="1696847"/>
                </a:moveTo>
                <a:lnTo>
                  <a:pt x="373380" y="1703070"/>
                </a:lnTo>
                <a:lnTo>
                  <a:pt x="379603" y="1731264"/>
                </a:lnTo>
                <a:lnTo>
                  <a:pt x="407924" y="1725041"/>
                </a:lnTo>
                <a:lnTo>
                  <a:pt x="401701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6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3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6" y="1838198"/>
                </a:lnTo>
                <a:lnTo>
                  <a:pt x="426593" y="1809877"/>
                </a:lnTo>
                <a:close/>
              </a:path>
              <a:path w="507364" h="2058670">
                <a:moveTo>
                  <a:pt x="439039" y="1866519"/>
                </a:moveTo>
                <a:lnTo>
                  <a:pt x="410718" y="1872742"/>
                </a:lnTo>
                <a:lnTo>
                  <a:pt x="416941" y="1900936"/>
                </a:lnTo>
                <a:lnTo>
                  <a:pt x="445262" y="1894713"/>
                </a:lnTo>
                <a:lnTo>
                  <a:pt x="439039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8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7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6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1" y="1979676"/>
                </a:lnTo>
                <a:lnTo>
                  <a:pt x="470154" y="2007870"/>
                </a:lnTo>
                <a:lnTo>
                  <a:pt x="460947" y="2009892"/>
                </a:lnTo>
                <a:lnTo>
                  <a:pt x="470916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4" y="2007870"/>
                </a:lnTo>
                <a:lnTo>
                  <a:pt x="463931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9" y="1922780"/>
                </a:lnTo>
                <a:lnTo>
                  <a:pt x="477266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5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4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2978" y="2528951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4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7" y="28321"/>
                </a:lnTo>
                <a:lnTo>
                  <a:pt x="28194" y="0"/>
                </a:lnTo>
                <a:close/>
              </a:path>
              <a:path w="507364" h="2058670">
                <a:moveTo>
                  <a:pt x="40639" y="56641"/>
                </a:moveTo>
                <a:lnTo>
                  <a:pt x="12446" y="62864"/>
                </a:lnTo>
                <a:lnTo>
                  <a:pt x="18669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2" y="119379"/>
                </a:lnTo>
                <a:lnTo>
                  <a:pt x="31114" y="147700"/>
                </a:lnTo>
                <a:lnTo>
                  <a:pt x="59309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5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7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30" y="289051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3" y="367664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8" y="458724"/>
                </a:lnTo>
                <a:lnTo>
                  <a:pt x="105790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3" y="515365"/>
                </a:lnTo>
                <a:lnTo>
                  <a:pt x="118237" y="543560"/>
                </a:lnTo>
                <a:lnTo>
                  <a:pt x="146431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60" y="571881"/>
                </a:lnTo>
                <a:lnTo>
                  <a:pt x="130683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6" y="628396"/>
                </a:lnTo>
                <a:lnTo>
                  <a:pt x="143128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9" y="707009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2" y="735329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2" y="735329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4" y="798068"/>
                </a:lnTo>
                <a:lnTo>
                  <a:pt x="180467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30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30" y="905001"/>
                </a:lnTo>
                <a:close/>
              </a:path>
              <a:path w="507364" h="2058670">
                <a:moveTo>
                  <a:pt x="239775" y="961516"/>
                </a:moveTo>
                <a:lnTo>
                  <a:pt x="211582" y="967739"/>
                </a:lnTo>
                <a:lnTo>
                  <a:pt x="217805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8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0" y="1102995"/>
                </a:lnTo>
                <a:lnTo>
                  <a:pt x="264668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20" y="1137412"/>
                </a:lnTo>
                <a:lnTo>
                  <a:pt x="255143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5" y="1194054"/>
                </a:lnTo>
                <a:lnTo>
                  <a:pt x="267588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6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8" y="1272667"/>
                </a:lnTo>
                <a:lnTo>
                  <a:pt x="302006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8" y="1307084"/>
                </a:lnTo>
                <a:lnTo>
                  <a:pt x="292481" y="1335405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4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7" y="1442339"/>
                </a:lnTo>
                <a:lnTo>
                  <a:pt x="339344" y="1414018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6"/>
                </a:lnTo>
                <a:lnTo>
                  <a:pt x="329819" y="1505077"/>
                </a:lnTo>
                <a:lnTo>
                  <a:pt x="358013" y="1498854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2" y="1533398"/>
                </a:lnTo>
                <a:lnTo>
                  <a:pt x="342264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2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3032" y="1612011"/>
                </a:lnTo>
                <a:lnTo>
                  <a:pt x="376682" y="1583690"/>
                </a:lnTo>
                <a:close/>
              </a:path>
              <a:path w="507364" h="2058670">
                <a:moveTo>
                  <a:pt x="389255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477" y="1668526"/>
                </a:lnTo>
                <a:lnTo>
                  <a:pt x="389255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80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3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5" y="1838198"/>
                </a:lnTo>
                <a:lnTo>
                  <a:pt x="426593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8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7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1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1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4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3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4102" y="2504567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4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6" y="28321"/>
                </a:lnTo>
                <a:lnTo>
                  <a:pt x="28194" y="0"/>
                </a:lnTo>
                <a:close/>
              </a:path>
              <a:path w="507364" h="2058670">
                <a:moveTo>
                  <a:pt x="40639" y="56642"/>
                </a:moveTo>
                <a:lnTo>
                  <a:pt x="12446" y="62865"/>
                </a:lnTo>
                <a:lnTo>
                  <a:pt x="18669" y="91186"/>
                </a:lnTo>
                <a:lnTo>
                  <a:pt x="46862" y="84962"/>
                </a:lnTo>
                <a:lnTo>
                  <a:pt x="40639" y="56642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1" y="119380"/>
                </a:lnTo>
                <a:lnTo>
                  <a:pt x="31114" y="147700"/>
                </a:lnTo>
                <a:lnTo>
                  <a:pt x="59309" y="141478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6"/>
                </a:lnTo>
                <a:lnTo>
                  <a:pt x="71754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7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4" h="2058670">
                <a:moveTo>
                  <a:pt x="90424" y="282829"/>
                </a:moveTo>
                <a:lnTo>
                  <a:pt x="62229" y="289052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9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3" y="367665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30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8" y="458724"/>
                </a:lnTo>
                <a:lnTo>
                  <a:pt x="105790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3" y="515366"/>
                </a:lnTo>
                <a:lnTo>
                  <a:pt x="118237" y="543560"/>
                </a:lnTo>
                <a:lnTo>
                  <a:pt x="146431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60" y="571881"/>
                </a:lnTo>
                <a:lnTo>
                  <a:pt x="130683" y="600202"/>
                </a:lnTo>
                <a:lnTo>
                  <a:pt x="158876" y="593979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6" y="628396"/>
                </a:lnTo>
                <a:lnTo>
                  <a:pt x="143128" y="656717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5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9" y="707009"/>
                </a:lnTo>
                <a:lnTo>
                  <a:pt x="177546" y="678815"/>
                </a:lnTo>
                <a:close/>
              </a:path>
              <a:path w="507364" h="2058670">
                <a:moveTo>
                  <a:pt x="189991" y="735330"/>
                </a:moveTo>
                <a:lnTo>
                  <a:pt x="161798" y="741553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1" y="735330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4" y="798068"/>
                </a:lnTo>
                <a:lnTo>
                  <a:pt x="180466" y="826388"/>
                </a:lnTo>
                <a:lnTo>
                  <a:pt x="208661" y="820166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89" y="854710"/>
                </a:lnTo>
                <a:lnTo>
                  <a:pt x="192912" y="882904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29" y="905002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29" y="905002"/>
                </a:lnTo>
                <a:close/>
              </a:path>
              <a:path w="507364" h="2058670">
                <a:moveTo>
                  <a:pt x="239775" y="961517"/>
                </a:moveTo>
                <a:lnTo>
                  <a:pt x="211582" y="967740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7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3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8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0" y="1102995"/>
                </a:lnTo>
                <a:lnTo>
                  <a:pt x="264668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20" y="1137412"/>
                </a:lnTo>
                <a:lnTo>
                  <a:pt x="255143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5" y="1194054"/>
                </a:lnTo>
                <a:lnTo>
                  <a:pt x="267588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6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8" y="1272667"/>
                </a:lnTo>
                <a:lnTo>
                  <a:pt x="302006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8" y="1307084"/>
                </a:lnTo>
                <a:lnTo>
                  <a:pt x="292481" y="1335405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4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4" y="1414018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6"/>
                </a:lnTo>
                <a:lnTo>
                  <a:pt x="329819" y="1505077"/>
                </a:lnTo>
                <a:lnTo>
                  <a:pt x="358013" y="1498854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2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3032" y="1612011"/>
                </a:lnTo>
                <a:lnTo>
                  <a:pt x="376682" y="1583690"/>
                </a:lnTo>
                <a:close/>
              </a:path>
              <a:path w="507364" h="2058670">
                <a:moveTo>
                  <a:pt x="389254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477" y="1668526"/>
                </a:lnTo>
                <a:lnTo>
                  <a:pt x="389254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3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5" y="1838198"/>
                </a:lnTo>
                <a:lnTo>
                  <a:pt x="426593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8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1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1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1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1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4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3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6937" y="2528951"/>
            <a:ext cx="507365" cy="2058670"/>
          </a:xfrm>
          <a:custGeom>
            <a:avLst/>
            <a:gdLst/>
            <a:ahLst/>
            <a:cxnLst/>
            <a:rect l="l" t="t" r="r" b="b"/>
            <a:pathLst>
              <a:path w="507364" h="2058670">
                <a:moveTo>
                  <a:pt x="28193" y="0"/>
                </a:moveTo>
                <a:lnTo>
                  <a:pt x="0" y="6223"/>
                </a:lnTo>
                <a:lnTo>
                  <a:pt x="6223" y="34544"/>
                </a:lnTo>
                <a:lnTo>
                  <a:pt x="34416" y="28321"/>
                </a:lnTo>
                <a:lnTo>
                  <a:pt x="28193" y="0"/>
                </a:lnTo>
                <a:close/>
              </a:path>
              <a:path w="507364" h="2058670">
                <a:moveTo>
                  <a:pt x="40639" y="56641"/>
                </a:moveTo>
                <a:lnTo>
                  <a:pt x="12446" y="62864"/>
                </a:lnTo>
                <a:lnTo>
                  <a:pt x="18668" y="91186"/>
                </a:lnTo>
                <a:lnTo>
                  <a:pt x="46862" y="84962"/>
                </a:lnTo>
                <a:lnTo>
                  <a:pt x="40639" y="56641"/>
                </a:lnTo>
                <a:close/>
              </a:path>
              <a:path w="507364" h="2058670">
                <a:moveTo>
                  <a:pt x="53086" y="113157"/>
                </a:moveTo>
                <a:lnTo>
                  <a:pt x="24891" y="119379"/>
                </a:lnTo>
                <a:lnTo>
                  <a:pt x="31114" y="147700"/>
                </a:lnTo>
                <a:lnTo>
                  <a:pt x="59309" y="141477"/>
                </a:lnTo>
                <a:lnTo>
                  <a:pt x="53086" y="113157"/>
                </a:lnTo>
                <a:close/>
              </a:path>
              <a:path w="507364" h="2058670">
                <a:moveTo>
                  <a:pt x="65532" y="169799"/>
                </a:moveTo>
                <a:lnTo>
                  <a:pt x="37337" y="176022"/>
                </a:lnTo>
                <a:lnTo>
                  <a:pt x="43561" y="204215"/>
                </a:lnTo>
                <a:lnTo>
                  <a:pt x="71754" y="197993"/>
                </a:lnTo>
                <a:lnTo>
                  <a:pt x="65532" y="169799"/>
                </a:lnTo>
                <a:close/>
              </a:path>
              <a:path w="507364" h="2058670">
                <a:moveTo>
                  <a:pt x="77977" y="226313"/>
                </a:moveTo>
                <a:lnTo>
                  <a:pt x="49784" y="232537"/>
                </a:lnTo>
                <a:lnTo>
                  <a:pt x="56007" y="260858"/>
                </a:lnTo>
                <a:lnTo>
                  <a:pt x="84200" y="254635"/>
                </a:lnTo>
                <a:lnTo>
                  <a:pt x="77977" y="226313"/>
                </a:lnTo>
                <a:close/>
              </a:path>
              <a:path w="507364" h="2058670">
                <a:moveTo>
                  <a:pt x="90424" y="282828"/>
                </a:moveTo>
                <a:lnTo>
                  <a:pt x="62229" y="289051"/>
                </a:lnTo>
                <a:lnTo>
                  <a:pt x="68452" y="317373"/>
                </a:lnTo>
                <a:lnTo>
                  <a:pt x="96647" y="311150"/>
                </a:lnTo>
                <a:lnTo>
                  <a:pt x="90424" y="282828"/>
                </a:lnTo>
                <a:close/>
              </a:path>
              <a:path w="507364" h="2058670">
                <a:moveTo>
                  <a:pt x="102870" y="339471"/>
                </a:moveTo>
                <a:lnTo>
                  <a:pt x="74675" y="345694"/>
                </a:lnTo>
                <a:lnTo>
                  <a:pt x="80899" y="373888"/>
                </a:lnTo>
                <a:lnTo>
                  <a:pt x="109092" y="367664"/>
                </a:lnTo>
                <a:lnTo>
                  <a:pt x="102870" y="339471"/>
                </a:lnTo>
                <a:close/>
              </a:path>
              <a:path w="507364" h="2058670">
                <a:moveTo>
                  <a:pt x="115315" y="395986"/>
                </a:moveTo>
                <a:lnTo>
                  <a:pt x="87122" y="402209"/>
                </a:lnTo>
                <a:lnTo>
                  <a:pt x="93345" y="430529"/>
                </a:lnTo>
                <a:lnTo>
                  <a:pt x="121538" y="424307"/>
                </a:lnTo>
                <a:lnTo>
                  <a:pt x="115315" y="395986"/>
                </a:lnTo>
                <a:close/>
              </a:path>
              <a:path w="507364" h="2058670">
                <a:moveTo>
                  <a:pt x="127762" y="452500"/>
                </a:moveTo>
                <a:lnTo>
                  <a:pt x="99567" y="458724"/>
                </a:lnTo>
                <a:lnTo>
                  <a:pt x="105790" y="487045"/>
                </a:lnTo>
                <a:lnTo>
                  <a:pt x="133985" y="480822"/>
                </a:lnTo>
                <a:lnTo>
                  <a:pt x="127762" y="452500"/>
                </a:lnTo>
                <a:close/>
              </a:path>
              <a:path w="507364" h="2058670">
                <a:moveTo>
                  <a:pt x="140208" y="509143"/>
                </a:moveTo>
                <a:lnTo>
                  <a:pt x="112013" y="515365"/>
                </a:lnTo>
                <a:lnTo>
                  <a:pt x="118237" y="543560"/>
                </a:lnTo>
                <a:lnTo>
                  <a:pt x="146430" y="537337"/>
                </a:lnTo>
                <a:lnTo>
                  <a:pt x="140208" y="509143"/>
                </a:lnTo>
                <a:close/>
              </a:path>
              <a:path w="507364" h="2058670">
                <a:moveTo>
                  <a:pt x="152653" y="565658"/>
                </a:moveTo>
                <a:lnTo>
                  <a:pt x="124460" y="571881"/>
                </a:lnTo>
                <a:lnTo>
                  <a:pt x="130683" y="600201"/>
                </a:lnTo>
                <a:lnTo>
                  <a:pt x="158876" y="593978"/>
                </a:lnTo>
                <a:lnTo>
                  <a:pt x="152653" y="565658"/>
                </a:lnTo>
                <a:close/>
              </a:path>
              <a:path w="507364" h="2058670">
                <a:moveTo>
                  <a:pt x="165100" y="622173"/>
                </a:moveTo>
                <a:lnTo>
                  <a:pt x="136905" y="628396"/>
                </a:lnTo>
                <a:lnTo>
                  <a:pt x="143128" y="656716"/>
                </a:lnTo>
                <a:lnTo>
                  <a:pt x="171323" y="650494"/>
                </a:lnTo>
                <a:lnTo>
                  <a:pt x="165100" y="622173"/>
                </a:lnTo>
                <a:close/>
              </a:path>
              <a:path w="507364" h="2058670">
                <a:moveTo>
                  <a:pt x="177546" y="678814"/>
                </a:moveTo>
                <a:lnTo>
                  <a:pt x="149351" y="685038"/>
                </a:lnTo>
                <a:lnTo>
                  <a:pt x="155575" y="713232"/>
                </a:lnTo>
                <a:lnTo>
                  <a:pt x="183768" y="707009"/>
                </a:lnTo>
                <a:lnTo>
                  <a:pt x="177546" y="678814"/>
                </a:lnTo>
                <a:close/>
              </a:path>
              <a:path w="507364" h="2058670">
                <a:moveTo>
                  <a:pt x="189991" y="735329"/>
                </a:moveTo>
                <a:lnTo>
                  <a:pt x="161798" y="741552"/>
                </a:lnTo>
                <a:lnTo>
                  <a:pt x="168021" y="769874"/>
                </a:lnTo>
                <a:lnTo>
                  <a:pt x="196214" y="763651"/>
                </a:lnTo>
                <a:lnTo>
                  <a:pt x="189991" y="735329"/>
                </a:lnTo>
                <a:close/>
              </a:path>
              <a:path w="507364" h="2058670">
                <a:moveTo>
                  <a:pt x="202437" y="791845"/>
                </a:moveTo>
                <a:lnTo>
                  <a:pt x="174243" y="798068"/>
                </a:lnTo>
                <a:lnTo>
                  <a:pt x="180466" y="826388"/>
                </a:lnTo>
                <a:lnTo>
                  <a:pt x="208661" y="820165"/>
                </a:lnTo>
                <a:lnTo>
                  <a:pt x="202437" y="791845"/>
                </a:lnTo>
                <a:close/>
              </a:path>
              <a:path w="507364" h="2058670">
                <a:moveTo>
                  <a:pt x="214884" y="848487"/>
                </a:moveTo>
                <a:lnTo>
                  <a:pt x="186689" y="854710"/>
                </a:lnTo>
                <a:lnTo>
                  <a:pt x="192912" y="882903"/>
                </a:lnTo>
                <a:lnTo>
                  <a:pt x="221107" y="876681"/>
                </a:lnTo>
                <a:lnTo>
                  <a:pt x="214884" y="848487"/>
                </a:lnTo>
                <a:close/>
              </a:path>
              <a:path w="507364" h="2058670">
                <a:moveTo>
                  <a:pt x="227329" y="905001"/>
                </a:moveTo>
                <a:lnTo>
                  <a:pt x="199136" y="911225"/>
                </a:lnTo>
                <a:lnTo>
                  <a:pt x="205359" y="939546"/>
                </a:lnTo>
                <a:lnTo>
                  <a:pt x="233552" y="933323"/>
                </a:lnTo>
                <a:lnTo>
                  <a:pt x="227329" y="905001"/>
                </a:lnTo>
                <a:close/>
              </a:path>
              <a:path w="507364" h="2058670">
                <a:moveTo>
                  <a:pt x="239775" y="961516"/>
                </a:moveTo>
                <a:lnTo>
                  <a:pt x="211582" y="967739"/>
                </a:lnTo>
                <a:lnTo>
                  <a:pt x="217804" y="996061"/>
                </a:lnTo>
                <a:lnTo>
                  <a:pt x="245999" y="989838"/>
                </a:lnTo>
                <a:lnTo>
                  <a:pt x="239775" y="961516"/>
                </a:lnTo>
                <a:close/>
              </a:path>
              <a:path w="507364" h="2058670">
                <a:moveTo>
                  <a:pt x="252222" y="1018159"/>
                </a:moveTo>
                <a:lnTo>
                  <a:pt x="224027" y="1024382"/>
                </a:lnTo>
                <a:lnTo>
                  <a:pt x="230250" y="1052576"/>
                </a:lnTo>
                <a:lnTo>
                  <a:pt x="258445" y="1046352"/>
                </a:lnTo>
                <a:lnTo>
                  <a:pt x="252222" y="1018159"/>
                </a:lnTo>
                <a:close/>
              </a:path>
              <a:path w="507364" h="2058670">
                <a:moveTo>
                  <a:pt x="264667" y="1074674"/>
                </a:moveTo>
                <a:lnTo>
                  <a:pt x="236474" y="1080897"/>
                </a:lnTo>
                <a:lnTo>
                  <a:pt x="242697" y="1109218"/>
                </a:lnTo>
                <a:lnTo>
                  <a:pt x="270890" y="1102995"/>
                </a:lnTo>
                <a:lnTo>
                  <a:pt x="264667" y="1074674"/>
                </a:lnTo>
                <a:close/>
              </a:path>
              <a:path w="507364" h="2058670">
                <a:moveTo>
                  <a:pt x="277113" y="1131189"/>
                </a:moveTo>
                <a:lnTo>
                  <a:pt x="248920" y="1137412"/>
                </a:lnTo>
                <a:lnTo>
                  <a:pt x="255142" y="1165733"/>
                </a:lnTo>
                <a:lnTo>
                  <a:pt x="283337" y="1159510"/>
                </a:lnTo>
                <a:lnTo>
                  <a:pt x="277113" y="1131189"/>
                </a:lnTo>
                <a:close/>
              </a:path>
              <a:path w="507364" h="2058670">
                <a:moveTo>
                  <a:pt x="289560" y="1187831"/>
                </a:moveTo>
                <a:lnTo>
                  <a:pt x="261365" y="1194054"/>
                </a:lnTo>
                <a:lnTo>
                  <a:pt x="267588" y="1222248"/>
                </a:lnTo>
                <a:lnTo>
                  <a:pt x="295783" y="1216025"/>
                </a:lnTo>
                <a:lnTo>
                  <a:pt x="289560" y="1187831"/>
                </a:lnTo>
                <a:close/>
              </a:path>
              <a:path w="507364" h="2058670">
                <a:moveTo>
                  <a:pt x="302005" y="1244346"/>
                </a:moveTo>
                <a:lnTo>
                  <a:pt x="273812" y="1250569"/>
                </a:lnTo>
                <a:lnTo>
                  <a:pt x="280035" y="1278890"/>
                </a:lnTo>
                <a:lnTo>
                  <a:pt x="308228" y="1272667"/>
                </a:lnTo>
                <a:lnTo>
                  <a:pt x="302005" y="1244346"/>
                </a:lnTo>
                <a:close/>
              </a:path>
              <a:path w="507364" h="2058670">
                <a:moveTo>
                  <a:pt x="314451" y="1300861"/>
                </a:moveTo>
                <a:lnTo>
                  <a:pt x="286258" y="1307084"/>
                </a:lnTo>
                <a:lnTo>
                  <a:pt x="292480" y="1335405"/>
                </a:lnTo>
                <a:lnTo>
                  <a:pt x="320675" y="1329182"/>
                </a:lnTo>
                <a:lnTo>
                  <a:pt x="314451" y="1300861"/>
                </a:lnTo>
                <a:close/>
              </a:path>
              <a:path w="507364" h="2058670">
                <a:moveTo>
                  <a:pt x="326898" y="1357503"/>
                </a:moveTo>
                <a:lnTo>
                  <a:pt x="298703" y="1363726"/>
                </a:lnTo>
                <a:lnTo>
                  <a:pt x="304926" y="1391920"/>
                </a:lnTo>
                <a:lnTo>
                  <a:pt x="333121" y="1385697"/>
                </a:lnTo>
                <a:lnTo>
                  <a:pt x="326898" y="1357503"/>
                </a:lnTo>
                <a:close/>
              </a:path>
              <a:path w="507364" h="2058670">
                <a:moveTo>
                  <a:pt x="339343" y="1414018"/>
                </a:moveTo>
                <a:lnTo>
                  <a:pt x="311150" y="1420241"/>
                </a:lnTo>
                <a:lnTo>
                  <a:pt x="317373" y="1448562"/>
                </a:lnTo>
                <a:lnTo>
                  <a:pt x="345566" y="1442339"/>
                </a:lnTo>
                <a:lnTo>
                  <a:pt x="339343" y="1414018"/>
                </a:lnTo>
                <a:close/>
              </a:path>
              <a:path w="507364" h="2058670">
                <a:moveTo>
                  <a:pt x="351789" y="1470533"/>
                </a:moveTo>
                <a:lnTo>
                  <a:pt x="323596" y="1476756"/>
                </a:lnTo>
                <a:lnTo>
                  <a:pt x="329818" y="1505077"/>
                </a:lnTo>
                <a:lnTo>
                  <a:pt x="358013" y="1498854"/>
                </a:lnTo>
                <a:lnTo>
                  <a:pt x="351789" y="1470533"/>
                </a:lnTo>
                <a:close/>
              </a:path>
              <a:path w="507364" h="2058670">
                <a:moveTo>
                  <a:pt x="364236" y="1527175"/>
                </a:moveTo>
                <a:lnTo>
                  <a:pt x="336041" y="1533398"/>
                </a:lnTo>
                <a:lnTo>
                  <a:pt x="342264" y="1561592"/>
                </a:lnTo>
                <a:lnTo>
                  <a:pt x="370459" y="1555369"/>
                </a:lnTo>
                <a:lnTo>
                  <a:pt x="364236" y="1527175"/>
                </a:lnTo>
                <a:close/>
              </a:path>
              <a:path w="507364" h="2058670">
                <a:moveTo>
                  <a:pt x="376682" y="1583690"/>
                </a:moveTo>
                <a:lnTo>
                  <a:pt x="348488" y="1589913"/>
                </a:lnTo>
                <a:lnTo>
                  <a:pt x="354711" y="1618234"/>
                </a:lnTo>
                <a:lnTo>
                  <a:pt x="382904" y="1612011"/>
                </a:lnTo>
                <a:lnTo>
                  <a:pt x="376682" y="1583690"/>
                </a:lnTo>
                <a:close/>
              </a:path>
              <a:path w="507364" h="2058670">
                <a:moveTo>
                  <a:pt x="389127" y="1640205"/>
                </a:moveTo>
                <a:lnTo>
                  <a:pt x="360934" y="1646428"/>
                </a:lnTo>
                <a:lnTo>
                  <a:pt x="367157" y="1674749"/>
                </a:lnTo>
                <a:lnTo>
                  <a:pt x="395350" y="1668526"/>
                </a:lnTo>
                <a:lnTo>
                  <a:pt x="389127" y="1640205"/>
                </a:lnTo>
                <a:close/>
              </a:path>
              <a:path w="507364" h="2058670">
                <a:moveTo>
                  <a:pt x="401700" y="1696847"/>
                </a:moveTo>
                <a:lnTo>
                  <a:pt x="373379" y="1703070"/>
                </a:lnTo>
                <a:lnTo>
                  <a:pt x="379602" y="1731264"/>
                </a:lnTo>
                <a:lnTo>
                  <a:pt x="407924" y="1725041"/>
                </a:lnTo>
                <a:lnTo>
                  <a:pt x="401700" y="1696847"/>
                </a:lnTo>
                <a:close/>
              </a:path>
              <a:path w="507364" h="2058670">
                <a:moveTo>
                  <a:pt x="414147" y="1753362"/>
                </a:moveTo>
                <a:lnTo>
                  <a:pt x="385825" y="1759585"/>
                </a:lnTo>
                <a:lnTo>
                  <a:pt x="392049" y="1787906"/>
                </a:lnTo>
                <a:lnTo>
                  <a:pt x="420370" y="1781683"/>
                </a:lnTo>
                <a:lnTo>
                  <a:pt x="414147" y="1753362"/>
                </a:lnTo>
                <a:close/>
              </a:path>
              <a:path w="507364" h="2058670">
                <a:moveTo>
                  <a:pt x="426592" y="1809877"/>
                </a:moveTo>
                <a:lnTo>
                  <a:pt x="398272" y="1816100"/>
                </a:lnTo>
                <a:lnTo>
                  <a:pt x="404495" y="1844421"/>
                </a:lnTo>
                <a:lnTo>
                  <a:pt x="432815" y="1838198"/>
                </a:lnTo>
                <a:lnTo>
                  <a:pt x="426592" y="1809877"/>
                </a:lnTo>
                <a:close/>
              </a:path>
              <a:path w="507364" h="2058670">
                <a:moveTo>
                  <a:pt x="439038" y="1866519"/>
                </a:moveTo>
                <a:lnTo>
                  <a:pt x="410717" y="1872742"/>
                </a:lnTo>
                <a:lnTo>
                  <a:pt x="416940" y="1900936"/>
                </a:lnTo>
                <a:lnTo>
                  <a:pt x="445262" y="1894713"/>
                </a:lnTo>
                <a:lnTo>
                  <a:pt x="439038" y="1866519"/>
                </a:lnTo>
                <a:close/>
              </a:path>
              <a:path w="507364" h="2058670">
                <a:moveTo>
                  <a:pt x="388112" y="1940560"/>
                </a:moveTo>
                <a:lnTo>
                  <a:pt x="382270" y="1945894"/>
                </a:lnTo>
                <a:lnTo>
                  <a:pt x="376427" y="1951355"/>
                </a:lnTo>
                <a:lnTo>
                  <a:pt x="376047" y="1960499"/>
                </a:lnTo>
                <a:lnTo>
                  <a:pt x="381508" y="1966341"/>
                </a:lnTo>
                <a:lnTo>
                  <a:pt x="466471" y="2058543"/>
                </a:lnTo>
                <a:lnTo>
                  <a:pt x="476927" y="2026031"/>
                </a:lnTo>
                <a:lnTo>
                  <a:pt x="446532" y="2026031"/>
                </a:lnTo>
                <a:lnTo>
                  <a:pt x="450368" y="2014093"/>
                </a:lnTo>
                <a:lnTo>
                  <a:pt x="441833" y="2014093"/>
                </a:lnTo>
                <a:lnTo>
                  <a:pt x="435610" y="1985899"/>
                </a:lnTo>
                <a:lnTo>
                  <a:pt x="438269" y="1985314"/>
                </a:lnTo>
                <a:lnTo>
                  <a:pt x="402716" y="1946783"/>
                </a:lnTo>
                <a:lnTo>
                  <a:pt x="397383" y="1940941"/>
                </a:lnTo>
                <a:lnTo>
                  <a:pt x="388112" y="1940560"/>
                </a:lnTo>
                <a:close/>
              </a:path>
              <a:path w="507364" h="2058670">
                <a:moveTo>
                  <a:pt x="460947" y="2009892"/>
                </a:moveTo>
                <a:lnTo>
                  <a:pt x="451017" y="2012074"/>
                </a:lnTo>
                <a:lnTo>
                  <a:pt x="446532" y="2026031"/>
                </a:lnTo>
                <a:lnTo>
                  <a:pt x="470915" y="2020697"/>
                </a:lnTo>
                <a:lnTo>
                  <a:pt x="460947" y="2009892"/>
                </a:lnTo>
                <a:close/>
              </a:path>
              <a:path w="507364" h="2058670">
                <a:moveTo>
                  <a:pt x="491836" y="1979676"/>
                </a:moveTo>
                <a:lnTo>
                  <a:pt x="463930" y="1979676"/>
                </a:lnTo>
                <a:lnTo>
                  <a:pt x="470153" y="2007870"/>
                </a:lnTo>
                <a:lnTo>
                  <a:pt x="460947" y="2009892"/>
                </a:lnTo>
                <a:lnTo>
                  <a:pt x="470915" y="2020697"/>
                </a:lnTo>
                <a:lnTo>
                  <a:pt x="446532" y="2026031"/>
                </a:lnTo>
                <a:lnTo>
                  <a:pt x="476927" y="2026031"/>
                </a:lnTo>
                <a:lnTo>
                  <a:pt x="491836" y="1979676"/>
                </a:lnTo>
                <a:close/>
              </a:path>
              <a:path w="507364" h="2058670">
                <a:moveTo>
                  <a:pt x="438269" y="1985314"/>
                </a:moveTo>
                <a:lnTo>
                  <a:pt x="435610" y="1985899"/>
                </a:lnTo>
                <a:lnTo>
                  <a:pt x="441833" y="2014093"/>
                </a:lnTo>
                <a:lnTo>
                  <a:pt x="451017" y="2012074"/>
                </a:lnTo>
                <a:lnTo>
                  <a:pt x="454102" y="2002474"/>
                </a:lnTo>
                <a:lnTo>
                  <a:pt x="438269" y="1985314"/>
                </a:lnTo>
                <a:close/>
              </a:path>
              <a:path w="507364" h="2058670">
                <a:moveTo>
                  <a:pt x="451017" y="2012074"/>
                </a:moveTo>
                <a:lnTo>
                  <a:pt x="441833" y="2014093"/>
                </a:lnTo>
                <a:lnTo>
                  <a:pt x="450368" y="2014093"/>
                </a:lnTo>
                <a:lnTo>
                  <a:pt x="451017" y="2012074"/>
                </a:lnTo>
                <a:close/>
              </a:path>
              <a:path w="507364" h="2058670">
                <a:moveTo>
                  <a:pt x="454102" y="2002474"/>
                </a:moveTo>
                <a:lnTo>
                  <a:pt x="451017" y="2012074"/>
                </a:lnTo>
                <a:lnTo>
                  <a:pt x="460947" y="2009892"/>
                </a:lnTo>
                <a:lnTo>
                  <a:pt x="454102" y="2002474"/>
                </a:lnTo>
                <a:close/>
              </a:path>
              <a:path w="507364" h="2058670">
                <a:moveTo>
                  <a:pt x="463930" y="1979676"/>
                </a:moveTo>
                <a:lnTo>
                  <a:pt x="461239" y="1980267"/>
                </a:lnTo>
                <a:lnTo>
                  <a:pt x="454102" y="2002474"/>
                </a:lnTo>
                <a:lnTo>
                  <a:pt x="460947" y="2009892"/>
                </a:lnTo>
                <a:lnTo>
                  <a:pt x="470153" y="2007870"/>
                </a:lnTo>
                <a:lnTo>
                  <a:pt x="463930" y="1979676"/>
                </a:lnTo>
                <a:close/>
              </a:path>
              <a:path w="507364" h="2058670">
                <a:moveTo>
                  <a:pt x="461239" y="1980267"/>
                </a:moveTo>
                <a:lnTo>
                  <a:pt x="438269" y="1985314"/>
                </a:lnTo>
                <a:lnTo>
                  <a:pt x="454102" y="2002474"/>
                </a:lnTo>
                <a:lnTo>
                  <a:pt x="461239" y="1980267"/>
                </a:lnTo>
                <a:close/>
              </a:path>
              <a:path w="507364" h="2058670">
                <a:moveTo>
                  <a:pt x="487934" y="1918589"/>
                </a:moveTo>
                <a:lnTo>
                  <a:pt x="479678" y="1922780"/>
                </a:lnTo>
                <a:lnTo>
                  <a:pt x="477265" y="1930400"/>
                </a:lnTo>
                <a:lnTo>
                  <a:pt x="461239" y="1980267"/>
                </a:lnTo>
                <a:lnTo>
                  <a:pt x="463930" y="1979676"/>
                </a:lnTo>
                <a:lnTo>
                  <a:pt x="491836" y="1979676"/>
                </a:lnTo>
                <a:lnTo>
                  <a:pt x="504825" y="1939290"/>
                </a:lnTo>
                <a:lnTo>
                  <a:pt x="507364" y="1931670"/>
                </a:lnTo>
                <a:lnTo>
                  <a:pt x="503174" y="1923415"/>
                </a:lnTo>
                <a:lnTo>
                  <a:pt x="487934" y="1918589"/>
                </a:lnTo>
                <a:close/>
              </a:path>
              <a:path w="507364" h="2058670">
                <a:moveTo>
                  <a:pt x="451485" y="1923034"/>
                </a:moveTo>
                <a:lnTo>
                  <a:pt x="423163" y="1929257"/>
                </a:lnTo>
                <a:lnTo>
                  <a:pt x="429387" y="1957578"/>
                </a:lnTo>
                <a:lnTo>
                  <a:pt x="457708" y="1951355"/>
                </a:lnTo>
                <a:lnTo>
                  <a:pt x="451485" y="1923034"/>
                </a:lnTo>
                <a:close/>
              </a:path>
            </a:pathLst>
          </a:custGeom>
          <a:solidFill>
            <a:srgbClr val="FF89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07540" y="1105661"/>
            <a:ext cx="807974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saw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how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generate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(or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“decode”)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target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spc="-10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70" dirty="0">
                <a:latin typeface="Arial"/>
                <a:cs typeface="Arial"/>
              </a:rPr>
              <a:t>taking </a:t>
            </a:r>
            <a:r>
              <a:rPr sz="2400" spc="-130" dirty="0">
                <a:latin typeface="Arial"/>
                <a:cs typeface="Arial"/>
              </a:rPr>
              <a:t>argmax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decoder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2361565">
              <a:tabLst>
                <a:tab pos="2965450" algn="l"/>
                <a:tab pos="3561715" algn="l"/>
                <a:tab pos="4085590" algn="l"/>
                <a:tab pos="4864100" algn="l"/>
                <a:tab pos="5428615" algn="l"/>
                <a:tab pos="5813425" algn="l"/>
              </a:tabLst>
            </a:pPr>
            <a:r>
              <a:rPr sz="1600" i="1" spc="-105" dirty="0">
                <a:latin typeface="Arial"/>
                <a:cs typeface="Arial"/>
              </a:rPr>
              <a:t>he	</a:t>
            </a:r>
            <a:r>
              <a:rPr sz="2400" i="1" spc="7" baseline="1736" dirty="0">
                <a:latin typeface="Arial"/>
                <a:cs typeface="Arial"/>
              </a:rPr>
              <a:t>hit	</a:t>
            </a:r>
            <a:r>
              <a:rPr sz="2400" i="1" spc="-157" baseline="1736" dirty="0">
                <a:latin typeface="Arial"/>
                <a:cs typeface="Arial"/>
              </a:rPr>
              <a:t>me	</a:t>
            </a:r>
            <a:r>
              <a:rPr sz="2400" i="1" spc="7" baseline="3472" dirty="0">
                <a:latin typeface="Arial"/>
                <a:cs typeface="Arial"/>
              </a:rPr>
              <a:t>with	</a:t>
            </a:r>
            <a:r>
              <a:rPr sz="2400" i="1" spc="-104" baseline="3472" dirty="0">
                <a:latin typeface="Arial"/>
                <a:cs typeface="Arial"/>
              </a:rPr>
              <a:t>a	pie	</a:t>
            </a:r>
            <a:r>
              <a:rPr sz="2400" i="1" spc="-270" baseline="3472" dirty="0">
                <a:latin typeface="Arial"/>
                <a:cs typeface="Arial"/>
              </a:rPr>
              <a:t>&lt;END&gt;</a:t>
            </a:r>
            <a:endParaRPr sz="2400" baseline="347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7541" y="4618482"/>
            <a:ext cx="8273415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9470">
              <a:spcBef>
                <a:spcPts val="95"/>
              </a:spcBef>
              <a:tabLst>
                <a:tab pos="2967355" algn="l"/>
                <a:tab pos="3573145" algn="l"/>
                <a:tab pos="4100829" algn="l"/>
                <a:tab pos="4726305" algn="l"/>
                <a:tab pos="5460365" algn="l"/>
                <a:tab pos="5979160" algn="l"/>
              </a:tabLst>
            </a:pPr>
            <a:r>
              <a:rPr sz="1600" i="1" spc="-240" dirty="0">
                <a:latin typeface="Arial"/>
                <a:cs typeface="Arial"/>
              </a:rPr>
              <a:t>&lt;START&gt;	</a:t>
            </a:r>
            <a:r>
              <a:rPr sz="2400" i="1" spc="-157" baseline="5208" dirty="0">
                <a:latin typeface="Arial"/>
                <a:cs typeface="Arial"/>
              </a:rPr>
              <a:t>he	</a:t>
            </a:r>
            <a:r>
              <a:rPr sz="2400" i="1" spc="7" baseline="3472" dirty="0">
                <a:latin typeface="Arial"/>
                <a:cs typeface="Arial"/>
              </a:rPr>
              <a:t>hit	</a:t>
            </a:r>
            <a:r>
              <a:rPr sz="2400" i="1" spc="-150" baseline="3472" dirty="0">
                <a:latin typeface="Arial"/>
                <a:cs typeface="Arial"/>
              </a:rPr>
              <a:t>me	</a:t>
            </a:r>
            <a:r>
              <a:rPr sz="2400" i="1" spc="7" baseline="3472" dirty="0">
                <a:latin typeface="Arial"/>
                <a:cs typeface="Arial"/>
              </a:rPr>
              <a:t>with	</a:t>
            </a:r>
            <a:r>
              <a:rPr sz="2400" i="1" spc="-104" baseline="3472" dirty="0">
                <a:latin typeface="Arial"/>
                <a:cs typeface="Arial"/>
              </a:rPr>
              <a:t>a	pie</a:t>
            </a:r>
            <a:endParaRPr sz="2400" baseline="347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BA56BD"/>
                </a:solidFill>
                <a:latin typeface="Arial"/>
                <a:cs typeface="Arial"/>
              </a:rPr>
              <a:t>greedy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decoding </a:t>
            </a:r>
            <a:r>
              <a:rPr sz="2400" spc="-80" dirty="0">
                <a:latin typeface="Arial"/>
                <a:cs typeface="Arial"/>
              </a:rPr>
              <a:t>(take </a:t>
            </a:r>
            <a:r>
              <a:rPr sz="2400" spc="-70" dirty="0">
                <a:latin typeface="Arial"/>
                <a:cs typeface="Arial"/>
              </a:rPr>
              <a:t>most </a:t>
            </a:r>
            <a:r>
              <a:rPr sz="2400" spc="-75" dirty="0">
                <a:latin typeface="Arial"/>
                <a:cs typeface="Arial"/>
              </a:rPr>
              <a:t>probable </a:t>
            </a:r>
            <a:r>
              <a:rPr sz="2400" spc="-35" dirty="0">
                <a:latin typeface="Arial"/>
                <a:cs typeface="Arial"/>
              </a:rPr>
              <a:t>word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each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step)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25" dirty="0">
                <a:solidFill>
                  <a:srgbClr val="C00000"/>
                </a:solidFill>
                <a:latin typeface="Trebuchet MS"/>
                <a:cs typeface="Trebuchet MS"/>
              </a:rPr>
              <a:t>Problems with 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this</a:t>
            </a:r>
            <a:r>
              <a:rPr sz="2400" b="1" spc="-3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C00000"/>
                </a:solidFill>
                <a:latin typeface="Trebuchet MS"/>
                <a:cs typeface="Trebuchet MS"/>
              </a:rPr>
              <a:t>method?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03164" y="2622205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7937" y="2622205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12711" y="2622205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17359" y="2622205"/>
            <a:ext cx="359073" cy="556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Holder 4">
            <a:extLst>
              <a:ext uri="{FF2B5EF4-FFF2-40B4-BE49-F238E27FC236}">
                <a16:creationId xmlns:a16="http://schemas.microsoft.com/office/drawing/2014/main" id="{AF648C79-5D64-43F9-8713-02852872B3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63107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370" y="249377"/>
            <a:ext cx="7541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5" dirty="0"/>
              <a:t>Problems </a:t>
            </a:r>
            <a:r>
              <a:rPr spc="-160" dirty="0"/>
              <a:t>with </a:t>
            </a:r>
            <a:r>
              <a:rPr spc="-190" dirty="0"/>
              <a:t>greedy</a:t>
            </a:r>
            <a:r>
              <a:rPr spc="-484" dirty="0"/>
              <a:t> </a:t>
            </a:r>
            <a:r>
              <a:rPr spc="-170" dirty="0"/>
              <a:t>decoding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6269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"/>
                <a:cs typeface="Arial"/>
              </a:rPr>
              <a:t>Greedy </a:t>
            </a:r>
            <a:r>
              <a:rPr sz="2400" spc="-105" dirty="0">
                <a:latin typeface="Arial"/>
                <a:cs typeface="Arial"/>
              </a:rPr>
              <a:t>decoding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undo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decisions!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775" y="1621028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0" dirty="0">
                <a:latin typeface="Arial"/>
                <a:cs typeface="Arial"/>
              </a:rPr>
              <a:t>(he </a:t>
            </a:r>
            <a:r>
              <a:rPr i="1" spc="5" dirty="0">
                <a:latin typeface="Arial"/>
                <a:cs typeface="Arial"/>
              </a:rPr>
              <a:t>hit </a:t>
            </a:r>
            <a:r>
              <a:rPr i="1" spc="-110" dirty="0">
                <a:latin typeface="Arial"/>
                <a:cs typeface="Arial"/>
              </a:rPr>
              <a:t>me </a:t>
            </a:r>
            <a:r>
              <a:rPr i="1" dirty="0">
                <a:latin typeface="Arial"/>
                <a:cs typeface="Arial"/>
              </a:rPr>
              <a:t>with </a:t>
            </a:r>
            <a:r>
              <a:rPr i="1" spc="-80" dirty="0">
                <a:latin typeface="Arial"/>
                <a:cs typeface="Arial"/>
              </a:rPr>
              <a:t>a</a:t>
            </a:r>
            <a:r>
              <a:rPr i="1" spc="-270" dirty="0">
                <a:latin typeface="Arial"/>
                <a:cs typeface="Arial"/>
              </a:rPr>
              <a:t> </a:t>
            </a:r>
            <a:r>
              <a:rPr i="1" spc="-70" dirty="0">
                <a:latin typeface="Arial"/>
                <a:cs typeface="Arial"/>
              </a:rPr>
              <a:t>pie)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39" y="1471677"/>
            <a:ext cx="272796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spcBef>
                <a:spcPts val="675"/>
              </a:spcBef>
              <a:buClr>
                <a:srgbClr val="3986FF"/>
              </a:buClr>
              <a:buFont typeface="Times New Roman"/>
              <a:buChar char="•"/>
              <a:tabLst>
                <a:tab pos="241935" algn="l"/>
              </a:tabLst>
            </a:pP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i="1" spc="15" dirty="0">
                <a:latin typeface="Arial"/>
                <a:cs typeface="Arial"/>
              </a:rPr>
              <a:t>il </a:t>
            </a:r>
            <a:r>
              <a:rPr sz="2400" i="1" spc="-105" dirty="0">
                <a:latin typeface="Arial"/>
                <a:cs typeface="Arial"/>
              </a:rPr>
              <a:t>a</a:t>
            </a:r>
            <a:r>
              <a:rPr sz="2400" i="1" spc="-425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m’entarté</a:t>
            </a:r>
            <a:endParaRPr sz="2400">
              <a:latin typeface="Arial"/>
              <a:cs typeface="Arial"/>
            </a:endParaRPr>
          </a:p>
          <a:p>
            <a:pPr marL="241300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241935" algn="l"/>
                <a:tab pos="1638300" algn="l"/>
              </a:tabLst>
            </a:pPr>
            <a:r>
              <a:rPr sz="2400" i="1" spc="-229" dirty="0">
                <a:latin typeface="Arial"/>
                <a:cs typeface="Arial"/>
              </a:rPr>
              <a:t>→</a:t>
            </a:r>
            <a:r>
              <a:rPr sz="2400" i="1" spc="-225" dirty="0">
                <a:latin typeface="Arial"/>
                <a:cs typeface="Arial"/>
              </a:rPr>
              <a:t> </a:t>
            </a:r>
            <a:r>
              <a:rPr sz="2400" i="1" spc="-150" dirty="0">
                <a:latin typeface="Arial"/>
                <a:cs typeface="Arial"/>
              </a:rPr>
              <a:t>he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241935" algn="l"/>
                <a:tab pos="2033905" algn="l"/>
              </a:tabLst>
            </a:pPr>
            <a:r>
              <a:rPr sz="2400" i="1" spc="-229" dirty="0">
                <a:latin typeface="Arial"/>
                <a:cs typeface="Arial"/>
              </a:rPr>
              <a:t>→ </a:t>
            </a:r>
            <a:r>
              <a:rPr sz="2400" i="1" spc="-150" dirty="0">
                <a:latin typeface="Arial"/>
                <a:cs typeface="Arial"/>
              </a:rPr>
              <a:t>he</a:t>
            </a:r>
            <a:r>
              <a:rPr sz="2400" i="1" spc="-110" dirty="0">
                <a:latin typeface="Arial"/>
                <a:cs typeface="Arial"/>
              </a:rPr>
              <a:t> </a:t>
            </a:r>
            <a:r>
              <a:rPr sz="2400" i="1" spc="10" dirty="0">
                <a:latin typeface="Arial"/>
                <a:cs typeface="Arial"/>
              </a:rPr>
              <a:t>hit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241935" algn="l"/>
                <a:tab pos="2253615" algn="l"/>
              </a:tabLst>
            </a:pPr>
            <a:r>
              <a:rPr sz="2400" i="1" spc="-229" dirty="0">
                <a:latin typeface="Arial"/>
                <a:cs typeface="Arial"/>
              </a:rPr>
              <a:t>→ </a:t>
            </a:r>
            <a:r>
              <a:rPr sz="2400" i="1" spc="-150" dirty="0">
                <a:latin typeface="Arial"/>
                <a:cs typeface="Arial"/>
              </a:rPr>
              <a:t>he </a:t>
            </a:r>
            <a:r>
              <a:rPr sz="2400" i="1" spc="15" dirty="0">
                <a:latin typeface="Arial"/>
                <a:cs typeface="Arial"/>
              </a:rPr>
              <a:t>hit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i="1" spc="-1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i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u="heavy" spc="-1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775" y="2937460"/>
            <a:ext cx="292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srgbClr val="C00000"/>
                </a:solidFill>
                <a:latin typeface="Arial"/>
                <a:cs typeface="Arial"/>
              </a:rPr>
              <a:t>(whoops! no </a:t>
            </a:r>
            <a:r>
              <a:rPr spc="-80" dirty="0">
                <a:solidFill>
                  <a:srgbClr val="C00000"/>
                </a:solidFill>
                <a:latin typeface="Arial"/>
                <a:cs typeface="Arial"/>
              </a:rPr>
              <a:t>going </a:t>
            </a: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back</a:t>
            </a: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150" dirty="0">
                <a:solidFill>
                  <a:srgbClr val="C00000"/>
                </a:solidFill>
                <a:latin typeface="Arial"/>
                <a:cs typeface="Arial"/>
              </a:rPr>
              <a:t>now…)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41" y="3666490"/>
            <a:ext cx="229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fix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this?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E7CE3933-4A77-44E7-90FC-C1C03E9A26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399192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040" y="249377"/>
            <a:ext cx="775192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0" dirty="0"/>
              <a:t>Exhaustive </a:t>
            </a:r>
            <a:r>
              <a:rPr spc="-195" dirty="0"/>
              <a:t>search</a:t>
            </a:r>
            <a:r>
              <a:rPr spc="-370" dirty="0"/>
              <a:t> </a:t>
            </a:r>
            <a:r>
              <a:rPr spc="-170" dirty="0"/>
              <a:t>decoding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822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Ideally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want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(length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90" dirty="0">
                <a:latin typeface="Arial"/>
                <a:cs typeface="Arial"/>
              </a:rPr>
              <a:t>T</a:t>
            </a:r>
            <a:r>
              <a:rPr sz="2400" spc="-190" dirty="0">
                <a:latin typeface="Arial"/>
                <a:cs typeface="Arial"/>
              </a:rPr>
              <a:t>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translation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y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maximizes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1" y="3443529"/>
            <a:ext cx="8208645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could </a:t>
            </a:r>
            <a:r>
              <a:rPr sz="2400" spc="20" dirty="0">
                <a:latin typeface="Arial"/>
                <a:cs typeface="Arial"/>
              </a:rPr>
              <a:t>try </a:t>
            </a:r>
            <a:r>
              <a:rPr sz="2400" spc="-70" dirty="0">
                <a:latin typeface="Arial"/>
                <a:cs typeface="Arial"/>
              </a:rPr>
              <a:t>computing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all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possible </a:t>
            </a:r>
            <a:r>
              <a:rPr sz="2400" spc="-155" dirty="0">
                <a:solidFill>
                  <a:srgbClr val="BA56BD"/>
                </a:solidFill>
                <a:latin typeface="Arial"/>
                <a:cs typeface="Arial"/>
              </a:rPr>
              <a:t>sequences</a:t>
            </a:r>
            <a:r>
              <a:rPr sz="2400" spc="-47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25" dirty="0">
                <a:latin typeface="Arial"/>
                <a:cs typeface="Arial"/>
              </a:rPr>
              <a:t>means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step </a:t>
            </a:r>
            <a:r>
              <a:rPr sz="2000" i="1" spc="114" dirty="0">
                <a:latin typeface="Arial"/>
                <a:cs typeface="Arial"/>
              </a:rPr>
              <a:t>t</a:t>
            </a:r>
            <a:r>
              <a:rPr sz="2000" i="1" spc="-3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decoder, </a:t>
            </a:r>
            <a:r>
              <a:rPr sz="2000" spc="-35" dirty="0">
                <a:latin typeface="Arial"/>
                <a:cs typeface="Arial"/>
              </a:rPr>
              <a:t>we’re </a:t>
            </a:r>
            <a:r>
              <a:rPr sz="2000" spc="-60" dirty="0">
                <a:latin typeface="Arial"/>
                <a:cs typeface="Arial"/>
              </a:rPr>
              <a:t>tracking </a:t>
            </a:r>
            <a:r>
              <a:rPr sz="2000" spc="-50" dirty="0">
                <a:latin typeface="Arial"/>
                <a:cs typeface="Arial"/>
              </a:rPr>
              <a:t>V</a:t>
            </a:r>
            <a:r>
              <a:rPr sz="1950" spc="-75" baseline="25641" dirty="0">
                <a:latin typeface="Arial"/>
                <a:cs typeface="Arial"/>
              </a:rPr>
              <a:t>t </a:t>
            </a:r>
            <a:r>
              <a:rPr sz="2000" spc="-95" dirty="0">
                <a:latin typeface="Arial"/>
                <a:cs typeface="Arial"/>
              </a:rPr>
              <a:t>possible  </a:t>
            </a:r>
            <a:r>
              <a:rPr sz="2000" spc="-35" dirty="0">
                <a:latin typeface="Arial"/>
                <a:cs typeface="Arial"/>
              </a:rPr>
              <a:t>partial </a:t>
            </a:r>
            <a:r>
              <a:rPr sz="2000" spc="-55" dirty="0">
                <a:latin typeface="Arial"/>
                <a:cs typeface="Arial"/>
              </a:rPr>
              <a:t>translations,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i="1" spc="-200" dirty="0">
                <a:latin typeface="Arial"/>
                <a:cs typeface="Arial"/>
              </a:rPr>
              <a:t>V </a:t>
            </a:r>
            <a:r>
              <a:rPr sz="2000" spc="-105" dirty="0">
                <a:latin typeface="Arial"/>
                <a:cs typeface="Arial"/>
              </a:rPr>
              <a:t>is vocab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4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40" dirty="0">
                <a:latin typeface="Arial"/>
                <a:cs typeface="Arial"/>
              </a:rPr>
              <a:t>O(V</a:t>
            </a:r>
            <a:r>
              <a:rPr sz="1950" spc="-209" baseline="25641" dirty="0">
                <a:latin typeface="Arial"/>
                <a:cs typeface="Arial"/>
              </a:rPr>
              <a:t>T</a:t>
            </a:r>
            <a:r>
              <a:rPr sz="2000" spc="-140" dirty="0">
                <a:latin typeface="Arial"/>
                <a:cs typeface="Arial"/>
              </a:rPr>
              <a:t>) </a:t>
            </a:r>
            <a:r>
              <a:rPr sz="2000" spc="-55" dirty="0">
                <a:latin typeface="Arial"/>
                <a:cs typeface="Arial"/>
              </a:rPr>
              <a:t>complexity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5" dirty="0">
                <a:solidFill>
                  <a:srgbClr val="BA56BD"/>
                </a:solidFill>
                <a:latin typeface="Arial"/>
                <a:cs typeface="Arial"/>
              </a:rPr>
              <a:t>far </a:t>
            </a:r>
            <a:r>
              <a:rPr sz="2000" dirty="0">
                <a:solidFill>
                  <a:srgbClr val="BA56BD"/>
                </a:solidFill>
                <a:latin typeface="Arial"/>
                <a:cs typeface="Arial"/>
              </a:rPr>
              <a:t>too</a:t>
            </a:r>
            <a:r>
              <a:rPr sz="2000" spc="-2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BA56BD"/>
                </a:solidFill>
                <a:latin typeface="Arial"/>
                <a:cs typeface="Arial"/>
              </a:rPr>
              <a:t>expensive</a:t>
            </a:r>
            <a:r>
              <a:rPr sz="2000" spc="-8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4195" y="1863869"/>
            <a:ext cx="7751921" cy="117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06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Pre-Neural Machine Translation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871" y="249377"/>
            <a:ext cx="56362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</a:t>
            </a:r>
            <a:r>
              <a:rPr spc="-420" dirty="0"/>
              <a:t> </a:t>
            </a:r>
            <a:r>
              <a:rPr spc="-170" dirty="0"/>
              <a:t>decoding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8188325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5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 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idea: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decoder, </a:t>
            </a:r>
            <a:r>
              <a:rPr sz="2400" spc="-114" dirty="0">
                <a:latin typeface="Arial"/>
                <a:cs typeface="Arial"/>
              </a:rPr>
              <a:t>keep </a:t>
            </a:r>
            <a:r>
              <a:rPr sz="2400" spc="-65" dirty="0">
                <a:latin typeface="Arial"/>
                <a:cs typeface="Arial"/>
              </a:rPr>
              <a:t>track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i="1" spc="-110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most 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probable </a:t>
            </a:r>
            <a:r>
              <a:rPr sz="2400" spc="-40" dirty="0">
                <a:latin typeface="Arial"/>
                <a:cs typeface="Arial"/>
              </a:rPr>
              <a:t>partial </a:t>
            </a:r>
            <a:r>
              <a:rPr sz="2400" spc="-65" dirty="0">
                <a:latin typeface="Arial"/>
                <a:cs typeface="Arial"/>
              </a:rPr>
              <a:t>translations </a:t>
            </a:r>
            <a:r>
              <a:rPr sz="2400" spc="-70" dirty="0">
                <a:latin typeface="Arial"/>
                <a:cs typeface="Arial"/>
              </a:rPr>
              <a:t>(which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85" dirty="0">
                <a:latin typeface="Arial"/>
                <a:cs typeface="Arial"/>
              </a:rPr>
              <a:t>call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hypotheses</a:t>
            </a:r>
            <a:r>
              <a:rPr sz="2400" spc="-1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i="1" spc="-90" dirty="0">
                <a:latin typeface="Arial"/>
                <a:cs typeface="Arial"/>
              </a:rPr>
              <a:t>k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solidFill>
                  <a:srgbClr val="BA56BD"/>
                </a:solidFill>
                <a:latin typeface="Arial"/>
                <a:cs typeface="Arial"/>
              </a:rPr>
              <a:t>beam </a:t>
            </a:r>
            <a:r>
              <a:rPr sz="2000" spc="-135" dirty="0">
                <a:solidFill>
                  <a:srgbClr val="BA56BD"/>
                </a:solidFill>
                <a:latin typeface="Arial"/>
                <a:cs typeface="Arial"/>
              </a:rPr>
              <a:t>size </a:t>
            </a:r>
            <a:r>
              <a:rPr sz="2000" spc="-35" dirty="0">
                <a:latin typeface="Arial"/>
                <a:cs typeface="Arial"/>
              </a:rPr>
              <a:t>(in </a:t>
            </a:r>
            <a:r>
              <a:rPr sz="2000" spc="-60" dirty="0">
                <a:latin typeface="Arial"/>
                <a:cs typeface="Arial"/>
              </a:rPr>
              <a:t>practice around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10)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986FF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3442335" algn="l"/>
              </a:tabLst>
            </a:pPr>
            <a:r>
              <a:rPr sz="2400" spc="-215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hypothesis	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BA56BD"/>
                </a:solidFill>
                <a:latin typeface="Arial"/>
                <a:cs typeface="Arial"/>
              </a:rPr>
              <a:t>score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its </a:t>
            </a:r>
            <a:r>
              <a:rPr sz="2400" spc="-85" dirty="0">
                <a:latin typeface="Arial"/>
                <a:cs typeface="Arial"/>
              </a:rPr>
              <a:t>log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probability: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3963133"/>
            <a:ext cx="7633334" cy="210249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98500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60" dirty="0">
                <a:latin typeface="Arial"/>
                <a:cs typeface="Arial"/>
              </a:rPr>
              <a:t>Scores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negative,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higher </a:t>
            </a:r>
            <a:r>
              <a:rPr sz="2000" spc="-110" dirty="0">
                <a:latin typeface="Arial"/>
                <a:cs typeface="Arial"/>
              </a:rPr>
              <a:t>score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better</a:t>
            </a:r>
            <a:endParaRPr sz="2000">
              <a:latin typeface="Arial"/>
              <a:cs typeface="Arial"/>
            </a:endParaRPr>
          </a:p>
          <a:p>
            <a:pPr marL="698500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114" dirty="0">
                <a:latin typeface="Arial"/>
                <a:cs typeface="Arial"/>
              </a:rPr>
              <a:t>search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high-scoring </a:t>
            </a:r>
            <a:r>
              <a:rPr sz="2000" spc="-90" dirty="0">
                <a:latin typeface="Arial"/>
                <a:cs typeface="Arial"/>
              </a:rPr>
              <a:t>hypotheses, </a:t>
            </a:r>
            <a:r>
              <a:rPr sz="2000" spc="-60" dirty="0">
                <a:latin typeface="Arial"/>
                <a:cs typeface="Arial"/>
              </a:rPr>
              <a:t>tracking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i="1" spc="-90" dirty="0">
                <a:latin typeface="Arial"/>
                <a:cs typeface="Arial"/>
              </a:rPr>
              <a:t>k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Arial"/>
                <a:cs typeface="Arial"/>
              </a:rPr>
              <a:t>Beam </a:t>
            </a:r>
            <a:r>
              <a:rPr sz="2400" spc="-140" dirty="0">
                <a:latin typeface="Arial"/>
                <a:cs typeface="Arial"/>
              </a:rPr>
              <a:t>search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BA56BD"/>
                </a:solidFill>
                <a:latin typeface="Arial"/>
                <a:cs typeface="Arial"/>
              </a:rPr>
              <a:t>not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guaranteed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find </a:t>
            </a:r>
            <a:r>
              <a:rPr sz="2400" spc="-40" dirty="0">
                <a:latin typeface="Arial"/>
                <a:cs typeface="Arial"/>
              </a:rPr>
              <a:t>optimal </a:t>
            </a:r>
            <a:r>
              <a:rPr sz="2400" spc="-50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But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much </a:t>
            </a:r>
            <a:r>
              <a:rPr sz="2400" spc="-65" dirty="0">
                <a:solidFill>
                  <a:srgbClr val="BA56BD"/>
                </a:solidFill>
                <a:latin typeface="Arial"/>
                <a:cs typeface="Arial"/>
              </a:rPr>
              <a:t>more </a:t>
            </a:r>
            <a:r>
              <a:rPr sz="2400" spc="-30" dirty="0">
                <a:solidFill>
                  <a:srgbClr val="BA56BD"/>
                </a:solidFill>
                <a:latin typeface="Arial"/>
                <a:cs typeface="Arial"/>
              </a:rPr>
              <a:t>efficient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105" dirty="0">
                <a:latin typeface="Arial"/>
                <a:cs typeface="Arial"/>
              </a:rPr>
              <a:t>exhaustive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search!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9849" y="2847348"/>
            <a:ext cx="1222203" cy="20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60" y="3218783"/>
            <a:ext cx="7915642" cy="732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C68FF4D2-E34C-4C24-976D-9522381948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94161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solidFill>
                  <a:srgbClr val="00AF50"/>
                </a:solidFill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5362" y="5982461"/>
            <a:ext cx="1769745" cy="584134"/>
          </a:xfrm>
          <a:prstGeom prst="rect">
            <a:avLst/>
          </a:prstGeom>
          <a:ln w="19812">
            <a:solidFill>
              <a:srgbClr val="BA56B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45085" algn="ctr">
              <a:spcBef>
                <a:spcPts val="235"/>
              </a:spcBef>
            </a:pPr>
            <a:r>
              <a:rPr spc="-100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prob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dist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word</a:t>
            </a:r>
            <a:endParaRPr>
              <a:latin typeface="Arial"/>
              <a:cs typeface="Arial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17D50323-D508-40C6-970F-1F2DAE579D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06836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00122" y="6017515"/>
            <a:ext cx="2070100" cy="585417"/>
          </a:xfrm>
          <a:prstGeom prst="rect">
            <a:avLst/>
          </a:prstGeom>
          <a:ln w="19812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9695" marR="95250" indent="129539">
              <a:spcBef>
                <a:spcPts val="245"/>
              </a:spcBef>
            </a:pPr>
            <a:r>
              <a:rPr spc="-190" dirty="0">
                <a:solidFill>
                  <a:srgbClr val="BA56BD"/>
                </a:solidFill>
                <a:latin typeface="Arial"/>
                <a:cs typeface="Arial"/>
              </a:rPr>
              <a:t>Take </a:t>
            </a:r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65" dirty="0">
                <a:solidFill>
                  <a:srgbClr val="BA56BD"/>
                </a:solidFill>
                <a:latin typeface="Arial"/>
                <a:cs typeface="Arial"/>
              </a:rPr>
              <a:t>compute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857" y="2785617"/>
            <a:ext cx="255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-0.7 </a:t>
            </a:r>
            <a:r>
              <a:rPr sz="2700" spc="-232" baseline="1543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z="2700" spc="-97" baseline="1543" dirty="0">
                <a:solidFill>
                  <a:srgbClr val="4285F4"/>
                </a:solidFill>
                <a:latin typeface="Arial"/>
                <a:cs typeface="Arial"/>
              </a:rPr>
              <a:t>log</a:t>
            </a:r>
            <a:r>
              <a:rPr sz="2700" spc="-202" baseline="1543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700" spc="-225" baseline="1543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25" baseline="-18518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z="2700" spc="-225" baseline="1543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sz="2700" i="1" spc="-225" baseline="1543" dirty="0">
                <a:solidFill>
                  <a:srgbClr val="4285F4"/>
                </a:solidFill>
                <a:latin typeface="Arial"/>
                <a:cs typeface="Arial"/>
              </a:rPr>
              <a:t>he</a:t>
            </a:r>
            <a:r>
              <a:rPr sz="2700" spc="-225" baseline="1543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sz="2700" i="1" spc="-225" baseline="1543" dirty="0">
                <a:solidFill>
                  <a:srgbClr val="4285F4"/>
                </a:solidFill>
                <a:latin typeface="Arial"/>
                <a:cs typeface="Arial"/>
              </a:rPr>
              <a:t>&lt;START&gt;</a:t>
            </a:r>
            <a:r>
              <a:rPr sz="2700" spc="-225" baseline="1543" dirty="0">
                <a:solidFill>
                  <a:srgbClr val="4285F4"/>
                </a:solidFill>
                <a:latin typeface="Arial"/>
                <a:cs typeface="Arial"/>
              </a:rPr>
              <a:t>)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4857" y="5425236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04" baseline="-3086" dirty="0">
                <a:solidFill>
                  <a:srgbClr val="4285F4"/>
                </a:solidFill>
                <a:latin typeface="Arial"/>
                <a:cs typeface="Arial"/>
              </a:rPr>
              <a:t>-0.9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</a:t>
            </a:r>
            <a:r>
              <a:rPr spc="7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25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50" dirty="0">
                <a:solidFill>
                  <a:srgbClr val="4285F4"/>
                </a:solidFill>
                <a:latin typeface="Arial"/>
                <a:cs typeface="Arial"/>
              </a:rPr>
              <a:t>I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50" dirty="0">
                <a:solidFill>
                  <a:srgbClr val="4285F4"/>
                </a:solidFill>
                <a:latin typeface="Arial"/>
                <a:cs typeface="Arial"/>
              </a:rPr>
              <a:t>&lt;START&gt;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3733ED8-43E3-462D-A849-FB4F82FF3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73CFF764-7019-42D6-8ABD-CF28869B77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88125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80311" y="6083047"/>
            <a:ext cx="36836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46355" algn="ctr">
              <a:spcBef>
                <a:spcPts val="245"/>
              </a:spcBef>
            </a:pPr>
            <a:r>
              <a:rPr spc="-110" dirty="0">
                <a:solidFill>
                  <a:srgbClr val="BA56BD"/>
                </a:solidFill>
                <a:latin typeface="Arial"/>
                <a:cs typeface="Arial"/>
              </a:rPr>
              <a:t>For each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find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6611" y="2482977"/>
            <a:ext cx="343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-1.7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pc="-130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195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30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30" dirty="0">
                <a:solidFill>
                  <a:srgbClr val="4285F4"/>
                </a:solidFill>
                <a:latin typeface="Arial"/>
                <a:cs typeface="Arial"/>
              </a:rPr>
              <a:t>hit</a:t>
            </a:r>
            <a:r>
              <a:rPr spc="-130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30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i="1" spc="-90" dirty="0">
                <a:solidFill>
                  <a:srgbClr val="4285F4"/>
                </a:solidFill>
                <a:latin typeface="Arial"/>
                <a:cs typeface="Arial"/>
              </a:rPr>
              <a:t>he</a:t>
            </a: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-0.7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6611" y="3800602"/>
            <a:ext cx="369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-2.9 </a:t>
            </a:r>
            <a:r>
              <a:rPr sz="2700" spc="-232" baseline="1543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z="2700" spc="-97" baseline="1543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z="2700" spc="-202" baseline="1543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02" baseline="-1620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z="2700" spc="-202" baseline="1543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sz="2700" i="1" spc="-202" baseline="1543" dirty="0">
                <a:solidFill>
                  <a:srgbClr val="4285F4"/>
                </a:solidFill>
                <a:latin typeface="Arial"/>
                <a:cs typeface="Arial"/>
              </a:rPr>
              <a:t>struck</a:t>
            </a:r>
            <a:r>
              <a:rPr sz="2700" spc="-202" baseline="1543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sz="2700" i="1" spc="-202" baseline="1543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sz="2700" i="1" spc="-142" baseline="1543" dirty="0">
                <a:solidFill>
                  <a:srgbClr val="4285F4"/>
                </a:solidFill>
                <a:latin typeface="Arial"/>
                <a:cs typeface="Arial"/>
              </a:rPr>
              <a:t>he</a:t>
            </a:r>
            <a:r>
              <a:rPr sz="2700" spc="-142" baseline="1543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z="2700" spc="-232" baseline="1543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z="2700" spc="-60" baseline="1543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700" spc="-104" baseline="1543" dirty="0">
                <a:solidFill>
                  <a:srgbClr val="4285F4"/>
                </a:solidFill>
                <a:latin typeface="Arial"/>
                <a:cs typeface="Arial"/>
              </a:rPr>
              <a:t>-0.7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6612" y="4346829"/>
            <a:ext cx="333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04" baseline="1543" dirty="0">
                <a:solidFill>
                  <a:srgbClr val="4285F4"/>
                </a:solidFill>
                <a:latin typeface="Arial"/>
                <a:cs typeface="Arial"/>
              </a:rPr>
              <a:t>-1.6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25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50" dirty="0">
                <a:solidFill>
                  <a:srgbClr val="4285F4"/>
                </a:solidFill>
                <a:latin typeface="Arial"/>
                <a:cs typeface="Arial"/>
              </a:rPr>
              <a:t>was</a:t>
            </a:r>
            <a:r>
              <a:rPr spc="-150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50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i="1" spc="-50" dirty="0">
                <a:solidFill>
                  <a:srgbClr val="4285F4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pc="-1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-0.9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6611" y="5669992"/>
            <a:ext cx="3290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04" baseline="-3086" dirty="0">
                <a:solidFill>
                  <a:srgbClr val="4285F4"/>
                </a:solidFill>
                <a:latin typeface="Arial"/>
                <a:cs typeface="Arial"/>
              </a:rPr>
              <a:t>-1.8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02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35" dirty="0">
                <a:solidFill>
                  <a:srgbClr val="4285F4"/>
                </a:solidFill>
                <a:latin typeface="Arial"/>
                <a:cs typeface="Arial"/>
              </a:rPr>
              <a:t>got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35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i="1" spc="-50" dirty="0">
                <a:solidFill>
                  <a:srgbClr val="4285F4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pc="-4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-0.9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2CDA4546-213F-4470-8F20-F9A5244EF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29" name="Holder 4">
            <a:extLst>
              <a:ext uri="{FF2B5EF4-FFF2-40B4-BE49-F238E27FC236}">
                <a16:creationId xmlns:a16="http://schemas.microsoft.com/office/drawing/2014/main" id="{60EE3D85-0F8A-4892-ACFD-6766C741DD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7319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solidFill>
                  <a:srgbClr val="00AF50"/>
                </a:solidFill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solidFill>
                  <a:srgbClr val="00AF50"/>
                </a:solidFill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4923" y="6083047"/>
            <a:ext cx="303466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these </a:t>
            </a:r>
            <a:r>
              <a:rPr i="1" spc="-75" dirty="0">
                <a:solidFill>
                  <a:srgbClr val="BA56BD"/>
                </a:solidFill>
                <a:latin typeface="Arial"/>
                <a:cs typeface="Arial"/>
              </a:rPr>
              <a:t>k</a:t>
            </a:r>
            <a:r>
              <a:rPr spc="-112" baseline="25462" dirty="0">
                <a:solidFill>
                  <a:srgbClr val="BA56BD"/>
                </a:solidFill>
                <a:latin typeface="Arial"/>
                <a:cs typeface="Arial"/>
              </a:rPr>
              <a:t>2</a:t>
            </a:r>
            <a:r>
              <a:rPr spc="37" baseline="25462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just </a:t>
            </a:r>
            <a:r>
              <a:rPr spc="-105" dirty="0">
                <a:solidFill>
                  <a:srgbClr val="BA56BD"/>
                </a:solidFill>
                <a:latin typeface="Arial"/>
                <a:cs typeface="Arial"/>
              </a:rPr>
              <a:t>keep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5" dirty="0">
                <a:solidFill>
                  <a:srgbClr val="BA56BD"/>
                </a:solidFill>
                <a:latin typeface="Arial"/>
                <a:cs typeface="Arial"/>
              </a:rPr>
              <a:t>with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highest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1FDC33FB-79F9-479A-924E-77B9F9C1B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29" name="Holder 4">
            <a:extLst>
              <a:ext uri="{FF2B5EF4-FFF2-40B4-BE49-F238E27FC236}">
                <a16:creationId xmlns:a16="http://schemas.microsoft.com/office/drawing/2014/main" id="{F692BE8F-067A-4F48-9085-E8CAD3DED8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1189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solidFill>
                  <a:srgbClr val="00AF50"/>
                </a:solidFill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solidFill>
                  <a:srgbClr val="00AF50"/>
                </a:solidFill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46527" y="6083047"/>
            <a:ext cx="36836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48260" algn="ctr">
              <a:spcBef>
                <a:spcPts val="245"/>
              </a:spcBef>
            </a:pPr>
            <a:r>
              <a:rPr spc="-110" dirty="0">
                <a:solidFill>
                  <a:srgbClr val="BA56BD"/>
                </a:solidFill>
                <a:latin typeface="Arial"/>
                <a:cs typeface="Arial"/>
              </a:rPr>
              <a:t>For each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find</a:t>
            </a:r>
            <a:endParaRPr>
              <a:latin typeface="Arial"/>
              <a:cs typeface="Arial"/>
            </a:endParaRPr>
          </a:p>
          <a:p>
            <a:pPr marL="1905" algn="ctr"/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22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81778" y="2184272"/>
            <a:ext cx="358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-2.8 </a:t>
            </a:r>
            <a:r>
              <a:rPr sz="2700" spc="-232" baseline="3086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z="2700" spc="-97" baseline="3086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z="2700" spc="-240" baseline="3086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40" baseline="-1620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z="2700" spc="-240" baseline="3086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sz="2700" i="1" spc="-240" baseline="3086" dirty="0">
                <a:solidFill>
                  <a:srgbClr val="4285F4"/>
                </a:solidFill>
                <a:latin typeface="Arial"/>
                <a:cs typeface="Arial"/>
              </a:rPr>
              <a:t>a</a:t>
            </a:r>
            <a:r>
              <a:rPr sz="2700" spc="-240" baseline="3086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sz="2700" i="1" spc="-240" baseline="3086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sz="2700" i="1" spc="-172" baseline="3086" dirty="0">
                <a:solidFill>
                  <a:srgbClr val="4285F4"/>
                </a:solidFill>
                <a:latin typeface="Arial"/>
                <a:cs typeface="Arial"/>
              </a:rPr>
              <a:t>he </a:t>
            </a:r>
            <a:r>
              <a:rPr sz="2700" i="1" spc="-15" baseline="3086" dirty="0">
                <a:solidFill>
                  <a:srgbClr val="4285F4"/>
                </a:solidFill>
                <a:latin typeface="Arial"/>
                <a:cs typeface="Arial"/>
              </a:rPr>
              <a:t>hit</a:t>
            </a:r>
            <a:r>
              <a:rPr sz="2700" spc="-15" baseline="3086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z="2700" spc="-232" baseline="3086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z="2700" spc="-315" baseline="3086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700" spc="-104" baseline="3086" dirty="0">
                <a:solidFill>
                  <a:srgbClr val="4285F4"/>
                </a:solidFill>
                <a:latin typeface="Arial"/>
                <a:cs typeface="Arial"/>
              </a:rPr>
              <a:t>-1.7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1778" y="3508375"/>
            <a:ext cx="376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04" baseline="-4629" dirty="0">
                <a:solidFill>
                  <a:srgbClr val="4285F4"/>
                </a:solidFill>
                <a:latin typeface="Arial"/>
                <a:cs typeface="Arial"/>
              </a:rPr>
              <a:t>-2.5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32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55" dirty="0">
                <a:solidFill>
                  <a:srgbClr val="4285F4"/>
                </a:solidFill>
                <a:latin typeface="Arial"/>
                <a:cs typeface="Arial"/>
              </a:rPr>
              <a:t>me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55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i="1" spc="-114" dirty="0">
                <a:solidFill>
                  <a:srgbClr val="4285F4"/>
                </a:solidFill>
                <a:latin typeface="Arial"/>
                <a:cs typeface="Arial"/>
              </a:rPr>
              <a:t>he </a:t>
            </a:r>
            <a:r>
              <a:rPr i="1" spc="-10" dirty="0">
                <a:solidFill>
                  <a:srgbClr val="4285F4"/>
                </a:solidFill>
                <a:latin typeface="Arial"/>
                <a:cs typeface="Arial"/>
              </a:rPr>
              <a:t>hit</a:t>
            </a:r>
            <a:r>
              <a:rPr spc="-10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pc="-25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-1.7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81778" y="4079494"/>
            <a:ext cx="367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-2.9 </a:t>
            </a:r>
            <a:r>
              <a:rPr sz="2700" spc="-232" baseline="1543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z="2700" spc="-97" baseline="1543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z="2700" spc="-195" baseline="1543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195" baseline="-18518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z="2700" spc="-195" baseline="1543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sz="2700" i="1" spc="-195" baseline="1543" dirty="0">
                <a:solidFill>
                  <a:srgbClr val="4285F4"/>
                </a:solidFill>
                <a:latin typeface="Arial"/>
                <a:cs typeface="Arial"/>
              </a:rPr>
              <a:t>hit</a:t>
            </a:r>
            <a:r>
              <a:rPr sz="2700" spc="-195" baseline="1543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sz="2700" i="1" spc="-195" baseline="1543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sz="2700" i="1" spc="-75" baseline="1543" dirty="0">
                <a:solidFill>
                  <a:srgbClr val="4285F4"/>
                </a:solidFill>
                <a:latin typeface="Arial"/>
                <a:cs typeface="Arial"/>
              </a:rPr>
              <a:t>I </a:t>
            </a:r>
            <a:r>
              <a:rPr sz="2700" i="1" spc="-142" baseline="1543" dirty="0">
                <a:solidFill>
                  <a:srgbClr val="4285F4"/>
                </a:solidFill>
                <a:latin typeface="Arial"/>
                <a:cs typeface="Arial"/>
              </a:rPr>
              <a:t>was</a:t>
            </a:r>
            <a:r>
              <a:rPr sz="2700" spc="-142" baseline="1543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z="2700" spc="-232" baseline="1543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z="2700" spc="-352" baseline="1543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700" spc="-104" baseline="1543" dirty="0">
                <a:solidFill>
                  <a:srgbClr val="4285F4"/>
                </a:solidFill>
                <a:latin typeface="Arial"/>
                <a:cs typeface="Arial"/>
              </a:rPr>
              <a:t>-1.6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81779" y="5406949"/>
            <a:ext cx="39738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-3.8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= </a:t>
            </a:r>
            <a:r>
              <a:rPr spc="-65" dirty="0">
                <a:solidFill>
                  <a:srgbClr val="4285F4"/>
                </a:solidFill>
                <a:latin typeface="Arial"/>
                <a:cs typeface="Arial"/>
              </a:rPr>
              <a:t>log 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P</a:t>
            </a:r>
            <a:r>
              <a:rPr spc="-202" baseline="-20833" dirty="0">
                <a:solidFill>
                  <a:srgbClr val="4285F4"/>
                </a:solidFill>
                <a:latin typeface="Arial"/>
                <a:cs typeface="Arial"/>
              </a:rPr>
              <a:t>LM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(</a:t>
            </a:r>
            <a:r>
              <a:rPr i="1" spc="-135" dirty="0">
                <a:solidFill>
                  <a:srgbClr val="4285F4"/>
                </a:solidFill>
                <a:latin typeface="Arial"/>
                <a:cs typeface="Arial"/>
              </a:rPr>
              <a:t>struck</a:t>
            </a:r>
            <a:r>
              <a:rPr spc="-135" dirty="0">
                <a:solidFill>
                  <a:srgbClr val="4285F4"/>
                </a:solidFill>
                <a:latin typeface="Arial"/>
                <a:cs typeface="Arial"/>
              </a:rPr>
              <a:t>|</a:t>
            </a:r>
            <a:r>
              <a:rPr i="1" spc="-135" dirty="0">
                <a:solidFill>
                  <a:srgbClr val="4285F4"/>
                </a:solidFill>
                <a:latin typeface="Arial"/>
                <a:cs typeface="Arial"/>
              </a:rPr>
              <a:t>&lt;START&gt; </a:t>
            </a:r>
            <a:r>
              <a:rPr i="1" spc="-50" dirty="0">
                <a:solidFill>
                  <a:srgbClr val="4285F4"/>
                </a:solidFill>
                <a:latin typeface="Arial"/>
                <a:cs typeface="Arial"/>
              </a:rPr>
              <a:t>I </a:t>
            </a:r>
            <a:r>
              <a:rPr i="1" spc="-90" dirty="0">
                <a:solidFill>
                  <a:srgbClr val="4285F4"/>
                </a:solidFill>
                <a:latin typeface="Arial"/>
                <a:cs typeface="Arial"/>
              </a:rPr>
              <a:t>was</a:t>
            </a: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) </a:t>
            </a:r>
            <a:r>
              <a:rPr spc="-155" dirty="0">
                <a:solidFill>
                  <a:srgbClr val="4285F4"/>
                </a:solidFill>
                <a:latin typeface="Arial"/>
                <a:cs typeface="Arial"/>
              </a:rPr>
              <a:t>+</a:t>
            </a:r>
            <a:r>
              <a:rPr spc="-28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-1.6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F077170E-C5EF-4412-AF50-A9F58E2F0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41" name="Holder 4">
            <a:extLst>
              <a:ext uri="{FF2B5EF4-FFF2-40B4-BE49-F238E27FC236}">
                <a16:creationId xmlns:a16="http://schemas.microsoft.com/office/drawing/2014/main" id="{A55020BF-8100-47A0-BA4E-A692D10F61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7092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solidFill>
                  <a:srgbClr val="00AF50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32099" y="6083047"/>
            <a:ext cx="30359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these </a:t>
            </a:r>
            <a:r>
              <a:rPr i="1" spc="-75" dirty="0">
                <a:solidFill>
                  <a:srgbClr val="BA56BD"/>
                </a:solidFill>
                <a:latin typeface="Arial"/>
                <a:cs typeface="Arial"/>
              </a:rPr>
              <a:t>k</a:t>
            </a:r>
            <a:r>
              <a:rPr spc="-112" baseline="25462" dirty="0">
                <a:solidFill>
                  <a:srgbClr val="BA56BD"/>
                </a:solidFill>
                <a:latin typeface="Arial"/>
                <a:cs typeface="Arial"/>
              </a:rPr>
              <a:t>2</a:t>
            </a:r>
            <a:r>
              <a:rPr spc="37" baseline="25462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just </a:t>
            </a:r>
            <a:r>
              <a:rPr spc="-105" dirty="0">
                <a:solidFill>
                  <a:srgbClr val="BA56BD"/>
                </a:solidFill>
                <a:latin typeface="Arial"/>
                <a:cs typeface="Arial"/>
              </a:rPr>
              <a:t>keep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5" dirty="0">
                <a:solidFill>
                  <a:srgbClr val="BA56BD"/>
                </a:solidFill>
                <a:latin typeface="Arial"/>
                <a:cs typeface="Arial"/>
              </a:rPr>
              <a:t>with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highest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288325A4-C5F0-453A-9868-D0CEEFD7A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41" name="Holder 4">
            <a:extLst>
              <a:ext uri="{FF2B5EF4-FFF2-40B4-BE49-F238E27FC236}">
                <a16:creationId xmlns:a16="http://schemas.microsoft.com/office/drawing/2014/main" id="{90CD7BA9-5ABC-4F93-BC3D-7681AF079C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162196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solidFill>
                  <a:srgbClr val="00AF50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602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2105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602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" algn="ctr">
              <a:spcBef>
                <a:spcPts val="23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7540" y="840487"/>
            <a:ext cx="508762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2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R="5080" algn="r"/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3783" y="6083047"/>
            <a:ext cx="36836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45720" algn="ctr">
              <a:spcBef>
                <a:spcPts val="245"/>
              </a:spcBef>
            </a:pPr>
            <a:r>
              <a:rPr spc="-110" dirty="0">
                <a:solidFill>
                  <a:srgbClr val="BA56BD"/>
                </a:solidFill>
                <a:latin typeface="Arial"/>
                <a:cs typeface="Arial"/>
              </a:rPr>
              <a:t>For each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r>
              <a:rPr spc="-24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find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6D5444E5-F730-4D18-BA19-0C3F4CB017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52" name="Holder 4">
            <a:extLst>
              <a:ext uri="{FF2B5EF4-FFF2-40B4-BE49-F238E27FC236}">
                <a16:creationId xmlns:a16="http://schemas.microsoft.com/office/drawing/2014/main" id="{A62874E9-CA4E-46FB-9738-44E3A4E9A1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5824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solidFill>
                  <a:srgbClr val="00AF50"/>
                </a:solidFill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602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2105">
              <a:spcBef>
                <a:spcPts val="234"/>
              </a:spcBef>
            </a:pPr>
            <a:r>
              <a:rPr sz="2000" i="1" spc="5" dirty="0">
                <a:solidFill>
                  <a:srgbClr val="00AF50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602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" algn="ctr">
              <a:spcBef>
                <a:spcPts val="23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7540" y="840487"/>
            <a:ext cx="508762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2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/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8186" y="6083047"/>
            <a:ext cx="303466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spcBef>
                <a:spcPts val="245"/>
              </a:spcBef>
            </a:pP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these </a:t>
            </a:r>
            <a:r>
              <a:rPr i="1" spc="-75" dirty="0">
                <a:solidFill>
                  <a:srgbClr val="BA56BD"/>
                </a:solidFill>
                <a:latin typeface="Arial"/>
                <a:cs typeface="Arial"/>
              </a:rPr>
              <a:t>k</a:t>
            </a:r>
            <a:r>
              <a:rPr spc="-112" baseline="25462" dirty="0">
                <a:solidFill>
                  <a:srgbClr val="BA56BD"/>
                </a:solidFill>
                <a:latin typeface="Arial"/>
                <a:cs typeface="Arial"/>
              </a:rPr>
              <a:t>2</a:t>
            </a:r>
            <a:r>
              <a:rPr spc="37" baseline="25462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just </a:t>
            </a:r>
            <a:r>
              <a:rPr spc="-105" dirty="0">
                <a:solidFill>
                  <a:srgbClr val="BA56BD"/>
                </a:solidFill>
                <a:latin typeface="Arial"/>
                <a:cs typeface="Arial"/>
              </a:rPr>
              <a:t>keep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5" dirty="0">
                <a:solidFill>
                  <a:srgbClr val="BA56BD"/>
                </a:solidFill>
                <a:latin typeface="Arial"/>
                <a:cs typeface="Arial"/>
              </a:rPr>
              <a:t>with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highest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9662410F-B93C-4A52-A29A-C24ACF570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52" name="Holder 4">
            <a:extLst>
              <a:ext uri="{FF2B5EF4-FFF2-40B4-BE49-F238E27FC236}">
                <a16:creationId xmlns:a16="http://schemas.microsoft.com/office/drawing/2014/main" id="{04B1AB49-E7BE-4114-A0C5-9AB6EAD957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106449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solidFill>
                  <a:srgbClr val="00AF50"/>
                </a:solidFill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602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2105">
              <a:spcBef>
                <a:spcPts val="234"/>
              </a:spcBef>
            </a:pPr>
            <a:r>
              <a:rPr sz="2000" i="1" spc="5" dirty="0">
                <a:solidFill>
                  <a:srgbClr val="00AF50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602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" algn="ctr">
              <a:spcBef>
                <a:spcPts val="23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10500" y="181051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10500" y="2337816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1470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1050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635" algn="ctr">
              <a:spcBef>
                <a:spcPts val="234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1050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6395">
              <a:spcBef>
                <a:spcPts val="235"/>
              </a:spcBef>
            </a:pPr>
            <a:r>
              <a:rPr sz="2000" i="1" spc="-114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8160" y="2028444"/>
            <a:ext cx="441959" cy="537210"/>
          </a:xfrm>
          <a:custGeom>
            <a:avLst/>
            <a:gdLst/>
            <a:ahLst/>
            <a:cxnLst/>
            <a:rect l="l" t="t" r="r" b="b"/>
            <a:pathLst>
              <a:path w="441960" h="537210">
                <a:moveTo>
                  <a:pt x="388553" y="54921"/>
                </a:moveTo>
                <a:lnTo>
                  <a:pt x="0" y="528701"/>
                </a:lnTo>
                <a:lnTo>
                  <a:pt x="9905" y="536701"/>
                </a:lnTo>
                <a:lnTo>
                  <a:pt x="398330" y="62928"/>
                </a:lnTo>
                <a:lnTo>
                  <a:pt x="388553" y="54921"/>
                </a:lnTo>
                <a:close/>
              </a:path>
              <a:path w="441960" h="537210">
                <a:moveTo>
                  <a:pt x="431561" y="45084"/>
                </a:moveTo>
                <a:lnTo>
                  <a:pt x="396620" y="45084"/>
                </a:lnTo>
                <a:lnTo>
                  <a:pt x="406400" y="53085"/>
                </a:lnTo>
                <a:lnTo>
                  <a:pt x="398330" y="62928"/>
                </a:lnTo>
                <a:lnTo>
                  <a:pt x="422910" y="83057"/>
                </a:lnTo>
                <a:lnTo>
                  <a:pt x="431561" y="45084"/>
                </a:lnTo>
                <a:close/>
              </a:path>
              <a:path w="441960" h="537210">
                <a:moveTo>
                  <a:pt x="396620" y="45084"/>
                </a:moveTo>
                <a:lnTo>
                  <a:pt x="388553" y="54921"/>
                </a:lnTo>
                <a:lnTo>
                  <a:pt x="398330" y="62928"/>
                </a:lnTo>
                <a:lnTo>
                  <a:pt x="406400" y="53085"/>
                </a:lnTo>
                <a:lnTo>
                  <a:pt x="396620" y="45084"/>
                </a:lnTo>
                <a:close/>
              </a:path>
              <a:path w="441960" h="537210">
                <a:moveTo>
                  <a:pt x="441832" y="0"/>
                </a:moveTo>
                <a:lnTo>
                  <a:pt x="363981" y="34797"/>
                </a:lnTo>
                <a:lnTo>
                  <a:pt x="388553" y="54921"/>
                </a:lnTo>
                <a:lnTo>
                  <a:pt x="396620" y="45084"/>
                </a:lnTo>
                <a:lnTo>
                  <a:pt x="431561" y="45084"/>
                </a:lnTo>
                <a:lnTo>
                  <a:pt x="441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2985" y="2518664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5692" y="31623"/>
                </a:moveTo>
                <a:lnTo>
                  <a:pt x="373379" y="31623"/>
                </a:lnTo>
                <a:lnTo>
                  <a:pt x="373506" y="44323"/>
                </a:lnTo>
                <a:lnTo>
                  <a:pt x="360839" y="44499"/>
                </a:lnTo>
                <a:lnTo>
                  <a:pt x="361314" y="76200"/>
                </a:lnTo>
                <a:lnTo>
                  <a:pt x="437006" y="37084"/>
                </a:lnTo>
                <a:lnTo>
                  <a:pt x="425692" y="31623"/>
                </a:lnTo>
                <a:close/>
              </a:path>
              <a:path w="437514" h="76200">
                <a:moveTo>
                  <a:pt x="360649" y="31800"/>
                </a:moveTo>
                <a:lnTo>
                  <a:pt x="0" y="36830"/>
                </a:lnTo>
                <a:lnTo>
                  <a:pt x="253" y="49530"/>
                </a:lnTo>
                <a:lnTo>
                  <a:pt x="360839" y="44499"/>
                </a:lnTo>
                <a:lnTo>
                  <a:pt x="360649" y="31800"/>
                </a:lnTo>
                <a:close/>
              </a:path>
              <a:path w="437514" h="76200">
                <a:moveTo>
                  <a:pt x="373379" y="31623"/>
                </a:moveTo>
                <a:lnTo>
                  <a:pt x="360649" y="31800"/>
                </a:lnTo>
                <a:lnTo>
                  <a:pt x="360839" y="44499"/>
                </a:lnTo>
                <a:lnTo>
                  <a:pt x="373506" y="44323"/>
                </a:lnTo>
                <a:lnTo>
                  <a:pt x="373379" y="31623"/>
                </a:lnTo>
                <a:close/>
              </a:path>
              <a:path w="437514" h="76200">
                <a:moveTo>
                  <a:pt x="360172" y="0"/>
                </a:moveTo>
                <a:lnTo>
                  <a:pt x="360649" y="31800"/>
                </a:lnTo>
                <a:lnTo>
                  <a:pt x="373379" y="31623"/>
                </a:lnTo>
                <a:lnTo>
                  <a:pt x="425692" y="31623"/>
                </a:lnTo>
                <a:lnTo>
                  <a:pt x="360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3111" y="3692652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79" y="0"/>
                </a:moveTo>
                <a:lnTo>
                  <a:pt x="360679" y="76200"/>
                </a:lnTo>
                <a:lnTo>
                  <a:pt x="424179" y="44450"/>
                </a:lnTo>
                <a:lnTo>
                  <a:pt x="373379" y="44450"/>
                </a:lnTo>
                <a:lnTo>
                  <a:pt x="373379" y="31750"/>
                </a:lnTo>
                <a:lnTo>
                  <a:pt x="424179" y="31750"/>
                </a:lnTo>
                <a:lnTo>
                  <a:pt x="360679" y="0"/>
                </a:lnTo>
                <a:close/>
              </a:path>
              <a:path w="436879" h="76200">
                <a:moveTo>
                  <a:pt x="3606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0679" y="44450"/>
                </a:lnTo>
                <a:lnTo>
                  <a:pt x="360679" y="31750"/>
                </a:lnTo>
                <a:close/>
              </a:path>
              <a:path w="436879" h="76200">
                <a:moveTo>
                  <a:pt x="424179" y="31750"/>
                </a:moveTo>
                <a:lnTo>
                  <a:pt x="373379" y="31750"/>
                </a:lnTo>
                <a:lnTo>
                  <a:pt x="373379" y="44450"/>
                </a:lnTo>
                <a:lnTo>
                  <a:pt x="424179" y="44450"/>
                </a:lnTo>
                <a:lnTo>
                  <a:pt x="436879" y="38100"/>
                </a:lnTo>
                <a:lnTo>
                  <a:pt x="4241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68286" y="3726688"/>
            <a:ext cx="441959" cy="530860"/>
          </a:xfrm>
          <a:custGeom>
            <a:avLst/>
            <a:gdLst/>
            <a:ahLst/>
            <a:cxnLst/>
            <a:rect l="l" t="t" r="r" b="b"/>
            <a:pathLst>
              <a:path w="441960" h="530860">
                <a:moveTo>
                  <a:pt x="388151" y="476024"/>
                </a:moveTo>
                <a:lnTo>
                  <a:pt x="363727" y="496316"/>
                </a:lnTo>
                <a:lnTo>
                  <a:pt x="441705" y="530606"/>
                </a:lnTo>
                <a:lnTo>
                  <a:pt x="431201" y="485775"/>
                </a:lnTo>
                <a:lnTo>
                  <a:pt x="396239" y="485775"/>
                </a:lnTo>
                <a:lnTo>
                  <a:pt x="388151" y="476024"/>
                </a:lnTo>
                <a:close/>
              </a:path>
              <a:path w="441960" h="530860">
                <a:moveTo>
                  <a:pt x="397930" y="467900"/>
                </a:moveTo>
                <a:lnTo>
                  <a:pt x="388151" y="476024"/>
                </a:lnTo>
                <a:lnTo>
                  <a:pt x="396239" y="485775"/>
                </a:lnTo>
                <a:lnTo>
                  <a:pt x="406018" y="477647"/>
                </a:lnTo>
                <a:lnTo>
                  <a:pt x="397930" y="467900"/>
                </a:lnTo>
                <a:close/>
              </a:path>
              <a:path w="441960" h="530860">
                <a:moveTo>
                  <a:pt x="422275" y="447675"/>
                </a:moveTo>
                <a:lnTo>
                  <a:pt x="397930" y="467900"/>
                </a:lnTo>
                <a:lnTo>
                  <a:pt x="406018" y="477647"/>
                </a:lnTo>
                <a:lnTo>
                  <a:pt x="396239" y="485775"/>
                </a:lnTo>
                <a:lnTo>
                  <a:pt x="431201" y="485775"/>
                </a:lnTo>
                <a:lnTo>
                  <a:pt x="422275" y="447675"/>
                </a:lnTo>
                <a:close/>
              </a:path>
              <a:path w="441960" h="530860">
                <a:moveTo>
                  <a:pt x="9651" y="0"/>
                </a:moveTo>
                <a:lnTo>
                  <a:pt x="0" y="8128"/>
                </a:lnTo>
                <a:lnTo>
                  <a:pt x="388151" y="476024"/>
                </a:lnTo>
                <a:lnTo>
                  <a:pt x="397930" y="46790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09716" y="1455801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97723" y="320167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3.7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97723" y="448487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97723" y="277533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4.5</a:t>
            </a:r>
            <a:endParaRPr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97723" y="1436623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4.8</a:t>
            </a:r>
            <a:endParaRPr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25591" y="6083047"/>
            <a:ext cx="36836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45085" algn="ctr">
              <a:spcBef>
                <a:spcPts val="245"/>
              </a:spcBef>
            </a:pPr>
            <a:r>
              <a:rPr spc="-110" dirty="0">
                <a:solidFill>
                  <a:srgbClr val="BA56BD"/>
                </a:solidFill>
                <a:latin typeface="Arial"/>
                <a:cs typeface="Arial"/>
              </a:rPr>
              <a:t>For each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r>
              <a:rPr spc="-26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find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321F6188-77C8-495A-8519-13D10BB4A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65" name="Holder 4">
            <a:extLst>
              <a:ext uri="{FF2B5EF4-FFF2-40B4-BE49-F238E27FC236}">
                <a16:creationId xmlns:a16="http://schemas.microsoft.com/office/drawing/2014/main" id="{EB904F2F-0930-4867-B354-8098A96BE7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8476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870" y="249377"/>
            <a:ext cx="4874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14" dirty="0"/>
              <a:t>Machine</a:t>
            </a:r>
            <a:r>
              <a:rPr spc="-300" dirty="0"/>
              <a:t> </a:t>
            </a:r>
            <a:r>
              <a:rPr spc="-17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2"/>
            <a:ext cx="7937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Machine</a:t>
            </a:r>
            <a:r>
              <a:rPr sz="2400" b="1" u="heavy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Translation</a:t>
            </a:r>
            <a:r>
              <a:rPr sz="2400" b="1" u="heavy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(MT)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task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translating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sentence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165" dirty="0">
                <a:latin typeface="Arial"/>
                <a:cs typeface="Arial"/>
              </a:rPr>
              <a:t>x 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135" dirty="0">
                <a:latin typeface="Arial"/>
                <a:cs typeface="Arial"/>
              </a:rPr>
              <a:t>language </a:t>
            </a:r>
            <a:r>
              <a:rPr sz="2400" spc="-45" dirty="0">
                <a:latin typeface="Arial"/>
                <a:cs typeface="Arial"/>
              </a:rPr>
              <a:t>(the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source </a:t>
            </a:r>
            <a:r>
              <a:rPr sz="2400" spc="-125" dirty="0">
                <a:solidFill>
                  <a:srgbClr val="BA56BD"/>
                </a:solidFill>
                <a:latin typeface="Arial"/>
                <a:cs typeface="Arial"/>
              </a:rPr>
              <a:t>language</a:t>
            </a:r>
            <a:r>
              <a:rPr sz="2400" spc="-125" dirty="0">
                <a:latin typeface="Arial"/>
                <a:cs typeface="Arial"/>
              </a:rPr>
              <a:t>)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i="1" spc="-130" dirty="0">
                <a:latin typeface="Arial"/>
                <a:cs typeface="Arial"/>
              </a:rPr>
              <a:t>y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another </a:t>
            </a:r>
            <a:r>
              <a:rPr sz="2400" spc="-135" dirty="0">
                <a:latin typeface="Arial"/>
                <a:cs typeface="Arial"/>
              </a:rPr>
              <a:t>language </a:t>
            </a:r>
            <a:r>
              <a:rPr sz="2400" spc="-45" dirty="0">
                <a:latin typeface="Arial"/>
                <a:cs typeface="Arial"/>
              </a:rPr>
              <a:t>(the </a:t>
            </a:r>
            <a:r>
              <a:rPr sz="2400" spc="-40" dirty="0">
                <a:solidFill>
                  <a:srgbClr val="BA56BD"/>
                </a:solidFill>
                <a:latin typeface="Arial"/>
                <a:cs typeface="Arial"/>
              </a:rPr>
              <a:t>target</a:t>
            </a:r>
            <a:r>
              <a:rPr sz="2400" spc="-3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language</a:t>
            </a:r>
            <a:r>
              <a:rPr sz="2400" spc="-12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113" y="3008121"/>
            <a:ext cx="24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95" dirty="0">
                <a:latin typeface="Arial"/>
                <a:cs typeface="Arial"/>
              </a:rPr>
              <a:t>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461" y="3008121"/>
            <a:ext cx="621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130" dirty="0">
                <a:latin typeface="Arial"/>
                <a:cs typeface="Arial"/>
              </a:rPr>
              <a:t>L'homme </a:t>
            </a:r>
            <a:r>
              <a:rPr sz="2400" i="1" spc="-105" dirty="0">
                <a:latin typeface="Arial"/>
                <a:cs typeface="Arial"/>
              </a:rPr>
              <a:t>est </a:t>
            </a:r>
            <a:r>
              <a:rPr sz="2400" i="1" spc="-150" dirty="0">
                <a:latin typeface="Arial"/>
                <a:cs typeface="Arial"/>
              </a:rPr>
              <a:t>né </a:t>
            </a:r>
            <a:r>
              <a:rPr sz="2400" i="1" spc="-50" dirty="0">
                <a:latin typeface="Arial"/>
                <a:cs typeface="Arial"/>
              </a:rPr>
              <a:t>libre, </a:t>
            </a:r>
            <a:r>
              <a:rPr sz="2400" i="1" spc="-30" dirty="0">
                <a:latin typeface="Arial"/>
                <a:cs typeface="Arial"/>
              </a:rPr>
              <a:t>et </a:t>
            </a:r>
            <a:r>
              <a:rPr sz="2400" i="1" spc="-20" dirty="0">
                <a:latin typeface="Arial"/>
                <a:cs typeface="Arial"/>
              </a:rPr>
              <a:t>partout </a:t>
            </a:r>
            <a:r>
              <a:rPr sz="2400" i="1" spc="15" dirty="0">
                <a:latin typeface="Arial"/>
                <a:cs typeface="Arial"/>
              </a:rPr>
              <a:t>il </a:t>
            </a:r>
            <a:r>
              <a:rPr sz="2400" i="1" spc="-105" dirty="0">
                <a:latin typeface="Arial"/>
                <a:cs typeface="Arial"/>
              </a:rPr>
              <a:t>est</a:t>
            </a:r>
            <a:r>
              <a:rPr sz="2400" i="1" spc="-505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dans </a:t>
            </a:r>
            <a:r>
              <a:rPr sz="2400" i="1" spc="-150" dirty="0">
                <a:latin typeface="Arial"/>
                <a:cs typeface="Arial"/>
              </a:rPr>
              <a:t>les </a:t>
            </a:r>
            <a:r>
              <a:rPr sz="2400" i="1" spc="-95" dirty="0">
                <a:latin typeface="Arial"/>
                <a:cs typeface="Arial"/>
              </a:rPr>
              <a:t>fers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560" y="4764151"/>
            <a:ext cx="243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85" dirty="0">
                <a:latin typeface="Arial"/>
                <a:cs typeface="Arial"/>
              </a:rPr>
              <a:t>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7911" y="4764151"/>
            <a:ext cx="5907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0" dirty="0">
                <a:latin typeface="Arial"/>
                <a:cs typeface="Arial"/>
              </a:rPr>
              <a:t>Man </a:t>
            </a:r>
            <a:r>
              <a:rPr sz="2400" i="1" spc="-125" dirty="0">
                <a:latin typeface="Arial"/>
                <a:cs typeface="Arial"/>
              </a:rPr>
              <a:t>is </a:t>
            </a:r>
            <a:r>
              <a:rPr sz="2400" i="1" spc="-75" dirty="0">
                <a:latin typeface="Arial"/>
                <a:cs typeface="Arial"/>
              </a:rPr>
              <a:t>born free, </a:t>
            </a:r>
            <a:r>
              <a:rPr sz="2400" i="1" spc="-25" dirty="0">
                <a:latin typeface="Arial"/>
                <a:cs typeface="Arial"/>
              </a:rPr>
              <a:t>but </a:t>
            </a:r>
            <a:r>
              <a:rPr sz="2400" i="1" spc="-110" dirty="0">
                <a:latin typeface="Arial"/>
                <a:cs typeface="Arial"/>
              </a:rPr>
              <a:t>everywhere </a:t>
            </a:r>
            <a:r>
              <a:rPr sz="2400" i="1" spc="-150" dirty="0">
                <a:latin typeface="Arial"/>
                <a:cs typeface="Arial"/>
              </a:rPr>
              <a:t>he </a:t>
            </a:r>
            <a:r>
              <a:rPr sz="2400" i="1" spc="-125" dirty="0">
                <a:latin typeface="Arial"/>
                <a:cs typeface="Arial"/>
              </a:rPr>
              <a:t>is </a:t>
            </a:r>
            <a:r>
              <a:rPr sz="2400" i="1" spc="-45" dirty="0">
                <a:latin typeface="Arial"/>
                <a:cs typeface="Arial"/>
              </a:rPr>
              <a:t>in</a:t>
            </a:r>
            <a:r>
              <a:rPr sz="2400" i="1" spc="-430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chains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5619" y="5498694"/>
            <a:ext cx="114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55" dirty="0">
                <a:latin typeface="Arial"/>
                <a:cs typeface="Arial"/>
              </a:rPr>
              <a:t>-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Rousseau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7959" y="3617214"/>
            <a:ext cx="114300" cy="943610"/>
          </a:xfrm>
          <a:custGeom>
            <a:avLst/>
            <a:gdLst/>
            <a:ahLst/>
            <a:cxnLst/>
            <a:rect l="l" t="t" r="r" b="b"/>
            <a:pathLst>
              <a:path w="114300" h="943610">
                <a:moveTo>
                  <a:pt x="38100" y="828929"/>
                </a:moveTo>
                <a:lnTo>
                  <a:pt x="0" y="828929"/>
                </a:lnTo>
                <a:lnTo>
                  <a:pt x="57150" y="943229"/>
                </a:lnTo>
                <a:lnTo>
                  <a:pt x="104775" y="847979"/>
                </a:lnTo>
                <a:lnTo>
                  <a:pt x="38100" y="847979"/>
                </a:lnTo>
                <a:lnTo>
                  <a:pt x="38100" y="828929"/>
                </a:lnTo>
                <a:close/>
              </a:path>
              <a:path w="114300" h="943610">
                <a:moveTo>
                  <a:pt x="76200" y="0"/>
                </a:moveTo>
                <a:lnTo>
                  <a:pt x="38100" y="0"/>
                </a:lnTo>
                <a:lnTo>
                  <a:pt x="38100" y="847979"/>
                </a:lnTo>
                <a:lnTo>
                  <a:pt x="76200" y="847979"/>
                </a:lnTo>
                <a:lnTo>
                  <a:pt x="76200" y="0"/>
                </a:lnTo>
                <a:close/>
              </a:path>
              <a:path w="114300" h="943610">
                <a:moveTo>
                  <a:pt x="114300" y="828929"/>
                </a:moveTo>
                <a:lnTo>
                  <a:pt x="76200" y="828929"/>
                </a:lnTo>
                <a:lnTo>
                  <a:pt x="76200" y="847979"/>
                </a:lnTo>
                <a:lnTo>
                  <a:pt x="104775" y="847979"/>
                </a:lnTo>
                <a:lnTo>
                  <a:pt x="114300" y="828929"/>
                </a:lnTo>
                <a:close/>
              </a:path>
            </a:pathLst>
          </a:custGeom>
          <a:solidFill>
            <a:srgbClr val="39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E026CD17-3729-4EDC-9170-86B74CB54F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01852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8972" y="2546604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972" y="30739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972" y="443026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8972" y="4956048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015">
              <a:spcBef>
                <a:spcPts val="245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602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2105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602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" algn="ctr">
              <a:spcBef>
                <a:spcPts val="23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10500" y="181051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10500" y="2337816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1470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10500" y="351282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635" algn="ctr">
              <a:spcBef>
                <a:spcPts val="234"/>
              </a:spcBef>
            </a:pPr>
            <a:r>
              <a:rPr sz="2000" i="1" spc="-8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10500" y="4038601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6395">
              <a:spcBef>
                <a:spcPts val="235"/>
              </a:spcBef>
            </a:pPr>
            <a:r>
              <a:rPr sz="2000" i="1" spc="-114" dirty="0">
                <a:solidFill>
                  <a:srgbClr val="00AF5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8160" y="2028444"/>
            <a:ext cx="441959" cy="537210"/>
          </a:xfrm>
          <a:custGeom>
            <a:avLst/>
            <a:gdLst/>
            <a:ahLst/>
            <a:cxnLst/>
            <a:rect l="l" t="t" r="r" b="b"/>
            <a:pathLst>
              <a:path w="441960" h="537210">
                <a:moveTo>
                  <a:pt x="388553" y="54921"/>
                </a:moveTo>
                <a:lnTo>
                  <a:pt x="0" y="528701"/>
                </a:lnTo>
                <a:lnTo>
                  <a:pt x="9905" y="536701"/>
                </a:lnTo>
                <a:lnTo>
                  <a:pt x="398330" y="62928"/>
                </a:lnTo>
                <a:lnTo>
                  <a:pt x="388553" y="54921"/>
                </a:lnTo>
                <a:close/>
              </a:path>
              <a:path w="441960" h="537210">
                <a:moveTo>
                  <a:pt x="431561" y="45084"/>
                </a:moveTo>
                <a:lnTo>
                  <a:pt x="396620" y="45084"/>
                </a:lnTo>
                <a:lnTo>
                  <a:pt x="406400" y="53085"/>
                </a:lnTo>
                <a:lnTo>
                  <a:pt x="398330" y="62928"/>
                </a:lnTo>
                <a:lnTo>
                  <a:pt x="422910" y="83057"/>
                </a:lnTo>
                <a:lnTo>
                  <a:pt x="431561" y="45084"/>
                </a:lnTo>
                <a:close/>
              </a:path>
              <a:path w="441960" h="537210">
                <a:moveTo>
                  <a:pt x="396620" y="45084"/>
                </a:moveTo>
                <a:lnTo>
                  <a:pt x="388553" y="54921"/>
                </a:lnTo>
                <a:lnTo>
                  <a:pt x="398330" y="62928"/>
                </a:lnTo>
                <a:lnTo>
                  <a:pt x="406400" y="53085"/>
                </a:lnTo>
                <a:lnTo>
                  <a:pt x="396620" y="45084"/>
                </a:lnTo>
                <a:close/>
              </a:path>
              <a:path w="441960" h="537210">
                <a:moveTo>
                  <a:pt x="441832" y="0"/>
                </a:moveTo>
                <a:lnTo>
                  <a:pt x="363981" y="34797"/>
                </a:lnTo>
                <a:lnTo>
                  <a:pt x="388553" y="54921"/>
                </a:lnTo>
                <a:lnTo>
                  <a:pt x="396620" y="45084"/>
                </a:lnTo>
                <a:lnTo>
                  <a:pt x="431561" y="45084"/>
                </a:lnTo>
                <a:lnTo>
                  <a:pt x="441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2985" y="2518664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5692" y="31623"/>
                </a:moveTo>
                <a:lnTo>
                  <a:pt x="373379" y="31623"/>
                </a:lnTo>
                <a:lnTo>
                  <a:pt x="373506" y="44323"/>
                </a:lnTo>
                <a:lnTo>
                  <a:pt x="360839" y="44499"/>
                </a:lnTo>
                <a:lnTo>
                  <a:pt x="361314" y="76200"/>
                </a:lnTo>
                <a:lnTo>
                  <a:pt x="437006" y="37084"/>
                </a:lnTo>
                <a:lnTo>
                  <a:pt x="425692" y="31623"/>
                </a:lnTo>
                <a:close/>
              </a:path>
              <a:path w="437514" h="76200">
                <a:moveTo>
                  <a:pt x="360649" y="31800"/>
                </a:moveTo>
                <a:lnTo>
                  <a:pt x="0" y="36830"/>
                </a:lnTo>
                <a:lnTo>
                  <a:pt x="253" y="49530"/>
                </a:lnTo>
                <a:lnTo>
                  <a:pt x="360839" y="44499"/>
                </a:lnTo>
                <a:lnTo>
                  <a:pt x="360649" y="31800"/>
                </a:lnTo>
                <a:close/>
              </a:path>
              <a:path w="437514" h="76200">
                <a:moveTo>
                  <a:pt x="373379" y="31623"/>
                </a:moveTo>
                <a:lnTo>
                  <a:pt x="360649" y="31800"/>
                </a:lnTo>
                <a:lnTo>
                  <a:pt x="360839" y="44499"/>
                </a:lnTo>
                <a:lnTo>
                  <a:pt x="373506" y="44323"/>
                </a:lnTo>
                <a:lnTo>
                  <a:pt x="373379" y="31623"/>
                </a:lnTo>
                <a:close/>
              </a:path>
              <a:path w="437514" h="76200">
                <a:moveTo>
                  <a:pt x="360172" y="0"/>
                </a:moveTo>
                <a:lnTo>
                  <a:pt x="360649" y="31800"/>
                </a:lnTo>
                <a:lnTo>
                  <a:pt x="373379" y="31623"/>
                </a:lnTo>
                <a:lnTo>
                  <a:pt x="425692" y="31623"/>
                </a:lnTo>
                <a:lnTo>
                  <a:pt x="360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3111" y="3692652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79" y="0"/>
                </a:moveTo>
                <a:lnTo>
                  <a:pt x="360679" y="76200"/>
                </a:lnTo>
                <a:lnTo>
                  <a:pt x="424179" y="44450"/>
                </a:lnTo>
                <a:lnTo>
                  <a:pt x="373379" y="44450"/>
                </a:lnTo>
                <a:lnTo>
                  <a:pt x="373379" y="31750"/>
                </a:lnTo>
                <a:lnTo>
                  <a:pt x="424179" y="31750"/>
                </a:lnTo>
                <a:lnTo>
                  <a:pt x="360679" y="0"/>
                </a:lnTo>
                <a:close/>
              </a:path>
              <a:path w="436879" h="76200">
                <a:moveTo>
                  <a:pt x="3606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0679" y="44450"/>
                </a:lnTo>
                <a:lnTo>
                  <a:pt x="360679" y="31750"/>
                </a:lnTo>
                <a:close/>
              </a:path>
              <a:path w="436879" h="76200">
                <a:moveTo>
                  <a:pt x="424179" y="31750"/>
                </a:moveTo>
                <a:lnTo>
                  <a:pt x="373379" y="31750"/>
                </a:lnTo>
                <a:lnTo>
                  <a:pt x="373379" y="44450"/>
                </a:lnTo>
                <a:lnTo>
                  <a:pt x="424179" y="44450"/>
                </a:lnTo>
                <a:lnTo>
                  <a:pt x="436879" y="38100"/>
                </a:lnTo>
                <a:lnTo>
                  <a:pt x="4241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68286" y="3726688"/>
            <a:ext cx="441959" cy="530860"/>
          </a:xfrm>
          <a:custGeom>
            <a:avLst/>
            <a:gdLst/>
            <a:ahLst/>
            <a:cxnLst/>
            <a:rect l="l" t="t" r="r" b="b"/>
            <a:pathLst>
              <a:path w="441960" h="530860">
                <a:moveTo>
                  <a:pt x="388151" y="476024"/>
                </a:moveTo>
                <a:lnTo>
                  <a:pt x="363727" y="496316"/>
                </a:lnTo>
                <a:lnTo>
                  <a:pt x="441705" y="530606"/>
                </a:lnTo>
                <a:lnTo>
                  <a:pt x="431201" y="485775"/>
                </a:lnTo>
                <a:lnTo>
                  <a:pt x="396239" y="485775"/>
                </a:lnTo>
                <a:lnTo>
                  <a:pt x="388151" y="476024"/>
                </a:lnTo>
                <a:close/>
              </a:path>
              <a:path w="441960" h="530860">
                <a:moveTo>
                  <a:pt x="397930" y="467900"/>
                </a:moveTo>
                <a:lnTo>
                  <a:pt x="388151" y="476024"/>
                </a:lnTo>
                <a:lnTo>
                  <a:pt x="396239" y="485775"/>
                </a:lnTo>
                <a:lnTo>
                  <a:pt x="406018" y="477647"/>
                </a:lnTo>
                <a:lnTo>
                  <a:pt x="397930" y="467900"/>
                </a:lnTo>
                <a:close/>
              </a:path>
              <a:path w="441960" h="530860">
                <a:moveTo>
                  <a:pt x="422275" y="447675"/>
                </a:moveTo>
                <a:lnTo>
                  <a:pt x="397930" y="467900"/>
                </a:lnTo>
                <a:lnTo>
                  <a:pt x="406018" y="477647"/>
                </a:lnTo>
                <a:lnTo>
                  <a:pt x="396239" y="485775"/>
                </a:lnTo>
                <a:lnTo>
                  <a:pt x="431201" y="485775"/>
                </a:lnTo>
                <a:lnTo>
                  <a:pt x="422275" y="447675"/>
                </a:lnTo>
                <a:close/>
              </a:path>
              <a:path w="441960" h="530860">
                <a:moveTo>
                  <a:pt x="9651" y="0"/>
                </a:moveTo>
                <a:lnTo>
                  <a:pt x="0" y="8128"/>
                </a:lnTo>
                <a:lnTo>
                  <a:pt x="388151" y="476024"/>
                </a:lnTo>
                <a:lnTo>
                  <a:pt x="397930" y="46790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09716" y="1455801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97723" y="320167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3.7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97723" y="448487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97723" y="277533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4.5</a:t>
            </a:r>
            <a:endParaRPr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97723" y="1436623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4.8</a:t>
            </a:r>
            <a:endParaRPr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75527" y="6083047"/>
            <a:ext cx="303466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these </a:t>
            </a:r>
            <a:r>
              <a:rPr i="1" spc="-75" dirty="0">
                <a:solidFill>
                  <a:srgbClr val="BA56BD"/>
                </a:solidFill>
                <a:latin typeface="Arial"/>
                <a:cs typeface="Arial"/>
              </a:rPr>
              <a:t>k</a:t>
            </a:r>
            <a:r>
              <a:rPr spc="-112" baseline="25462" dirty="0">
                <a:solidFill>
                  <a:srgbClr val="BA56BD"/>
                </a:solidFill>
                <a:latin typeface="Arial"/>
                <a:cs typeface="Arial"/>
              </a:rPr>
              <a:t>2</a:t>
            </a:r>
            <a:r>
              <a:rPr spc="44" baseline="25462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just </a:t>
            </a:r>
            <a:r>
              <a:rPr spc="-105" dirty="0">
                <a:solidFill>
                  <a:srgbClr val="BA56BD"/>
                </a:solidFill>
                <a:latin typeface="Arial"/>
                <a:cs typeface="Arial"/>
              </a:rPr>
              <a:t>keep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5" dirty="0">
                <a:solidFill>
                  <a:srgbClr val="BA56BD"/>
                </a:solidFill>
                <a:latin typeface="Arial"/>
                <a:cs typeface="Arial"/>
              </a:rPr>
              <a:t>with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highest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EB9E1B80-226F-4037-BB9B-CD83F4119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65" name="Holder 4">
            <a:extLst>
              <a:ext uri="{FF2B5EF4-FFF2-40B4-BE49-F238E27FC236}">
                <a16:creationId xmlns:a16="http://schemas.microsoft.com/office/drawing/2014/main" id="{750764DB-10D7-4D0B-A92E-217D801980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9333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972" y="2546605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08779" y="2564131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8972" y="307390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12765" y="3090800"/>
            <a:ext cx="347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8972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7151" y="4447414"/>
            <a:ext cx="300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8972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63415" y="4974083"/>
            <a:ext cx="64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602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1" y="434339"/>
                </a:lnTo>
                <a:lnTo>
                  <a:pt x="1117091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5553" y="3529330"/>
            <a:ext cx="480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w</a:t>
            </a:r>
            <a:r>
              <a:rPr sz="2000" i="1" spc="-10" dirty="0">
                <a:latin typeface="Arial"/>
                <a:cs typeface="Arial"/>
              </a:rPr>
              <a:t>i</a:t>
            </a:r>
            <a:r>
              <a:rPr sz="2000" i="1" spc="15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5602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71564" y="4055440"/>
            <a:ext cx="288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10500" y="181051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0500" y="2337816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1470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1050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291322" y="3529330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1050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64830" y="4055440"/>
            <a:ext cx="408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14" dirty="0">
                <a:solidFill>
                  <a:srgbClr val="00AF5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68160" y="2028444"/>
            <a:ext cx="441959" cy="537210"/>
          </a:xfrm>
          <a:custGeom>
            <a:avLst/>
            <a:gdLst/>
            <a:ahLst/>
            <a:cxnLst/>
            <a:rect l="l" t="t" r="r" b="b"/>
            <a:pathLst>
              <a:path w="441960" h="537210">
                <a:moveTo>
                  <a:pt x="388553" y="54921"/>
                </a:moveTo>
                <a:lnTo>
                  <a:pt x="0" y="528701"/>
                </a:lnTo>
                <a:lnTo>
                  <a:pt x="9905" y="536701"/>
                </a:lnTo>
                <a:lnTo>
                  <a:pt x="398330" y="62928"/>
                </a:lnTo>
                <a:lnTo>
                  <a:pt x="388553" y="54921"/>
                </a:lnTo>
                <a:close/>
              </a:path>
              <a:path w="441960" h="537210">
                <a:moveTo>
                  <a:pt x="431561" y="45084"/>
                </a:moveTo>
                <a:lnTo>
                  <a:pt x="396620" y="45084"/>
                </a:lnTo>
                <a:lnTo>
                  <a:pt x="406400" y="53085"/>
                </a:lnTo>
                <a:lnTo>
                  <a:pt x="398330" y="62928"/>
                </a:lnTo>
                <a:lnTo>
                  <a:pt x="422910" y="83057"/>
                </a:lnTo>
                <a:lnTo>
                  <a:pt x="431561" y="45084"/>
                </a:lnTo>
                <a:close/>
              </a:path>
              <a:path w="441960" h="537210">
                <a:moveTo>
                  <a:pt x="396620" y="45084"/>
                </a:moveTo>
                <a:lnTo>
                  <a:pt x="388553" y="54921"/>
                </a:lnTo>
                <a:lnTo>
                  <a:pt x="398330" y="62928"/>
                </a:lnTo>
                <a:lnTo>
                  <a:pt x="406400" y="53085"/>
                </a:lnTo>
                <a:lnTo>
                  <a:pt x="396620" y="45084"/>
                </a:lnTo>
                <a:close/>
              </a:path>
              <a:path w="441960" h="537210">
                <a:moveTo>
                  <a:pt x="441832" y="0"/>
                </a:moveTo>
                <a:lnTo>
                  <a:pt x="363981" y="34797"/>
                </a:lnTo>
                <a:lnTo>
                  <a:pt x="388553" y="54921"/>
                </a:lnTo>
                <a:lnTo>
                  <a:pt x="396620" y="45084"/>
                </a:lnTo>
                <a:lnTo>
                  <a:pt x="431561" y="45084"/>
                </a:lnTo>
                <a:lnTo>
                  <a:pt x="441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985" y="2518664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5692" y="31623"/>
                </a:moveTo>
                <a:lnTo>
                  <a:pt x="373379" y="31623"/>
                </a:lnTo>
                <a:lnTo>
                  <a:pt x="373506" y="44323"/>
                </a:lnTo>
                <a:lnTo>
                  <a:pt x="360839" y="44499"/>
                </a:lnTo>
                <a:lnTo>
                  <a:pt x="361314" y="76200"/>
                </a:lnTo>
                <a:lnTo>
                  <a:pt x="437006" y="37084"/>
                </a:lnTo>
                <a:lnTo>
                  <a:pt x="425692" y="31623"/>
                </a:lnTo>
                <a:close/>
              </a:path>
              <a:path w="437514" h="76200">
                <a:moveTo>
                  <a:pt x="360649" y="31800"/>
                </a:moveTo>
                <a:lnTo>
                  <a:pt x="0" y="36830"/>
                </a:lnTo>
                <a:lnTo>
                  <a:pt x="253" y="49530"/>
                </a:lnTo>
                <a:lnTo>
                  <a:pt x="360839" y="44499"/>
                </a:lnTo>
                <a:lnTo>
                  <a:pt x="360649" y="31800"/>
                </a:lnTo>
                <a:close/>
              </a:path>
              <a:path w="437514" h="76200">
                <a:moveTo>
                  <a:pt x="373379" y="31623"/>
                </a:moveTo>
                <a:lnTo>
                  <a:pt x="360649" y="31800"/>
                </a:lnTo>
                <a:lnTo>
                  <a:pt x="360839" y="44499"/>
                </a:lnTo>
                <a:lnTo>
                  <a:pt x="373506" y="44323"/>
                </a:lnTo>
                <a:lnTo>
                  <a:pt x="373379" y="31623"/>
                </a:lnTo>
                <a:close/>
              </a:path>
              <a:path w="437514" h="76200">
                <a:moveTo>
                  <a:pt x="360172" y="0"/>
                </a:moveTo>
                <a:lnTo>
                  <a:pt x="360649" y="31800"/>
                </a:lnTo>
                <a:lnTo>
                  <a:pt x="373379" y="31623"/>
                </a:lnTo>
                <a:lnTo>
                  <a:pt x="425692" y="31623"/>
                </a:lnTo>
                <a:lnTo>
                  <a:pt x="360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3111" y="3692652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79" y="0"/>
                </a:moveTo>
                <a:lnTo>
                  <a:pt x="360679" y="76200"/>
                </a:lnTo>
                <a:lnTo>
                  <a:pt x="424179" y="44450"/>
                </a:lnTo>
                <a:lnTo>
                  <a:pt x="373379" y="44450"/>
                </a:lnTo>
                <a:lnTo>
                  <a:pt x="373379" y="31750"/>
                </a:lnTo>
                <a:lnTo>
                  <a:pt x="424179" y="31750"/>
                </a:lnTo>
                <a:lnTo>
                  <a:pt x="360679" y="0"/>
                </a:lnTo>
                <a:close/>
              </a:path>
              <a:path w="436879" h="76200">
                <a:moveTo>
                  <a:pt x="3606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0679" y="44450"/>
                </a:lnTo>
                <a:lnTo>
                  <a:pt x="360679" y="31750"/>
                </a:lnTo>
                <a:close/>
              </a:path>
              <a:path w="436879" h="76200">
                <a:moveTo>
                  <a:pt x="424179" y="31750"/>
                </a:moveTo>
                <a:lnTo>
                  <a:pt x="373379" y="31750"/>
                </a:lnTo>
                <a:lnTo>
                  <a:pt x="373379" y="44450"/>
                </a:lnTo>
                <a:lnTo>
                  <a:pt x="424179" y="44450"/>
                </a:lnTo>
                <a:lnTo>
                  <a:pt x="436879" y="38100"/>
                </a:lnTo>
                <a:lnTo>
                  <a:pt x="4241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68286" y="3726688"/>
            <a:ext cx="441959" cy="530860"/>
          </a:xfrm>
          <a:custGeom>
            <a:avLst/>
            <a:gdLst/>
            <a:ahLst/>
            <a:cxnLst/>
            <a:rect l="l" t="t" r="r" b="b"/>
            <a:pathLst>
              <a:path w="441960" h="530860">
                <a:moveTo>
                  <a:pt x="388151" y="476024"/>
                </a:moveTo>
                <a:lnTo>
                  <a:pt x="363727" y="496316"/>
                </a:lnTo>
                <a:lnTo>
                  <a:pt x="441705" y="530606"/>
                </a:lnTo>
                <a:lnTo>
                  <a:pt x="431201" y="485775"/>
                </a:lnTo>
                <a:lnTo>
                  <a:pt x="396239" y="485775"/>
                </a:lnTo>
                <a:lnTo>
                  <a:pt x="388151" y="476024"/>
                </a:lnTo>
                <a:close/>
              </a:path>
              <a:path w="441960" h="530860">
                <a:moveTo>
                  <a:pt x="397930" y="467900"/>
                </a:moveTo>
                <a:lnTo>
                  <a:pt x="388151" y="476024"/>
                </a:lnTo>
                <a:lnTo>
                  <a:pt x="396239" y="485775"/>
                </a:lnTo>
                <a:lnTo>
                  <a:pt x="406018" y="477647"/>
                </a:lnTo>
                <a:lnTo>
                  <a:pt x="397930" y="467900"/>
                </a:lnTo>
                <a:close/>
              </a:path>
              <a:path w="441960" h="530860">
                <a:moveTo>
                  <a:pt x="422275" y="447675"/>
                </a:moveTo>
                <a:lnTo>
                  <a:pt x="397930" y="467900"/>
                </a:lnTo>
                <a:lnTo>
                  <a:pt x="406018" y="477647"/>
                </a:lnTo>
                <a:lnTo>
                  <a:pt x="396239" y="485775"/>
                </a:lnTo>
                <a:lnTo>
                  <a:pt x="431201" y="485775"/>
                </a:lnTo>
                <a:lnTo>
                  <a:pt x="422275" y="447675"/>
                </a:lnTo>
                <a:close/>
              </a:path>
              <a:path w="441960" h="530860">
                <a:moveTo>
                  <a:pt x="9651" y="0"/>
                </a:moveTo>
                <a:lnTo>
                  <a:pt x="0" y="8128"/>
                </a:lnTo>
                <a:lnTo>
                  <a:pt x="388151" y="476024"/>
                </a:lnTo>
                <a:lnTo>
                  <a:pt x="397930" y="46790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12223" y="261366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803383" y="2630552"/>
            <a:ext cx="33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12223" y="3140964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65284" y="3157221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412223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803383" y="4447414"/>
            <a:ext cx="336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12223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765284" y="4974083"/>
            <a:ext cx="41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22005" y="2831592"/>
            <a:ext cx="490855" cy="901700"/>
          </a:xfrm>
          <a:custGeom>
            <a:avLst/>
            <a:gdLst/>
            <a:ahLst/>
            <a:cxnLst/>
            <a:rect l="l" t="t" r="r" b="b"/>
            <a:pathLst>
              <a:path w="490854" h="901700">
                <a:moveTo>
                  <a:pt x="448723" y="64067"/>
                </a:moveTo>
                <a:lnTo>
                  <a:pt x="0" y="895477"/>
                </a:lnTo>
                <a:lnTo>
                  <a:pt x="11175" y="901573"/>
                </a:lnTo>
                <a:lnTo>
                  <a:pt x="459934" y="70097"/>
                </a:lnTo>
                <a:lnTo>
                  <a:pt x="448723" y="64067"/>
                </a:lnTo>
                <a:close/>
              </a:path>
              <a:path w="490854" h="901700">
                <a:moveTo>
                  <a:pt x="488818" y="52832"/>
                </a:moveTo>
                <a:lnTo>
                  <a:pt x="454787" y="52832"/>
                </a:lnTo>
                <a:lnTo>
                  <a:pt x="465963" y="58928"/>
                </a:lnTo>
                <a:lnTo>
                  <a:pt x="459934" y="70097"/>
                </a:lnTo>
                <a:lnTo>
                  <a:pt x="487806" y="85090"/>
                </a:lnTo>
                <a:lnTo>
                  <a:pt x="488818" y="52832"/>
                </a:lnTo>
                <a:close/>
              </a:path>
              <a:path w="490854" h="901700">
                <a:moveTo>
                  <a:pt x="454787" y="52832"/>
                </a:moveTo>
                <a:lnTo>
                  <a:pt x="448723" y="64067"/>
                </a:lnTo>
                <a:lnTo>
                  <a:pt x="459934" y="70097"/>
                </a:lnTo>
                <a:lnTo>
                  <a:pt x="465963" y="58928"/>
                </a:lnTo>
                <a:lnTo>
                  <a:pt x="454787" y="52832"/>
                </a:lnTo>
                <a:close/>
              </a:path>
              <a:path w="490854" h="901700">
                <a:moveTo>
                  <a:pt x="490474" y="0"/>
                </a:moveTo>
                <a:lnTo>
                  <a:pt x="420750" y="49022"/>
                </a:lnTo>
                <a:lnTo>
                  <a:pt x="448723" y="64067"/>
                </a:lnTo>
                <a:lnTo>
                  <a:pt x="454787" y="52832"/>
                </a:lnTo>
                <a:lnTo>
                  <a:pt x="488818" y="52832"/>
                </a:lnTo>
                <a:lnTo>
                  <a:pt x="490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23781" y="3357371"/>
            <a:ext cx="488950" cy="377190"/>
          </a:xfrm>
          <a:custGeom>
            <a:avLst/>
            <a:gdLst/>
            <a:ahLst/>
            <a:cxnLst/>
            <a:rect l="l" t="t" r="r" b="b"/>
            <a:pathLst>
              <a:path w="488950" h="377189">
                <a:moveTo>
                  <a:pt x="424456" y="41333"/>
                </a:moveTo>
                <a:lnTo>
                  <a:pt x="0" y="366902"/>
                </a:lnTo>
                <a:lnTo>
                  <a:pt x="7620" y="376935"/>
                </a:lnTo>
                <a:lnTo>
                  <a:pt x="432168" y="51390"/>
                </a:lnTo>
                <a:lnTo>
                  <a:pt x="424456" y="41333"/>
                </a:lnTo>
                <a:close/>
              </a:path>
              <a:path w="488950" h="377189">
                <a:moveTo>
                  <a:pt x="472342" y="33654"/>
                </a:moveTo>
                <a:lnTo>
                  <a:pt x="434467" y="33654"/>
                </a:lnTo>
                <a:lnTo>
                  <a:pt x="442214" y="43687"/>
                </a:lnTo>
                <a:lnTo>
                  <a:pt x="432168" y="51390"/>
                </a:lnTo>
                <a:lnTo>
                  <a:pt x="451485" y="76580"/>
                </a:lnTo>
                <a:lnTo>
                  <a:pt x="472342" y="33654"/>
                </a:lnTo>
                <a:close/>
              </a:path>
              <a:path w="488950" h="377189">
                <a:moveTo>
                  <a:pt x="434467" y="33654"/>
                </a:moveTo>
                <a:lnTo>
                  <a:pt x="424456" y="41333"/>
                </a:lnTo>
                <a:lnTo>
                  <a:pt x="432168" y="51390"/>
                </a:lnTo>
                <a:lnTo>
                  <a:pt x="442214" y="43687"/>
                </a:lnTo>
                <a:lnTo>
                  <a:pt x="434467" y="33654"/>
                </a:lnTo>
                <a:close/>
              </a:path>
              <a:path w="488950" h="377189">
                <a:moveTo>
                  <a:pt x="488696" y="0"/>
                </a:moveTo>
                <a:lnTo>
                  <a:pt x="405129" y="16128"/>
                </a:lnTo>
                <a:lnTo>
                  <a:pt x="424456" y="41333"/>
                </a:lnTo>
                <a:lnTo>
                  <a:pt x="434467" y="33654"/>
                </a:lnTo>
                <a:lnTo>
                  <a:pt x="472342" y="33654"/>
                </a:lnTo>
                <a:lnTo>
                  <a:pt x="48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23655" y="4251579"/>
            <a:ext cx="488950" cy="396875"/>
          </a:xfrm>
          <a:custGeom>
            <a:avLst/>
            <a:gdLst/>
            <a:ahLst/>
            <a:cxnLst/>
            <a:rect l="l" t="t" r="r" b="b"/>
            <a:pathLst>
              <a:path w="488950" h="396875">
                <a:moveTo>
                  <a:pt x="425607" y="353469"/>
                </a:moveTo>
                <a:lnTo>
                  <a:pt x="405638" y="378206"/>
                </a:lnTo>
                <a:lnTo>
                  <a:pt x="488823" y="396367"/>
                </a:lnTo>
                <a:lnTo>
                  <a:pt x="472906" y="361442"/>
                </a:lnTo>
                <a:lnTo>
                  <a:pt x="435483" y="361442"/>
                </a:lnTo>
                <a:lnTo>
                  <a:pt x="425607" y="353469"/>
                </a:lnTo>
                <a:close/>
              </a:path>
              <a:path w="488950" h="396875">
                <a:moveTo>
                  <a:pt x="433604" y="343563"/>
                </a:moveTo>
                <a:lnTo>
                  <a:pt x="425607" y="353469"/>
                </a:lnTo>
                <a:lnTo>
                  <a:pt x="435483" y="361442"/>
                </a:lnTo>
                <a:lnTo>
                  <a:pt x="443484" y="351536"/>
                </a:lnTo>
                <a:lnTo>
                  <a:pt x="433604" y="343563"/>
                </a:lnTo>
                <a:close/>
              </a:path>
              <a:path w="488950" h="396875">
                <a:moveTo>
                  <a:pt x="453517" y="318897"/>
                </a:moveTo>
                <a:lnTo>
                  <a:pt x="433604" y="343563"/>
                </a:lnTo>
                <a:lnTo>
                  <a:pt x="443484" y="351536"/>
                </a:lnTo>
                <a:lnTo>
                  <a:pt x="435483" y="361442"/>
                </a:lnTo>
                <a:lnTo>
                  <a:pt x="472906" y="361442"/>
                </a:lnTo>
                <a:lnTo>
                  <a:pt x="453517" y="318897"/>
                </a:lnTo>
                <a:close/>
              </a:path>
              <a:path w="488950" h="396875">
                <a:moveTo>
                  <a:pt x="7874" y="0"/>
                </a:moveTo>
                <a:lnTo>
                  <a:pt x="0" y="9906"/>
                </a:lnTo>
                <a:lnTo>
                  <a:pt x="425607" y="353469"/>
                </a:lnTo>
                <a:lnTo>
                  <a:pt x="433604" y="343563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22005" y="4253611"/>
            <a:ext cx="490855" cy="921385"/>
          </a:xfrm>
          <a:custGeom>
            <a:avLst/>
            <a:gdLst/>
            <a:ahLst/>
            <a:cxnLst/>
            <a:rect l="l" t="t" r="r" b="b"/>
            <a:pathLst>
              <a:path w="490854" h="921385">
                <a:moveTo>
                  <a:pt x="449337" y="856512"/>
                </a:moveTo>
                <a:lnTo>
                  <a:pt x="421259" y="871346"/>
                </a:lnTo>
                <a:lnTo>
                  <a:pt x="490474" y="920876"/>
                </a:lnTo>
                <a:lnTo>
                  <a:pt x="489285" y="867790"/>
                </a:lnTo>
                <a:lnTo>
                  <a:pt x="455295" y="867790"/>
                </a:lnTo>
                <a:lnTo>
                  <a:pt x="449337" y="856512"/>
                </a:lnTo>
                <a:close/>
              </a:path>
              <a:path w="490854" h="921385">
                <a:moveTo>
                  <a:pt x="460539" y="850594"/>
                </a:moveTo>
                <a:lnTo>
                  <a:pt x="449337" y="856512"/>
                </a:lnTo>
                <a:lnTo>
                  <a:pt x="455295" y="867790"/>
                </a:lnTo>
                <a:lnTo>
                  <a:pt x="466471" y="861821"/>
                </a:lnTo>
                <a:lnTo>
                  <a:pt x="460539" y="850594"/>
                </a:lnTo>
                <a:close/>
              </a:path>
              <a:path w="490854" h="921385">
                <a:moveTo>
                  <a:pt x="488569" y="835787"/>
                </a:moveTo>
                <a:lnTo>
                  <a:pt x="460539" y="850594"/>
                </a:lnTo>
                <a:lnTo>
                  <a:pt x="466471" y="861821"/>
                </a:lnTo>
                <a:lnTo>
                  <a:pt x="455295" y="867790"/>
                </a:lnTo>
                <a:lnTo>
                  <a:pt x="489285" y="867790"/>
                </a:lnTo>
                <a:lnTo>
                  <a:pt x="488569" y="835787"/>
                </a:lnTo>
                <a:close/>
              </a:path>
              <a:path w="490854" h="921385">
                <a:moveTo>
                  <a:pt x="11175" y="0"/>
                </a:moveTo>
                <a:lnTo>
                  <a:pt x="0" y="5841"/>
                </a:lnTo>
                <a:lnTo>
                  <a:pt x="449337" y="856512"/>
                </a:lnTo>
                <a:lnTo>
                  <a:pt x="460539" y="85059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09716" y="1455801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97723" y="320167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3.7</a:t>
            </a:r>
            <a:endParaRPr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97723" y="448487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97723" y="277533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4.5</a:t>
            </a:r>
            <a:endParaRPr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97723" y="1436623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4.8</a:t>
            </a:r>
            <a:endParaRPr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57410" y="229006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57410" y="3586430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4.6</a:t>
            </a:r>
            <a:endParaRPr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57410" y="411276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5.0</a:t>
            </a:r>
            <a:endParaRPr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757410" y="539841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5.3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6571" y="6083047"/>
            <a:ext cx="3683635" cy="585417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44450" algn="ctr">
              <a:spcBef>
                <a:spcPts val="245"/>
              </a:spcBef>
            </a:pPr>
            <a:r>
              <a:rPr spc="-110" dirty="0">
                <a:solidFill>
                  <a:srgbClr val="BA56BD"/>
                </a:solidFill>
                <a:latin typeface="Arial"/>
                <a:cs typeface="Arial"/>
              </a:rPr>
              <a:t>For each </a:t>
            </a: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hypotheses,</a:t>
            </a:r>
            <a:r>
              <a:rPr spc="-24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find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BA56BD"/>
                </a:solidFill>
                <a:latin typeface="Arial"/>
                <a:cs typeface="Arial"/>
              </a:rPr>
              <a:t>top </a:t>
            </a:r>
            <a:r>
              <a:rPr i="1" spc="-85" dirty="0">
                <a:solidFill>
                  <a:srgbClr val="BA56BD"/>
                </a:solidFill>
                <a:latin typeface="Arial"/>
                <a:cs typeface="Arial"/>
              </a:rPr>
              <a:t>k </a:t>
            </a:r>
            <a:r>
              <a:rPr spc="-55" dirty="0">
                <a:solidFill>
                  <a:srgbClr val="BA56BD"/>
                </a:solidFill>
                <a:latin typeface="Arial"/>
                <a:cs typeface="Arial"/>
              </a:rPr>
              <a:t>next </a:t>
            </a:r>
            <a:r>
              <a:rPr spc="-7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BA56BD"/>
                </a:solidFill>
                <a:latin typeface="Arial"/>
                <a:cs typeface="Arial"/>
              </a:rPr>
              <a:t>and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calculate</a:t>
            </a:r>
            <a:r>
              <a:rPr spc="-2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88" name="object 2">
            <a:extLst>
              <a:ext uri="{FF2B5EF4-FFF2-40B4-BE49-F238E27FC236}">
                <a16:creationId xmlns:a16="http://schemas.microsoft.com/office/drawing/2014/main" id="{3931344E-C76B-4624-B53F-BB954384A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89" name="Holder 4">
            <a:extLst>
              <a:ext uri="{FF2B5EF4-FFF2-40B4-BE49-F238E27FC236}">
                <a16:creationId xmlns:a16="http://schemas.microsoft.com/office/drawing/2014/main" id="{111328CC-AF68-4C7E-80A7-B2F7784DD6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9410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972" y="2546605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08779" y="2564131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8972" y="307390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12765" y="3090800"/>
            <a:ext cx="347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25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8972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7151" y="4447414"/>
            <a:ext cx="300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8972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63415" y="4974083"/>
            <a:ext cx="64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602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1" y="434339"/>
                </a:lnTo>
                <a:lnTo>
                  <a:pt x="1117091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5553" y="3529330"/>
            <a:ext cx="480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w</a:t>
            </a:r>
            <a:r>
              <a:rPr sz="2000" i="1" spc="-10" dirty="0">
                <a:latin typeface="Arial"/>
                <a:cs typeface="Arial"/>
              </a:rPr>
              <a:t>i</a:t>
            </a:r>
            <a:r>
              <a:rPr sz="2000" i="1" spc="15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5602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71564" y="4055440"/>
            <a:ext cx="288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10500" y="181051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0500" y="2337816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1470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1050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291322" y="3529330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1050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64830" y="4055440"/>
            <a:ext cx="408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14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68160" y="2028444"/>
            <a:ext cx="441959" cy="537210"/>
          </a:xfrm>
          <a:custGeom>
            <a:avLst/>
            <a:gdLst/>
            <a:ahLst/>
            <a:cxnLst/>
            <a:rect l="l" t="t" r="r" b="b"/>
            <a:pathLst>
              <a:path w="441960" h="537210">
                <a:moveTo>
                  <a:pt x="388553" y="54921"/>
                </a:moveTo>
                <a:lnTo>
                  <a:pt x="0" y="528701"/>
                </a:lnTo>
                <a:lnTo>
                  <a:pt x="9905" y="536701"/>
                </a:lnTo>
                <a:lnTo>
                  <a:pt x="398330" y="62928"/>
                </a:lnTo>
                <a:lnTo>
                  <a:pt x="388553" y="54921"/>
                </a:lnTo>
                <a:close/>
              </a:path>
              <a:path w="441960" h="537210">
                <a:moveTo>
                  <a:pt x="431561" y="45084"/>
                </a:moveTo>
                <a:lnTo>
                  <a:pt x="396620" y="45084"/>
                </a:lnTo>
                <a:lnTo>
                  <a:pt x="406400" y="53085"/>
                </a:lnTo>
                <a:lnTo>
                  <a:pt x="398330" y="62928"/>
                </a:lnTo>
                <a:lnTo>
                  <a:pt x="422910" y="83057"/>
                </a:lnTo>
                <a:lnTo>
                  <a:pt x="431561" y="45084"/>
                </a:lnTo>
                <a:close/>
              </a:path>
              <a:path w="441960" h="537210">
                <a:moveTo>
                  <a:pt x="396620" y="45084"/>
                </a:moveTo>
                <a:lnTo>
                  <a:pt x="388553" y="54921"/>
                </a:lnTo>
                <a:lnTo>
                  <a:pt x="398330" y="62928"/>
                </a:lnTo>
                <a:lnTo>
                  <a:pt x="406400" y="53085"/>
                </a:lnTo>
                <a:lnTo>
                  <a:pt x="396620" y="45084"/>
                </a:lnTo>
                <a:close/>
              </a:path>
              <a:path w="441960" h="537210">
                <a:moveTo>
                  <a:pt x="441832" y="0"/>
                </a:moveTo>
                <a:lnTo>
                  <a:pt x="363981" y="34797"/>
                </a:lnTo>
                <a:lnTo>
                  <a:pt x="388553" y="54921"/>
                </a:lnTo>
                <a:lnTo>
                  <a:pt x="396620" y="45084"/>
                </a:lnTo>
                <a:lnTo>
                  <a:pt x="431561" y="45084"/>
                </a:lnTo>
                <a:lnTo>
                  <a:pt x="441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985" y="2518664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5692" y="31623"/>
                </a:moveTo>
                <a:lnTo>
                  <a:pt x="373379" y="31623"/>
                </a:lnTo>
                <a:lnTo>
                  <a:pt x="373506" y="44323"/>
                </a:lnTo>
                <a:lnTo>
                  <a:pt x="360839" y="44499"/>
                </a:lnTo>
                <a:lnTo>
                  <a:pt x="361314" y="76200"/>
                </a:lnTo>
                <a:lnTo>
                  <a:pt x="437006" y="37084"/>
                </a:lnTo>
                <a:lnTo>
                  <a:pt x="425692" y="31623"/>
                </a:lnTo>
                <a:close/>
              </a:path>
              <a:path w="437514" h="76200">
                <a:moveTo>
                  <a:pt x="360649" y="31800"/>
                </a:moveTo>
                <a:lnTo>
                  <a:pt x="0" y="36830"/>
                </a:lnTo>
                <a:lnTo>
                  <a:pt x="253" y="49530"/>
                </a:lnTo>
                <a:lnTo>
                  <a:pt x="360839" y="44499"/>
                </a:lnTo>
                <a:lnTo>
                  <a:pt x="360649" y="31800"/>
                </a:lnTo>
                <a:close/>
              </a:path>
              <a:path w="437514" h="76200">
                <a:moveTo>
                  <a:pt x="373379" y="31623"/>
                </a:moveTo>
                <a:lnTo>
                  <a:pt x="360649" y="31800"/>
                </a:lnTo>
                <a:lnTo>
                  <a:pt x="360839" y="44499"/>
                </a:lnTo>
                <a:lnTo>
                  <a:pt x="373506" y="44323"/>
                </a:lnTo>
                <a:lnTo>
                  <a:pt x="373379" y="31623"/>
                </a:lnTo>
                <a:close/>
              </a:path>
              <a:path w="437514" h="76200">
                <a:moveTo>
                  <a:pt x="360172" y="0"/>
                </a:moveTo>
                <a:lnTo>
                  <a:pt x="360649" y="31800"/>
                </a:lnTo>
                <a:lnTo>
                  <a:pt x="373379" y="31623"/>
                </a:lnTo>
                <a:lnTo>
                  <a:pt x="425692" y="31623"/>
                </a:lnTo>
                <a:lnTo>
                  <a:pt x="360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3111" y="3692652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79" y="0"/>
                </a:moveTo>
                <a:lnTo>
                  <a:pt x="360679" y="76200"/>
                </a:lnTo>
                <a:lnTo>
                  <a:pt x="424179" y="44450"/>
                </a:lnTo>
                <a:lnTo>
                  <a:pt x="373379" y="44450"/>
                </a:lnTo>
                <a:lnTo>
                  <a:pt x="373379" y="31750"/>
                </a:lnTo>
                <a:lnTo>
                  <a:pt x="424179" y="31750"/>
                </a:lnTo>
                <a:lnTo>
                  <a:pt x="360679" y="0"/>
                </a:lnTo>
                <a:close/>
              </a:path>
              <a:path w="436879" h="76200">
                <a:moveTo>
                  <a:pt x="3606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0679" y="44450"/>
                </a:lnTo>
                <a:lnTo>
                  <a:pt x="360679" y="31750"/>
                </a:lnTo>
                <a:close/>
              </a:path>
              <a:path w="436879" h="76200">
                <a:moveTo>
                  <a:pt x="424179" y="31750"/>
                </a:moveTo>
                <a:lnTo>
                  <a:pt x="373379" y="31750"/>
                </a:lnTo>
                <a:lnTo>
                  <a:pt x="373379" y="44450"/>
                </a:lnTo>
                <a:lnTo>
                  <a:pt x="424179" y="44450"/>
                </a:lnTo>
                <a:lnTo>
                  <a:pt x="436879" y="38100"/>
                </a:lnTo>
                <a:lnTo>
                  <a:pt x="4241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68286" y="3726688"/>
            <a:ext cx="441959" cy="530860"/>
          </a:xfrm>
          <a:custGeom>
            <a:avLst/>
            <a:gdLst/>
            <a:ahLst/>
            <a:cxnLst/>
            <a:rect l="l" t="t" r="r" b="b"/>
            <a:pathLst>
              <a:path w="441960" h="530860">
                <a:moveTo>
                  <a:pt x="388151" y="476024"/>
                </a:moveTo>
                <a:lnTo>
                  <a:pt x="363727" y="496316"/>
                </a:lnTo>
                <a:lnTo>
                  <a:pt x="441705" y="530606"/>
                </a:lnTo>
                <a:lnTo>
                  <a:pt x="431201" y="485775"/>
                </a:lnTo>
                <a:lnTo>
                  <a:pt x="396239" y="485775"/>
                </a:lnTo>
                <a:lnTo>
                  <a:pt x="388151" y="476024"/>
                </a:lnTo>
                <a:close/>
              </a:path>
              <a:path w="441960" h="530860">
                <a:moveTo>
                  <a:pt x="397930" y="467900"/>
                </a:moveTo>
                <a:lnTo>
                  <a:pt x="388151" y="476024"/>
                </a:lnTo>
                <a:lnTo>
                  <a:pt x="396239" y="485775"/>
                </a:lnTo>
                <a:lnTo>
                  <a:pt x="406018" y="477647"/>
                </a:lnTo>
                <a:lnTo>
                  <a:pt x="397930" y="467900"/>
                </a:lnTo>
                <a:close/>
              </a:path>
              <a:path w="441960" h="530860">
                <a:moveTo>
                  <a:pt x="422275" y="447675"/>
                </a:moveTo>
                <a:lnTo>
                  <a:pt x="397930" y="467900"/>
                </a:lnTo>
                <a:lnTo>
                  <a:pt x="406018" y="477647"/>
                </a:lnTo>
                <a:lnTo>
                  <a:pt x="396239" y="485775"/>
                </a:lnTo>
                <a:lnTo>
                  <a:pt x="431201" y="485775"/>
                </a:lnTo>
                <a:lnTo>
                  <a:pt x="422275" y="447675"/>
                </a:lnTo>
                <a:close/>
              </a:path>
              <a:path w="441960" h="530860">
                <a:moveTo>
                  <a:pt x="9651" y="0"/>
                </a:moveTo>
                <a:lnTo>
                  <a:pt x="0" y="8128"/>
                </a:lnTo>
                <a:lnTo>
                  <a:pt x="388151" y="476024"/>
                </a:lnTo>
                <a:lnTo>
                  <a:pt x="397930" y="46790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12223" y="261366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803383" y="2630552"/>
            <a:ext cx="33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0" dirty="0">
                <a:solidFill>
                  <a:srgbClr val="00AF50"/>
                </a:solidFill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12223" y="3140964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65284" y="3157221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412223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803383" y="4447414"/>
            <a:ext cx="336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12223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765284" y="4974083"/>
            <a:ext cx="41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22005" y="2831592"/>
            <a:ext cx="490855" cy="901700"/>
          </a:xfrm>
          <a:custGeom>
            <a:avLst/>
            <a:gdLst/>
            <a:ahLst/>
            <a:cxnLst/>
            <a:rect l="l" t="t" r="r" b="b"/>
            <a:pathLst>
              <a:path w="490854" h="901700">
                <a:moveTo>
                  <a:pt x="448723" y="64067"/>
                </a:moveTo>
                <a:lnTo>
                  <a:pt x="0" y="895477"/>
                </a:lnTo>
                <a:lnTo>
                  <a:pt x="11175" y="901573"/>
                </a:lnTo>
                <a:lnTo>
                  <a:pt x="459934" y="70097"/>
                </a:lnTo>
                <a:lnTo>
                  <a:pt x="448723" y="64067"/>
                </a:lnTo>
                <a:close/>
              </a:path>
              <a:path w="490854" h="901700">
                <a:moveTo>
                  <a:pt x="488818" y="52832"/>
                </a:moveTo>
                <a:lnTo>
                  <a:pt x="454787" y="52832"/>
                </a:lnTo>
                <a:lnTo>
                  <a:pt x="465963" y="58928"/>
                </a:lnTo>
                <a:lnTo>
                  <a:pt x="459934" y="70097"/>
                </a:lnTo>
                <a:lnTo>
                  <a:pt x="487806" y="85090"/>
                </a:lnTo>
                <a:lnTo>
                  <a:pt x="488818" y="52832"/>
                </a:lnTo>
                <a:close/>
              </a:path>
              <a:path w="490854" h="901700">
                <a:moveTo>
                  <a:pt x="454787" y="52832"/>
                </a:moveTo>
                <a:lnTo>
                  <a:pt x="448723" y="64067"/>
                </a:lnTo>
                <a:lnTo>
                  <a:pt x="459934" y="70097"/>
                </a:lnTo>
                <a:lnTo>
                  <a:pt x="465963" y="58928"/>
                </a:lnTo>
                <a:lnTo>
                  <a:pt x="454787" y="52832"/>
                </a:lnTo>
                <a:close/>
              </a:path>
              <a:path w="490854" h="901700">
                <a:moveTo>
                  <a:pt x="490474" y="0"/>
                </a:moveTo>
                <a:lnTo>
                  <a:pt x="420750" y="49022"/>
                </a:lnTo>
                <a:lnTo>
                  <a:pt x="448723" y="64067"/>
                </a:lnTo>
                <a:lnTo>
                  <a:pt x="454787" y="52832"/>
                </a:lnTo>
                <a:lnTo>
                  <a:pt x="488818" y="52832"/>
                </a:lnTo>
                <a:lnTo>
                  <a:pt x="490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23781" y="3357371"/>
            <a:ext cx="488950" cy="377190"/>
          </a:xfrm>
          <a:custGeom>
            <a:avLst/>
            <a:gdLst/>
            <a:ahLst/>
            <a:cxnLst/>
            <a:rect l="l" t="t" r="r" b="b"/>
            <a:pathLst>
              <a:path w="488950" h="377189">
                <a:moveTo>
                  <a:pt x="424456" y="41333"/>
                </a:moveTo>
                <a:lnTo>
                  <a:pt x="0" y="366902"/>
                </a:lnTo>
                <a:lnTo>
                  <a:pt x="7620" y="376935"/>
                </a:lnTo>
                <a:lnTo>
                  <a:pt x="432168" y="51390"/>
                </a:lnTo>
                <a:lnTo>
                  <a:pt x="424456" y="41333"/>
                </a:lnTo>
                <a:close/>
              </a:path>
              <a:path w="488950" h="377189">
                <a:moveTo>
                  <a:pt x="472342" y="33654"/>
                </a:moveTo>
                <a:lnTo>
                  <a:pt x="434467" y="33654"/>
                </a:lnTo>
                <a:lnTo>
                  <a:pt x="442214" y="43687"/>
                </a:lnTo>
                <a:lnTo>
                  <a:pt x="432168" y="51390"/>
                </a:lnTo>
                <a:lnTo>
                  <a:pt x="451485" y="76580"/>
                </a:lnTo>
                <a:lnTo>
                  <a:pt x="472342" y="33654"/>
                </a:lnTo>
                <a:close/>
              </a:path>
              <a:path w="488950" h="377189">
                <a:moveTo>
                  <a:pt x="434467" y="33654"/>
                </a:moveTo>
                <a:lnTo>
                  <a:pt x="424456" y="41333"/>
                </a:lnTo>
                <a:lnTo>
                  <a:pt x="432168" y="51390"/>
                </a:lnTo>
                <a:lnTo>
                  <a:pt x="442214" y="43687"/>
                </a:lnTo>
                <a:lnTo>
                  <a:pt x="434467" y="33654"/>
                </a:lnTo>
                <a:close/>
              </a:path>
              <a:path w="488950" h="377189">
                <a:moveTo>
                  <a:pt x="488696" y="0"/>
                </a:moveTo>
                <a:lnTo>
                  <a:pt x="405129" y="16128"/>
                </a:lnTo>
                <a:lnTo>
                  <a:pt x="424456" y="41333"/>
                </a:lnTo>
                <a:lnTo>
                  <a:pt x="434467" y="33654"/>
                </a:lnTo>
                <a:lnTo>
                  <a:pt x="472342" y="33654"/>
                </a:lnTo>
                <a:lnTo>
                  <a:pt x="48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23655" y="4251579"/>
            <a:ext cx="488950" cy="396875"/>
          </a:xfrm>
          <a:custGeom>
            <a:avLst/>
            <a:gdLst/>
            <a:ahLst/>
            <a:cxnLst/>
            <a:rect l="l" t="t" r="r" b="b"/>
            <a:pathLst>
              <a:path w="488950" h="396875">
                <a:moveTo>
                  <a:pt x="425607" y="353469"/>
                </a:moveTo>
                <a:lnTo>
                  <a:pt x="405638" y="378206"/>
                </a:lnTo>
                <a:lnTo>
                  <a:pt x="488823" y="396367"/>
                </a:lnTo>
                <a:lnTo>
                  <a:pt x="472906" y="361442"/>
                </a:lnTo>
                <a:lnTo>
                  <a:pt x="435483" y="361442"/>
                </a:lnTo>
                <a:lnTo>
                  <a:pt x="425607" y="353469"/>
                </a:lnTo>
                <a:close/>
              </a:path>
              <a:path w="488950" h="396875">
                <a:moveTo>
                  <a:pt x="433604" y="343563"/>
                </a:moveTo>
                <a:lnTo>
                  <a:pt x="425607" y="353469"/>
                </a:lnTo>
                <a:lnTo>
                  <a:pt x="435483" y="361442"/>
                </a:lnTo>
                <a:lnTo>
                  <a:pt x="443484" y="351536"/>
                </a:lnTo>
                <a:lnTo>
                  <a:pt x="433604" y="343563"/>
                </a:lnTo>
                <a:close/>
              </a:path>
              <a:path w="488950" h="396875">
                <a:moveTo>
                  <a:pt x="453517" y="318897"/>
                </a:moveTo>
                <a:lnTo>
                  <a:pt x="433604" y="343563"/>
                </a:lnTo>
                <a:lnTo>
                  <a:pt x="443484" y="351536"/>
                </a:lnTo>
                <a:lnTo>
                  <a:pt x="435483" y="361442"/>
                </a:lnTo>
                <a:lnTo>
                  <a:pt x="472906" y="361442"/>
                </a:lnTo>
                <a:lnTo>
                  <a:pt x="453517" y="318897"/>
                </a:lnTo>
                <a:close/>
              </a:path>
              <a:path w="488950" h="396875">
                <a:moveTo>
                  <a:pt x="7874" y="0"/>
                </a:moveTo>
                <a:lnTo>
                  <a:pt x="0" y="9906"/>
                </a:lnTo>
                <a:lnTo>
                  <a:pt x="425607" y="353469"/>
                </a:lnTo>
                <a:lnTo>
                  <a:pt x="433604" y="343563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22005" y="4253611"/>
            <a:ext cx="490855" cy="921385"/>
          </a:xfrm>
          <a:custGeom>
            <a:avLst/>
            <a:gdLst/>
            <a:ahLst/>
            <a:cxnLst/>
            <a:rect l="l" t="t" r="r" b="b"/>
            <a:pathLst>
              <a:path w="490854" h="921385">
                <a:moveTo>
                  <a:pt x="449337" y="856512"/>
                </a:moveTo>
                <a:lnTo>
                  <a:pt x="421259" y="871346"/>
                </a:lnTo>
                <a:lnTo>
                  <a:pt x="490474" y="920876"/>
                </a:lnTo>
                <a:lnTo>
                  <a:pt x="489285" y="867790"/>
                </a:lnTo>
                <a:lnTo>
                  <a:pt x="455295" y="867790"/>
                </a:lnTo>
                <a:lnTo>
                  <a:pt x="449337" y="856512"/>
                </a:lnTo>
                <a:close/>
              </a:path>
              <a:path w="490854" h="921385">
                <a:moveTo>
                  <a:pt x="460539" y="850594"/>
                </a:moveTo>
                <a:lnTo>
                  <a:pt x="449337" y="856512"/>
                </a:lnTo>
                <a:lnTo>
                  <a:pt x="455295" y="867790"/>
                </a:lnTo>
                <a:lnTo>
                  <a:pt x="466471" y="861821"/>
                </a:lnTo>
                <a:lnTo>
                  <a:pt x="460539" y="850594"/>
                </a:lnTo>
                <a:close/>
              </a:path>
              <a:path w="490854" h="921385">
                <a:moveTo>
                  <a:pt x="488569" y="835787"/>
                </a:moveTo>
                <a:lnTo>
                  <a:pt x="460539" y="850594"/>
                </a:lnTo>
                <a:lnTo>
                  <a:pt x="466471" y="861821"/>
                </a:lnTo>
                <a:lnTo>
                  <a:pt x="455295" y="867790"/>
                </a:lnTo>
                <a:lnTo>
                  <a:pt x="489285" y="867790"/>
                </a:lnTo>
                <a:lnTo>
                  <a:pt x="488569" y="835787"/>
                </a:lnTo>
                <a:close/>
              </a:path>
              <a:path w="490854" h="921385">
                <a:moveTo>
                  <a:pt x="11175" y="0"/>
                </a:moveTo>
                <a:lnTo>
                  <a:pt x="0" y="5841"/>
                </a:lnTo>
                <a:lnTo>
                  <a:pt x="449337" y="856512"/>
                </a:lnTo>
                <a:lnTo>
                  <a:pt x="460539" y="85059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09716" y="1455801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97723" y="320167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3.7</a:t>
            </a:r>
            <a:endParaRPr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97723" y="448487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97723" y="277533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4.5</a:t>
            </a:r>
            <a:endParaRPr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97723" y="1436623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4.8</a:t>
            </a:r>
            <a:endParaRPr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57410" y="229006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57410" y="3586430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4.6</a:t>
            </a:r>
            <a:endParaRPr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57410" y="411276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5.0</a:t>
            </a:r>
            <a:endParaRPr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757410" y="539841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5.3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69658" y="6294882"/>
            <a:ext cx="3360420" cy="308418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7790">
              <a:spcBef>
                <a:spcPts val="245"/>
              </a:spcBef>
            </a:pPr>
            <a:r>
              <a:rPr spc="-120" dirty="0">
                <a:solidFill>
                  <a:srgbClr val="BA56BD"/>
                </a:solidFill>
                <a:latin typeface="Arial"/>
                <a:cs typeface="Arial"/>
              </a:rPr>
              <a:t>This </a:t>
            </a:r>
            <a:r>
              <a:rPr spc="-95" dirty="0">
                <a:solidFill>
                  <a:srgbClr val="BA56BD"/>
                </a:solidFill>
                <a:latin typeface="Arial"/>
                <a:cs typeface="Arial"/>
              </a:rPr>
              <a:t>is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spc="-60" dirty="0">
                <a:solidFill>
                  <a:srgbClr val="BA56BD"/>
                </a:solidFill>
                <a:latin typeface="Arial"/>
                <a:cs typeface="Arial"/>
              </a:rPr>
              <a:t>top-scoring</a:t>
            </a:r>
            <a:r>
              <a:rPr spc="-16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BA56BD"/>
                </a:solidFill>
                <a:latin typeface="Arial"/>
                <a:cs typeface="Arial"/>
              </a:rPr>
              <a:t>hypothesis!</a:t>
            </a:r>
            <a:endParaRPr>
              <a:latin typeface="Arial"/>
              <a:cs typeface="Arial"/>
            </a:endParaRPr>
          </a:p>
        </p:txBody>
      </p:sp>
      <p:sp>
        <p:nvSpPr>
          <p:cNvPr id="88" name="object 2">
            <a:extLst>
              <a:ext uri="{FF2B5EF4-FFF2-40B4-BE49-F238E27FC236}">
                <a16:creationId xmlns:a16="http://schemas.microsoft.com/office/drawing/2014/main" id="{A17D81DA-9FB7-4C06-BECB-B630E0445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89" name="Holder 4">
            <a:extLst>
              <a:ext uri="{FF2B5EF4-FFF2-40B4-BE49-F238E27FC236}">
                <a16:creationId xmlns:a16="http://schemas.microsoft.com/office/drawing/2014/main" id="{790FA3B2-E105-4193-83DD-C5F77428CD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6888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7540" y="84048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45" dirty="0">
                <a:latin typeface="Arial"/>
                <a:cs typeface="Arial"/>
              </a:rPr>
              <a:t>Beam </a:t>
            </a:r>
            <a:r>
              <a:rPr sz="2000" spc="-140" dirty="0">
                <a:latin typeface="Arial"/>
                <a:cs typeface="Arial"/>
              </a:rPr>
              <a:t>size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k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2. </a:t>
            </a:r>
            <a:r>
              <a:rPr sz="2000" spc="-105" dirty="0">
                <a:solidFill>
                  <a:srgbClr val="4285F4"/>
                </a:solidFill>
                <a:latin typeface="Arial"/>
                <a:cs typeface="Arial"/>
              </a:rPr>
              <a:t>Blue </a:t>
            </a:r>
            <a:r>
              <a:rPr sz="2000" spc="-80" dirty="0">
                <a:solidFill>
                  <a:srgbClr val="4285F4"/>
                </a:solidFill>
                <a:latin typeface="Arial"/>
                <a:cs typeface="Arial"/>
              </a:rPr>
              <a:t>numbers</a:t>
            </a:r>
            <a:r>
              <a:rPr sz="2000" spc="-1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285F4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551" y="2842260"/>
            <a:ext cx="1117600" cy="337912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sz="2000" i="1" spc="10" dirty="0">
                <a:solidFill>
                  <a:srgbClr val="00AF50"/>
                </a:solidFill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551" y="3368040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7015">
              <a:spcBef>
                <a:spcPts val="24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551" y="469849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2425">
              <a:spcBef>
                <a:spcPts val="240"/>
              </a:spcBef>
            </a:pPr>
            <a:r>
              <a:rPr sz="2000" i="1" spc="-105" dirty="0">
                <a:latin typeface="Arial"/>
                <a:cs typeface="Arial"/>
              </a:rPr>
              <a:t>was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551" y="5224272"/>
            <a:ext cx="1117600" cy="339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2000" i="1" spc="-25" dirty="0">
                <a:latin typeface="Arial"/>
                <a:cs typeface="Arial"/>
              </a:rPr>
              <a:t>got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03" y="3060193"/>
            <a:ext cx="397510" cy="271145"/>
          </a:xfrm>
          <a:custGeom>
            <a:avLst/>
            <a:gdLst/>
            <a:ahLst/>
            <a:cxnLst/>
            <a:rect l="l" t="t" r="r" b="b"/>
            <a:pathLst>
              <a:path w="397510" h="271145">
                <a:moveTo>
                  <a:pt x="330573" y="37337"/>
                </a:moveTo>
                <a:lnTo>
                  <a:pt x="0" y="260223"/>
                </a:lnTo>
                <a:lnTo>
                  <a:pt x="7112" y="270763"/>
                </a:lnTo>
                <a:lnTo>
                  <a:pt x="337695" y="47872"/>
                </a:lnTo>
                <a:lnTo>
                  <a:pt x="330573" y="37337"/>
                </a:lnTo>
                <a:close/>
              </a:path>
              <a:path w="397510" h="271145">
                <a:moveTo>
                  <a:pt x="380303" y="30225"/>
                </a:moveTo>
                <a:lnTo>
                  <a:pt x="341122" y="30225"/>
                </a:lnTo>
                <a:lnTo>
                  <a:pt x="348234" y="40767"/>
                </a:lnTo>
                <a:lnTo>
                  <a:pt x="337695" y="47872"/>
                </a:lnTo>
                <a:lnTo>
                  <a:pt x="355472" y="74168"/>
                </a:lnTo>
                <a:lnTo>
                  <a:pt x="380303" y="30225"/>
                </a:lnTo>
                <a:close/>
              </a:path>
              <a:path w="397510" h="271145">
                <a:moveTo>
                  <a:pt x="341122" y="30225"/>
                </a:moveTo>
                <a:lnTo>
                  <a:pt x="330573" y="37337"/>
                </a:lnTo>
                <a:lnTo>
                  <a:pt x="337695" y="47872"/>
                </a:lnTo>
                <a:lnTo>
                  <a:pt x="348234" y="40767"/>
                </a:lnTo>
                <a:lnTo>
                  <a:pt x="341122" y="30225"/>
                </a:lnTo>
                <a:close/>
              </a:path>
              <a:path w="397510" h="271145">
                <a:moveTo>
                  <a:pt x="397383" y="0"/>
                </a:moveTo>
                <a:lnTo>
                  <a:pt x="312801" y="11049"/>
                </a:lnTo>
                <a:lnTo>
                  <a:pt x="330573" y="37337"/>
                </a:lnTo>
                <a:lnTo>
                  <a:pt x="341122" y="30225"/>
                </a:lnTo>
                <a:lnTo>
                  <a:pt x="380303" y="30225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6803" y="3320034"/>
            <a:ext cx="397510" cy="266700"/>
          </a:xfrm>
          <a:custGeom>
            <a:avLst/>
            <a:gdLst/>
            <a:ahLst/>
            <a:cxnLst/>
            <a:rect l="l" t="t" r="r" b="b"/>
            <a:pathLst>
              <a:path w="397510" h="266700">
                <a:moveTo>
                  <a:pt x="330300" y="229596"/>
                </a:moveTo>
                <a:lnTo>
                  <a:pt x="312801" y="256031"/>
                </a:lnTo>
                <a:lnTo>
                  <a:pt x="397383" y="266318"/>
                </a:lnTo>
                <a:lnTo>
                  <a:pt x="380247" y="236600"/>
                </a:lnTo>
                <a:lnTo>
                  <a:pt x="340868" y="236600"/>
                </a:lnTo>
                <a:lnTo>
                  <a:pt x="330300" y="229596"/>
                </a:lnTo>
                <a:close/>
              </a:path>
              <a:path w="397510" h="266700">
                <a:moveTo>
                  <a:pt x="337340" y="218962"/>
                </a:moveTo>
                <a:lnTo>
                  <a:pt x="330300" y="229596"/>
                </a:lnTo>
                <a:lnTo>
                  <a:pt x="340868" y="236600"/>
                </a:lnTo>
                <a:lnTo>
                  <a:pt x="347853" y="225932"/>
                </a:lnTo>
                <a:lnTo>
                  <a:pt x="337340" y="218962"/>
                </a:lnTo>
                <a:close/>
              </a:path>
              <a:path w="397510" h="266700">
                <a:moveTo>
                  <a:pt x="354838" y="192531"/>
                </a:moveTo>
                <a:lnTo>
                  <a:pt x="337340" y="218962"/>
                </a:lnTo>
                <a:lnTo>
                  <a:pt x="347853" y="225932"/>
                </a:lnTo>
                <a:lnTo>
                  <a:pt x="340868" y="236600"/>
                </a:lnTo>
                <a:lnTo>
                  <a:pt x="380247" y="236600"/>
                </a:lnTo>
                <a:lnTo>
                  <a:pt x="354838" y="192531"/>
                </a:lnTo>
                <a:close/>
              </a:path>
              <a:path w="397510" h="266700">
                <a:moveTo>
                  <a:pt x="7112" y="0"/>
                </a:moveTo>
                <a:lnTo>
                  <a:pt x="0" y="10667"/>
                </a:lnTo>
                <a:lnTo>
                  <a:pt x="330300" y="229596"/>
                </a:lnTo>
                <a:lnTo>
                  <a:pt x="337340" y="21896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803" y="4916424"/>
            <a:ext cx="397510" cy="277495"/>
          </a:xfrm>
          <a:custGeom>
            <a:avLst/>
            <a:gdLst/>
            <a:ahLst/>
            <a:cxnLst/>
            <a:rect l="l" t="t" r="r" b="b"/>
            <a:pathLst>
              <a:path w="397510" h="277495">
                <a:moveTo>
                  <a:pt x="331039" y="38098"/>
                </a:moveTo>
                <a:lnTo>
                  <a:pt x="0" y="267081"/>
                </a:lnTo>
                <a:lnTo>
                  <a:pt x="7112" y="277494"/>
                </a:lnTo>
                <a:lnTo>
                  <a:pt x="338257" y="48524"/>
                </a:lnTo>
                <a:lnTo>
                  <a:pt x="331039" y="38098"/>
                </a:lnTo>
                <a:close/>
              </a:path>
              <a:path w="397510" h="277495">
                <a:moveTo>
                  <a:pt x="380430" y="30861"/>
                </a:moveTo>
                <a:lnTo>
                  <a:pt x="341503" y="30861"/>
                </a:lnTo>
                <a:lnTo>
                  <a:pt x="348741" y="41275"/>
                </a:lnTo>
                <a:lnTo>
                  <a:pt x="338257" y="48524"/>
                </a:lnTo>
                <a:lnTo>
                  <a:pt x="356362" y="74675"/>
                </a:lnTo>
                <a:lnTo>
                  <a:pt x="380430" y="30861"/>
                </a:lnTo>
                <a:close/>
              </a:path>
              <a:path w="397510" h="277495">
                <a:moveTo>
                  <a:pt x="341503" y="30861"/>
                </a:moveTo>
                <a:lnTo>
                  <a:pt x="331039" y="38098"/>
                </a:lnTo>
                <a:lnTo>
                  <a:pt x="338257" y="48524"/>
                </a:lnTo>
                <a:lnTo>
                  <a:pt x="348741" y="41275"/>
                </a:lnTo>
                <a:lnTo>
                  <a:pt x="341503" y="30861"/>
                </a:lnTo>
                <a:close/>
              </a:path>
              <a:path w="397510" h="277495">
                <a:moveTo>
                  <a:pt x="397383" y="0"/>
                </a:moveTo>
                <a:lnTo>
                  <a:pt x="312928" y="11937"/>
                </a:lnTo>
                <a:lnTo>
                  <a:pt x="331039" y="38098"/>
                </a:lnTo>
                <a:lnTo>
                  <a:pt x="341503" y="30861"/>
                </a:lnTo>
                <a:lnTo>
                  <a:pt x="380430" y="30861"/>
                </a:lnTo>
                <a:lnTo>
                  <a:pt x="397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930" y="5183886"/>
            <a:ext cx="397510" cy="259715"/>
          </a:xfrm>
          <a:custGeom>
            <a:avLst/>
            <a:gdLst/>
            <a:ahLst/>
            <a:cxnLst/>
            <a:rect l="l" t="t" r="r" b="b"/>
            <a:pathLst>
              <a:path w="397510" h="259714">
                <a:moveTo>
                  <a:pt x="329744" y="223648"/>
                </a:moveTo>
                <a:lnTo>
                  <a:pt x="312546" y="250316"/>
                </a:lnTo>
                <a:lnTo>
                  <a:pt x="397256" y="259587"/>
                </a:lnTo>
                <a:lnTo>
                  <a:pt x="380017" y="230504"/>
                </a:lnTo>
                <a:lnTo>
                  <a:pt x="340360" y="230504"/>
                </a:lnTo>
                <a:lnTo>
                  <a:pt x="329744" y="223648"/>
                </a:lnTo>
                <a:close/>
              </a:path>
              <a:path w="397510" h="259714">
                <a:moveTo>
                  <a:pt x="336653" y="212933"/>
                </a:moveTo>
                <a:lnTo>
                  <a:pt x="329744" y="223648"/>
                </a:lnTo>
                <a:lnTo>
                  <a:pt x="340360" y="230504"/>
                </a:lnTo>
                <a:lnTo>
                  <a:pt x="347344" y="219836"/>
                </a:lnTo>
                <a:lnTo>
                  <a:pt x="336653" y="212933"/>
                </a:lnTo>
                <a:close/>
              </a:path>
              <a:path w="397510" h="259714">
                <a:moveTo>
                  <a:pt x="353821" y="186308"/>
                </a:moveTo>
                <a:lnTo>
                  <a:pt x="336653" y="212933"/>
                </a:lnTo>
                <a:lnTo>
                  <a:pt x="347344" y="219836"/>
                </a:lnTo>
                <a:lnTo>
                  <a:pt x="340360" y="230504"/>
                </a:lnTo>
                <a:lnTo>
                  <a:pt x="380017" y="230504"/>
                </a:lnTo>
                <a:lnTo>
                  <a:pt x="353821" y="186308"/>
                </a:lnTo>
                <a:close/>
              </a:path>
              <a:path w="397510" h="259714">
                <a:moveTo>
                  <a:pt x="6857" y="0"/>
                </a:moveTo>
                <a:lnTo>
                  <a:pt x="0" y="10668"/>
                </a:lnTo>
                <a:lnTo>
                  <a:pt x="329744" y="223648"/>
                </a:lnTo>
                <a:lnTo>
                  <a:pt x="336653" y="212933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972" y="2546605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08779" y="2564131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8972" y="307390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12765" y="3090800"/>
            <a:ext cx="347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25" dirty="0">
                <a:solidFill>
                  <a:srgbClr val="00AF50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8972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7151" y="4447414"/>
            <a:ext cx="300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10" dirty="0">
                <a:latin typeface="Arial"/>
                <a:cs typeface="Arial"/>
              </a:rPr>
              <a:t>hit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8972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63415" y="4974083"/>
            <a:ext cx="649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struck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6453" y="2764535"/>
            <a:ext cx="342265" cy="299720"/>
          </a:xfrm>
          <a:custGeom>
            <a:avLst/>
            <a:gdLst/>
            <a:ahLst/>
            <a:cxnLst/>
            <a:rect l="l" t="t" r="r" b="b"/>
            <a:pathLst>
              <a:path w="342264" h="299719">
                <a:moveTo>
                  <a:pt x="280681" y="45242"/>
                </a:moveTo>
                <a:lnTo>
                  <a:pt x="0" y="289687"/>
                </a:lnTo>
                <a:lnTo>
                  <a:pt x="8382" y="299338"/>
                </a:lnTo>
                <a:lnTo>
                  <a:pt x="289020" y="54809"/>
                </a:lnTo>
                <a:lnTo>
                  <a:pt x="280681" y="45242"/>
                </a:lnTo>
                <a:close/>
              </a:path>
              <a:path w="342264" h="299719">
                <a:moveTo>
                  <a:pt x="327064" y="36956"/>
                </a:moveTo>
                <a:lnTo>
                  <a:pt x="290195" y="36956"/>
                </a:lnTo>
                <a:lnTo>
                  <a:pt x="298577" y="46481"/>
                </a:lnTo>
                <a:lnTo>
                  <a:pt x="289020" y="54809"/>
                </a:lnTo>
                <a:lnTo>
                  <a:pt x="309880" y="78739"/>
                </a:lnTo>
                <a:lnTo>
                  <a:pt x="327064" y="36956"/>
                </a:lnTo>
                <a:close/>
              </a:path>
              <a:path w="342264" h="299719">
                <a:moveTo>
                  <a:pt x="290195" y="36956"/>
                </a:moveTo>
                <a:lnTo>
                  <a:pt x="280681" y="45242"/>
                </a:lnTo>
                <a:lnTo>
                  <a:pt x="289020" y="54809"/>
                </a:lnTo>
                <a:lnTo>
                  <a:pt x="298577" y="46481"/>
                </a:lnTo>
                <a:lnTo>
                  <a:pt x="290195" y="36956"/>
                </a:lnTo>
                <a:close/>
              </a:path>
              <a:path w="342264" h="299719">
                <a:moveTo>
                  <a:pt x="342265" y="0"/>
                </a:moveTo>
                <a:lnTo>
                  <a:pt x="259842" y="21336"/>
                </a:lnTo>
                <a:lnTo>
                  <a:pt x="280681" y="45242"/>
                </a:lnTo>
                <a:lnTo>
                  <a:pt x="290195" y="36956"/>
                </a:lnTo>
                <a:lnTo>
                  <a:pt x="327064" y="36956"/>
                </a:lnTo>
                <a:lnTo>
                  <a:pt x="3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7088" y="3054985"/>
            <a:ext cx="341630" cy="237490"/>
          </a:xfrm>
          <a:custGeom>
            <a:avLst/>
            <a:gdLst/>
            <a:ahLst/>
            <a:cxnLst/>
            <a:rect l="l" t="t" r="r" b="b"/>
            <a:pathLst>
              <a:path w="341630" h="237489">
                <a:moveTo>
                  <a:pt x="275233" y="199369"/>
                </a:moveTo>
                <a:lnTo>
                  <a:pt x="257301" y="225551"/>
                </a:lnTo>
                <a:lnTo>
                  <a:pt x="341630" y="237236"/>
                </a:lnTo>
                <a:lnTo>
                  <a:pt x="324613" y="206501"/>
                </a:lnTo>
                <a:lnTo>
                  <a:pt x="285623" y="206501"/>
                </a:lnTo>
                <a:lnTo>
                  <a:pt x="275233" y="199369"/>
                </a:lnTo>
                <a:close/>
              </a:path>
              <a:path w="341630" h="237489">
                <a:moveTo>
                  <a:pt x="282398" y="188907"/>
                </a:moveTo>
                <a:lnTo>
                  <a:pt x="275233" y="199369"/>
                </a:lnTo>
                <a:lnTo>
                  <a:pt x="285623" y="206501"/>
                </a:lnTo>
                <a:lnTo>
                  <a:pt x="292862" y="196087"/>
                </a:lnTo>
                <a:lnTo>
                  <a:pt x="282398" y="188907"/>
                </a:lnTo>
                <a:close/>
              </a:path>
              <a:path w="341630" h="237489">
                <a:moveTo>
                  <a:pt x="300355" y="162687"/>
                </a:moveTo>
                <a:lnTo>
                  <a:pt x="282398" y="188907"/>
                </a:lnTo>
                <a:lnTo>
                  <a:pt x="292862" y="196087"/>
                </a:lnTo>
                <a:lnTo>
                  <a:pt x="285623" y="206501"/>
                </a:lnTo>
                <a:lnTo>
                  <a:pt x="324613" y="206501"/>
                </a:lnTo>
                <a:lnTo>
                  <a:pt x="300355" y="162687"/>
                </a:lnTo>
                <a:close/>
              </a:path>
              <a:path w="341630" h="237489">
                <a:moveTo>
                  <a:pt x="7112" y="0"/>
                </a:moveTo>
                <a:lnTo>
                  <a:pt x="0" y="10413"/>
                </a:lnTo>
                <a:lnTo>
                  <a:pt x="275233" y="199369"/>
                </a:lnTo>
                <a:lnTo>
                  <a:pt x="282398" y="18890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6708" y="4648201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4" h="273685">
                <a:moveTo>
                  <a:pt x="278341" y="42436"/>
                </a:moveTo>
                <a:lnTo>
                  <a:pt x="0" y="263270"/>
                </a:lnTo>
                <a:lnTo>
                  <a:pt x="7874" y="273176"/>
                </a:lnTo>
                <a:lnTo>
                  <a:pt x="286208" y="52348"/>
                </a:lnTo>
                <a:lnTo>
                  <a:pt x="278341" y="42436"/>
                </a:lnTo>
                <a:close/>
              </a:path>
              <a:path w="342264" h="273685">
                <a:moveTo>
                  <a:pt x="325875" y="34543"/>
                </a:moveTo>
                <a:lnTo>
                  <a:pt x="288290" y="34543"/>
                </a:lnTo>
                <a:lnTo>
                  <a:pt x="296163" y="44450"/>
                </a:lnTo>
                <a:lnTo>
                  <a:pt x="286208" y="52348"/>
                </a:lnTo>
                <a:lnTo>
                  <a:pt x="305943" y="77216"/>
                </a:lnTo>
                <a:lnTo>
                  <a:pt x="325875" y="34543"/>
                </a:lnTo>
                <a:close/>
              </a:path>
              <a:path w="342264" h="273685">
                <a:moveTo>
                  <a:pt x="288290" y="34543"/>
                </a:moveTo>
                <a:lnTo>
                  <a:pt x="278341" y="42436"/>
                </a:lnTo>
                <a:lnTo>
                  <a:pt x="286208" y="52348"/>
                </a:lnTo>
                <a:lnTo>
                  <a:pt x="296163" y="44450"/>
                </a:lnTo>
                <a:lnTo>
                  <a:pt x="288290" y="34543"/>
                </a:lnTo>
                <a:close/>
              </a:path>
              <a:path w="342264" h="273685">
                <a:moveTo>
                  <a:pt x="342011" y="0"/>
                </a:moveTo>
                <a:lnTo>
                  <a:pt x="258572" y="17525"/>
                </a:lnTo>
                <a:lnTo>
                  <a:pt x="278341" y="42436"/>
                </a:lnTo>
                <a:lnTo>
                  <a:pt x="288290" y="34543"/>
                </a:lnTo>
                <a:lnTo>
                  <a:pt x="325875" y="34543"/>
                </a:lnTo>
                <a:lnTo>
                  <a:pt x="34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6834" y="4911345"/>
            <a:ext cx="342265" cy="263525"/>
          </a:xfrm>
          <a:custGeom>
            <a:avLst/>
            <a:gdLst/>
            <a:ahLst/>
            <a:cxnLst/>
            <a:rect l="l" t="t" r="r" b="b"/>
            <a:pathLst>
              <a:path w="342264" h="263525">
                <a:moveTo>
                  <a:pt x="277470" y="222184"/>
                </a:moveTo>
                <a:lnTo>
                  <a:pt x="258191" y="247395"/>
                </a:lnTo>
                <a:lnTo>
                  <a:pt x="341884" y="263397"/>
                </a:lnTo>
                <a:lnTo>
                  <a:pt x="325454" y="229869"/>
                </a:lnTo>
                <a:lnTo>
                  <a:pt x="287528" y="229869"/>
                </a:lnTo>
                <a:lnTo>
                  <a:pt x="277470" y="222184"/>
                </a:lnTo>
                <a:close/>
              </a:path>
              <a:path w="342264" h="263525">
                <a:moveTo>
                  <a:pt x="285170" y="212114"/>
                </a:moveTo>
                <a:lnTo>
                  <a:pt x="277470" y="222184"/>
                </a:lnTo>
                <a:lnTo>
                  <a:pt x="287528" y="229869"/>
                </a:lnTo>
                <a:lnTo>
                  <a:pt x="295275" y="219836"/>
                </a:lnTo>
                <a:lnTo>
                  <a:pt x="285170" y="212114"/>
                </a:lnTo>
                <a:close/>
              </a:path>
              <a:path w="342264" h="263525">
                <a:moveTo>
                  <a:pt x="304419" y="186943"/>
                </a:moveTo>
                <a:lnTo>
                  <a:pt x="285170" y="212114"/>
                </a:lnTo>
                <a:lnTo>
                  <a:pt x="295275" y="219836"/>
                </a:lnTo>
                <a:lnTo>
                  <a:pt x="287528" y="229869"/>
                </a:lnTo>
                <a:lnTo>
                  <a:pt x="325454" y="229869"/>
                </a:lnTo>
                <a:lnTo>
                  <a:pt x="304419" y="186943"/>
                </a:lnTo>
                <a:close/>
              </a:path>
              <a:path w="342264" h="263525">
                <a:moveTo>
                  <a:pt x="7620" y="0"/>
                </a:moveTo>
                <a:lnTo>
                  <a:pt x="0" y="10159"/>
                </a:lnTo>
                <a:lnTo>
                  <a:pt x="277470" y="222184"/>
                </a:lnTo>
                <a:lnTo>
                  <a:pt x="285170" y="21211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56020" y="1816608"/>
            <a:ext cx="1117600" cy="3379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65125">
              <a:spcBef>
                <a:spcPts val="23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6020" y="2343912"/>
            <a:ext cx="1117600" cy="3372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spcBef>
                <a:spcPts val="229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602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1" y="434339"/>
                </a:lnTo>
                <a:lnTo>
                  <a:pt x="1117091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5553" y="3529330"/>
            <a:ext cx="480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000" i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000" i="1" spc="15" dirty="0">
                <a:solidFill>
                  <a:srgbClr val="00AF50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5602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1" y="435863"/>
                </a:lnTo>
                <a:lnTo>
                  <a:pt x="1117091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71564" y="4055440"/>
            <a:ext cx="288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1492" y="3287521"/>
            <a:ext cx="415925" cy="443230"/>
          </a:xfrm>
          <a:custGeom>
            <a:avLst/>
            <a:gdLst/>
            <a:ahLst/>
            <a:cxnLst/>
            <a:rect l="l" t="t" r="r" b="b"/>
            <a:pathLst>
              <a:path w="415925" h="443229">
                <a:moveTo>
                  <a:pt x="358853" y="391421"/>
                </a:moveTo>
                <a:lnTo>
                  <a:pt x="335661" y="413130"/>
                </a:lnTo>
                <a:lnTo>
                  <a:pt x="415544" y="442721"/>
                </a:lnTo>
                <a:lnTo>
                  <a:pt x="403057" y="400684"/>
                </a:lnTo>
                <a:lnTo>
                  <a:pt x="367538" y="400684"/>
                </a:lnTo>
                <a:lnTo>
                  <a:pt x="358853" y="391421"/>
                </a:lnTo>
                <a:close/>
              </a:path>
              <a:path w="415925" h="443229">
                <a:moveTo>
                  <a:pt x="368101" y="382764"/>
                </a:moveTo>
                <a:lnTo>
                  <a:pt x="358853" y="391421"/>
                </a:lnTo>
                <a:lnTo>
                  <a:pt x="367538" y="400684"/>
                </a:lnTo>
                <a:lnTo>
                  <a:pt x="376809" y="392048"/>
                </a:lnTo>
                <a:lnTo>
                  <a:pt x="368101" y="382764"/>
                </a:lnTo>
                <a:close/>
              </a:path>
              <a:path w="415925" h="443229">
                <a:moveTo>
                  <a:pt x="391287" y="361060"/>
                </a:moveTo>
                <a:lnTo>
                  <a:pt x="368101" y="382764"/>
                </a:lnTo>
                <a:lnTo>
                  <a:pt x="376809" y="392048"/>
                </a:lnTo>
                <a:lnTo>
                  <a:pt x="367538" y="400684"/>
                </a:lnTo>
                <a:lnTo>
                  <a:pt x="403057" y="400684"/>
                </a:lnTo>
                <a:lnTo>
                  <a:pt x="391287" y="361060"/>
                </a:lnTo>
                <a:close/>
              </a:path>
              <a:path w="415925" h="443229">
                <a:moveTo>
                  <a:pt x="9144" y="0"/>
                </a:moveTo>
                <a:lnTo>
                  <a:pt x="0" y="8636"/>
                </a:lnTo>
                <a:lnTo>
                  <a:pt x="358853" y="391421"/>
                </a:lnTo>
                <a:lnTo>
                  <a:pt x="368101" y="38276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0222" y="3289300"/>
            <a:ext cx="422275" cy="967740"/>
          </a:xfrm>
          <a:custGeom>
            <a:avLst/>
            <a:gdLst/>
            <a:ahLst/>
            <a:cxnLst/>
            <a:rect l="l" t="t" r="r" b="b"/>
            <a:pathLst>
              <a:path w="422275" h="967739">
                <a:moveTo>
                  <a:pt x="381110" y="899812"/>
                </a:moveTo>
                <a:lnTo>
                  <a:pt x="351916" y="912241"/>
                </a:lnTo>
                <a:lnTo>
                  <a:pt x="416813" y="967358"/>
                </a:lnTo>
                <a:lnTo>
                  <a:pt x="420238" y="911479"/>
                </a:lnTo>
                <a:lnTo>
                  <a:pt x="386079" y="911479"/>
                </a:lnTo>
                <a:lnTo>
                  <a:pt x="381110" y="899812"/>
                </a:lnTo>
                <a:close/>
              </a:path>
              <a:path w="422275" h="967739">
                <a:moveTo>
                  <a:pt x="392787" y="894841"/>
                </a:moveTo>
                <a:lnTo>
                  <a:pt x="381110" y="899812"/>
                </a:lnTo>
                <a:lnTo>
                  <a:pt x="386079" y="911479"/>
                </a:lnTo>
                <a:lnTo>
                  <a:pt x="397763" y="906526"/>
                </a:lnTo>
                <a:lnTo>
                  <a:pt x="392787" y="894841"/>
                </a:lnTo>
                <a:close/>
              </a:path>
              <a:path w="422275" h="967739">
                <a:moveTo>
                  <a:pt x="422020" y="882395"/>
                </a:moveTo>
                <a:lnTo>
                  <a:pt x="392787" y="894841"/>
                </a:lnTo>
                <a:lnTo>
                  <a:pt x="397763" y="906526"/>
                </a:lnTo>
                <a:lnTo>
                  <a:pt x="386079" y="911479"/>
                </a:lnTo>
                <a:lnTo>
                  <a:pt x="420238" y="911479"/>
                </a:lnTo>
                <a:lnTo>
                  <a:pt x="422020" y="882395"/>
                </a:lnTo>
                <a:close/>
              </a:path>
              <a:path w="422275" h="967739">
                <a:moveTo>
                  <a:pt x="11683" y="0"/>
                </a:moveTo>
                <a:lnTo>
                  <a:pt x="0" y="5079"/>
                </a:lnTo>
                <a:lnTo>
                  <a:pt x="381110" y="899812"/>
                </a:lnTo>
                <a:lnTo>
                  <a:pt x="392787" y="894841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43270" y="2561464"/>
            <a:ext cx="414020" cy="210185"/>
          </a:xfrm>
          <a:custGeom>
            <a:avLst/>
            <a:gdLst/>
            <a:ahLst/>
            <a:cxnLst/>
            <a:rect l="l" t="t" r="r" b="b"/>
            <a:pathLst>
              <a:path w="414020" h="210185">
                <a:moveTo>
                  <a:pt x="342751" y="28469"/>
                </a:moveTo>
                <a:lnTo>
                  <a:pt x="0" y="198247"/>
                </a:lnTo>
                <a:lnTo>
                  <a:pt x="5587" y="209676"/>
                </a:lnTo>
                <a:lnTo>
                  <a:pt x="348414" y="39922"/>
                </a:lnTo>
                <a:lnTo>
                  <a:pt x="342751" y="28469"/>
                </a:lnTo>
                <a:close/>
              </a:path>
              <a:path w="414020" h="210185">
                <a:moveTo>
                  <a:pt x="396791" y="22860"/>
                </a:moveTo>
                <a:lnTo>
                  <a:pt x="354075" y="22860"/>
                </a:lnTo>
                <a:lnTo>
                  <a:pt x="359790" y="34289"/>
                </a:lnTo>
                <a:lnTo>
                  <a:pt x="348414" y="39922"/>
                </a:lnTo>
                <a:lnTo>
                  <a:pt x="362457" y="68325"/>
                </a:lnTo>
                <a:lnTo>
                  <a:pt x="396791" y="22860"/>
                </a:lnTo>
                <a:close/>
              </a:path>
              <a:path w="414020" h="210185">
                <a:moveTo>
                  <a:pt x="354075" y="22860"/>
                </a:moveTo>
                <a:lnTo>
                  <a:pt x="342751" y="28469"/>
                </a:lnTo>
                <a:lnTo>
                  <a:pt x="348414" y="39922"/>
                </a:lnTo>
                <a:lnTo>
                  <a:pt x="359790" y="34289"/>
                </a:lnTo>
                <a:lnTo>
                  <a:pt x="354075" y="22860"/>
                </a:lnTo>
                <a:close/>
              </a:path>
              <a:path w="414020" h="210185">
                <a:moveTo>
                  <a:pt x="328675" y="0"/>
                </a:moveTo>
                <a:lnTo>
                  <a:pt x="342751" y="28469"/>
                </a:lnTo>
                <a:lnTo>
                  <a:pt x="354075" y="22860"/>
                </a:lnTo>
                <a:lnTo>
                  <a:pt x="396791" y="22860"/>
                </a:lnTo>
                <a:lnTo>
                  <a:pt x="413765" y="381"/>
                </a:lnTo>
                <a:lnTo>
                  <a:pt x="3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0477" y="2034540"/>
            <a:ext cx="416559" cy="733425"/>
          </a:xfrm>
          <a:custGeom>
            <a:avLst/>
            <a:gdLst/>
            <a:ahLst/>
            <a:cxnLst/>
            <a:rect l="l" t="t" r="r" b="b"/>
            <a:pathLst>
              <a:path w="416560" h="733425">
                <a:moveTo>
                  <a:pt x="373731" y="63299"/>
                </a:moveTo>
                <a:lnTo>
                  <a:pt x="0" y="726948"/>
                </a:lnTo>
                <a:lnTo>
                  <a:pt x="11175" y="733298"/>
                </a:lnTo>
                <a:lnTo>
                  <a:pt x="384788" y="69514"/>
                </a:lnTo>
                <a:lnTo>
                  <a:pt x="373731" y="63299"/>
                </a:lnTo>
                <a:close/>
              </a:path>
              <a:path w="416560" h="733425">
                <a:moveTo>
                  <a:pt x="414067" y="52197"/>
                </a:moveTo>
                <a:lnTo>
                  <a:pt x="379984" y="52197"/>
                </a:lnTo>
                <a:lnTo>
                  <a:pt x="391033" y="58420"/>
                </a:lnTo>
                <a:lnTo>
                  <a:pt x="384788" y="69514"/>
                </a:lnTo>
                <a:lnTo>
                  <a:pt x="412496" y="85089"/>
                </a:lnTo>
                <a:lnTo>
                  <a:pt x="414067" y="52197"/>
                </a:lnTo>
                <a:close/>
              </a:path>
              <a:path w="416560" h="733425">
                <a:moveTo>
                  <a:pt x="379984" y="52197"/>
                </a:moveTo>
                <a:lnTo>
                  <a:pt x="373731" y="63299"/>
                </a:lnTo>
                <a:lnTo>
                  <a:pt x="384788" y="69514"/>
                </a:lnTo>
                <a:lnTo>
                  <a:pt x="391033" y="58420"/>
                </a:lnTo>
                <a:lnTo>
                  <a:pt x="379984" y="52197"/>
                </a:lnTo>
                <a:close/>
              </a:path>
              <a:path w="416560" h="733425">
                <a:moveTo>
                  <a:pt x="416560" y="0"/>
                </a:moveTo>
                <a:lnTo>
                  <a:pt x="346075" y="47751"/>
                </a:lnTo>
                <a:lnTo>
                  <a:pt x="373731" y="63299"/>
                </a:lnTo>
                <a:lnTo>
                  <a:pt x="379984" y="52197"/>
                </a:lnTo>
                <a:lnTo>
                  <a:pt x="414067" y="52197"/>
                </a:lnTo>
                <a:lnTo>
                  <a:pt x="416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10500" y="1810511"/>
            <a:ext cx="1117600" cy="33855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0500" y="2337816"/>
            <a:ext cx="1117600" cy="337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31470">
              <a:spcBef>
                <a:spcPts val="234"/>
              </a:spcBef>
            </a:pPr>
            <a:r>
              <a:rPr sz="2000" i="1" spc="5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10500" y="3512820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291322" y="3529330"/>
            <a:ext cx="15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10500" y="403860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64830" y="4055440"/>
            <a:ext cx="408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114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68160" y="2028444"/>
            <a:ext cx="441959" cy="537210"/>
          </a:xfrm>
          <a:custGeom>
            <a:avLst/>
            <a:gdLst/>
            <a:ahLst/>
            <a:cxnLst/>
            <a:rect l="l" t="t" r="r" b="b"/>
            <a:pathLst>
              <a:path w="441960" h="537210">
                <a:moveTo>
                  <a:pt x="388553" y="54921"/>
                </a:moveTo>
                <a:lnTo>
                  <a:pt x="0" y="528701"/>
                </a:lnTo>
                <a:lnTo>
                  <a:pt x="9905" y="536701"/>
                </a:lnTo>
                <a:lnTo>
                  <a:pt x="398330" y="62928"/>
                </a:lnTo>
                <a:lnTo>
                  <a:pt x="388553" y="54921"/>
                </a:lnTo>
                <a:close/>
              </a:path>
              <a:path w="441960" h="537210">
                <a:moveTo>
                  <a:pt x="431561" y="45084"/>
                </a:moveTo>
                <a:lnTo>
                  <a:pt x="396620" y="45084"/>
                </a:lnTo>
                <a:lnTo>
                  <a:pt x="406400" y="53085"/>
                </a:lnTo>
                <a:lnTo>
                  <a:pt x="398330" y="62928"/>
                </a:lnTo>
                <a:lnTo>
                  <a:pt x="422910" y="83057"/>
                </a:lnTo>
                <a:lnTo>
                  <a:pt x="431561" y="45084"/>
                </a:lnTo>
                <a:close/>
              </a:path>
              <a:path w="441960" h="537210">
                <a:moveTo>
                  <a:pt x="396620" y="45084"/>
                </a:moveTo>
                <a:lnTo>
                  <a:pt x="388553" y="54921"/>
                </a:lnTo>
                <a:lnTo>
                  <a:pt x="398330" y="62928"/>
                </a:lnTo>
                <a:lnTo>
                  <a:pt x="406400" y="53085"/>
                </a:lnTo>
                <a:lnTo>
                  <a:pt x="396620" y="45084"/>
                </a:lnTo>
                <a:close/>
              </a:path>
              <a:path w="441960" h="537210">
                <a:moveTo>
                  <a:pt x="441832" y="0"/>
                </a:moveTo>
                <a:lnTo>
                  <a:pt x="363981" y="34797"/>
                </a:lnTo>
                <a:lnTo>
                  <a:pt x="388553" y="54921"/>
                </a:lnTo>
                <a:lnTo>
                  <a:pt x="396620" y="45084"/>
                </a:lnTo>
                <a:lnTo>
                  <a:pt x="431561" y="45084"/>
                </a:lnTo>
                <a:lnTo>
                  <a:pt x="441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985" y="2518664"/>
            <a:ext cx="437515" cy="7620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5692" y="31623"/>
                </a:moveTo>
                <a:lnTo>
                  <a:pt x="373379" y="31623"/>
                </a:lnTo>
                <a:lnTo>
                  <a:pt x="373506" y="44323"/>
                </a:lnTo>
                <a:lnTo>
                  <a:pt x="360839" y="44499"/>
                </a:lnTo>
                <a:lnTo>
                  <a:pt x="361314" y="76200"/>
                </a:lnTo>
                <a:lnTo>
                  <a:pt x="437006" y="37084"/>
                </a:lnTo>
                <a:lnTo>
                  <a:pt x="425692" y="31623"/>
                </a:lnTo>
                <a:close/>
              </a:path>
              <a:path w="437514" h="76200">
                <a:moveTo>
                  <a:pt x="360649" y="31800"/>
                </a:moveTo>
                <a:lnTo>
                  <a:pt x="0" y="36830"/>
                </a:lnTo>
                <a:lnTo>
                  <a:pt x="253" y="49530"/>
                </a:lnTo>
                <a:lnTo>
                  <a:pt x="360839" y="44499"/>
                </a:lnTo>
                <a:lnTo>
                  <a:pt x="360649" y="31800"/>
                </a:lnTo>
                <a:close/>
              </a:path>
              <a:path w="437514" h="76200">
                <a:moveTo>
                  <a:pt x="373379" y="31623"/>
                </a:moveTo>
                <a:lnTo>
                  <a:pt x="360649" y="31800"/>
                </a:lnTo>
                <a:lnTo>
                  <a:pt x="360839" y="44499"/>
                </a:lnTo>
                <a:lnTo>
                  <a:pt x="373506" y="44323"/>
                </a:lnTo>
                <a:lnTo>
                  <a:pt x="373379" y="31623"/>
                </a:lnTo>
                <a:close/>
              </a:path>
              <a:path w="437514" h="76200">
                <a:moveTo>
                  <a:pt x="360172" y="0"/>
                </a:moveTo>
                <a:lnTo>
                  <a:pt x="360649" y="31800"/>
                </a:lnTo>
                <a:lnTo>
                  <a:pt x="373379" y="31623"/>
                </a:lnTo>
                <a:lnTo>
                  <a:pt x="425692" y="31623"/>
                </a:lnTo>
                <a:lnTo>
                  <a:pt x="360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3111" y="3692652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79" y="0"/>
                </a:moveTo>
                <a:lnTo>
                  <a:pt x="360679" y="76200"/>
                </a:lnTo>
                <a:lnTo>
                  <a:pt x="424179" y="44450"/>
                </a:lnTo>
                <a:lnTo>
                  <a:pt x="373379" y="44450"/>
                </a:lnTo>
                <a:lnTo>
                  <a:pt x="373379" y="31750"/>
                </a:lnTo>
                <a:lnTo>
                  <a:pt x="424179" y="31750"/>
                </a:lnTo>
                <a:lnTo>
                  <a:pt x="360679" y="0"/>
                </a:lnTo>
                <a:close/>
              </a:path>
              <a:path w="436879" h="76200">
                <a:moveTo>
                  <a:pt x="3606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0679" y="44450"/>
                </a:lnTo>
                <a:lnTo>
                  <a:pt x="360679" y="31750"/>
                </a:lnTo>
                <a:close/>
              </a:path>
              <a:path w="436879" h="76200">
                <a:moveTo>
                  <a:pt x="424179" y="31750"/>
                </a:moveTo>
                <a:lnTo>
                  <a:pt x="373379" y="31750"/>
                </a:lnTo>
                <a:lnTo>
                  <a:pt x="373379" y="44450"/>
                </a:lnTo>
                <a:lnTo>
                  <a:pt x="424179" y="44450"/>
                </a:lnTo>
                <a:lnTo>
                  <a:pt x="436879" y="38100"/>
                </a:lnTo>
                <a:lnTo>
                  <a:pt x="4241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68286" y="3726688"/>
            <a:ext cx="441959" cy="530860"/>
          </a:xfrm>
          <a:custGeom>
            <a:avLst/>
            <a:gdLst/>
            <a:ahLst/>
            <a:cxnLst/>
            <a:rect l="l" t="t" r="r" b="b"/>
            <a:pathLst>
              <a:path w="441960" h="530860">
                <a:moveTo>
                  <a:pt x="388151" y="476024"/>
                </a:moveTo>
                <a:lnTo>
                  <a:pt x="363727" y="496316"/>
                </a:lnTo>
                <a:lnTo>
                  <a:pt x="441705" y="530606"/>
                </a:lnTo>
                <a:lnTo>
                  <a:pt x="431201" y="485775"/>
                </a:lnTo>
                <a:lnTo>
                  <a:pt x="396239" y="485775"/>
                </a:lnTo>
                <a:lnTo>
                  <a:pt x="388151" y="476024"/>
                </a:lnTo>
                <a:close/>
              </a:path>
              <a:path w="441960" h="530860">
                <a:moveTo>
                  <a:pt x="397930" y="467900"/>
                </a:moveTo>
                <a:lnTo>
                  <a:pt x="388151" y="476024"/>
                </a:lnTo>
                <a:lnTo>
                  <a:pt x="396239" y="485775"/>
                </a:lnTo>
                <a:lnTo>
                  <a:pt x="406018" y="477647"/>
                </a:lnTo>
                <a:lnTo>
                  <a:pt x="397930" y="467900"/>
                </a:lnTo>
                <a:close/>
              </a:path>
              <a:path w="441960" h="530860">
                <a:moveTo>
                  <a:pt x="422275" y="447675"/>
                </a:moveTo>
                <a:lnTo>
                  <a:pt x="397930" y="467900"/>
                </a:lnTo>
                <a:lnTo>
                  <a:pt x="406018" y="477647"/>
                </a:lnTo>
                <a:lnTo>
                  <a:pt x="396239" y="485775"/>
                </a:lnTo>
                <a:lnTo>
                  <a:pt x="431201" y="485775"/>
                </a:lnTo>
                <a:lnTo>
                  <a:pt x="422275" y="447675"/>
                </a:lnTo>
                <a:close/>
              </a:path>
              <a:path w="441960" h="530860">
                <a:moveTo>
                  <a:pt x="9651" y="0"/>
                </a:moveTo>
                <a:lnTo>
                  <a:pt x="0" y="8128"/>
                </a:lnTo>
                <a:lnTo>
                  <a:pt x="388151" y="476024"/>
                </a:lnTo>
                <a:lnTo>
                  <a:pt x="397930" y="467900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12223" y="2613661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4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803383" y="2630552"/>
            <a:ext cx="33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-80" dirty="0">
                <a:solidFill>
                  <a:srgbClr val="00AF50"/>
                </a:solidFill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12223" y="3140964"/>
            <a:ext cx="1117600" cy="434340"/>
          </a:xfrm>
          <a:custGeom>
            <a:avLst/>
            <a:gdLst/>
            <a:ahLst/>
            <a:cxnLst/>
            <a:rect l="l" t="t" r="r" b="b"/>
            <a:pathLst>
              <a:path w="1117600" h="434339">
                <a:moveTo>
                  <a:pt x="0" y="434339"/>
                </a:moveTo>
                <a:lnTo>
                  <a:pt x="1117092" y="434339"/>
                </a:lnTo>
                <a:lnTo>
                  <a:pt x="11170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65284" y="3157221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412223" y="443026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803383" y="4447414"/>
            <a:ext cx="336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pie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12223" y="4956048"/>
            <a:ext cx="1117600" cy="436245"/>
          </a:xfrm>
          <a:custGeom>
            <a:avLst/>
            <a:gdLst/>
            <a:ahLst/>
            <a:cxnLst/>
            <a:rect l="l" t="t" r="r" b="b"/>
            <a:pathLst>
              <a:path w="1117600" h="436245">
                <a:moveTo>
                  <a:pt x="0" y="435863"/>
                </a:moveTo>
                <a:lnTo>
                  <a:pt x="1117092" y="435863"/>
                </a:lnTo>
                <a:lnTo>
                  <a:pt x="111709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765284" y="4974083"/>
            <a:ext cx="41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40" dirty="0">
                <a:latin typeface="Arial"/>
                <a:cs typeface="Arial"/>
              </a:rPr>
              <a:t>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22005" y="2831592"/>
            <a:ext cx="490855" cy="901700"/>
          </a:xfrm>
          <a:custGeom>
            <a:avLst/>
            <a:gdLst/>
            <a:ahLst/>
            <a:cxnLst/>
            <a:rect l="l" t="t" r="r" b="b"/>
            <a:pathLst>
              <a:path w="490854" h="901700">
                <a:moveTo>
                  <a:pt x="448723" y="64067"/>
                </a:moveTo>
                <a:lnTo>
                  <a:pt x="0" y="895477"/>
                </a:lnTo>
                <a:lnTo>
                  <a:pt x="11175" y="901573"/>
                </a:lnTo>
                <a:lnTo>
                  <a:pt x="459934" y="70097"/>
                </a:lnTo>
                <a:lnTo>
                  <a:pt x="448723" y="64067"/>
                </a:lnTo>
                <a:close/>
              </a:path>
              <a:path w="490854" h="901700">
                <a:moveTo>
                  <a:pt x="488818" y="52832"/>
                </a:moveTo>
                <a:lnTo>
                  <a:pt x="454787" y="52832"/>
                </a:lnTo>
                <a:lnTo>
                  <a:pt x="465963" y="58928"/>
                </a:lnTo>
                <a:lnTo>
                  <a:pt x="459934" y="70097"/>
                </a:lnTo>
                <a:lnTo>
                  <a:pt x="487806" y="85090"/>
                </a:lnTo>
                <a:lnTo>
                  <a:pt x="488818" y="52832"/>
                </a:lnTo>
                <a:close/>
              </a:path>
              <a:path w="490854" h="901700">
                <a:moveTo>
                  <a:pt x="454787" y="52832"/>
                </a:moveTo>
                <a:lnTo>
                  <a:pt x="448723" y="64067"/>
                </a:lnTo>
                <a:lnTo>
                  <a:pt x="459934" y="70097"/>
                </a:lnTo>
                <a:lnTo>
                  <a:pt x="465963" y="58928"/>
                </a:lnTo>
                <a:lnTo>
                  <a:pt x="454787" y="52832"/>
                </a:lnTo>
                <a:close/>
              </a:path>
              <a:path w="490854" h="901700">
                <a:moveTo>
                  <a:pt x="490474" y="0"/>
                </a:moveTo>
                <a:lnTo>
                  <a:pt x="420750" y="49022"/>
                </a:lnTo>
                <a:lnTo>
                  <a:pt x="448723" y="64067"/>
                </a:lnTo>
                <a:lnTo>
                  <a:pt x="454787" y="52832"/>
                </a:lnTo>
                <a:lnTo>
                  <a:pt x="488818" y="52832"/>
                </a:lnTo>
                <a:lnTo>
                  <a:pt x="490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23781" y="3357371"/>
            <a:ext cx="488950" cy="377190"/>
          </a:xfrm>
          <a:custGeom>
            <a:avLst/>
            <a:gdLst/>
            <a:ahLst/>
            <a:cxnLst/>
            <a:rect l="l" t="t" r="r" b="b"/>
            <a:pathLst>
              <a:path w="488950" h="377189">
                <a:moveTo>
                  <a:pt x="424456" y="41333"/>
                </a:moveTo>
                <a:lnTo>
                  <a:pt x="0" y="366902"/>
                </a:lnTo>
                <a:lnTo>
                  <a:pt x="7620" y="376935"/>
                </a:lnTo>
                <a:lnTo>
                  <a:pt x="432168" y="51390"/>
                </a:lnTo>
                <a:lnTo>
                  <a:pt x="424456" y="41333"/>
                </a:lnTo>
                <a:close/>
              </a:path>
              <a:path w="488950" h="377189">
                <a:moveTo>
                  <a:pt x="472342" y="33654"/>
                </a:moveTo>
                <a:lnTo>
                  <a:pt x="434467" y="33654"/>
                </a:lnTo>
                <a:lnTo>
                  <a:pt x="442214" y="43687"/>
                </a:lnTo>
                <a:lnTo>
                  <a:pt x="432168" y="51390"/>
                </a:lnTo>
                <a:lnTo>
                  <a:pt x="451485" y="76580"/>
                </a:lnTo>
                <a:lnTo>
                  <a:pt x="472342" y="33654"/>
                </a:lnTo>
                <a:close/>
              </a:path>
              <a:path w="488950" h="377189">
                <a:moveTo>
                  <a:pt x="434467" y="33654"/>
                </a:moveTo>
                <a:lnTo>
                  <a:pt x="424456" y="41333"/>
                </a:lnTo>
                <a:lnTo>
                  <a:pt x="432168" y="51390"/>
                </a:lnTo>
                <a:lnTo>
                  <a:pt x="442214" y="43687"/>
                </a:lnTo>
                <a:lnTo>
                  <a:pt x="434467" y="33654"/>
                </a:lnTo>
                <a:close/>
              </a:path>
              <a:path w="488950" h="377189">
                <a:moveTo>
                  <a:pt x="488696" y="0"/>
                </a:moveTo>
                <a:lnTo>
                  <a:pt x="405129" y="16128"/>
                </a:lnTo>
                <a:lnTo>
                  <a:pt x="424456" y="41333"/>
                </a:lnTo>
                <a:lnTo>
                  <a:pt x="434467" y="33654"/>
                </a:lnTo>
                <a:lnTo>
                  <a:pt x="472342" y="33654"/>
                </a:lnTo>
                <a:lnTo>
                  <a:pt x="48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23655" y="4251579"/>
            <a:ext cx="488950" cy="396875"/>
          </a:xfrm>
          <a:custGeom>
            <a:avLst/>
            <a:gdLst/>
            <a:ahLst/>
            <a:cxnLst/>
            <a:rect l="l" t="t" r="r" b="b"/>
            <a:pathLst>
              <a:path w="488950" h="396875">
                <a:moveTo>
                  <a:pt x="425607" y="353469"/>
                </a:moveTo>
                <a:lnTo>
                  <a:pt x="405638" y="378206"/>
                </a:lnTo>
                <a:lnTo>
                  <a:pt x="488823" y="396367"/>
                </a:lnTo>
                <a:lnTo>
                  <a:pt x="472906" y="361442"/>
                </a:lnTo>
                <a:lnTo>
                  <a:pt x="435483" y="361442"/>
                </a:lnTo>
                <a:lnTo>
                  <a:pt x="425607" y="353469"/>
                </a:lnTo>
                <a:close/>
              </a:path>
              <a:path w="488950" h="396875">
                <a:moveTo>
                  <a:pt x="433604" y="343563"/>
                </a:moveTo>
                <a:lnTo>
                  <a:pt x="425607" y="353469"/>
                </a:lnTo>
                <a:lnTo>
                  <a:pt x="435483" y="361442"/>
                </a:lnTo>
                <a:lnTo>
                  <a:pt x="443484" y="351536"/>
                </a:lnTo>
                <a:lnTo>
                  <a:pt x="433604" y="343563"/>
                </a:lnTo>
                <a:close/>
              </a:path>
              <a:path w="488950" h="396875">
                <a:moveTo>
                  <a:pt x="453517" y="318897"/>
                </a:moveTo>
                <a:lnTo>
                  <a:pt x="433604" y="343563"/>
                </a:lnTo>
                <a:lnTo>
                  <a:pt x="443484" y="351536"/>
                </a:lnTo>
                <a:lnTo>
                  <a:pt x="435483" y="361442"/>
                </a:lnTo>
                <a:lnTo>
                  <a:pt x="472906" y="361442"/>
                </a:lnTo>
                <a:lnTo>
                  <a:pt x="453517" y="318897"/>
                </a:lnTo>
                <a:close/>
              </a:path>
              <a:path w="488950" h="396875">
                <a:moveTo>
                  <a:pt x="7874" y="0"/>
                </a:moveTo>
                <a:lnTo>
                  <a:pt x="0" y="9906"/>
                </a:lnTo>
                <a:lnTo>
                  <a:pt x="425607" y="353469"/>
                </a:lnTo>
                <a:lnTo>
                  <a:pt x="433604" y="343563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22005" y="4253611"/>
            <a:ext cx="490855" cy="921385"/>
          </a:xfrm>
          <a:custGeom>
            <a:avLst/>
            <a:gdLst/>
            <a:ahLst/>
            <a:cxnLst/>
            <a:rect l="l" t="t" r="r" b="b"/>
            <a:pathLst>
              <a:path w="490854" h="921385">
                <a:moveTo>
                  <a:pt x="449337" y="856512"/>
                </a:moveTo>
                <a:lnTo>
                  <a:pt x="421259" y="871346"/>
                </a:lnTo>
                <a:lnTo>
                  <a:pt x="490474" y="920876"/>
                </a:lnTo>
                <a:lnTo>
                  <a:pt x="489285" y="867790"/>
                </a:lnTo>
                <a:lnTo>
                  <a:pt x="455295" y="867790"/>
                </a:lnTo>
                <a:lnTo>
                  <a:pt x="449337" y="856512"/>
                </a:lnTo>
                <a:close/>
              </a:path>
              <a:path w="490854" h="921385">
                <a:moveTo>
                  <a:pt x="460539" y="850594"/>
                </a:moveTo>
                <a:lnTo>
                  <a:pt x="449337" y="856512"/>
                </a:lnTo>
                <a:lnTo>
                  <a:pt x="455295" y="867790"/>
                </a:lnTo>
                <a:lnTo>
                  <a:pt x="466471" y="861821"/>
                </a:lnTo>
                <a:lnTo>
                  <a:pt x="460539" y="850594"/>
                </a:lnTo>
                <a:close/>
              </a:path>
              <a:path w="490854" h="921385">
                <a:moveTo>
                  <a:pt x="488569" y="835787"/>
                </a:moveTo>
                <a:lnTo>
                  <a:pt x="460539" y="850594"/>
                </a:lnTo>
                <a:lnTo>
                  <a:pt x="466471" y="861821"/>
                </a:lnTo>
                <a:lnTo>
                  <a:pt x="455295" y="867790"/>
                </a:lnTo>
                <a:lnTo>
                  <a:pt x="489285" y="867790"/>
                </a:lnTo>
                <a:lnTo>
                  <a:pt x="488569" y="835787"/>
                </a:lnTo>
                <a:close/>
              </a:path>
              <a:path w="490854" h="921385">
                <a:moveTo>
                  <a:pt x="11175" y="0"/>
                </a:moveTo>
                <a:lnTo>
                  <a:pt x="0" y="5841"/>
                </a:lnTo>
                <a:lnTo>
                  <a:pt x="449337" y="856512"/>
                </a:lnTo>
                <a:lnTo>
                  <a:pt x="460539" y="85059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4001" y="4038601"/>
            <a:ext cx="1167765" cy="337913"/>
          </a:xfrm>
          <a:prstGeom prst="rect">
            <a:avLst/>
          </a:prstGeom>
          <a:ln w="9143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31445">
              <a:spcBef>
                <a:spcPts val="235"/>
              </a:spcBef>
            </a:pPr>
            <a:r>
              <a:rPr sz="2000" i="1" spc="-260" dirty="0">
                <a:solidFill>
                  <a:srgbClr val="00AF50"/>
                </a:solidFill>
                <a:latin typeface="Arial"/>
                <a:cs typeface="Arial"/>
              </a:rPr>
              <a:t>&lt;START&gt;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8859" y="3107436"/>
            <a:ext cx="571500" cy="337913"/>
          </a:xfrm>
          <a:prstGeom prst="rect">
            <a:avLst/>
          </a:prstGeom>
          <a:ln w="9143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8750">
              <a:spcBef>
                <a:spcPts val="235"/>
              </a:spcBef>
            </a:pPr>
            <a:r>
              <a:rPr sz="2000" i="1" spc="-120" dirty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8859" y="4971289"/>
            <a:ext cx="571500" cy="337271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z="2000" i="1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03158" y="3543300"/>
            <a:ext cx="491490" cy="500380"/>
          </a:xfrm>
          <a:custGeom>
            <a:avLst/>
            <a:gdLst/>
            <a:ahLst/>
            <a:cxnLst/>
            <a:rect l="l" t="t" r="r" b="b"/>
            <a:pathLst>
              <a:path w="491490" h="500379">
                <a:moveTo>
                  <a:pt x="433491" y="49928"/>
                </a:moveTo>
                <a:lnTo>
                  <a:pt x="0" y="491236"/>
                </a:lnTo>
                <a:lnTo>
                  <a:pt x="9067" y="500125"/>
                </a:lnTo>
                <a:lnTo>
                  <a:pt x="442556" y="58822"/>
                </a:lnTo>
                <a:lnTo>
                  <a:pt x="433491" y="49928"/>
                </a:lnTo>
                <a:close/>
              </a:path>
              <a:path w="491490" h="500379">
                <a:moveTo>
                  <a:pt x="478171" y="40894"/>
                </a:moveTo>
                <a:lnTo>
                  <a:pt x="442366" y="40894"/>
                </a:lnTo>
                <a:lnTo>
                  <a:pt x="451434" y="49784"/>
                </a:lnTo>
                <a:lnTo>
                  <a:pt x="442556" y="58822"/>
                </a:lnTo>
                <a:lnTo>
                  <a:pt x="465188" y="81025"/>
                </a:lnTo>
                <a:lnTo>
                  <a:pt x="478171" y="40894"/>
                </a:lnTo>
                <a:close/>
              </a:path>
              <a:path w="491490" h="500379">
                <a:moveTo>
                  <a:pt x="442366" y="40894"/>
                </a:moveTo>
                <a:lnTo>
                  <a:pt x="433491" y="49928"/>
                </a:lnTo>
                <a:lnTo>
                  <a:pt x="442556" y="58822"/>
                </a:lnTo>
                <a:lnTo>
                  <a:pt x="451434" y="49784"/>
                </a:lnTo>
                <a:lnTo>
                  <a:pt x="442366" y="40894"/>
                </a:lnTo>
                <a:close/>
              </a:path>
              <a:path w="491490" h="500379">
                <a:moveTo>
                  <a:pt x="491401" y="0"/>
                </a:moveTo>
                <a:lnTo>
                  <a:pt x="410819" y="27686"/>
                </a:lnTo>
                <a:lnTo>
                  <a:pt x="433491" y="49928"/>
                </a:lnTo>
                <a:lnTo>
                  <a:pt x="442366" y="40894"/>
                </a:lnTo>
                <a:lnTo>
                  <a:pt x="478171" y="40894"/>
                </a:lnTo>
                <a:lnTo>
                  <a:pt x="49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3158" y="4470020"/>
            <a:ext cx="491490" cy="501015"/>
          </a:xfrm>
          <a:custGeom>
            <a:avLst/>
            <a:gdLst/>
            <a:ahLst/>
            <a:cxnLst/>
            <a:rect l="l" t="t" r="r" b="b"/>
            <a:pathLst>
              <a:path w="491490" h="501014">
                <a:moveTo>
                  <a:pt x="433458" y="450760"/>
                </a:moveTo>
                <a:lnTo>
                  <a:pt x="410832" y="472947"/>
                </a:lnTo>
                <a:lnTo>
                  <a:pt x="491401" y="500760"/>
                </a:lnTo>
                <a:lnTo>
                  <a:pt x="478211" y="459866"/>
                </a:lnTo>
                <a:lnTo>
                  <a:pt x="442391" y="459866"/>
                </a:lnTo>
                <a:lnTo>
                  <a:pt x="433458" y="450760"/>
                </a:lnTo>
                <a:close/>
              </a:path>
              <a:path w="491490" h="501014">
                <a:moveTo>
                  <a:pt x="442525" y="441869"/>
                </a:moveTo>
                <a:lnTo>
                  <a:pt x="433458" y="450760"/>
                </a:lnTo>
                <a:lnTo>
                  <a:pt x="442391" y="459866"/>
                </a:lnTo>
                <a:lnTo>
                  <a:pt x="451459" y="450976"/>
                </a:lnTo>
                <a:lnTo>
                  <a:pt x="442525" y="441869"/>
                </a:lnTo>
                <a:close/>
              </a:path>
              <a:path w="491490" h="501014">
                <a:moveTo>
                  <a:pt x="465226" y="419607"/>
                </a:moveTo>
                <a:lnTo>
                  <a:pt x="442525" y="441869"/>
                </a:lnTo>
                <a:lnTo>
                  <a:pt x="451459" y="450976"/>
                </a:lnTo>
                <a:lnTo>
                  <a:pt x="442391" y="459866"/>
                </a:lnTo>
                <a:lnTo>
                  <a:pt x="478211" y="459866"/>
                </a:lnTo>
                <a:lnTo>
                  <a:pt x="465226" y="419607"/>
                </a:lnTo>
                <a:close/>
              </a:path>
              <a:path w="491490" h="501014">
                <a:moveTo>
                  <a:pt x="9067" y="0"/>
                </a:moveTo>
                <a:lnTo>
                  <a:pt x="0" y="8889"/>
                </a:lnTo>
                <a:lnTo>
                  <a:pt x="433458" y="450760"/>
                </a:lnTo>
                <a:lnTo>
                  <a:pt x="442525" y="44186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84857" y="278561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0.7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84857" y="543956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0.9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26612" y="4340479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1.6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26612" y="568370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1.8</a:t>
            </a:r>
            <a:endParaRPr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6612" y="248119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1.7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26612" y="380060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1779" y="352539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2.5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81779" y="2184272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2.8</a:t>
            </a:r>
            <a:endParaRPr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81779" y="5406949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3.8</a:t>
            </a:r>
            <a:endParaRPr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81779" y="407949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2.9</a:t>
            </a:r>
            <a:endParaRPr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68111" y="765049"/>
            <a:ext cx="3837432" cy="58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09716" y="448221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3.5</a:t>
            </a:r>
            <a:endParaRPr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09716" y="3208146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3.3</a:t>
            </a:r>
            <a:endParaRPr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09716" y="1455801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4.0</a:t>
            </a:r>
            <a:endParaRPr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09715" y="2762200"/>
            <a:ext cx="38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3.4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97723" y="320167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3.7</a:t>
            </a:r>
            <a:endParaRPr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97723" y="4484878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97723" y="277533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4.5</a:t>
            </a:r>
            <a:endParaRPr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97723" y="1436623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4.8</a:t>
            </a:r>
            <a:endParaRPr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57410" y="229006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4.3</a:t>
            </a:r>
            <a:endParaRPr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57410" y="3586430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4.6</a:t>
            </a:r>
            <a:endParaRPr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57410" y="411276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5.0</a:t>
            </a:r>
            <a:endParaRPr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757410" y="5398414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4285F4"/>
                </a:solidFill>
                <a:latin typeface="Arial"/>
                <a:cs typeface="Arial"/>
              </a:rPr>
              <a:t>-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5.3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17029" y="6294882"/>
            <a:ext cx="3773804" cy="308418"/>
          </a:xfrm>
          <a:prstGeom prst="rect">
            <a:avLst/>
          </a:prstGeom>
          <a:ln w="19811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8585">
              <a:spcBef>
                <a:spcPts val="245"/>
              </a:spcBef>
            </a:pPr>
            <a:r>
              <a:rPr spc="-100" dirty="0">
                <a:solidFill>
                  <a:srgbClr val="BA56BD"/>
                </a:solidFill>
                <a:latin typeface="Arial"/>
                <a:cs typeface="Arial"/>
              </a:rPr>
              <a:t>Backtrack </a:t>
            </a:r>
            <a:r>
              <a:rPr spc="15" dirty="0">
                <a:solidFill>
                  <a:srgbClr val="BA56BD"/>
                </a:solidFill>
                <a:latin typeface="Arial"/>
                <a:cs typeface="Arial"/>
              </a:rPr>
              <a:t>to </a:t>
            </a:r>
            <a:r>
              <a:rPr spc="-40" dirty="0">
                <a:solidFill>
                  <a:srgbClr val="BA56BD"/>
                </a:solidFill>
                <a:latin typeface="Arial"/>
                <a:cs typeface="Arial"/>
              </a:rPr>
              <a:t>obtain </a:t>
            </a:r>
            <a:r>
              <a:rPr spc="-20" dirty="0">
                <a:solidFill>
                  <a:srgbClr val="BA56BD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BA56BD"/>
                </a:solidFill>
                <a:latin typeface="Arial"/>
                <a:cs typeface="Arial"/>
              </a:rPr>
              <a:t>full</a:t>
            </a:r>
            <a:r>
              <a:rPr spc="-32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BA56BD"/>
                </a:solidFill>
                <a:latin typeface="Arial"/>
                <a:cs typeface="Arial"/>
              </a:rPr>
              <a:t>hypothesis</a:t>
            </a:r>
            <a:endParaRPr>
              <a:latin typeface="Arial"/>
              <a:cs typeface="Arial"/>
            </a:endParaRPr>
          </a:p>
        </p:txBody>
      </p:sp>
      <p:sp>
        <p:nvSpPr>
          <p:cNvPr id="88" name="object 2">
            <a:extLst>
              <a:ext uri="{FF2B5EF4-FFF2-40B4-BE49-F238E27FC236}">
                <a16:creationId xmlns:a16="http://schemas.microsoft.com/office/drawing/2014/main" id="{29D376FD-659D-4CCE-AA6E-1C54CFF7F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670" y="0"/>
            <a:ext cx="8074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</a:t>
            </a:r>
            <a:r>
              <a:rPr spc="-459" dirty="0"/>
              <a:t> </a:t>
            </a:r>
            <a:r>
              <a:rPr spc="-195" dirty="0"/>
              <a:t>example</a:t>
            </a:r>
          </a:p>
        </p:txBody>
      </p:sp>
      <p:sp>
        <p:nvSpPr>
          <p:cNvPr id="89" name="Holder 4">
            <a:extLst>
              <a:ext uri="{FF2B5EF4-FFF2-40B4-BE49-F238E27FC236}">
                <a16:creationId xmlns:a16="http://schemas.microsoft.com/office/drawing/2014/main" id="{02A86757-0EE5-4356-BE86-34A25F88D5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62759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770" y="249377"/>
            <a:ext cx="95224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 </a:t>
            </a:r>
            <a:r>
              <a:rPr spc="-135" dirty="0"/>
              <a:t>stopping</a:t>
            </a:r>
            <a:r>
              <a:rPr spc="-500" dirty="0"/>
              <a:t> </a:t>
            </a:r>
            <a:r>
              <a:rPr spc="-20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1"/>
            <a:ext cx="8336280" cy="478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85F4"/>
                </a:solidFill>
                <a:latin typeface="Arial"/>
                <a:cs typeface="Arial"/>
              </a:rPr>
              <a:t>greedy</a:t>
            </a:r>
            <a:r>
              <a:rPr sz="2400" spc="-14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85F4"/>
                </a:solidFill>
                <a:latin typeface="Arial"/>
                <a:cs typeface="Arial"/>
              </a:rPr>
              <a:t>decoding</a:t>
            </a:r>
            <a:r>
              <a:rPr sz="2400" spc="-100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usually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decode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until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produces 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60" dirty="0">
                <a:solidFill>
                  <a:srgbClr val="BA56BD"/>
                </a:solidFill>
                <a:latin typeface="Arial"/>
                <a:cs typeface="Arial"/>
              </a:rPr>
              <a:t>&lt;END&gt;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BA56BD"/>
                </a:solidFill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spc="-260" dirty="0">
                <a:latin typeface="Arial"/>
                <a:cs typeface="Arial"/>
              </a:rPr>
              <a:t>&lt;START&gt; </a:t>
            </a:r>
            <a:r>
              <a:rPr sz="2000" i="1" spc="-125" dirty="0">
                <a:latin typeface="Arial"/>
                <a:cs typeface="Arial"/>
              </a:rPr>
              <a:t>he </a:t>
            </a:r>
            <a:r>
              <a:rPr sz="2000" i="1" spc="10" dirty="0">
                <a:latin typeface="Arial"/>
                <a:cs typeface="Arial"/>
              </a:rPr>
              <a:t>hit </a:t>
            </a:r>
            <a:r>
              <a:rPr sz="2000" i="1" spc="-125" dirty="0">
                <a:latin typeface="Arial"/>
                <a:cs typeface="Arial"/>
              </a:rPr>
              <a:t>me </a:t>
            </a:r>
            <a:r>
              <a:rPr sz="2000" i="1" spc="5" dirty="0">
                <a:latin typeface="Arial"/>
                <a:cs typeface="Arial"/>
              </a:rPr>
              <a:t>with </a:t>
            </a:r>
            <a:r>
              <a:rPr sz="2000" i="1" spc="-85" dirty="0">
                <a:latin typeface="Arial"/>
                <a:cs typeface="Arial"/>
              </a:rPr>
              <a:t>a </a:t>
            </a:r>
            <a:r>
              <a:rPr sz="2000" i="1" spc="-80" dirty="0">
                <a:latin typeface="Arial"/>
                <a:cs typeface="Arial"/>
              </a:rPr>
              <a:t>pie</a:t>
            </a:r>
            <a:r>
              <a:rPr sz="2000" i="1" spc="-220" dirty="0">
                <a:latin typeface="Arial"/>
                <a:cs typeface="Arial"/>
              </a:rPr>
              <a:t> </a:t>
            </a:r>
            <a:r>
              <a:rPr sz="2000" i="1" spc="-215" dirty="0">
                <a:latin typeface="Arial"/>
                <a:cs typeface="Arial"/>
              </a:rPr>
              <a:t>&lt;END&gt;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986FF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25" dirty="0">
                <a:solidFill>
                  <a:srgbClr val="4285F4"/>
                </a:solidFill>
                <a:latin typeface="Arial"/>
                <a:cs typeface="Arial"/>
              </a:rPr>
              <a:t>beam </a:t>
            </a:r>
            <a:r>
              <a:rPr sz="2400" spc="-140" dirty="0">
                <a:solidFill>
                  <a:srgbClr val="4285F4"/>
                </a:solidFill>
                <a:latin typeface="Arial"/>
                <a:cs typeface="Arial"/>
              </a:rPr>
              <a:t>search </a:t>
            </a:r>
            <a:r>
              <a:rPr sz="2400" spc="-100" dirty="0">
                <a:solidFill>
                  <a:srgbClr val="4285F4"/>
                </a:solidFill>
                <a:latin typeface="Arial"/>
                <a:cs typeface="Arial"/>
              </a:rPr>
              <a:t>decoding</a:t>
            </a:r>
            <a:r>
              <a:rPr sz="2400" spc="-100" dirty="0">
                <a:latin typeface="Arial"/>
                <a:cs typeface="Arial"/>
              </a:rPr>
              <a:t>, </a:t>
            </a:r>
            <a:r>
              <a:rPr sz="2400" spc="-20" dirty="0">
                <a:latin typeface="Arial"/>
                <a:cs typeface="Arial"/>
              </a:rPr>
              <a:t>different </a:t>
            </a:r>
            <a:r>
              <a:rPr sz="2400" spc="-110" dirty="0">
                <a:latin typeface="Arial"/>
                <a:cs typeface="Arial"/>
              </a:rPr>
              <a:t>hypotheses </a:t>
            </a:r>
            <a:r>
              <a:rPr sz="2400" spc="-130" dirty="0">
                <a:latin typeface="Arial"/>
                <a:cs typeface="Arial"/>
              </a:rPr>
              <a:t>may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produce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260" dirty="0">
                <a:latin typeface="Arial"/>
                <a:cs typeface="Arial"/>
              </a:rPr>
              <a:t>&lt;END&gt; </a:t>
            </a:r>
            <a:r>
              <a:rPr sz="2400" spc="-90" dirty="0">
                <a:latin typeface="Arial"/>
                <a:cs typeface="Arial"/>
              </a:rPr>
              <a:t>tokens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5" dirty="0">
                <a:solidFill>
                  <a:srgbClr val="BA56BD"/>
                </a:solidFill>
                <a:latin typeface="Arial"/>
                <a:cs typeface="Arial"/>
              </a:rPr>
              <a:t>different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timesteps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85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hypothesis </a:t>
            </a:r>
            <a:r>
              <a:rPr sz="2000" spc="-90" dirty="0">
                <a:latin typeface="Arial"/>
                <a:cs typeface="Arial"/>
              </a:rPr>
              <a:t>produces </a:t>
            </a:r>
            <a:r>
              <a:rPr sz="2000" spc="-190" dirty="0">
                <a:latin typeface="Arial"/>
                <a:cs typeface="Arial"/>
              </a:rPr>
              <a:t>&lt;END&gt;,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hypothesis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BA56BD"/>
                </a:solidFill>
                <a:latin typeface="Arial"/>
                <a:cs typeface="Arial"/>
              </a:rPr>
              <a:t>complete</a:t>
            </a:r>
            <a:r>
              <a:rPr sz="2000" spc="-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solidFill>
                  <a:srgbClr val="BA56BD"/>
                </a:solidFill>
                <a:latin typeface="Arial"/>
                <a:cs typeface="Arial"/>
              </a:rPr>
              <a:t>Place </a:t>
            </a:r>
            <a:r>
              <a:rPr sz="2000" spc="65" dirty="0">
                <a:solidFill>
                  <a:srgbClr val="BA56BD"/>
                </a:solidFill>
                <a:latin typeface="Arial"/>
                <a:cs typeface="Arial"/>
              </a:rPr>
              <a:t>it </a:t>
            </a:r>
            <a:r>
              <a:rPr sz="2000" spc="-110" dirty="0">
                <a:solidFill>
                  <a:srgbClr val="BA56BD"/>
                </a:solidFill>
                <a:latin typeface="Arial"/>
                <a:cs typeface="Arial"/>
              </a:rPr>
              <a:t>aside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continue </a:t>
            </a:r>
            <a:r>
              <a:rPr sz="2000" spc="-65" dirty="0">
                <a:latin typeface="Arial"/>
                <a:cs typeface="Arial"/>
              </a:rPr>
              <a:t>exploring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0" dirty="0">
                <a:latin typeface="Arial"/>
                <a:cs typeface="Arial"/>
              </a:rPr>
              <a:t>hypotheses </a:t>
            </a:r>
            <a:r>
              <a:rPr sz="2000" spc="-85" dirty="0">
                <a:latin typeface="Arial"/>
                <a:cs typeface="Arial"/>
              </a:rPr>
              <a:t>via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beam </a:t>
            </a:r>
            <a:r>
              <a:rPr sz="2000" spc="-110" dirty="0">
                <a:latin typeface="Arial"/>
                <a:cs typeface="Arial"/>
              </a:rPr>
              <a:t>search.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986FF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Usually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60" dirty="0">
                <a:latin typeface="Arial"/>
                <a:cs typeface="Arial"/>
              </a:rPr>
              <a:t>continue </a:t>
            </a:r>
            <a:r>
              <a:rPr sz="2400" spc="-125" dirty="0">
                <a:latin typeface="Arial"/>
                <a:cs typeface="Arial"/>
              </a:rPr>
              <a:t>beam </a:t>
            </a:r>
            <a:r>
              <a:rPr sz="2400" spc="-140" dirty="0">
                <a:latin typeface="Arial"/>
                <a:cs typeface="Arial"/>
              </a:rPr>
              <a:t>search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until: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90" dirty="0">
                <a:latin typeface="Arial"/>
                <a:cs typeface="Arial"/>
              </a:rPr>
              <a:t>reach </a:t>
            </a:r>
            <a:r>
              <a:rPr sz="2000" spc="-45" dirty="0">
                <a:latin typeface="Arial"/>
                <a:cs typeface="Arial"/>
              </a:rPr>
              <a:t>timestep </a:t>
            </a:r>
            <a:r>
              <a:rPr sz="2000" i="1" spc="-250" dirty="0">
                <a:latin typeface="Arial"/>
                <a:cs typeface="Arial"/>
              </a:rPr>
              <a:t>T </a:t>
            </a:r>
            <a:r>
              <a:rPr sz="2000" spc="-60" dirty="0">
                <a:latin typeface="Arial"/>
                <a:cs typeface="Arial"/>
              </a:rPr>
              <a:t>(where </a:t>
            </a:r>
            <a:r>
              <a:rPr sz="2000" i="1" spc="-250" dirty="0">
                <a:latin typeface="Arial"/>
                <a:cs typeface="Arial"/>
              </a:rPr>
              <a:t>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5" dirty="0">
                <a:latin typeface="Arial"/>
                <a:cs typeface="Arial"/>
              </a:rPr>
              <a:t>pre-defined </a:t>
            </a:r>
            <a:r>
              <a:rPr sz="2000" spc="-20" dirty="0">
                <a:latin typeface="Arial"/>
                <a:cs typeface="Arial"/>
              </a:rPr>
              <a:t>cutoff),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We have </a:t>
            </a:r>
            <a:r>
              <a:rPr sz="2000" spc="-20" dirty="0">
                <a:latin typeface="Arial"/>
                <a:cs typeface="Arial"/>
              </a:rPr>
              <a:t>at </a:t>
            </a:r>
            <a:r>
              <a:rPr sz="2000" spc="-75" dirty="0">
                <a:latin typeface="Arial"/>
                <a:cs typeface="Arial"/>
              </a:rPr>
              <a:t>least </a:t>
            </a:r>
            <a:r>
              <a:rPr sz="2000" i="1" spc="-85" dirty="0">
                <a:latin typeface="Arial"/>
                <a:cs typeface="Arial"/>
              </a:rPr>
              <a:t>n </a:t>
            </a:r>
            <a:r>
              <a:rPr sz="2000" spc="-55" dirty="0">
                <a:latin typeface="Arial"/>
                <a:cs typeface="Arial"/>
              </a:rPr>
              <a:t>completed </a:t>
            </a:r>
            <a:r>
              <a:rPr sz="2000" spc="-90" dirty="0">
                <a:latin typeface="Arial"/>
                <a:cs typeface="Arial"/>
              </a:rPr>
              <a:t>hypotheses </a:t>
            </a:r>
            <a:r>
              <a:rPr sz="2000" spc="-60" dirty="0">
                <a:latin typeface="Arial"/>
                <a:cs typeface="Arial"/>
              </a:rPr>
              <a:t>(where </a:t>
            </a:r>
            <a:r>
              <a:rPr sz="2000" i="1" spc="-85" dirty="0">
                <a:latin typeface="Arial"/>
                <a:cs typeface="Arial"/>
              </a:rPr>
              <a:t>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0" dirty="0">
                <a:latin typeface="Arial"/>
                <a:cs typeface="Arial"/>
              </a:rPr>
              <a:t>pre-defined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cutoff)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598A3269-8EDB-42CA-B393-0A1369EAEB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28265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71" y="249377"/>
            <a:ext cx="90652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0" dirty="0"/>
              <a:t>Beam </a:t>
            </a:r>
            <a:r>
              <a:rPr spc="-195" dirty="0"/>
              <a:t>search </a:t>
            </a:r>
            <a:r>
              <a:rPr spc="-185" dirty="0"/>
              <a:t>decoding: </a:t>
            </a:r>
            <a:r>
              <a:rPr spc="-160" dirty="0"/>
              <a:t>finishing</a:t>
            </a:r>
            <a:r>
              <a:rPr spc="-520" dirty="0"/>
              <a:t> </a:t>
            </a:r>
            <a:r>
              <a:rPr spc="-16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6"/>
            <a:ext cx="6480810" cy="181011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45" dirty="0">
                <a:latin typeface="Arial"/>
                <a:cs typeface="Arial"/>
              </a:rPr>
              <a:t>our </a:t>
            </a:r>
            <a:r>
              <a:rPr sz="2400" spc="-25" dirty="0">
                <a:latin typeface="Arial"/>
                <a:cs typeface="Arial"/>
              </a:rPr>
              <a:t>list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completed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hypotheses.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How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select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top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highest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score?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3780154" algn="l"/>
              </a:tabLst>
            </a:pPr>
            <a:r>
              <a:rPr sz="2400" spc="-220" dirty="0">
                <a:latin typeface="Arial"/>
                <a:cs typeface="Arial"/>
              </a:rPr>
              <a:t>Each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hypothesis	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45" dirty="0">
                <a:latin typeface="Arial"/>
                <a:cs typeface="Arial"/>
              </a:rPr>
              <a:t>our </a:t>
            </a:r>
            <a:r>
              <a:rPr sz="2400" spc="-25" dirty="0">
                <a:latin typeface="Arial"/>
                <a:cs typeface="Arial"/>
              </a:rPr>
              <a:t>list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4178555"/>
            <a:ext cx="7690484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longer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hypotheses </a:t>
            </a:r>
            <a:r>
              <a:rPr sz="2400" spc="-135" dirty="0">
                <a:solidFill>
                  <a:srgbClr val="BA56BD"/>
                </a:solidFill>
                <a:latin typeface="Arial"/>
                <a:cs typeface="Arial"/>
              </a:rPr>
              <a:t>have </a:t>
            </a:r>
            <a:r>
              <a:rPr sz="2400" spc="-35" dirty="0">
                <a:solidFill>
                  <a:srgbClr val="BA56BD"/>
                </a:solidFill>
                <a:latin typeface="Arial"/>
                <a:cs typeface="Arial"/>
              </a:rPr>
              <a:t>lower</a:t>
            </a:r>
            <a:r>
              <a:rPr sz="2400" spc="-459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  <a:buClr>
                <a:srgbClr val="CC0000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Fix: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Normalize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60" dirty="0">
                <a:latin typeface="Arial"/>
                <a:cs typeface="Arial"/>
              </a:rPr>
              <a:t>length. </a:t>
            </a:r>
            <a:r>
              <a:rPr sz="2400" spc="-204" dirty="0">
                <a:latin typeface="Arial"/>
                <a:cs typeface="Arial"/>
              </a:rPr>
              <a:t>Use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top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instead: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4460" y="2904839"/>
            <a:ext cx="7915642" cy="73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8862" y="2550168"/>
            <a:ext cx="1223683" cy="20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4200" y="5607981"/>
            <a:ext cx="3819361" cy="81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A6252D35-ED87-4274-AC69-279A5134B7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06364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1" y="249377"/>
            <a:ext cx="65506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40" dirty="0">
                <a:solidFill>
                  <a:srgbClr val="00AF50"/>
                </a:solidFill>
              </a:rPr>
              <a:t>Advantages </a:t>
            </a:r>
            <a:r>
              <a:rPr spc="-130" dirty="0"/>
              <a:t>of</a:t>
            </a:r>
            <a:r>
              <a:rPr spc="-459" dirty="0"/>
              <a:t> </a:t>
            </a:r>
            <a:r>
              <a:rPr spc="5" dirty="0"/>
              <a:t>NMT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2"/>
            <a:ext cx="6776084" cy="531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Compared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10" dirty="0">
                <a:latin typeface="Arial"/>
                <a:cs typeface="Arial"/>
              </a:rPr>
              <a:t>SMT, </a:t>
            </a: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14" dirty="0">
                <a:latin typeface="Arial"/>
                <a:cs typeface="Arial"/>
              </a:rPr>
              <a:t>many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AF50"/>
                </a:solidFill>
                <a:latin typeface="Arial"/>
                <a:cs typeface="Arial"/>
              </a:rPr>
              <a:t>advantages</a:t>
            </a:r>
            <a:r>
              <a:rPr sz="2400" spc="-12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Arial"/>
                <a:cs typeface="Arial"/>
              </a:rPr>
              <a:t>Better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5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30" dirty="0">
                <a:latin typeface="Arial"/>
                <a:cs typeface="Arial"/>
              </a:rPr>
              <a:t>More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AF50"/>
                </a:solidFill>
                <a:latin typeface="Arial"/>
                <a:cs typeface="Arial"/>
              </a:rPr>
              <a:t>fluent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spcBef>
                <a:spcPts val="53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45" dirty="0">
                <a:latin typeface="Arial"/>
                <a:cs typeface="Arial"/>
              </a:rPr>
              <a:t>Better </a:t>
            </a:r>
            <a:r>
              <a:rPr sz="2200" spc="-150" dirty="0">
                <a:latin typeface="Arial"/>
                <a:cs typeface="Arial"/>
              </a:rPr>
              <a:t>use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AF50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spcBef>
                <a:spcPts val="53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45" dirty="0">
                <a:latin typeface="Arial"/>
                <a:cs typeface="Arial"/>
              </a:rPr>
              <a:t>Better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00AF50"/>
                </a:solidFill>
                <a:latin typeface="Arial"/>
                <a:cs typeface="Arial"/>
              </a:rPr>
              <a:t>phrase</a:t>
            </a:r>
            <a:r>
              <a:rPr sz="2200" spc="-2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00AF50"/>
                </a:solidFill>
                <a:latin typeface="Arial"/>
                <a:cs typeface="Arial"/>
              </a:rPr>
              <a:t>similarities</a:t>
            </a:r>
            <a:endParaRPr sz="2200">
              <a:latin typeface="Arial"/>
              <a:cs typeface="Arial"/>
            </a:endParaRPr>
          </a:p>
          <a:p>
            <a:pPr lvl="1">
              <a:spcBef>
                <a:spcPts val="40"/>
              </a:spcBef>
              <a:buClr>
                <a:srgbClr val="3986FF"/>
              </a:buClr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00AF50"/>
                </a:solidFill>
                <a:latin typeface="Arial"/>
                <a:cs typeface="Arial"/>
              </a:rPr>
              <a:t>single 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neural </a:t>
            </a:r>
            <a:r>
              <a:rPr sz="2400" spc="-40" dirty="0">
                <a:solidFill>
                  <a:srgbClr val="00AF50"/>
                </a:solidFill>
                <a:latin typeface="Arial"/>
                <a:cs typeface="Arial"/>
              </a:rPr>
              <a:t>network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65" dirty="0">
                <a:latin typeface="Arial"/>
                <a:cs typeface="Arial"/>
              </a:rPr>
              <a:t>optimized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end-to-end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5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120" dirty="0">
                <a:latin typeface="Arial"/>
                <a:cs typeface="Arial"/>
              </a:rPr>
              <a:t>No </a:t>
            </a:r>
            <a:r>
              <a:rPr sz="2200" spc="-100" dirty="0">
                <a:latin typeface="Arial"/>
                <a:cs typeface="Arial"/>
              </a:rPr>
              <a:t>subcomponents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55" dirty="0">
                <a:latin typeface="Arial"/>
                <a:cs typeface="Arial"/>
              </a:rPr>
              <a:t>individually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optimized</a:t>
            </a:r>
            <a:endParaRPr sz="2200">
              <a:latin typeface="Arial"/>
              <a:cs typeface="Arial"/>
            </a:endParaRPr>
          </a:p>
          <a:p>
            <a:pPr lvl="1">
              <a:spcBef>
                <a:spcPts val="45"/>
              </a:spcBef>
              <a:buClr>
                <a:srgbClr val="3986FF"/>
              </a:buClr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"/>
                <a:cs typeface="Arial"/>
              </a:rPr>
              <a:t>Requires </a:t>
            </a:r>
            <a:r>
              <a:rPr sz="2400" spc="-105" dirty="0">
                <a:latin typeface="Arial"/>
                <a:cs typeface="Arial"/>
              </a:rPr>
              <a:t>much </a:t>
            </a:r>
            <a:r>
              <a:rPr sz="2400" spc="-165" dirty="0">
                <a:solidFill>
                  <a:srgbClr val="00AF50"/>
                </a:solidFill>
                <a:latin typeface="Arial"/>
                <a:cs typeface="Arial"/>
              </a:rPr>
              <a:t>less </a:t>
            </a:r>
            <a:r>
              <a:rPr sz="2400" spc="-105" dirty="0">
                <a:solidFill>
                  <a:srgbClr val="00AF50"/>
                </a:solidFill>
                <a:latin typeface="Arial"/>
                <a:cs typeface="Arial"/>
              </a:rPr>
              <a:t>human 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engineering</a:t>
            </a:r>
            <a:r>
              <a:rPr sz="2400" spc="-1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AF50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5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120" dirty="0">
                <a:latin typeface="Arial"/>
                <a:cs typeface="Arial"/>
              </a:rPr>
              <a:t>No </a:t>
            </a:r>
            <a:r>
              <a:rPr sz="2200" spc="-50" dirty="0">
                <a:latin typeface="Arial"/>
                <a:cs typeface="Arial"/>
              </a:rPr>
              <a:t>feature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engineering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spcBef>
                <a:spcPts val="525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200" spc="-215" dirty="0">
                <a:latin typeface="Arial"/>
                <a:cs typeface="Arial"/>
              </a:rPr>
              <a:t>Same </a:t>
            </a:r>
            <a:r>
              <a:rPr sz="2200" spc="-55" dirty="0">
                <a:latin typeface="Arial"/>
                <a:cs typeface="Arial"/>
              </a:rPr>
              <a:t>method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125" dirty="0">
                <a:latin typeface="Arial"/>
                <a:cs typeface="Arial"/>
              </a:rPr>
              <a:t>language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pairs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40BE6065-3473-46F8-B7E0-79556DDA76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74881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971" y="249377"/>
            <a:ext cx="63220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40" dirty="0">
                <a:solidFill>
                  <a:srgbClr val="C00000"/>
                </a:solidFill>
              </a:rPr>
              <a:t>Disadvantages </a:t>
            </a:r>
            <a:r>
              <a:rPr spc="-130" dirty="0"/>
              <a:t>of</a:t>
            </a:r>
            <a:r>
              <a:rPr spc="-409" dirty="0"/>
              <a:t> </a:t>
            </a:r>
            <a:r>
              <a:rPr spc="25" dirty="0"/>
              <a:t>NMT?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2"/>
            <a:ext cx="7456805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Compared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SMT: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65" dirty="0">
                <a:solidFill>
                  <a:srgbClr val="C00000"/>
                </a:solidFill>
                <a:latin typeface="Arial"/>
                <a:cs typeface="Arial"/>
              </a:rPr>
              <a:t>less</a:t>
            </a:r>
            <a:r>
              <a:rPr sz="2400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interpretable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20" dirty="0">
                <a:latin typeface="Arial"/>
                <a:cs typeface="Arial"/>
              </a:rPr>
              <a:t>Hard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debug</a:t>
            </a:r>
            <a:endParaRPr sz="2400">
              <a:latin typeface="Arial"/>
              <a:cs typeface="Arial"/>
            </a:endParaRPr>
          </a:p>
          <a:p>
            <a:pPr lvl="1">
              <a:spcBef>
                <a:spcPts val="5"/>
              </a:spcBef>
              <a:buClr>
                <a:srgbClr val="3986FF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difficult </a:t>
            </a:r>
            <a:r>
              <a:rPr sz="2400" spc="3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2400" spc="-50" dirty="0">
                <a:latin typeface="Arial"/>
                <a:cs typeface="Arial"/>
              </a:rPr>
              <a:t>can’t </a:t>
            </a:r>
            <a:r>
              <a:rPr sz="2400" spc="-114" dirty="0">
                <a:latin typeface="Arial"/>
                <a:cs typeface="Arial"/>
              </a:rPr>
              <a:t>easily </a:t>
            </a:r>
            <a:r>
              <a:rPr sz="2400" spc="-105" dirty="0">
                <a:latin typeface="Arial"/>
                <a:cs typeface="Arial"/>
              </a:rPr>
              <a:t>specify </a:t>
            </a:r>
            <a:r>
              <a:rPr sz="2400" spc="-85" dirty="0">
                <a:latin typeface="Arial"/>
                <a:cs typeface="Arial"/>
              </a:rPr>
              <a:t>rules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95" dirty="0">
                <a:latin typeface="Arial"/>
                <a:cs typeface="Arial"/>
              </a:rPr>
              <a:t>guidelines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698500"/>
            <a:r>
              <a:rPr sz="2400" spc="-50" dirty="0"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Safety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concerns!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3970DBA0-BF45-4B3C-89C0-4CBB78B070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722374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70" y="249377"/>
            <a:ext cx="10513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25" dirty="0"/>
              <a:t>How </a:t>
            </a:r>
            <a:r>
              <a:rPr spc="-114" dirty="0"/>
              <a:t>do </a:t>
            </a:r>
            <a:r>
              <a:rPr spc="-175" dirty="0"/>
              <a:t>we evaluate </a:t>
            </a:r>
            <a:r>
              <a:rPr spc="-114" dirty="0"/>
              <a:t>Machine</a:t>
            </a:r>
            <a:r>
              <a:rPr spc="-685" dirty="0"/>
              <a:t> </a:t>
            </a:r>
            <a:r>
              <a:rPr spc="-155" dirty="0"/>
              <a:t>Translation?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488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65" dirty="0">
                <a:latin typeface="Trebuchet MS"/>
                <a:cs typeface="Trebuchet MS"/>
              </a:rPr>
              <a:t>BLEU </a:t>
            </a:r>
            <a:r>
              <a:rPr sz="2400" spc="-80" dirty="0">
                <a:latin typeface="Arial"/>
                <a:cs typeface="Arial"/>
              </a:rPr>
              <a:t>(</a:t>
            </a:r>
            <a:r>
              <a:rPr sz="2400" b="1" spc="-80" dirty="0">
                <a:latin typeface="Trebuchet MS"/>
                <a:cs typeface="Trebuchet MS"/>
              </a:rPr>
              <a:t>B</a:t>
            </a:r>
            <a:r>
              <a:rPr sz="2400" spc="-80" dirty="0">
                <a:latin typeface="Arial"/>
                <a:cs typeface="Arial"/>
              </a:rPr>
              <a:t>i</a:t>
            </a:r>
            <a:r>
              <a:rPr sz="2400" b="1" spc="-80" dirty="0">
                <a:latin typeface="Trebuchet MS"/>
                <a:cs typeface="Trebuchet MS"/>
              </a:rPr>
              <a:t>l</a:t>
            </a:r>
            <a:r>
              <a:rPr sz="2400" spc="-80" dirty="0">
                <a:latin typeface="Arial"/>
                <a:cs typeface="Arial"/>
              </a:rPr>
              <a:t>ingual </a:t>
            </a:r>
            <a:r>
              <a:rPr sz="2400" b="1" spc="-75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Arial"/>
                <a:cs typeface="Arial"/>
              </a:rPr>
              <a:t>valuation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spc="-75" dirty="0">
                <a:latin typeface="Arial"/>
                <a:cs typeface="Arial"/>
              </a:rPr>
              <a:t>nderstudy)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1" y="1983740"/>
            <a:ext cx="8231505" cy="4190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315" dirty="0">
                <a:latin typeface="Arial"/>
                <a:cs typeface="Arial"/>
              </a:rPr>
              <a:t>BLEU </a:t>
            </a:r>
            <a:r>
              <a:rPr sz="2400" spc="-120" dirty="0">
                <a:latin typeface="Arial"/>
                <a:cs typeface="Arial"/>
              </a:rPr>
              <a:t>compares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machine-written translation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one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120" dirty="0">
                <a:latin typeface="Arial"/>
                <a:cs typeface="Arial"/>
              </a:rPr>
              <a:t>several 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human-written 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translation</a:t>
            </a:r>
            <a:r>
              <a:rPr sz="2400" spc="-70" dirty="0">
                <a:latin typeface="Arial"/>
                <a:cs typeface="Arial"/>
              </a:rPr>
              <a:t>(s),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computes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BA56BD"/>
                </a:solidFill>
                <a:latin typeface="Arial"/>
                <a:cs typeface="Arial"/>
              </a:rPr>
              <a:t>similarity  </a:t>
            </a:r>
            <a:r>
              <a:rPr sz="2400" spc="-130" dirty="0">
                <a:solidFill>
                  <a:srgbClr val="BA56BD"/>
                </a:solidFill>
                <a:latin typeface="Arial"/>
                <a:cs typeface="Arial"/>
              </a:rPr>
              <a:t>score </a:t>
            </a:r>
            <a:r>
              <a:rPr sz="2400" spc="-150" dirty="0">
                <a:latin typeface="Arial"/>
                <a:cs typeface="Arial"/>
              </a:rPr>
              <a:t>based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n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-gram </a:t>
            </a:r>
            <a:r>
              <a:rPr sz="2400" spc="-85" dirty="0">
                <a:solidFill>
                  <a:srgbClr val="BA56BD"/>
                </a:solidFill>
                <a:latin typeface="Arial"/>
                <a:cs typeface="Arial"/>
              </a:rPr>
              <a:t>precision </a:t>
            </a:r>
            <a:r>
              <a:rPr sz="2400" spc="-100" dirty="0">
                <a:latin typeface="Arial"/>
                <a:cs typeface="Arial"/>
              </a:rPr>
              <a:t>(usually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95" dirty="0">
                <a:latin typeface="Arial"/>
                <a:cs typeface="Arial"/>
              </a:rPr>
              <a:t>1, 2,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4-grams)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70" dirty="0">
                <a:latin typeface="Arial"/>
                <a:cs typeface="Arial"/>
              </a:rPr>
              <a:t>Plus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penalty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too-short </a:t>
            </a:r>
            <a:r>
              <a:rPr sz="2400" spc="-125" dirty="0">
                <a:latin typeface="Arial"/>
                <a:cs typeface="Arial"/>
              </a:rPr>
              <a:t>system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translations</a:t>
            </a:r>
            <a:endParaRPr sz="2400">
              <a:latin typeface="Arial"/>
              <a:cs typeface="Arial"/>
            </a:endParaRPr>
          </a:p>
          <a:p>
            <a:pPr lvl="1">
              <a:spcBef>
                <a:spcPts val="10"/>
              </a:spcBef>
              <a:buClr>
                <a:srgbClr val="3986FF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310" dirty="0">
                <a:latin typeface="Arial"/>
                <a:cs typeface="Arial"/>
              </a:rPr>
              <a:t>BLEU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useful </a:t>
            </a:r>
            <a:r>
              <a:rPr sz="2400" spc="-10" dirty="0">
                <a:latin typeface="Arial"/>
                <a:cs typeface="Arial"/>
              </a:rPr>
              <a:t>but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imperfect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70" dirty="0">
                <a:latin typeface="Arial"/>
                <a:cs typeface="Arial"/>
              </a:rPr>
              <a:t>valid </a:t>
            </a:r>
            <a:r>
              <a:rPr sz="2400" spc="-145" dirty="0">
                <a:latin typeface="Arial"/>
                <a:cs typeface="Arial"/>
              </a:rPr>
              <a:t>ways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translate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sentence</a:t>
            </a:r>
            <a:endParaRPr sz="2400">
              <a:latin typeface="Arial"/>
              <a:cs typeface="Arial"/>
            </a:endParaRPr>
          </a:p>
          <a:p>
            <a:pPr marL="698500" marR="300355" lvl="1" indent="-228600">
              <a:lnSpc>
                <a:spcPct val="100800"/>
              </a:lnSpc>
              <a:spcBef>
                <a:spcPts val="55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290" dirty="0">
                <a:latin typeface="Arial"/>
                <a:cs typeface="Arial"/>
              </a:rPr>
              <a:t>So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00AF50"/>
                </a:solidFill>
                <a:latin typeface="Arial"/>
                <a:cs typeface="Arial"/>
              </a:rPr>
              <a:t>good </a:t>
            </a:r>
            <a:r>
              <a:rPr sz="2400" spc="-50" dirty="0">
                <a:latin typeface="Arial"/>
                <a:cs typeface="Arial"/>
              </a:rPr>
              <a:t>translation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70" dirty="0">
                <a:latin typeface="Arial"/>
                <a:cs typeface="Arial"/>
              </a:rPr>
              <a:t>get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poor </a:t>
            </a:r>
            <a:r>
              <a:rPr sz="2400" spc="-315" dirty="0">
                <a:latin typeface="Arial"/>
                <a:cs typeface="Arial"/>
              </a:rPr>
              <a:t>BLEU </a:t>
            </a:r>
            <a:r>
              <a:rPr sz="2400" spc="-130" dirty="0">
                <a:latin typeface="Arial"/>
                <a:cs typeface="Arial"/>
              </a:rPr>
              <a:t>score </a:t>
            </a:r>
            <a:r>
              <a:rPr sz="2400" spc="-155" dirty="0">
                <a:latin typeface="Arial"/>
                <a:cs typeface="Arial"/>
              </a:rPr>
              <a:t>because </a:t>
            </a:r>
            <a:r>
              <a:rPr sz="2400" spc="75" dirty="0">
                <a:latin typeface="Arial"/>
                <a:cs typeface="Arial"/>
              </a:rPr>
              <a:t>it 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30" dirty="0">
                <a:latin typeface="Arial"/>
                <a:cs typeface="Arial"/>
              </a:rPr>
              <a:t>low </a:t>
            </a:r>
            <a:r>
              <a:rPr sz="2400" i="1" spc="-105" dirty="0">
                <a:latin typeface="Arial"/>
                <a:cs typeface="Arial"/>
              </a:rPr>
              <a:t>n</a:t>
            </a:r>
            <a:r>
              <a:rPr sz="2400" spc="-105" dirty="0">
                <a:latin typeface="Arial"/>
                <a:cs typeface="Arial"/>
              </a:rPr>
              <a:t>-gram </a:t>
            </a:r>
            <a:r>
              <a:rPr sz="2400" spc="-80" dirty="0">
                <a:latin typeface="Arial"/>
                <a:cs typeface="Arial"/>
              </a:rPr>
              <a:t>overlap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human </a:t>
            </a:r>
            <a:r>
              <a:rPr sz="2400" spc="-50" dirty="0">
                <a:latin typeface="Arial"/>
                <a:cs typeface="Arial"/>
              </a:rPr>
              <a:t>translation </a:t>
            </a:r>
            <a:r>
              <a:rPr sz="2400" spc="3140" dirty="0"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5605" y="1093469"/>
            <a:ext cx="2438400" cy="583492"/>
          </a:xfrm>
          <a:prstGeom prst="rect">
            <a:avLst/>
          </a:prstGeom>
          <a:ln w="28955">
            <a:solidFill>
              <a:srgbClr val="4285F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spcBef>
                <a:spcPts val="229"/>
              </a:spcBef>
            </a:pP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You’ll </a:t>
            </a:r>
            <a:r>
              <a:rPr spc="-140" dirty="0">
                <a:solidFill>
                  <a:srgbClr val="4285F4"/>
                </a:solidFill>
                <a:latin typeface="Arial"/>
                <a:cs typeface="Arial"/>
              </a:rPr>
              <a:t>see </a:t>
            </a:r>
            <a:r>
              <a:rPr spc="-235" dirty="0">
                <a:solidFill>
                  <a:srgbClr val="4285F4"/>
                </a:solidFill>
                <a:latin typeface="Arial"/>
                <a:cs typeface="Arial"/>
              </a:rPr>
              <a:t>BLEU </a:t>
            </a: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in</a:t>
            </a:r>
            <a:r>
              <a:rPr spc="-17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4285F4"/>
                </a:solidFill>
                <a:latin typeface="Arial"/>
                <a:cs typeface="Arial"/>
              </a:rPr>
              <a:t>detail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in </a:t>
            </a: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Assignment</a:t>
            </a:r>
            <a:r>
              <a:rPr spc="-18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285F4"/>
                </a:solidFill>
                <a:latin typeface="Arial"/>
                <a:cs typeface="Arial"/>
              </a:rPr>
              <a:t>4!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347" y="6467958"/>
            <a:ext cx="50425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000" b="1" spc="-70" dirty="0">
                <a:latin typeface="Trebuchet MS"/>
                <a:cs typeface="Trebuchet MS"/>
              </a:rPr>
              <a:t> </a:t>
            </a:r>
            <a:r>
              <a:rPr sz="1000" spc="80" dirty="0">
                <a:latin typeface="Arial"/>
                <a:cs typeface="Arial"/>
              </a:rPr>
              <a:t>”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1000" spc="-110" dirty="0">
                <a:latin typeface="Arial"/>
                <a:cs typeface="Arial"/>
              </a:rPr>
              <a:t>BLEU: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Method </a:t>
            </a:r>
            <a:r>
              <a:rPr sz="1000" spc="-5" dirty="0">
                <a:latin typeface="Arial"/>
                <a:cs typeface="Arial"/>
              </a:rPr>
              <a:t>for </a:t>
            </a:r>
            <a:r>
              <a:rPr sz="1000" spc="-30" dirty="0">
                <a:latin typeface="Arial"/>
                <a:cs typeface="Arial"/>
              </a:rPr>
              <a:t>Automatic </a:t>
            </a:r>
            <a:r>
              <a:rPr sz="1000" spc="-45" dirty="0">
                <a:latin typeface="Arial"/>
                <a:cs typeface="Arial"/>
              </a:rPr>
              <a:t>Evaluation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Machine </a:t>
            </a:r>
            <a:r>
              <a:rPr sz="1000" spc="-35" dirty="0">
                <a:latin typeface="Arial"/>
                <a:cs typeface="Arial"/>
              </a:rPr>
              <a:t>Translation", </a:t>
            </a:r>
            <a:r>
              <a:rPr sz="1000" spc="-50" dirty="0">
                <a:latin typeface="Arial"/>
                <a:cs typeface="Arial"/>
              </a:rPr>
              <a:t>Papineni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2002.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7E15396B-B1B6-4EFF-B5A3-2BD8B0E00D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828957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2576" y="471982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30512" y="47198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6924" y="471982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6429" y="4719828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4365" y="47198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0777" y="471982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6691" y="471982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4629" y="471982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0544" y="471982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8481" y="471982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2491" y="471982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42576" y="398525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30512" y="398525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6924" y="398525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96429" y="3985259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84365" y="398525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0777" y="398525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6691" y="3985259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4629" y="398525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0544" y="3985259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8481" y="398525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2491" y="398525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42576" y="325069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30512" y="325069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16924" y="325069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6429" y="325069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84365" y="325069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70777" y="325069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36691" y="3250692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4629" y="325069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0544" y="3250692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8481" y="325069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2491" y="325069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42576" y="251612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30512" y="251612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16924" y="251612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4365" y="2516123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0777" y="251612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6691" y="2516123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4629" y="251612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8480" y="2516123"/>
            <a:ext cx="1537970" cy="0"/>
          </a:xfrm>
          <a:custGeom>
            <a:avLst/>
            <a:gdLst/>
            <a:ahLst/>
            <a:cxnLst/>
            <a:rect l="l" t="t" r="r" b="b"/>
            <a:pathLst>
              <a:path w="1537970">
                <a:moveTo>
                  <a:pt x="0" y="0"/>
                </a:moveTo>
                <a:lnTo>
                  <a:pt x="1537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12491" y="251612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2491" y="1781555"/>
            <a:ext cx="7786370" cy="0"/>
          </a:xfrm>
          <a:custGeom>
            <a:avLst/>
            <a:gdLst/>
            <a:ahLst/>
            <a:cxnLst/>
            <a:rect l="l" t="t" r="r" b="b"/>
            <a:pathLst>
              <a:path w="7786370">
                <a:moveTo>
                  <a:pt x="0" y="0"/>
                </a:moveTo>
                <a:lnTo>
                  <a:pt x="77861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8525" y="2471928"/>
            <a:ext cx="410209" cy="2981325"/>
          </a:xfrm>
          <a:custGeom>
            <a:avLst/>
            <a:gdLst/>
            <a:ahLst/>
            <a:cxnLst/>
            <a:rect l="l" t="t" r="r" b="b"/>
            <a:pathLst>
              <a:path w="410209" h="2981325">
                <a:moveTo>
                  <a:pt x="409956" y="0"/>
                </a:moveTo>
                <a:lnTo>
                  <a:pt x="0" y="0"/>
                </a:lnTo>
                <a:lnTo>
                  <a:pt x="0" y="2980944"/>
                </a:lnTo>
                <a:lnTo>
                  <a:pt x="409956" y="2980944"/>
                </a:lnTo>
                <a:lnTo>
                  <a:pt x="409956" y="0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16195" y="2385060"/>
            <a:ext cx="408940" cy="3068320"/>
          </a:xfrm>
          <a:custGeom>
            <a:avLst/>
            <a:gdLst/>
            <a:ahLst/>
            <a:cxnLst/>
            <a:rect l="l" t="t" r="r" b="b"/>
            <a:pathLst>
              <a:path w="408939" h="3068320">
                <a:moveTo>
                  <a:pt x="408431" y="0"/>
                </a:moveTo>
                <a:lnTo>
                  <a:pt x="0" y="0"/>
                </a:lnTo>
                <a:lnTo>
                  <a:pt x="0" y="3067812"/>
                </a:lnTo>
                <a:lnTo>
                  <a:pt x="408431" y="3067812"/>
                </a:lnTo>
                <a:lnTo>
                  <a:pt x="408431" y="0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2344" y="2398776"/>
            <a:ext cx="408940" cy="3054350"/>
          </a:xfrm>
          <a:custGeom>
            <a:avLst/>
            <a:gdLst/>
            <a:ahLst/>
            <a:cxnLst/>
            <a:rect l="l" t="t" r="r" b="b"/>
            <a:pathLst>
              <a:path w="408939" h="3054350">
                <a:moveTo>
                  <a:pt x="408431" y="0"/>
                </a:moveTo>
                <a:lnTo>
                  <a:pt x="0" y="0"/>
                </a:lnTo>
                <a:lnTo>
                  <a:pt x="0" y="3054096"/>
                </a:lnTo>
                <a:lnTo>
                  <a:pt x="408431" y="3054096"/>
                </a:lnTo>
                <a:lnTo>
                  <a:pt x="408431" y="0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08492" y="2296668"/>
            <a:ext cx="408940" cy="3156585"/>
          </a:xfrm>
          <a:custGeom>
            <a:avLst/>
            <a:gdLst/>
            <a:ahLst/>
            <a:cxnLst/>
            <a:rect l="l" t="t" r="r" b="b"/>
            <a:pathLst>
              <a:path w="408940" h="3156585">
                <a:moveTo>
                  <a:pt x="408431" y="0"/>
                </a:moveTo>
                <a:lnTo>
                  <a:pt x="0" y="0"/>
                </a:lnTo>
                <a:lnTo>
                  <a:pt x="0" y="3156204"/>
                </a:lnTo>
                <a:lnTo>
                  <a:pt x="408431" y="3156204"/>
                </a:lnTo>
                <a:lnTo>
                  <a:pt x="408431" y="0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82111" y="2604516"/>
            <a:ext cx="408940" cy="2848610"/>
          </a:xfrm>
          <a:custGeom>
            <a:avLst/>
            <a:gdLst/>
            <a:ahLst/>
            <a:cxnLst/>
            <a:rect l="l" t="t" r="r" b="b"/>
            <a:pathLst>
              <a:path w="408939" h="2848610">
                <a:moveTo>
                  <a:pt x="408431" y="0"/>
                </a:moveTo>
                <a:lnTo>
                  <a:pt x="0" y="0"/>
                </a:lnTo>
                <a:lnTo>
                  <a:pt x="0" y="2848356"/>
                </a:lnTo>
                <a:lnTo>
                  <a:pt x="408431" y="2848356"/>
                </a:lnTo>
                <a:lnTo>
                  <a:pt x="408431" y="0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8259" y="2487168"/>
            <a:ext cx="408940" cy="2966085"/>
          </a:xfrm>
          <a:custGeom>
            <a:avLst/>
            <a:gdLst/>
            <a:ahLst/>
            <a:cxnLst/>
            <a:rect l="l" t="t" r="r" b="b"/>
            <a:pathLst>
              <a:path w="408939" h="2966085">
                <a:moveTo>
                  <a:pt x="408431" y="0"/>
                </a:moveTo>
                <a:lnTo>
                  <a:pt x="0" y="0"/>
                </a:lnTo>
                <a:lnTo>
                  <a:pt x="0" y="2965704"/>
                </a:lnTo>
                <a:lnTo>
                  <a:pt x="408431" y="2965704"/>
                </a:lnTo>
                <a:lnTo>
                  <a:pt x="408431" y="0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74409" y="2223516"/>
            <a:ext cx="410209" cy="3229610"/>
          </a:xfrm>
          <a:custGeom>
            <a:avLst/>
            <a:gdLst/>
            <a:ahLst/>
            <a:cxnLst/>
            <a:rect l="l" t="t" r="r" b="b"/>
            <a:pathLst>
              <a:path w="410210" h="3229610">
                <a:moveTo>
                  <a:pt x="409955" y="0"/>
                </a:moveTo>
                <a:lnTo>
                  <a:pt x="0" y="0"/>
                </a:lnTo>
                <a:lnTo>
                  <a:pt x="0" y="3229356"/>
                </a:lnTo>
                <a:lnTo>
                  <a:pt x="409955" y="3229356"/>
                </a:lnTo>
                <a:lnTo>
                  <a:pt x="409955" y="0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20557" y="2208276"/>
            <a:ext cx="410209" cy="3244850"/>
          </a:xfrm>
          <a:custGeom>
            <a:avLst/>
            <a:gdLst/>
            <a:ahLst/>
            <a:cxnLst/>
            <a:rect l="l" t="t" r="r" b="b"/>
            <a:pathLst>
              <a:path w="410209" h="3244850">
                <a:moveTo>
                  <a:pt x="409955" y="0"/>
                </a:moveTo>
                <a:lnTo>
                  <a:pt x="0" y="0"/>
                </a:lnTo>
                <a:lnTo>
                  <a:pt x="0" y="3244596"/>
                </a:lnTo>
                <a:lnTo>
                  <a:pt x="409955" y="3244596"/>
                </a:lnTo>
                <a:lnTo>
                  <a:pt x="409955" y="0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86472" y="2673095"/>
            <a:ext cx="410209" cy="2780030"/>
          </a:xfrm>
          <a:custGeom>
            <a:avLst/>
            <a:gdLst/>
            <a:ahLst/>
            <a:cxnLst/>
            <a:rect l="l" t="t" r="r" b="b"/>
            <a:pathLst>
              <a:path w="410210" h="2780029">
                <a:moveTo>
                  <a:pt x="409955" y="0"/>
                </a:moveTo>
                <a:lnTo>
                  <a:pt x="0" y="0"/>
                </a:lnTo>
                <a:lnTo>
                  <a:pt x="0" y="2779776"/>
                </a:lnTo>
                <a:lnTo>
                  <a:pt x="409955" y="2779776"/>
                </a:lnTo>
                <a:lnTo>
                  <a:pt x="409955" y="0"/>
                </a:lnTo>
                <a:close/>
              </a:path>
            </a:pathLst>
          </a:custGeom>
          <a:solidFill>
            <a:srgbClr val="35A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32620" y="1929384"/>
            <a:ext cx="410209" cy="3523615"/>
          </a:xfrm>
          <a:custGeom>
            <a:avLst/>
            <a:gdLst/>
            <a:ahLst/>
            <a:cxnLst/>
            <a:rect l="l" t="t" r="r" b="b"/>
            <a:pathLst>
              <a:path w="410209" h="3523615">
                <a:moveTo>
                  <a:pt x="409955" y="0"/>
                </a:moveTo>
                <a:lnTo>
                  <a:pt x="0" y="0"/>
                </a:lnTo>
                <a:lnTo>
                  <a:pt x="0" y="3523488"/>
                </a:lnTo>
                <a:lnTo>
                  <a:pt x="409955" y="3523488"/>
                </a:lnTo>
                <a:lnTo>
                  <a:pt x="409955" y="0"/>
                </a:lnTo>
                <a:close/>
              </a:path>
            </a:pathLst>
          </a:custGeom>
          <a:solidFill>
            <a:srgbClr val="35A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12491" y="5452871"/>
            <a:ext cx="7786370" cy="0"/>
          </a:xfrm>
          <a:custGeom>
            <a:avLst/>
            <a:gdLst/>
            <a:ahLst/>
            <a:cxnLst/>
            <a:rect l="l" t="t" r="r" b="b"/>
            <a:pathLst>
              <a:path w="7786370">
                <a:moveTo>
                  <a:pt x="0" y="0"/>
                </a:moveTo>
                <a:lnTo>
                  <a:pt x="77861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16325" y="5591048"/>
            <a:ext cx="541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013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62854" y="5591048"/>
            <a:ext cx="541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014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09258" y="5591048"/>
            <a:ext cx="541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2015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56040" y="5591048"/>
            <a:ext cx="541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016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38628" y="1441704"/>
            <a:ext cx="139065" cy="140335"/>
          </a:xfrm>
          <a:custGeom>
            <a:avLst/>
            <a:gdLst/>
            <a:ahLst/>
            <a:cxnLst/>
            <a:rect l="l" t="t" r="r" b="b"/>
            <a:pathLst>
              <a:path w="139065" h="140334">
                <a:moveTo>
                  <a:pt x="0" y="140208"/>
                </a:moveTo>
                <a:lnTo>
                  <a:pt x="138684" y="140208"/>
                </a:lnTo>
                <a:lnTo>
                  <a:pt x="138684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54168" y="1441704"/>
            <a:ext cx="139065" cy="140335"/>
          </a:xfrm>
          <a:custGeom>
            <a:avLst/>
            <a:gdLst/>
            <a:ahLst/>
            <a:cxnLst/>
            <a:rect l="l" t="t" r="r" b="b"/>
            <a:pathLst>
              <a:path w="139064" h="140334">
                <a:moveTo>
                  <a:pt x="0" y="140208"/>
                </a:moveTo>
                <a:lnTo>
                  <a:pt x="138684" y="140208"/>
                </a:lnTo>
                <a:lnTo>
                  <a:pt x="138684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49897" y="144170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4">
                <a:moveTo>
                  <a:pt x="0" y="140208"/>
                </a:moveTo>
                <a:lnTo>
                  <a:pt x="140208" y="140208"/>
                </a:lnTo>
                <a:lnTo>
                  <a:pt x="140208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35A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body" idx="1"/>
          </p:nvPr>
        </p:nvSpPr>
        <p:spPr>
          <a:xfrm>
            <a:off x="6353379" y="1303189"/>
            <a:ext cx="6791959" cy="4835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0">
              <a:lnSpc>
                <a:spcPts val="2265"/>
              </a:lnSpc>
              <a:spcBef>
                <a:spcPts val="105"/>
              </a:spcBef>
              <a:tabLst>
                <a:tab pos="3450590" algn="l"/>
                <a:tab pos="5847715" algn="l"/>
              </a:tabLst>
            </a:pPr>
            <a:r>
              <a:rPr spc="-125" dirty="0"/>
              <a:t>Phrase-based</a:t>
            </a:r>
            <a:r>
              <a:rPr spc="-100" dirty="0"/>
              <a:t> </a:t>
            </a:r>
            <a:r>
              <a:rPr spc="-210" dirty="0"/>
              <a:t>SMT	</a:t>
            </a:r>
            <a:r>
              <a:rPr spc="-120" dirty="0"/>
              <a:t>Syntax-based</a:t>
            </a:r>
            <a:r>
              <a:rPr spc="-110" dirty="0"/>
              <a:t> </a:t>
            </a:r>
            <a:r>
              <a:rPr spc="-210" dirty="0"/>
              <a:t>SMT	</a:t>
            </a:r>
            <a:r>
              <a:rPr spc="-75" dirty="0"/>
              <a:t>Neural</a:t>
            </a:r>
            <a:r>
              <a:rPr spc="-180" dirty="0"/>
              <a:t> </a:t>
            </a:r>
            <a:r>
              <a:rPr spc="-105" dirty="0"/>
              <a:t>MT</a:t>
            </a:r>
          </a:p>
          <a:p>
            <a:pPr marL="12700">
              <a:lnSpc>
                <a:spcPts val="2265"/>
              </a:lnSpc>
            </a:pPr>
            <a:r>
              <a:rPr spc="-110" dirty="0"/>
              <a:t>25</a:t>
            </a:r>
          </a:p>
          <a:p>
            <a:pPr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/>
            <a:r>
              <a:rPr spc="-110" dirty="0"/>
              <a:t>20</a:t>
            </a:r>
          </a:p>
          <a:p>
            <a:pPr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110" dirty="0"/>
              <a:t>15</a:t>
            </a:r>
          </a:p>
          <a:p>
            <a:pPr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/>
            <a:r>
              <a:rPr spc="-110" dirty="0"/>
              <a:t>10</a:t>
            </a:r>
          </a:p>
          <a:p>
            <a:pPr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40970"/>
            <a:r>
              <a:rPr spc="-100" dirty="0"/>
              <a:t>5</a:t>
            </a:r>
          </a:p>
          <a:p>
            <a:pPr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40970"/>
            <a:r>
              <a:rPr spc="-100" dirty="0"/>
              <a:t>0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342895" y="6419189"/>
            <a:ext cx="68560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90" dirty="0">
                <a:latin typeface="Trebuchet MS"/>
                <a:cs typeface="Trebuchet MS"/>
              </a:rPr>
              <a:t>Source</a:t>
            </a:r>
            <a:r>
              <a:rPr sz="1600" spc="-90" dirty="0">
                <a:latin typeface="Arial"/>
                <a:cs typeface="Arial"/>
              </a:rPr>
              <a:t>: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u="heavy" spc="-4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2"/>
              </a:rPr>
              <a:t>http://www.meta-net.eu/events/meta-forum-2016/slides/09_sennrich.pdf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334578" y="249378"/>
            <a:ext cx="7522845" cy="5073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3810"/>
              </a:lnSpc>
              <a:spcBef>
                <a:spcPts val="105"/>
              </a:spcBef>
            </a:pPr>
            <a:r>
              <a:rPr spc="20" dirty="0"/>
              <a:t>MT </a:t>
            </a:r>
            <a:r>
              <a:rPr spc="-150" dirty="0"/>
              <a:t>progress </a:t>
            </a:r>
            <a:r>
              <a:rPr spc="-180" dirty="0"/>
              <a:t>over</a:t>
            </a:r>
            <a:r>
              <a:rPr spc="-625" dirty="0"/>
              <a:t> </a:t>
            </a:r>
            <a:r>
              <a:rPr spc="-175" dirty="0"/>
              <a:t>time</a:t>
            </a:r>
          </a:p>
        </p:txBody>
      </p:sp>
      <p:sp>
        <p:nvSpPr>
          <p:cNvPr id="66" name="object 66"/>
          <p:cNvSpPr/>
          <p:nvPr/>
        </p:nvSpPr>
        <p:spPr>
          <a:xfrm>
            <a:off x="6093205" y="1545716"/>
            <a:ext cx="4433570" cy="1766570"/>
          </a:xfrm>
          <a:custGeom>
            <a:avLst/>
            <a:gdLst/>
            <a:ahLst/>
            <a:cxnLst/>
            <a:rect l="l" t="t" r="r" b="b"/>
            <a:pathLst>
              <a:path w="4433570" h="1766570">
                <a:moveTo>
                  <a:pt x="4217166" y="95593"/>
                </a:moveTo>
                <a:lnTo>
                  <a:pt x="0" y="1695196"/>
                </a:lnTo>
                <a:lnTo>
                  <a:pt x="26924" y="1766443"/>
                </a:lnTo>
                <a:lnTo>
                  <a:pt x="4244282" y="166814"/>
                </a:lnTo>
                <a:lnTo>
                  <a:pt x="4291775" y="108082"/>
                </a:lnTo>
                <a:lnTo>
                  <a:pt x="4217166" y="95593"/>
                </a:lnTo>
                <a:close/>
              </a:path>
              <a:path w="4433570" h="1766570">
                <a:moveTo>
                  <a:pt x="4380097" y="45593"/>
                </a:moveTo>
                <a:lnTo>
                  <a:pt x="4348988" y="45593"/>
                </a:lnTo>
                <a:lnTo>
                  <a:pt x="4376039" y="116840"/>
                </a:lnTo>
                <a:lnTo>
                  <a:pt x="4244282" y="166814"/>
                </a:lnTo>
                <a:lnTo>
                  <a:pt x="4166489" y="263017"/>
                </a:lnTo>
                <a:lnTo>
                  <a:pt x="4159504" y="276445"/>
                </a:lnTo>
                <a:lnTo>
                  <a:pt x="4158233" y="291004"/>
                </a:lnTo>
                <a:lnTo>
                  <a:pt x="4162488" y="304968"/>
                </a:lnTo>
                <a:lnTo>
                  <a:pt x="4172077" y="316611"/>
                </a:lnTo>
                <a:lnTo>
                  <a:pt x="4185505" y="323594"/>
                </a:lnTo>
                <a:lnTo>
                  <a:pt x="4200064" y="324850"/>
                </a:lnTo>
                <a:lnTo>
                  <a:pt x="4214028" y="320557"/>
                </a:lnTo>
                <a:lnTo>
                  <a:pt x="4225671" y="310896"/>
                </a:lnTo>
                <a:lnTo>
                  <a:pt x="4433189" y="54483"/>
                </a:lnTo>
                <a:lnTo>
                  <a:pt x="4380097" y="45593"/>
                </a:lnTo>
                <a:close/>
              </a:path>
              <a:path w="4433570" h="1766570">
                <a:moveTo>
                  <a:pt x="4291775" y="108082"/>
                </a:moveTo>
                <a:lnTo>
                  <a:pt x="4244282" y="166814"/>
                </a:lnTo>
                <a:lnTo>
                  <a:pt x="4370681" y="118872"/>
                </a:lnTo>
                <a:lnTo>
                  <a:pt x="4356227" y="118872"/>
                </a:lnTo>
                <a:lnTo>
                  <a:pt x="4291775" y="108082"/>
                </a:lnTo>
                <a:close/>
              </a:path>
              <a:path w="4433570" h="1766570">
                <a:moveTo>
                  <a:pt x="4332859" y="57277"/>
                </a:moveTo>
                <a:lnTo>
                  <a:pt x="4291775" y="108082"/>
                </a:lnTo>
                <a:lnTo>
                  <a:pt x="4356227" y="118872"/>
                </a:lnTo>
                <a:lnTo>
                  <a:pt x="4332859" y="57277"/>
                </a:lnTo>
                <a:close/>
              </a:path>
              <a:path w="4433570" h="1766570">
                <a:moveTo>
                  <a:pt x="4353424" y="57277"/>
                </a:moveTo>
                <a:lnTo>
                  <a:pt x="4332859" y="57277"/>
                </a:lnTo>
                <a:lnTo>
                  <a:pt x="4356227" y="118872"/>
                </a:lnTo>
                <a:lnTo>
                  <a:pt x="4370681" y="118872"/>
                </a:lnTo>
                <a:lnTo>
                  <a:pt x="4376039" y="116840"/>
                </a:lnTo>
                <a:lnTo>
                  <a:pt x="4353424" y="57277"/>
                </a:lnTo>
                <a:close/>
              </a:path>
              <a:path w="4433570" h="1766570">
                <a:moveTo>
                  <a:pt x="4348988" y="45593"/>
                </a:moveTo>
                <a:lnTo>
                  <a:pt x="4217166" y="95593"/>
                </a:lnTo>
                <a:lnTo>
                  <a:pt x="4291775" y="108082"/>
                </a:lnTo>
                <a:lnTo>
                  <a:pt x="4332859" y="57277"/>
                </a:lnTo>
                <a:lnTo>
                  <a:pt x="4353424" y="57277"/>
                </a:lnTo>
                <a:lnTo>
                  <a:pt x="4348988" y="45593"/>
                </a:lnTo>
                <a:close/>
              </a:path>
              <a:path w="4433570" h="1766570">
                <a:moveTo>
                  <a:pt x="4107815" y="0"/>
                </a:moveTo>
                <a:lnTo>
                  <a:pt x="4092662" y="525"/>
                </a:lnTo>
                <a:lnTo>
                  <a:pt x="4079367" y="6588"/>
                </a:lnTo>
                <a:lnTo>
                  <a:pt x="4069310" y="17198"/>
                </a:lnTo>
                <a:lnTo>
                  <a:pt x="4063873" y="31369"/>
                </a:lnTo>
                <a:lnTo>
                  <a:pt x="4064398" y="46466"/>
                </a:lnTo>
                <a:lnTo>
                  <a:pt x="4070461" y="59753"/>
                </a:lnTo>
                <a:lnTo>
                  <a:pt x="4081071" y="69802"/>
                </a:lnTo>
                <a:lnTo>
                  <a:pt x="4095242" y="75184"/>
                </a:lnTo>
                <a:lnTo>
                  <a:pt x="4217166" y="95593"/>
                </a:lnTo>
                <a:lnTo>
                  <a:pt x="4348988" y="45593"/>
                </a:lnTo>
                <a:lnTo>
                  <a:pt x="4380097" y="45593"/>
                </a:lnTo>
                <a:lnTo>
                  <a:pt x="4107815" y="0"/>
                </a:lnTo>
                <a:close/>
              </a:path>
            </a:pathLst>
          </a:custGeom>
          <a:solidFill>
            <a:srgbClr val="35A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24429" y="2086341"/>
            <a:ext cx="7926070" cy="381635"/>
          </a:xfrm>
          <a:custGeom>
            <a:avLst/>
            <a:gdLst/>
            <a:ahLst/>
            <a:cxnLst/>
            <a:rect l="l" t="t" r="r" b="b"/>
            <a:pathLst>
              <a:path w="7926070" h="381635">
                <a:moveTo>
                  <a:pt x="7760442" y="99245"/>
                </a:moveTo>
                <a:lnTo>
                  <a:pt x="0" y="323103"/>
                </a:lnTo>
                <a:lnTo>
                  <a:pt x="1676" y="381015"/>
                </a:lnTo>
                <a:lnTo>
                  <a:pt x="7762081" y="157158"/>
                </a:lnTo>
                <a:lnTo>
                  <a:pt x="7810880" y="126731"/>
                </a:lnTo>
                <a:lnTo>
                  <a:pt x="7760442" y="99245"/>
                </a:lnTo>
                <a:close/>
              </a:path>
              <a:path w="7926070" h="381635">
                <a:moveTo>
                  <a:pt x="7875662" y="96154"/>
                </a:moveTo>
                <a:lnTo>
                  <a:pt x="7867599" y="96154"/>
                </a:lnTo>
                <a:lnTo>
                  <a:pt x="7869250" y="154066"/>
                </a:lnTo>
                <a:lnTo>
                  <a:pt x="7762081" y="157158"/>
                </a:lnTo>
                <a:lnTo>
                  <a:pt x="7682306" y="206898"/>
                </a:lnTo>
                <a:lnTo>
                  <a:pt x="7673928" y="214755"/>
                </a:lnTo>
                <a:lnTo>
                  <a:pt x="7669383" y="224885"/>
                </a:lnTo>
                <a:lnTo>
                  <a:pt x="7668983" y="235991"/>
                </a:lnTo>
                <a:lnTo>
                  <a:pt x="7673035" y="246776"/>
                </a:lnTo>
                <a:lnTo>
                  <a:pt x="7680891" y="255137"/>
                </a:lnTo>
                <a:lnTo>
                  <a:pt x="7691021" y="259651"/>
                </a:lnTo>
                <a:lnTo>
                  <a:pt x="7702128" y="260046"/>
                </a:lnTo>
                <a:lnTo>
                  <a:pt x="7712913" y="256047"/>
                </a:lnTo>
                <a:lnTo>
                  <a:pt x="7925765" y="123459"/>
                </a:lnTo>
                <a:lnTo>
                  <a:pt x="7875662" y="96154"/>
                </a:lnTo>
                <a:close/>
              </a:path>
              <a:path w="7926070" h="381635">
                <a:moveTo>
                  <a:pt x="7810880" y="126731"/>
                </a:moveTo>
                <a:lnTo>
                  <a:pt x="7762081" y="157158"/>
                </a:lnTo>
                <a:lnTo>
                  <a:pt x="7869250" y="154066"/>
                </a:lnTo>
                <a:lnTo>
                  <a:pt x="7869148" y="150510"/>
                </a:lnTo>
                <a:lnTo>
                  <a:pt x="7854518" y="150510"/>
                </a:lnTo>
                <a:lnTo>
                  <a:pt x="7810880" y="126731"/>
                </a:lnTo>
                <a:close/>
              </a:path>
              <a:path w="7926070" h="381635">
                <a:moveTo>
                  <a:pt x="7852994" y="100472"/>
                </a:moveTo>
                <a:lnTo>
                  <a:pt x="7810880" y="126731"/>
                </a:lnTo>
                <a:lnTo>
                  <a:pt x="7854518" y="150510"/>
                </a:lnTo>
                <a:lnTo>
                  <a:pt x="7852994" y="100472"/>
                </a:lnTo>
                <a:close/>
              </a:path>
              <a:path w="7926070" h="381635">
                <a:moveTo>
                  <a:pt x="7867722" y="100472"/>
                </a:moveTo>
                <a:lnTo>
                  <a:pt x="7852994" y="100472"/>
                </a:lnTo>
                <a:lnTo>
                  <a:pt x="7854518" y="150510"/>
                </a:lnTo>
                <a:lnTo>
                  <a:pt x="7869148" y="150510"/>
                </a:lnTo>
                <a:lnTo>
                  <a:pt x="7867722" y="100472"/>
                </a:lnTo>
                <a:close/>
              </a:path>
              <a:path w="7926070" h="381635">
                <a:moveTo>
                  <a:pt x="7867599" y="96154"/>
                </a:moveTo>
                <a:lnTo>
                  <a:pt x="7760442" y="99245"/>
                </a:lnTo>
                <a:lnTo>
                  <a:pt x="7810880" y="126731"/>
                </a:lnTo>
                <a:lnTo>
                  <a:pt x="7852994" y="100472"/>
                </a:lnTo>
                <a:lnTo>
                  <a:pt x="7867722" y="100472"/>
                </a:lnTo>
                <a:lnTo>
                  <a:pt x="7867599" y="96154"/>
                </a:lnTo>
                <a:close/>
              </a:path>
              <a:path w="7926070" h="381635">
                <a:moveTo>
                  <a:pt x="7694593" y="0"/>
                </a:moveTo>
                <a:lnTo>
                  <a:pt x="7683544" y="1031"/>
                </a:lnTo>
                <a:lnTo>
                  <a:pt x="7673686" y="6159"/>
                </a:lnTo>
                <a:lnTo>
                  <a:pt x="7666304" y="15001"/>
                </a:lnTo>
                <a:lnTo>
                  <a:pt x="7662930" y="25955"/>
                </a:lnTo>
                <a:lnTo>
                  <a:pt x="7663986" y="37004"/>
                </a:lnTo>
                <a:lnTo>
                  <a:pt x="7669090" y="46862"/>
                </a:lnTo>
                <a:lnTo>
                  <a:pt x="7677861" y="54244"/>
                </a:lnTo>
                <a:lnTo>
                  <a:pt x="7760442" y="99245"/>
                </a:lnTo>
                <a:lnTo>
                  <a:pt x="7867599" y="96154"/>
                </a:lnTo>
                <a:lnTo>
                  <a:pt x="7875662" y="96154"/>
                </a:lnTo>
                <a:lnTo>
                  <a:pt x="7705547" y="3444"/>
                </a:lnTo>
                <a:lnTo>
                  <a:pt x="7694593" y="0"/>
                </a:lnTo>
                <a:close/>
              </a:path>
            </a:pathLst>
          </a:custGeom>
          <a:solidFill>
            <a:srgbClr val="A3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22767" y="1871244"/>
            <a:ext cx="7927975" cy="824865"/>
          </a:xfrm>
          <a:custGeom>
            <a:avLst/>
            <a:gdLst/>
            <a:ahLst/>
            <a:cxnLst/>
            <a:rect l="l" t="t" r="r" b="b"/>
            <a:pathLst>
              <a:path w="7927975" h="824864">
                <a:moveTo>
                  <a:pt x="7761025" y="95303"/>
                </a:moveTo>
                <a:lnTo>
                  <a:pt x="0" y="766927"/>
                </a:lnTo>
                <a:lnTo>
                  <a:pt x="4991" y="824585"/>
                </a:lnTo>
                <a:lnTo>
                  <a:pt x="7766102" y="152962"/>
                </a:lnTo>
                <a:lnTo>
                  <a:pt x="7812997" y="119874"/>
                </a:lnTo>
                <a:lnTo>
                  <a:pt x="7761025" y="95303"/>
                </a:lnTo>
                <a:close/>
              </a:path>
              <a:path w="7927975" h="824864">
                <a:moveTo>
                  <a:pt x="7876932" y="86080"/>
                </a:moveTo>
                <a:lnTo>
                  <a:pt x="7867611" y="86080"/>
                </a:lnTo>
                <a:lnTo>
                  <a:pt x="7872691" y="143738"/>
                </a:lnTo>
                <a:lnTo>
                  <a:pt x="7766102" y="152962"/>
                </a:lnTo>
                <a:lnTo>
                  <a:pt x="7689176" y="207238"/>
                </a:lnTo>
                <a:lnTo>
                  <a:pt x="7681263" y="215546"/>
                </a:lnTo>
                <a:lnTo>
                  <a:pt x="7677302" y="225891"/>
                </a:lnTo>
                <a:lnTo>
                  <a:pt x="7677532" y="236974"/>
                </a:lnTo>
                <a:lnTo>
                  <a:pt x="7682191" y="247497"/>
                </a:lnTo>
                <a:lnTo>
                  <a:pt x="7690520" y="255410"/>
                </a:lnTo>
                <a:lnTo>
                  <a:pt x="7700908" y="259371"/>
                </a:lnTo>
                <a:lnTo>
                  <a:pt x="7712034" y="259141"/>
                </a:lnTo>
                <a:lnTo>
                  <a:pt x="7722577" y="254482"/>
                </a:lnTo>
                <a:lnTo>
                  <a:pt x="7927428" y="109956"/>
                </a:lnTo>
                <a:lnTo>
                  <a:pt x="7876932" y="86080"/>
                </a:lnTo>
                <a:close/>
              </a:path>
              <a:path w="7927975" h="824864">
                <a:moveTo>
                  <a:pt x="7812997" y="119874"/>
                </a:moveTo>
                <a:lnTo>
                  <a:pt x="7766102" y="152962"/>
                </a:lnTo>
                <a:lnTo>
                  <a:pt x="7872691" y="143738"/>
                </a:lnTo>
                <a:lnTo>
                  <a:pt x="7872456" y="141071"/>
                </a:lnTo>
                <a:lnTo>
                  <a:pt x="7857832" y="141071"/>
                </a:lnTo>
                <a:lnTo>
                  <a:pt x="7812997" y="119874"/>
                </a:lnTo>
                <a:close/>
              </a:path>
              <a:path w="7927975" h="824864">
                <a:moveTo>
                  <a:pt x="7853514" y="91287"/>
                </a:moveTo>
                <a:lnTo>
                  <a:pt x="7812997" y="119874"/>
                </a:lnTo>
                <a:lnTo>
                  <a:pt x="7857832" y="141071"/>
                </a:lnTo>
                <a:lnTo>
                  <a:pt x="7853514" y="91287"/>
                </a:lnTo>
                <a:close/>
              </a:path>
              <a:path w="7927975" h="824864">
                <a:moveTo>
                  <a:pt x="7868070" y="91287"/>
                </a:moveTo>
                <a:lnTo>
                  <a:pt x="7853514" y="91287"/>
                </a:lnTo>
                <a:lnTo>
                  <a:pt x="7857832" y="141071"/>
                </a:lnTo>
                <a:lnTo>
                  <a:pt x="7872456" y="141071"/>
                </a:lnTo>
                <a:lnTo>
                  <a:pt x="7868070" y="91287"/>
                </a:lnTo>
                <a:close/>
              </a:path>
              <a:path w="7927975" h="824864">
                <a:moveTo>
                  <a:pt x="7867611" y="86080"/>
                </a:moveTo>
                <a:lnTo>
                  <a:pt x="7761025" y="95303"/>
                </a:lnTo>
                <a:lnTo>
                  <a:pt x="7812997" y="119874"/>
                </a:lnTo>
                <a:lnTo>
                  <a:pt x="7853514" y="91287"/>
                </a:lnTo>
                <a:lnTo>
                  <a:pt x="7868070" y="91287"/>
                </a:lnTo>
                <a:lnTo>
                  <a:pt x="7867611" y="86080"/>
                </a:lnTo>
                <a:close/>
              </a:path>
              <a:path w="7927975" h="824864">
                <a:moveTo>
                  <a:pt x="7689557" y="0"/>
                </a:moveTo>
                <a:lnTo>
                  <a:pt x="7678572" y="1672"/>
                </a:lnTo>
                <a:lnTo>
                  <a:pt x="7669015" y="7322"/>
                </a:lnTo>
                <a:lnTo>
                  <a:pt x="7662125" y="16484"/>
                </a:lnTo>
                <a:lnTo>
                  <a:pt x="7659413" y="27660"/>
                </a:lnTo>
                <a:lnTo>
                  <a:pt x="7661094" y="38645"/>
                </a:lnTo>
                <a:lnTo>
                  <a:pt x="7666751" y="48202"/>
                </a:lnTo>
                <a:lnTo>
                  <a:pt x="7675968" y="55092"/>
                </a:lnTo>
                <a:lnTo>
                  <a:pt x="7761025" y="95303"/>
                </a:lnTo>
                <a:lnTo>
                  <a:pt x="7867611" y="86080"/>
                </a:lnTo>
                <a:lnTo>
                  <a:pt x="7876932" y="86080"/>
                </a:lnTo>
                <a:lnTo>
                  <a:pt x="7700733" y="2768"/>
                </a:lnTo>
                <a:lnTo>
                  <a:pt x="7689557" y="0"/>
                </a:lnTo>
                <a:close/>
              </a:path>
            </a:pathLst>
          </a:custGeom>
          <a:solidFill>
            <a:srgbClr val="004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BD351E-46F3-4BAF-9A18-9864E3E93E37}"/>
              </a:ext>
            </a:extLst>
          </p:cNvPr>
          <p:cNvSpPr/>
          <p:nvPr/>
        </p:nvSpPr>
        <p:spPr>
          <a:xfrm>
            <a:off x="1593341" y="928727"/>
            <a:ext cx="7478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pc="-75" dirty="0"/>
              <a:t>[Edinburgh </a:t>
            </a:r>
            <a:r>
              <a:rPr lang="en-SG" spc="-150" dirty="0" err="1"/>
              <a:t>En</a:t>
            </a:r>
            <a:r>
              <a:rPr lang="en-SG" spc="-150" dirty="0"/>
              <a:t>-De </a:t>
            </a:r>
            <a:r>
              <a:rPr lang="en-SG" spc="-100" dirty="0" err="1"/>
              <a:t>WMT</a:t>
            </a:r>
            <a:r>
              <a:rPr lang="en-SG" spc="-100" dirty="0"/>
              <a:t> </a:t>
            </a:r>
            <a:r>
              <a:rPr lang="en-SG" spc="-80" dirty="0" err="1"/>
              <a:t>newstest2013</a:t>
            </a:r>
            <a:r>
              <a:rPr lang="en-SG" spc="-80" dirty="0"/>
              <a:t> </a:t>
            </a:r>
            <a:r>
              <a:rPr lang="en-SG" spc="-175" dirty="0"/>
              <a:t>Cased </a:t>
            </a:r>
            <a:r>
              <a:rPr lang="en-SG" spc="-195" dirty="0"/>
              <a:t>BLEU; </a:t>
            </a:r>
            <a:r>
              <a:rPr lang="en-SG" spc="-110" dirty="0" err="1"/>
              <a:t>NMT</a:t>
            </a:r>
            <a:r>
              <a:rPr lang="en-SG" spc="-110" dirty="0"/>
              <a:t> </a:t>
            </a:r>
            <a:r>
              <a:rPr lang="en-SG" spc="-90" dirty="0"/>
              <a:t>2015 </a:t>
            </a:r>
            <a:r>
              <a:rPr lang="en-SG" spc="-20" dirty="0"/>
              <a:t>from </a:t>
            </a:r>
            <a:r>
              <a:rPr lang="en-SG" spc="-120" dirty="0"/>
              <a:t>U.</a:t>
            </a:r>
            <a:r>
              <a:rPr lang="en-SG" spc="-150" dirty="0"/>
              <a:t> </a:t>
            </a:r>
            <a:r>
              <a:rPr lang="en-SG" spc="-20" dirty="0"/>
              <a:t>Montréal]</a:t>
            </a:r>
            <a:endParaRPr lang="en-SG" dirty="0"/>
          </a:p>
        </p:txBody>
      </p:sp>
      <p:sp>
        <p:nvSpPr>
          <p:cNvPr id="71" name="Holder 4">
            <a:extLst>
              <a:ext uri="{FF2B5EF4-FFF2-40B4-BE49-F238E27FC236}">
                <a16:creationId xmlns:a16="http://schemas.microsoft.com/office/drawing/2014/main" id="{698F18ED-E981-415B-B95C-CD8383C02F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2590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70" y="249377"/>
            <a:ext cx="8608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40" dirty="0"/>
              <a:t>1950s: </a:t>
            </a:r>
            <a:r>
              <a:rPr spc="-195" dirty="0"/>
              <a:t>Early </a:t>
            </a:r>
            <a:r>
              <a:rPr spc="-114" dirty="0"/>
              <a:t>Machine</a:t>
            </a:r>
            <a:r>
              <a:rPr spc="-315" dirty="0"/>
              <a:t> </a:t>
            </a:r>
            <a:r>
              <a:rPr spc="-17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398589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735"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Machine Translation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research  </a:t>
            </a:r>
            <a:r>
              <a:rPr sz="2400" spc="-140" dirty="0">
                <a:latin typeface="Arial"/>
                <a:cs typeface="Arial"/>
              </a:rPr>
              <a:t>began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early</a:t>
            </a:r>
            <a:r>
              <a:rPr sz="2400" spc="-33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1950s</a:t>
            </a:r>
            <a:r>
              <a:rPr sz="2400" spc="-14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85" dirty="0">
                <a:latin typeface="Arial"/>
                <a:cs typeface="Arial"/>
              </a:rPr>
              <a:t>Russian </a:t>
            </a:r>
            <a:r>
              <a:rPr sz="2400" spc="-229" dirty="0">
                <a:latin typeface="Arial"/>
                <a:cs typeface="Arial"/>
              </a:rPr>
              <a:t>→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English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50" dirty="0">
                <a:latin typeface="Arial"/>
                <a:cs typeface="Arial"/>
              </a:rPr>
              <a:t>(motivated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Cold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War!)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3491" y="1092708"/>
            <a:ext cx="3557016" cy="267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7541" y="3782695"/>
            <a:ext cx="8132445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0130">
              <a:spcBef>
                <a:spcPts val="100"/>
              </a:spcBef>
            </a:pPr>
            <a:r>
              <a:rPr b="1" spc="-145" dirty="0">
                <a:latin typeface="Trebuchet MS"/>
                <a:cs typeface="Trebuchet MS"/>
              </a:rPr>
              <a:t>1 </a:t>
            </a:r>
            <a:r>
              <a:rPr b="1" spc="-105" dirty="0">
                <a:latin typeface="Trebuchet MS"/>
                <a:cs typeface="Trebuchet MS"/>
              </a:rPr>
              <a:t>minute </a:t>
            </a:r>
            <a:r>
              <a:rPr b="1" spc="-95" dirty="0">
                <a:latin typeface="Trebuchet MS"/>
                <a:cs typeface="Trebuchet MS"/>
              </a:rPr>
              <a:t>video </a:t>
            </a:r>
            <a:r>
              <a:rPr b="1" spc="-80" dirty="0">
                <a:latin typeface="Trebuchet MS"/>
                <a:cs typeface="Trebuchet MS"/>
              </a:rPr>
              <a:t>showing </a:t>
            </a:r>
            <a:r>
              <a:rPr b="1" spc="-145" dirty="0">
                <a:latin typeface="Trebuchet MS"/>
                <a:cs typeface="Trebuchet MS"/>
              </a:rPr>
              <a:t>1954</a:t>
            </a:r>
            <a:r>
              <a:rPr b="1" spc="-360" dirty="0">
                <a:latin typeface="Trebuchet MS"/>
                <a:cs typeface="Trebuchet MS"/>
              </a:rPr>
              <a:t> </a:t>
            </a:r>
            <a:r>
              <a:rPr b="1" spc="-75" dirty="0">
                <a:latin typeface="Trebuchet MS"/>
                <a:cs typeface="Trebuchet MS"/>
              </a:rPr>
              <a:t>MT:</a:t>
            </a:r>
            <a:endParaRPr>
              <a:latin typeface="Trebuchet MS"/>
              <a:cs typeface="Trebuchet MS"/>
            </a:endParaRPr>
          </a:p>
          <a:p>
            <a:pPr marL="4999355"/>
            <a:r>
              <a:rPr u="heavy" spc="-5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https://youtu.be/K-HfpsHPmvw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marR="508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Arial"/>
                <a:cs typeface="Arial"/>
              </a:rPr>
              <a:t>Systems </a:t>
            </a:r>
            <a:r>
              <a:rPr sz="2400" spc="-65" dirty="0">
                <a:latin typeface="Arial"/>
                <a:cs typeface="Arial"/>
              </a:rPr>
              <a:t>were mostly </a:t>
            </a:r>
            <a:r>
              <a:rPr sz="2400" spc="-95" dirty="0">
                <a:solidFill>
                  <a:srgbClr val="BA56BD"/>
                </a:solidFill>
                <a:latin typeface="Arial"/>
                <a:cs typeface="Arial"/>
              </a:rPr>
              <a:t>rule-based</a:t>
            </a:r>
            <a:r>
              <a:rPr sz="2400" spc="-95" dirty="0">
                <a:latin typeface="Arial"/>
                <a:cs typeface="Arial"/>
              </a:rPr>
              <a:t>,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bilingual </a:t>
            </a:r>
            <a:r>
              <a:rPr sz="2400" spc="-55" dirty="0">
                <a:latin typeface="Arial"/>
                <a:cs typeface="Arial"/>
              </a:rPr>
              <a:t>dictionary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14" dirty="0">
                <a:latin typeface="Arial"/>
                <a:cs typeface="Arial"/>
              </a:rPr>
              <a:t>map </a:t>
            </a:r>
            <a:r>
              <a:rPr sz="2400" spc="-185" dirty="0">
                <a:latin typeface="Arial"/>
                <a:cs typeface="Arial"/>
              </a:rPr>
              <a:t>Russian </a:t>
            </a:r>
            <a:r>
              <a:rPr sz="2400" spc="-80" dirty="0">
                <a:latin typeface="Arial"/>
                <a:cs typeface="Arial"/>
              </a:rPr>
              <a:t>words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150" dirty="0">
                <a:latin typeface="Arial"/>
                <a:cs typeface="Arial"/>
              </a:rPr>
              <a:t>English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counterparts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0CB62397-D7AE-4C2B-AE26-639276C687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9407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78" y="296621"/>
            <a:ext cx="8081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2900" spc="-60" dirty="0"/>
              <a:t>NMT:</a:t>
            </a:r>
            <a:r>
              <a:rPr sz="2900" spc="-245" dirty="0"/>
              <a:t> </a:t>
            </a:r>
            <a:r>
              <a:rPr sz="2900" spc="-170" dirty="0"/>
              <a:t>the</a:t>
            </a:r>
            <a:r>
              <a:rPr sz="2900" spc="-240" dirty="0"/>
              <a:t> </a:t>
            </a:r>
            <a:r>
              <a:rPr sz="2900" spc="-125" dirty="0"/>
              <a:t>biggest</a:t>
            </a:r>
            <a:r>
              <a:rPr sz="2900" spc="-250" dirty="0"/>
              <a:t> </a:t>
            </a:r>
            <a:r>
              <a:rPr sz="2900" spc="-170" dirty="0"/>
              <a:t>success</a:t>
            </a:r>
            <a:r>
              <a:rPr sz="2900" spc="-229" dirty="0"/>
              <a:t> </a:t>
            </a:r>
            <a:r>
              <a:rPr sz="2900" spc="-140" dirty="0"/>
              <a:t>story</a:t>
            </a:r>
            <a:r>
              <a:rPr sz="2900" spc="-254" dirty="0"/>
              <a:t> </a:t>
            </a:r>
            <a:r>
              <a:rPr sz="2900" spc="-120" dirty="0"/>
              <a:t>of</a:t>
            </a:r>
            <a:r>
              <a:rPr sz="2900" spc="-215" dirty="0"/>
              <a:t> </a:t>
            </a:r>
            <a:r>
              <a:rPr sz="2900" spc="-190" dirty="0"/>
              <a:t>NLP</a:t>
            </a:r>
            <a:r>
              <a:rPr sz="2900" spc="-235" dirty="0"/>
              <a:t> </a:t>
            </a:r>
            <a:r>
              <a:rPr sz="2900" spc="-145" dirty="0"/>
              <a:t>Deep</a:t>
            </a:r>
            <a:r>
              <a:rPr sz="2900" spc="-250" dirty="0"/>
              <a:t> </a:t>
            </a:r>
            <a:r>
              <a:rPr sz="2900" spc="-185" dirty="0"/>
              <a:t>Learning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8265795" cy="4506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Neural Machine Translation </a:t>
            </a:r>
            <a:r>
              <a:rPr sz="2400" spc="-25" dirty="0">
                <a:latin typeface="Arial"/>
                <a:cs typeface="Arial"/>
              </a:rPr>
              <a:t>went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BA56BD"/>
                </a:solidFill>
                <a:latin typeface="Arial"/>
                <a:cs typeface="Arial"/>
              </a:rPr>
              <a:t>fringe 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research </a:t>
            </a:r>
            <a:r>
              <a:rPr sz="2400" spc="-40" dirty="0">
                <a:solidFill>
                  <a:srgbClr val="BA56BD"/>
                </a:solidFill>
                <a:latin typeface="Arial"/>
                <a:cs typeface="Arial"/>
              </a:rPr>
              <a:t>activity</a:t>
            </a:r>
            <a:r>
              <a:rPr sz="2400" spc="-45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00"/>
            <a:r>
              <a:rPr sz="2400" b="1" spc="-195" dirty="0">
                <a:latin typeface="Trebuchet MS"/>
                <a:cs typeface="Trebuchet MS"/>
              </a:rPr>
              <a:t>2014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BA56BD"/>
                </a:solidFill>
                <a:latin typeface="Arial"/>
                <a:cs typeface="Arial"/>
              </a:rPr>
              <a:t>leading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standard </a:t>
            </a:r>
            <a:r>
              <a:rPr sz="2400" spc="-55" dirty="0">
                <a:solidFill>
                  <a:srgbClr val="BA56BD"/>
                </a:solidFill>
                <a:latin typeface="Arial"/>
                <a:cs typeface="Arial"/>
              </a:rPr>
              <a:t>method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b="1" spc="-195" dirty="0">
                <a:latin typeface="Trebuchet MS"/>
                <a:cs typeface="Trebuchet MS"/>
              </a:rPr>
              <a:t>2016</a:t>
            </a:r>
            <a:endParaRPr sz="2400">
              <a:latin typeface="Trebuchet MS"/>
              <a:cs typeface="Trebuchet MS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rebuchet MS"/>
                <a:cs typeface="Trebuchet MS"/>
              </a:rPr>
              <a:t>2014</a:t>
            </a:r>
            <a:r>
              <a:rPr sz="2400" spc="-165" dirty="0">
                <a:latin typeface="Arial"/>
                <a:cs typeface="Arial"/>
              </a:rPr>
              <a:t>: </a:t>
            </a:r>
            <a:r>
              <a:rPr sz="2400" spc="-95" dirty="0">
                <a:latin typeface="Arial"/>
                <a:cs typeface="Arial"/>
              </a:rPr>
              <a:t>First </a:t>
            </a:r>
            <a:r>
              <a:rPr sz="2400" spc="-160" dirty="0">
                <a:latin typeface="Arial"/>
                <a:cs typeface="Arial"/>
              </a:rPr>
              <a:t>seq2seq </a:t>
            </a:r>
            <a:r>
              <a:rPr sz="2400" spc="-95" dirty="0">
                <a:latin typeface="Arial"/>
                <a:cs typeface="Arial"/>
              </a:rPr>
              <a:t>paper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published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  <a:buClr>
                <a:srgbClr val="CC0000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rebuchet MS"/>
                <a:cs typeface="Trebuchet MS"/>
              </a:rPr>
              <a:t>2016</a:t>
            </a:r>
            <a:r>
              <a:rPr sz="2400" spc="-165" dirty="0">
                <a:latin typeface="Arial"/>
                <a:cs typeface="Arial"/>
              </a:rPr>
              <a:t>: </a:t>
            </a:r>
            <a:r>
              <a:rPr sz="2400" spc="-145" dirty="0">
                <a:latin typeface="Arial"/>
                <a:cs typeface="Arial"/>
              </a:rPr>
              <a:t>Google </a:t>
            </a:r>
            <a:r>
              <a:rPr sz="2400" spc="-110" dirty="0">
                <a:latin typeface="Arial"/>
                <a:cs typeface="Arial"/>
              </a:rPr>
              <a:t>Translate </a:t>
            </a:r>
            <a:r>
              <a:rPr sz="2400" spc="-105" dirty="0">
                <a:latin typeface="Arial"/>
                <a:cs typeface="Arial"/>
              </a:rPr>
              <a:t>switches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254" dirty="0">
                <a:latin typeface="Arial"/>
                <a:cs typeface="Arial"/>
              </a:rPr>
              <a:t>SMT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NMT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solidFill>
                  <a:srgbClr val="00AF50"/>
                </a:solidFill>
                <a:latin typeface="Arial"/>
                <a:cs typeface="Arial"/>
              </a:rPr>
              <a:t>This 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2400" spc="-1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AF50"/>
                </a:solidFill>
                <a:latin typeface="Arial"/>
                <a:cs typeface="Arial"/>
              </a:rPr>
              <a:t>amazing!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b="1" spc="-20" dirty="0">
                <a:latin typeface="Trebuchet MS"/>
                <a:cs typeface="Trebuchet MS"/>
              </a:rPr>
              <a:t>SMT </a:t>
            </a:r>
            <a:r>
              <a:rPr sz="2400" spc="-135" dirty="0">
                <a:latin typeface="Arial"/>
                <a:cs typeface="Arial"/>
              </a:rPr>
              <a:t>systems, </a:t>
            </a:r>
            <a:r>
              <a:rPr sz="2400" dirty="0">
                <a:latin typeface="Arial"/>
                <a:cs typeface="Arial"/>
              </a:rPr>
              <a:t>built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95" dirty="0">
                <a:solidFill>
                  <a:srgbClr val="BA56BD"/>
                </a:solidFill>
                <a:latin typeface="Arial"/>
                <a:cs typeface="Arial"/>
              </a:rPr>
              <a:t>hundreds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engineers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BA56BD"/>
                </a:solidFill>
                <a:latin typeface="Arial"/>
                <a:cs typeface="Arial"/>
              </a:rPr>
              <a:t>years</a:t>
            </a:r>
            <a:r>
              <a:rPr sz="2400" spc="-125" dirty="0">
                <a:latin typeface="Arial"/>
                <a:cs typeface="Arial"/>
              </a:rPr>
              <a:t>, </a:t>
            </a:r>
            <a:r>
              <a:rPr sz="2400" spc="-45" dirty="0">
                <a:latin typeface="Arial"/>
                <a:cs typeface="Arial"/>
              </a:rPr>
              <a:t>outperformed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45" dirty="0">
                <a:latin typeface="Arial"/>
                <a:cs typeface="Arial"/>
              </a:rPr>
              <a:t>NMT systems </a:t>
            </a:r>
            <a:r>
              <a:rPr sz="2400" spc="-40" dirty="0">
                <a:latin typeface="Arial"/>
                <a:cs typeface="Arial"/>
              </a:rPr>
              <a:t>trained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BA56BD"/>
                </a:solidFill>
                <a:latin typeface="Arial"/>
                <a:cs typeface="Arial"/>
              </a:rPr>
              <a:t>handful</a:t>
            </a:r>
            <a:r>
              <a:rPr sz="2400" spc="-2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10" dirty="0">
                <a:latin typeface="Arial"/>
                <a:cs typeface="Arial"/>
              </a:rPr>
              <a:t>engineers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few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months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8EC69EF3-FCC2-4CA6-B4D0-109EC72FBA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632750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763" y="249377"/>
            <a:ext cx="811847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5" dirty="0"/>
              <a:t>So </a:t>
            </a:r>
            <a:r>
              <a:rPr spc="-135" dirty="0"/>
              <a:t>is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670" dirty="0"/>
              <a:t> </a:t>
            </a:r>
            <a:r>
              <a:rPr spc="-120" dirty="0"/>
              <a:t>solved?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5"/>
            <a:ext cx="6475730" cy="26872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95" dirty="0">
                <a:solidFill>
                  <a:srgbClr val="C00000"/>
                </a:solidFill>
                <a:latin typeface="Trebuchet MS"/>
                <a:cs typeface="Trebuchet MS"/>
              </a:rPr>
              <a:t>Nope!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Many </a:t>
            </a:r>
            <a:r>
              <a:rPr sz="2400" spc="-40" dirty="0">
                <a:latin typeface="Arial"/>
                <a:cs typeface="Arial"/>
              </a:rPr>
              <a:t>difficulties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remain: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Out-of-vocabulary</a:t>
            </a:r>
            <a:r>
              <a:rPr sz="2400" spc="-1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Domain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mismatch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15" dirty="0">
                <a:latin typeface="Arial"/>
                <a:cs typeface="Arial"/>
              </a:rPr>
              <a:t>train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50" dirty="0">
                <a:latin typeface="Arial"/>
                <a:cs typeface="Arial"/>
              </a:rPr>
              <a:t>Maintaining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context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75" dirty="0">
                <a:latin typeface="Arial"/>
                <a:cs typeface="Arial"/>
              </a:rPr>
              <a:t>longer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10" dirty="0">
                <a:solidFill>
                  <a:srgbClr val="BA56BD"/>
                </a:solidFill>
                <a:latin typeface="Arial"/>
                <a:cs typeface="Arial"/>
              </a:rPr>
              <a:t>Low-resource </a:t>
            </a:r>
            <a:r>
              <a:rPr sz="2400" spc="-135" dirty="0">
                <a:latin typeface="Arial"/>
                <a:cs typeface="Arial"/>
              </a:rPr>
              <a:t>language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3295" y="6064707"/>
            <a:ext cx="6279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Further </a:t>
            </a:r>
            <a:r>
              <a:rPr sz="16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reading:</a:t>
            </a:r>
            <a:r>
              <a:rPr sz="1600" b="1" spc="-10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Arial"/>
                <a:cs typeface="Arial"/>
              </a:rPr>
              <a:t>“</a:t>
            </a:r>
            <a:r>
              <a:rPr sz="1600" i="1" spc="-75" dirty="0">
                <a:latin typeface="Arial"/>
                <a:cs typeface="Arial"/>
              </a:rPr>
              <a:t>Has </a:t>
            </a:r>
            <a:r>
              <a:rPr sz="1600" i="1" spc="-95" dirty="0">
                <a:latin typeface="Arial"/>
                <a:cs typeface="Arial"/>
              </a:rPr>
              <a:t>AI </a:t>
            </a:r>
            <a:r>
              <a:rPr sz="1600" i="1" spc="-110" dirty="0">
                <a:latin typeface="Arial"/>
                <a:cs typeface="Arial"/>
              </a:rPr>
              <a:t>surpassed </a:t>
            </a:r>
            <a:r>
              <a:rPr sz="1600" i="1" spc="-95" dirty="0">
                <a:latin typeface="Arial"/>
                <a:cs typeface="Arial"/>
              </a:rPr>
              <a:t>humans </a:t>
            </a:r>
            <a:r>
              <a:rPr sz="1600" i="1" spc="5" dirty="0">
                <a:latin typeface="Arial"/>
                <a:cs typeface="Arial"/>
              </a:rPr>
              <a:t>at </a:t>
            </a:r>
            <a:r>
              <a:rPr sz="1600" i="1" spc="-40" dirty="0">
                <a:latin typeface="Arial"/>
                <a:cs typeface="Arial"/>
              </a:rPr>
              <a:t>translation? Not </a:t>
            </a:r>
            <a:r>
              <a:rPr sz="1600" i="1" spc="-110" dirty="0">
                <a:latin typeface="Arial"/>
                <a:cs typeface="Arial"/>
              </a:rPr>
              <a:t>even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45" dirty="0">
                <a:latin typeface="Arial"/>
                <a:cs typeface="Arial"/>
              </a:rPr>
              <a:t>close!”</a:t>
            </a:r>
            <a:endParaRPr sz="1600">
              <a:latin typeface="Arial"/>
              <a:cs typeface="Arial"/>
            </a:endParaRPr>
          </a:p>
          <a:p>
            <a:pPr marL="1737995"/>
            <a:r>
              <a:rPr sz="1600" u="heavy" spc="-3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2"/>
              </a:rPr>
              <a:t>https://www.skynettoday.com/editorials/state_of_nmt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0E978C7-4A3B-4AD4-8B8C-263287F2C5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172216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249377"/>
            <a:ext cx="8836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5" dirty="0"/>
              <a:t>So </a:t>
            </a:r>
            <a:r>
              <a:rPr spc="-135" dirty="0"/>
              <a:t>is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670" dirty="0"/>
              <a:t> </a:t>
            </a:r>
            <a:r>
              <a:rPr spc="-120" dirty="0"/>
              <a:t>solved?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5"/>
            <a:ext cx="438658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95" dirty="0">
                <a:solidFill>
                  <a:srgbClr val="C00000"/>
                </a:solidFill>
                <a:latin typeface="Trebuchet MS"/>
                <a:cs typeface="Trebuchet MS"/>
              </a:rPr>
              <a:t>Nope!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Using </a:t>
            </a:r>
            <a:r>
              <a:rPr sz="2400" spc="-95" dirty="0">
                <a:solidFill>
                  <a:srgbClr val="BA56BD"/>
                </a:solidFill>
                <a:latin typeface="Arial"/>
                <a:cs typeface="Arial"/>
              </a:rPr>
              <a:t>common </a:t>
            </a:r>
            <a:r>
              <a:rPr sz="2400" spc="-180" dirty="0">
                <a:solidFill>
                  <a:srgbClr val="BA56BD"/>
                </a:solidFill>
                <a:latin typeface="Arial"/>
                <a:cs typeface="Arial"/>
              </a:rPr>
              <a:t>sense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still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hard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784" y="2172679"/>
            <a:ext cx="6711982" cy="1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9588" y="4148328"/>
            <a:ext cx="1679448" cy="2023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3928" y="4218432"/>
            <a:ext cx="1970531" cy="1959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9046" y="4568697"/>
            <a:ext cx="379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150" dirty="0">
                <a:latin typeface="Trebuchet MS"/>
                <a:cs typeface="Trebuchet MS"/>
              </a:rPr>
              <a:t>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48F91C97-51F5-4BC7-8D04-507923D175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796033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70" y="249377"/>
            <a:ext cx="8608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5" dirty="0"/>
              <a:t>So </a:t>
            </a:r>
            <a:r>
              <a:rPr spc="-135" dirty="0"/>
              <a:t>is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670" dirty="0"/>
              <a:t> </a:t>
            </a:r>
            <a:r>
              <a:rPr spc="-120" dirty="0"/>
              <a:t>solved?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5"/>
            <a:ext cx="483108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95" dirty="0">
                <a:solidFill>
                  <a:srgbClr val="C00000"/>
                </a:solidFill>
                <a:latin typeface="Trebuchet MS"/>
                <a:cs typeface="Trebuchet MS"/>
              </a:rPr>
              <a:t>Nope!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30" dirty="0">
                <a:latin typeface="Arial"/>
                <a:cs typeface="Arial"/>
              </a:rPr>
              <a:t>picks </a:t>
            </a:r>
            <a:r>
              <a:rPr sz="2400" spc="-80" dirty="0">
                <a:latin typeface="Arial"/>
                <a:cs typeface="Arial"/>
              </a:rPr>
              <a:t>up </a:t>
            </a:r>
            <a:r>
              <a:rPr sz="2400" spc="-155" dirty="0">
                <a:solidFill>
                  <a:srgbClr val="BA56BD"/>
                </a:solidFill>
                <a:latin typeface="Arial"/>
                <a:cs typeface="Arial"/>
              </a:rPr>
              <a:t>biases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training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8312" y="2161056"/>
            <a:ext cx="8083550" cy="2203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4611" y="6324396"/>
            <a:ext cx="740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10" dirty="0">
                <a:latin typeface="Trebuchet MS"/>
                <a:cs typeface="Trebuchet MS"/>
              </a:rPr>
              <a:t>Source: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u="heavy" spc="-5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</a:rPr>
              <a:t>https://hackernoon.com/bias-sexist-or-this-is-the-way-it-should-be-ce1f7c8c683c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036" y="4891533"/>
            <a:ext cx="2218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0" dirty="0">
                <a:solidFill>
                  <a:srgbClr val="BA56BD"/>
                </a:solidFill>
                <a:latin typeface="Arial"/>
                <a:cs typeface="Arial"/>
              </a:rPr>
              <a:t>Didn’t </a:t>
            </a:r>
            <a:r>
              <a:rPr sz="2000" spc="-85" dirty="0">
                <a:solidFill>
                  <a:srgbClr val="BA56BD"/>
                </a:solidFill>
                <a:latin typeface="Arial"/>
                <a:cs typeface="Arial"/>
              </a:rPr>
              <a:t>specify</a:t>
            </a:r>
            <a:r>
              <a:rPr sz="2000" spc="-24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BA56BD"/>
                </a:solidFill>
                <a:latin typeface="Arial"/>
                <a:cs typeface="Arial"/>
              </a:rPr>
              <a:t>gender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3489" y="3635503"/>
            <a:ext cx="86995" cy="1240155"/>
          </a:xfrm>
          <a:custGeom>
            <a:avLst/>
            <a:gdLst/>
            <a:ahLst/>
            <a:cxnLst/>
            <a:rect l="l" t="t" r="r" b="b"/>
            <a:pathLst>
              <a:path w="86994" h="1240154">
                <a:moveTo>
                  <a:pt x="57912" y="72390"/>
                </a:moveTo>
                <a:lnTo>
                  <a:pt x="28956" y="72390"/>
                </a:lnTo>
                <a:lnTo>
                  <a:pt x="28956" y="1239774"/>
                </a:lnTo>
                <a:lnTo>
                  <a:pt x="57912" y="1239774"/>
                </a:lnTo>
                <a:lnTo>
                  <a:pt x="57912" y="72390"/>
                </a:lnTo>
                <a:close/>
              </a:path>
              <a:path w="86994" h="1240154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90"/>
                </a:lnTo>
                <a:lnTo>
                  <a:pt x="79629" y="72390"/>
                </a:lnTo>
                <a:lnTo>
                  <a:pt x="43434" y="0"/>
                </a:lnTo>
                <a:close/>
              </a:path>
              <a:path w="86994" h="1240154">
                <a:moveTo>
                  <a:pt x="79629" y="72390"/>
                </a:moveTo>
                <a:lnTo>
                  <a:pt x="57912" y="72390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9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2B114350-ED49-470B-BD83-FCD01E2480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917837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780" y="249377"/>
            <a:ext cx="810844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5" dirty="0"/>
              <a:t>So </a:t>
            </a:r>
            <a:r>
              <a:rPr spc="-135" dirty="0"/>
              <a:t>is </a:t>
            </a:r>
            <a:r>
              <a:rPr spc="-114" dirty="0"/>
              <a:t>Machine </a:t>
            </a:r>
            <a:r>
              <a:rPr spc="-175" dirty="0"/>
              <a:t>Translation</a:t>
            </a:r>
            <a:r>
              <a:rPr spc="-670" dirty="0"/>
              <a:t> </a:t>
            </a:r>
            <a:r>
              <a:rPr spc="-120" dirty="0"/>
              <a:t>solved?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032255"/>
            <a:ext cx="563308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Arial"/>
                <a:cs typeface="Arial"/>
              </a:rPr>
              <a:t>Nope!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Uninterpretable </a:t>
            </a:r>
            <a:r>
              <a:rPr sz="2400" spc="-145" dirty="0">
                <a:latin typeface="Arial"/>
                <a:cs typeface="Arial"/>
              </a:rPr>
              <a:t>systems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strange</a:t>
            </a:r>
            <a:r>
              <a:rPr sz="2400" spc="-27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things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0868" y="6243929"/>
            <a:ext cx="7804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80" dirty="0">
                <a:latin typeface="Trebuchet MS"/>
                <a:cs typeface="Trebuchet MS"/>
              </a:rPr>
              <a:t>Picture  </a:t>
            </a:r>
            <a:r>
              <a:rPr sz="1200" b="1" spc="-65" dirty="0">
                <a:latin typeface="Trebuchet MS"/>
                <a:cs typeface="Trebuchet MS"/>
              </a:rPr>
              <a:t>source</a:t>
            </a:r>
            <a:r>
              <a:rPr sz="1200" spc="-65" dirty="0">
                <a:latin typeface="Arial"/>
                <a:cs typeface="Arial"/>
              </a:rPr>
              <a:t>: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u="sng" spc="-3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2"/>
              </a:rPr>
              <a:t>https://www.vice.com/en_uk/article/j5npeg/why-is-google-translate-spitting-out-sinister-religious-prophecies</a:t>
            </a:r>
            <a:endParaRPr sz="1200">
              <a:latin typeface="Arial"/>
              <a:cs typeface="Arial"/>
            </a:endParaRPr>
          </a:p>
          <a:p>
            <a:pPr marL="3181350"/>
            <a:r>
              <a:rPr sz="1200" b="1" spc="-60" dirty="0">
                <a:latin typeface="Trebuchet MS"/>
                <a:cs typeface="Trebuchet MS"/>
              </a:rPr>
              <a:t>Explanation</a:t>
            </a:r>
            <a:r>
              <a:rPr sz="1200" spc="-60" dirty="0">
                <a:latin typeface="Arial"/>
                <a:cs typeface="Arial"/>
              </a:rPr>
              <a:t>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u="sng" spc="-3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https://www.skynettoday.com/briefs/google-nmt-prophecies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9098" y="2384594"/>
            <a:ext cx="7876883" cy="2662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F6BFDE9F-E9D6-4384-A527-87AC27508F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152290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570" y="249377"/>
            <a:ext cx="6626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5" dirty="0"/>
              <a:t>NMT </a:t>
            </a:r>
            <a:r>
              <a:rPr spc="-204" dirty="0"/>
              <a:t>research</a:t>
            </a:r>
            <a:r>
              <a:rPr spc="-560" dirty="0"/>
              <a:t> </a:t>
            </a:r>
            <a:r>
              <a:rPr spc="-180" dirty="0"/>
              <a:t>continues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2"/>
            <a:ext cx="8295005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b="1" spc="-114" dirty="0">
                <a:latin typeface="Trebuchet MS"/>
                <a:cs typeface="Trebuchet MS"/>
              </a:rPr>
              <a:t>flagship task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0" dirty="0">
                <a:latin typeface="Arial"/>
                <a:cs typeface="Arial"/>
              </a:rPr>
              <a:t>NLP </a:t>
            </a:r>
            <a:r>
              <a:rPr sz="2400" spc="-155" dirty="0">
                <a:latin typeface="Arial"/>
                <a:cs typeface="Arial"/>
              </a:rPr>
              <a:t>Deep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marR="8128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0" dirty="0">
                <a:latin typeface="Arial"/>
                <a:cs typeface="Arial"/>
              </a:rPr>
              <a:t>research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pioneered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recent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innovations</a:t>
            </a:r>
            <a:r>
              <a:rPr sz="2400" spc="-37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295" dirty="0">
                <a:latin typeface="Arial"/>
                <a:cs typeface="Arial"/>
              </a:rPr>
              <a:t>NLP </a:t>
            </a:r>
            <a:r>
              <a:rPr sz="2400" spc="-160" dirty="0">
                <a:latin typeface="Arial"/>
                <a:cs typeface="Arial"/>
              </a:rPr>
              <a:t>Deep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0"/>
              </a:spcBef>
              <a:buClr>
                <a:srgbClr val="CC0000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b="1" spc="-165" dirty="0">
                <a:latin typeface="Trebuchet MS"/>
                <a:cs typeface="Trebuchet MS"/>
              </a:rPr>
              <a:t>2019</a:t>
            </a:r>
            <a:r>
              <a:rPr sz="2400" spc="-165" dirty="0">
                <a:latin typeface="Arial"/>
                <a:cs typeface="Arial"/>
              </a:rPr>
              <a:t>: </a:t>
            </a: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0" dirty="0">
                <a:latin typeface="Arial"/>
                <a:cs typeface="Arial"/>
              </a:rPr>
              <a:t>research </a:t>
            </a:r>
            <a:r>
              <a:rPr sz="2400" spc="-85" dirty="0">
                <a:latin typeface="Arial"/>
                <a:cs typeface="Arial"/>
              </a:rPr>
              <a:t>continues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BA56BD"/>
                </a:solidFill>
                <a:latin typeface="Arial"/>
                <a:cs typeface="Arial"/>
              </a:rPr>
              <a:t>thrive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60" dirty="0">
                <a:latin typeface="Arial"/>
                <a:cs typeface="Arial"/>
              </a:rPr>
              <a:t>Researchers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50" dirty="0">
                <a:latin typeface="Arial"/>
                <a:cs typeface="Arial"/>
              </a:rPr>
              <a:t>found </a:t>
            </a: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many, </a:t>
            </a:r>
            <a:r>
              <a:rPr sz="2400" i="1" spc="-110" dirty="0">
                <a:solidFill>
                  <a:srgbClr val="BA56BD"/>
                </a:solidFill>
                <a:latin typeface="Arial"/>
                <a:cs typeface="Arial"/>
              </a:rPr>
              <a:t>many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improvements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698500"/>
            <a:r>
              <a:rPr sz="2400" spc="-20" dirty="0">
                <a:latin typeface="Arial"/>
                <a:cs typeface="Arial"/>
              </a:rPr>
              <a:t>“vanilla” </a:t>
            </a:r>
            <a:r>
              <a:rPr sz="2400" spc="-160" dirty="0">
                <a:latin typeface="Arial"/>
                <a:cs typeface="Arial"/>
              </a:rPr>
              <a:t>seq2seq </a:t>
            </a: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70" dirty="0">
                <a:latin typeface="Arial"/>
                <a:cs typeface="Arial"/>
              </a:rPr>
              <a:t>we’ve </a:t>
            </a:r>
            <a:r>
              <a:rPr sz="2400" spc="-85" dirty="0">
                <a:latin typeface="Arial"/>
                <a:cs typeface="Arial"/>
              </a:rPr>
              <a:t>presented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today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But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BA56BD"/>
                </a:solidFill>
                <a:latin typeface="Arial"/>
                <a:cs typeface="Arial"/>
              </a:rPr>
              <a:t>one</a:t>
            </a:r>
            <a:r>
              <a:rPr sz="2400" spc="-12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BA56BD"/>
                </a:solidFill>
                <a:latin typeface="Arial"/>
                <a:cs typeface="Arial"/>
              </a:rPr>
              <a:t>improvement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70" dirty="0">
                <a:latin typeface="Arial"/>
                <a:cs typeface="Arial"/>
              </a:rPr>
              <a:t>so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integral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new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vanilla…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394" y="5269788"/>
            <a:ext cx="3348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b="1" spc="-310" dirty="0">
                <a:latin typeface="Trebuchet MS"/>
                <a:cs typeface="Trebuchet MS"/>
              </a:rPr>
              <a:t>ATTENTION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FF6668DE-02E3-4710-B08D-2D18F5683F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195397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Attention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99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70" y="249377"/>
            <a:ext cx="10817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00" dirty="0"/>
              <a:t>Sequence-to-sequence: </a:t>
            </a:r>
            <a:r>
              <a:rPr spc="-190" dirty="0"/>
              <a:t>the </a:t>
            </a:r>
            <a:r>
              <a:rPr spc="-185" dirty="0"/>
              <a:t>bottleneck</a:t>
            </a:r>
            <a:r>
              <a:rPr spc="-380" dirty="0"/>
              <a:t> </a:t>
            </a:r>
            <a:r>
              <a:rPr spc="-16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3348229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3517392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686556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855721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3283459"/>
            <a:ext cx="266700" cy="779145"/>
          </a:xfrm>
          <a:custGeom>
            <a:avLst/>
            <a:gdLst/>
            <a:ahLst/>
            <a:cxnLst/>
            <a:rect l="l" t="t" r="r" b="b"/>
            <a:pathLst>
              <a:path w="266700" h="779145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4313"/>
                </a:lnTo>
                <a:lnTo>
                  <a:pt x="263206" y="751599"/>
                </a:lnTo>
                <a:lnTo>
                  <a:pt x="253680" y="765730"/>
                </a:lnTo>
                <a:lnTo>
                  <a:pt x="239551" y="775265"/>
                </a:lnTo>
                <a:lnTo>
                  <a:pt x="222250" y="778763"/>
                </a:lnTo>
                <a:lnTo>
                  <a:pt x="44450" y="778763"/>
                </a:lnTo>
                <a:lnTo>
                  <a:pt x="27148" y="775265"/>
                </a:lnTo>
                <a:lnTo>
                  <a:pt x="13019" y="765730"/>
                </a:lnTo>
                <a:lnTo>
                  <a:pt x="3493" y="751599"/>
                </a:lnTo>
                <a:lnTo>
                  <a:pt x="0" y="734313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4062221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3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6"/>
                </a:lnTo>
                <a:lnTo>
                  <a:pt x="45859" y="56283"/>
                </a:lnTo>
                <a:lnTo>
                  <a:pt x="45859" y="19557"/>
                </a:lnTo>
                <a:lnTo>
                  <a:pt x="67183" y="19557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7"/>
                </a:moveTo>
                <a:lnTo>
                  <a:pt x="65671" y="19557"/>
                </a:lnTo>
                <a:lnTo>
                  <a:pt x="65671" y="56283"/>
                </a:lnTo>
                <a:lnTo>
                  <a:pt x="94411" y="105536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3"/>
                </a:lnTo>
                <a:lnTo>
                  <a:pt x="67183" y="19557"/>
                </a:lnTo>
                <a:close/>
              </a:path>
              <a:path w="111759" h="609600">
                <a:moveTo>
                  <a:pt x="65671" y="19557"/>
                </a:moveTo>
                <a:lnTo>
                  <a:pt x="45859" y="19557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7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3617848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3" y="105156"/>
                </a:lnTo>
                <a:lnTo>
                  <a:pt x="243077" y="109981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8"/>
                </a:lnTo>
                <a:lnTo>
                  <a:pt x="325119" y="65658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5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5" h="111760">
                <a:moveTo>
                  <a:pt x="327692" y="45846"/>
                </a:moveTo>
                <a:lnTo>
                  <a:pt x="325119" y="45846"/>
                </a:lnTo>
                <a:lnTo>
                  <a:pt x="325119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5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5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6"/>
                </a:lnTo>
                <a:lnTo>
                  <a:pt x="327692" y="45846"/>
                </a:lnTo>
                <a:lnTo>
                  <a:pt x="253872" y="2793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8929" y="3045144"/>
            <a:ext cx="230832" cy="125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r>
              <a:rPr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9552" y="5334761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6217" y="5075682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804"/>
                </a:lnTo>
                <a:lnTo>
                  <a:pt x="2404268" y="95916"/>
                </a:lnTo>
                <a:lnTo>
                  <a:pt x="2370522" y="124979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2"/>
                </a:lnTo>
                <a:lnTo>
                  <a:pt x="1248759" y="175355"/>
                </a:lnTo>
                <a:lnTo>
                  <a:pt x="1226014" y="218467"/>
                </a:lnTo>
                <a:lnTo>
                  <a:pt x="1217676" y="271272"/>
                </a:lnTo>
                <a:lnTo>
                  <a:pt x="1209337" y="218467"/>
                </a:lnTo>
                <a:lnTo>
                  <a:pt x="1186592" y="175355"/>
                </a:lnTo>
                <a:lnTo>
                  <a:pt x="1152846" y="146292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9"/>
                </a:lnTo>
                <a:lnTo>
                  <a:pt x="31089" y="95916"/>
                </a:lnTo>
                <a:lnTo>
                  <a:pt x="8341" y="52804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7474" y="3283459"/>
            <a:ext cx="187960" cy="779145"/>
          </a:xfrm>
          <a:custGeom>
            <a:avLst/>
            <a:gdLst/>
            <a:ahLst/>
            <a:cxnLst/>
            <a:rect l="l" t="t" r="r" b="b"/>
            <a:pathLst>
              <a:path w="187959" h="779145">
                <a:moveTo>
                  <a:pt x="187452" y="778763"/>
                </a:moveTo>
                <a:lnTo>
                  <a:pt x="150968" y="772991"/>
                </a:lnTo>
                <a:lnTo>
                  <a:pt x="121177" y="757253"/>
                </a:lnTo>
                <a:lnTo>
                  <a:pt x="101091" y="733919"/>
                </a:lnTo>
                <a:lnTo>
                  <a:pt x="93725" y="705357"/>
                </a:lnTo>
                <a:lnTo>
                  <a:pt x="93725" y="462787"/>
                </a:lnTo>
                <a:lnTo>
                  <a:pt x="86360" y="434226"/>
                </a:lnTo>
                <a:lnTo>
                  <a:pt x="66274" y="410892"/>
                </a:lnTo>
                <a:lnTo>
                  <a:pt x="36483" y="395154"/>
                </a:lnTo>
                <a:lnTo>
                  <a:pt x="0" y="389381"/>
                </a:lnTo>
                <a:lnTo>
                  <a:pt x="36483" y="383609"/>
                </a:lnTo>
                <a:lnTo>
                  <a:pt x="66274" y="367871"/>
                </a:lnTo>
                <a:lnTo>
                  <a:pt x="86360" y="344537"/>
                </a:lnTo>
                <a:lnTo>
                  <a:pt x="93725" y="315975"/>
                </a:lnTo>
                <a:lnTo>
                  <a:pt x="93725" y="73405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9626" y="4695571"/>
            <a:ext cx="1109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9598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65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70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75" dirty="0">
                <a:latin typeface="Arial"/>
                <a:cs typeface="Arial"/>
              </a:rPr>
              <a:t>h</a:t>
            </a:r>
            <a:r>
              <a:rPr sz="1600" i="1" spc="-13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2643" y="4695571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056" y="4695571"/>
            <a:ext cx="969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1185" algn="l"/>
              </a:tabLst>
            </a:pPr>
            <a:r>
              <a:rPr sz="1600" i="1" spc="-100" dirty="0">
                <a:latin typeface="Arial"/>
                <a:cs typeface="Arial"/>
              </a:rPr>
              <a:t>me	</a:t>
            </a: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0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41305" y="4695571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59150" y="4695571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80" dirty="0">
                <a:latin typeface="Arial"/>
                <a:cs typeface="Arial"/>
              </a:rPr>
              <a:t>p</a:t>
            </a:r>
            <a:r>
              <a:rPr sz="1600" i="1" spc="10" dirty="0">
                <a:latin typeface="Arial"/>
                <a:cs typeface="Arial"/>
              </a:rPr>
              <a:t>i</a:t>
            </a:r>
            <a:r>
              <a:rPr sz="1600" i="1" spc="-13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5966" y="4704334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4874" y="4704334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3934" y="4704334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5055" y="2611373"/>
            <a:ext cx="6444996" cy="206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75758" y="2267204"/>
            <a:ext cx="22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5804" y="2267204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3434" y="2267204"/>
            <a:ext cx="9696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1820" algn="l"/>
              </a:tabLst>
            </a:pPr>
            <a:r>
              <a:rPr sz="1600" i="1" spc="-100" dirty="0">
                <a:latin typeface="Arial"/>
                <a:cs typeface="Arial"/>
              </a:rPr>
              <a:t>me	</a:t>
            </a:r>
            <a:r>
              <a:rPr sz="1600" i="1" spc="-5" dirty="0">
                <a:latin typeface="Arial"/>
                <a:cs typeface="Arial"/>
              </a:rPr>
              <a:t>wi</a:t>
            </a:r>
            <a:r>
              <a:rPr sz="1600" i="1" spc="95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5868" y="2267204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10738" y="2267204"/>
            <a:ext cx="10140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43865" algn="l"/>
              </a:tabLst>
            </a:pPr>
            <a:r>
              <a:rPr sz="1600" i="1" spc="-70" dirty="0">
                <a:latin typeface="Arial"/>
                <a:cs typeface="Arial"/>
              </a:rPr>
              <a:t>pie	</a:t>
            </a:r>
            <a:r>
              <a:rPr sz="1600" i="1" spc="-180" dirty="0">
                <a:latin typeface="Arial"/>
                <a:cs typeface="Arial"/>
              </a:rPr>
              <a:t>&lt;END&gt;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03132" y="305422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9082" y="1924050"/>
            <a:ext cx="4098290" cy="271780"/>
          </a:xfrm>
          <a:custGeom>
            <a:avLst/>
            <a:gdLst/>
            <a:ahLst/>
            <a:cxnLst/>
            <a:rect l="l" t="t" r="r" b="b"/>
            <a:pathLst>
              <a:path w="4098290" h="271780">
                <a:moveTo>
                  <a:pt x="0" y="271272"/>
                </a:moveTo>
                <a:lnTo>
                  <a:pt x="8338" y="218467"/>
                </a:lnTo>
                <a:lnTo>
                  <a:pt x="31083" y="175355"/>
                </a:lnTo>
                <a:lnTo>
                  <a:pt x="64829" y="146292"/>
                </a:lnTo>
                <a:lnTo>
                  <a:pt x="106171" y="135636"/>
                </a:lnTo>
                <a:lnTo>
                  <a:pt x="1942845" y="135636"/>
                </a:lnTo>
                <a:lnTo>
                  <a:pt x="1984188" y="124979"/>
                </a:lnTo>
                <a:lnTo>
                  <a:pt x="2017934" y="95916"/>
                </a:lnTo>
                <a:lnTo>
                  <a:pt x="2040679" y="52804"/>
                </a:lnTo>
                <a:lnTo>
                  <a:pt x="2049017" y="0"/>
                </a:lnTo>
                <a:lnTo>
                  <a:pt x="2057356" y="52804"/>
                </a:lnTo>
                <a:lnTo>
                  <a:pt x="2080101" y="95916"/>
                </a:lnTo>
                <a:lnTo>
                  <a:pt x="2113847" y="124979"/>
                </a:lnTo>
                <a:lnTo>
                  <a:pt x="2155190" y="135636"/>
                </a:lnTo>
                <a:lnTo>
                  <a:pt x="3991864" y="135636"/>
                </a:lnTo>
                <a:lnTo>
                  <a:pt x="4033206" y="146292"/>
                </a:lnTo>
                <a:lnTo>
                  <a:pt x="4066952" y="175355"/>
                </a:lnTo>
                <a:lnTo>
                  <a:pt x="4089697" y="218467"/>
                </a:lnTo>
                <a:lnTo>
                  <a:pt x="4098036" y="2712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36885" y="3306318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4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2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6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4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66282" y="5863591"/>
            <a:ext cx="3659504" cy="307135"/>
          </a:xfrm>
          <a:prstGeom prst="rect">
            <a:avLst/>
          </a:prstGeom>
          <a:ln w="28955">
            <a:solidFill>
              <a:srgbClr val="3986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90195">
              <a:spcBef>
                <a:spcPts val="235"/>
              </a:spcBef>
            </a:pPr>
            <a:r>
              <a:rPr b="1" spc="-95" dirty="0">
                <a:solidFill>
                  <a:srgbClr val="3986FF"/>
                </a:solidFill>
                <a:latin typeface="Trebuchet MS"/>
                <a:cs typeface="Trebuchet MS"/>
              </a:rPr>
              <a:t>Problems with </a:t>
            </a:r>
            <a:r>
              <a:rPr b="1" spc="-90" dirty="0">
                <a:solidFill>
                  <a:srgbClr val="3986FF"/>
                </a:solidFill>
                <a:latin typeface="Trebuchet MS"/>
                <a:cs typeface="Trebuchet MS"/>
              </a:rPr>
              <a:t>this</a:t>
            </a:r>
            <a:r>
              <a:rPr b="1" spc="-290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b="1" spc="-114" dirty="0">
                <a:solidFill>
                  <a:srgbClr val="3986FF"/>
                </a:solidFill>
                <a:latin typeface="Trebuchet MS"/>
                <a:cs typeface="Trebuchet MS"/>
              </a:rPr>
              <a:t>architecture?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49089" y="3105151"/>
            <a:ext cx="645160" cy="1077595"/>
          </a:xfrm>
          <a:custGeom>
            <a:avLst/>
            <a:gdLst/>
            <a:ahLst/>
            <a:cxnLst/>
            <a:rect l="l" t="t" r="r" b="b"/>
            <a:pathLst>
              <a:path w="645160" h="1077595">
                <a:moveTo>
                  <a:pt x="0" y="1077468"/>
                </a:moveTo>
                <a:lnTo>
                  <a:pt x="644651" y="1077468"/>
                </a:lnTo>
                <a:lnTo>
                  <a:pt x="644651" y="0"/>
                </a:lnTo>
                <a:lnTo>
                  <a:pt x="0" y="0"/>
                </a:lnTo>
                <a:lnTo>
                  <a:pt x="0" y="1077468"/>
                </a:lnTo>
                <a:close/>
              </a:path>
            </a:pathLst>
          </a:custGeom>
          <a:ln w="28956">
            <a:solidFill>
              <a:srgbClr val="FF8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15641" y="991946"/>
            <a:ext cx="640080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spcBef>
                <a:spcPts val="100"/>
              </a:spcBef>
            </a:pPr>
            <a:r>
              <a:rPr spc="-110" dirty="0">
                <a:solidFill>
                  <a:srgbClr val="FF8600"/>
                </a:solidFill>
                <a:latin typeface="Arial"/>
                <a:cs typeface="Arial"/>
              </a:rPr>
              <a:t>Encoding </a:t>
            </a:r>
            <a:r>
              <a:rPr spc="-5" dirty="0">
                <a:solidFill>
                  <a:srgbClr val="FF8600"/>
                </a:solidFill>
                <a:latin typeface="Arial"/>
                <a:cs typeface="Arial"/>
              </a:rPr>
              <a:t>of</a:t>
            </a:r>
            <a:r>
              <a:rPr spc="-60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8600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95" dirty="0">
                <a:solidFill>
                  <a:srgbClr val="FF8600"/>
                </a:solidFill>
                <a:latin typeface="Arial"/>
                <a:cs typeface="Arial"/>
              </a:rPr>
              <a:t>source</a:t>
            </a:r>
            <a:r>
              <a:rPr spc="-100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FF8600"/>
                </a:solidFill>
                <a:latin typeface="Arial"/>
                <a:cs typeface="Arial"/>
              </a:rPr>
              <a:t>sentence.</a:t>
            </a:r>
            <a:endParaRPr>
              <a:latin typeface="Arial"/>
              <a:cs typeface="Arial"/>
            </a:endParaRPr>
          </a:p>
          <a:p>
            <a:pPr marL="4095115">
              <a:spcBef>
                <a:spcPts val="95"/>
              </a:spcBef>
            </a:pPr>
            <a:r>
              <a:rPr spc="-114" dirty="0">
                <a:latin typeface="Arial"/>
                <a:cs typeface="Arial"/>
              </a:rPr>
              <a:t>Target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(output)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96971" y="1611122"/>
            <a:ext cx="892175" cy="1493520"/>
          </a:xfrm>
          <a:custGeom>
            <a:avLst/>
            <a:gdLst/>
            <a:ahLst/>
            <a:cxnLst/>
            <a:rect l="l" t="t" r="r" b="b"/>
            <a:pathLst>
              <a:path w="892175" h="1493520">
                <a:moveTo>
                  <a:pt x="817445" y="1404178"/>
                </a:moveTo>
                <a:lnTo>
                  <a:pt x="784606" y="1423542"/>
                </a:lnTo>
                <a:lnTo>
                  <a:pt x="891921" y="1493012"/>
                </a:lnTo>
                <a:lnTo>
                  <a:pt x="886873" y="1420622"/>
                </a:lnTo>
                <a:lnTo>
                  <a:pt x="827151" y="1420622"/>
                </a:lnTo>
                <a:lnTo>
                  <a:pt x="817445" y="1404178"/>
                </a:lnTo>
                <a:close/>
              </a:path>
              <a:path w="892175" h="1493520">
                <a:moveTo>
                  <a:pt x="850258" y="1384829"/>
                </a:moveTo>
                <a:lnTo>
                  <a:pt x="817445" y="1404178"/>
                </a:lnTo>
                <a:lnTo>
                  <a:pt x="827151" y="1420622"/>
                </a:lnTo>
                <a:lnTo>
                  <a:pt x="859917" y="1401190"/>
                </a:lnTo>
                <a:lnTo>
                  <a:pt x="850258" y="1384829"/>
                </a:lnTo>
                <a:close/>
              </a:path>
              <a:path w="892175" h="1493520">
                <a:moveTo>
                  <a:pt x="883031" y="1365503"/>
                </a:moveTo>
                <a:lnTo>
                  <a:pt x="850258" y="1384829"/>
                </a:lnTo>
                <a:lnTo>
                  <a:pt x="859917" y="1401190"/>
                </a:lnTo>
                <a:lnTo>
                  <a:pt x="827151" y="1420622"/>
                </a:lnTo>
                <a:lnTo>
                  <a:pt x="886873" y="1420622"/>
                </a:lnTo>
                <a:lnTo>
                  <a:pt x="883031" y="1365503"/>
                </a:lnTo>
                <a:close/>
              </a:path>
              <a:path w="892175" h="1493520">
                <a:moveTo>
                  <a:pt x="32766" y="0"/>
                </a:moveTo>
                <a:lnTo>
                  <a:pt x="0" y="19303"/>
                </a:lnTo>
                <a:lnTo>
                  <a:pt x="817445" y="1404178"/>
                </a:lnTo>
                <a:lnTo>
                  <a:pt x="850258" y="1384829"/>
                </a:lnTo>
                <a:lnTo>
                  <a:pt x="32766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Holder 4">
            <a:extLst>
              <a:ext uri="{FF2B5EF4-FFF2-40B4-BE49-F238E27FC236}">
                <a16:creationId xmlns:a16="http://schemas.microsoft.com/office/drawing/2014/main" id="{83A62016-1217-41A0-A807-542AD54847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147903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249377"/>
            <a:ext cx="10741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00" dirty="0"/>
              <a:t>Sequence-to-sequence: </a:t>
            </a:r>
            <a:r>
              <a:rPr spc="-190" dirty="0"/>
              <a:t>the </a:t>
            </a:r>
            <a:r>
              <a:rPr spc="-185" dirty="0"/>
              <a:t>bottleneck</a:t>
            </a:r>
            <a:r>
              <a:rPr spc="-380" dirty="0"/>
              <a:t> </a:t>
            </a:r>
            <a:r>
              <a:rPr spc="-16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3348229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3517392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686556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855721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3283459"/>
            <a:ext cx="266700" cy="779145"/>
          </a:xfrm>
          <a:custGeom>
            <a:avLst/>
            <a:gdLst/>
            <a:ahLst/>
            <a:cxnLst/>
            <a:rect l="l" t="t" r="r" b="b"/>
            <a:pathLst>
              <a:path w="266700" h="779145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4313"/>
                </a:lnTo>
                <a:lnTo>
                  <a:pt x="263206" y="751599"/>
                </a:lnTo>
                <a:lnTo>
                  <a:pt x="253680" y="765730"/>
                </a:lnTo>
                <a:lnTo>
                  <a:pt x="239551" y="775265"/>
                </a:lnTo>
                <a:lnTo>
                  <a:pt x="222250" y="778763"/>
                </a:lnTo>
                <a:lnTo>
                  <a:pt x="44450" y="778763"/>
                </a:lnTo>
                <a:lnTo>
                  <a:pt x="27148" y="775265"/>
                </a:lnTo>
                <a:lnTo>
                  <a:pt x="13019" y="765730"/>
                </a:lnTo>
                <a:lnTo>
                  <a:pt x="3493" y="751599"/>
                </a:lnTo>
                <a:lnTo>
                  <a:pt x="0" y="734313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4062221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3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6"/>
                </a:lnTo>
                <a:lnTo>
                  <a:pt x="45859" y="56283"/>
                </a:lnTo>
                <a:lnTo>
                  <a:pt x="45859" y="19557"/>
                </a:lnTo>
                <a:lnTo>
                  <a:pt x="67183" y="19557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7"/>
                </a:moveTo>
                <a:lnTo>
                  <a:pt x="65671" y="19557"/>
                </a:lnTo>
                <a:lnTo>
                  <a:pt x="65671" y="56283"/>
                </a:lnTo>
                <a:lnTo>
                  <a:pt x="94411" y="105536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3"/>
                </a:lnTo>
                <a:lnTo>
                  <a:pt x="67183" y="19557"/>
                </a:lnTo>
                <a:close/>
              </a:path>
              <a:path w="111759" h="609600">
                <a:moveTo>
                  <a:pt x="65671" y="19557"/>
                </a:moveTo>
                <a:lnTo>
                  <a:pt x="45859" y="19557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7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3617848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3" y="105156"/>
                </a:lnTo>
                <a:lnTo>
                  <a:pt x="243077" y="109981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8"/>
                </a:lnTo>
                <a:lnTo>
                  <a:pt x="325119" y="65658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5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5" h="111760">
                <a:moveTo>
                  <a:pt x="327692" y="45846"/>
                </a:moveTo>
                <a:lnTo>
                  <a:pt x="325119" y="45846"/>
                </a:lnTo>
                <a:lnTo>
                  <a:pt x="325119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5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5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6"/>
                </a:lnTo>
                <a:lnTo>
                  <a:pt x="327692" y="45846"/>
                </a:lnTo>
                <a:lnTo>
                  <a:pt x="253872" y="2793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8929" y="3045144"/>
            <a:ext cx="230832" cy="125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r>
              <a:rPr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9552" y="5334761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6217" y="5075682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804"/>
                </a:lnTo>
                <a:lnTo>
                  <a:pt x="2404268" y="95916"/>
                </a:lnTo>
                <a:lnTo>
                  <a:pt x="2370522" y="124979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2"/>
                </a:lnTo>
                <a:lnTo>
                  <a:pt x="1248759" y="175355"/>
                </a:lnTo>
                <a:lnTo>
                  <a:pt x="1226014" y="218467"/>
                </a:lnTo>
                <a:lnTo>
                  <a:pt x="1217676" y="271272"/>
                </a:lnTo>
                <a:lnTo>
                  <a:pt x="1209337" y="218467"/>
                </a:lnTo>
                <a:lnTo>
                  <a:pt x="1186592" y="175355"/>
                </a:lnTo>
                <a:lnTo>
                  <a:pt x="1152846" y="146292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9"/>
                </a:lnTo>
                <a:lnTo>
                  <a:pt x="31089" y="95916"/>
                </a:lnTo>
                <a:lnTo>
                  <a:pt x="8341" y="52804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7474" y="3283459"/>
            <a:ext cx="187960" cy="779145"/>
          </a:xfrm>
          <a:custGeom>
            <a:avLst/>
            <a:gdLst/>
            <a:ahLst/>
            <a:cxnLst/>
            <a:rect l="l" t="t" r="r" b="b"/>
            <a:pathLst>
              <a:path w="187959" h="779145">
                <a:moveTo>
                  <a:pt x="187452" y="778763"/>
                </a:moveTo>
                <a:lnTo>
                  <a:pt x="150968" y="772991"/>
                </a:lnTo>
                <a:lnTo>
                  <a:pt x="121177" y="757253"/>
                </a:lnTo>
                <a:lnTo>
                  <a:pt x="101091" y="733919"/>
                </a:lnTo>
                <a:lnTo>
                  <a:pt x="93725" y="705357"/>
                </a:lnTo>
                <a:lnTo>
                  <a:pt x="93725" y="462787"/>
                </a:lnTo>
                <a:lnTo>
                  <a:pt x="86360" y="434226"/>
                </a:lnTo>
                <a:lnTo>
                  <a:pt x="66274" y="410892"/>
                </a:lnTo>
                <a:lnTo>
                  <a:pt x="36483" y="395154"/>
                </a:lnTo>
                <a:lnTo>
                  <a:pt x="0" y="389381"/>
                </a:lnTo>
                <a:lnTo>
                  <a:pt x="36483" y="383609"/>
                </a:lnTo>
                <a:lnTo>
                  <a:pt x="66274" y="367871"/>
                </a:lnTo>
                <a:lnTo>
                  <a:pt x="86360" y="344537"/>
                </a:lnTo>
                <a:lnTo>
                  <a:pt x="93725" y="315975"/>
                </a:lnTo>
                <a:lnTo>
                  <a:pt x="93725" y="73405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9626" y="4695571"/>
            <a:ext cx="1109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9598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65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70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75" dirty="0">
                <a:latin typeface="Arial"/>
                <a:cs typeface="Arial"/>
              </a:rPr>
              <a:t>h</a:t>
            </a:r>
            <a:r>
              <a:rPr sz="1600" i="1" spc="-13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2643" y="4695571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056" y="4695571"/>
            <a:ext cx="969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1185" algn="l"/>
              </a:tabLst>
            </a:pPr>
            <a:r>
              <a:rPr sz="1600" i="1" spc="-100" dirty="0">
                <a:latin typeface="Arial"/>
                <a:cs typeface="Arial"/>
              </a:rPr>
              <a:t>me	</a:t>
            </a: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0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41305" y="4695571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59150" y="4695571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80" dirty="0">
                <a:latin typeface="Arial"/>
                <a:cs typeface="Arial"/>
              </a:rPr>
              <a:t>p</a:t>
            </a:r>
            <a:r>
              <a:rPr sz="1600" i="1" spc="10" dirty="0">
                <a:latin typeface="Arial"/>
                <a:cs typeface="Arial"/>
              </a:rPr>
              <a:t>i</a:t>
            </a:r>
            <a:r>
              <a:rPr sz="1600" i="1" spc="-13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5966" y="4704334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4874" y="4704334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3934" y="4704334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5055" y="2611373"/>
            <a:ext cx="6444996" cy="206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75758" y="2267204"/>
            <a:ext cx="22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5804" y="2267204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3434" y="2267204"/>
            <a:ext cx="9696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1820" algn="l"/>
              </a:tabLst>
            </a:pPr>
            <a:r>
              <a:rPr sz="1600" i="1" spc="-100" dirty="0">
                <a:latin typeface="Arial"/>
                <a:cs typeface="Arial"/>
              </a:rPr>
              <a:t>me	</a:t>
            </a:r>
            <a:r>
              <a:rPr sz="1600" i="1" spc="-5" dirty="0">
                <a:latin typeface="Arial"/>
                <a:cs typeface="Arial"/>
              </a:rPr>
              <a:t>wi</a:t>
            </a:r>
            <a:r>
              <a:rPr sz="1600" i="1" spc="95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5868" y="2267204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10738" y="2267204"/>
            <a:ext cx="10140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43865" algn="l"/>
              </a:tabLst>
            </a:pPr>
            <a:r>
              <a:rPr sz="1600" i="1" spc="-70" dirty="0">
                <a:latin typeface="Arial"/>
                <a:cs typeface="Arial"/>
              </a:rPr>
              <a:t>pie	</a:t>
            </a:r>
            <a:r>
              <a:rPr sz="1600" i="1" spc="-180" dirty="0">
                <a:latin typeface="Arial"/>
                <a:cs typeface="Arial"/>
              </a:rPr>
              <a:t>&lt;END&gt;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03132" y="305422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8463" y="1553717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4" dirty="0">
                <a:latin typeface="Arial"/>
                <a:cs typeface="Arial"/>
              </a:rPr>
              <a:t>Target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(output)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09082" y="1924050"/>
            <a:ext cx="4098290" cy="271780"/>
          </a:xfrm>
          <a:custGeom>
            <a:avLst/>
            <a:gdLst/>
            <a:ahLst/>
            <a:cxnLst/>
            <a:rect l="l" t="t" r="r" b="b"/>
            <a:pathLst>
              <a:path w="4098290" h="271780">
                <a:moveTo>
                  <a:pt x="0" y="271272"/>
                </a:moveTo>
                <a:lnTo>
                  <a:pt x="8338" y="218467"/>
                </a:lnTo>
                <a:lnTo>
                  <a:pt x="31083" y="175355"/>
                </a:lnTo>
                <a:lnTo>
                  <a:pt x="64829" y="146292"/>
                </a:lnTo>
                <a:lnTo>
                  <a:pt x="106171" y="135636"/>
                </a:lnTo>
                <a:lnTo>
                  <a:pt x="1942845" y="135636"/>
                </a:lnTo>
                <a:lnTo>
                  <a:pt x="1984188" y="124979"/>
                </a:lnTo>
                <a:lnTo>
                  <a:pt x="2017934" y="95916"/>
                </a:lnTo>
                <a:lnTo>
                  <a:pt x="2040679" y="52804"/>
                </a:lnTo>
                <a:lnTo>
                  <a:pt x="2049017" y="0"/>
                </a:lnTo>
                <a:lnTo>
                  <a:pt x="2057356" y="52804"/>
                </a:lnTo>
                <a:lnTo>
                  <a:pt x="2080101" y="95916"/>
                </a:lnTo>
                <a:lnTo>
                  <a:pt x="2113847" y="124979"/>
                </a:lnTo>
                <a:lnTo>
                  <a:pt x="2155190" y="135636"/>
                </a:lnTo>
                <a:lnTo>
                  <a:pt x="3991864" y="135636"/>
                </a:lnTo>
                <a:lnTo>
                  <a:pt x="4033206" y="146292"/>
                </a:lnTo>
                <a:lnTo>
                  <a:pt x="4066952" y="175355"/>
                </a:lnTo>
                <a:lnTo>
                  <a:pt x="4089697" y="218467"/>
                </a:lnTo>
                <a:lnTo>
                  <a:pt x="4098036" y="2712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36885" y="3306318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4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2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6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4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089" y="3105151"/>
            <a:ext cx="645160" cy="1077595"/>
          </a:xfrm>
          <a:custGeom>
            <a:avLst/>
            <a:gdLst/>
            <a:ahLst/>
            <a:cxnLst/>
            <a:rect l="l" t="t" r="r" b="b"/>
            <a:pathLst>
              <a:path w="645160" h="1077595">
                <a:moveTo>
                  <a:pt x="0" y="1077468"/>
                </a:moveTo>
                <a:lnTo>
                  <a:pt x="644651" y="1077468"/>
                </a:lnTo>
                <a:lnTo>
                  <a:pt x="644651" y="0"/>
                </a:lnTo>
                <a:lnTo>
                  <a:pt x="0" y="0"/>
                </a:lnTo>
                <a:lnTo>
                  <a:pt x="0" y="1077468"/>
                </a:lnTo>
                <a:close/>
              </a:path>
            </a:pathLst>
          </a:custGeom>
          <a:ln w="28956">
            <a:solidFill>
              <a:srgbClr val="FF8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15642" y="991947"/>
            <a:ext cx="1593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spcBef>
                <a:spcPts val="100"/>
              </a:spcBef>
            </a:pPr>
            <a:r>
              <a:rPr spc="-110" dirty="0">
                <a:solidFill>
                  <a:srgbClr val="FF8600"/>
                </a:solidFill>
                <a:latin typeface="Arial"/>
                <a:cs typeface="Arial"/>
              </a:rPr>
              <a:t>Encoding </a:t>
            </a:r>
            <a:r>
              <a:rPr spc="-5" dirty="0">
                <a:solidFill>
                  <a:srgbClr val="FF8600"/>
                </a:solidFill>
                <a:latin typeface="Arial"/>
                <a:cs typeface="Arial"/>
              </a:rPr>
              <a:t>of</a:t>
            </a:r>
            <a:r>
              <a:rPr spc="-105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8600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95" dirty="0">
                <a:solidFill>
                  <a:srgbClr val="FF8600"/>
                </a:solidFill>
                <a:latin typeface="Arial"/>
                <a:cs typeface="Arial"/>
              </a:rPr>
              <a:t>source</a:t>
            </a:r>
            <a:r>
              <a:rPr spc="-150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FF8600"/>
                </a:solidFill>
                <a:latin typeface="Arial"/>
                <a:cs typeface="Arial"/>
              </a:rPr>
              <a:t>sentence.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5122" y="1541145"/>
            <a:ext cx="2295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pc="-120" dirty="0">
                <a:solidFill>
                  <a:srgbClr val="FF8600"/>
                </a:solidFill>
                <a:latin typeface="Arial"/>
                <a:cs typeface="Arial"/>
              </a:rPr>
              <a:t>This </a:t>
            </a:r>
            <a:r>
              <a:rPr spc="-105" dirty="0">
                <a:solidFill>
                  <a:srgbClr val="FF8600"/>
                </a:solidFill>
                <a:latin typeface="Arial"/>
                <a:cs typeface="Arial"/>
              </a:rPr>
              <a:t>needs </a:t>
            </a:r>
            <a:r>
              <a:rPr spc="15" dirty="0">
                <a:solidFill>
                  <a:srgbClr val="FF8600"/>
                </a:solidFill>
                <a:latin typeface="Arial"/>
                <a:cs typeface="Arial"/>
              </a:rPr>
              <a:t>to </a:t>
            </a:r>
            <a:r>
              <a:rPr spc="-65" dirty="0">
                <a:solidFill>
                  <a:srgbClr val="FF8600"/>
                </a:solidFill>
                <a:latin typeface="Arial"/>
                <a:cs typeface="Arial"/>
              </a:rPr>
              <a:t>capture</a:t>
            </a:r>
            <a:r>
              <a:rPr spc="-165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i="1" spc="-25" dirty="0">
                <a:solidFill>
                  <a:srgbClr val="FF8600"/>
                </a:solidFill>
                <a:latin typeface="Arial"/>
                <a:cs typeface="Arial"/>
              </a:rPr>
              <a:t>all  </a:t>
            </a:r>
            <a:r>
              <a:rPr i="1" spc="-35" dirty="0">
                <a:solidFill>
                  <a:srgbClr val="FF8600"/>
                </a:solidFill>
                <a:latin typeface="Arial"/>
                <a:cs typeface="Arial"/>
              </a:rPr>
              <a:t>information </a:t>
            </a:r>
            <a:r>
              <a:rPr spc="-40" dirty="0">
                <a:solidFill>
                  <a:srgbClr val="FF8600"/>
                </a:solidFill>
                <a:latin typeface="Arial"/>
                <a:cs typeface="Arial"/>
              </a:rPr>
              <a:t>about </a:t>
            </a:r>
            <a:r>
              <a:rPr spc="-20" dirty="0">
                <a:solidFill>
                  <a:srgbClr val="FF8600"/>
                </a:solidFill>
                <a:latin typeface="Arial"/>
                <a:cs typeface="Arial"/>
              </a:rPr>
              <a:t>the  </a:t>
            </a:r>
            <a:r>
              <a:rPr spc="-95" dirty="0">
                <a:solidFill>
                  <a:srgbClr val="FF8600"/>
                </a:solidFill>
                <a:latin typeface="Arial"/>
                <a:cs typeface="Arial"/>
              </a:rPr>
              <a:t>source</a:t>
            </a:r>
            <a:r>
              <a:rPr spc="-105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FF8600"/>
                </a:solidFill>
                <a:latin typeface="Arial"/>
                <a:cs typeface="Arial"/>
              </a:rPr>
              <a:t>sentence.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35" dirty="0">
                <a:solidFill>
                  <a:srgbClr val="FF8600"/>
                </a:solidFill>
                <a:latin typeface="Arial"/>
                <a:cs typeface="Arial"/>
              </a:rPr>
              <a:t>Information</a:t>
            </a:r>
            <a:r>
              <a:rPr spc="-140" dirty="0">
                <a:solidFill>
                  <a:srgbClr val="FF8600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8600"/>
                </a:solidFill>
                <a:latin typeface="Arial"/>
                <a:cs typeface="Arial"/>
              </a:rPr>
              <a:t>bottleneck!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05861" y="2711196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5" h="400685">
                <a:moveTo>
                  <a:pt x="770485" y="365348"/>
                </a:moveTo>
                <a:lnTo>
                  <a:pt x="755522" y="400303"/>
                </a:lnTo>
                <a:lnTo>
                  <a:pt x="883031" y="392811"/>
                </a:lnTo>
                <a:lnTo>
                  <a:pt x="866155" y="372871"/>
                </a:lnTo>
                <a:lnTo>
                  <a:pt x="788034" y="372871"/>
                </a:lnTo>
                <a:lnTo>
                  <a:pt x="770485" y="365348"/>
                </a:lnTo>
                <a:close/>
              </a:path>
              <a:path w="883285" h="400685">
                <a:moveTo>
                  <a:pt x="785486" y="330303"/>
                </a:moveTo>
                <a:lnTo>
                  <a:pt x="770485" y="365348"/>
                </a:lnTo>
                <a:lnTo>
                  <a:pt x="788034" y="372871"/>
                </a:lnTo>
                <a:lnTo>
                  <a:pt x="803020" y="337819"/>
                </a:lnTo>
                <a:lnTo>
                  <a:pt x="785486" y="330303"/>
                </a:lnTo>
                <a:close/>
              </a:path>
              <a:path w="883285" h="400685">
                <a:moveTo>
                  <a:pt x="800481" y="295275"/>
                </a:moveTo>
                <a:lnTo>
                  <a:pt x="785486" y="330303"/>
                </a:lnTo>
                <a:lnTo>
                  <a:pt x="803020" y="337819"/>
                </a:lnTo>
                <a:lnTo>
                  <a:pt x="788034" y="372871"/>
                </a:lnTo>
                <a:lnTo>
                  <a:pt x="866155" y="372871"/>
                </a:lnTo>
                <a:lnTo>
                  <a:pt x="800481" y="295275"/>
                </a:lnTo>
                <a:close/>
              </a:path>
              <a:path w="883285" h="400685">
                <a:moveTo>
                  <a:pt x="14986" y="0"/>
                </a:moveTo>
                <a:lnTo>
                  <a:pt x="0" y="35051"/>
                </a:lnTo>
                <a:lnTo>
                  <a:pt x="770485" y="365348"/>
                </a:lnTo>
                <a:lnTo>
                  <a:pt x="785486" y="330303"/>
                </a:lnTo>
                <a:lnTo>
                  <a:pt x="14986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Holder 4">
            <a:extLst>
              <a:ext uri="{FF2B5EF4-FFF2-40B4-BE49-F238E27FC236}">
                <a16:creationId xmlns:a16="http://schemas.microsoft.com/office/drawing/2014/main" id="{B30235B1-98F3-4810-9BFD-F8361266E0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307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870" y="249377"/>
            <a:ext cx="3350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2"/>
            <a:ext cx="8312784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25" dirty="0">
                <a:solidFill>
                  <a:srgbClr val="BA56BD"/>
                </a:solidFill>
                <a:latin typeface="Trebuchet MS"/>
                <a:cs typeface="Trebuchet MS"/>
              </a:rPr>
              <a:t>Attention </a:t>
            </a:r>
            <a:r>
              <a:rPr sz="2400" spc="-90" dirty="0">
                <a:latin typeface="Arial"/>
                <a:cs typeface="Arial"/>
              </a:rPr>
              <a:t>provides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solution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bottleneck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 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idea</a:t>
            </a:r>
            <a:r>
              <a:rPr sz="2400" spc="-80" dirty="0">
                <a:latin typeface="Arial"/>
                <a:cs typeface="Arial"/>
              </a:rPr>
              <a:t>: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decoder,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i="1" spc="-55" dirty="0">
                <a:solidFill>
                  <a:srgbClr val="BA56BD"/>
                </a:solidFill>
                <a:latin typeface="Arial"/>
                <a:cs typeface="Arial"/>
              </a:rPr>
              <a:t>direct </a:t>
            </a:r>
            <a:r>
              <a:rPr sz="2400" i="1" spc="-100" dirty="0">
                <a:solidFill>
                  <a:srgbClr val="BA56BD"/>
                </a:solidFill>
                <a:latin typeface="Arial"/>
                <a:cs typeface="Arial"/>
              </a:rPr>
              <a:t>connection </a:t>
            </a:r>
            <a:r>
              <a:rPr sz="2400" i="1" spc="15" dirty="0">
                <a:solidFill>
                  <a:srgbClr val="BA56BD"/>
                </a:solidFill>
                <a:latin typeface="Arial"/>
                <a:cs typeface="Arial"/>
              </a:rPr>
              <a:t>to  </a:t>
            </a:r>
            <a:r>
              <a:rPr sz="2400" i="1" spc="-55" dirty="0">
                <a:solidFill>
                  <a:srgbClr val="BA56BD"/>
                </a:solidFill>
                <a:latin typeface="Arial"/>
                <a:cs typeface="Arial"/>
              </a:rPr>
              <a:t>the</a:t>
            </a:r>
            <a:r>
              <a:rPr sz="2400" i="1" spc="-13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25" dirty="0">
                <a:solidFill>
                  <a:srgbClr val="BA56BD"/>
                </a:solidFill>
                <a:latin typeface="Arial"/>
                <a:cs typeface="Arial"/>
              </a:rPr>
              <a:t>encoder</a:t>
            </a:r>
            <a:r>
              <a:rPr sz="2400" i="1" spc="-1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focus</a:t>
            </a:r>
            <a:r>
              <a:rPr sz="2400" i="1" spc="-11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on</a:t>
            </a:r>
            <a:r>
              <a:rPr sz="2400" i="1" spc="-11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a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BA56BD"/>
                </a:solidFill>
                <a:latin typeface="Arial"/>
                <a:cs typeface="Arial"/>
              </a:rPr>
              <a:t>particular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BA56BD"/>
                </a:solidFill>
                <a:latin typeface="Arial"/>
                <a:cs typeface="Arial"/>
              </a:rPr>
              <a:t>part</a:t>
            </a:r>
            <a:r>
              <a:rPr sz="2400" i="1" spc="-1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source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4983607"/>
            <a:ext cx="8319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First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via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diagram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(no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equations),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show 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equations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0891" y="3244795"/>
            <a:ext cx="1939785" cy="150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DA108984-6E5B-4DD7-950E-2060F91DC3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523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970" y="249377"/>
            <a:ext cx="10132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29" dirty="0"/>
              <a:t>1990s-2010s: </a:t>
            </a:r>
            <a:r>
              <a:rPr spc="-160" dirty="0"/>
              <a:t>Statistical </a:t>
            </a:r>
            <a:r>
              <a:rPr spc="-114" dirty="0"/>
              <a:t>Machine</a:t>
            </a:r>
            <a:r>
              <a:rPr spc="-380" dirty="0"/>
              <a:t> </a:t>
            </a:r>
            <a:r>
              <a:rPr spc="-17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032256"/>
            <a:ext cx="8431530" cy="28103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 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idea</a:t>
            </a:r>
            <a:r>
              <a:rPr sz="2400" spc="-80" dirty="0">
                <a:latin typeface="Arial"/>
                <a:cs typeface="Arial"/>
              </a:rPr>
              <a:t>: </a:t>
            </a:r>
            <a:r>
              <a:rPr sz="2400" spc="-140" dirty="0">
                <a:latin typeface="Arial"/>
                <a:cs typeface="Arial"/>
              </a:rPr>
              <a:t>Learn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BA56BD"/>
                </a:solidFill>
                <a:latin typeface="Arial"/>
                <a:cs typeface="Arial"/>
              </a:rPr>
              <a:t>probabilistic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model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BA56BD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Suppose </a:t>
            </a:r>
            <a:r>
              <a:rPr sz="2400" spc="-40" dirty="0">
                <a:latin typeface="Arial"/>
                <a:cs typeface="Arial"/>
              </a:rPr>
              <a:t>we’re </a:t>
            </a:r>
            <a:r>
              <a:rPr sz="2400" spc="-60" dirty="0">
                <a:latin typeface="Arial"/>
                <a:cs typeface="Arial"/>
              </a:rPr>
              <a:t>translating </a:t>
            </a:r>
            <a:r>
              <a:rPr sz="2400" spc="-140" dirty="0">
                <a:latin typeface="Arial"/>
                <a:cs typeface="Arial"/>
              </a:rPr>
              <a:t>French </a:t>
            </a:r>
            <a:r>
              <a:rPr sz="2400" spc="-229" dirty="0">
                <a:latin typeface="Arial"/>
                <a:cs typeface="Arial"/>
              </a:rPr>
              <a:t>→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English.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35" dirty="0">
                <a:latin typeface="Arial"/>
                <a:cs typeface="Arial"/>
              </a:rPr>
              <a:t>want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find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best</a:t>
            </a:r>
            <a:r>
              <a:rPr sz="2400" spc="-5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BA56BD"/>
                </a:solidFill>
                <a:latin typeface="Arial"/>
                <a:cs typeface="Arial"/>
              </a:rPr>
              <a:t>English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sentence </a:t>
            </a:r>
            <a:r>
              <a:rPr sz="2400" i="1" spc="-105" dirty="0">
                <a:latin typeface="Arial"/>
                <a:cs typeface="Arial"/>
              </a:rPr>
              <a:t>y, </a:t>
            </a:r>
            <a:r>
              <a:rPr sz="2400" spc="-110" dirty="0">
                <a:solidFill>
                  <a:srgbClr val="BA56BD"/>
                </a:solidFill>
                <a:latin typeface="Arial"/>
                <a:cs typeface="Arial"/>
              </a:rPr>
              <a:t>given </a:t>
            </a:r>
            <a:r>
              <a:rPr sz="2400" spc="-135" dirty="0">
                <a:solidFill>
                  <a:srgbClr val="BA56BD"/>
                </a:solidFill>
                <a:latin typeface="Arial"/>
                <a:cs typeface="Arial"/>
              </a:rPr>
              <a:t>French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sentence </a:t>
            </a:r>
            <a:r>
              <a:rPr sz="2400" i="1" spc="-16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5600" marR="372745" indent="-342900">
              <a:spcBef>
                <a:spcPts val="237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0" dirty="0">
                <a:latin typeface="Arial"/>
                <a:cs typeface="Arial"/>
              </a:rPr>
              <a:t>Use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Bayes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Rule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break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down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BA56BD"/>
                </a:solidFill>
                <a:latin typeface="Arial"/>
                <a:cs typeface="Arial"/>
              </a:rPr>
              <a:t>two</a:t>
            </a:r>
            <a:r>
              <a:rPr sz="2400" spc="-12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BA56BD"/>
                </a:solidFill>
                <a:latin typeface="Arial"/>
                <a:cs typeface="Arial"/>
              </a:rPr>
              <a:t>components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35" dirty="0">
                <a:latin typeface="Arial"/>
                <a:cs typeface="Arial"/>
              </a:rPr>
              <a:t>learnt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separately: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6436" y="2586042"/>
            <a:ext cx="2340616" cy="42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642" y="3924011"/>
            <a:ext cx="3466366" cy="418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79726" y="5089397"/>
            <a:ext cx="3461385" cy="1478280"/>
          </a:xfrm>
          <a:prstGeom prst="rect">
            <a:avLst/>
          </a:prstGeom>
          <a:ln w="28955">
            <a:solidFill>
              <a:srgbClr val="3986F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68680">
              <a:spcBef>
                <a:spcPts val="244"/>
              </a:spcBef>
            </a:pPr>
            <a:r>
              <a:rPr b="1" u="heavy" spc="-11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Translation</a:t>
            </a:r>
            <a:r>
              <a:rPr b="1" u="heavy" spc="-17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 </a:t>
            </a:r>
            <a:r>
              <a:rPr b="1" u="heavy" spc="-2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Model</a:t>
            </a:r>
            <a:endParaRPr>
              <a:latin typeface="Trebuchet MS"/>
              <a:cs typeface="Trebuchet MS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5904" marR="254635" algn="ctr"/>
            <a:r>
              <a:rPr spc="-60" dirty="0">
                <a:solidFill>
                  <a:srgbClr val="3986FF"/>
                </a:solidFill>
                <a:latin typeface="Arial"/>
                <a:cs typeface="Arial"/>
              </a:rPr>
              <a:t>Models 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how </a:t>
            </a:r>
            <a:r>
              <a:rPr spc="-70" dirty="0">
                <a:solidFill>
                  <a:srgbClr val="3986FF"/>
                </a:solidFill>
                <a:latin typeface="Arial"/>
                <a:cs typeface="Arial"/>
              </a:rPr>
              <a:t>words 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and</a:t>
            </a:r>
            <a:r>
              <a:rPr spc="-229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3986FF"/>
                </a:solidFill>
                <a:latin typeface="Arial"/>
                <a:cs typeface="Arial"/>
              </a:rPr>
              <a:t>phrases  </a:t>
            </a:r>
            <a:r>
              <a:rPr spc="-70" dirty="0">
                <a:solidFill>
                  <a:srgbClr val="3986FF"/>
                </a:solidFill>
                <a:latin typeface="Arial"/>
                <a:cs typeface="Arial"/>
              </a:rPr>
              <a:t>should 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be </a:t>
            </a:r>
            <a:r>
              <a:rPr spc="-55" dirty="0">
                <a:solidFill>
                  <a:srgbClr val="3986FF"/>
                </a:solidFill>
                <a:latin typeface="Arial"/>
                <a:cs typeface="Arial"/>
              </a:rPr>
              <a:t>translated</a:t>
            </a:r>
            <a:r>
              <a:rPr spc="-155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(</a:t>
            </a:r>
            <a:r>
              <a:rPr i="1" spc="-30" dirty="0">
                <a:solidFill>
                  <a:srgbClr val="3986FF"/>
                </a:solidFill>
                <a:latin typeface="Arial"/>
                <a:cs typeface="Arial"/>
              </a:rPr>
              <a:t>fidelity</a:t>
            </a: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).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solidFill>
                  <a:srgbClr val="3986FF"/>
                </a:solidFill>
                <a:latin typeface="Arial"/>
                <a:cs typeface="Arial"/>
              </a:rPr>
              <a:t>Learnt </a:t>
            </a:r>
            <a:r>
              <a:rPr spc="-20" dirty="0">
                <a:solidFill>
                  <a:srgbClr val="3986FF"/>
                </a:solidFill>
                <a:latin typeface="Arial"/>
                <a:cs typeface="Arial"/>
              </a:rPr>
              <a:t>from </a:t>
            </a:r>
            <a:r>
              <a:rPr spc="-55" dirty="0">
                <a:solidFill>
                  <a:srgbClr val="3986FF"/>
                </a:solidFill>
                <a:latin typeface="Arial"/>
                <a:cs typeface="Arial"/>
              </a:rPr>
              <a:t>parallel</a:t>
            </a:r>
            <a:r>
              <a:rPr spc="-19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3986FF"/>
                </a:solidFill>
                <a:latin typeface="Arial"/>
                <a:cs typeface="Arial"/>
              </a:rPr>
              <a:t>data.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76951" y="4333494"/>
            <a:ext cx="986155" cy="250190"/>
          </a:xfrm>
          <a:custGeom>
            <a:avLst/>
            <a:gdLst/>
            <a:ahLst/>
            <a:cxnLst/>
            <a:rect l="l" t="t" r="r" b="b"/>
            <a:pathLst>
              <a:path w="986154" h="250189">
                <a:moveTo>
                  <a:pt x="986027" y="0"/>
                </a:moveTo>
                <a:lnTo>
                  <a:pt x="978495" y="48619"/>
                </a:lnTo>
                <a:lnTo>
                  <a:pt x="957961" y="88344"/>
                </a:lnTo>
                <a:lnTo>
                  <a:pt x="927520" y="115139"/>
                </a:lnTo>
                <a:lnTo>
                  <a:pt x="890270" y="124967"/>
                </a:lnTo>
                <a:lnTo>
                  <a:pt x="588772" y="124967"/>
                </a:lnTo>
                <a:lnTo>
                  <a:pt x="551521" y="134796"/>
                </a:lnTo>
                <a:lnTo>
                  <a:pt x="521080" y="161591"/>
                </a:lnTo>
                <a:lnTo>
                  <a:pt x="500546" y="201316"/>
                </a:lnTo>
                <a:lnTo>
                  <a:pt x="493013" y="249935"/>
                </a:lnTo>
                <a:lnTo>
                  <a:pt x="485481" y="201316"/>
                </a:lnTo>
                <a:lnTo>
                  <a:pt x="464947" y="161591"/>
                </a:lnTo>
                <a:lnTo>
                  <a:pt x="434506" y="134796"/>
                </a:lnTo>
                <a:lnTo>
                  <a:pt x="397255" y="124967"/>
                </a:lnTo>
                <a:lnTo>
                  <a:pt x="95758" y="124967"/>
                </a:lnTo>
                <a:lnTo>
                  <a:pt x="58507" y="115139"/>
                </a:lnTo>
                <a:lnTo>
                  <a:pt x="28066" y="88344"/>
                </a:lnTo>
                <a:lnTo>
                  <a:pt x="7532" y="48619"/>
                </a:lnTo>
                <a:lnTo>
                  <a:pt x="0" y="0"/>
                </a:lnTo>
              </a:path>
            </a:pathLst>
          </a:custGeom>
          <a:ln w="28956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8410" y="4677918"/>
            <a:ext cx="720090" cy="1158875"/>
          </a:xfrm>
          <a:custGeom>
            <a:avLst/>
            <a:gdLst/>
            <a:ahLst/>
            <a:cxnLst/>
            <a:rect l="l" t="t" r="r" b="b"/>
            <a:pathLst>
              <a:path w="720089" h="1158875">
                <a:moveTo>
                  <a:pt x="661698" y="66454"/>
                </a:moveTo>
                <a:lnTo>
                  <a:pt x="0" y="1143203"/>
                </a:lnTo>
                <a:lnTo>
                  <a:pt x="24637" y="1158366"/>
                </a:lnTo>
                <a:lnTo>
                  <a:pt x="686329" y="81579"/>
                </a:lnTo>
                <a:lnTo>
                  <a:pt x="661698" y="66454"/>
                </a:lnTo>
                <a:close/>
              </a:path>
              <a:path w="720089" h="1158875">
                <a:moveTo>
                  <a:pt x="714824" y="54101"/>
                </a:moveTo>
                <a:lnTo>
                  <a:pt x="669289" y="54101"/>
                </a:lnTo>
                <a:lnTo>
                  <a:pt x="693927" y="69214"/>
                </a:lnTo>
                <a:lnTo>
                  <a:pt x="686329" y="81579"/>
                </a:lnTo>
                <a:lnTo>
                  <a:pt x="711073" y="96773"/>
                </a:lnTo>
                <a:lnTo>
                  <a:pt x="714824" y="54101"/>
                </a:lnTo>
                <a:close/>
              </a:path>
              <a:path w="720089" h="1158875">
                <a:moveTo>
                  <a:pt x="669289" y="54101"/>
                </a:moveTo>
                <a:lnTo>
                  <a:pt x="661698" y="66454"/>
                </a:lnTo>
                <a:lnTo>
                  <a:pt x="686329" y="81579"/>
                </a:lnTo>
                <a:lnTo>
                  <a:pt x="693927" y="69214"/>
                </a:lnTo>
                <a:lnTo>
                  <a:pt x="669289" y="54101"/>
                </a:lnTo>
                <a:close/>
              </a:path>
              <a:path w="720089" h="1158875">
                <a:moveTo>
                  <a:pt x="719581" y="0"/>
                </a:moveTo>
                <a:lnTo>
                  <a:pt x="637031" y="51307"/>
                </a:lnTo>
                <a:lnTo>
                  <a:pt x="661698" y="66454"/>
                </a:lnTo>
                <a:lnTo>
                  <a:pt x="669289" y="54101"/>
                </a:lnTo>
                <a:lnTo>
                  <a:pt x="714824" y="54101"/>
                </a:lnTo>
                <a:lnTo>
                  <a:pt x="719581" y="0"/>
                </a:lnTo>
                <a:close/>
              </a:path>
            </a:pathLst>
          </a:custGeom>
          <a:solidFill>
            <a:srgbClr val="39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32498" y="5086350"/>
            <a:ext cx="3173095" cy="1477010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03910">
              <a:spcBef>
                <a:spcPts val="240"/>
              </a:spcBef>
            </a:pPr>
            <a:r>
              <a:rPr b="1" u="heavy" spc="-10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Language</a:t>
            </a:r>
            <a:r>
              <a:rPr b="1" u="heavy" spc="-16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 </a:t>
            </a:r>
            <a:r>
              <a:rPr b="1" u="heavy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Model</a:t>
            </a:r>
            <a:endParaRPr>
              <a:latin typeface="Trebuchet MS"/>
              <a:cs typeface="Trebuchet MS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42925" marR="536575" indent="-1905" algn="ctr"/>
            <a:r>
              <a:rPr spc="-60" dirty="0">
                <a:solidFill>
                  <a:srgbClr val="00AF50"/>
                </a:solidFill>
                <a:latin typeface="Arial"/>
                <a:cs typeface="Arial"/>
              </a:rPr>
              <a:t>Models </a:t>
            </a:r>
            <a:r>
              <a:rPr spc="-50" dirty="0">
                <a:solidFill>
                  <a:srgbClr val="00AF50"/>
                </a:solidFill>
                <a:latin typeface="Arial"/>
                <a:cs typeface="Arial"/>
              </a:rPr>
              <a:t>how </a:t>
            </a:r>
            <a:r>
              <a:rPr spc="15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00AF50"/>
                </a:solidFill>
                <a:latin typeface="Arial"/>
                <a:cs typeface="Arial"/>
              </a:rPr>
              <a:t>write  </a:t>
            </a:r>
            <a:r>
              <a:rPr spc="-85" dirty="0">
                <a:solidFill>
                  <a:srgbClr val="00AF50"/>
                </a:solidFill>
                <a:latin typeface="Arial"/>
                <a:cs typeface="Arial"/>
              </a:rPr>
              <a:t>good </a:t>
            </a:r>
            <a:r>
              <a:rPr spc="-114" dirty="0">
                <a:solidFill>
                  <a:srgbClr val="00AF50"/>
                </a:solidFill>
                <a:latin typeface="Arial"/>
                <a:cs typeface="Arial"/>
              </a:rPr>
              <a:t>English</a:t>
            </a:r>
            <a:r>
              <a:rPr spc="-1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i="1" spc="-70" dirty="0">
                <a:solidFill>
                  <a:srgbClr val="00AF50"/>
                </a:solidFill>
                <a:latin typeface="Arial"/>
                <a:cs typeface="Arial"/>
              </a:rPr>
              <a:t>fluency</a:t>
            </a:r>
            <a:r>
              <a:rPr spc="-70" dirty="0">
                <a:solidFill>
                  <a:srgbClr val="00AF50"/>
                </a:solidFill>
                <a:latin typeface="Arial"/>
                <a:cs typeface="Arial"/>
              </a:rPr>
              <a:t>).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solidFill>
                  <a:srgbClr val="00AF50"/>
                </a:solidFill>
                <a:latin typeface="Arial"/>
                <a:cs typeface="Arial"/>
              </a:rPr>
              <a:t>Learnt </a:t>
            </a:r>
            <a:r>
              <a:rPr spc="-20" dirty="0">
                <a:solidFill>
                  <a:srgbClr val="00AF50"/>
                </a:solidFill>
                <a:latin typeface="Arial"/>
                <a:cs typeface="Arial"/>
              </a:rPr>
              <a:t>from </a:t>
            </a:r>
            <a:r>
              <a:rPr spc="-55" dirty="0">
                <a:solidFill>
                  <a:srgbClr val="00AF50"/>
                </a:solidFill>
                <a:latin typeface="Arial"/>
                <a:cs typeface="Arial"/>
              </a:rPr>
              <a:t>monolingual</a:t>
            </a:r>
            <a:r>
              <a:rPr spc="-2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00AF50"/>
                </a:solidFill>
                <a:latin typeface="Arial"/>
                <a:cs typeface="Arial"/>
              </a:rPr>
              <a:t>data.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8029" y="4327397"/>
            <a:ext cx="798830" cy="250190"/>
          </a:xfrm>
          <a:custGeom>
            <a:avLst/>
            <a:gdLst/>
            <a:ahLst/>
            <a:cxnLst/>
            <a:rect l="l" t="t" r="r" b="b"/>
            <a:pathLst>
              <a:path w="798829" h="250189">
                <a:moveTo>
                  <a:pt x="798576" y="0"/>
                </a:moveTo>
                <a:lnTo>
                  <a:pt x="791043" y="48619"/>
                </a:lnTo>
                <a:lnTo>
                  <a:pt x="770509" y="88344"/>
                </a:lnTo>
                <a:lnTo>
                  <a:pt x="740068" y="115139"/>
                </a:lnTo>
                <a:lnTo>
                  <a:pt x="702818" y="124968"/>
                </a:lnTo>
                <a:lnTo>
                  <a:pt x="495046" y="124968"/>
                </a:lnTo>
                <a:lnTo>
                  <a:pt x="457795" y="134796"/>
                </a:lnTo>
                <a:lnTo>
                  <a:pt x="427354" y="161591"/>
                </a:lnTo>
                <a:lnTo>
                  <a:pt x="406820" y="201316"/>
                </a:lnTo>
                <a:lnTo>
                  <a:pt x="399288" y="249935"/>
                </a:lnTo>
                <a:lnTo>
                  <a:pt x="391755" y="201316"/>
                </a:lnTo>
                <a:lnTo>
                  <a:pt x="371221" y="161591"/>
                </a:lnTo>
                <a:lnTo>
                  <a:pt x="340780" y="134796"/>
                </a:lnTo>
                <a:lnTo>
                  <a:pt x="303530" y="124968"/>
                </a:lnTo>
                <a:lnTo>
                  <a:pt x="95758" y="124968"/>
                </a:lnTo>
                <a:lnTo>
                  <a:pt x="58507" y="115139"/>
                </a:lnTo>
                <a:lnTo>
                  <a:pt x="28066" y="88344"/>
                </a:lnTo>
                <a:lnTo>
                  <a:pt x="7532" y="48619"/>
                </a:lnTo>
                <a:lnTo>
                  <a:pt x="0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86650" y="4659377"/>
            <a:ext cx="1137920" cy="440055"/>
          </a:xfrm>
          <a:custGeom>
            <a:avLst/>
            <a:gdLst/>
            <a:ahLst/>
            <a:cxnLst/>
            <a:rect l="l" t="t" r="r" b="b"/>
            <a:pathLst>
              <a:path w="1137920" h="440054">
                <a:moveTo>
                  <a:pt x="86528" y="27222"/>
                </a:moveTo>
                <a:lnTo>
                  <a:pt x="76561" y="54377"/>
                </a:lnTo>
                <a:lnTo>
                  <a:pt x="1127505" y="439674"/>
                </a:lnTo>
                <a:lnTo>
                  <a:pt x="1137411" y="412496"/>
                </a:lnTo>
                <a:lnTo>
                  <a:pt x="86528" y="27222"/>
                </a:lnTo>
                <a:close/>
              </a:path>
              <a:path w="1137920" h="440054">
                <a:moveTo>
                  <a:pt x="96520" y="0"/>
                </a:moveTo>
                <a:lnTo>
                  <a:pt x="0" y="10922"/>
                </a:lnTo>
                <a:lnTo>
                  <a:pt x="66548" y="81661"/>
                </a:lnTo>
                <a:lnTo>
                  <a:pt x="76561" y="54377"/>
                </a:lnTo>
                <a:lnTo>
                  <a:pt x="62991" y="49403"/>
                </a:lnTo>
                <a:lnTo>
                  <a:pt x="72898" y="22225"/>
                </a:lnTo>
                <a:lnTo>
                  <a:pt x="88362" y="22225"/>
                </a:lnTo>
                <a:lnTo>
                  <a:pt x="96520" y="0"/>
                </a:lnTo>
                <a:close/>
              </a:path>
              <a:path w="1137920" h="440054">
                <a:moveTo>
                  <a:pt x="72898" y="22225"/>
                </a:moveTo>
                <a:lnTo>
                  <a:pt x="62991" y="49403"/>
                </a:lnTo>
                <a:lnTo>
                  <a:pt x="76561" y="54377"/>
                </a:lnTo>
                <a:lnTo>
                  <a:pt x="86528" y="27222"/>
                </a:lnTo>
                <a:lnTo>
                  <a:pt x="72898" y="22225"/>
                </a:lnTo>
                <a:close/>
              </a:path>
              <a:path w="1137920" h="440054">
                <a:moveTo>
                  <a:pt x="88362" y="22225"/>
                </a:moveTo>
                <a:lnTo>
                  <a:pt x="72898" y="22225"/>
                </a:lnTo>
                <a:lnTo>
                  <a:pt x="86528" y="27222"/>
                </a:lnTo>
                <a:lnTo>
                  <a:pt x="88362" y="222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201155CC-3713-4584-9028-E39E02C0BE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30898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70" y="249377"/>
            <a:ext cx="91414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4283964"/>
            <a:ext cx="2796539" cy="140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27273" y="167005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dot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product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7094" y="2015235"/>
            <a:ext cx="1242060" cy="1506220"/>
          </a:xfrm>
          <a:custGeom>
            <a:avLst/>
            <a:gdLst/>
            <a:ahLst/>
            <a:cxnLst/>
            <a:rect l="l" t="t" r="r" b="b"/>
            <a:pathLst>
              <a:path w="1242060" h="1506220">
                <a:moveTo>
                  <a:pt x="18999" y="1423162"/>
                </a:moveTo>
                <a:lnTo>
                  <a:pt x="0" y="1506219"/>
                </a:lnTo>
                <a:lnTo>
                  <a:pt x="77838" y="1471549"/>
                </a:lnTo>
                <a:lnTo>
                  <a:pt x="67954" y="1463421"/>
                </a:lnTo>
                <a:lnTo>
                  <a:pt x="47993" y="1463421"/>
                </a:lnTo>
                <a:lnTo>
                  <a:pt x="32702" y="1450848"/>
                </a:lnTo>
                <a:lnTo>
                  <a:pt x="40759" y="1441056"/>
                </a:lnTo>
                <a:lnTo>
                  <a:pt x="18999" y="1423162"/>
                </a:lnTo>
                <a:close/>
              </a:path>
              <a:path w="1242060" h="1506220">
                <a:moveTo>
                  <a:pt x="40759" y="1441056"/>
                </a:moveTo>
                <a:lnTo>
                  <a:pt x="32702" y="1450848"/>
                </a:lnTo>
                <a:lnTo>
                  <a:pt x="47993" y="1463421"/>
                </a:lnTo>
                <a:lnTo>
                  <a:pt x="56050" y="1453631"/>
                </a:lnTo>
                <a:lnTo>
                  <a:pt x="40759" y="1441056"/>
                </a:lnTo>
                <a:close/>
              </a:path>
              <a:path w="1242060" h="1506220">
                <a:moveTo>
                  <a:pt x="56050" y="1453631"/>
                </a:moveTo>
                <a:lnTo>
                  <a:pt x="47993" y="1463421"/>
                </a:lnTo>
                <a:lnTo>
                  <a:pt x="67954" y="1463421"/>
                </a:lnTo>
                <a:lnTo>
                  <a:pt x="56050" y="1453631"/>
                </a:lnTo>
                <a:close/>
              </a:path>
              <a:path w="1242060" h="1506220">
                <a:moveTo>
                  <a:pt x="1226566" y="0"/>
                </a:moveTo>
                <a:lnTo>
                  <a:pt x="40759" y="1441056"/>
                </a:lnTo>
                <a:lnTo>
                  <a:pt x="56050" y="1453631"/>
                </a:lnTo>
                <a:lnTo>
                  <a:pt x="1241933" y="12700"/>
                </a:lnTo>
                <a:lnTo>
                  <a:pt x="1226566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29" name="Holder 4">
            <a:extLst>
              <a:ext uri="{FF2B5EF4-FFF2-40B4-BE49-F238E27FC236}">
                <a16:creationId xmlns:a16="http://schemas.microsoft.com/office/drawing/2014/main" id="{CCE75341-F28F-4FAE-BE27-0459A6558C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358924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70" y="249377"/>
            <a:ext cx="91414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3511296"/>
            <a:ext cx="2796539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7273" y="167005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dot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product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56533" y="2017776"/>
            <a:ext cx="645160" cy="1503680"/>
          </a:xfrm>
          <a:custGeom>
            <a:avLst/>
            <a:gdLst/>
            <a:ahLst/>
            <a:cxnLst/>
            <a:rect l="l" t="t" r="r" b="b"/>
            <a:pathLst>
              <a:path w="645160" h="1503679">
                <a:moveTo>
                  <a:pt x="0" y="1418716"/>
                </a:moveTo>
                <a:lnTo>
                  <a:pt x="5588" y="1503679"/>
                </a:lnTo>
                <a:lnTo>
                  <a:pt x="69343" y="1448943"/>
                </a:lnTo>
                <a:lnTo>
                  <a:pt x="39370" y="1448943"/>
                </a:lnTo>
                <a:lnTo>
                  <a:pt x="21082" y="1441323"/>
                </a:lnTo>
                <a:lnTo>
                  <a:pt x="25995" y="1429622"/>
                </a:lnTo>
                <a:lnTo>
                  <a:pt x="0" y="1418716"/>
                </a:lnTo>
                <a:close/>
              </a:path>
              <a:path w="645160" h="1503679">
                <a:moveTo>
                  <a:pt x="25995" y="1429622"/>
                </a:moveTo>
                <a:lnTo>
                  <a:pt x="21082" y="1441323"/>
                </a:lnTo>
                <a:lnTo>
                  <a:pt x="39370" y="1448943"/>
                </a:lnTo>
                <a:lnTo>
                  <a:pt x="44264" y="1437287"/>
                </a:lnTo>
                <a:lnTo>
                  <a:pt x="25995" y="1429622"/>
                </a:lnTo>
                <a:close/>
              </a:path>
              <a:path w="645160" h="1503679">
                <a:moveTo>
                  <a:pt x="44264" y="1437287"/>
                </a:moveTo>
                <a:lnTo>
                  <a:pt x="39370" y="1448943"/>
                </a:lnTo>
                <a:lnTo>
                  <a:pt x="69343" y="1448943"/>
                </a:lnTo>
                <a:lnTo>
                  <a:pt x="70231" y="1448181"/>
                </a:lnTo>
                <a:lnTo>
                  <a:pt x="44264" y="1437287"/>
                </a:lnTo>
                <a:close/>
              </a:path>
              <a:path w="645160" h="1503679">
                <a:moveTo>
                  <a:pt x="626364" y="0"/>
                </a:moveTo>
                <a:lnTo>
                  <a:pt x="25995" y="1429622"/>
                </a:lnTo>
                <a:lnTo>
                  <a:pt x="44264" y="1437287"/>
                </a:lnTo>
                <a:lnTo>
                  <a:pt x="644652" y="7620"/>
                </a:lnTo>
                <a:lnTo>
                  <a:pt x="626364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30" name="Holder 4">
            <a:extLst>
              <a:ext uri="{FF2B5EF4-FFF2-40B4-BE49-F238E27FC236}">
                <a16:creationId xmlns:a16="http://schemas.microsoft.com/office/drawing/2014/main" id="{B82B3B33-4C3D-4046-BE58-413AA00B01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601770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249377"/>
            <a:ext cx="8836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3511296"/>
            <a:ext cx="2796539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7273" y="167005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dot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product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28795" y="2021459"/>
            <a:ext cx="76200" cy="1500505"/>
          </a:xfrm>
          <a:custGeom>
            <a:avLst/>
            <a:gdLst/>
            <a:ahLst/>
            <a:cxnLst/>
            <a:rect l="l" t="t" r="r" b="b"/>
            <a:pathLst>
              <a:path w="76200" h="1500504">
                <a:moveTo>
                  <a:pt x="0" y="1423162"/>
                </a:moveTo>
                <a:lnTo>
                  <a:pt x="36830" y="1499996"/>
                </a:lnTo>
                <a:lnTo>
                  <a:pt x="69847" y="1436624"/>
                </a:lnTo>
                <a:lnTo>
                  <a:pt x="47879" y="1436624"/>
                </a:lnTo>
                <a:lnTo>
                  <a:pt x="28067" y="1436369"/>
                </a:lnTo>
                <a:lnTo>
                  <a:pt x="28283" y="1423633"/>
                </a:lnTo>
                <a:lnTo>
                  <a:pt x="0" y="1423162"/>
                </a:lnTo>
                <a:close/>
              </a:path>
              <a:path w="76200" h="1500504">
                <a:moveTo>
                  <a:pt x="28283" y="1423633"/>
                </a:moveTo>
                <a:lnTo>
                  <a:pt x="28067" y="1436369"/>
                </a:lnTo>
                <a:lnTo>
                  <a:pt x="47879" y="1436624"/>
                </a:lnTo>
                <a:lnTo>
                  <a:pt x="48093" y="1423963"/>
                </a:lnTo>
                <a:lnTo>
                  <a:pt x="28283" y="1423633"/>
                </a:lnTo>
                <a:close/>
              </a:path>
              <a:path w="76200" h="1500504">
                <a:moveTo>
                  <a:pt x="48093" y="1423963"/>
                </a:moveTo>
                <a:lnTo>
                  <a:pt x="47879" y="1436624"/>
                </a:lnTo>
                <a:lnTo>
                  <a:pt x="69847" y="1436624"/>
                </a:lnTo>
                <a:lnTo>
                  <a:pt x="76200" y="1424431"/>
                </a:lnTo>
                <a:lnTo>
                  <a:pt x="48093" y="1423963"/>
                </a:lnTo>
                <a:close/>
              </a:path>
              <a:path w="76200" h="1500504">
                <a:moveTo>
                  <a:pt x="52451" y="0"/>
                </a:moveTo>
                <a:lnTo>
                  <a:pt x="28283" y="1423633"/>
                </a:lnTo>
                <a:lnTo>
                  <a:pt x="48093" y="1423963"/>
                </a:lnTo>
                <a:lnTo>
                  <a:pt x="72262" y="253"/>
                </a:lnTo>
                <a:lnTo>
                  <a:pt x="52451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30" name="Holder 4">
            <a:extLst>
              <a:ext uri="{FF2B5EF4-FFF2-40B4-BE49-F238E27FC236}">
                <a16:creationId xmlns:a16="http://schemas.microsoft.com/office/drawing/2014/main" id="{34424DED-49B3-4B72-9999-BB0EE4F2F5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147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70" y="249377"/>
            <a:ext cx="9065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3511296"/>
            <a:ext cx="2796539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7273" y="167005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BA56BD"/>
                </a:solidFill>
                <a:latin typeface="Arial"/>
                <a:cs typeface="Arial"/>
              </a:rPr>
              <a:t>dot</a:t>
            </a:r>
            <a:r>
              <a:rPr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BA56BD"/>
                </a:solidFill>
                <a:latin typeface="Arial"/>
                <a:cs typeface="Arial"/>
              </a:rPr>
              <a:t>product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2264" y="2018029"/>
            <a:ext cx="596265" cy="1503680"/>
          </a:xfrm>
          <a:custGeom>
            <a:avLst/>
            <a:gdLst/>
            <a:ahLst/>
            <a:cxnLst/>
            <a:rect l="l" t="t" r="r" b="b"/>
            <a:pathLst>
              <a:path w="596264" h="1503679">
                <a:moveTo>
                  <a:pt x="551410" y="1435891"/>
                </a:moveTo>
                <a:lnTo>
                  <a:pt x="525144" y="1446022"/>
                </a:lnTo>
                <a:lnTo>
                  <a:pt x="588137" y="1503426"/>
                </a:lnTo>
                <a:lnTo>
                  <a:pt x="593466" y="1447800"/>
                </a:lnTo>
                <a:lnTo>
                  <a:pt x="556006" y="1447800"/>
                </a:lnTo>
                <a:lnTo>
                  <a:pt x="551410" y="1435891"/>
                </a:lnTo>
                <a:close/>
              </a:path>
              <a:path w="596264" h="1503679">
                <a:moveTo>
                  <a:pt x="569871" y="1428770"/>
                </a:moveTo>
                <a:lnTo>
                  <a:pt x="551410" y="1435891"/>
                </a:lnTo>
                <a:lnTo>
                  <a:pt x="556006" y="1447800"/>
                </a:lnTo>
                <a:lnTo>
                  <a:pt x="574420" y="1440561"/>
                </a:lnTo>
                <a:lnTo>
                  <a:pt x="569871" y="1428770"/>
                </a:lnTo>
                <a:close/>
              </a:path>
              <a:path w="596264" h="1503679">
                <a:moveTo>
                  <a:pt x="596264" y="1418590"/>
                </a:moveTo>
                <a:lnTo>
                  <a:pt x="569871" y="1428770"/>
                </a:lnTo>
                <a:lnTo>
                  <a:pt x="574420" y="1440561"/>
                </a:lnTo>
                <a:lnTo>
                  <a:pt x="556006" y="1447800"/>
                </a:lnTo>
                <a:lnTo>
                  <a:pt x="593466" y="1447800"/>
                </a:lnTo>
                <a:lnTo>
                  <a:pt x="596264" y="1418590"/>
                </a:lnTo>
                <a:close/>
              </a:path>
              <a:path w="596264" h="1503679">
                <a:moveTo>
                  <a:pt x="18542" y="0"/>
                </a:moveTo>
                <a:lnTo>
                  <a:pt x="0" y="7112"/>
                </a:lnTo>
                <a:lnTo>
                  <a:pt x="551410" y="1435891"/>
                </a:lnTo>
                <a:lnTo>
                  <a:pt x="569871" y="1428770"/>
                </a:lnTo>
                <a:lnTo>
                  <a:pt x="18542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30" name="Holder 4">
            <a:extLst>
              <a:ext uri="{FF2B5EF4-FFF2-40B4-BE49-F238E27FC236}">
                <a16:creationId xmlns:a16="http://schemas.microsoft.com/office/drawing/2014/main" id="{7B3DBEF4-C485-411D-9147-7F474D652B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5305063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170" y="249377"/>
            <a:ext cx="9217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3511296"/>
            <a:ext cx="2796539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36086" y="1399795"/>
            <a:ext cx="3401695" cy="860491"/>
          </a:xfrm>
          <a:prstGeom prst="rect">
            <a:avLst/>
          </a:prstGeom>
          <a:ln w="28955">
            <a:solidFill>
              <a:srgbClr val="BA56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170" marR="325755">
              <a:spcBef>
                <a:spcPts val="229"/>
              </a:spcBef>
            </a:pPr>
            <a:r>
              <a:rPr spc="-135" dirty="0">
                <a:solidFill>
                  <a:srgbClr val="7E7E7E"/>
                </a:solidFill>
                <a:latin typeface="Arial"/>
                <a:cs typeface="Arial"/>
              </a:rPr>
              <a:t>On </a:t>
            </a:r>
            <a:r>
              <a:rPr spc="-40" dirty="0">
                <a:solidFill>
                  <a:srgbClr val="7E7E7E"/>
                </a:solidFill>
                <a:latin typeface="Arial"/>
                <a:cs typeface="Arial"/>
              </a:rPr>
              <a:t>this </a:t>
            </a:r>
            <a:r>
              <a:rPr spc="-75" dirty="0">
                <a:solidFill>
                  <a:srgbClr val="7E7E7E"/>
                </a:solidFill>
                <a:latin typeface="Arial"/>
                <a:cs typeface="Arial"/>
              </a:rPr>
              <a:t>decoder </a:t>
            </a:r>
            <a:r>
              <a:rPr spc="-50" dirty="0">
                <a:solidFill>
                  <a:srgbClr val="7E7E7E"/>
                </a:solidFill>
                <a:latin typeface="Arial"/>
                <a:cs typeface="Arial"/>
              </a:rPr>
              <a:t>timestep,</a:t>
            </a:r>
            <a:r>
              <a:rPr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7E7E7E"/>
                </a:solidFill>
                <a:latin typeface="Arial"/>
                <a:cs typeface="Arial"/>
              </a:rPr>
              <a:t>we’re  </a:t>
            </a:r>
            <a:r>
              <a:rPr spc="-55" dirty="0">
                <a:solidFill>
                  <a:srgbClr val="7E7E7E"/>
                </a:solidFill>
                <a:latin typeface="Arial"/>
                <a:cs typeface="Arial"/>
              </a:rPr>
              <a:t>mostly </a:t>
            </a:r>
            <a:r>
              <a:rPr spc="-85" dirty="0">
                <a:solidFill>
                  <a:srgbClr val="7E7E7E"/>
                </a:solidFill>
                <a:latin typeface="Arial"/>
                <a:cs typeface="Arial"/>
              </a:rPr>
              <a:t>focusing </a:t>
            </a:r>
            <a:r>
              <a:rPr spc="-60" dirty="0">
                <a:solidFill>
                  <a:srgbClr val="7E7E7E"/>
                </a:solidFill>
                <a:latin typeface="Arial"/>
                <a:cs typeface="Arial"/>
              </a:rPr>
              <a:t>on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first  </a:t>
            </a:r>
            <a:r>
              <a:rPr spc="-75" dirty="0">
                <a:solidFill>
                  <a:srgbClr val="7E7E7E"/>
                </a:solidFill>
                <a:latin typeface="Arial"/>
                <a:cs typeface="Arial"/>
              </a:rPr>
              <a:t>encoder </a:t>
            </a:r>
            <a:r>
              <a:rPr spc="-60" dirty="0">
                <a:solidFill>
                  <a:srgbClr val="7E7E7E"/>
                </a:solidFill>
                <a:latin typeface="Arial"/>
                <a:cs typeface="Arial"/>
              </a:rPr>
              <a:t>hidden </a:t>
            </a:r>
            <a:r>
              <a:rPr spc="-70" dirty="0">
                <a:solidFill>
                  <a:srgbClr val="7E7E7E"/>
                </a:solidFill>
                <a:latin typeface="Arial"/>
                <a:cs typeface="Arial"/>
              </a:rPr>
              <a:t>state</a:t>
            </a:r>
            <a:r>
              <a:rPr spc="-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i="1" spc="-5" dirty="0">
                <a:solidFill>
                  <a:srgbClr val="7E7E7E"/>
                </a:solidFill>
                <a:latin typeface="Arial"/>
                <a:cs typeface="Arial"/>
              </a:rPr>
              <a:t>”he”</a:t>
            </a:r>
            <a:r>
              <a:rPr spc="-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3586" y="1848611"/>
            <a:ext cx="958850" cy="483234"/>
          </a:xfrm>
          <a:custGeom>
            <a:avLst/>
            <a:gdLst/>
            <a:ahLst/>
            <a:cxnLst/>
            <a:rect l="l" t="t" r="r" b="b"/>
            <a:pathLst>
              <a:path w="958850" h="483235">
                <a:moveTo>
                  <a:pt x="58673" y="405129"/>
                </a:moveTo>
                <a:lnTo>
                  <a:pt x="0" y="482473"/>
                </a:lnTo>
                <a:lnTo>
                  <a:pt x="97154" y="482980"/>
                </a:lnTo>
                <a:lnTo>
                  <a:pt x="87487" y="463423"/>
                </a:lnTo>
                <a:lnTo>
                  <a:pt x="71373" y="463423"/>
                </a:lnTo>
                <a:lnTo>
                  <a:pt x="58546" y="437514"/>
                </a:lnTo>
                <a:lnTo>
                  <a:pt x="71519" y="431118"/>
                </a:lnTo>
                <a:lnTo>
                  <a:pt x="58673" y="405129"/>
                </a:lnTo>
                <a:close/>
              </a:path>
              <a:path w="958850" h="483235">
                <a:moveTo>
                  <a:pt x="71519" y="431118"/>
                </a:moveTo>
                <a:lnTo>
                  <a:pt x="58546" y="437514"/>
                </a:lnTo>
                <a:lnTo>
                  <a:pt x="71373" y="463423"/>
                </a:lnTo>
                <a:lnTo>
                  <a:pt x="84330" y="457034"/>
                </a:lnTo>
                <a:lnTo>
                  <a:pt x="71519" y="431118"/>
                </a:lnTo>
                <a:close/>
              </a:path>
              <a:path w="958850" h="483235">
                <a:moveTo>
                  <a:pt x="84330" y="457034"/>
                </a:moveTo>
                <a:lnTo>
                  <a:pt x="71373" y="463423"/>
                </a:lnTo>
                <a:lnTo>
                  <a:pt x="87487" y="463423"/>
                </a:lnTo>
                <a:lnTo>
                  <a:pt x="84330" y="457034"/>
                </a:lnTo>
                <a:close/>
              </a:path>
              <a:path w="958850" h="483235">
                <a:moveTo>
                  <a:pt x="945895" y="0"/>
                </a:moveTo>
                <a:lnTo>
                  <a:pt x="71519" y="431118"/>
                </a:lnTo>
                <a:lnTo>
                  <a:pt x="84330" y="457034"/>
                </a:lnTo>
                <a:lnTo>
                  <a:pt x="958722" y="25908"/>
                </a:lnTo>
                <a:lnTo>
                  <a:pt x="945895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BC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5066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5066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8570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8570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3598" y="2736342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3598" y="271348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89" h="45719">
                <a:moveTo>
                  <a:pt x="0" y="45720"/>
                </a:moveTo>
                <a:lnTo>
                  <a:pt x="135636" y="45720"/>
                </a:lnTo>
                <a:lnTo>
                  <a:pt x="13563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20334" y="2759201"/>
            <a:ext cx="3145790" cy="585416"/>
          </a:xfrm>
          <a:prstGeom prst="rect">
            <a:avLst/>
          </a:prstGeom>
          <a:ln w="28955">
            <a:solidFill>
              <a:srgbClr val="BA56BD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15900" marR="113030" indent="-96520">
              <a:spcBef>
                <a:spcPts val="244"/>
              </a:spcBef>
            </a:pPr>
            <a:r>
              <a:rPr spc="-190" dirty="0">
                <a:solidFill>
                  <a:srgbClr val="7E7E7E"/>
                </a:solidFill>
                <a:latin typeface="Arial"/>
                <a:cs typeface="Arial"/>
              </a:rPr>
              <a:t>Take </a:t>
            </a:r>
            <a:r>
              <a:rPr spc="-65" dirty="0">
                <a:solidFill>
                  <a:srgbClr val="7E7E7E"/>
                </a:solidFill>
                <a:latin typeface="Arial"/>
                <a:cs typeface="Arial"/>
              </a:rPr>
              <a:t>softmax </a:t>
            </a:r>
            <a:r>
              <a:rPr spc="15" dirty="0">
                <a:solidFill>
                  <a:srgbClr val="7E7E7E"/>
                </a:solidFill>
                <a:latin typeface="Arial"/>
                <a:cs typeface="Arial"/>
              </a:rPr>
              <a:t>to </a:t>
            </a:r>
            <a:r>
              <a:rPr spc="5" dirty="0">
                <a:solidFill>
                  <a:srgbClr val="7E7E7E"/>
                </a:solidFill>
                <a:latin typeface="Arial"/>
                <a:cs typeface="Arial"/>
              </a:rPr>
              <a:t>turn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pc="-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7E7E7E"/>
                </a:solidFill>
                <a:latin typeface="Arial"/>
                <a:cs typeface="Arial"/>
              </a:rPr>
              <a:t>scores  </a:t>
            </a:r>
            <a:r>
              <a:rPr spc="-10" dirty="0">
                <a:solidFill>
                  <a:srgbClr val="7E7E7E"/>
                </a:solidFill>
                <a:latin typeface="Arial"/>
                <a:cs typeface="Arial"/>
              </a:rPr>
              <a:t>into </a:t>
            </a:r>
            <a:r>
              <a:rPr spc="-140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pc="-35" dirty="0">
                <a:solidFill>
                  <a:srgbClr val="7E7E7E"/>
                </a:solidFill>
                <a:latin typeface="Arial"/>
                <a:cs typeface="Arial"/>
              </a:rPr>
              <a:t>probability</a:t>
            </a:r>
            <a:r>
              <a:rPr spc="-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7E7E7E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49190" y="3039746"/>
            <a:ext cx="772160" cy="86995"/>
          </a:xfrm>
          <a:custGeom>
            <a:avLst/>
            <a:gdLst/>
            <a:ahLst/>
            <a:cxnLst/>
            <a:rect l="l" t="t" r="r" b="b"/>
            <a:pathLst>
              <a:path w="772160" h="86994">
                <a:moveTo>
                  <a:pt x="86868" y="0"/>
                </a:moveTo>
                <a:lnTo>
                  <a:pt x="0" y="43560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37"/>
                </a:lnTo>
                <a:lnTo>
                  <a:pt x="86868" y="0"/>
                </a:lnTo>
                <a:close/>
              </a:path>
              <a:path w="772160" h="86994">
                <a:moveTo>
                  <a:pt x="86868" y="28937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893"/>
                </a:lnTo>
                <a:lnTo>
                  <a:pt x="86868" y="28937"/>
                </a:lnTo>
                <a:close/>
              </a:path>
              <a:path w="772160" h="86994">
                <a:moveTo>
                  <a:pt x="86868" y="57893"/>
                </a:moveTo>
                <a:lnTo>
                  <a:pt x="72389" y="57912"/>
                </a:lnTo>
                <a:lnTo>
                  <a:pt x="86868" y="57912"/>
                </a:lnTo>
                <a:close/>
              </a:path>
              <a:path w="772160" h="86994">
                <a:moveTo>
                  <a:pt x="772160" y="28066"/>
                </a:moveTo>
                <a:lnTo>
                  <a:pt x="86868" y="28937"/>
                </a:lnTo>
                <a:lnTo>
                  <a:pt x="86868" y="57893"/>
                </a:lnTo>
                <a:lnTo>
                  <a:pt x="772160" y="57022"/>
                </a:lnTo>
                <a:lnTo>
                  <a:pt x="772160" y="28066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3309" y="2768345"/>
            <a:ext cx="111760" cy="753110"/>
          </a:xfrm>
          <a:custGeom>
            <a:avLst/>
            <a:gdLst/>
            <a:ahLst/>
            <a:cxnLst/>
            <a:rect l="l" t="t" r="r" b="b"/>
            <a:pathLst>
              <a:path w="111759" h="753110">
                <a:moveTo>
                  <a:pt x="55916" y="39298"/>
                </a:moveTo>
                <a:lnTo>
                  <a:pt x="45977" y="56218"/>
                </a:lnTo>
                <a:lnTo>
                  <a:pt x="43878" y="752728"/>
                </a:lnTo>
                <a:lnTo>
                  <a:pt x="63690" y="752855"/>
                </a:lnTo>
                <a:lnTo>
                  <a:pt x="65685" y="90931"/>
                </a:lnTo>
                <a:lnTo>
                  <a:pt x="65721" y="56218"/>
                </a:lnTo>
                <a:lnTo>
                  <a:pt x="55916" y="39298"/>
                </a:lnTo>
                <a:close/>
              </a:path>
              <a:path w="111759" h="753110">
                <a:moveTo>
                  <a:pt x="67386" y="19557"/>
                </a:moveTo>
                <a:lnTo>
                  <a:pt x="46088" y="19557"/>
                </a:lnTo>
                <a:lnTo>
                  <a:pt x="65900" y="19684"/>
                </a:lnTo>
                <a:lnTo>
                  <a:pt x="65789" y="56336"/>
                </a:lnTo>
                <a:lnTo>
                  <a:pt x="94373" y="105663"/>
                </a:lnTo>
                <a:lnTo>
                  <a:pt x="100444" y="107314"/>
                </a:lnTo>
                <a:lnTo>
                  <a:pt x="109905" y="101726"/>
                </a:lnTo>
                <a:lnTo>
                  <a:pt x="111518" y="95757"/>
                </a:lnTo>
                <a:lnTo>
                  <a:pt x="108775" y="90931"/>
                </a:lnTo>
                <a:lnTo>
                  <a:pt x="67386" y="19557"/>
                </a:lnTo>
                <a:close/>
              </a:path>
              <a:path w="111759" h="753110">
                <a:moveTo>
                  <a:pt x="56045" y="0"/>
                </a:moveTo>
                <a:lnTo>
                  <a:pt x="0" y="95376"/>
                </a:lnTo>
                <a:lnTo>
                  <a:pt x="1574" y="101473"/>
                </a:lnTo>
                <a:lnTo>
                  <a:pt x="6286" y="104266"/>
                </a:lnTo>
                <a:lnTo>
                  <a:pt x="11010" y="106933"/>
                </a:lnTo>
                <a:lnTo>
                  <a:pt x="17081" y="105409"/>
                </a:lnTo>
                <a:lnTo>
                  <a:pt x="45908" y="56336"/>
                </a:lnTo>
                <a:lnTo>
                  <a:pt x="46028" y="39298"/>
                </a:lnTo>
                <a:lnTo>
                  <a:pt x="46088" y="19557"/>
                </a:lnTo>
                <a:lnTo>
                  <a:pt x="67386" y="19557"/>
                </a:lnTo>
                <a:lnTo>
                  <a:pt x="56045" y="0"/>
                </a:lnTo>
                <a:close/>
              </a:path>
              <a:path w="111759" h="753110">
                <a:moveTo>
                  <a:pt x="65885" y="24637"/>
                </a:moveTo>
                <a:lnTo>
                  <a:pt x="64528" y="24637"/>
                </a:lnTo>
                <a:lnTo>
                  <a:pt x="55916" y="39298"/>
                </a:lnTo>
                <a:lnTo>
                  <a:pt x="65789" y="56336"/>
                </a:lnTo>
                <a:lnTo>
                  <a:pt x="65885" y="24637"/>
                </a:lnTo>
                <a:close/>
              </a:path>
              <a:path w="111759" h="753110">
                <a:moveTo>
                  <a:pt x="46088" y="19557"/>
                </a:moveTo>
                <a:lnTo>
                  <a:pt x="45977" y="56218"/>
                </a:lnTo>
                <a:lnTo>
                  <a:pt x="55916" y="39298"/>
                </a:lnTo>
                <a:lnTo>
                  <a:pt x="47421" y="24637"/>
                </a:lnTo>
                <a:lnTo>
                  <a:pt x="65885" y="24637"/>
                </a:lnTo>
                <a:lnTo>
                  <a:pt x="65900" y="19684"/>
                </a:lnTo>
                <a:lnTo>
                  <a:pt x="46088" y="19557"/>
                </a:lnTo>
                <a:close/>
              </a:path>
              <a:path w="111759" h="753110">
                <a:moveTo>
                  <a:pt x="64528" y="24637"/>
                </a:moveTo>
                <a:lnTo>
                  <a:pt x="47421" y="24637"/>
                </a:lnTo>
                <a:lnTo>
                  <a:pt x="55916" y="39298"/>
                </a:lnTo>
                <a:lnTo>
                  <a:pt x="6452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892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35" y="39234"/>
                </a:moveTo>
                <a:lnTo>
                  <a:pt x="45892" y="56203"/>
                </a:lnTo>
                <a:lnTo>
                  <a:pt x="44323" y="762000"/>
                </a:lnTo>
                <a:lnTo>
                  <a:pt x="64134" y="762126"/>
                </a:lnTo>
                <a:lnTo>
                  <a:pt x="65591" y="107187"/>
                </a:lnTo>
                <a:lnTo>
                  <a:pt x="65676" y="56203"/>
                </a:lnTo>
                <a:lnTo>
                  <a:pt x="55835" y="39234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04" y="56251"/>
                </a:lnTo>
                <a:lnTo>
                  <a:pt x="94361" y="105663"/>
                </a:lnTo>
                <a:lnTo>
                  <a:pt x="100456" y="107187"/>
                </a:lnTo>
                <a:lnTo>
                  <a:pt x="105156" y="104521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712" y="90932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667" y="90677"/>
                </a:lnTo>
                <a:lnTo>
                  <a:pt x="0" y="95376"/>
                </a:lnTo>
                <a:lnTo>
                  <a:pt x="1524" y="101473"/>
                </a:lnTo>
                <a:lnTo>
                  <a:pt x="10921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864" y="56251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4" y="24637"/>
                </a:moveTo>
                <a:lnTo>
                  <a:pt x="64388" y="24637"/>
                </a:lnTo>
                <a:lnTo>
                  <a:pt x="55835" y="39234"/>
                </a:lnTo>
                <a:lnTo>
                  <a:pt x="65704" y="56251"/>
                </a:lnTo>
                <a:lnTo>
                  <a:pt x="65774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892" y="56203"/>
                </a:lnTo>
                <a:lnTo>
                  <a:pt x="55835" y="39234"/>
                </a:lnTo>
                <a:lnTo>
                  <a:pt x="47370" y="24637"/>
                </a:lnTo>
                <a:lnTo>
                  <a:pt x="65774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370" y="24637"/>
                </a:lnTo>
                <a:lnTo>
                  <a:pt x="55835" y="39234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889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784" y="39321"/>
                </a:moveTo>
                <a:lnTo>
                  <a:pt x="45917" y="56160"/>
                </a:lnTo>
                <a:lnTo>
                  <a:pt x="44831" y="762000"/>
                </a:lnTo>
                <a:lnTo>
                  <a:pt x="64643" y="762126"/>
                </a:lnTo>
                <a:lnTo>
                  <a:pt x="65729" y="56418"/>
                </a:lnTo>
                <a:lnTo>
                  <a:pt x="55784" y="39321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29" y="56418"/>
                </a:lnTo>
                <a:lnTo>
                  <a:pt x="91567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18" y="90932"/>
                </a:lnTo>
                <a:lnTo>
                  <a:pt x="0" y="95503"/>
                </a:lnTo>
                <a:lnTo>
                  <a:pt x="1524" y="101473"/>
                </a:lnTo>
                <a:lnTo>
                  <a:pt x="6223" y="104267"/>
                </a:lnTo>
                <a:lnTo>
                  <a:pt x="11049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917" y="56160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8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29" y="56418"/>
                </a:lnTo>
                <a:lnTo>
                  <a:pt x="65778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17" y="56160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8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5408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04" y="39312"/>
                </a:moveTo>
                <a:lnTo>
                  <a:pt x="45942" y="56170"/>
                </a:lnTo>
                <a:lnTo>
                  <a:pt x="45339" y="762000"/>
                </a:lnTo>
                <a:lnTo>
                  <a:pt x="65151" y="762126"/>
                </a:lnTo>
                <a:lnTo>
                  <a:pt x="65711" y="107187"/>
                </a:lnTo>
                <a:lnTo>
                  <a:pt x="65637" y="56170"/>
                </a:lnTo>
                <a:lnTo>
                  <a:pt x="55804" y="39312"/>
                </a:lnTo>
                <a:close/>
              </a:path>
              <a:path w="111760" h="762635">
                <a:moveTo>
                  <a:pt x="67259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54" y="56370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631"/>
                </a:lnTo>
                <a:lnTo>
                  <a:pt x="67259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651" y="101600"/>
                </a:lnTo>
                <a:lnTo>
                  <a:pt x="6350" y="104394"/>
                </a:lnTo>
                <a:lnTo>
                  <a:pt x="11049" y="107061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942" y="56170"/>
                </a:lnTo>
                <a:lnTo>
                  <a:pt x="45974" y="19558"/>
                </a:lnTo>
                <a:lnTo>
                  <a:pt x="67259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81" y="24637"/>
                </a:moveTo>
                <a:lnTo>
                  <a:pt x="64389" y="24637"/>
                </a:lnTo>
                <a:lnTo>
                  <a:pt x="55804" y="39312"/>
                </a:lnTo>
                <a:lnTo>
                  <a:pt x="65754" y="56370"/>
                </a:lnTo>
                <a:lnTo>
                  <a:pt x="65781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42" y="56170"/>
                </a:lnTo>
                <a:lnTo>
                  <a:pt x="55804" y="39312"/>
                </a:lnTo>
                <a:lnTo>
                  <a:pt x="47243" y="24637"/>
                </a:lnTo>
                <a:lnTo>
                  <a:pt x="65781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9" y="24637"/>
                </a:moveTo>
                <a:lnTo>
                  <a:pt x="47243" y="24637"/>
                </a:lnTo>
                <a:lnTo>
                  <a:pt x="55804" y="39312"/>
                </a:lnTo>
                <a:lnTo>
                  <a:pt x="64389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47" name="Holder 4">
            <a:extLst>
              <a:ext uri="{FF2B5EF4-FFF2-40B4-BE49-F238E27FC236}">
                <a16:creationId xmlns:a16="http://schemas.microsoft.com/office/drawing/2014/main" id="{3533D0CC-302F-4232-BF80-0E7CA972D5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2272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570" y="249377"/>
            <a:ext cx="8912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4283964"/>
            <a:ext cx="2796539" cy="140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BC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5066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5066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8570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8570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3598" y="2736342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3598" y="271348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89" h="45719">
                <a:moveTo>
                  <a:pt x="0" y="45720"/>
                </a:moveTo>
                <a:lnTo>
                  <a:pt x="135636" y="45720"/>
                </a:lnTo>
                <a:lnTo>
                  <a:pt x="13563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4972" y="3627882"/>
            <a:ext cx="111760" cy="669290"/>
          </a:xfrm>
          <a:custGeom>
            <a:avLst/>
            <a:gdLst/>
            <a:ahLst/>
            <a:cxnLst/>
            <a:rect l="l" t="t" r="r" b="b"/>
            <a:pathLst>
              <a:path w="111760" h="669289">
                <a:moveTo>
                  <a:pt x="56120" y="39249"/>
                </a:moveTo>
                <a:lnTo>
                  <a:pt x="46147" y="56095"/>
                </a:lnTo>
                <a:lnTo>
                  <a:pt x="42671" y="668909"/>
                </a:lnTo>
                <a:lnTo>
                  <a:pt x="62483" y="669036"/>
                </a:lnTo>
                <a:lnTo>
                  <a:pt x="65959" y="56318"/>
                </a:lnTo>
                <a:lnTo>
                  <a:pt x="56120" y="39249"/>
                </a:lnTo>
                <a:close/>
              </a:path>
              <a:path w="111760" h="669289">
                <a:moveTo>
                  <a:pt x="67653" y="19558"/>
                </a:moveTo>
                <a:lnTo>
                  <a:pt x="46354" y="19558"/>
                </a:lnTo>
                <a:lnTo>
                  <a:pt x="66166" y="19685"/>
                </a:lnTo>
                <a:lnTo>
                  <a:pt x="65959" y="56318"/>
                </a:lnTo>
                <a:lnTo>
                  <a:pt x="91693" y="100965"/>
                </a:lnTo>
                <a:lnTo>
                  <a:pt x="94360" y="105791"/>
                </a:lnTo>
                <a:lnTo>
                  <a:pt x="100456" y="107315"/>
                </a:lnTo>
                <a:lnTo>
                  <a:pt x="105155" y="104648"/>
                </a:lnTo>
                <a:lnTo>
                  <a:pt x="109981" y="101854"/>
                </a:lnTo>
                <a:lnTo>
                  <a:pt x="111505" y="95885"/>
                </a:lnTo>
                <a:lnTo>
                  <a:pt x="108838" y="91059"/>
                </a:lnTo>
                <a:lnTo>
                  <a:pt x="67653" y="19558"/>
                </a:lnTo>
                <a:close/>
              </a:path>
              <a:path w="111760" h="669289">
                <a:moveTo>
                  <a:pt x="56387" y="0"/>
                </a:moveTo>
                <a:lnTo>
                  <a:pt x="0" y="95250"/>
                </a:lnTo>
                <a:lnTo>
                  <a:pt x="1650" y="101346"/>
                </a:lnTo>
                <a:lnTo>
                  <a:pt x="11048" y="106934"/>
                </a:lnTo>
                <a:lnTo>
                  <a:pt x="17144" y="105283"/>
                </a:lnTo>
                <a:lnTo>
                  <a:pt x="19811" y="100584"/>
                </a:lnTo>
                <a:lnTo>
                  <a:pt x="46147" y="56095"/>
                </a:lnTo>
                <a:lnTo>
                  <a:pt x="46354" y="19558"/>
                </a:lnTo>
                <a:lnTo>
                  <a:pt x="67653" y="19558"/>
                </a:lnTo>
                <a:lnTo>
                  <a:pt x="56387" y="0"/>
                </a:lnTo>
                <a:close/>
              </a:path>
              <a:path w="111760" h="669289">
                <a:moveTo>
                  <a:pt x="66139" y="24511"/>
                </a:moveTo>
                <a:lnTo>
                  <a:pt x="47625" y="24511"/>
                </a:lnTo>
                <a:lnTo>
                  <a:pt x="64769" y="24638"/>
                </a:lnTo>
                <a:lnTo>
                  <a:pt x="56120" y="39249"/>
                </a:lnTo>
                <a:lnTo>
                  <a:pt x="65959" y="56318"/>
                </a:lnTo>
                <a:lnTo>
                  <a:pt x="66139" y="24511"/>
                </a:lnTo>
                <a:close/>
              </a:path>
              <a:path w="111760" h="669289">
                <a:moveTo>
                  <a:pt x="46354" y="19558"/>
                </a:moveTo>
                <a:lnTo>
                  <a:pt x="46147" y="56095"/>
                </a:lnTo>
                <a:lnTo>
                  <a:pt x="56120" y="39249"/>
                </a:lnTo>
                <a:lnTo>
                  <a:pt x="47625" y="24511"/>
                </a:lnTo>
                <a:lnTo>
                  <a:pt x="66139" y="24511"/>
                </a:lnTo>
                <a:lnTo>
                  <a:pt x="66166" y="19685"/>
                </a:lnTo>
                <a:lnTo>
                  <a:pt x="46354" y="19558"/>
                </a:lnTo>
                <a:close/>
              </a:path>
              <a:path w="111760" h="669289">
                <a:moveTo>
                  <a:pt x="47625" y="24511"/>
                </a:moveTo>
                <a:lnTo>
                  <a:pt x="56120" y="39249"/>
                </a:lnTo>
                <a:lnTo>
                  <a:pt x="64769" y="24638"/>
                </a:lnTo>
                <a:lnTo>
                  <a:pt x="47625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8983" y="3627882"/>
            <a:ext cx="111760" cy="669290"/>
          </a:xfrm>
          <a:custGeom>
            <a:avLst/>
            <a:gdLst/>
            <a:ahLst/>
            <a:cxnLst/>
            <a:rect l="l" t="t" r="r" b="b"/>
            <a:pathLst>
              <a:path w="111760" h="669289">
                <a:moveTo>
                  <a:pt x="56881" y="39183"/>
                </a:moveTo>
                <a:lnTo>
                  <a:pt x="46648" y="55992"/>
                </a:lnTo>
                <a:lnTo>
                  <a:pt x="34543" y="668782"/>
                </a:lnTo>
                <a:lnTo>
                  <a:pt x="54356" y="669163"/>
                </a:lnTo>
                <a:lnTo>
                  <a:pt x="66460" y="56385"/>
                </a:lnTo>
                <a:lnTo>
                  <a:pt x="56881" y="39183"/>
                </a:lnTo>
                <a:close/>
              </a:path>
              <a:path w="111760" h="669289">
                <a:moveTo>
                  <a:pt x="68488" y="19431"/>
                </a:moveTo>
                <a:lnTo>
                  <a:pt x="47371" y="19431"/>
                </a:lnTo>
                <a:lnTo>
                  <a:pt x="67183" y="19812"/>
                </a:lnTo>
                <a:lnTo>
                  <a:pt x="66460" y="56385"/>
                </a:lnTo>
                <a:lnTo>
                  <a:pt x="91567" y="101473"/>
                </a:lnTo>
                <a:lnTo>
                  <a:pt x="94234" y="106299"/>
                </a:lnTo>
                <a:lnTo>
                  <a:pt x="100203" y="107950"/>
                </a:lnTo>
                <a:lnTo>
                  <a:pt x="109855" y="102616"/>
                </a:lnTo>
                <a:lnTo>
                  <a:pt x="111506" y="96647"/>
                </a:lnTo>
                <a:lnTo>
                  <a:pt x="108839" y="91821"/>
                </a:lnTo>
                <a:lnTo>
                  <a:pt x="68488" y="19431"/>
                </a:lnTo>
                <a:close/>
              </a:path>
              <a:path w="111760" h="669289">
                <a:moveTo>
                  <a:pt x="57658" y="0"/>
                </a:moveTo>
                <a:lnTo>
                  <a:pt x="2793" y="89789"/>
                </a:lnTo>
                <a:lnTo>
                  <a:pt x="0" y="94488"/>
                </a:lnTo>
                <a:lnTo>
                  <a:pt x="1524" y="100584"/>
                </a:lnTo>
                <a:lnTo>
                  <a:pt x="6096" y="103378"/>
                </a:lnTo>
                <a:lnTo>
                  <a:pt x="10795" y="106172"/>
                </a:lnTo>
                <a:lnTo>
                  <a:pt x="16891" y="104775"/>
                </a:lnTo>
                <a:lnTo>
                  <a:pt x="19812" y="100076"/>
                </a:lnTo>
                <a:lnTo>
                  <a:pt x="46648" y="55992"/>
                </a:lnTo>
                <a:lnTo>
                  <a:pt x="47371" y="19431"/>
                </a:lnTo>
                <a:lnTo>
                  <a:pt x="68488" y="19431"/>
                </a:lnTo>
                <a:lnTo>
                  <a:pt x="57658" y="0"/>
                </a:lnTo>
                <a:close/>
              </a:path>
              <a:path w="111760" h="669289">
                <a:moveTo>
                  <a:pt x="67092" y="24384"/>
                </a:moveTo>
                <a:lnTo>
                  <a:pt x="48641" y="24384"/>
                </a:lnTo>
                <a:lnTo>
                  <a:pt x="65659" y="24765"/>
                </a:lnTo>
                <a:lnTo>
                  <a:pt x="56881" y="39183"/>
                </a:lnTo>
                <a:lnTo>
                  <a:pt x="66460" y="56385"/>
                </a:lnTo>
                <a:lnTo>
                  <a:pt x="67092" y="24384"/>
                </a:lnTo>
                <a:close/>
              </a:path>
              <a:path w="111760" h="669289">
                <a:moveTo>
                  <a:pt x="47371" y="19431"/>
                </a:moveTo>
                <a:lnTo>
                  <a:pt x="46648" y="55992"/>
                </a:lnTo>
                <a:lnTo>
                  <a:pt x="56881" y="39183"/>
                </a:lnTo>
                <a:lnTo>
                  <a:pt x="48641" y="24384"/>
                </a:lnTo>
                <a:lnTo>
                  <a:pt x="67092" y="24384"/>
                </a:lnTo>
                <a:lnTo>
                  <a:pt x="67183" y="19812"/>
                </a:lnTo>
                <a:lnTo>
                  <a:pt x="47371" y="19431"/>
                </a:lnTo>
                <a:close/>
              </a:path>
              <a:path w="111760" h="669289">
                <a:moveTo>
                  <a:pt x="48641" y="24384"/>
                </a:moveTo>
                <a:lnTo>
                  <a:pt x="56881" y="39183"/>
                </a:lnTo>
                <a:lnTo>
                  <a:pt x="65659" y="24765"/>
                </a:lnTo>
                <a:lnTo>
                  <a:pt x="48641" y="243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3376" y="3627882"/>
            <a:ext cx="111760" cy="666750"/>
          </a:xfrm>
          <a:custGeom>
            <a:avLst/>
            <a:gdLst/>
            <a:ahLst/>
            <a:cxnLst/>
            <a:rect l="l" t="t" r="r" b="b"/>
            <a:pathLst>
              <a:path w="111760" h="666750">
                <a:moveTo>
                  <a:pt x="56344" y="39195"/>
                </a:moveTo>
                <a:lnTo>
                  <a:pt x="46220" y="56176"/>
                </a:lnTo>
                <a:lnTo>
                  <a:pt x="39750" y="665988"/>
                </a:lnTo>
                <a:lnTo>
                  <a:pt x="59562" y="666242"/>
                </a:lnTo>
                <a:lnTo>
                  <a:pt x="66033" y="56255"/>
                </a:lnTo>
                <a:lnTo>
                  <a:pt x="56344" y="39195"/>
                </a:lnTo>
                <a:close/>
              </a:path>
              <a:path w="111760" h="666750">
                <a:moveTo>
                  <a:pt x="67906" y="19558"/>
                </a:moveTo>
                <a:lnTo>
                  <a:pt x="46609" y="19558"/>
                </a:lnTo>
                <a:lnTo>
                  <a:pt x="66421" y="19685"/>
                </a:lnTo>
                <a:lnTo>
                  <a:pt x="66033" y="56255"/>
                </a:lnTo>
                <a:lnTo>
                  <a:pt x="91567" y="101219"/>
                </a:lnTo>
                <a:lnTo>
                  <a:pt x="94361" y="105918"/>
                </a:lnTo>
                <a:lnTo>
                  <a:pt x="100330" y="107569"/>
                </a:lnTo>
                <a:lnTo>
                  <a:pt x="105156" y="104902"/>
                </a:lnTo>
                <a:lnTo>
                  <a:pt x="109855" y="102235"/>
                </a:lnTo>
                <a:lnTo>
                  <a:pt x="111506" y="96139"/>
                </a:lnTo>
                <a:lnTo>
                  <a:pt x="67906" y="19558"/>
                </a:lnTo>
                <a:close/>
              </a:path>
              <a:path w="111760" h="666750">
                <a:moveTo>
                  <a:pt x="56768" y="0"/>
                </a:moveTo>
                <a:lnTo>
                  <a:pt x="0" y="94996"/>
                </a:lnTo>
                <a:lnTo>
                  <a:pt x="1524" y="101092"/>
                </a:lnTo>
                <a:lnTo>
                  <a:pt x="10922" y="106680"/>
                </a:lnTo>
                <a:lnTo>
                  <a:pt x="17018" y="105156"/>
                </a:lnTo>
                <a:lnTo>
                  <a:pt x="46220" y="56176"/>
                </a:lnTo>
                <a:lnTo>
                  <a:pt x="46609" y="19558"/>
                </a:lnTo>
                <a:lnTo>
                  <a:pt x="67906" y="19558"/>
                </a:lnTo>
                <a:lnTo>
                  <a:pt x="56768" y="0"/>
                </a:lnTo>
                <a:close/>
              </a:path>
              <a:path w="111760" h="666750">
                <a:moveTo>
                  <a:pt x="66369" y="24511"/>
                </a:moveTo>
                <a:lnTo>
                  <a:pt x="48006" y="24511"/>
                </a:lnTo>
                <a:lnTo>
                  <a:pt x="65024" y="24638"/>
                </a:lnTo>
                <a:lnTo>
                  <a:pt x="56344" y="39195"/>
                </a:lnTo>
                <a:lnTo>
                  <a:pt x="66033" y="56255"/>
                </a:lnTo>
                <a:lnTo>
                  <a:pt x="66369" y="24511"/>
                </a:lnTo>
                <a:close/>
              </a:path>
              <a:path w="111760" h="666750">
                <a:moveTo>
                  <a:pt x="46609" y="19558"/>
                </a:moveTo>
                <a:lnTo>
                  <a:pt x="46220" y="56176"/>
                </a:lnTo>
                <a:lnTo>
                  <a:pt x="56344" y="39195"/>
                </a:lnTo>
                <a:lnTo>
                  <a:pt x="48006" y="24511"/>
                </a:lnTo>
                <a:lnTo>
                  <a:pt x="66369" y="24511"/>
                </a:lnTo>
                <a:lnTo>
                  <a:pt x="66421" y="19685"/>
                </a:lnTo>
                <a:lnTo>
                  <a:pt x="46609" y="19558"/>
                </a:lnTo>
                <a:close/>
              </a:path>
              <a:path w="111760" h="666750">
                <a:moveTo>
                  <a:pt x="48006" y="24511"/>
                </a:moveTo>
                <a:lnTo>
                  <a:pt x="56344" y="39195"/>
                </a:lnTo>
                <a:lnTo>
                  <a:pt x="65024" y="24638"/>
                </a:lnTo>
                <a:lnTo>
                  <a:pt x="48006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5827" y="3511297"/>
            <a:ext cx="132588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9333" y="3511297"/>
            <a:ext cx="132587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04361" y="3511297"/>
            <a:ext cx="132587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7042" y="3574161"/>
            <a:ext cx="1247140" cy="728345"/>
          </a:xfrm>
          <a:custGeom>
            <a:avLst/>
            <a:gdLst/>
            <a:ahLst/>
            <a:cxnLst/>
            <a:rect l="l" t="t" r="r" b="b"/>
            <a:pathLst>
              <a:path w="1247139" h="728345">
                <a:moveTo>
                  <a:pt x="53581" y="19960"/>
                </a:moveTo>
                <a:lnTo>
                  <a:pt x="33903" y="20017"/>
                </a:lnTo>
                <a:lnTo>
                  <a:pt x="43640" y="37085"/>
                </a:lnTo>
                <a:lnTo>
                  <a:pt x="1236853" y="728218"/>
                </a:lnTo>
                <a:lnTo>
                  <a:pt x="1246758" y="711072"/>
                </a:lnTo>
                <a:lnTo>
                  <a:pt x="53581" y="19960"/>
                </a:lnTo>
                <a:close/>
              </a:path>
              <a:path w="1247139" h="728345">
                <a:moveTo>
                  <a:pt x="110616" y="0"/>
                </a:moveTo>
                <a:lnTo>
                  <a:pt x="105156" y="0"/>
                </a:lnTo>
                <a:lnTo>
                  <a:pt x="0" y="380"/>
                </a:lnTo>
                <a:lnTo>
                  <a:pt x="54737" y="96519"/>
                </a:lnTo>
                <a:lnTo>
                  <a:pt x="60832" y="98170"/>
                </a:lnTo>
                <a:lnTo>
                  <a:pt x="65531" y="95503"/>
                </a:lnTo>
                <a:lnTo>
                  <a:pt x="70231" y="92709"/>
                </a:lnTo>
                <a:lnTo>
                  <a:pt x="72008" y="86740"/>
                </a:lnTo>
                <a:lnTo>
                  <a:pt x="69214" y="81914"/>
                </a:lnTo>
                <a:lnTo>
                  <a:pt x="43640" y="37085"/>
                </a:lnTo>
                <a:lnTo>
                  <a:pt x="12064" y="18796"/>
                </a:lnTo>
                <a:lnTo>
                  <a:pt x="21970" y="1650"/>
                </a:lnTo>
                <a:lnTo>
                  <a:pt x="112268" y="1650"/>
                </a:lnTo>
                <a:lnTo>
                  <a:pt x="110616" y="0"/>
                </a:lnTo>
                <a:close/>
              </a:path>
              <a:path w="1247139" h="728345">
                <a:moveTo>
                  <a:pt x="21970" y="1650"/>
                </a:moveTo>
                <a:lnTo>
                  <a:pt x="12064" y="18796"/>
                </a:lnTo>
                <a:lnTo>
                  <a:pt x="43640" y="37085"/>
                </a:lnTo>
                <a:lnTo>
                  <a:pt x="33931" y="20065"/>
                </a:lnTo>
                <a:lnTo>
                  <a:pt x="17018" y="20065"/>
                </a:lnTo>
                <a:lnTo>
                  <a:pt x="25526" y="5334"/>
                </a:lnTo>
                <a:lnTo>
                  <a:pt x="28329" y="5334"/>
                </a:lnTo>
                <a:lnTo>
                  <a:pt x="21970" y="1650"/>
                </a:lnTo>
                <a:close/>
              </a:path>
              <a:path w="1247139" h="728345">
                <a:moveTo>
                  <a:pt x="25526" y="5334"/>
                </a:moveTo>
                <a:lnTo>
                  <a:pt x="17018" y="20065"/>
                </a:lnTo>
                <a:lnTo>
                  <a:pt x="33903" y="20017"/>
                </a:lnTo>
                <a:lnTo>
                  <a:pt x="25526" y="5334"/>
                </a:lnTo>
                <a:close/>
              </a:path>
              <a:path w="1247139" h="728345">
                <a:moveTo>
                  <a:pt x="33903" y="20017"/>
                </a:moveTo>
                <a:lnTo>
                  <a:pt x="17018" y="20065"/>
                </a:lnTo>
                <a:lnTo>
                  <a:pt x="33931" y="20065"/>
                </a:lnTo>
                <a:close/>
              </a:path>
              <a:path w="1247139" h="728345">
                <a:moveTo>
                  <a:pt x="28329" y="5334"/>
                </a:moveTo>
                <a:lnTo>
                  <a:pt x="25526" y="5334"/>
                </a:lnTo>
                <a:lnTo>
                  <a:pt x="33903" y="20017"/>
                </a:lnTo>
                <a:lnTo>
                  <a:pt x="53581" y="19960"/>
                </a:lnTo>
                <a:lnTo>
                  <a:pt x="28329" y="5334"/>
                </a:lnTo>
                <a:close/>
              </a:path>
              <a:path w="1247139" h="728345">
                <a:moveTo>
                  <a:pt x="112268" y="1650"/>
                </a:moveTo>
                <a:lnTo>
                  <a:pt x="21970" y="1650"/>
                </a:lnTo>
                <a:lnTo>
                  <a:pt x="53581" y="19960"/>
                </a:lnTo>
                <a:lnTo>
                  <a:pt x="110743" y="19812"/>
                </a:lnTo>
                <a:lnTo>
                  <a:pt x="115062" y="15366"/>
                </a:lnTo>
                <a:lnTo>
                  <a:pt x="115062" y="4444"/>
                </a:lnTo>
                <a:lnTo>
                  <a:pt x="112268" y="16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2015" y="3557271"/>
            <a:ext cx="1849755" cy="746125"/>
          </a:xfrm>
          <a:custGeom>
            <a:avLst/>
            <a:gdLst/>
            <a:ahLst/>
            <a:cxnLst/>
            <a:rect l="l" t="t" r="r" b="b"/>
            <a:pathLst>
              <a:path w="1849754" h="746125">
                <a:moveTo>
                  <a:pt x="56081" y="28452"/>
                </a:moveTo>
                <a:lnTo>
                  <a:pt x="36565" y="31525"/>
                </a:lnTo>
                <a:lnTo>
                  <a:pt x="48881" y="47007"/>
                </a:lnTo>
                <a:lnTo>
                  <a:pt x="1842515" y="745743"/>
                </a:lnTo>
                <a:lnTo>
                  <a:pt x="1849755" y="727328"/>
                </a:lnTo>
                <a:lnTo>
                  <a:pt x="56081" y="28452"/>
                </a:lnTo>
                <a:close/>
              </a:path>
              <a:path w="1849754" h="746125">
                <a:moveTo>
                  <a:pt x="109219" y="0"/>
                </a:moveTo>
                <a:lnTo>
                  <a:pt x="0" y="17271"/>
                </a:lnTo>
                <a:lnTo>
                  <a:pt x="65405" y="99694"/>
                </a:lnTo>
                <a:lnTo>
                  <a:pt x="68834" y="103885"/>
                </a:lnTo>
                <a:lnTo>
                  <a:pt x="75056" y="104647"/>
                </a:lnTo>
                <a:lnTo>
                  <a:pt x="79248" y="101218"/>
                </a:lnTo>
                <a:lnTo>
                  <a:pt x="83566" y="97789"/>
                </a:lnTo>
                <a:lnTo>
                  <a:pt x="84328" y="91566"/>
                </a:lnTo>
                <a:lnTo>
                  <a:pt x="48881" y="47007"/>
                </a:lnTo>
                <a:lnTo>
                  <a:pt x="14605" y="33654"/>
                </a:lnTo>
                <a:lnTo>
                  <a:pt x="21843" y="15112"/>
                </a:lnTo>
                <a:lnTo>
                  <a:pt x="115617" y="15112"/>
                </a:lnTo>
                <a:lnTo>
                  <a:pt x="116078" y="14477"/>
                </a:lnTo>
                <a:lnTo>
                  <a:pt x="114300" y="3682"/>
                </a:lnTo>
                <a:lnTo>
                  <a:pt x="109219" y="0"/>
                </a:lnTo>
                <a:close/>
              </a:path>
              <a:path w="1849754" h="746125">
                <a:moveTo>
                  <a:pt x="21843" y="15112"/>
                </a:moveTo>
                <a:lnTo>
                  <a:pt x="14605" y="33654"/>
                </a:lnTo>
                <a:lnTo>
                  <a:pt x="48881" y="47007"/>
                </a:lnTo>
                <a:lnTo>
                  <a:pt x="38663" y="34162"/>
                </a:lnTo>
                <a:lnTo>
                  <a:pt x="19812" y="34162"/>
                </a:lnTo>
                <a:lnTo>
                  <a:pt x="26035" y="18287"/>
                </a:lnTo>
                <a:lnTo>
                  <a:pt x="29992" y="18287"/>
                </a:lnTo>
                <a:lnTo>
                  <a:pt x="21843" y="15112"/>
                </a:lnTo>
                <a:close/>
              </a:path>
              <a:path w="1849754" h="746125">
                <a:moveTo>
                  <a:pt x="26035" y="18287"/>
                </a:moveTo>
                <a:lnTo>
                  <a:pt x="19812" y="34162"/>
                </a:lnTo>
                <a:lnTo>
                  <a:pt x="36565" y="31525"/>
                </a:lnTo>
                <a:lnTo>
                  <a:pt x="26035" y="18287"/>
                </a:lnTo>
                <a:close/>
              </a:path>
              <a:path w="1849754" h="746125">
                <a:moveTo>
                  <a:pt x="36565" y="31525"/>
                </a:moveTo>
                <a:lnTo>
                  <a:pt x="19812" y="34162"/>
                </a:lnTo>
                <a:lnTo>
                  <a:pt x="38663" y="34162"/>
                </a:lnTo>
                <a:lnTo>
                  <a:pt x="36565" y="31525"/>
                </a:lnTo>
                <a:close/>
              </a:path>
              <a:path w="1849754" h="746125">
                <a:moveTo>
                  <a:pt x="29992" y="18287"/>
                </a:moveTo>
                <a:lnTo>
                  <a:pt x="26035" y="18287"/>
                </a:lnTo>
                <a:lnTo>
                  <a:pt x="36565" y="31525"/>
                </a:lnTo>
                <a:lnTo>
                  <a:pt x="56081" y="28452"/>
                </a:lnTo>
                <a:lnTo>
                  <a:pt x="29992" y="18287"/>
                </a:lnTo>
                <a:close/>
              </a:path>
              <a:path w="1849754" h="746125">
                <a:moveTo>
                  <a:pt x="115617" y="15112"/>
                </a:moveTo>
                <a:lnTo>
                  <a:pt x="21843" y="15112"/>
                </a:lnTo>
                <a:lnTo>
                  <a:pt x="56081" y="28452"/>
                </a:lnTo>
                <a:lnTo>
                  <a:pt x="112394" y="19557"/>
                </a:lnTo>
                <a:lnTo>
                  <a:pt x="115617" y="15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3309" y="2768345"/>
            <a:ext cx="111760" cy="753110"/>
          </a:xfrm>
          <a:custGeom>
            <a:avLst/>
            <a:gdLst/>
            <a:ahLst/>
            <a:cxnLst/>
            <a:rect l="l" t="t" r="r" b="b"/>
            <a:pathLst>
              <a:path w="111759" h="753110">
                <a:moveTo>
                  <a:pt x="55916" y="39298"/>
                </a:moveTo>
                <a:lnTo>
                  <a:pt x="45977" y="56218"/>
                </a:lnTo>
                <a:lnTo>
                  <a:pt x="43878" y="752728"/>
                </a:lnTo>
                <a:lnTo>
                  <a:pt x="63690" y="752855"/>
                </a:lnTo>
                <a:lnTo>
                  <a:pt x="65685" y="90931"/>
                </a:lnTo>
                <a:lnTo>
                  <a:pt x="65721" y="56218"/>
                </a:lnTo>
                <a:lnTo>
                  <a:pt x="55916" y="39298"/>
                </a:lnTo>
                <a:close/>
              </a:path>
              <a:path w="111759" h="753110">
                <a:moveTo>
                  <a:pt x="67386" y="19557"/>
                </a:moveTo>
                <a:lnTo>
                  <a:pt x="46088" y="19557"/>
                </a:lnTo>
                <a:lnTo>
                  <a:pt x="65900" y="19684"/>
                </a:lnTo>
                <a:lnTo>
                  <a:pt x="65789" y="56336"/>
                </a:lnTo>
                <a:lnTo>
                  <a:pt x="94373" y="105663"/>
                </a:lnTo>
                <a:lnTo>
                  <a:pt x="100444" y="107314"/>
                </a:lnTo>
                <a:lnTo>
                  <a:pt x="109905" y="101726"/>
                </a:lnTo>
                <a:lnTo>
                  <a:pt x="111518" y="95757"/>
                </a:lnTo>
                <a:lnTo>
                  <a:pt x="108775" y="90931"/>
                </a:lnTo>
                <a:lnTo>
                  <a:pt x="67386" y="19557"/>
                </a:lnTo>
                <a:close/>
              </a:path>
              <a:path w="111759" h="753110">
                <a:moveTo>
                  <a:pt x="56045" y="0"/>
                </a:moveTo>
                <a:lnTo>
                  <a:pt x="0" y="95376"/>
                </a:lnTo>
                <a:lnTo>
                  <a:pt x="1574" y="101473"/>
                </a:lnTo>
                <a:lnTo>
                  <a:pt x="6286" y="104266"/>
                </a:lnTo>
                <a:lnTo>
                  <a:pt x="11010" y="106933"/>
                </a:lnTo>
                <a:lnTo>
                  <a:pt x="17081" y="105409"/>
                </a:lnTo>
                <a:lnTo>
                  <a:pt x="45908" y="56336"/>
                </a:lnTo>
                <a:lnTo>
                  <a:pt x="46028" y="39298"/>
                </a:lnTo>
                <a:lnTo>
                  <a:pt x="46088" y="19557"/>
                </a:lnTo>
                <a:lnTo>
                  <a:pt x="67386" y="19557"/>
                </a:lnTo>
                <a:lnTo>
                  <a:pt x="56045" y="0"/>
                </a:lnTo>
                <a:close/>
              </a:path>
              <a:path w="111759" h="753110">
                <a:moveTo>
                  <a:pt x="65885" y="24637"/>
                </a:moveTo>
                <a:lnTo>
                  <a:pt x="64528" y="24637"/>
                </a:lnTo>
                <a:lnTo>
                  <a:pt x="55916" y="39298"/>
                </a:lnTo>
                <a:lnTo>
                  <a:pt x="65789" y="56336"/>
                </a:lnTo>
                <a:lnTo>
                  <a:pt x="65885" y="24637"/>
                </a:lnTo>
                <a:close/>
              </a:path>
              <a:path w="111759" h="753110">
                <a:moveTo>
                  <a:pt x="46088" y="19557"/>
                </a:moveTo>
                <a:lnTo>
                  <a:pt x="45977" y="56218"/>
                </a:lnTo>
                <a:lnTo>
                  <a:pt x="55916" y="39298"/>
                </a:lnTo>
                <a:lnTo>
                  <a:pt x="47421" y="24637"/>
                </a:lnTo>
                <a:lnTo>
                  <a:pt x="65885" y="24637"/>
                </a:lnTo>
                <a:lnTo>
                  <a:pt x="65900" y="19684"/>
                </a:lnTo>
                <a:lnTo>
                  <a:pt x="46088" y="19557"/>
                </a:lnTo>
                <a:close/>
              </a:path>
              <a:path w="111759" h="753110">
                <a:moveTo>
                  <a:pt x="64528" y="24637"/>
                </a:moveTo>
                <a:lnTo>
                  <a:pt x="47421" y="24637"/>
                </a:lnTo>
                <a:lnTo>
                  <a:pt x="55916" y="39298"/>
                </a:lnTo>
                <a:lnTo>
                  <a:pt x="6452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7892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35" y="39234"/>
                </a:moveTo>
                <a:lnTo>
                  <a:pt x="45892" y="56203"/>
                </a:lnTo>
                <a:lnTo>
                  <a:pt x="44323" y="762000"/>
                </a:lnTo>
                <a:lnTo>
                  <a:pt x="64134" y="762126"/>
                </a:lnTo>
                <a:lnTo>
                  <a:pt x="65591" y="107187"/>
                </a:lnTo>
                <a:lnTo>
                  <a:pt x="65676" y="56203"/>
                </a:lnTo>
                <a:lnTo>
                  <a:pt x="55835" y="39234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04" y="56251"/>
                </a:lnTo>
                <a:lnTo>
                  <a:pt x="94361" y="105663"/>
                </a:lnTo>
                <a:lnTo>
                  <a:pt x="100456" y="107187"/>
                </a:lnTo>
                <a:lnTo>
                  <a:pt x="105156" y="104521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712" y="90932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667" y="90677"/>
                </a:lnTo>
                <a:lnTo>
                  <a:pt x="0" y="95376"/>
                </a:lnTo>
                <a:lnTo>
                  <a:pt x="1524" y="101473"/>
                </a:lnTo>
                <a:lnTo>
                  <a:pt x="10921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864" y="56251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4" y="24637"/>
                </a:moveTo>
                <a:lnTo>
                  <a:pt x="64388" y="24637"/>
                </a:lnTo>
                <a:lnTo>
                  <a:pt x="55835" y="39234"/>
                </a:lnTo>
                <a:lnTo>
                  <a:pt x="65704" y="56251"/>
                </a:lnTo>
                <a:lnTo>
                  <a:pt x="65774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892" y="56203"/>
                </a:lnTo>
                <a:lnTo>
                  <a:pt x="55835" y="39234"/>
                </a:lnTo>
                <a:lnTo>
                  <a:pt x="47370" y="24637"/>
                </a:lnTo>
                <a:lnTo>
                  <a:pt x="65774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370" y="24637"/>
                </a:lnTo>
                <a:lnTo>
                  <a:pt x="55835" y="39234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889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784" y="39321"/>
                </a:moveTo>
                <a:lnTo>
                  <a:pt x="45917" y="56160"/>
                </a:lnTo>
                <a:lnTo>
                  <a:pt x="44831" y="762000"/>
                </a:lnTo>
                <a:lnTo>
                  <a:pt x="64643" y="762126"/>
                </a:lnTo>
                <a:lnTo>
                  <a:pt x="65729" y="56418"/>
                </a:lnTo>
                <a:lnTo>
                  <a:pt x="55784" y="39321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29" y="56418"/>
                </a:lnTo>
                <a:lnTo>
                  <a:pt x="91567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18" y="90932"/>
                </a:lnTo>
                <a:lnTo>
                  <a:pt x="0" y="95503"/>
                </a:lnTo>
                <a:lnTo>
                  <a:pt x="1524" y="101473"/>
                </a:lnTo>
                <a:lnTo>
                  <a:pt x="6223" y="104267"/>
                </a:lnTo>
                <a:lnTo>
                  <a:pt x="11049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917" y="56160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8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29" y="56418"/>
                </a:lnTo>
                <a:lnTo>
                  <a:pt x="65778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17" y="56160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8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5408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04" y="39312"/>
                </a:moveTo>
                <a:lnTo>
                  <a:pt x="45942" y="56170"/>
                </a:lnTo>
                <a:lnTo>
                  <a:pt x="45339" y="762000"/>
                </a:lnTo>
                <a:lnTo>
                  <a:pt x="65151" y="762126"/>
                </a:lnTo>
                <a:lnTo>
                  <a:pt x="65711" y="107187"/>
                </a:lnTo>
                <a:lnTo>
                  <a:pt x="65637" y="56170"/>
                </a:lnTo>
                <a:lnTo>
                  <a:pt x="55804" y="39312"/>
                </a:lnTo>
                <a:close/>
              </a:path>
              <a:path w="111760" h="762635">
                <a:moveTo>
                  <a:pt x="67259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54" y="56370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631"/>
                </a:lnTo>
                <a:lnTo>
                  <a:pt x="67259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651" y="101600"/>
                </a:lnTo>
                <a:lnTo>
                  <a:pt x="6350" y="104394"/>
                </a:lnTo>
                <a:lnTo>
                  <a:pt x="11049" y="107061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942" y="56170"/>
                </a:lnTo>
                <a:lnTo>
                  <a:pt x="45974" y="19558"/>
                </a:lnTo>
                <a:lnTo>
                  <a:pt x="67259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81" y="24637"/>
                </a:moveTo>
                <a:lnTo>
                  <a:pt x="64389" y="24637"/>
                </a:lnTo>
                <a:lnTo>
                  <a:pt x="55804" y="39312"/>
                </a:lnTo>
                <a:lnTo>
                  <a:pt x="65754" y="56370"/>
                </a:lnTo>
                <a:lnTo>
                  <a:pt x="65781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42" y="56170"/>
                </a:lnTo>
                <a:lnTo>
                  <a:pt x="55804" y="39312"/>
                </a:lnTo>
                <a:lnTo>
                  <a:pt x="47243" y="24637"/>
                </a:lnTo>
                <a:lnTo>
                  <a:pt x="65781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9" y="24637"/>
                </a:moveTo>
                <a:lnTo>
                  <a:pt x="47243" y="24637"/>
                </a:lnTo>
                <a:lnTo>
                  <a:pt x="55804" y="39312"/>
                </a:lnTo>
                <a:lnTo>
                  <a:pt x="64389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6471" y="1095756"/>
            <a:ext cx="1821548" cy="1625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93714" y="1239774"/>
            <a:ext cx="4121150" cy="2032000"/>
          </a:xfrm>
          <a:prstGeom prst="rect">
            <a:avLst/>
          </a:prstGeom>
          <a:ln w="28955">
            <a:solidFill>
              <a:srgbClr val="BA56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170" marR="413384">
              <a:spcBef>
                <a:spcPts val="240"/>
              </a:spcBef>
            </a:pPr>
            <a:r>
              <a:rPr spc="-150" dirty="0">
                <a:solidFill>
                  <a:srgbClr val="7E7E7E"/>
                </a:solidFill>
                <a:latin typeface="Arial"/>
                <a:cs typeface="Arial"/>
              </a:rPr>
              <a:t>Use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attention </a:t>
            </a: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distribution </a:t>
            </a:r>
            <a:r>
              <a:rPr spc="15" dirty="0">
                <a:solidFill>
                  <a:srgbClr val="7E7E7E"/>
                </a:solidFill>
                <a:latin typeface="Arial"/>
                <a:cs typeface="Arial"/>
              </a:rPr>
              <a:t>to </a:t>
            </a:r>
            <a:r>
              <a:rPr spc="-80" dirty="0">
                <a:solidFill>
                  <a:srgbClr val="7E7E7E"/>
                </a:solidFill>
                <a:latin typeface="Arial"/>
                <a:cs typeface="Arial"/>
              </a:rPr>
              <a:t>take</a:t>
            </a:r>
            <a:r>
              <a:rPr spc="-3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7E7E7E"/>
                </a:solidFill>
                <a:latin typeface="Arial"/>
                <a:cs typeface="Arial"/>
              </a:rPr>
              <a:t>a  </a:t>
            </a:r>
            <a:r>
              <a:rPr b="1" spc="-100" dirty="0">
                <a:solidFill>
                  <a:srgbClr val="4285F4"/>
                </a:solidFill>
                <a:latin typeface="Trebuchet MS"/>
                <a:cs typeface="Trebuchet MS"/>
              </a:rPr>
              <a:t>weighted </a:t>
            </a:r>
            <a:r>
              <a:rPr b="1" spc="-80" dirty="0">
                <a:solidFill>
                  <a:srgbClr val="4285F4"/>
                </a:solidFill>
                <a:latin typeface="Trebuchet MS"/>
                <a:cs typeface="Trebuchet MS"/>
              </a:rPr>
              <a:t>sum </a:t>
            </a:r>
            <a:r>
              <a:rPr spc="-5" dirty="0">
                <a:solidFill>
                  <a:srgbClr val="7E7E7E"/>
                </a:solidFill>
                <a:latin typeface="Arial"/>
                <a:cs typeface="Arial"/>
              </a:rPr>
              <a:t>of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pc="-75" dirty="0">
                <a:solidFill>
                  <a:srgbClr val="C00000"/>
                </a:solidFill>
                <a:latin typeface="Arial"/>
                <a:cs typeface="Arial"/>
              </a:rPr>
              <a:t>encoder </a:t>
            </a:r>
            <a:r>
              <a:rPr spc="-60" dirty="0">
                <a:solidFill>
                  <a:srgbClr val="C00000"/>
                </a:solidFill>
                <a:latin typeface="Arial"/>
                <a:cs typeface="Arial"/>
              </a:rPr>
              <a:t>hidden  </a:t>
            </a:r>
            <a:r>
              <a:rPr spc="-85"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8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170" marR="328295"/>
            <a:r>
              <a:rPr spc="-13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attention </a:t>
            </a:r>
            <a:r>
              <a:rPr spc="-10" dirty="0">
                <a:solidFill>
                  <a:srgbClr val="4285F4"/>
                </a:solidFill>
                <a:latin typeface="Arial"/>
                <a:cs typeface="Arial"/>
              </a:rPr>
              <a:t>output </a:t>
            </a:r>
            <a:r>
              <a:rPr spc="-55" dirty="0">
                <a:solidFill>
                  <a:srgbClr val="7E7E7E"/>
                </a:solidFill>
                <a:latin typeface="Arial"/>
                <a:cs typeface="Arial"/>
              </a:rPr>
              <a:t>mostly </a:t>
            </a:r>
            <a:r>
              <a:rPr spc="-80" dirty="0">
                <a:solidFill>
                  <a:srgbClr val="7E7E7E"/>
                </a:solidFill>
                <a:latin typeface="Arial"/>
                <a:cs typeface="Arial"/>
              </a:rPr>
              <a:t>contains  </a:t>
            </a:r>
            <a:r>
              <a:rPr spc="-30" dirty="0">
                <a:solidFill>
                  <a:srgbClr val="7E7E7E"/>
                </a:solidFill>
                <a:latin typeface="Arial"/>
                <a:cs typeface="Arial"/>
              </a:rPr>
              <a:t>information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from the </a:t>
            </a:r>
            <a:r>
              <a:rPr spc="-60" dirty="0">
                <a:solidFill>
                  <a:srgbClr val="C00000"/>
                </a:solidFill>
                <a:latin typeface="Arial"/>
                <a:cs typeface="Arial"/>
              </a:rPr>
              <a:t>hidden </a:t>
            </a:r>
            <a:r>
              <a:rPr spc="-90"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3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E7E7E"/>
                </a:solidFill>
                <a:latin typeface="Arial"/>
                <a:cs typeface="Arial"/>
              </a:rPr>
              <a:t>that  </a:t>
            </a:r>
            <a:r>
              <a:rPr spc="-80" dirty="0">
                <a:solidFill>
                  <a:srgbClr val="7E7E7E"/>
                </a:solidFill>
                <a:latin typeface="Arial"/>
                <a:cs typeface="Arial"/>
              </a:rPr>
              <a:t>received </a:t>
            </a:r>
            <a:r>
              <a:rPr spc="-70" dirty="0">
                <a:solidFill>
                  <a:srgbClr val="4285F4"/>
                </a:solidFill>
                <a:latin typeface="Arial"/>
                <a:cs typeface="Arial"/>
              </a:rPr>
              <a:t>high</a:t>
            </a:r>
            <a:r>
              <a:rPr spc="-80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attention</a:t>
            </a:r>
            <a:r>
              <a:rPr spc="-2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41571" y="1365504"/>
            <a:ext cx="1156335" cy="86995"/>
          </a:xfrm>
          <a:custGeom>
            <a:avLst/>
            <a:gdLst/>
            <a:ahLst/>
            <a:cxnLst/>
            <a:rect l="l" t="t" r="r" b="b"/>
            <a:pathLst>
              <a:path w="1156335" h="86994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1156335" h="86994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1156335" h="86994">
                <a:moveTo>
                  <a:pt x="1155827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1155827" y="57912"/>
                </a:lnTo>
                <a:lnTo>
                  <a:pt x="1155827" y="28956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55" name="Holder 4">
            <a:extLst>
              <a:ext uri="{FF2B5EF4-FFF2-40B4-BE49-F238E27FC236}">
                <a16:creationId xmlns:a16="http://schemas.microsoft.com/office/drawing/2014/main" id="{15AFE6ED-7768-4773-BCA4-12277322A1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153661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70" y="249377"/>
            <a:ext cx="8989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9626" y="5714796"/>
            <a:ext cx="722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240" dirty="0">
                <a:latin typeface="Arial"/>
                <a:cs typeface="Arial"/>
              </a:rPr>
              <a:t>&lt;START&gt;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5056" y="4283964"/>
            <a:ext cx="2796539" cy="140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BC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1561" y="2292858"/>
            <a:ext cx="135890" cy="475615"/>
          </a:xfrm>
          <a:custGeom>
            <a:avLst/>
            <a:gdLst/>
            <a:ahLst/>
            <a:cxnLst/>
            <a:rect l="l" t="t" r="r" b="b"/>
            <a:pathLst>
              <a:path w="135890" h="475614">
                <a:moveTo>
                  <a:pt x="0" y="475488"/>
                </a:moveTo>
                <a:lnTo>
                  <a:pt x="135636" y="475488"/>
                </a:lnTo>
                <a:lnTo>
                  <a:pt x="135636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5066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5066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8570" y="2736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8570" y="2713482"/>
            <a:ext cx="137160" cy="45720"/>
          </a:xfrm>
          <a:custGeom>
            <a:avLst/>
            <a:gdLst/>
            <a:ahLst/>
            <a:cxnLst/>
            <a:rect l="l" t="t" r="r" b="b"/>
            <a:pathLst>
              <a:path w="137160" h="45719">
                <a:moveTo>
                  <a:pt x="0" y="45720"/>
                </a:moveTo>
                <a:lnTo>
                  <a:pt x="137160" y="45720"/>
                </a:lnTo>
                <a:lnTo>
                  <a:pt x="1371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3598" y="2736342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3598" y="271348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89" h="45719">
                <a:moveTo>
                  <a:pt x="0" y="45720"/>
                </a:moveTo>
                <a:lnTo>
                  <a:pt x="135636" y="45720"/>
                </a:lnTo>
                <a:lnTo>
                  <a:pt x="13563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4972" y="3627882"/>
            <a:ext cx="111760" cy="669290"/>
          </a:xfrm>
          <a:custGeom>
            <a:avLst/>
            <a:gdLst/>
            <a:ahLst/>
            <a:cxnLst/>
            <a:rect l="l" t="t" r="r" b="b"/>
            <a:pathLst>
              <a:path w="111760" h="669289">
                <a:moveTo>
                  <a:pt x="56120" y="39249"/>
                </a:moveTo>
                <a:lnTo>
                  <a:pt x="46147" y="56095"/>
                </a:lnTo>
                <a:lnTo>
                  <a:pt x="42671" y="668909"/>
                </a:lnTo>
                <a:lnTo>
                  <a:pt x="62483" y="669036"/>
                </a:lnTo>
                <a:lnTo>
                  <a:pt x="65959" y="56318"/>
                </a:lnTo>
                <a:lnTo>
                  <a:pt x="56120" y="39249"/>
                </a:lnTo>
                <a:close/>
              </a:path>
              <a:path w="111760" h="669289">
                <a:moveTo>
                  <a:pt x="67653" y="19558"/>
                </a:moveTo>
                <a:lnTo>
                  <a:pt x="46354" y="19558"/>
                </a:lnTo>
                <a:lnTo>
                  <a:pt x="66166" y="19685"/>
                </a:lnTo>
                <a:lnTo>
                  <a:pt x="65959" y="56318"/>
                </a:lnTo>
                <a:lnTo>
                  <a:pt x="91693" y="100965"/>
                </a:lnTo>
                <a:lnTo>
                  <a:pt x="94360" y="105791"/>
                </a:lnTo>
                <a:lnTo>
                  <a:pt x="100456" y="107315"/>
                </a:lnTo>
                <a:lnTo>
                  <a:pt x="105155" y="104648"/>
                </a:lnTo>
                <a:lnTo>
                  <a:pt x="109981" y="101854"/>
                </a:lnTo>
                <a:lnTo>
                  <a:pt x="111505" y="95885"/>
                </a:lnTo>
                <a:lnTo>
                  <a:pt x="108838" y="91059"/>
                </a:lnTo>
                <a:lnTo>
                  <a:pt x="67653" y="19558"/>
                </a:lnTo>
                <a:close/>
              </a:path>
              <a:path w="111760" h="669289">
                <a:moveTo>
                  <a:pt x="56387" y="0"/>
                </a:moveTo>
                <a:lnTo>
                  <a:pt x="0" y="95250"/>
                </a:lnTo>
                <a:lnTo>
                  <a:pt x="1650" y="101346"/>
                </a:lnTo>
                <a:lnTo>
                  <a:pt x="11048" y="106934"/>
                </a:lnTo>
                <a:lnTo>
                  <a:pt x="17144" y="105283"/>
                </a:lnTo>
                <a:lnTo>
                  <a:pt x="19811" y="100584"/>
                </a:lnTo>
                <a:lnTo>
                  <a:pt x="46147" y="56095"/>
                </a:lnTo>
                <a:lnTo>
                  <a:pt x="46354" y="19558"/>
                </a:lnTo>
                <a:lnTo>
                  <a:pt x="67653" y="19558"/>
                </a:lnTo>
                <a:lnTo>
                  <a:pt x="56387" y="0"/>
                </a:lnTo>
                <a:close/>
              </a:path>
              <a:path w="111760" h="669289">
                <a:moveTo>
                  <a:pt x="66139" y="24511"/>
                </a:moveTo>
                <a:lnTo>
                  <a:pt x="47625" y="24511"/>
                </a:lnTo>
                <a:lnTo>
                  <a:pt x="64769" y="24638"/>
                </a:lnTo>
                <a:lnTo>
                  <a:pt x="56120" y="39249"/>
                </a:lnTo>
                <a:lnTo>
                  <a:pt x="65959" y="56318"/>
                </a:lnTo>
                <a:lnTo>
                  <a:pt x="66139" y="24511"/>
                </a:lnTo>
                <a:close/>
              </a:path>
              <a:path w="111760" h="669289">
                <a:moveTo>
                  <a:pt x="46354" y="19558"/>
                </a:moveTo>
                <a:lnTo>
                  <a:pt x="46147" y="56095"/>
                </a:lnTo>
                <a:lnTo>
                  <a:pt x="56120" y="39249"/>
                </a:lnTo>
                <a:lnTo>
                  <a:pt x="47625" y="24511"/>
                </a:lnTo>
                <a:lnTo>
                  <a:pt x="66139" y="24511"/>
                </a:lnTo>
                <a:lnTo>
                  <a:pt x="66166" y="19685"/>
                </a:lnTo>
                <a:lnTo>
                  <a:pt x="46354" y="19558"/>
                </a:lnTo>
                <a:close/>
              </a:path>
              <a:path w="111760" h="669289">
                <a:moveTo>
                  <a:pt x="47625" y="24511"/>
                </a:moveTo>
                <a:lnTo>
                  <a:pt x="56120" y="39249"/>
                </a:lnTo>
                <a:lnTo>
                  <a:pt x="64769" y="24638"/>
                </a:lnTo>
                <a:lnTo>
                  <a:pt x="47625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8983" y="3627882"/>
            <a:ext cx="111760" cy="669290"/>
          </a:xfrm>
          <a:custGeom>
            <a:avLst/>
            <a:gdLst/>
            <a:ahLst/>
            <a:cxnLst/>
            <a:rect l="l" t="t" r="r" b="b"/>
            <a:pathLst>
              <a:path w="111760" h="669289">
                <a:moveTo>
                  <a:pt x="56881" y="39183"/>
                </a:moveTo>
                <a:lnTo>
                  <a:pt x="46648" y="55992"/>
                </a:lnTo>
                <a:lnTo>
                  <a:pt x="34543" y="668782"/>
                </a:lnTo>
                <a:lnTo>
                  <a:pt x="54356" y="669163"/>
                </a:lnTo>
                <a:lnTo>
                  <a:pt x="66460" y="56385"/>
                </a:lnTo>
                <a:lnTo>
                  <a:pt x="56881" y="39183"/>
                </a:lnTo>
                <a:close/>
              </a:path>
              <a:path w="111760" h="669289">
                <a:moveTo>
                  <a:pt x="68488" y="19431"/>
                </a:moveTo>
                <a:lnTo>
                  <a:pt x="47371" y="19431"/>
                </a:lnTo>
                <a:lnTo>
                  <a:pt x="67183" y="19812"/>
                </a:lnTo>
                <a:lnTo>
                  <a:pt x="66460" y="56385"/>
                </a:lnTo>
                <a:lnTo>
                  <a:pt x="91567" y="101473"/>
                </a:lnTo>
                <a:lnTo>
                  <a:pt x="94234" y="106299"/>
                </a:lnTo>
                <a:lnTo>
                  <a:pt x="100203" y="107950"/>
                </a:lnTo>
                <a:lnTo>
                  <a:pt x="109855" y="102616"/>
                </a:lnTo>
                <a:lnTo>
                  <a:pt x="111506" y="96647"/>
                </a:lnTo>
                <a:lnTo>
                  <a:pt x="108839" y="91821"/>
                </a:lnTo>
                <a:lnTo>
                  <a:pt x="68488" y="19431"/>
                </a:lnTo>
                <a:close/>
              </a:path>
              <a:path w="111760" h="669289">
                <a:moveTo>
                  <a:pt x="57658" y="0"/>
                </a:moveTo>
                <a:lnTo>
                  <a:pt x="2793" y="89789"/>
                </a:lnTo>
                <a:lnTo>
                  <a:pt x="0" y="94488"/>
                </a:lnTo>
                <a:lnTo>
                  <a:pt x="1524" y="100584"/>
                </a:lnTo>
                <a:lnTo>
                  <a:pt x="6096" y="103378"/>
                </a:lnTo>
                <a:lnTo>
                  <a:pt x="10795" y="106172"/>
                </a:lnTo>
                <a:lnTo>
                  <a:pt x="16891" y="104775"/>
                </a:lnTo>
                <a:lnTo>
                  <a:pt x="19812" y="100076"/>
                </a:lnTo>
                <a:lnTo>
                  <a:pt x="46648" y="55992"/>
                </a:lnTo>
                <a:lnTo>
                  <a:pt x="47371" y="19431"/>
                </a:lnTo>
                <a:lnTo>
                  <a:pt x="68488" y="19431"/>
                </a:lnTo>
                <a:lnTo>
                  <a:pt x="57658" y="0"/>
                </a:lnTo>
                <a:close/>
              </a:path>
              <a:path w="111760" h="669289">
                <a:moveTo>
                  <a:pt x="67092" y="24384"/>
                </a:moveTo>
                <a:lnTo>
                  <a:pt x="48641" y="24384"/>
                </a:lnTo>
                <a:lnTo>
                  <a:pt x="65659" y="24765"/>
                </a:lnTo>
                <a:lnTo>
                  <a:pt x="56881" y="39183"/>
                </a:lnTo>
                <a:lnTo>
                  <a:pt x="66460" y="56385"/>
                </a:lnTo>
                <a:lnTo>
                  <a:pt x="67092" y="24384"/>
                </a:lnTo>
                <a:close/>
              </a:path>
              <a:path w="111760" h="669289">
                <a:moveTo>
                  <a:pt x="47371" y="19431"/>
                </a:moveTo>
                <a:lnTo>
                  <a:pt x="46648" y="55992"/>
                </a:lnTo>
                <a:lnTo>
                  <a:pt x="56881" y="39183"/>
                </a:lnTo>
                <a:lnTo>
                  <a:pt x="48641" y="24384"/>
                </a:lnTo>
                <a:lnTo>
                  <a:pt x="67092" y="24384"/>
                </a:lnTo>
                <a:lnTo>
                  <a:pt x="67183" y="19812"/>
                </a:lnTo>
                <a:lnTo>
                  <a:pt x="47371" y="19431"/>
                </a:lnTo>
                <a:close/>
              </a:path>
              <a:path w="111760" h="669289">
                <a:moveTo>
                  <a:pt x="48641" y="24384"/>
                </a:moveTo>
                <a:lnTo>
                  <a:pt x="56881" y="39183"/>
                </a:lnTo>
                <a:lnTo>
                  <a:pt x="65659" y="24765"/>
                </a:lnTo>
                <a:lnTo>
                  <a:pt x="48641" y="243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3376" y="3627882"/>
            <a:ext cx="111760" cy="666750"/>
          </a:xfrm>
          <a:custGeom>
            <a:avLst/>
            <a:gdLst/>
            <a:ahLst/>
            <a:cxnLst/>
            <a:rect l="l" t="t" r="r" b="b"/>
            <a:pathLst>
              <a:path w="111760" h="666750">
                <a:moveTo>
                  <a:pt x="56344" y="39195"/>
                </a:moveTo>
                <a:lnTo>
                  <a:pt x="46220" y="56176"/>
                </a:lnTo>
                <a:lnTo>
                  <a:pt x="39750" y="665988"/>
                </a:lnTo>
                <a:lnTo>
                  <a:pt x="59562" y="666242"/>
                </a:lnTo>
                <a:lnTo>
                  <a:pt x="66033" y="56255"/>
                </a:lnTo>
                <a:lnTo>
                  <a:pt x="56344" y="39195"/>
                </a:lnTo>
                <a:close/>
              </a:path>
              <a:path w="111760" h="666750">
                <a:moveTo>
                  <a:pt x="67906" y="19558"/>
                </a:moveTo>
                <a:lnTo>
                  <a:pt x="46609" y="19558"/>
                </a:lnTo>
                <a:lnTo>
                  <a:pt x="66421" y="19685"/>
                </a:lnTo>
                <a:lnTo>
                  <a:pt x="66033" y="56255"/>
                </a:lnTo>
                <a:lnTo>
                  <a:pt x="91567" y="101219"/>
                </a:lnTo>
                <a:lnTo>
                  <a:pt x="94361" y="105918"/>
                </a:lnTo>
                <a:lnTo>
                  <a:pt x="100330" y="107569"/>
                </a:lnTo>
                <a:lnTo>
                  <a:pt x="105156" y="104902"/>
                </a:lnTo>
                <a:lnTo>
                  <a:pt x="109855" y="102235"/>
                </a:lnTo>
                <a:lnTo>
                  <a:pt x="111506" y="96139"/>
                </a:lnTo>
                <a:lnTo>
                  <a:pt x="67906" y="19558"/>
                </a:lnTo>
                <a:close/>
              </a:path>
              <a:path w="111760" h="666750">
                <a:moveTo>
                  <a:pt x="56768" y="0"/>
                </a:moveTo>
                <a:lnTo>
                  <a:pt x="0" y="94996"/>
                </a:lnTo>
                <a:lnTo>
                  <a:pt x="1524" y="101092"/>
                </a:lnTo>
                <a:lnTo>
                  <a:pt x="10922" y="106680"/>
                </a:lnTo>
                <a:lnTo>
                  <a:pt x="17018" y="105156"/>
                </a:lnTo>
                <a:lnTo>
                  <a:pt x="46220" y="56176"/>
                </a:lnTo>
                <a:lnTo>
                  <a:pt x="46609" y="19558"/>
                </a:lnTo>
                <a:lnTo>
                  <a:pt x="67906" y="19558"/>
                </a:lnTo>
                <a:lnTo>
                  <a:pt x="56768" y="0"/>
                </a:lnTo>
                <a:close/>
              </a:path>
              <a:path w="111760" h="666750">
                <a:moveTo>
                  <a:pt x="66369" y="24511"/>
                </a:moveTo>
                <a:lnTo>
                  <a:pt x="48006" y="24511"/>
                </a:lnTo>
                <a:lnTo>
                  <a:pt x="65024" y="24638"/>
                </a:lnTo>
                <a:lnTo>
                  <a:pt x="56344" y="39195"/>
                </a:lnTo>
                <a:lnTo>
                  <a:pt x="66033" y="56255"/>
                </a:lnTo>
                <a:lnTo>
                  <a:pt x="66369" y="24511"/>
                </a:lnTo>
                <a:close/>
              </a:path>
              <a:path w="111760" h="666750">
                <a:moveTo>
                  <a:pt x="46609" y="19558"/>
                </a:moveTo>
                <a:lnTo>
                  <a:pt x="46220" y="56176"/>
                </a:lnTo>
                <a:lnTo>
                  <a:pt x="56344" y="39195"/>
                </a:lnTo>
                <a:lnTo>
                  <a:pt x="48006" y="24511"/>
                </a:lnTo>
                <a:lnTo>
                  <a:pt x="66369" y="24511"/>
                </a:lnTo>
                <a:lnTo>
                  <a:pt x="66421" y="19685"/>
                </a:lnTo>
                <a:lnTo>
                  <a:pt x="46609" y="19558"/>
                </a:lnTo>
                <a:close/>
              </a:path>
              <a:path w="111760" h="666750">
                <a:moveTo>
                  <a:pt x="48006" y="24511"/>
                </a:moveTo>
                <a:lnTo>
                  <a:pt x="56344" y="39195"/>
                </a:lnTo>
                <a:lnTo>
                  <a:pt x="65024" y="24638"/>
                </a:lnTo>
                <a:lnTo>
                  <a:pt x="48006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5827" y="3511297"/>
            <a:ext cx="132588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9333" y="3511297"/>
            <a:ext cx="132587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04361" y="3511297"/>
            <a:ext cx="132587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7042" y="3574161"/>
            <a:ext cx="1247140" cy="728345"/>
          </a:xfrm>
          <a:custGeom>
            <a:avLst/>
            <a:gdLst/>
            <a:ahLst/>
            <a:cxnLst/>
            <a:rect l="l" t="t" r="r" b="b"/>
            <a:pathLst>
              <a:path w="1247139" h="728345">
                <a:moveTo>
                  <a:pt x="53581" y="19960"/>
                </a:moveTo>
                <a:lnTo>
                  <a:pt x="33903" y="20017"/>
                </a:lnTo>
                <a:lnTo>
                  <a:pt x="43640" y="37085"/>
                </a:lnTo>
                <a:lnTo>
                  <a:pt x="1236853" y="728218"/>
                </a:lnTo>
                <a:lnTo>
                  <a:pt x="1246758" y="711072"/>
                </a:lnTo>
                <a:lnTo>
                  <a:pt x="53581" y="19960"/>
                </a:lnTo>
                <a:close/>
              </a:path>
              <a:path w="1247139" h="728345">
                <a:moveTo>
                  <a:pt x="110616" y="0"/>
                </a:moveTo>
                <a:lnTo>
                  <a:pt x="105156" y="0"/>
                </a:lnTo>
                <a:lnTo>
                  <a:pt x="0" y="380"/>
                </a:lnTo>
                <a:lnTo>
                  <a:pt x="54737" y="96519"/>
                </a:lnTo>
                <a:lnTo>
                  <a:pt x="60832" y="98170"/>
                </a:lnTo>
                <a:lnTo>
                  <a:pt x="65531" y="95503"/>
                </a:lnTo>
                <a:lnTo>
                  <a:pt x="70231" y="92709"/>
                </a:lnTo>
                <a:lnTo>
                  <a:pt x="72008" y="86740"/>
                </a:lnTo>
                <a:lnTo>
                  <a:pt x="69214" y="81914"/>
                </a:lnTo>
                <a:lnTo>
                  <a:pt x="43640" y="37085"/>
                </a:lnTo>
                <a:lnTo>
                  <a:pt x="12064" y="18796"/>
                </a:lnTo>
                <a:lnTo>
                  <a:pt x="21970" y="1650"/>
                </a:lnTo>
                <a:lnTo>
                  <a:pt x="112268" y="1650"/>
                </a:lnTo>
                <a:lnTo>
                  <a:pt x="110616" y="0"/>
                </a:lnTo>
                <a:close/>
              </a:path>
              <a:path w="1247139" h="728345">
                <a:moveTo>
                  <a:pt x="21970" y="1650"/>
                </a:moveTo>
                <a:lnTo>
                  <a:pt x="12064" y="18796"/>
                </a:lnTo>
                <a:lnTo>
                  <a:pt x="43640" y="37085"/>
                </a:lnTo>
                <a:lnTo>
                  <a:pt x="33931" y="20065"/>
                </a:lnTo>
                <a:lnTo>
                  <a:pt x="17018" y="20065"/>
                </a:lnTo>
                <a:lnTo>
                  <a:pt x="25526" y="5334"/>
                </a:lnTo>
                <a:lnTo>
                  <a:pt x="28329" y="5334"/>
                </a:lnTo>
                <a:lnTo>
                  <a:pt x="21970" y="1650"/>
                </a:lnTo>
                <a:close/>
              </a:path>
              <a:path w="1247139" h="728345">
                <a:moveTo>
                  <a:pt x="25526" y="5334"/>
                </a:moveTo>
                <a:lnTo>
                  <a:pt x="17018" y="20065"/>
                </a:lnTo>
                <a:lnTo>
                  <a:pt x="33903" y="20017"/>
                </a:lnTo>
                <a:lnTo>
                  <a:pt x="25526" y="5334"/>
                </a:lnTo>
                <a:close/>
              </a:path>
              <a:path w="1247139" h="728345">
                <a:moveTo>
                  <a:pt x="33903" y="20017"/>
                </a:moveTo>
                <a:lnTo>
                  <a:pt x="17018" y="20065"/>
                </a:lnTo>
                <a:lnTo>
                  <a:pt x="33931" y="20065"/>
                </a:lnTo>
                <a:close/>
              </a:path>
              <a:path w="1247139" h="728345">
                <a:moveTo>
                  <a:pt x="28329" y="5334"/>
                </a:moveTo>
                <a:lnTo>
                  <a:pt x="25526" y="5334"/>
                </a:lnTo>
                <a:lnTo>
                  <a:pt x="33903" y="20017"/>
                </a:lnTo>
                <a:lnTo>
                  <a:pt x="53581" y="19960"/>
                </a:lnTo>
                <a:lnTo>
                  <a:pt x="28329" y="5334"/>
                </a:lnTo>
                <a:close/>
              </a:path>
              <a:path w="1247139" h="728345">
                <a:moveTo>
                  <a:pt x="112268" y="1650"/>
                </a:moveTo>
                <a:lnTo>
                  <a:pt x="21970" y="1650"/>
                </a:lnTo>
                <a:lnTo>
                  <a:pt x="53581" y="19960"/>
                </a:lnTo>
                <a:lnTo>
                  <a:pt x="110743" y="19812"/>
                </a:lnTo>
                <a:lnTo>
                  <a:pt x="115062" y="15366"/>
                </a:lnTo>
                <a:lnTo>
                  <a:pt x="115062" y="4444"/>
                </a:lnTo>
                <a:lnTo>
                  <a:pt x="112268" y="16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2015" y="3557271"/>
            <a:ext cx="1849755" cy="746125"/>
          </a:xfrm>
          <a:custGeom>
            <a:avLst/>
            <a:gdLst/>
            <a:ahLst/>
            <a:cxnLst/>
            <a:rect l="l" t="t" r="r" b="b"/>
            <a:pathLst>
              <a:path w="1849754" h="746125">
                <a:moveTo>
                  <a:pt x="56081" y="28452"/>
                </a:moveTo>
                <a:lnTo>
                  <a:pt x="36565" y="31525"/>
                </a:lnTo>
                <a:lnTo>
                  <a:pt x="48881" y="47007"/>
                </a:lnTo>
                <a:lnTo>
                  <a:pt x="1842515" y="745743"/>
                </a:lnTo>
                <a:lnTo>
                  <a:pt x="1849755" y="727328"/>
                </a:lnTo>
                <a:lnTo>
                  <a:pt x="56081" y="28452"/>
                </a:lnTo>
                <a:close/>
              </a:path>
              <a:path w="1849754" h="746125">
                <a:moveTo>
                  <a:pt x="109219" y="0"/>
                </a:moveTo>
                <a:lnTo>
                  <a:pt x="0" y="17271"/>
                </a:lnTo>
                <a:lnTo>
                  <a:pt x="65405" y="99694"/>
                </a:lnTo>
                <a:lnTo>
                  <a:pt x="68834" y="103885"/>
                </a:lnTo>
                <a:lnTo>
                  <a:pt x="75056" y="104647"/>
                </a:lnTo>
                <a:lnTo>
                  <a:pt x="79248" y="101218"/>
                </a:lnTo>
                <a:lnTo>
                  <a:pt x="83566" y="97789"/>
                </a:lnTo>
                <a:lnTo>
                  <a:pt x="84328" y="91566"/>
                </a:lnTo>
                <a:lnTo>
                  <a:pt x="48881" y="47007"/>
                </a:lnTo>
                <a:lnTo>
                  <a:pt x="14605" y="33654"/>
                </a:lnTo>
                <a:lnTo>
                  <a:pt x="21843" y="15112"/>
                </a:lnTo>
                <a:lnTo>
                  <a:pt x="115617" y="15112"/>
                </a:lnTo>
                <a:lnTo>
                  <a:pt x="116078" y="14477"/>
                </a:lnTo>
                <a:lnTo>
                  <a:pt x="114300" y="3682"/>
                </a:lnTo>
                <a:lnTo>
                  <a:pt x="109219" y="0"/>
                </a:lnTo>
                <a:close/>
              </a:path>
              <a:path w="1849754" h="746125">
                <a:moveTo>
                  <a:pt x="21843" y="15112"/>
                </a:moveTo>
                <a:lnTo>
                  <a:pt x="14605" y="33654"/>
                </a:lnTo>
                <a:lnTo>
                  <a:pt x="48881" y="47007"/>
                </a:lnTo>
                <a:lnTo>
                  <a:pt x="38663" y="34162"/>
                </a:lnTo>
                <a:lnTo>
                  <a:pt x="19812" y="34162"/>
                </a:lnTo>
                <a:lnTo>
                  <a:pt x="26035" y="18287"/>
                </a:lnTo>
                <a:lnTo>
                  <a:pt x="29992" y="18287"/>
                </a:lnTo>
                <a:lnTo>
                  <a:pt x="21843" y="15112"/>
                </a:lnTo>
                <a:close/>
              </a:path>
              <a:path w="1849754" h="746125">
                <a:moveTo>
                  <a:pt x="26035" y="18287"/>
                </a:moveTo>
                <a:lnTo>
                  <a:pt x="19812" y="34162"/>
                </a:lnTo>
                <a:lnTo>
                  <a:pt x="36565" y="31525"/>
                </a:lnTo>
                <a:lnTo>
                  <a:pt x="26035" y="18287"/>
                </a:lnTo>
                <a:close/>
              </a:path>
              <a:path w="1849754" h="746125">
                <a:moveTo>
                  <a:pt x="36565" y="31525"/>
                </a:moveTo>
                <a:lnTo>
                  <a:pt x="19812" y="34162"/>
                </a:lnTo>
                <a:lnTo>
                  <a:pt x="38663" y="34162"/>
                </a:lnTo>
                <a:lnTo>
                  <a:pt x="36565" y="31525"/>
                </a:lnTo>
                <a:close/>
              </a:path>
              <a:path w="1849754" h="746125">
                <a:moveTo>
                  <a:pt x="29992" y="18287"/>
                </a:moveTo>
                <a:lnTo>
                  <a:pt x="26035" y="18287"/>
                </a:lnTo>
                <a:lnTo>
                  <a:pt x="36565" y="31525"/>
                </a:lnTo>
                <a:lnTo>
                  <a:pt x="56081" y="28452"/>
                </a:lnTo>
                <a:lnTo>
                  <a:pt x="29992" y="18287"/>
                </a:lnTo>
                <a:close/>
              </a:path>
              <a:path w="1849754" h="746125">
                <a:moveTo>
                  <a:pt x="115617" y="15112"/>
                </a:moveTo>
                <a:lnTo>
                  <a:pt x="21843" y="15112"/>
                </a:lnTo>
                <a:lnTo>
                  <a:pt x="56081" y="28452"/>
                </a:lnTo>
                <a:lnTo>
                  <a:pt x="112394" y="19557"/>
                </a:lnTo>
                <a:lnTo>
                  <a:pt x="115617" y="15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1745" y="3584321"/>
            <a:ext cx="2470150" cy="720090"/>
          </a:xfrm>
          <a:custGeom>
            <a:avLst/>
            <a:gdLst/>
            <a:ahLst/>
            <a:cxnLst/>
            <a:rect l="l" t="t" r="r" b="b"/>
            <a:pathLst>
              <a:path w="2470150" h="720089">
                <a:moveTo>
                  <a:pt x="56873" y="33786"/>
                </a:moveTo>
                <a:lnTo>
                  <a:pt x="37893" y="38821"/>
                </a:lnTo>
                <a:lnTo>
                  <a:pt x="51537" y="52803"/>
                </a:lnTo>
                <a:lnTo>
                  <a:pt x="2464308" y="719581"/>
                </a:lnTo>
                <a:lnTo>
                  <a:pt x="2469642" y="700404"/>
                </a:lnTo>
                <a:lnTo>
                  <a:pt x="56873" y="33786"/>
                </a:lnTo>
                <a:close/>
              </a:path>
              <a:path w="2470150" h="720089">
                <a:moveTo>
                  <a:pt x="106934" y="0"/>
                </a:moveTo>
                <a:lnTo>
                  <a:pt x="0" y="28320"/>
                </a:lnTo>
                <a:lnTo>
                  <a:pt x="73528" y="103758"/>
                </a:lnTo>
                <a:lnTo>
                  <a:pt x="77216" y="107568"/>
                </a:lnTo>
                <a:lnTo>
                  <a:pt x="83566" y="107568"/>
                </a:lnTo>
                <a:lnTo>
                  <a:pt x="87376" y="103758"/>
                </a:lnTo>
                <a:lnTo>
                  <a:pt x="91312" y="99948"/>
                </a:lnTo>
                <a:lnTo>
                  <a:pt x="91440" y="93725"/>
                </a:lnTo>
                <a:lnTo>
                  <a:pt x="51537" y="52803"/>
                </a:lnTo>
                <a:lnTo>
                  <a:pt x="16256" y="43052"/>
                </a:lnTo>
                <a:lnTo>
                  <a:pt x="21462" y="24002"/>
                </a:lnTo>
                <a:lnTo>
                  <a:pt x="93753" y="24002"/>
                </a:lnTo>
                <a:lnTo>
                  <a:pt x="112014" y="19176"/>
                </a:lnTo>
                <a:lnTo>
                  <a:pt x="115189" y="13715"/>
                </a:lnTo>
                <a:lnTo>
                  <a:pt x="113792" y="8508"/>
                </a:lnTo>
                <a:lnTo>
                  <a:pt x="112395" y="3175"/>
                </a:lnTo>
                <a:lnTo>
                  <a:pt x="106934" y="0"/>
                </a:lnTo>
                <a:close/>
              </a:path>
              <a:path w="2470150" h="720089">
                <a:moveTo>
                  <a:pt x="21462" y="24002"/>
                </a:moveTo>
                <a:lnTo>
                  <a:pt x="16256" y="43052"/>
                </a:lnTo>
                <a:lnTo>
                  <a:pt x="51537" y="52803"/>
                </a:lnTo>
                <a:lnTo>
                  <a:pt x="42146" y="43179"/>
                </a:lnTo>
                <a:lnTo>
                  <a:pt x="21462" y="43179"/>
                </a:lnTo>
                <a:lnTo>
                  <a:pt x="26035" y="26669"/>
                </a:lnTo>
                <a:lnTo>
                  <a:pt x="31115" y="26669"/>
                </a:lnTo>
                <a:lnTo>
                  <a:pt x="21462" y="24002"/>
                </a:lnTo>
                <a:close/>
              </a:path>
              <a:path w="2470150" h="720089">
                <a:moveTo>
                  <a:pt x="26035" y="26669"/>
                </a:moveTo>
                <a:lnTo>
                  <a:pt x="21462" y="43179"/>
                </a:lnTo>
                <a:lnTo>
                  <a:pt x="37893" y="38821"/>
                </a:lnTo>
                <a:lnTo>
                  <a:pt x="26035" y="26669"/>
                </a:lnTo>
                <a:close/>
              </a:path>
              <a:path w="2470150" h="720089">
                <a:moveTo>
                  <a:pt x="37893" y="38821"/>
                </a:moveTo>
                <a:lnTo>
                  <a:pt x="21462" y="43179"/>
                </a:lnTo>
                <a:lnTo>
                  <a:pt x="42146" y="43179"/>
                </a:lnTo>
                <a:lnTo>
                  <a:pt x="37893" y="38821"/>
                </a:lnTo>
                <a:close/>
              </a:path>
              <a:path w="2470150" h="720089">
                <a:moveTo>
                  <a:pt x="31115" y="26669"/>
                </a:moveTo>
                <a:lnTo>
                  <a:pt x="26035" y="26669"/>
                </a:lnTo>
                <a:lnTo>
                  <a:pt x="37893" y="38821"/>
                </a:lnTo>
                <a:lnTo>
                  <a:pt x="56873" y="33786"/>
                </a:lnTo>
                <a:lnTo>
                  <a:pt x="31115" y="26669"/>
                </a:lnTo>
                <a:close/>
              </a:path>
              <a:path w="2470150" h="720089">
                <a:moveTo>
                  <a:pt x="93753" y="24002"/>
                </a:moveTo>
                <a:lnTo>
                  <a:pt x="21462" y="24002"/>
                </a:lnTo>
                <a:lnTo>
                  <a:pt x="56873" y="33786"/>
                </a:lnTo>
                <a:lnTo>
                  <a:pt x="93753" y="240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6668" y="3578859"/>
            <a:ext cx="3074035" cy="725170"/>
          </a:xfrm>
          <a:custGeom>
            <a:avLst/>
            <a:gdLst/>
            <a:ahLst/>
            <a:cxnLst/>
            <a:rect l="l" t="t" r="r" b="b"/>
            <a:pathLst>
              <a:path w="3074035" h="725170">
                <a:moveTo>
                  <a:pt x="57207" y="36282"/>
                </a:moveTo>
                <a:lnTo>
                  <a:pt x="38419" y="42303"/>
                </a:lnTo>
                <a:lnTo>
                  <a:pt x="52903" y="55710"/>
                </a:lnTo>
                <a:lnTo>
                  <a:pt x="3069259" y="725169"/>
                </a:lnTo>
                <a:lnTo>
                  <a:pt x="3073577" y="705738"/>
                </a:lnTo>
                <a:lnTo>
                  <a:pt x="57207" y="36282"/>
                </a:lnTo>
                <a:close/>
              </a:path>
              <a:path w="3074035" h="725170">
                <a:moveTo>
                  <a:pt x="105460" y="0"/>
                </a:moveTo>
                <a:lnTo>
                  <a:pt x="0" y="33781"/>
                </a:lnTo>
                <a:lnTo>
                  <a:pt x="77228" y="105156"/>
                </a:lnTo>
                <a:lnTo>
                  <a:pt x="81241" y="108965"/>
                </a:lnTo>
                <a:lnTo>
                  <a:pt x="87515" y="108712"/>
                </a:lnTo>
                <a:lnTo>
                  <a:pt x="94945" y="100583"/>
                </a:lnTo>
                <a:lnTo>
                  <a:pt x="94703" y="94360"/>
                </a:lnTo>
                <a:lnTo>
                  <a:pt x="90678" y="90677"/>
                </a:lnTo>
                <a:lnTo>
                  <a:pt x="52903" y="55710"/>
                </a:lnTo>
                <a:lnTo>
                  <a:pt x="17043" y="47751"/>
                </a:lnTo>
                <a:lnTo>
                  <a:pt x="21336" y="28320"/>
                </a:lnTo>
                <a:lnTo>
                  <a:pt x="82049" y="28320"/>
                </a:lnTo>
                <a:lnTo>
                  <a:pt x="111429" y="18923"/>
                </a:lnTo>
                <a:lnTo>
                  <a:pt x="114350" y="13335"/>
                </a:lnTo>
                <a:lnTo>
                  <a:pt x="111048" y="2920"/>
                </a:lnTo>
                <a:lnTo>
                  <a:pt x="105460" y="0"/>
                </a:lnTo>
                <a:close/>
              </a:path>
              <a:path w="3074035" h="725170">
                <a:moveTo>
                  <a:pt x="21336" y="28320"/>
                </a:moveTo>
                <a:lnTo>
                  <a:pt x="17043" y="47751"/>
                </a:lnTo>
                <a:lnTo>
                  <a:pt x="52903" y="55710"/>
                </a:lnTo>
                <a:lnTo>
                  <a:pt x="44030" y="47497"/>
                </a:lnTo>
                <a:lnTo>
                  <a:pt x="22212" y="47497"/>
                </a:lnTo>
                <a:lnTo>
                  <a:pt x="25920" y="30733"/>
                </a:lnTo>
                <a:lnTo>
                  <a:pt x="32208" y="30733"/>
                </a:lnTo>
                <a:lnTo>
                  <a:pt x="21336" y="28320"/>
                </a:lnTo>
                <a:close/>
              </a:path>
              <a:path w="3074035" h="725170">
                <a:moveTo>
                  <a:pt x="25920" y="30733"/>
                </a:moveTo>
                <a:lnTo>
                  <a:pt x="22212" y="47497"/>
                </a:lnTo>
                <a:lnTo>
                  <a:pt x="38419" y="42303"/>
                </a:lnTo>
                <a:lnTo>
                  <a:pt x="25920" y="30733"/>
                </a:lnTo>
                <a:close/>
              </a:path>
              <a:path w="3074035" h="725170">
                <a:moveTo>
                  <a:pt x="38419" y="42303"/>
                </a:moveTo>
                <a:lnTo>
                  <a:pt x="22212" y="47497"/>
                </a:lnTo>
                <a:lnTo>
                  <a:pt x="44030" y="47497"/>
                </a:lnTo>
                <a:lnTo>
                  <a:pt x="38419" y="42303"/>
                </a:lnTo>
                <a:close/>
              </a:path>
              <a:path w="3074035" h="725170">
                <a:moveTo>
                  <a:pt x="32208" y="30733"/>
                </a:moveTo>
                <a:lnTo>
                  <a:pt x="25920" y="30733"/>
                </a:lnTo>
                <a:lnTo>
                  <a:pt x="38419" y="42303"/>
                </a:lnTo>
                <a:lnTo>
                  <a:pt x="57207" y="36282"/>
                </a:lnTo>
                <a:lnTo>
                  <a:pt x="32208" y="30733"/>
                </a:lnTo>
                <a:close/>
              </a:path>
              <a:path w="3074035" h="725170">
                <a:moveTo>
                  <a:pt x="82049" y="28320"/>
                </a:moveTo>
                <a:lnTo>
                  <a:pt x="21336" y="28320"/>
                </a:lnTo>
                <a:lnTo>
                  <a:pt x="57207" y="36282"/>
                </a:lnTo>
                <a:lnTo>
                  <a:pt x="82049" y="2832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3309" y="2768345"/>
            <a:ext cx="111760" cy="753110"/>
          </a:xfrm>
          <a:custGeom>
            <a:avLst/>
            <a:gdLst/>
            <a:ahLst/>
            <a:cxnLst/>
            <a:rect l="l" t="t" r="r" b="b"/>
            <a:pathLst>
              <a:path w="111759" h="753110">
                <a:moveTo>
                  <a:pt x="55916" y="39298"/>
                </a:moveTo>
                <a:lnTo>
                  <a:pt x="45977" y="56218"/>
                </a:lnTo>
                <a:lnTo>
                  <a:pt x="43878" y="752728"/>
                </a:lnTo>
                <a:lnTo>
                  <a:pt x="63690" y="752855"/>
                </a:lnTo>
                <a:lnTo>
                  <a:pt x="65685" y="90931"/>
                </a:lnTo>
                <a:lnTo>
                  <a:pt x="65721" y="56218"/>
                </a:lnTo>
                <a:lnTo>
                  <a:pt x="55916" y="39298"/>
                </a:lnTo>
                <a:close/>
              </a:path>
              <a:path w="111759" h="753110">
                <a:moveTo>
                  <a:pt x="67386" y="19557"/>
                </a:moveTo>
                <a:lnTo>
                  <a:pt x="46088" y="19557"/>
                </a:lnTo>
                <a:lnTo>
                  <a:pt x="65900" y="19684"/>
                </a:lnTo>
                <a:lnTo>
                  <a:pt x="65789" y="56336"/>
                </a:lnTo>
                <a:lnTo>
                  <a:pt x="94373" y="105663"/>
                </a:lnTo>
                <a:lnTo>
                  <a:pt x="100444" y="107314"/>
                </a:lnTo>
                <a:lnTo>
                  <a:pt x="109905" y="101726"/>
                </a:lnTo>
                <a:lnTo>
                  <a:pt x="111518" y="95757"/>
                </a:lnTo>
                <a:lnTo>
                  <a:pt x="108775" y="90931"/>
                </a:lnTo>
                <a:lnTo>
                  <a:pt x="67386" y="19557"/>
                </a:lnTo>
                <a:close/>
              </a:path>
              <a:path w="111759" h="753110">
                <a:moveTo>
                  <a:pt x="56045" y="0"/>
                </a:moveTo>
                <a:lnTo>
                  <a:pt x="0" y="95376"/>
                </a:lnTo>
                <a:lnTo>
                  <a:pt x="1574" y="101473"/>
                </a:lnTo>
                <a:lnTo>
                  <a:pt x="6286" y="104266"/>
                </a:lnTo>
                <a:lnTo>
                  <a:pt x="11010" y="106933"/>
                </a:lnTo>
                <a:lnTo>
                  <a:pt x="17081" y="105409"/>
                </a:lnTo>
                <a:lnTo>
                  <a:pt x="45908" y="56336"/>
                </a:lnTo>
                <a:lnTo>
                  <a:pt x="46028" y="39298"/>
                </a:lnTo>
                <a:lnTo>
                  <a:pt x="46088" y="19557"/>
                </a:lnTo>
                <a:lnTo>
                  <a:pt x="67386" y="19557"/>
                </a:lnTo>
                <a:lnTo>
                  <a:pt x="56045" y="0"/>
                </a:lnTo>
                <a:close/>
              </a:path>
              <a:path w="111759" h="753110">
                <a:moveTo>
                  <a:pt x="65885" y="24637"/>
                </a:moveTo>
                <a:lnTo>
                  <a:pt x="64528" y="24637"/>
                </a:lnTo>
                <a:lnTo>
                  <a:pt x="55916" y="39298"/>
                </a:lnTo>
                <a:lnTo>
                  <a:pt x="65789" y="56336"/>
                </a:lnTo>
                <a:lnTo>
                  <a:pt x="65885" y="24637"/>
                </a:lnTo>
                <a:close/>
              </a:path>
              <a:path w="111759" h="753110">
                <a:moveTo>
                  <a:pt x="46088" y="19557"/>
                </a:moveTo>
                <a:lnTo>
                  <a:pt x="45977" y="56218"/>
                </a:lnTo>
                <a:lnTo>
                  <a:pt x="55916" y="39298"/>
                </a:lnTo>
                <a:lnTo>
                  <a:pt x="47421" y="24637"/>
                </a:lnTo>
                <a:lnTo>
                  <a:pt x="65885" y="24637"/>
                </a:lnTo>
                <a:lnTo>
                  <a:pt x="65900" y="19684"/>
                </a:lnTo>
                <a:lnTo>
                  <a:pt x="46088" y="19557"/>
                </a:lnTo>
                <a:close/>
              </a:path>
              <a:path w="111759" h="753110">
                <a:moveTo>
                  <a:pt x="64528" y="24637"/>
                </a:moveTo>
                <a:lnTo>
                  <a:pt x="47421" y="24637"/>
                </a:lnTo>
                <a:lnTo>
                  <a:pt x="55916" y="39298"/>
                </a:lnTo>
                <a:lnTo>
                  <a:pt x="6452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7892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35" y="39234"/>
                </a:moveTo>
                <a:lnTo>
                  <a:pt x="45892" y="56203"/>
                </a:lnTo>
                <a:lnTo>
                  <a:pt x="44323" y="762000"/>
                </a:lnTo>
                <a:lnTo>
                  <a:pt x="64134" y="762126"/>
                </a:lnTo>
                <a:lnTo>
                  <a:pt x="65591" y="107187"/>
                </a:lnTo>
                <a:lnTo>
                  <a:pt x="65676" y="56203"/>
                </a:lnTo>
                <a:lnTo>
                  <a:pt x="55835" y="39234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04" y="56251"/>
                </a:lnTo>
                <a:lnTo>
                  <a:pt x="94361" y="105663"/>
                </a:lnTo>
                <a:lnTo>
                  <a:pt x="100456" y="107187"/>
                </a:lnTo>
                <a:lnTo>
                  <a:pt x="105156" y="104521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712" y="90932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667" y="90677"/>
                </a:lnTo>
                <a:lnTo>
                  <a:pt x="0" y="95376"/>
                </a:lnTo>
                <a:lnTo>
                  <a:pt x="1524" y="101473"/>
                </a:lnTo>
                <a:lnTo>
                  <a:pt x="10921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864" y="56251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4" y="24637"/>
                </a:moveTo>
                <a:lnTo>
                  <a:pt x="64388" y="24637"/>
                </a:lnTo>
                <a:lnTo>
                  <a:pt x="55835" y="39234"/>
                </a:lnTo>
                <a:lnTo>
                  <a:pt x="65704" y="56251"/>
                </a:lnTo>
                <a:lnTo>
                  <a:pt x="65774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892" y="56203"/>
                </a:lnTo>
                <a:lnTo>
                  <a:pt x="55835" y="39234"/>
                </a:lnTo>
                <a:lnTo>
                  <a:pt x="47370" y="24637"/>
                </a:lnTo>
                <a:lnTo>
                  <a:pt x="65774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370" y="24637"/>
                </a:lnTo>
                <a:lnTo>
                  <a:pt x="55835" y="39234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889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784" y="39321"/>
                </a:moveTo>
                <a:lnTo>
                  <a:pt x="45917" y="56160"/>
                </a:lnTo>
                <a:lnTo>
                  <a:pt x="44831" y="762000"/>
                </a:lnTo>
                <a:lnTo>
                  <a:pt x="64643" y="762126"/>
                </a:lnTo>
                <a:lnTo>
                  <a:pt x="65729" y="56418"/>
                </a:lnTo>
                <a:lnTo>
                  <a:pt x="55784" y="39321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29" y="56418"/>
                </a:lnTo>
                <a:lnTo>
                  <a:pt x="91567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18" y="90932"/>
                </a:lnTo>
                <a:lnTo>
                  <a:pt x="0" y="95503"/>
                </a:lnTo>
                <a:lnTo>
                  <a:pt x="1524" y="101473"/>
                </a:lnTo>
                <a:lnTo>
                  <a:pt x="6223" y="104267"/>
                </a:lnTo>
                <a:lnTo>
                  <a:pt x="11049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917" y="56160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8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29" y="56418"/>
                </a:lnTo>
                <a:lnTo>
                  <a:pt x="65778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17" y="56160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8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5408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04" y="39312"/>
                </a:moveTo>
                <a:lnTo>
                  <a:pt x="45942" y="56170"/>
                </a:lnTo>
                <a:lnTo>
                  <a:pt x="45339" y="762000"/>
                </a:lnTo>
                <a:lnTo>
                  <a:pt x="65151" y="762126"/>
                </a:lnTo>
                <a:lnTo>
                  <a:pt x="65711" y="107187"/>
                </a:lnTo>
                <a:lnTo>
                  <a:pt x="65637" y="56170"/>
                </a:lnTo>
                <a:lnTo>
                  <a:pt x="55804" y="39312"/>
                </a:lnTo>
                <a:close/>
              </a:path>
              <a:path w="111760" h="762635">
                <a:moveTo>
                  <a:pt x="67259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54" y="56370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631"/>
                </a:lnTo>
                <a:lnTo>
                  <a:pt x="67259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651" y="101600"/>
                </a:lnTo>
                <a:lnTo>
                  <a:pt x="6350" y="104394"/>
                </a:lnTo>
                <a:lnTo>
                  <a:pt x="11049" y="107061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942" y="56170"/>
                </a:lnTo>
                <a:lnTo>
                  <a:pt x="45974" y="19558"/>
                </a:lnTo>
                <a:lnTo>
                  <a:pt x="67259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81" y="24637"/>
                </a:moveTo>
                <a:lnTo>
                  <a:pt x="64389" y="24637"/>
                </a:lnTo>
                <a:lnTo>
                  <a:pt x="55804" y="39312"/>
                </a:lnTo>
                <a:lnTo>
                  <a:pt x="65754" y="56370"/>
                </a:lnTo>
                <a:lnTo>
                  <a:pt x="65781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42" y="56170"/>
                </a:lnTo>
                <a:lnTo>
                  <a:pt x="55804" y="39312"/>
                </a:lnTo>
                <a:lnTo>
                  <a:pt x="47243" y="24637"/>
                </a:lnTo>
                <a:lnTo>
                  <a:pt x="65781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9" y="24637"/>
                </a:moveTo>
                <a:lnTo>
                  <a:pt x="47243" y="24637"/>
                </a:lnTo>
                <a:lnTo>
                  <a:pt x="55804" y="39312"/>
                </a:lnTo>
                <a:lnTo>
                  <a:pt x="64389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6471" y="1095756"/>
            <a:ext cx="1821548" cy="1625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09409" y="1616202"/>
            <a:ext cx="3208020" cy="861132"/>
          </a:xfrm>
          <a:prstGeom prst="rect">
            <a:avLst/>
          </a:prstGeom>
          <a:ln w="28955">
            <a:solidFill>
              <a:srgbClr val="BA56BD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0170" marR="130810">
              <a:lnSpc>
                <a:spcPct val="100299"/>
              </a:lnSpc>
              <a:spcBef>
                <a:spcPts val="234"/>
              </a:spcBef>
            </a:pPr>
            <a:r>
              <a:rPr spc="-95" dirty="0">
                <a:solidFill>
                  <a:srgbClr val="7E7E7E"/>
                </a:solidFill>
                <a:latin typeface="Arial"/>
                <a:cs typeface="Arial"/>
              </a:rPr>
              <a:t>Concatenate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attention </a:t>
            </a:r>
            <a:r>
              <a:rPr spc="-10" dirty="0">
                <a:solidFill>
                  <a:srgbClr val="4285F4"/>
                </a:solidFill>
                <a:latin typeface="Arial"/>
                <a:cs typeface="Arial"/>
              </a:rPr>
              <a:t>output  </a:t>
            </a:r>
            <a:r>
              <a:rPr spc="5" dirty="0">
                <a:solidFill>
                  <a:srgbClr val="7E7E7E"/>
                </a:solidFill>
                <a:latin typeface="Arial"/>
                <a:cs typeface="Arial"/>
              </a:rPr>
              <a:t>with </a:t>
            </a:r>
            <a:r>
              <a:rPr spc="-75" dirty="0">
                <a:solidFill>
                  <a:srgbClr val="00AF50"/>
                </a:solidFill>
                <a:latin typeface="Arial"/>
                <a:cs typeface="Arial"/>
              </a:rPr>
              <a:t>decoder </a:t>
            </a:r>
            <a:r>
              <a:rPr spc="-60" dirty="0">
                <a:solidFill>
                  <a:srgbClr val="00AF50"/>
                </a:solidFill>
                <a:latin typeface="Arial"/>
                <a:cs typeface="Arial"/>
              </a:rPr>
              <a:t>hidden </a:t>
            </a:r>
            <a:r>
              <a:rPr spc="-65" dirty="0">
                <a:solidFill>
                  <a:srgbClr val="00AF50"/>
                </a:solidFill>
                <a:latin typeface="Arial"/>
                <a:cs typeface="Arial"/>
              </a:rPr>
              <a:t>state</a:t>
            </a:r>
            <a:r>
              <a:rPr spc="-65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pc="-2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7E7E7E"/>
                </a:solidFill>
                <a:latin typeface="Arial"/>
                <a:cs typeface="Arial"/>
              </a:rPr>
              <a:t>then  </a:t>
            </a:r>
            <a:r>
              <a:rPr spc="-125" dirty="0">
                <a:solidFill>
                  <a:srgbClr val="7E7E7E"/>
                </a:solidFill>
                <a:latin typeface="Arial"/>
                <a:cs typeface="Arial"/>
              </a:rPr>
              <a:t>use </a:t>
            </a:r>
            <a:r>
              <a:rPr spc="15" dirty="0">
                <a:solidFill>
                  <a:srgbClr val="7E7E7E"/>
                </a:solidFill>
                <a:latin typeface="Arial"/>
                <a:cs typeface="Arial"/>
              </a:rPr>
              <a:t>to </a:t>
            </a:r>
            <a:r>
              <a:rPr spc="-65" dirty="0">
                <a:solidFill>
                  <a:srgbClr val="7E7E7E"/>
                </a:solidFill>
                <a:latin typeface="Arial"/>
                <a:cs typeface="Arial"/>
              </a:rPr>
              <a:t>compute </a:t>
            </a:r>
            <a:r>
              <a:rPr spc="-515" dirty="0">
                <a:latin typeface="DejaVu Sans"/>
                <a:cs typeface="DejaVu Sans"/>
              </a:rPr>
              <a:t>𝑦ො</a:t>
            </a:r>
            <a:r>
              <a:rPr sz="1950" spc="-772" baseline="-14957" dirty="0">
                <a:latin typeface="DejaVu Sans"/>
                <a:cs typeface="DejaVu Sans"/>
              </a:rPr>
              <a:t>1</a:t>
            </a:r>
            <a:r>
              <a:rPr sz="1950" spc="-89" baseline="-14957" dirty="0">
                <a:latin typeface="DejaVu Sans"/>
                <a:cs typeface="DejaVu Sans"/>
              </a:rPr>
              <a:t> </a:t>
            </a:r>
            <a:r>
              <a:rPr spc="-170" dirty="0">
                <a:solidFill>
                  <a:srgbClr val="7E7E7E"/>
                </a:solidFill>
                <a:latin typeface="Arial"/>
                <a:cs typeface="Arial"/>
              </a:rPr>
              <a:t>as</a:t>
            </a:r>
            <a:r>
              <a:rPr spc="-1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7E7E7E"/>
                </a:solidFill>
                <a:latin typeface="Arial"/>
                <a:cs typeface="Arial"/>
              </a:rPr>
              <a:t>before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08371" y="2034540"/>
            <a:ext cx="700405" cy="86995"/>
          </a:xfrm>
          <a:custGeom>
            <a:avLst/>
            <a:gdLst/>
            <a:ahLst/>
            <a:cxnLst/>
            <a:rect l="l" t="t" r="r" b="b"/>
            <a:pathLst>
              <a:path w="700404" h="86994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700404" h="86994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700404" h="86994">
                <a:moveTo>
                  <a:pt x="699896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699896" y="57912"/>
                </a:lnTo>
                <a:lnTo>
                  <a:pt x="699896" y="28956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3348" y="2292857"/>
            <a:ext cx="111760" cy="2001520"/>
          </a:xfrm>
          <a:custGeom>
            <a:avLst/>
            <a:gdLst/>
            <a:ahLst/>
            <a:cxnLst/>
            <a:rect l="l" t="t" r="r" b="b"/>
            <a:pathLst>
              <a:path w="111760" h="2001520">
                <a:moveTo>
                  <a:pt x="55752" y="39224"/>
                </a:moveTo>
                <a:lnTo>
                  <a:pt x="45847" y="56206"/>
                </a:lnTo>
                <a:lnTo>
                  <a:pt x="45847" y="2001139"/>
                </a:lnTo>
                <a:lnTo>
                  <a:pt x="65659" y="2001139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200152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200152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200152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200152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200152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23080" y="1778636"/>
            <a:ext cx="1714500" cy="305435"/>
          </a:xfrm>
          <a:custGeom>
            <a:avLst/>
            <a:gdLst/>
            <a:ahLst/>
            <a:cxnLst/>
            <a:rect l="l" t="t" r="r" b="b"/>
            <a:pathLst>
              <a:path w="1714500" h="305435">
                <a:moveTo>
                  <a:pt x="1656771" y="265737"/>
                </a:moveTo>
                <a:lnTo>
                  <a:pt x="1603883" y="286892"/>
                </a:lnTo>
                <a:lnTo>
                  <a:pt x="1601470" y="292735"/>
                </a:lnTo>
                <a:lnTo>
                  <a:pt x="1605533" y="302894"/>
                </a:lnTo>
                <a:lnTo>
                  <a:pt x="1611248" y="305307"/>
                </a:lnTo>
                <a:lnTo>
                  <a:pt x="1696551" y="271144"/>
                </a:lnTo>
                <a:lnTo>
                  <a:pt x="1693164" y="271144"/>
                </a:lnTo>
                <a:lnTo>
                  <a:pt x="1656771" y="265737"/>
                </a:lnTo>
                <a:close/>
              </a:path>
              <a:path w="1714500" h="305435">
                <a:moveTo>
                  <a:pt x="1675116" y="258399"/>
                </a:moveTo>
                <a:lnTo>
                  <a:pt x="1656771" y="265737"/>
                </a:lnTo>
                <a:lnTo>
                  <a:pt x="1693164" y="271144"/>
                </a:lnTo>
                <a:lnTo>
                  <a:pt x="1693484" y="268986"/>
                </a:lnTo>
                <a:lnTo>
                  <a:pt x="1688338" y="268986"/>
                </a:lnTo>
                <a:lnTo>
                  <a:pt x="1675116" y="258399"/>
                </a:lnTo>
                <a:close/>
              </a:path>
              <a:path w="1714500" h="305435">
                <a:moveTo>
                  <a:pt x="1627632" y="194944"/>
                </a:moveTo>
                <a:lnTo>
                  <a:pt x="1621408" y="195706"/>
                </a:lnTo>
                <a:lnTo>
                  <a:pt x="1617980" y="199898"/>
                </a:lnTo>
                <a:lnTo>
                  <a:pt x="1614551" y="204215"/>
                </a:lnTo>
                <a:lnTo>
                  <a:pt x="1615313" y="210438"/>
                </a:lnTo>
                <a:lnTo>
                  <a:pt x="1619504" y="213867"/>
                </a:lnTo>
                <a:lnTo>
                  <a:pt x="1659703" y="246057"/>
                </a:lnTo>
                <a:lnTo>
                  <a:pt x="1696084" y="251460"/>
                </a:lnTo>
                <a:lnTo>
                  <a:pt x="1693164" y="271144"/>
                </a:lnTo>
                <a:lnTo>
                  <a:pt x="1696551" y="271144"/>
                </a:lnTo>
                <a:lnTo>
                  <a:pt x="1713992" y="264160"/>
                </a:lnTo>
                <a:lnTo>
                  <a:pt x="1627632" y="194944"/>
                </a:lnTo>
                <a:close/>
              </a:path>
              <a:path w="1714500" h="305435">
                <a:moveTo>
                  <a:pt x="1690878" y="252094"/>
                </a:moveTo>
                <a:lnTo>
                  <a:pt x="1675116" y="258399"/>
                </a:lnTo>
                <a:lnTo>
                  <a:pt x="1688338" y="268986"/>
                </a:lnTo>
                <a:lnTo>
                  <a:pt x="1690878" y="252094"/>
                </a:lnTo>
                <a:close/>
              </a:path>
              <a:path w="1714500" h="305435">
                <a:moveTo>
                  <a:pt x="1695990" y="252094"/>
                </a:moveTo>
                <a:lnTo>
                  <a:pt x="1690878" y="252094"/>
                </a:lnTo>
                <a:lnTo>
                  <a:pt x="1688338" y="268986"/>
                </a:lnTo>
                <a:lnTo>
                  <a:pt x="1693484" y="268986"/>
                </a:lnTo>
                <a:lnTo>
                  <a:pt x="1695990" y="252094"/>
                </a:lnTo>
                <a:close/>
              </a:path>
              <a:path w="1714500" h="305435">
                <a:moveTo>
                  <a:pt x="2793" y="0"/>
                </a:moveTo>
                <a:lnTo>
                  <a:pt x="0" y="19557"/>
                </a:lnTo>
                <a:lnTo>
                  <a:pt x="1656771" y="265737"/>
                </a:lnTo>
                <a:lnTo>
                  <a:pt x="1675116" y="258399"/>
                </a:lnTo>
                <a:lnTo>
                  <a:pt x="1659703" y="246057"/>
                </a:lnTo>
                <a:lnTo>
                  <a:pt x="2793" y="0"/>
                </a:lnTo>
                <a:close/>
              </a:path>
              <a:path w="1714500" h="305435">
                <a:moveTo>
                  <a:pt x="1659703" y="246057"/>
                </a:moveTo>
                <a:lnTo>
                  <a:pt x="1675116" y="258399"/>
                </a:lnTo>
                <a:lnTo>
                  <a:pt x="1690878" y="252094"/>
                </a:lnTo>
                <a:lnTo>
                  <a:pt x="1695990" y="252094"/>
                </a:lnTo>
                <a:lnTo>
                  <a:pt x="1696084" y="251460"/>
                </a:lnTo>
                <a:lnTo>
                  <a:pt x="1659703" y="24605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49849" y="1929765"/>
            <a:ext cx="214629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6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1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21350" y="1562862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60" h="347344">
                <a:moveTo>
                  <a:pt x="55480" y="39261"/>
                </a:moveTo>
                <a:lnTo>
                  <a:pt x="45720" y="56146"/>
                </a:lnTo>
                <a:lnTo>
                  <a:pt x="46736" y="346963"/>
                </a:lnTo>
                <a:lnTo>
                  <a:pt x="66548" y="346837"/>
                </a:lnTo>
                <a:lnTo>
                  <a:pt x="65533" y="56319"/>
                </a:lnTo>
                <a:lnTo>
                  <a:pt x="55480" y="39261"/>
                </a:lnTo>
                <a:close/>
              </a:path>
              <a:path w="111760" h="347344">
                <a:moveTo>
                  <a:pt x="55372" y="0"/>
                </a:moveTo>
                <a:lnTo>
                  <a:pt x="2666" y="91059"/>
                </a:lnTo>
                <a:lnTo>
                  <a:pt x="0" y="95758"/>
                </a:lnTo>
                <a:lnTo>
                  <a:pt x="1524" y="101853"/>
                </a:lnTo>
                <a:lnTo>
                  <a:pt x="6350" y="104521"/>
                </a:lnTo>
                <a:lnTo>
                  <a:pt x="11049" y="107314"/>
                </a:lnTo>
                <a:lnTo>
                  <a:pt x="17145" y="105663"/>
                </a:lnTo>
                <a:lnTo>
                  <a:pt x="19812" y="100964"/>
                </a:lnTo>
                <a:lnTo>
                  <a:pt x="45620" y="56319"/>
                </a:lnTo>
                <a:lnTo>
                  <a:pt x="45592" y="19685"/>
                </a:lnTo>
                <a:lnTo>
                  <a:pt x="66876" y="19558"/>
                </a:lnTo>
                <a:lnTo>
                  <a:pt x="55372" y="0"/>
                </a:lnTo>
                <a:close/>
              </a:path>
              <a:path w="111760" h="347344">
                <a:moveTo>
                  <a:pt x="66876" y="19558"/>
                </a:moveTo>
                <a:lnTo>
                  <a:pt x="65404" y="19558"/>
                </a:lnTo>
                <a:lnTo>
                  <a:pt x="65533" y="56319"/>
                </a:lnTo>
                <a:lnTo>
                  <a:pt x="91694" y="100711"/>
                </a:lnTo>
                <a:lnTo>
                  <a:pt x="94361" y="105410"/>
                </a:lnTo>
                <a:lnTo>
                  <a:pt x="100457" y="106934"/>
                </a:lnTo>
                <a:lnTo>
                  <a:pt x="105155" y="104139"/>
                </a:lnTo>
                <a:lnTo>
                  <a:pt x="109854" y="101473"/>
                </a:lnTo>
                <a:lnTo>
                  <a:pt x="111505" y="95376"/>
                </a:lnTo>
                <a:lnTo>
                  <a:pt x="108712" y="90677"/>
                </a:lnTo>
                <a:lnTo>
                  <a:pt x="66876" y="19558"/>
                </a:lnTo>
                <a:close/>
              </a:path>
              <a:path w="111760" h="347344">
                <a:moveTo>
                  <a:pt x="65422" y="24511"/>
                </a:moveTo>
                <a:lnTo>
                  <a:pt x="64008" y="24511"/>
                </a:lnTo>
                <a:lnTo>
                  <a:pt x="55480" y="39261"/>
                </a:lnTo>
                <a:lnTo>
                  <a:pt x="65533" y="56319"/>
                </a:lnTo>
                <a:lnTo>
                  <a:pt x="65422" y="24511"/>
                </a:lnTo>
                <a:close/>
              </a:path>
              <a:path w="111760" h="347344">
                <a:moveTo>
                  <a:pt x="65404" y="19558"/>
                </a:moveTo>
                <a:lnTo>
                  <a:pt x="45592" y="19685"/>
                </a:lnTo>
                <a:lnTo>
                  <a:pt x="45720" y="56146"/>
                </a:lnTo>
                <a:lnTo>
                  <a:pt x="55480" y="39261"/>
                </a:lnTo>
                <a:lnTo>
                  <a:pt x="46862" y="24637"/>
                </a:lnTo>
                <a:lnTo>
                  <a:pt x="65422" y="24511"/>
                </a:lnTo>
                <a:lnTo>
                  <a:pt x="65404" y="19558"/>
                </a:lnTo>
                <a:close/>
              </a:path>
              <a:path w="111760" h="347344">
                <a:moveTo>
                  <a:pt x="64008" y="24511"/>
                </a:moveTo>
                <a:lnTo>
                  <a:pt x="46862" y="24637"/>
                </a:lnTo>
                <a:lnTo>
                  <a:pt x="55480" y="39261"/>
                </a:lnTo>
                <a:lnTo>
                  <a:pt x="64008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663947" y="1243965"/>
            <a:ext cx="225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60" name="Holder 4">
            <a:extLst>
              <a:ext uri="{FF2B5EF4-FFF2-40B4-BE49-F238E27FC236}">
                <a16:creationId xmlns:a16="http://schemas.microsoft.com/office/drawing/2014/main" id="{0ABD6665-F4A9-4E9C-8F7B-3D68E81710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252212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570" y="249377"/>
            <a:ext cx="8912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5056" y="3511296"/>
            <a:ext cx="3254375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2014" y="3547998"/>
            <a:ext cx="2446020" cy="755650"/>
          </a:xfrm>
          <a:custGeom>
            <a:avLst/>
            <a:gdLst/>
            <a:ahLst/>
            <a:cxnLst/>
            <a:rect l="l" t="t" r="r" b="b"/>
            <a:pathLst>
              <a:path w="2446020" h="755650">
                <a:moveTo>
                  <a:pt x="56651" y="32926"/>
                </a:moveTo>
                <a:lnTo>
                  <a:pt x="37678" y="37599"/>
                </a:lnTo>
                <a:lnTo>
                  <a:pt x="51169" y="51882"/>
                </a:lnTo>
                <a:lnTo>
                  <a:pt x="2440305" y="755269"/>
                </a:lnTo>
                <a:lnTo>
                  <a:pt x="2445893" y="736219"/>
                </a:lnTo>
                <a:lnTo>
                  <a:pt x="56651" y="32926"/>
                </a:lnTo>
                <a:close/>
              </a:path>
              <a:path w="2446020" h="755650">
                <a:moveTo>
                  <a:pt x="107442" y="0"/>
                </a:moveTo>
                <a:lnTo>
                  <a:pt x="102108" y="1397"/>
                </a:lnTo>
                <a:lnTo>
                  <a:pt x="0" y="26542"/>
                </a:lnTo>
                <a:lnTo>
                  <a:pt x="75946" y="107061"/>
                </a:lnTo>
                <a:lnTo>
                  <a:pt x="82168" y="107187"/>
                </a:lnTo>
                <a:lnTo>
                  <a:pt x="90169" y="99694"/>
                </a:lnTo>
                <a:lnTo>
                  <a:pt x="90297" y="93471"/>
                </a:lnTo>
                <a:lnTo>
                  <a:pt x="86613" y="89407"/>
                </a:lnTo>
                <a:lnTo>
                  <a:pt x="51169" y="51882"/>
                </a:lnTo>
                <a:lnTo>
                  <a:pt x="16002" y="41528"/>
                </a:lnTo>
                <a:lnTo>
                  <a:pt x="21590" y="22605"/>
                </a:lnTo>
                <a:lnTo>
                  <a:pt x="98556" y="22605"/>
                </a:lnTo>
                <a:lnTo>
                  <a:pt x="112141" y="19303"/>
                </a:lnTo>
                <a:lnTo>
                  <a:pt x="115443" y="13842"/>
                </a:lnTo>
                <a:lnTo>
                  <a:pt x="114046" y="8636"/>
                </a:lnTo>
                <a:lnTo>
                  <a:pt x="112775" y="3301"/>
                </a:lnTo>
                <a:lnTo>
                  <a:pt x="107442" y="0"/>
                </a:lnTo>
                <a:close/>
              </a:path>
              <a:path w="2446020" h="755650">
                <a:moveTo>
                  <a:pt x="21590" y="22605"/>
                </a:moveTo>
                <a:lnTo>
                  <a:pt x="16002" y="41528"/>
                </a:lnTo>
                <a:lnTo>
                  <a:pt x="51169" y="51882"/>
                </a:lnTo>
                <a:lnTo>
                  <a:pt x="41509" y="41655"/>
                </a:lnTo>
                <a:lnTo>
                  <a:pt x="21209" y="41655"/>
                </a:lnTo>
                <a:lnTo>
                  <a:pt x="26035" y="25273"/>
                </a:lnTo>
                <a:lnTo>
                  <a:pt x="30650" y="25273"/>
                </a:lnTo>
                <a:lnTo>
                  <a:pt x="21590" y="22605"/>
                </a:lnTo>
                <a:close/>
              </a:path>
              <a:path w="2446020" h="755650">
                <a:moveTo>
                  <a:pt x="26035" y="25273"/>
                </a:moveTo>
                <a:lnTo>
                  <a:pt x="21209" y="41655"/>
                </a:lnTo>
                <a:lnTo>
                  <a:pt x="37678" y="37599"/>
                </a:lnTo>
                <a:lnTo>
                  <a:pt x="26035" y="25273"/>
                </a:lnTo>
                <a:close/>
              </a:path>
              <a:path w="2446020" h="755650">
                <a:moveTo>
                  <a:pt x="37678" y="37599"/>
                </a:moveTo>
                <a:lnTo>
                  <a:pt x="21209" y="41655"/>
                </a:lnTo>
                <a:lnTo>
                  <a:pt x="41509" y="41655"/>
                </a:lnTo>
                <a:lnTo>
                  <a:pt x="37678" y="37599"/>
                </a:lnTo>
                <a:close/>
              </a:path>
              <a:path w="2446020" h="755650">
                <a:moveTo>
                  <a:pt x="30650" y="25273"/>
                </a:moveTo>
                <a:lnTo>
                  <a:pt x="26035" y="25273"/>
                </a:lnTo>
                <a:lnTo>
                  <a:pt x="37678" y="37599"/>
                </a:lnTo>
                <a:lnTo>
                  <a:pt x="56651" y="32926"/>
                </a:lnTo>
                <a:lnTo>
                  <a:pt x="30650" y="25273"/>
                </a:lnTo>
                <a:close/>
              </a:path>
              <a:path w="2446020" h="755650">
                <a:moveTo>
                  <a:pt x="98556" y="22605"/>
                </a:moveTo>
                <a:lnTo>
                  <a:pt x="21590" y="22605"/>
                </a:lnTo>
                <a:lnTo>
                  <a:pt x="56651" y="32926"/>
                </a:lnTo>
                <a:lnTo>
                  <a:pt x="98556" y="226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1746" y="3578986"/>
            <a:ext cx="3066415" cy="725170"/>
          </a:xfrm>
          <a:custGeom>
            <a:avLst/>
            <a:gdLst/>
            <a:ahLst/>
            <a:cxnLst/>
            <a:rect l="l" t="t" r="r" b="b"/>
            <a:pathLst>
              <a:path w="3066415" h="725170">
                <a:moveTo>
                  <a:pt x="57068" y="36171"/>
                </a:moveTo>
                <a:lnTo>
                  <a:pt x="38367" y="42160"/>
                </a:lnTo>
                <a:lnTo>
                  <a:pt x="52898" y="55635"/>
                </a:lnTo>
                <a:lnTo>
                  <a:pt x="3061843" y="725043"/>
                </a:lnTo>
                <a:lnTo>
                  <a:pt x="3066161" y="705612"/>
                </a:lnTo>
                <a:lnTo>
                  <a:pt x="57068" y="36171"/>
                </a:lnTo>
                <a:close/>
              </a:path>
              <a:path w="3066415" h="725170">
                <a:moveTo>
                  <a:pt x="105410" y="0"/>
                </a:moveTo>
                <a:lnTo>
                  <a:pt x="0" y="33655"/>
                </a:lnTo>
                <a:lnTo>
                  <a:pt x="77089" y="105156"/>
                </a:lnTo>
                <a:lnTo>
                  <a:pt x="81153" y="108838"/>
                </a:lnTo>
                <a:lnTo>
                  <a:pt x="87376" y="108585"/>
                </a:lnTo>
                <a:lnTo>
                  <a:pt x="52898" y="55635"/>
                </a:lnTo>
                <a:lnTo>
                  <a:pt x="16891" y="47625"/>
                </a:lnTo>
                <a:lnTo>
                  <a:pt x="21209" y="28193"/>
                </a:lnTo>
                <a:lnTo>
                  <a:pt x="81980" y="28193"/>
                </a:lnTo>
                <a:lnTo>
                  <a:pt x="111379" y="18796"/>
                </a:lnTo>
                <a:lnTo>
                  <a:pt x="114300" y="13208"/>
                </a:lnTo>
                <a:lnTo>
                  <a:pt x="110998" y="2793"/>
                </a:lnTo>
                <a:lnTo>
                  <a:pt x="105410" y="0"/>
                </a:lnTo>
                <a:close/>
              </a:path>
              <a:path w="3066415" h="725170">
                <a:moveTo>
                  <a:pt x="21209" y="28193"/>
                </a:moveTo>
                <a:lnTo>
                  <a:pt x="16891" y="47625"/>
                </a:lnTo>
                <a:lnTo>
                  <a:pt x="52898" y="55635"/>
                </a:lnTo>
                <a:lnTo>
                  <a:pt x="43986" y="47370"/>
                </a:lnTo>
                <a:lnTo>
                  <a:pt x="22098" y="47370"/>
                </a:lnTo>
                <a:lnTo>
                  <a:pt x="25908" y="30606"/>
                </a:lnTo>
                <a:lnTo>
                  <a:pt x="32055" y="30606"/>
                </a:lnTo>
                <a:lnTo>
                  <a:pt x="21209" y="28193"/>
                </a:lnTo>
                <a:close/>
              </a:path>
              <a:path w="3066415" h="725170">
                <a:moveTo>
                  <a:pt x="25908" y="30606"/>
                </a:moveTo>
                <a:lnTo>
                  <a:pt x="22098" y="47370"/>
                </a:lnTo>
                <a:lnTo>
                  <a:pt x="38367" y="42160"/>
                </a:lnTo>
                <a:lnTo>
                  <a:pt x="25908" y="30606"/>
                </a:lnTo>
                <a:close/>
              </a:path>
              <a:path w="3066415" h="725170">
                <a:moveTo>
                  <a:pt x="38367" y="42160"/>
                </a:moveTo>
                <a:lnTo>
                  <a:pt x="22098" y="47370"/>
                </a:lnTo>
                <a:lnTo>
                  <a:pt x="43986" y="47370"/>
                </a:lnTo>
                <a:lnTo>
                  <a:pt x="38367" y="42160"/>
                </a:lnTo>
                <a:close/>
              </a:path>
              <a:path w="3066415" h="725170">
                <a:moveTo>
                  <a:pt x="32055" y="30606"/>
                </a:moveTo>
                <a:lnTo>
                  <a:pt x="25908" y="30606"/>
                </a:lnTo>
                <a:lnTo>
                  <a:pt x="38367" y="42160"/>
                </a:lnTo>
                <a:lnTo>
                  <a:pt x="57068" y="36171"/>
                </a:lnTo>
                <a:lnTo>
                  <a:pt x="32055" y="30606"/>
                </a:lnTo>
                <a:close/>
              </a:path>
              <a:path w="3066415" h="725170">
                <a:moveTo>
                  <a:pt x="81980" y="28193"/>
                </a:moveTo>
                <a:lnTo>
                  <a:pt x="21209" y="28193"/>
                </a:lnTo>
                <a:lnTo>
                  <a:pt x="57068" y="36171"/>
                </a:lnTo>
                <a:lnTo>
                  <a:pt x="81980" y="281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667" y="3575303"/>
            <a:ext cx="3670300" cy="728980"/>
          </a:xfrm>
          <a:custGeom>
            <a:avLst/>
            <a:gdLst/>
            <a:ahLst/>
            <a:cxnLst/>
            <a:rect l="l" t="t" r="r" b="b"/>
            <a:pathLst>
              <a:path w="3670300" h="728979">
                <a:moveTo>
                  <a:pt x="57301" y="37848"/>
                </a:moveTo>
                <a:lnTo>
                  <a:pt x="38702" y="44533"/>
                </a:lnTo>
                <a:lnTo>
                  <a:pt x="53593" y="57388"/>
                </a:lnTo>
                <a:lnTo>
                  <a:pt x="3666540" y="728726"/>
                </a:lnTo>
                <a:lnTo>
                  <a:pt x="3670223" y="709295"/>
                </a:lnTo>
                <a:lnTo>
                  <a:pt x="57301" y="37848"/>
                </a:lnTo>
                <a:close/>
              </a:path>
              <a:path w="3670300" h="728979">
                <a:moveTo>
                  <a:pt x="104190" y="0"/>
                </a:moveTo>
                <a:lnTo>
                  <a:pt x="98983" y="1778"/>
                </a:lnTo>
                <a:lnTo>
                  <a:pt x="0" y="37338"/>
                </a:lnTo>
                <a:lnTo>
                  <a:pt x="83807" y="109601"/>
                </a:lnTo>
                <a:lnTo>
                  <a:pt x="53593" y="57388"/>
                </a:lnTo>
                <a:lnTo>
                  <a:pt x="17449" y="50673"/>
                </a:lnTo>
                <a:lnTo>
                  <a:pt x="21069" y="31115"/>
                </a:lnTo>
                <a:lnTo>
                  <a:pt x="76035" y="31115"/>
                </a:lnTo>
                <a:lnTo>
                  <a:pt x="105714" y="20447"/>
                </a:lnTo>
                <a:lnTo>
                  <a:pt x="110921" y="18669"/>
                </a:lnTo>
                <a:lnTo>
                  <a:pt x="113588" y="12954"/>
                </a:lnTo>
                <a:lnTo>
                  <a:pt x="111683" y="7747"/>
                </a:lnTo>
                <a:lnTo>
                  <a:pt x="109905" y="2667"/>
                </a:lnTo>
                <a:lnTo>
                  <a:pt x="104190" y="0"/>
                </a:lnTo>
                <a:close/>
              </a:path>
              <a:path w="3670300" h="728979">
                <a:moveTo>
                  <a:pt x="21069" y="31115"/>
                </a:moveTo>
                <a:lnTo>
                  <a:pt x="17449" y="50673"/>
                </a:lnTo>
                <a:lnTo>
                  <a:pt x="53593" y="57388"/>
                </a:lnTo>
                <a:lnTo>
                  <a:pt x="45372" y="50292"/>
                </a:lnTo>
                <a:lnTo>
                  <a:pt x="22682" y="50292"/>
                </a:lnTo>
                <a:lnTo>
                  <a:pt x="25806" y="33401"/>
                </a:lnTo>
                <a:lnTo>
                  <a:pt x="33369" y="33401"/>
                </a:lnTo>
                <a:lnTo>
                  <a:pt x="21069" y="31115"/>
                </a:lnTo>
                <a:close/>
              </a:path>
              <a:path w="3670300" h="728979">
                <a:moveTo>
                  <a:pt x="25806" y="33401"/>
                </a:moveTo>
                <a:lnTo>
                  <a:pt x="22682" y="50292"/>
                </a:lnTo>
                <a:lnTo>
                  <a:pt x="38702" y="44533"/>
                </a:lnTo>
                <a:lnTo>
                  <a:pt x="25806" y="33401"/>
                </a:lnTo>
                <a:close/>
              </a:path>
              <a:path w="3670300" h="728979">
                <a:moveTo>
                  <a:pt x="38702" y="44533"/>
                </a:moveTo>
                <a:lnTo>
                  <a:pt x="22682" y="50292"/>
                </a:lnTo>
                <a:lnTo>
                  <a:pt x="45372" y="50292"/>
                </a:lnTo>
                <a:lnTo>
                  <a:pt x="38702" y="44533"/>
                </a:lnTo>
                <a:close/>
              </a:path>
              <a:path w="3670300" h="728979">
                <a:moveTo>
                  <a:pt x="33369" y="33401"/>
                </a:moveTo>
                <a:lnTo>
                  <a:pt x="25806" y="33401"/>
                </a:lnTo>
                <a:lnTo>
                  <a:pt x="38702" y="44533"/>
                </a:lnTo>
                <a:lnTo>
                  <a:pt x="57301" y="37848"/>
                </a:lnTo>
                <a:lnTo>
                  <a:pt x="33369" y="33401"/>
                </a:lnTo>
                <a:close/>
              </a:path>
              <a:path w="3670300" h="728979">
                <a:moveTo>
                  <a:pt x="76035" y="31115"/>
                </a:moveTo>
                <a:lnTo>
                  <a:pt x="21069" y="31115"/>
                </a:lnTo>
                <a:lnTo>
                  <a:pt x="57301" y="37848"/>
                </a:lnTo>
                <a:lnTo>
                  <a:pt x="76035" y="311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89627" y="5714796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8455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70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65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06312" y="4358640"/>
            <a:ext cx="126491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6312" y="4527804"/>
            <a:ext cx="126491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6312" y="4696968"/>
            <a:ext cx="126491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312" y="4866133"/>
            <a:ext cx="126491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2397" y="4293871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49"/>
                </a:lnTo>
                <a:lnTo>
                  <a:pt x="266700" y="735837"/>
                </a:lnTo>
                <a:lnTo>
                  <a:pt x="263201" y="753123"/>
                </a:lnTo>
                <a:lnTo>
                  <a:pt x="253666" y="767254"/>
                </a:lnTo>
                <a:lnTo>
                  <a:pt x="239535" y="776789"/>
                </a:lnTo>
                <a:lnTo>
                  <a:pt x="222250" y="780287"/>
                </a:lnTo>
                <a:lnTo>
                  <a:pt x="44450" y="780287"/>
                </a:lnTo>
                <a:lnTo>
                  <a:pt x="27164" y="776789"/>
                </a:lnTo>
                <a:lnTo>
                  <a:pt x="13033" y="767254"/>
                </a:lnTo>
                <a:lnTo>
                  <a:pt x="3498" y="753123"/>
                </a:lnTo>
                <a:lnTo>
                  <a:pt x="0" y="735837"/>
                </a:lnTo>
                <a:lnTo>
                  <a:pt x="0" y="44449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9233" y="507415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4" y="105537"/>
                </a:lnTo>
                <a:lnTo>
                  <a:pt x="19812" y="100838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3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1655" y="1095755"/>
            <a:ext cx="1967484" cy="2425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23207" y="1778635"/>
            <a:ext cx="2311400" cy="342900"/>
          </a:xfrm>
          <a:custGeom>
            <a:avLst/>
            <a:gdLst/>
            <a:ahLst/>
            <a:cxnLst/>
            <a:rect l="l" t="t" r="r" b="b"/>
            <a:pathLst>
              <a:path w="2311400" h="342900">
                <a:moveTo>
                  <a:pt x="2253908" y="302374"/>
                </a:moveTo>
                <a:lnTo>
                  <a:pt x="2201545" y="324738"/>
                </a:lnTo>
                <a:lnTo>
                  <a:pt x="2199259" y="330580"/>
                </a:lnTo>
                <a:lnTo>
                  <a:pt x="2201418" y="335534"/>
                </a:lnTo>
                <a:lnTo>
                  <a:pt x="2203577" y="340613"/>
                </a:lnTo>
                <a:lnTo>
                  <a:pt x="2209292" y="342900"/>
                </a:lnTo>
                <a:lnTo>
                  <a:pt x="2293574" y="306959"/>
                </a:lnTo>
                <a:lnTo>
                  <a:pt x="2290445" y="306959"/>
                </a:lnTo>
                <a:lnTo>
                  <a:pt x="2253908" y="302374"/>
                </a:lnTo>
                <a:close/>
              </a:path>
              <a:path w="2311400" h="342900">
                <a:moveTo>
                  <a:pt x="2272111" y="294600"/>
                </a:moveTo>
                <a:lnTo>
                  <a:pt x="2253908" y="302374"/>
                </a:lnTo>
                <a:lnTo>
                  <a:pt x="2290445" y="306959"/>
                </a:lnTo>
                <a:lnTo>
                  <a:pt x="2290694" y="304926"/>
                </a:lnTo>
                <a:lnTo>
                  <a:pt x="2285619" y="304926"/>
                </a:lnTo>
                <a:lnTo>
                  <a:pt x="2272111" y="294600"/>
                </a:lnTo>
                <a:close/>
              </a:path>
              <a:path w="2311400" h="342900">
                <a:moveTo>
                  <a:pt x="2223262" y="232282"/>
                </a:moveTo>
                <a:lnTo>
                  <a:pt x="2217039" y="233172"/>
                </a:lnTo>
                <a:lnTo>
                  <a:pt x="2213737" y="237489"/>
                </a:lnTo>
                <a:lnTo>
                  <a:pt x="2210308" y="241807"/>
                </a:lnTo>
                <a:lnTo>
                  <a:pt x="2211197" y="248030"/>
                </a:lnTo>
                <a:lnTo>
                  <a:pt x="2256575" y="282723"/>
                </a:lnTo>
                <a:lnTo>
                  <a:pt x="2292858" y="287274"/>
                </a:lnTo>
                <a:lnTo>
                  <a:pt x="2290445" y="306959"/>
                </a:lnTo>
                <a:lnTo>
                  <a:pt x="2293574" y="306959"/>
                </a:lnTo>
                <a:lnTo>
                  <a:pt x="2311146" y="299465"/>
                </a:lnTo>
                <a:lnTo>
                  <a:pt x="2223262" y="232282"/>
                </a:lnTo>
                <a:close/>
              </a:path>
              <a:path w="2311400" h="342900">
                <a:moveTo>
                  <a:pt x="2287778" y="287909"/>
                </a:moveTo>
                <a:lnTo>
                  <a:pt x="2272111" y="294600"/>
                </a:lnTo>
                <a:lnTo>
                  <a:pt x="2285619" y="304926"/>
                </a:lnTo>
                <a:lnTo>
                  <a:pt x="2287778" y="287909"/>
                </a:lnTo>
                <a:close/>
              </a:path>
              <a:path w="2311400" h="342900">
                <a:moveTo>
                  <a:pt x="2292780" y="287909"/>
                </a:moveTo>
                <a:lnTo>
                  <a:pt x="2287778" y="287909"/>
                </a:lnTo>
                <a:lnTo>
                  <a:pt x="2285619" y="304926"/>
                </a:lnTo>
                <a:lnTo>
                  <a:pt x="2290694" y="304926"/>
                </a:lnTo>
                <a:lnTo>
                  <a:pt x="2292780" y="287909"/>
                </a:lnTo>
                <a:close/>
              </a:path>
              <a:path w="2311400" h="342900">
                <a:moveTo>
                  <a:pt x="2540" y="0"/>
                </a:moveTo>
                <a:lnTo>
                  <a:pt x="0" y="19557"/>
                </a:lnTo>
                <a:lnTo>
                  <a:pt x="2253908" y="302374"/>
                </a:lnTo>
                <a:lnTo>
                  <a:pt x="2272111" y="294600"/>
                </a:lnTo>
                <a:lnTo>
                  <a:pt x="2256575" y="282723"/>
                </a:lnTo>
                <a:lnTo>
                  <a:pt x="2540" y="0"/>
                </a:lnTo>
                <a:close/>
              </a:path>
              <a:path w="2311400" h="342900">
                <a:moveTo>
                  <a:pt x="2256575" y="282723"/>
                </a:moveTo>
                <a:lnTo>
                  <a:pt x="2272111" y="294600"/>
                </a:lnTo>
                <a:lnTo>
                  <a:pt x="2287778" y="287909"/>
                </a:lnTo>
                <a:lnTo>
                  <a:pt x="2292780" y="287909"/>
                </a:lnTo>
                <a:lnTo>
                  <a:pt x="2292858" y="287274"/>
                </a:lnTo>
                <a:lnTo>
                  <a:pt x="2256575" y="2827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7835" y="2248662"/>
            <a:ext cx="111760" cy="2046605"/>
          </a:xfrm>
          <a:custGeom>
            <a:avLst/>
            <a:gdLst/>
            <a:ahLst/>
            <a:cxnLst/>
            <a:rect l="l" t="t" r="r" b="b"/>
            <a:pathLst>
              <a:path w="111760" h="2046604">
                <a:moveTo>
                  <a:pt x="55696" y="39321"/>
                </a:moveTo>
                <a:lnTo>
                  <a:pt x="45845" y="56208"/>
                </a:lnTo>
                <a:lnTo>
                  <a:pt x="45796" y="107187"/>
                </a:lnTo>
                <a:lnTo>
                  <a:pt x="47498" y="2046224"/>
                </a:lnTo>
                <a:lnTo>
                  <a:pt x="67310" y="2046224"/>
                </a:lnTo>
                <a:lnTo>
                  <a:pt x="65564" y="56208"/>
                </a:lnTo>
                <a:lnTo>
                  <a:pt x="55696" y="39321"/>
                </a:lnTo>
                <a:close/>
              </a:path>
              <a:path w="111760" h="2046604">
                <a:moveTo>
                  <a:pt x="55625" y="0"/>
                </a:moveTo>
                <a:lnTo>
                  <a:pt x="2666" y="90932"/>
                </a:lnTo>
                <a:lnTo>
                  <a:pt x="0" y="95630"/>
                </a:lnTo>
                <a:lnTo>
                  <a:pt x="1524" y="101600"/>
                </a:lnTo>
                <a:lnTo>
                  <a:pt x="6223" y="104393"/>
                </a:lnTo>
                <a:lnTo>
                  <a:pt x="11049" y="107187"/>
                </a:lnTo>
                <a:lnTo>
                  <a:pt x="17017" y="105537"/>
                </a:lnTo>
                <a:lnTo>
                  <a:pt x="19886" y="100711"/>
                </a:lnTo>
                <a:lnTo>
                  <a:pt x="45752" y="56368"/>
                </a:lnTo>
                <a:lnTo>
                  <a:pt x="45719" y="19558"/>
                </a:lnTo>
                <a:lnTo>
                  <a:pt x="67059" y="19558"/>
                </a:lnTo>
                <a:lnTo>
                  <a:pt x="55625" y="0"/>
                </a:lnTo>
                <a:close/>
              </a:path>
              <a:path w="111760" h="2046604">
                <a:moveTo>
                  <a:pt x="67059" y="19558"/>
                </a:moveTo>
                <a:lnTo>
                  <a:pt x="65531" y="19558"/>
                </a:lnTo>
                <a:lnTo>
                  <a:pt x="65657" y="56368"/>
                </a:lnTo>
                <a:lnTo>
                  <a:pt x="91640" y="100837"/>
                </a:lnTo>
                <a:lnTo>
                  <a:pt x="94361" y="105537"/>
                </a:lnTo>
                <a:lnTo>
                  <a:pt x="100456" y="107061"/>
                </a:lnTo>
                <a:lnTo>
                  <a:pt x="105155" y="104266"/>
                </a:lnTo>
                <a:lnTo>
                  <a:pt x="109854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059" y="19558"/>
                </a:lnTo>
                <a:close/>
              </a:path>
              <a:path w="111760" h="2046604">
                <a:moveTo>
                  <a:pt x="65531" y="19558"/>
                </a:moveTo>
                <a:lnTo>
                  <a:pt x="45719" y="19558"/>
                </a:lnTo>
                <a:lnTo>
                  <a:pt x="45752" y="56368"/>
                </a:lnTo>
                <a:lnTo>
                  <a:pt x="55696" y="39321"/>
                </a:lnTo>
                <a:lnTo>
                  <a:pt x="47116" y="24637"/>
                </a:lnTo>
                <a:lnTo>
                  <a:pt x="65536" y="24637"/>
                </a:lnTo>
                <a:lnTo>
                  <a:pt x="65531" y="19558"/>
                </a:lnTo>
                <a:close/>
              </a:path>
              <a:path w="111760" h="2046604">
                <a:moveTo>
                  <a:pt x="65536" y="24637"/>
                </a:moveTo>
                <a:lnTo>
                  <a:pt x="64262" y="24637"/>
                </a:lnTo>
                <a:lnTo>
                  <a:pt x="55696" y="39321"/>
                </a:lnTo>
                <a:lnTo>
                  <a:pt x="65564" y="56208"/>
                </a:lnTo>
                <a:lnTo>
                  <a:pt x="65536" y="24637"/>
                </a:lnTo>
                <a:close/>
              </a:path>
              <a:path w="111760" h="2046604">
                <a:moveTo>
                  <a:pt x="64262" y="24637"/>
                </a:moveTo>
                <a:lnTo>
                  <a:pt x="47116" y="24637"/>
                </a:lnTo>
                <a:lnTo>
                  <a:pt x="55696" y="39321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32016" y="1929461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6908" dirty="0">
                <a:latin typeface="DejaVu Sans"/>
                <a:cs typeface="DejaVu Sans"/>
              </a:rPr>
              <a:t>2</a:t>
            </a:r>
            <a:endParaRPr sz="1725" baseline="-16908">
              <a:latin typeface="DejaVu Sans"/>
              <a:cs typeface="DejaVu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10629" y="1562862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60" h="347344">
                <a:moveTo>
                  <a:pt x="56325" y="39160"/>
                </a:moveTo>
                <a:lnTo>
                  <a:pt x="46198" y="56066"/>
                </a:lnTo>
                <a:lnTo>
                  <a:pt x="42925" y="347090"/>
                </a:lnTo>
                <a:lnTo>
                  <a:pt x="62737" y="347345"/>
                </a:lnTo>
                <a:lnTo>
                  <a:pt x="66010" y="56216"/>
                </a:lnTo>
                <a:lnTo>
                  <a:pt x="56325" y="39160"/>
                </a:lnTo>
                <a:close/>
              </a:path>
              <a:path w="111760" h="347344">
                <a:moveTo>
                  <a:pt x="67879" y="19558"/>
                </a:moveTo>
                <a:lnTo>
                  <a:pt x="46609" y="19558"/>
                </a:lnTo>
                <a:lnTo>
                  <a:pt x="66421" y="19685"/>
                </a:lnTo>
                <a:lnTo>
                  <a:pt x="66010" y="56216"/>
                </a:lnTo>
                <a:lnTo>
                  <a:pt x="94234" y="105917"/>
                </a:lnTo>
                <a:lnTo>
                  <a:pt x="100330" y="107568"/>
                </a:lnTo>
                <a:lnTo>
                  <a:pt x="105029" y="104901"/>
                </a:lnTo>
                <a:lnTo>
                  <a:pt x="109855" y="102235"/>
                </a:lnTo>
                <a:lnTo>
                  <a:pt x="111506" y="96138"/>
                </a:lnTo>
                <a:lnTo>
                  <a:pt x="108712" y="91439"/>
                </a:lnTo>
                <a:lnTo>
                  <a:pt x="67879" y="19558"/>
                </a:lnTo>
                <a:close/>
              </a:path>
              <a:path w="111760" h="347344">
                <a:moveTo>
                  <a:pt x="56769" y="0"/>
                </a:moveTo>
                <a:lnTo>
                  <a:pt x="2794" y="90170"/>
                </a:lnTo>
                <a:lnTo>
                  <a:pt x="0" y="94868"/>
                </a:lnTo>
                <a:lnTo>
                  <a:pt x="1524" y="100964"/>
                </a:lnTo>
                <a:lnTo>
                  <a:pt x="6096" y="103759"/>
                </a:lnTo>
                <a:lnTo>
                  <a:pt x="10795" y="106552"/>
                </a:lnTo>
                <a:lnTo>
                  <a:pt x="16891" y="105028"/>
                </a:lnTo>
                <a:lnTo>
                  <a:pt x="19685" y="100329"/>
                </a:lnTo>
                <a:lnTo>
                  <a:pt x="46198" y="56066"/>
                </a:lnTo>
                <a:lnTo>
                  <a:pt x="46609" y="19558"/>
                </a:lnTo>
                <a:lnTo>
                  <a:pt x="67879" y="19558"/>
                </a:lnTo>
                <a:lnTo>
                  <a:pt x="56769" y="0"/>
                </a:lnTo>
                <a:close/>
              </a:path>
              <a:path w="111760" h="347344">
                <a:moveTo>
                  <a:pt x="66366" y="24511"/>
                </a:moveTo>
                <a:lnTo>
                  <a:pt x="48006" y="24511"/>
                </a:lnTo>
                <a:lnTo>
                  <a:pt x="65024" y="24637"/>
                </a:lnTo>
                <a:lnTo>
                  <a:pt x="56325" y="39160"/>
                </a:lnTo>
                <a:lnTo>
                  <a:pt x="66010" y="56216"/>
                </a:lnTo>
                <a:lnTo>
                  <a:pt x="66366" y="24511"/>
                </a:lnTo>
                <a:close/>
              </a:path>
              <a:path w="111760" h="347344">
                <a:moveTo>
                  <a:pt x="46609" y="19558"/>
                </a:moveTo>
                <a:lnTo>
                  <a:pt x="46198" y="56066"/>
                </a:lnTo>
                <a:lnTo>
                  <a:pt x="56325" y="39160"/>
                </a:lnTo>
                <a:lnTo>
                  <a:pt x="48006" y="24511"/>
                </a:lnTo>
                <a:lnTo>
                  <a:pt x="66366" y="24511"/>
                </a:lnTo>
                <a:lnTo>
                  <a:pt x="66421" y="19685"/>
                </a:lnTo>
                <a:lnTo>
                  <a:pt x="46609" y="19558"/>
                </a:lnTo>
                <a:close/>
              </a:path>
              <a:path w="111760" h="347344">
                <a:moveTo>
                  <a:pt x="48006" y="24511"/>
                </a:moveTo>
                <a:lnTo>
                  <a:pt x="56325" y="39160"/>
                </a:lnTo>
                <a:lnTo>
                  <a:pt x="65024" y="24637"/>
                </a:lnTo>
                <a:lnTo>
                  <a:pt x="48006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45098" y="1243965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95921" y="4485894"/>
            <a:ext cx="2613660" cy="2032000"/>
          </a:xfrm>
          <a:prstGeom prst="rect">
            <a:avLst/>
          </a:prstGeom>
          <a:ln w="28955">
            <a:solidFill>
              <a:srgbClr val="BA56B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103505">
              <a:spcBef>
                <a:spcPts val="245"/>
              </a:spcBef>
            </a:pPr>
            <a:r>
              <a:rPr spc="-100" dirty="0">
                <a:solidFill>
                  <a:srgbClr val="7E7E7E"/>
                </a:solidFill>
                <a:latin typeface="Arial"/>
                <a:cs typeface="Arial"/>
              </a:rPr>
              <a:t>Sometimes </a:t>
            </a:r>
            <a:r>
              <a:rPr spc="-7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spc="-80" dirty="0">
                <a:solidFill>
                  <a:srgbClr val="7E7E7E"/>
                </a:solidFill>
                <a:latin typeface="Arial"/>
                <a:cs typeface="Arial"/>
              </a:rPr>
              <a:t>take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attention </a:t>
            </a:r>
            <a:r>
              <a:rPr spc="-10" dirty="0">
                <a:solidFill>
                  <a:srgbClr val="4285F4"/>
                </a:solidFill>
                <a:latin typeface="Arial"/>
                <a:cs typeface="Arial"/>
              </a:rPr>
              <a:t>output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from</a:t>
            </a:r>
            <a:r>
              <a:rPr spc="-2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 </a:t>
            </a:r>
            <a:r>
              <a:rPr spc="-75" dirty="0">
                <a:solidFill>
                  <a:srgbClr val="7E7E7E"/>
                </a:solidFill>
                <a:latin typeface="Arial"/>
                <a:cs typeface="Arial"/>
              </a:rPr>
              <a:t>previous step, </a:t>
            </a:r>
            <a:r>
              <a:rPr spc="-8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pc="-100" dirty="0">
                <a:solidFill>
                  <a:srgbClr val="7E7E7E"/>
                </a:solidFill>
                <a:latin typeface="Arial"/>
                <a:cs typeface="Arial"/>
              </a:rPr>
              <a:t>also  </a:t>
            </a:r>
            <a:r>
              <a:rPr spc="-70" dirty="0">
                <a:solidFill>
                  <a:srgbClr val="7E7E7E"/>
                </a:solidFill>
                <a:latin typeface="Arial"/>
                <a:cs typeface="Arial"/>
              </a:rPr>
              <a:t>feed </a:t>
            </a:r>
            <a:r>
              <a:rPr spc="55" dirty="0">
                <a:solidFill>
                  <a:srgbClr val="7E7E7E"/>
                </a:solidFill>
                <a:latin typeface="Arial"/>
                <a:cs typeface="Arial"/>
              </a:rPr>
              <a:t>it </a:t>
            </a:r>
            <a:r>
              <a:rPr spc="-10" dirty="0">
                <a:solidFill>
                  <a:srgbClr val="7E7E7E"/>
                </a:solidFill>
                <a:latin typeface="Arial"/>
                <a:cs typeface="Arial"/>
              </a:rPr>
              <a:t>into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pc="-75" dirty="0">
                <a:solidFill>
                  <a:srgbClr val="7E7E7E"/>
                </a:solidFill>
                <a:latin typeface="Arial"/>
                <a:cs typeface="Arial"/>
              </a:rPr>
              <a:t>decoder  </a:t>
            </a:r>
            <a:r>
              <a:rPr spc="-80" dirty="0">
                <a:solidFill>
                  <a:srgbClr val="7E7E7E"/>
                </a:solidFill>
                <a:latin typeface="Arial"/>
                <a:cs typeface="Arial"/>
              </a:rPr>
              <a:t>(along </a:t>
            </a:r>
            <a:r>
              <a:rPr spc="5" dirty="0">
                <a:solidFill>
                  <a:srgbClr val="7E7E7E"/>
                </a:solidFill>
                <a:latin typeface="Arial"/>
                <a:cs typeface="Arial"/>
              </a:rPr>
              <a:t>with </a:t>
            </a:r>
            <a:r>
              <a:rPr spc="-2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pc="-90" dirty="0">
                <a:solidFill>
                  <a:srgbClr val="7E7E7E"/>
                </a:solidFill>
                <a:latin typeface="Arial"/>
                <a:cs typeface="Arial"/>
              </a:rPr>
              <a:t>usual  </a:t>
            </a:r>
            <a:r>
              <a:rPr spc="-75" dirty="0">
                <a:solidFill>
                  <a:srgbClr val="7E7E7E"/>
                </a:solidFill>
                <a:latin typeface="Arial"/>
                <a:cs typeface="Arial"/>
              </a:rPr>
              <a:t>decoder </a:t>
            </a:r>
            <a:r>
              <a:rPr spc="-25" dirty="0">
                <a:solidFill>
                  <a:srgbClr val="7E7E7E"/>
                </a:solidFill>
                <a:latin typeface="Arial"/>
                <a:cs typeface="Arial"/>
              </a:rPr>
              <a:t>input). </a:t>
            </a:r>
            <a:r>
              <a:rPr spc="-14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spc="-55" dirty="0">
                <a:solidFill>
                  <a:srgbClr val="7E7E7E"/>
                </a:solidFill>
                <a:latin typeface="Arial"/>
                <a:cs typeface="Arial"/>
              </a:rPr>
              <a:t>do  </a:t>
            </a:r>
            <a:r>
              <a:rPr spc="-40" dirty="0">
                <a:solidFill>
                  <a:srgbClr val="7E7E7E"/>
                </a:solidFill>
                <a:latin typeface="Arial"/>
                <a:cs typeface="Arial"/>
              </a:rPr>
              <a:t>this </a:t>
            </a:r>
            <a:r>
              <a:rPr spc="-25" dirty="0">
                <a:solidFill>
                  <a:srgbClr val="7E7E7E"/>
                </a:solidFill>
                <a:latin typeface="Arial"/>
                <a:cs typeface="Arial"/>
              </a:rPr>
              <a:t>in </a:t>
            </a:r>
            <a:r>
              <a:rPr spc="-90" dirty="0">
                <a:solidFill>
                  <a:srgbClr val="7E7E7E"/>
                </a:solidFill>
                <a:latin typeface="Arial"/>
                <a:cs typeface="Arial"/>
              </a:rPr>
              <a:t>Assignment</a:t>
            </a:r>
            <a:r>
              <a:rPr spc="-2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7E7E7E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93585" y="5492241"/>
            <a:ext cx="413384" cy="420370"/>
          </a:xfrm>
          <a:custGeom>
            <a:avLst/>
            <a:gdLst/>
            <a:ahLst/>
            <a:cxnLst/>
            <a:rect l="l" t="t" r="r" b="b"/>
            <a:pathLst>
              <a:path w="413385" h="420370">
                <a:moveTo>
                  <a:pt x="29844" y="327634"/>
                </a:moveTo>
                <a:lnTo>
                  <a:pt x="0" y="420039"/>
                </a:lnTo>
                <a:lnTo>
                  <a:pt x="91821" y="388505"/>
                </a:lnTo>
                <a:lnTo>
                  <a:pt x="81683" y="378548"/>
                </a:lnTo>
                <a:lnTo>
                  <a:pt x="61087" y="378548"/>
                </a:lnTo>
                <a:lnTo>
                  <a:pt x="40386" y="358254"/>
                </a:lnTo>
                <a:lnTo>
                  <a:pt x="50518" y="347939"/>
                </a:lnTo>
                <a:lnTo>
                  <a:pt x="29844" y="327634"/>
                </a:lnTo>
                <a:close/>
              </a:path>
              <a:path w="413385" h="420370">
                <a:moveTo>
                  <a:pt x="50518" y="347939"/>
                </a:moveTo>
                <a:lnTo>
                  <a:pt x="40386" y="358254"/>
                </a:lnTo>
                <a:lnTo>
                  <a:pt x="61087" y="378548"/>
                </a:lnTo>
                <a:lnTo>
                  <a:pt x="71201" y="368253"/>
                </a:lnTo>
                <a:lnTo>
                  <a:pt x="50518" y="347939"/>
                </a:lnTo>
                <a:close/>
              </a:path>
              <a:path w="413385" h="420370">
                <a:moveTo>
                  <a:pt x="71201" y="368253"/>
                </a:moveTo>
                <a:lnTo>
                  <a:pt x="61087" y="378548"/>
                </a:lnTo>
                <a:lnTo>
                  <a:pt x="81683" y="378548"/>
                </a:lnTo>
                <a:lnTo>
                  <a:pt x="71201" y="368253"/>
                </a:lnTo>
                <a:close/>
              </a:path>
              <a:path w="413385" h="420370">
                <a:moveTo>
                  <a:pt x="392302" y="0"/>
                </a:moveTo>
                <a:lnTo>
                  <a:pt x="50518" y="347939"/>
                </a:lnTo>
                <a:lnTo>
                  <a:pt x="71201" y="368253"/>
                </a:lnTo>
                <a:lnTo>
                  <a:pt x="413003" y="20320"/>
                </a:lnTo>
                <a:lnTo>
                  <a:pt x="392302" y="0"/>
                </a:lnTo>
                <a:close/>
              </a:path>
            </a:pathLst>
          </a:custGeom>
          <a:solidFill>
            <a:srgbClr val="BA5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47" name="Holder 4">
            <a:extLst>
              <a:ext uri="{FF2B5EF4-FFF2-40B4-BE49-F238E27FC236}">
                <a16:creationId xmlns:a16="http://schemas.microsoft.com/office/drawing/2014/main" id="{78F9935A-BC93-4E20-92DF-82C90BC4DB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47567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249377"/>
            <a:ext cx="88366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5056" y="3511296"/>
            <a:ext cx="3131311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042" y="3547745"/>
            <a:ext cx="2453640" cy="751840"/>
          </a:xfrm>
          <a:custGeom>
            <a:avLst/>
            <a:gdLst/>
            <a:ahLst/>
            <a:cxnLst/>
            <a:rect l="l" t="t" r="r" b="b"/>
            <a:pathLst>
              <a:path w="2453640" h="751839">
                <a:moveTo>
                  <a:pt x="56856" y="33024"/>
                </a:moveTo>
                <a:lnTo>
                  <a:pt x="37679" y="37804"/>
                </a:lnTo>
                <a:lnTo>
                  <a:pt x="51191" y="52051"/>
                </a:lnTo>
                <a:lnTo>
                  <a:pt x="2447924" y="751458"/>
                </a:lnTo>
                <a:lnTo>
                  <a:pt x="2453512" y="732408"/>
                </a:lnTo>
                <a:lnTo>
                  <a:pt x="56856" y="33024"/>
                </a:lnTo>
                <a:close/>
              </a:path>
              <a:path w="2453640" h="751839">
                <a:moveTo>
                  <a:pt x="107314" y="0"/>
                </a:moveTo>
                <a:lnTo>
                  <a:pt x="101981" y="1396"/>
                </a:lnTo>
                <a:lnTo>
                  <a:pt x="0" y="26796"/>
                </a:lnTo>
                <a:lnTo>
                  <a:pt x="72389" y="103123"/>
                </a:lnTo>
                <a:lnTo>
                  <a:pt x="76072" y="107060"/>
                </a:lnTo>
                <a:lnTo>
                  <a:pt x="82422" y="107314"/>
                </a:lnTo>
                <a:lnTo>
                  <a:pt x="90296" y="99694"/>
                </a:lnTo>
                <a:lnTo>
                  <a:pt x="90424" y="93471"/>
                </a:lnTo>
                <a:lnTo>
                  <a:pt x="86740" y="89534"/>
                </a:lnTo>
                <a:lnTo>
                  <a:pt x="51191" y="52051"/>
                </a:lnTo>
                <a:lnTo>
                  <a:pt x="16001" y="41782"/>
                </a:lnTo>
                <a:lnTo>
                  <a:pt x="21589" y="22732"/>
                </a:lnTo>
                <a:lnTo>
                  <a:pt x="98145" y="22732"/>
                </a:lnTo>
                <a:lnTo>
                  <a:pt x="106806" y="20574"/>
                </a:lnTo>
                <a:lnTo>
                  <a:pt x="112140" y="19303"/>
                </a:lnTo>
                <a:lnTo>
                  <a:pt x="115315" y="13842"/>
                </a:lnTo>
                <a:lnTo>
                  <a:pt x="114045" y="8508"/>
                </a:lnTo>
                <a:lnTo>
                  <a:pt x="112775" y="3301"/>
                </a:lnTo>
                <a:lnTo>
                  <a:pt x="107314" y="0"/>
                </a:lnTo>
                <a:close/>
              </a:path>
              <a:path w="2453640" h="751839">
                <a:moveTo>
                  <a:pt x="21589" y="22732"/>
                </a:moveTo>
                <a:lnTo>
                  <a:pt x="16001" y="41782"/>
                </a:lnTo>
                <a:lnTo>
                  <a:pt x="51191" y="52051"/>
                </a:lnTo>
                <a:lnTo>
                  <a:pt x="41572" y="41909"/>
                </a:lnTo>
                <a:lnTo>
                  <a:pt x="21208" y="41909"/>
                </a:lnTo>
                <a:lnTo>
                  <a:pt x="26034" y="25526"/>
                </a:lnTo>
                <a:lnTo>
                  <a:pt x="31164" y="25526"/>
                </a:lnTo>
                <a:lnTo>
                  <a:pt x="21589" y="22732"/>
                </a:lnTo>
                <a:close/>
              </a:path>
              <a:path w="2453640" h="751839">
                <a:moveTo>
                  <a:pt x="26034" y="25526"/>
                </a:moveTo>
                <a:lnTo>
                  <a:pt x="21208" y="41909"/>
                </a:lnTo>
                <a:lnTo>
                  <a:pt x="37679" y="37804"/>
                </a:lnTo>
                <a:lnTo>
                  <a:pt x="26034" y="25526"/>
                </a:lnTo>
                <a:close/>
              </a:path>
              <a:path w="2453640" h="751839">
                <a:moveTo>
                  <a:pt x="37679" y="37804"/>
                </a:moveTo>
                <a:lnTo>
                  <a:pt x="21208" y="41909"/>
                </a:lnTo>
                <a:lnTo>
                  <a:pt x="41572" y="41909"/>
                </a:lnTo>
                <a:lnTo>
                  <a:pt x="37679" y="37804"/>
                </a:lnTo>
                <a:close/>
              </a:path>
              <a:path w="2453640" h="751839">
                <a:moveTo>
                  <a:pt x="31164" y="25526"/>
                </a:moveTo>
                <a:lnTo>
                  <a:pt x="26034" y="25526"/>
                </a:lnTo>
                <a:lnTo>
                  <a:pt x="37679" y="37804"/>
                </a:lnTo>
                <a:lnTo>
                  <a:pt x="56856" y="33024"/>
                </a:lnTo>
                <a:lnTo>
                  <a:pt x="31164" y="25526"/>
                </a:lnTo>
                <a:close/>
              </a:path>
              <a:path w="2453640" h="751839">
                <a:moveTo>
                  <a:pt x="98145" y="22732"/>
                </a:moveTo>
                <a:lnTo>
                  <a:pt x="21589" y="22732"/>
                </a:lnTo>
                <a:lnTo>
                  <a:pt x="56856" y="33024"/>
                </a:lnTo>
                <a:lnTo>
                  <a:pt x="98145" y="227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2015" y="3542030"/>
            <a:ext cx="3057525" cy="757555"/>
          </a:xfrm>
          <a:custGeom>
            <a:avLst/>
            <a:gdLst/>
            <a:ahLst/>
            <a:cxnLst/>
            <a:rect l="l" t="t" r="r" b="b"/>
            <a:pathLst>
              <a:path w="3057525" h="757554">
                <a:moveTo>
                  <a:pt x="57122" y="35682"/>
                </a:moveTo>
                <a:lnTo>
                  <a:pt x="38213" y="41491"/>
                </a:lnTo>
                <a:lnTo>
                  <a:pt x="52446" y="54961"/>
                </a:lnTo>
                <a:lnTo>
                  <a:pt x="3052826" y="757301"/>
                </a:lnTo>
                <a:lnTo>
                  <a:pt x="3057271" y="737997"/>
                </a:lnTo>
                <a:lnTo>
                  <a:pt x="57122" y="35682"/>
                </a:lnTo>
                <a:close/>
              </a:path>
              <a:path w="3057525" h="757554">
                <a:moveTo>
                  <a:pt x="105791" y="0"/>
                </a:moveTo>
                <a:lnTo>
                  <a:pt x="0" y="32512"/>
                </a:lnTo>
                <a:lnTo>
                  <a:pt x="76327" y="104775"/>
                </a:lnTo>
                <a:lnTo>
                  <a:pt x="80263" y="108585"/>
                </a:lnTo>
                <a:lnTo>
                  <a:pt x="86613" y="108458"/>
                </a:lnTo>
                <a:lnTo>
                  <a:pt x="90297" y="104394"/>
                </a:lnTo>
                <a:lnTo>
                  <a:pt x="94106" y="100457"/>
                </a:lnTo>
                <a:lnTo>
                  <a:pt x="93980" y="94234"/>
                </a:lnTo>
                <a:lnTo>
                  <a:pt x="52446" y="54961"/>
                </a:lnTo>
                <a:lnTo>
                  <a:pt x="16763" y="46609"/>
                </a:lnTo>
                <a:lnTo>
                  <a:pt x="21336" y="27305"/>
                </a:lnTo>
                <a:lnTo>
                  <a:pt x="84390" y="27305"/>
                </a:lnTo>
                <a:lnTo>
                  <a:pt x="111506" y="18923"/>
                </a:lnTo>
                <a:lnTo>
                  <a:pt x="114554" y="13335"/>
                </a:lnTo>
                <a:lnTo>
                  <a:pt x="111252" y="2921"/>
                </a:lnTo>
                <a:lnTo>
                  <a:pt x="105791" y="0"/>
                </a:lnTo>
                <a:close/>
              </a:path>
              <a:path w="3057525" h="757554">
                <a:moveTo>
                  <a:pt x="21336" y="27305"/>
                </a:moveTo>
                <a:lnTo>
                  <a:pt x="16763" y="46609"/>
                </a:lnTo>
                <a:lnTo>
                  <a:pt x="52446" y="54961"/>
                </a:lnTo>
                <a:lnTo>
                  <a:pt x="43486" y="46482"/>
                </a:lnTo>
                <a:lnTo>
                  <a:pt x="21971" y="46482"/>
                </a:lnTo>
                <a:lnTo>
                  <a:pt x="25908" y="29845"/>
                </a:lnTo>
                <a:lnTo>
                  <a:pt x="32186" y="29845"/>
                </a:lnTo>
                <a:lnTo>
                  <a:pt x="21336" y="27305"/>
                </a:lnTo>
                <a:close/>
              </a:path>
              <a:path w="3057525" h="757554">
                <a:moveTo>
                  <a:pt x="25908" y="29845"/>
                </a:moveTo>
                <a:lnTo>
                  <a:pt x="21971" y="46482"/>
                </a:lnTo>
                <a:lnTo>
                  <a:pt x="38213" y="41491"/>
                </a:lnTo>
                <a:lnTo>
                  <a:pt x="25908" y="29845"/>
                </a:lnTo>
                <a:close/>
              </a:path>
              <a:path w="3057525" h="757554">
                <a:moveTo>
                  <a:pt x="38213" y="41491"/>
                </a:moveTo>
                <a:lnTo>
                  <a:pt x="21971" y="46482"/>
                </a:lnTo>
                <a:lnTo>
                  <a:pt x="43486" y="46482"/>
                </a:lnTo>
                <a:lnTo>
                  <a:pt x="38213" y="41491"/>
                </a:lnTo>
                <a:close/>
              </a:path>
              <a:path w="3057525" h="757554">
                <a:moveTo>
                  <a:pt x="32186" y="29845"/>
                </a:moveTo>
                <a:lnTo>
                  <a:pt x="25908" y="29845"/>
                </a:lnTo>
                <a:lnTo>
                  <a:pt x="38213" y="41491"/>
                </a:lnTo>
                <a:lnTo>
                  <a:pt x="57122" y="35682"/>
                </a:lnTo>
                <a:lnTo>
                  <a:pt x="32186" y="29845"/>
                </a:lnTo>
                <a:close/>
              </a:path>
              <a:path w="3057525" h="757554">
                <a:moveTo>
                  <a:pt x="84390" y="27305"/>
                </a:moveTo>
                <a:lnTo>
                  <a:pt x="21336" y="27305"/>
                </a:lnTo>
                <a:lnTo>
                  <a:pt x="57122" y="35682"/>
                </a:lnTo>
                <a:lnTo>
                  <a:pt x="84390" y="273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1745" y="3575177"/>
            <a:ext cx="3677920" cy="725170"/>
          </a:xfrm>
          <a:custGeom>
            <a:avLst/>
            <a:gdLst/>
            <a:ahLst/>
            <a:cxnLst/>
            <a:rect l="l" t="t" r="r" b="b"/>
            <a:pathLst>
              <a:path w="3677920" h="725170">
                <a:moveTo>
                  <a:pt x="57087" y="37901"/>
                </a:moveTo>
                <a:lnTo>
                  <a:pt x="38581" y="44551"/>
                </a:lnTo>
                <a:lnTo>
                  <a:pt x="53579" y="57468"/>
                </a:lnTo>
                <a:lnTo>
                  <a:pt x="3674109" y="724789"/>
                </a:lnTo>
                <a:lnTo>
                  <a:pt x="3677666" y="705231"/>
                </a:lnTo>
                <a:lnTo>
                  <a:pt x="57087" y="37901"/>
                </a:lnTo>
                <a:close/>
              </a:path>
              <a:path w="3677920" h="725170">
                <a:moveTo>
                  <a:pt x="104012" y="0"/>
                </a:moveTo>
                <a:lnTo>
                  <a:pt x="98933" y="1777"/>
                </a:lnTo>
                <a:lnTo>
                  <a:pt x="0" y="37465"/>
                </a:lnTo>
                <a:lnTo>
                  <a:pt x="79756" y="106045"/>
                </a:lnTo>
                <a:lnTo>
                  <a:pt x="83820" y="109600"/>
                </a:lnTo>
                <a:lnTo>
                  <a:pt x="90170" y="109093"/>
                </a:lnTo>
                <a:lnTo>
                  <a:pt x="93726" y="105029"/>
                </a:lnTo>
                <a:lnTo>
                  <a:pt x="97281" y="100837"/>
                </a:lnTo>
                <a:lnTo>
                  <a:pt x="96774" y="94615"/>
                </a:lnTo>
                <a:lnTo>
                  <a:pt x="92583" y="91059"/>
                </a:lnTo>
                <a:lnTo>
                  <a:pt x="53579" y="57468"/>
                </a:lnTo>
                <a:lnTo>
                  <a:pt x="17399" y="50800"/>
                </a:lnTo>
                <a:lnTo>
                  <a:pt x="20955" y="31242"/>
                </a:lnTo>
                <a:lnTo>
                  <a:pt x="75621" y="31242"/>
                </a:lnTo>
                <a:lnTo>
                  <a:pt x="105664" y="20447"/>
                </a:lnTo>
                <a:lnTo>
                  <a:pt x="110743" y="18542"/>
                </a:lnTo>
                <a:lnTo>
                  <a:pt x="113411" y="12953"/>
                </a:lnTo>
                <a:lnTo>
                  <a:pt x="111633" y="7747"/>
                </a:lnTo>
                <a:lnTo>
                  <a:pt x="109728" y="2667"/>
                </a:lnTo>
                <a:lnTo>
                  <a:pt x="104012" y="0"/>
                </a:lnTo>
                <a:close/>
              </a:path>
              <a:path w="3677920" h="725170">
                <a:moveTo>
                  <a:pt x="20955" y="31242"/>
                </a:moveTo>
                <a:lnTo>
                  <a:pt x="17399" y="50800"/>
                </a:lnTo>
                <a:lnTo>
                  <a:pt x="53579" y="57468"/>
                </a:lnTo>
                <a:lnTo>
                  <a:pt x="45246" y="50292"/>
                </a:lnTo>
                <a:lnTo>
                  <a:pt x="22606" y="50292"/>
                </a:lnTo>
                <a:lnTo>
                  <a:pt x="25781" y="33528"/>
                </a:lnTo>
                <a:lnTo>
                  <a:pt x="33357" y="33528"/>
                </a:lnTo>
                <a:lnTo>
                  <a:pt x="20955" y="31242"/>
                </a:lnTo>
                <a:close/>
              </a:path>
              <a:path w="3677920" h="725170">
                <a:moveTo>
                  <a:pt x="25781" y="33528"/>
                </a:moveTo>
                <a:lnTo>
                  <a:pt x="22606" y="50292"/>
                </a:lnTo>
                <a:lnTo>
                  <a:pt x="38581" y="44551"/>
                </a:lnTo>
                <a:lnTo>
                  <a:pt x="25781" y="33528"/>
                </a:lnTo>
                <a:close/>
              </a:path>
              <a:path w="3677920" h="725170">
                <a:moveTo>
                  <a:pt x="38581" y="44551"/>
                </a:moveTo>
                <a:lnTo>
                  <a:pt x="22606" y="50292"/>
                </a:lnTo>
                <a:lnTo>
                  <a:pt x="45246" y="50292"/>
                </a:lnTo>
                <a:lnTo>
                  <a:pt x="38581" y="44551"/>
                </a:lnTo>
                <a:close/>
              </a:path>
              <a:path w="3677920" h="725170">
                <a:moveTo>
                  <a:pt x="33357" y="33528"/>
                </a:moveTo>
                <a:lnTo>
                  <a:pt x="25781" y="33528"/>
                </a:lnTo>
                <a:lnTo>
                  <a:pt x="38581" y="44551"/>
                </a:lnTo>
                <a:lnTo>
                  <a:pt x="57087" y="37901"/>
                </a:lnTo>
                <a:lnTo>
                  <a:pt x="33357" y="33528"/>
                </a:lnTo>
                <a:close/>
              </a:path>
              <a:path w="3677920" h="725170">
                <a:moveTo>
                  <a:pt x="75621" y="31242"/>
                </a:moveTo>
                <a:lnTo>
                  <a:pt x="20955" y="31242"/>
                </a:lnTo>
                <a:lnTo>
                  <a:pt x="57087" y="37901"/>
                </a:lnTo>
                <a:lnTo>
                  <a:pt x="75621" y="3124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667" y="3572509"/>
            <a:ext cx="4282440" cy="727710"/>
          </a:xfrm>
          <a:custGeom>
            <a:avLst/>
            <a:gdLst/>
            <a:ahLst/>
            <a:cxnLst/>
            <a:rect l="l" t="t" r="r" b="b"/>
            <a:pathLst>
              <a:path w="4282440" h="727710">
                <a:moveTo>
                  <a:pt x="57176" y="39148"/>
                </a:moveTo>
                <a:lnTo>
                  <a:pt x="38838" y="46288"/>
                </a:lnTo>
                <a:lnTo>
                  <a:pt x="54047" y="58701"/>
                </a:lnTo>
                <a:lnTo>
                  <a:pt x="4278807" y="727456"/>
                </a:lnTo>
                <a:lnTo>
                  <a:pt x="4281855" y="707897"/>
                </a:lnTo>
                <a:lnTo>
                  <a:pt x="57176" y="39148"/>
                </a:lnTo>
                <a:close/>
              </a:path>
              <a:path w="4282440" h="727710">
                <a:moveTo>
                  <a:pt x="103174" y="0"/>
                </a:moveTo>
                <a:lnTo>
                  <a:pt x="98094" y="2031"/>
                </a:lnTo>
                <a:lnTo>
                  <a:pt x="0" y="40131"/>
                </a:lnTo>
                <a:lnTo>
                  <a:pt x="85699" y="110108"/>
                </a:lnTo>
                <a:lnTo>
                  <a:pt x="91947" y="109473"/>
                </a:lnTo>
                <a:lnTo>
                  <a:pt x="98856" y="101091"/>
                </a:lnTo>
                <a:lnTo>
                  <a:pt x="98221" y="94868"/>
                </a:lnTo>
                <a:lnTo>
                  <a:pt x="94005" y="91312"/>
                </a:lnTo>
                <a:lnTo>
                  <a:pt x="54047" y="58701"/>
                </a:lnTo>
                <a:lnTo>
                  <a:pt x="17767" y="52958"/>
                </a:lnTo>
                <a:lnTo>
                  <a:pt x="20866" y="33400"/>
                </a:lnTo>
                <a:lnTo>
                  <a:pt x="71937" y="33400"/>
                </a:lnTo>
                <a:lnTo>
                  <a:pt x="105206" y="20447"/>
                </a:lnTo>
                <a:lnTo>
                  <a:pt x="110286" y="18414"/>
                </a:lnTo>
                <a:lnTo>
                  <a:pt x="112826" y="12700"/>
                </a:lnTo>
                <a:lnTo>
                  <a:pt x="110921" y="7619"/>
                </a:lnTo>
                <a:lnTo>
                  <a:pt x="108889" y="2539"/>
                </a:lnTo>
                <a:lnTo>
                  <a:pt x="103174" y="0"/>
                </a:lnTo>
                <a:close/>
              </a:path>
              <a:path w="4282440" h="727710">
                <a:moveTo>
                  <a:pt x="20866" y="33400"/>
                </a:moveTo>
                <a:lnTo>
                  <a:pt x="17767" y="52958"/>
                </a:lnTo>
                <a:lnTo>
                  <a:pt x="54047" y="58701"/>
                </a:lnTo>
                <a:lnTo>
                  <a:pt x="46388" y="52450"/>
                </a:lnTo>
                <a:lnTo>
                  <a:pt x="23012" y="52450"/>
                </a:lnTo>
                <a:lnTo>
                  <a:pt x="25692" y="35559"/>
                </a:lnTo>
                <a:lnTo>
                  <a:pt x="34505" y="35559"/>
                </a:lnTo>
                <a:lnTo>
                  <a:pt x="20866" y="33400"/>
                </a:lnTo>
                <a:close/>
              </a:path>
              <a:path w="4282440" h="727710">
                <a:moveTo>
                  <a:pt x="25692" y="35559"/>
                </a:moveTo>
                <a:lnTo>
                  <a:pt x="23012" y="52450"/>
                </a:lnTo>
                <a:lnTo>
                  <a:pt x="38838" y="46288"/>
                </a:lnTo>
                <a:lnTo>
                  <a:pt x="25692" y="35559"/>
                </a:lnTo>
                <a:close/>
              </a:path>
              <a:path w="4282440" h="727710">
                <a:moveTo>
                  <a:pt x="38838" y="46288"/>
                </a:moveTo>
                <a:lnTo>
                  <a:pt x="23012" y="52450"/>
                </a:lnTo>
                <a:lnTo>
                  <a:pt x="46388" y="52450"/>
                </a:lnTo>
                <a:lnTo>
                  <a:pt x="38838" y="46288"/>
                </a:lnTo>
                <a:close/>
              </a:path>
              <a:path w="4282440" h="727710">
                <a:moveTo>
                  <a:pt x="34505" y="35559"/>
                </a:moveTo>
                <a:lnTo>
                  <a:pt x="25692" y="35559"/>
                </a:lnTo>
                <a:lnTo>
                  <a:pt x="38838" y="46288"/>
                </a:lnTo>
                <a:lnTo>
                  <a:pt x="57176" y="39148"/>
                </a:lnTo>
                <a:lnTo>
                  <a:pt x="34505" y="35559"/>
                </a:lnTo>
                <a:close/>
              </a:path>
              <a:path w="4282440" h="727710">
                <a:moveTo>
                  <a:pt x="71937" y="33400"/>
                </a:moveTo>
                <a:lnTo>
                  <a:pt x="20866" y="33400"/>
                </a:lnTo>
                <a:lnTo>
                  <a:pt x="57176" y="39148"/>
                </a:lnTo>
                <a:lnTo>
                  <a:pt x="71937" y="33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1655" y="1095755"/>
            <a:ext cx="1955292" cy="242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23462" y="1778508"/>
            <a:ext cx="2922905" cy="342265"/>
          </a:xfrm>
          <a:custGeom>
            <a:avLst/>
            <a:gdLst/>
            <a:ahLst/>
            <a:cxnLst/>
            <a:rect l="l" t="t" r="r" b="b"/>
            <a:pathLst>
              <a:path w="2922904" h="342264">
                <a:moveTo>
                  <a:pt x="2865760" y="299955"/>
                </a:moveTo>
                <a:lnTo>
                  <a:pt x="2813939" y="323722"/>
                </a:lnTo>
                <a:lnTo>
                  <a:pt x="2811779" y="329564"/>
                </a:lnTo>
                <a:lnTo>
                  <a:pt x="2814066" y="334644"/>
                </a:lnTo>
                <a:lnTo>
                  <a:pt x="2816352" y="339597"/>
                </a:lnTo>
                <a:lnTo>
                  <a:pt x="2822321" y="341756"/>
                </a:lnTo>
                <a:lnTo>
                  <a:pt x="2905391" y="303529"/>
                </a:lnTo>
                <a:lnTo>
                  <a:pt x="2902330" y="303529"/>
                </a:lnTo>
                <a:lnTo>
                  <a:pt x="2865760" y="299955"/>
                </a:lnTo>
                <a:close/>
              </a:path>
              <a:path w="2922904" h="342264">
                <a:moveTo>
                  <a:pt x="2883734" y="291694"/>
                </a:moveTo>
                <a:lnTo>
                  <a:pt x="2865760" y="299955"/>
                </a:lnTo>
                <a:lnTo>
                  <a:pt x="2902330" y="303529"/>
                </a:lnTo>
                <a:lnTo>
                  <a:pt x="2902526" y="301625"/>
                </a:lnTo>
                <a:lnTo>
                  <a:pt x="2897504" y="301625"/>
                </a:lnTo>
                <a:lnTo>
                  <a:pt x="2883734" y="291694"/>
                </a:lnTo>
                <a:close/>
              </a:path>
              <a:path w="2922904" h="342264">
                <a:moveTo>
                  <a:pt x="2833116" y="230758"/>
                </a:moveTo>
                <a:lnTo>
                  <a:pt x="2826892" y="231775"/>
                </a:lnTo>
                <a:lnTo>
                  <a:pt x="2820542" y="240664"/>
                </a:lnTo>
                <a:lnTo>
                  <a:pt x="2821559" y="246761"/>
                </a:lnTo>
                <a:lnTo>
                  <a:pt x="2826004" y="250062"/>
                </a:lnTo>
                <a:lnTo>
                  <a:pt x="2867703" y="280134"/>
                </a:lnTo>
                <a:lnTo>
                  <a:pt x="2904363" y="283717"/>
                </a:lnTo>
                <a:lnTo>
                  <a:pt x="2902330" y="303529"/>
                </a:lnTo>
                <a:lnTo>
                  <a:pt x="2905391" y="303529"/>
                </a:lnTo>
                <a:lnTo>
                  <a:pt x="2922778" y="295528"/>
                </a:lnTo>
                <a:lnTo>
                  <a:pt x="2833116" y="230758"/>
                </a:lnTo>
                <a:close/>
              </a:path>
              <a:path w="2922904" h="342264">
                <a:moveTo>
                  <a:pt x="2899155" y="284606"/>
                </a:moveTo>
                <a:lnTo>
                  <a:pt x="2883734" y="291694"/>
                </a:lnTo>
                <a:lnTo>
                  <a:pt x="2897504" y="301625"/>
                </a:lnTo>
                <a:lnTo>
                  <a:pt x="2899155" y="284606"/>
                </a:lnTo>
                <a:close/>
              </a:path>
              <a:path w="2922904" h="342264">
                <a:moveTo>
                  <a:pt x="2904271" y="284606"/>
                </a:moveTo>
                <a:lnTo>
                  <a:pt x="2899155" y="284606"/>
                </a:lnTo>
                <a:lnTo>
                  <a:pt x="2897504" y="301625"/>
                </a:lnTo>
                <a:lnTo>
                  <a:pt x="2902526" y="301625"/>
                </a:lnTo>
                <a:lnTo>
                  <a:pt x="2904271" y="284606"/>
                </a:lnTo>
                <a:close/>
              </a:path>
              <a:path w="2922904" h="342264">
                <a:moveTo>
                  <a:pt x="2031" y="0"/>
                </a:moveTo>
                <a:lnTo>
                  <a:pt x="0" y="19812"/>
                </a:lnTo>
                <a:lnTo>
                  <a:pt x="2865760" y="299955"/>
                </a:lnTo>
                <a:lnTo>
                  <a:pt x="2883734" y="291694"/>
                </a:lnTo>
                <a:lnTo>
                  <a:pt x="2867703" y="280134"/>
                </a:lnTo>
                <a:lnTo>
                  <a:pt x="2031" y="0"/>
                </a:lnTo>
                <a:close/>
              </a:path>
              <a:path w="2922904" h="342264">
                <a:moveTo>
                  <a:pt x="2867703" y="280134"/>
                </a:moveTo>
                <a:lnTo>
                  <a:pt x="2883734" y="291694"/>
                </a:lnTo>
                <a:lnTo>
                  <a:pt x="2899155" y="284606"/>
                </a:lnTo>
                <a:lnTo>
                  <a:pt x="2904271" y="284606"/>
                </a:lnTo>
                <a:lnTo>
                  <a:pt x="2904363" y="283717"/>
                </a:lnTo>
                <a:lnTo>
                  <a:pt x="2867703" y="28013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9627" y="5714796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8455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70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65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6312" y="4358640"/>
            <a:ext cx="126491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6312" y="4527804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6312" y="4696968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6312" y="4866133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2397" y="4293871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49"/>
                </a:lnTo>
                <a:lnTo>
                  <a:pt x="266700" y="735837"/>
                </a:lnTo>
                <a:lnTo>
                  <a:pt x="263201" y="753123"/>
                </a:lnTo>
                <a:lnTo>
                  <a:pt x="253666" y="767254"/>
                </a:lnTo>
                <a:lnTo>
                  <a:pt x="239535" y="776789"/>
                </a:lnTo>
                <a:lnTo>
                  <a:pt x="222250" y="780287"/>
                </a:lnTo>
                <a:lnTo>
                  <a:pt x="44450" y="780287"/>
                </a:lnTo>
                <a:lnTo>
                  <a:pt x="27164" y="776789"/>
                </a:lnTo>
                <a:lnTo>
                  <a:pt x="13033" y="767254"/>
                </a:lnTo>
                <a:lnTo>
                  <a:pt x="3498" y="753123"/>
                </a:lnTo>
                <a:lnTo>
                  <a:pt x="0" y="735837"/>
                </a:lnTo>
                <a:lnTo>
                  <a:pt x="0" y="44449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9233" y="507415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4" y="105537"/>
                </a:lnTo>
                <a:lnTo>
                  <a:pt x="19812" y="100838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3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99098" y="4628260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4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8"/>
                </a:lnTo>
                <a:lnTo>
                  <a:pt x="325119" y="65658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4" h="111760">
                <a:moveTo>
                  <a:pt x="327692" y="45846"/>
                </a:moveTo>
                <a:lnTo>
                  <a:pt x="325119" y="45846"/>
                </a:lnTo>
                <a:lnTo>
                  <a:pt x="325119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4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6"/>
                </a:lnTo>
                <a:lnTo>
                  <a:pt x="327692" y="45846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4859" y="5711138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18960" y="4355592"/>
            <a:ext cx="124967" cy="132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8960" y="4523233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8960" y="4692397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8960" y="4861560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45046" y="4290822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1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7"/>
                </a:lnTo>
                <a:lnTo>
                  <a:pt x="261699" y="751760"/>
                </a:lnTo>
                <a:lnTo>
                  <a:pt x="252222" y="765810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5" y="778763"/>
                </a:lnTo>
                <a:lnTo>
                  <a:pt x="27003" y="775287"/>
                </a:lnTo>
                <a:lnTo>
                  <a:pt x="12953" y="765809"/>
                </a:lnTo>
                <a:lnTo>
                  <a:pt x="3476" y="751760"/>
                </a:lnTo>
                <a:lnTo>
                  <a:pt x="0" y="734567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5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1880" y="5069585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3" y="0"/>
                </a:moveTo>
                <a:lnTo>
                  <a:pt x="2794" y="90805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0960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5"/>
                </a:lnTo>
                <a:lnTo>
                  <a:pt x="67159" y="19557"/>
                </a:lnTo>
                <a:close/>
              </a:path>
              <a:path w="111760" h="60960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20484" y="2244090"/>
            <a:ext cx="111760" cy="2046605"/>
          </a:xfrm>
          <a:custGeom>
            <a:avLst/>
            <a:gdLst/>
            <a:ahLst/>
            <a:cxnLst/>
            <a:rect l="l" t="t" r="r" b="b"/>
            <a:pathLst>
              <a:path w="111760" h="2046604">
                <a:moveTo>
                  <a:pt x="55696" y="39321"/>
                </a:moveTo>
                <a:lnTo>
                  <a:pt x="45845" y="56208"/>
                </a:lnTo>
                <a:lnTo>
                  <a:pt x="45796" y="107187"/>
                </a:lnTo>
                <a:lnTo>
                  <a:pt x="47498" y="2046224"/>
                </a:lnTo>
                <a:lnTo>
                  <a:pt x="67310" y="2046224"/>
                </a:lnTo>
                <a:lnTo>
                  <a:pt x="65564" y="56208"/>
                </a:lnTo>
                <a:lnTo>
                  <a:pt x="55696" y="39321"/>
                </a:lnTo>
                <a:close/>
              </a:path>
              <a:path w="111760" h="2046604">
                <a:moveTo>
                  <a:pt x="55625" y="0"/>
                </a:moveTo>
                <a:lnTo>
                  <a:pt x="2666" y="90932"/>
                </a:lnTo>
                <a:lnTo>
                  <a:pt x="0" y="95631"/>
                </a:lnTo>
                <a:lnTo>
                  <a:pt x="1524" y="101600"/>
                </a:lnTo>
                <a:lnTo>
                  <a:pt x="6223" y="104394"/>
                </a:lnTo>
                <a:lnTo>
                  <a:pt x="11049" y="107187"/>
                </a:lnTo>
                <a:lnTo>
                  <a:pt x="17017" y="105537"/>
                </a:lnTo>
                <a:lnTo>
                  <a:pt x="19886" y="100711"/>
                </a:lnTo>
                <a:lnTo>
                  <a:pt x="45752" y="56369"/>
                </a:lnTo>
                <a:lnTo>
                  <a:pt x="45719" y="19685"/>
                </a:lnTo>
                <a:lnTo>
                  <a:pt x="67059" y="19558"/>
                </a:lnTo>
                <a:lnTo>
                  <a:pt x="55625" y="0"/>
                </a:lnTo>
                <a:close/>
              </a:path>
              <a:path w="111760" h="2046604">
                <a:moveTo>
                  <a:pt x="67059" y="19558"/>
                </a:moveTo>
                <a:lnTo>
                  <a:pt x="65531" y="19558"/>
                </a:lnTo>
                <a:lnTo>
                  <a:pt x="65657" y="56369"/>
                </a:lnTo>
                <a:lnTo>
                  <a:pt x="91640" y="100837"/>
                </a:lnTo>
                <a:lnTo>
                  <a:pt x="94361" y="105537"/>
                </a:lnTo>
                <a:lnTo>
                  <a:pt x="100456" y="107061"/>
                </a:lnTo>
                <a:lnTo>
                  <a:pt x="105155" y="104267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059" y="19558"/>
                </a:lnTo>
                <a:close/>
              </a:path>
              <a:path w="111760" h="2046604">
                <a:moveTo>
                  <a:pt x="65531" y="19558"/>
                </a:moveTo>
                <a:lnTo>
                  <a:pt x="45719" y="19685"/>
                </a:lnTo>
                <a:lnTo>
                  <a:pt x="45752" y="56369"/>
                </a:lnTo>
                <a:lnTo>
                  <a:pt x="55696" y="39321"/>
                </a:lnTo>
                <a:lnTo>
                  <a:pt x="47116" y="24637"/>
                </a:lnTo>
                <a:lnTo>
                  <a:pt x="65536" y="24637"/>
                </a:lnTo>
                <a:lnTo>
                  <a:pt x="65531" y="19558"/>
                </a:lnTo>
                <a:close/>
              </a:path>
              <a:path w="111760" h="2046604">
                <a:moveTo>
                  <a:pt x="65536" y="24637"/>
                </a:moveTo>
                <a:lnTo>
                  <a:pt x="64262" y="24637"/>
                </a:lnTo>
                <a:lnTo>
                  <a:pt x="55696" y="39321"/>
                </a:lnTo>
                <a:lnTo>
                  <a:pt x="65564" y="56208"/>
                </a:lnTo>
                <a:lnTo>
                  <a:pt x="65536" y="24637"/>
                </a:lnTo>
                <a:close/>
              </a:path>
              <a:path w="111760" h="2046604">
                <a:moveTo>
                  <a:pt x="64262" y="24637"/>
                </a:moveTo>
                <a:lnTo>
                  <a:pt x="47116" y="24637"/>
                </a:lnTo>
                <a:lnTo>
                  <a:pt x="55696" y="39321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844029" y="1925828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3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7054" y="1558290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60" h="347344">
                <a:moveTo>
                  <a:pt x="54992" y="39332"/>
                </a:moveTo>
                <a:lnTo>
                  <a:pt x="45329" y="56422"/>
                </a:lnTo>
                <a:lnTo>
                  <a:pt x="49275" y="347345"/>
                </a:lnTo>
                <a:lnTo>
                  <a:pt x="69087" y="347090"/>
                </a:lnTo>
                <a:lnTo>
                  <a:pt x="65141" y="56199"/>
                </a:lnTo>
                <a:lnTo>
                  <a:pt x="54992" y="39332"/>
                </a:lnTo>
                <a:close/>
              </a:path>
              <a:path w="111760" h="347344">
                <a:moveTo>
                  <a:pt x="54483" y="0"/>
                </a:moveTo>
                <a:lnTo>
                  <a:pt x="0" y="96265"/>
                </a:lnTo>
                <a:lnTo>
                  <a:pt x="1650" y="102362"/>
                </a:lnTo>
                <a:lnTo>
                  <a:pt x="6477" y="105029"/>
                </a:lnTo>
                <a:lnTo>
                  <a:pt x="11175" y="107696"/>
                </a:lnTo>
                <a:lnTo>
                  <a:pt x="17272" y="106045"/>
                </a:lnTo>
                <a:lnTo>
                  <a:pt x="45329" y="56422"/>
                </a:lnTo>
                <a:lnTo>
                  <a:pt x="44831" y="19685"/>
                </a:lnTo>
                <a:lnTo>
                  <a:pt x="64643" y="19431"/>
                </a:lnTo>
                <a:lnTo>
                  <a:pt x="66185" y="19431"/>
                </a:lnTo>
                <a:lnTo>
                  <a:pt x="54483" y="0"/>
                </a:lnTo>
                <a:close/>
              </a:path>
              <a:path w="111760" h="347344">
                <a:moveTo>
                  <a:pt x="66185" y="19431"/>
                </a:moveTo>
                <a:lnTo>
                  <a:pt x="64643" y="19431"/>
                </a:lnTo>
                <a:lnTo>
                  <a:pt x="65141" y="56199"/>
                </a:lnTo>
                <a:lnTo>
                  <a:pt x="91694" y="100330"/>
                </a:lnTo>
                <a:lnTo>
                  <a:pt x="94615" y="105029"/>
                </a:lnTo>
                <a:lnTo>
                  <a:pt x="100711" y="106552"/>
                </a:lnTo>
                <a:lnTo>
                  <a:pt x="105283" y="103632"/>
                </a:lnTo>
                <a:lnTo>
                  <a:pt x="109982" y="100837"/>
                </a:lnTo>
                <a:lnTo>
                  <a:pt x="111506" y="94742"/>
                </a:lnTo>
                <a:lnTo>
                  <a:pt x="108712" y="90043"/>
                </a:lnTo>
                <a:lnTo>
                  <a:pt x="66185" y="19431"/>
                </a:lnTo>
                <a:close/>
              </a:path>
              <a:path w="111760" h="347344">
                <a:moveTo>
                  <a:pt x="64643" y="19431"/>
                </a:moveTo>
                <a:lnTo>
                  <a:pt x="44831" y="19685"/>
                </a:lnTo>
                <a:lnTo>
                  <a:pt x="45329" y="56422"/>
                </a:lnTo>
                <a:lnTo>
                  <a:pt x="54992" y="39332"/>
                </a:lnTo>
                <a:lnTo>
                  <a:pt x="46228" y="24764"/>
                </a:lnTo>
                <a:lnTo>
                  <a:pt x="63373" y="24511"/>
                </a:lnTo>
                <a:lnTo>
                  <a:pt x="64711" y="24511"/>
                </a:lnTo>
                <a:lnTo>
                  <a:pt x="64643" y="19431"/>
                </a:lnTo>
                <a:close/>
              </a:path>
              <a:path w="111760" h="347344">
                <a:moveTo>
                  <a:pt x="64711" y="24511"/>
                </a:moveTo>
                <a:lnTo>
                  <a:pt x="63373" y="24511"/>
                </a:lnTo>
                <a:lnTo>
                  <a:pt x="54992" y="39332"/>
                </a:lnTo>
                <a:lnTo>
                  <a:pt x="65141" y="56199"/>
                </a:lnTo>
                <a:lnTo>
                  <a:pt x="64711" y="24511"/>
                </a:lnTo>
                <a:close/>
              </a:path>
              <a:path w="111760" h="347344">
                <a:moveTo>
                  <a:pt x="63373" y="24511"/>
                </a:moveTo>
                <a:lnTo>
                  <a:pt x="46228" y="24764"/>
                </a:lnTo>
                <a:lnTo>
                  <a:pt x="54992" y="39332"/>
                </a:lnTo>
                <a:lnTo>
                  <a:pt x="63373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28790" y="1240028"/>
            <a:ext cx="2819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54" name="Holder 4">
            <a:extLst>
              <a:ext uri="{FF2B5EF4-FFF2-40B4-BE49-F238E27FC236}">
                <a16:creationId xmlns:a16="http://schemas.microsoft.com/office/drawing/2014/main" id="{7BD38447-7B6F-428C-8719-B614658D41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49785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70" y="249377"/>
            <a:ext cx="8989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5056" y="3511296"/>
            <a:ext cx="3131311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042" y="3541904"/>
            <a:ext cx="3055620" cy="753745"/>
          </a:xfrm>
          <a:custGeom>
            <a:avLst/>
            <a:gdLst/>
            <a:ahLst/>
            <a:cxnLst/>
            <a:rect l="l" t="t" r="r" b="b"/>
            <a:pathLst>
              <a:path w="3055620" h="753745">
                <a:moveTo>
                  <a:pt x="57104" y="35762"/>
                </a:moveTo>
                <a:lnTo>
                  <a:pt x="38314" y="41563"/>
                </a:lnTo>
                <a:lnTo>
                  <a:pt x="52593" y="55051"/>
                </a:lnTo>
                <a:lnTo>
                  <a:pt x="3050921" y="753364"/>
                </a:lnTo>
                <a:lnTo>
                  <a:pt x="3055493" y="734060"/>
                </a:lnTo>
                <a:lnTo>
                  <a:pt x="57104" y="35762"/>
                </a:lnTo>
                <a:close/>
              </a:path>
              <a:path w="3055620" h="753745">
                <a:moveTo>
                  <a:pt x="105663" y="0"/>
                </a:moveTo>
                <a:lnTo>
                  <a:pt x="0" y="32638"/>
                </a:lnTo>
                <a:lnTo>
                  <a:pt x="80390" y="108585"/>
                </a:lnTo>
                <a:lnTo>
                  <a:pt x="86740" y="108458"/>
                </a:lnTo>
                <a:lnTo>
                  <a:pt x="52593" y="55051"/>
                </a:lnTo>
                <a:lnTo>
                  <a:pt x="16890" y="46736"/>
                </a:lnTo>
                <a:lnTo>
                  <a:pt x="21335" y="27432"/>
                </a:lnTo>
                <a:lnTo>
                  <a:pt x="84085" y="27432"/>
                </a:lnTo>
                <a:lnTo>
                  <a:pt x="111506" y="18923"/>
                </a:lnTo>
                <a:lnTo>
                  <a:pt x="114426" y="13335"/>
                </a:lnTo>
                <a:lnTo>
                  <a:pt x="112902" y="8127"/>
                </a:lnTo>
                <a:lnTo>
                  <a:pt x="111251" y="2921"/>
                </a:lnTo>
                <a:lnTo>
                  <a:pt x="105663" y="0"/>
                </a:lnTo>
                <a:close/>
              </a:path>
              <a:path w="3055620" h="753745">
                <a:moveTo>
                  <a:pt x="21335" y="27432"/>
                </a:moveTo>
                <a:lnTo>
                  <a:pt x="16890" y="46736"/>
                </a:lnTo>
                <a:lnTo>
                  <a:pt x="52593" y="55051"/>
                </a:lnTo>
                <a:lnTo>
                  <a:pt x="43656" y="46609"/>
                </a:lnTo>
                <a:lnTo>
                  <a:pt x="21970" y="46609"/>
                </a:lnTo>
                <a:lnTo>
                  <a:pt x="25907" y="29845"/>
                </a:lnTo>
                <a:lnTo>
                  <a:pt x="31697" y="29845"/>
                </a:lnTo>
                <a:lnTo>
                  <a:pt x="21335" y="27432"/>
                </a:lnTo>
                <a:close/>
              </a:path>
              <a:path w="3055620" h="753745">
                <a:moveTo>
                  <a:pt x="25907" y="29845"/>
                </a:moveTo>
                <a:lnTo>
                  <a:pt x="21970" y="46609"/>
                </a:lnTo>
                <a:lnTo>
                  <a:pt x="38314" y="41563"/>
                </a:lnTo>
                <a:lnTo>
                  <a:pt x="25907" y="29845"/>
                </a:lnTo>
                <a:close/>
              </a:path>
              <a:path w="3055620" h="753745">
                <a:moveTo>
                  <a:pt x="38314" y="41563"/>
                </a:moveTo>
                <a:lnTo>
                  <a:pt x="21970" y="46609"/>
                </a:lnTo>
                <a:lnTo>
                  <a:pt x="43656" y="46609"/>
                </a:lnTo>
                <a:lnTo>
                  <a:pt x="38314" y="41563"/>
                </a:lnTo>
                <a:close/>
              </a:path>
              <a:path w="3055620" h="753745">
                <a:moveTo>
                  <a:pt x="31697" y="29845"/>
                </a:moveTo>
                <a:lnTo>
                  <a:pt x="25907" y="29845"/>
                </a:lnTo>
                <a:lnTo>
                  <a:pt x="38314" y="41563"/>
                </a:lnTo>
                <a:lnTo>
                  <a:pt x="57104" y="35762"/>
                </a:lnTo>
                <a:lnTo>
                  <a:pt x="31697" y="29845"/>
                </a:lnTo>
                <a:close/>
              </a:path>
              <a:path w="3055620" h="753745">
                <a:moveTo>
                  <a:pt x="84085" y="27432"/>
                </a:moveTo>
                <a:lnTo>
                  <a:pt x="21335" y="27432"/>
                </a:lnTo>
                <a:lnTo>
                  <a:pt x="57104" y="35762"/>
                </a:lnTo>
                <a:lnTo>
                  <a:pt x="84085" y="2743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2014" y="3538093"/>
            <a:ext cx="3659504" cy="757555"/>
          </a:xfrm>
          <a:custGeom>
            <a:avLst/>
            <a:gdLst/>
            <a:ahLst/>
            <a:cxnLst/>
            <a:rect l="l" t="t" r="r" b="b"/>
            <a:pathLst>
              <a:path w="3659504" h="757554">
                <a:moveTo>
                  <a:pt x="57031" y="37468"/>
                </a:moveTo>
                <a:lnTo>
                  <a:pt x="38509" y="43933"/>
                </a:lnTo>
                <a:lnTo>
                  <a:pt x="53304" y="56915"/>
                </a:lnTo>
                <a:lnTo>
                  <a:pt x="3655695" y="757174"/>
                </a:lnTo>
                <a:lnTo>
                  <a:pt x="3659505" y="737743"/>
                </a:lnTo>
                <a:lnTo>
                  <a:pt x="57031" y="37468"/>
                </a:lnTo>
                <a:close/>
              </a:path>
              <a:path w="3659504" h="757554">
                <a:moveTo>
                  <a:pt x="104393" y="0"/>
                </a:moveTo>
                <a:lnTo>
                  <a:pt x="0" y="36449"/>
                </a:lnTo>
                <a:lnTo>
                  <a:pt x="83185" y="109474"/>
                </a:lnTo>
                <a:lnTo>
                  <a:pt x="89408" y="108966"/>
                </a:lnTo>
                <a:lnTo>
                  <a:pt x="92963" y="104902"/>
                </a:lnTo>
                <a:lnTo>
                  <a:pt x="96647" y="100838"/>
                </a:lnTo>
                <a:lnTo>
                  <a:pt x="96266" y="94488"/>
                </a:lnTo>
                <a:lnTo>
                  <a:pt x="92075" y="90932"/>
                </a:lnTo>
                <a:lnTo>
                  <a:pt x="53304" y="56915"/>
                </a:lnTo>
                <a:lnTo>
                  <a:pt x="17272" y="49911"/>
                </a:lnTo>
                <a:lnTo>
                  <a:pt x="21081" y="30480"/>
                </a:lnTo>
                <a:lnTo>
                  <a:pt x="77050" y="30480"/>
                </a:lnTo>
                <a:lnTo>
                  <a:pt x="110998" y="18669"/>
                </a:lnTo>
                <a:lnTo>
                  <a:pt x="113665" y="12954"/>
                </a:lnTo>
                <a:lnTo>
                  <a:pt x="111887" y="7874"/>
                </a:lnTo>
                <a:lnTo>
                  <a:pt x="110109" y="2667"/>
                </a:lnTo>
                <a:lnTo>
                  <a:pt x="104393" y="0"/>
                </a:lnTo>
                <a:close/>
              </a:path>
              <a:path w="3659504" h="757554">
                <a:moveTo>
                  <a:pt x="21081" y="30480"/>
                </a:moveTo>
                <a:lnTo>
                  <a:pt x="17272" y="49911"/>
                </a:lnTo>
                <a:lnTo>
                  <a:pt x="53304" y="56915"/>
                </a:lnTo>
                <a:lnTo>
                  <a:pt x="44887" y="49530"/>
                </a:lnTo>
                <a:lnTo>
                  <a:pt x="22479" y="49530"/>
                </a:lnTo>
                <a:lnTo>
                  <a:pt x="25781" y="32766"/>
                </a:lnTo>
                <a:lnTo>
                  <a:pt x="32842" y="32766"/>
                </a:lnTo>
                <a:lnTo>
                  <a:pt x="21081" y="30480"/>
                </a:lnTo>
                <a:close/>
              </a:path>
              <a:path w="3659504" h="757554">
                <a:moveTo>
                  <a:pt x="25781" y="32766"/>
                </a:moveTo>
                <a:lnTo>
                  <a:pt x="22479" y="49530"/>
                </a:lnTo>
                <a:lnTo>
                  <a:pt x="38509" y="43933"/>
                </a:lnTo>
                <a:lnTo>
                  <a:pt x="25781" y="32766"/>
                </a:lnTo>
                <a:close/>
              </a:path>
              <a:path w="3659504" h="757554">
                <a:moveTo>
                  <a:pt x="38509" y="43933"/>
                </a:moveTo>
                <a:lnTo>
                  <a:pt x="22479" y="49530"/>
                </a:lnTo>
                <a:lnTo>
                  <a:pt x="44887" y="49530"/>
                </a:lnTo>
                <a:lnTo>
                  <a:pt x="38509" y="43933"/>
                </a:lnTo>
                <a:close/>
              </a:path>
              <a:path w="3659504" h="757554">
                <a:moveTo>
                  <a:pt x="32842" y="32766"/>
                </a:moveTo>
                <a:lnTo>
                  <a:pt x="25781" y="32766"/>
                </a:lnTo>
                <a:lnTo>
                  <a:pt x="38509" y="43933"/>
                </a:lnTo>
                <a:lnTo>
                  <a:pt x="57031" y="37468"/>
                </a:lnTo>
                <a:lnTo>
                  <a:pt x="32842" y="32766"/>
                </a:lnTo>
                <a:close/>
              </a:path>
              <a:path w="3659504" h="757554">
                <a:moveTo>
                  <a:pt x="77050" y="30480"/>
                </a:moveTo>
                <a:lnTo>
                  <a:pt x="21081" y="30480"/>
                </a:lnTo>
                <a:lnTo>
                  <a:pt x="57031" y="37468"/>
                </a:lnTo>
                <a:lnTo>
                  <a:pt x="77050" y="3048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1745" y="3572383"/>
            <a:ext cx="4279900" cy="723900"/>
          </a:xfrm>
          <a:custGeom>
            <a:avLst/>
            <a:gdLst/>
            <a:ahLst/>
            <a:cxnLst/>
            <a:rect l="l" t="t" r="r" b="b"/>
            <a:pathLst>
              <a:path w="4279900" h="723900">
                <a:moveTo>
                  <a:pt x="57101" y="39237"/>
                </a:moveTo>
                <a:lnTo>
                  <a:pt x="38783" y="46400"/>
                </a:lnTo>
                <a:lnTo>
                  <a:pt x="53955" y="58780"/>
                </a:lnTo>
                <a:lnTo>
                  <a:pt x="4276852" y="723518"/>
                </a:lnTo>
                <a:lnTo>
                  <a:pt x="4279900" y="703960"/>
                </a:lnTo>
                <a:lnTo>
                  <a:pt x="57101" y="39237"/>
                </a:lnTo>
                <a:close/>
              </a:path>
              <a:path w="4279900" h="723900">
                <a:moveTo>
                  <a:pt x="102997" y="0"/>
                </a:moveTo>
                <a:lnTo>
                  <a:pt x="0" y="40258"/>
                </a:lnTo>
                <a:lnTo>
                  <a:pt x="81534" y="106679"/>
                </a:lnTo>
                <a:lnTo>
                  <a:pt x="85725" y="110235"/>
                </a:lnTo>
                <a:lnTo>
                  <a:pt x="91948" y="109600"/>
                </a:lnTo>
                <a:lnTo>
                  <a:pt x="95377" y="105282"/>
                </a:lnTo>
                <a:lnTo>
                  <a:pt x="98933" y="101091"/>
                </a:lnTo>
                <a:lnTo>
                  <a:pt x="98298" y="94868"/>
                </a:lnTo>
                <a:lnTo>
                  <a:pt x="93980" y="91439"/>
                </a:lnTo>
                <a:lnTo>
                  <a:pt x="53955" y="58780"/>
                </a:lnTo>
                <a:lnTo>
                  <a:pt x="17780" y="53085"/>
                </a:lnTo>
                <a:lnTo>
                  <a:pt x="20828" y="33527"/>
                </a:lnTo>
                <a:lnTo>
                  <a:pt x="71703" y="33527"/>
                </a:lnTo>
                <a:lnTo>
                  <a:pt x="105156" y="20446"/>
                </a:lnTo>
                <a:lnTo>
                  <a:pt x="110236" y="18541"/>
                </a:lnTo>
                <a:lnTo>
                  <a:pt x="112776" y="12700"/>
                </a:lnTo>
                <a:lnTo>
                  <a:pt x="110743" y="7619"/>
                </a:lnTo>
                <a:lnTo>
                  <a:pt x="108839" y="2539"/>
                </a:lnTo>
                <a:lnTo>
                  <a:pt x="102997" y="0"/>
                </a:lnTo>
                <a:close/>
              </a:path>
              <a:path w="4279900" h="723900">
                <a:moveTo>
                  <a:pt x="20828" y="33527"/>
                </a:moveTo>
                <a:lnTo>
                  <a:pt x="17780" y="53085"/>
                </a:lnTo>
                <a:lnTo>
                  <a:pt x="53955" y="58780"/>
                </a:lnTo>
                <a:lnTo>
                  <a:pt x="46354" y="52577"/>
                </a:lnTo>
                <a:lnTo>
                  <a:pt x="22987" y="52577"/>
                </a:lnTo>
                <a:lnTo>
                  <a:pt x="25654" y="35686"/>
                </a:lnTo>
                <a:lnTo>
                  <a:pt x="34543" y="35686"/>
                </a:lnTo>
                <a:lnTo>
                  <a:pt x="20828" y="33527"/>
                </a:lnTo>
                <a:close/>
              </a:path>
              <a:path w="4279900" h="723900">
                <a:moveTo>
                  <a:pt x="25654" y="35686"/>
                </a:moveTo>
                <a:lnTo>
                  <a:pt x="22987" y="52577"/>
                </a:lnTo>
                <a:lnTo>
                  <a:pt x="38783" y="46400"/>
                </a:lnTo>
                <a:lnTo>
                  <a:pt x="25654" y="35686"/>
                </a:lnTo>
                <a:close/>
              </a:path>
              <a:path w="4279900" h="723900">
                <a:moveTo>
                  <a:pt x="38783" y="46400"/>
                </a:moveTo>
                <a:lnTo>
                  <a:pt x="22987" y="52577"/>
                </a:lnTo>
                <a:lnTo>
                  <a:pt x="46354" y="52577"/>
                </a:lnTo>
                <a:lnTo>
                  <a:pt x="38783" y="46400"/>
                </a:lnTo>
                <a:close/>
              </a:path>
              <a:path w="4279900" h="723900">
                <a:moveTo>
                  <a:pt x="34543" y="35686"/>
                </a:moveTo>
                <a:lnTo>
                  <a:pt x="25654" y="35686"/>
                </a:lnTo>
                <a:lnTo>
                  <a:pt x="38783" y="46400"/>
                </a:lnTo>
                <a:lnTo>
                  <a:pt x="57101" y="39237"/>
                </a:lnTo>
                <a:lnTo>
                  <a:pt x="34543" y="35686"/>
                </a:lnTo>
                <a:close/>
              </a:path>
              <a:path w="4279900" h="723900">
                <a:moveTo>
                  <a:pt x="71703" y="33527"/>
                </a:moveTo>
                <a:lnTo>
                  <a:pt x="20828" y="33527"/>
                </a:lnTo>
                <a:lnTo>
                  <a:pt x="57101" y="39237"/>
                </a:lnTo>
                <a:lnTo>
                  <a:pt x="71703" y="3352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667" y="3570479"/>
            <a:ext cx="4884420" cy="725805"/>
          </a:xfrm>
          <a:custGeom>
            <a:avLst/>
            <a:gdLst/>
            <a:ahLst/>
            <a:cxnLst/>
            <a:rect l="l" t="t" r="r" b="b"/>
            <a:pathLst>
              <a:path w="4884420" h="725804">
                <a:moveTo>
                  <a:pt x="56987" y="40056"/>
                </a:moveTo>
                <a:lnTo>
                  <a:pt x="38911" y="47514"/>
                </a:lnTo>
                <a:lnTo>
                  <a:pt x="54382" y="59628"/>
                </a:lnTo>
                <a:lnTo>
                  <a:pt x="4881422" y="725424"/>
                </a:lnTo>
                <a:lnTo>
                  <a:pt x="4884216" y="705866"/>
                </a:lnTo>
                <a:lnTo>
                  <a:pt x="56987" y="40056"/>
                </a:lnTo>
                <a:close/>
              </a:path>
              <a:path w="4884420" h="725804">
                <a:moveTo>
                  <a:pt x="102285" y="0"/>
                </a:moveTo>
                <a:lnTo>
                  <a:pt x="0" y="42164"/>
                </a:lnTo>
                <a:lnTo>
                  <a:pt x="82778" y="107061"/>
                </a:lnTo>
                <a:lnTo>
                  <a:pt x="87083" y="110490"/>
                </a:lnTo>
                <a:lnTo>
                  <a:pt x="93306" y="109728"/>
                </a:lnTo>
                <a:lnTo>
                  <a:pt x="96685" y="105410"/>
                </a:lnTo>
                <a:lnTo>
                  <a:pt x="99999" y="101092"/>
                </a:lnTo>
                <a:lnTo>
                  <a:pt x="99364" y="94869"/>
                </a:lnTo>
                <a:lnTo>
                  <a:pt x="54382" y="59628"/>
                </a:lnTo>
                <a:lnTo>
                  <a:pt x="17995" y="54610"/>
                </a:lnTo>
                <a:lnTo>
                  <a:pt x="20700" y="35051"/>
                </a:lnTo>
                <a:lnTo>
                  <a:pt x="69118" y="35051"/>
                </a:lnTo>
                <a:lnTo>
                  <a:pt x="104825" y="20320"/>
                </a:lnTo>
                <a:lnTo>
                  <a:pt x="109905" y="18287"/>
                </a:lnTo>
                <a:lnTo>
                  <a:pt x="112318" y="12446"/>
                </a:lnTo>
                <a:lnTo>
                  <a:pt x="110159" y="7493"/>
                </a:lnTo>
                <a:lnTo>
                  <a:pt x="108127" y="2412"/>
                </a:lnTo>
                <a:lnTo>
                  <a:pt x="102285" y="0"/>
                </a:lnTo>
                <a:close/>
              </a:path>
              <a:path w="4884420" h="725804">
                <a:moveTo>
                  <a:pt x="20700" y="35051"/>
                </a:moveTo>
                <a:lnTo>
                  <a:pt x="17995" y="54610"/>
                </a:lnTo>
                <a:lnTo>
                  <a:pt x="54382" y="59628"/>
                </a:lnTo>
                <a:lnTo>
                  <a:pt x="47162" y="53975"/>
                </a:lnTo>
                <a:lnTo>
                  <a:pt x="23253" y="53975"/>
                </a:lnTo>
                <a:lnTo>
                  <a:pt x="25590" y="37084"/>
                </a:lnTo>
                <a:lnTo>
                  <a:pt x="35433" y="37084"/>
                </a:lnTo>
                <a:lnTo>
                  <a:pt x="20700" y="35051"/>
                </a:lnTo>
                <a:close/>
              </a:path>
              <a:path w="4884420" h="725804">
                <a:moveTo>
                  <a:pt x="25590" y="37084"/>
                </a:moveTo>
                <a:lnTo>
                  <a:pt x="23253" y="53975"/>
                </a:lnTo>
                <a:lnTo>
                  <a:pt x="38911" y="47514"/>
                </a:lnTo>
                <a:lnTo>
                  <a:pt x="25590" y="37084"/>
                </a:lnTo>
                <a:close/>
              </a:path>
              <a:path w="4884420" h="725804">
                <a:moveTo>
                  <a:pt x="38911" y="47514"/>
                </a:moveTo>
                <a:lnTo>
                  <a:pt x="23253" y="53975"/>
                </a:lnTo>
                <a:lnTo>
                  <a:pt x="47162" y="53975"/>
                </a:lnTo>
                <a:lnTo>
                  <a:pt x="38911" y="47514"/>
                </a:lnTo>
                <a:close/>
              </a:path>
              <a:path w="4884420" h="725804">
                <a:moveTo>
                  <a:pt x="35433" y="37084"/>
                </a:moveTo>
                <a:lnTo>
                  <a:pt x="25590" y="37084"/>
                </a:lnTo>
                <a:lnTo>
                  <a:pt x="38911" y="47514"/>
                </a:lnTo>
                <a:lnTo>
                  <a:pt x="56987" y="40056"/>
                </a:lnTo>
                <a:lnTo>
                  <a:pt x="35433" y="37084"/>
                </a:lnTo>
                <a:close/>
              </a:path>
              <a:path w="4884420" h="725804">
                <a:moveTo>
                  <a:pt x="69118" y="35051"/>
                </a:moveTo>
                <a:lnTo>
                  <a:pt x="20700" y="35051"/>
                </a:lnTo>
                <a:lnTo>
                  <a:pt x="56987" y="40056"/>
                </a:lnTo>
                <a:lnTo>
                  <a:pt x="69118" y="350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1655" y="1095755"/>
            <a:ext cx="1955292" cy="242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23716" y="1778508"/>
            <a:ext cx="3525520" cy="339725"/>
          </a:xfrm>
          <a:custGeom>
            <a:avLst/>
            <a:gdLst/>
            <a:ahLst/>
            <a:cxnLst/>
            <a:rect l="l" t="t" r="r" b="b"/>
            <a:pathLst>
              <a:path w="3525520" h="339725">
                <a:moveTo>
                  <a:pt x="3468119" y="296799"/>
                </a:moveTo>
                <a:lnTo>
                  <a:pt x="3421633" y="319150"/>
                </a:lnTo>
                <a:lnTo>
                  <a:pt x="3416807" y="321563"/>
                </a:lnTo>
                <a:lnTo>
                  <a:pt x="3414648" y="327532"/>
                </a:lnTo>
                <a:lnTo>
                  <a:pt x="3417061" y="332358"/>
                </a:lnTo>
                <a:lnTo>
                  <a:pt x="3419474" y="337312"/>
                </a:lnTo>
                <a:lnTo>
                  <a:pt x="3425316" y="339470"/>
                </a:lnTo>
                <a:lnTo>
                  <a:pt x="3507962" y="299719"/>
                </a:lnTo>
                <a:lnTo>
                  <a:pt x="3504691" y="299719"/>
                </a:lnTo>
                <a:lnTo>
                  <a:pt x="3468119" y="296799"/>
                </a:lnTo>
                <a:close/>
              </a:path>
              <a:path w="3525520" h="339725">
                <a:moveTo>
                  <a:pt x="3485807" y="288294"/>
                </a:moveTo>
                <a:lnTo>
                  <a:pt x="3468119" y="296799"/>
                </a:lnTo>
                <a:lnTo>
                  <a:pt x="3504691" y="299719"/>
                </a:lnTo>
                <a:lnTo>
                  <a:pt x="3504830" y="298068"/>
                </a:lnTo>
                <a:lnTo>
                  <a:pt x="3499866" y="298068"/>
                </a:lnTo>
                <a:lnTo>
                  <a:pt x="3485807" y="288294"/>
                </a:lnTo>
                <a:close/>
              </a:path>
              <a:path w="3525520" h="339725">
                <a:moveTo>
                  <a:pt x="3434206" y="228218"/>
                </a:moveTo>
                <a:lnTo>
                  <a:pt x="3428110" y="229362"/>
                </a:lnTo>
                <a:lnTo>
                  <a:pt x="3424935" y="233806"/>
                </a:lnTo>
                <a:lnTo>
                  <a:pt x="3421760" y="238378"/>
                </a:lnTo>
                <a:lnTo>
                  <a:pt x="3422904" y="244475"/>
                </a:lnTo>
                <a:lnTo>
                  <a:pt x="3427348" y="247650"/>
                </a:lnTo>
                <a:lnTo>
                  <a:pt x="3469719" y="277108"/>
                </a:lnTo>
                <a:lnTo>
                  <a:pt x="3506342" y="280034"/>
                </a:lnTo>
                <a:lnTo>
                  <a:pt x="3504691" y="299719"/>
                </a:lnTo>
                <a:lnTo>
                  <a:pt x="3507962" y="299719"/>
                </a:lnTo>
                <a:lnTo>
                  <a:pt x="3525138" y="291464"/>
                </a:lnTo>
                <a:lnTo>
                  <a:pt x="3434206" y="228218"/>
                </a:lnTo>
                <a:close/>
              </a:path>
              <a:path w="3525520" h="339725">
                <a:moveTo>
                  <a:pt x="3501135" y="280924"/>
                </a:moveTo>
                <a:lnTo>
                  <a:pt x="3485807" y="288294"/>
                </a:lnTo>
                <a:lnTo>
                  <a:pt x="3499866" y="298068"/>
                </a:lnTo>
                <a:lnTo>
                  <a:pt x="3501135" y="280924"/>
                </a:lnTo>
                <a:close/>
              </a:path>
              <a:path w="3525520" h="339725">
                <a:moveTo>
                  <a:pt x="3506268" y="280924"/>
                </a:moveTo>
                <a:lnTo>
                  <a:pt x="3501135" y="280924"/>
                </a:lnTo>
                <a:lnTo>
                  <a:pt x="3499866" y="298068"/>
                </a:lnTo>
                <a:lnTo>
                  <a:pt x="3504830" y="298068"/>
                </a:lnTo>
                <a:lnTo>
                  <a:pt x="3506268" y="280924"/>
                </a:lnTo>
                <a:close/>
              </a:path>
              <a:path w="3525520" h="339725">
                <a:moveTo>
                  <a:pt x="1523" y="0"/>
                </a:moveTo>
                <a:lnTo>
                  <a:pt x="0" y="19812"/>
                </a:lnTo>
                <a:lnTo>
                  <a:pt x="3468119" y="296799"/>
                </a:lnTo>
                <a:lnTo>
                  <a:pt x="3485807" y="288294"/>
                </a:lnTo>
                <a:lnTo>
                  <a:pt x="3469719" y="277108"/>
                </a:lnTo>
                <a:lnTo>
                  <a:pt x="1523" y="0"/>
                </a:lnTo>
                <a:close/>
              </a:path>
              <a:path w="3525520" h="339725">
                <a:moveTo>
                  <a:pt x="3469719" y="277108"/>
                </a:moveTo>
                <a:lnTo>
                  <a:pt x="3485807" y="288294"/>
                </a:lnTo>
                <a:lnTo>
                  <a:pt x="3501135" y="280924"/>
                </a:lnTo>
                <a:lnTo>
                  <a:pt x="3506268" y="280924"/>
                </a:lnTo>
                <a:lnTo>
                  <a:pt x="3506342" y="280034"/>
                </a:lnTo>
                <a:lnTo>
                  <a:pt x="3469719" y="27710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9627" y="5714796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8455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70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65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6312" y="4358640"/>
            <a:ext cx="126491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6312" y="4527804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6312" y="4696968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6312" y="4866133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2397" y="4293871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49"/>
                </a:lnTo>
                <a:lnTo>
                  <a:pt x="266700" y="735837"/>
                </a:lnTo>
                <a:lnTo>
                  <a:pt x="263201" y="753123"/>
                </a:lnTo>
                <a:lnTo>
                  <a:pt x="253666" y="767254"/>
                </a:lnTo>
                <a:lnTo>
                  <a:pt x="239535" y="776789"/>
                </a:lnTo>
                <a:lnTo>
                  <a:pt x="222250" y="780287"/>
                </a:lnTo>
                <a:lnTo>
                  <a:pt x="44450" y="780287"/>
                </a:lnTo>
                <a:lnTo>
                  <a:pt x="27164" y="776789"/>
                </a:lnTo>
                <a:lnTo>
                  <a:pt x="13033" y="767254"/>
                </a:lnTo>
                <a:lnTo>
                  <a:pt x="3498" y="753123"/>
                </a:lnTo>
                <a:lnTo>
                  <a:pt x="0" y="735837"/>
                </a:lnTo>
                <a:lnTo>
                  <a:pt x="0" y="44449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9233" y="507415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4" y="105537"/>
                </a:lnTo>
                <a:lnTo>
                  <a:pt x="19812" y="100838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3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99098" y="4628260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4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8"/>
                </a:lnTo>
                <a:lnTo>
                  <a:pt x="325119" y="65658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4" h="111760">
                <a:moveTo>
                  <a:pt x="327692" y="45846"/>
                </a:moveTo>
                <a:lnTo>
                  <a:pt x="325119" y="45846"/>
                </a:lnTo>
                <a:lnTo>
                  <a:pt x="325119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4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6"/>
                </a:lnTo>
                <a:lnTo>
                  <a:pt x="327692" y="45846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4859" y="5711138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18960" y="4355592"/>
            <a:ext cx="124967" cy="132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8960" y="4523233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8960" y="4692397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8960" y="4861560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45046" y="4290822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1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7"/>
                </a:lnTo>
                <a:lnTo>
                  <a:pt x="261699" y="751760"/>
                </a:lnTo>
                <a:lnTo>
                  <a:pt x="252222" y="765810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5" y="778763"/>
                </a:lnTo>
                <a:lnTo>
                  <a:pt x="27003" y="775287"/>
                </a:lnTo>
                <a:lnTo>
                  <a:pt x="12953" y="765809"/>
                </a:lnTo>
                <a:lnTo>
                  <a:pt x="3476" y="751760"/>
                </a:lnTo>
                <a:lnTo>
                  <a:pt x="0" y="734567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5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1880" y="5069585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3" y="0"/>
                </a:moveTo>
                <a:lnTo>
                  <a:pt x="2794" y="90805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0960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5"/>
                </a:lnTo>
                <a:lnTo>
                  <a:pt x="67159" y="19557"/>
                </a:lnTo>
                <a:close/>
              </a:path>
              <a:path w="111760" h="60960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10222" y="4623689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3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3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9058" y="5706567"/>
            <a:ext cx="2819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105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20941" y="4351021"/>
            <a:ext cx="126491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0941" y="4520184"/>
            <a:ext cx="126491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20941" y="4689348"/>
            <a:ext cx="126491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20941" y="4856989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47026" y="4286251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1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8"/>
                </a:lnTo>
                <a:lnTo>
                  <a:pt x="261699" y="751760"/>
                </a:lnTo>
                <a:lnTo>
                  <a:pt x="252222" y="765809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6" y="778763"/>
                </a:lnTo>
                <a:lnTo>
                  <a:pt x="27003" y="775287"/>
                </a:lnTo>
                <a:lnTo>
                  <a:pt x="12954" y="765809"/>
                </a:lnTo>
                <a:lnTo>
                  <a:pt x="3476" y="751760"/>
                </a:lnTo>
                <a:lnTo>
                  <a:pt x="0" y="734568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23860" y="5065014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22464" y="2239518"/>
            <a:ext cx="111760" cy="2046605"/>
          </a:xfrm>
          <a:custGeom>
            <a:avLst/>
            <a:gdLst/>
            <a:ahLst/>
            <a:cxnLst/>
            <a:rect l="l" t="t" r="r" b="b"/>
            <a:pathLst>
              <a:path w="111760" h="2046604">
                <a:moveTo>
                  <a:pt x="55696" y="39321"/>
                </a:moveTo>
                <a:lnTo>
                  <a:pt x="45845" y="56208"/>
                </a:lnTo>
                <a:lnTo>
                  <a:pt x="45796" y="107187"/>
                </a:lnTo>
                <a:lnTo>
                  <a:pt x="47498" y="2046224"/>
                </a:lnTo>
                <a:lnTo>
                  <a:pt x="67310" y="2046224"/>
                </a:lnTo>
                <a:lnTo>
                  <a:pt x="65564" y="56208"/>
                </a:lnTo>
                <a:lnTo>
                  <a:pt x="55696" y="39321"/>
                </a:lnTo>
                <a:close/>
              </a:path>
              <a:path w="111760" h="2046604">
                <a:moveTo>
                  <a:pt x="55625" y="0"/>
                </a:moveTo>
                <a:lnTo>
                  <a:pt x="2666" y="90932"/>
                </a:lnTo>
                <a:lnTo>
                  <a:pt x="0" y="95631"/>
                </a:lnTo>
                <a:lnTo>
                  <a:pt x="1524" y="101600"/>
                </a:lnTo>
                <a:lnTo>
                  <a:pt x="6223" y="104394"/>
                </a:lnTo>
                <a:lnTo>
                  <a:pt x="11049" y="107187"/>
                </a:lnTo>
                <a:lnTo>
                  <a:pt x="17018" y="105537"/>
                </a:lnTo>
                <a:lnTo>
                  <a:pt x="19886" y="100711"/>
                </a:lnTo>
                <a:lnTo>
                  <a:pt x="45752" y="56368"/>
                </a:lnTo>
                <a:lnTo>
                  <a:pt x="45720" y="19558"/>
                </a:lnTo>
                <a:lnTo>
                  <a:pt x="67059" y="19558"/>
                </a:lnTo>
                <a:lnTo>
                  <a:pt x="55625" y="0"/>
                </a:lnTo>
                <a:close/>
              </a:path>
              <a:path w="111760" h="2046604">
                <a:moveTo>
                  <a:pt x="67059" y="19558"/>
                </a:moveTo>
                <a:lnTo>
                  <a:pt x="65532" y="19558"/>
                </a:lnTo>
                <a:lnTo>
                  <a:pt x="65657" y="56368"/>
                </a:lnTo>
                <a:lnTo>
                  <a:pt x="91640" y="100837"/>
                </a:lnTo>
                <a:lnTo>
                  <a:pt x="94361" y="105537"/>
                </a:lnTo>
                <a:lnTo>
                  <a:pt x="100457" y="107061"/>
                </a:lnTo>
                <a:lnTo>
                  <a:pt x="105156" y="104267"/>
                </a:lnTo>
                <a:lnTo>
                  <a:pt x="109855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059" y="19558"/>
                </a:lnTo>
                <a:close/>
              </a:path>
              <a:path w="111760" h="2046604">
                <a:moveTo>
                  <a:pt x="65532" y="19558"/>
                </a:moveTo>
                <a:lnTo>
                  <a:pt x="45720" y="19558"/>
                </a:lnTo>
                <a:lnTo>
                  <a:pt x="45752" y="56368"/>
                </a:lnTo>
                <a:lnTo>
                  <a:pt x="55696" y="39321"/>
                </a:lnTo>
                <a:lnTo>
                  <a:pt x="47116" y="24637"/>
                </a:lnTo>
                <a:lnTo>
                  <a:pt x="65536" y="24637"/>
                </a:lnTo>
                <a:lnTo>
                  <a:pt x="65532" y="19558"/>
                </a:lnTo>
                <a:close/>
              </a:path>
              <a:path w="111760" h="2046604">
                <a:moveTo>
                  <a:pt x="65536" y="24637"/>
                </a:moveTo>
                <a:lnTo>
                  <a:pt x="64262" y="24637"/>
                </a:lnTo>
                <a:lnTo>
                  <a:pt x="55696" y="39321"/>
                </a:lnTo>
                <a:lnTo>
                  <a:pt x="65564" y="56208"/>
                </a:lnTo>
                <a:lnTo>
                  <a:pt x="65536" y="24637"/>
                </a:lnTo>
                <a:close/>
              </a:path>
              <a:path w="111760" h="2046604">
                <a:moveTo>
                  <a:pt x="64262" y="24637"/>
                </a:moveTo>
                <a:lnTo>
                  <a:pt x="47116" y="24637"/>
                </a:lnTo>
                <a:lnTo>
                  <a:pt x="55696" y="39321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51217" y="1921892"/>
            <a:ext cx="210185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600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4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25258" y="1553718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60" h="347344">
                <a:moveTo>
                  <a:pt x="56325" y="39160"/>
                </a:moveTo>
                <a:lnTo>
                  <a:pt x="46198" y="56066"/>
                </a:lnTo>
                <a:lnTo>
                  <a:pt x="42925" y="347091"/>
                </a:lnTo>
                <a:lnTo>
                  <a:pt x="62737" y="347345"/>
                </a:lnTo>
                <a:lnTo>
                  <a:pt x="66010" y="56216"/>
                </a:lnTo>
                <a:lnTo>
                  <a:pt x="56325" y="39160"/>
                </a:lnTo>
                <a:close/>
              </a:path>
              <a:path w="111760" h="347344">
                <a:moveTo>
                  <a:pt x="67879" y="19558"/>
                </a:moveTo>
                <a:lnTo>
                  <a:pt x="46608" y="19558"/>
                </a:lnTo>
                <a:lnTo>
                  <a:pt x="66420" y="19685"/>
                </a:lnTo>
                <a:lnTo>
                  <a:pt x="66010" y="56216"/>
                </a:lnTo>
                <a:lnTo>
                  <a:pt x="94233" y="105918"/>
                </a:lnTo>
                <a:lnTo>
                  <a:pt x="100329" y="107569"/>
                </a:lnTo>
                <a:lnTo>
                  <a:pt x="105028" y="104902"/>
                </a:lnTo>
                <a:lnTo>
                  <a:pt x="109854" y="102235"/>
                </a:lnTo>
                <a:lnTo>
                  <a:pt x="111505" y="96139"/>
                </a:lnTo>
                <a:lnTo>
                  <a:pt x="108712" y="91440"/>
                </a:lnTo>
                <a:lnTo>
                  <a:pt x="67879" y="19558"/>
                </a:lnTo>
                <a:close/>
              </a:path>
              <a:path w="111760" h="347344">
                <a:moveTo>
                  <a:pt x="56768" y="0"/>
                </a:moveTo>
                <a:lnTo>
                  <a:pt x="2793" y="90170"/>
                </a:lnTo>
                <a:lnTo>
                  <a:pt x="0" y="94869"/>
                </a:lnTo>
                <a:lnTo>
                  <a:pt x="1524" y="100965"/>
                </a:lnTo>
                <a:lnTo>
                  <a:pt x="6222" y="103759"/>
                </a:lnTo>
                <a:lnTo>
                  <a:pt x="10794" y="106553"/>
                </a:lnTo>
                <a:lnTo>
                  <a:pt x="16890" y="105029"/>
                </a:lnTo>
                <a:lnTo>
                  <a:pt x="19684" y="100330"/>
                </a:lnTo>
                <a:lnTo>
                  <a:pt x="46198" y="56066"/>
                </a:lnTo>
                <a:lnTo>
                  <a:pt x="46608" y="19558"/>
                </a:lnTo>
                <a:lnTo>
                  <a:pt x="67879" y="19558"/>
                </a:lnTo>
                <a:lnTo>
                  <a:pt x="56768" y="0"/>
                </a:lnTo>
                <a:close/>
              </a:path>
              <a:path w="111760" h="347344">
                <a:moveTo>
                  <a:pt x="66366" y="24511"/>
                </a:moveTo>
                <a:lnTo>
                  <a:pt x="48005" y="24511"/>
                </a:lnTo>
                <a:lnTo>
                  <a:pt x="65024" y="24637"/>
                </a:lnTo>
                <a:lnTo>
                  <a:pt x="56325" y="39160"/>
                </a:lnTo>
                <a:lnTo>
                  <a:pt x="66010" y="56216"/>
                </a:lnTo>
                <a:lnTo>
                  <a:pt x="66366" y="24511"/>
                </a:lnTo>
                <a:close/>
              </a:path>
              <a:path w="111760" h="347344">
                <a:moveTo>
                  <a:pt x="46608" y="19558"/>
                </a:moveTo>
                <a:lnTo>
                  <a:pt x="46198" y="56066"/>
                </a:lnTo>
                <a:lnTo>
                  <a:pt x="56325" y="39160"/>
                </a:lnTo>
                <a:lnTo>
                  <a:pt x="48005" y="24511"/>
                </a:lnTo>
                <a:lnTo>
                  <a:pt x="66366" y="24511"/>
                </a:lnTo>
                <a:lnTo>
                  <a:pt x="66420" y="19685"/>
                </a:lnTo>
                <a:lnTo>
                  <a:pt x="46608" y="19558"/>
                </a:lnTo>
                <a:close/>
              </a:path>
              <a:path w="111760" h="347344">
                <a:moveTo>
                  <a:pt x="48005" y="24511"/>
                </a:moveTo>
                <a:lnTo>
                  <a:pt x="56325" y="39160"/>
                </a:lnTo>
                <a:lnTo>
                  <a:pt x="65024" y="24637"/>
                </a:lnTo>
                <a:lnTo>
                  <a:pt x="48005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86574" y="1235710"/>
            <a:ext cx="390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0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62" name="Holder 4">
            <a:extLst>
              <a:ext uri="{FF2B5EF4-FFF2-40B4-BE49-F238E27FC236}">
                <a16:creationId xmlns:a16="http://schemas.microsoft.com/office/drawing/2014/main" id="{E61C9442-0E71-41D4-89DB-8F8D163826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4357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70" y="249377"/>
            <a:ext cx="10513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29" dirty="0"/>
              <a:t>1990s-2010s: </a:t>
            </a:r>
            <a:r>
              <a:rPr spc="-160" dirty="0"/>
              <a:t>Statistical </a:t>
            </a:r>
            <a:r>
              <a:rPr spc="-114" dirty="0"/>
              <a:t>Machine</a:t>
            </a:r>
            <a:r>
              <a:rPr spc="-380" dirty="0"/>
              <a:t> </a:t>
            </a:r>
            <a:r>
              <a:rPr spc="-17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032255"/>
            <a:ext cx="7503795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6594475" algn="l"/>
              </a:tabLst>
            </a:pP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Question: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learn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translation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	</a:t>
            </a:r>
            <a:r>
              <a:rPr sz="2400" spc="-22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latin typeface="Arial"/>
                <a:cs typeface="Arial"/>
              </a:rPr>
              <a:t>First, </a:t>
            </a:r>
            <a:r>
              <a:rPr sz="2400" spc="-110" dirty="0">
                <a:latin typeface="Arial"/>
                <a:cs typeface="Arial"/>
              </a:rPr>
              <a:t>need </a:t>
            </a:r>
            <a:r>
              <a:rPr sz="2400" spc="-100" dirty="0">
                <a:latin typeface="Arial"/>
                <a:cs typeface="Arial"/>
              </a:rPr>
              <a:t>large </a:t>
            </a:r>
            <a:r>
              <a:rPr sz="2400" spc="-60" dirty="0">
                <a:latin typeface="Arial"/>
                <a:cs typeface="Arial"/>
              </a:rPr>
              <a:t>amount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BA56BD"/>
                </a:solidFill>
                <a:latin typeface="Arial"/>
                <a:cs typeface="Arial"/>
              </a:rPr>
              <a:t>parallel</a:t>
            </a:r>
            <a:r>
              <a:rPr sz="2400" spc="-42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BA56BD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110" dirty="0">
                <a:latin typeface="Arial"/>
                <a:cs typeface="Arial"/>
              </a:rPr>
              <a:t>(e.g. </a:t>
            </a:r>
            <a:r>
              <a:rPr sz="2400" spc="-100" dirty="0">
                <a:latin typeface="Arial"/>
                <a:cs typeface="Arial"/>
              </a:rPr>
              <a:t>pairs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human-translated </a:t>
            </a:r>
            <a:r>
              <a:rPr sz="2400" spc="-114" dirty="0">
                <a:latin typeface="Arial"/>
                <a:cs typeface="Arial"/>
              </a:rPr>
              <a:t>French/English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sentences)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8020" y="2642669"/>
            <a:ext cx="3159154" cy="4067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38821" y="2909392"/>
            <a:ext cx="1588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>
                <a:solidFill>
                  <a:srgbClr val="3986FF"/>
                </a:solidFill>
                <a:latin typeface="Arial"/>
                <a:cs typeface="Arial"/>
              </a:rPr>
              <a:t>Ancient</a:t>
            </a:r>
            <a:r>
              <a:rPr spc="-14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3986FF"/>
                </a:solidFill>
                <a:latin typeface="Arial"/>
                <a:cs typeface="Arial"/>
              </a:rPr>
              <a:t>Egyptian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8821" y="4281678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>
                <a:solidFill>
                  <a:srgbClr val="3986FF"/>
                </a:solidFill>
                <a:latin typeface="Arial"/>
                <a:cs typeface="Arial"/>
              </a:rPr>
              <a:t>Demotic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8821" y="5653532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>
                <a:solidFill>
                  <a:srgbClr val="3986FF"/>
                </a:solidFill>
                <a:latin typeface="Arial"/>
                <a:cs typeface="Arial"/>
              </a:rPr>
              <a:t>Ancient</a:t>
            </a:r>
            <a:r>
              <a:rPr spc="-16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3986FF"/>
                </a:solidFill>
                <a:latin typeface="Arial"/>
                <a:cs typeface="Arial"/>
              </a:rPr>
              <a:t>Greek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1058" y="3797046"/>
            <a:ext cx="180340" cy="1257300"/>
          </a:xfrm>
          <a:custGeom>
            <a:avLst/>
            <a:gdLst/>
            <a:ahLst/>
            <a:cxnLst/>
            <a:rect l="l" t="t" r="r" b="b"/>
            <a:pathLst>
              <a:path w="180339" h="1257300">
                <a:moveTo>
                  <a:pt x="0" y="0"/>
                </a:moveTo>
                <a:lnTo>
                  <a:pt x="34998" y="3456"/>
                </a:lnTo>
                <a:lnTo>
                  <a:pt x="63579" y="12890"/>
                </a:lnTo>
                <a:lnTo>
                  <a:pt x="82849" y="26896"/>
                </a:lnTo>
                <a:lnTo>
                  <a:pt x="89915" y="44068"/>
                </a:lnTo>
                <a:lnTo>
                  <a:pt x="89915" y="584580"/>
                </a:lnTo>
                <a:lnTo>
                  <a:pt x="96982" y="601753"/>
                </a:lnTo>
                <a:lnTo>
                  <a:pt x="116252" y="615759"/>
                </a:lnTo>
                <a:lnTo>
                  <a:pt x="144833" y="625193"/>
                </a:lnTo>
                <a:lnTo>
                  <a:pt x="179831" y="628649"/>
                </a:lnTo>
                <a:lnTo>
                  <a:pt x="144833" y="632106"/>
                </a:lnTo>
                <a:lnTo>
                  <a:pt x="116252" y="641540"/>
                </a:lnTo>
                <a:lnTo>
                  <a:pt x="96982" y="655546"/>
                </a:lnTo>
                <a:lnTo>
                  <a:pt x="89915" y="672718"/>
                </a:lnTo>
                <a:lnTo>
                  <a:pt x="89915" y="1213230"/>
                </a:lnTo>
                <a:lnTo>
                  <a:pt x="82849" y="1230403"/>
                </a:lnTo>
                <a:lnTo>
                  <a:pt x="63579" y="1244409"/>
                </a:lnTo>
                <a:lnTo>
                  <a:pt x="34998" y="1253843"/>
                </a:lnTo>
                <a:lnTo>
                  <a:pt x="0" y="1257299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1058" y="5101590"/>
            <a:ext cx="180340" cy="1257300"/>
          </a:xfrm>
          <a:custGeom>
            <a:avLst/>
            <a:gdLst/>
            <a:ahLst/>
            <a:cxnLst/>
            <a:rect l="l" t="t" r="r" b="b"/>
            <a:pathLst>
              <a:path w="180339" h="1257300">
                <a:moveTo>
                  <a:pt x="0" y="0"/>
                </a:moveTo>
                <a:lnTo>
                  <a:pt x="34998" y="3456"/>
                </a:lnTo>
                <a:lnTo>
                  <a:pt x="63579" y="12890"/>
                </a:lnTo>
                <a:lnTo>
                  <a:pt x="82849" y="26896"/>
                </a:lnTo>
                <a:lnTo>
                  <a:pt x="89915" y="44068"/>
                </a:lnTo>
                <a:lnTo>
                  <a:pt x="89915" y="584631"/>
                </a:lnTo>
                <a:lnTo>
                  <a:pt x="96982" y="601764"/>
                </a:lnTo>
                <a:lnTo>
                  <a:pt x="116252" y="615756"/>
                </a:lnTo>
                <a:lnTo>
                  <a:pt x="144833" y="625190"/>
                </a:lnTo>
                <a:lnTo>
                  <a:pt x="179831" y="628650"/>
                </a:lnTo>
                <a:lnTo>
                  <a:pt x="144833" y="632109"/>
                </a:lnTo>
                <a:lnTo>
                  <a:pt x="116252" y="641543"/>
                </a:lnTo>
                <a:lnTo>
                  <a:pt x="96982" y="655535"/>
                </a:lnTo>
                <a:lnTo>
                  <a:pt x="89915" y="672668"/>
                </a:lnTo>
                <a:lnTo>
                  <a:pt x="89915" y="1213281"/>
                </a:lnTo>
                <a:lnTo>
                  <a:pt x="82849" y="1230414"/>
                </a:lnTo>
                <a:lnTo>
                  <a:pt x="63579" y="1244406"/>
                </a:lnTo>
                <a:lnTo>
                  <a:pt x="34998" y="1253840"/>
                </a:lnTo>
                <a:lnTo>
                  <a:pt x="0" y="125730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9534" y="2495551"/>
            <a:ext cx="180340" cy="1259205"/>
          </a:xfrm>
          <a:custGeom>
            <a:avLst/>
            <a:gdLst/>
            <a:ahLst/>
            <a:cxnLst/>
            <a:rect l="l" t="t" r="r" b="b"/>
            <a:pathLst>
              <a:path w="180339" h="1259204">
                <a:moveTo>
                  <a:pt x="0" y="0"/>
                </a:moveTo>
                <a:lnTo>
                  <a:pt x="34998" y="3456"/>
                </a:lnTo>
                <a:lnTo>
                  <a:pt x="63579" y="12890"/>
                </a:lnTo>
                <a:lnTo>
                  <a:pt x="82849" y="26896"/>
                </a:lnTo>
                <a:lnTo>
                  <a:pt x="89915" y="44069"/>
                </a:lnTo>
                <a:lnTo>
                  <a:pt x="89915" y="585342"/>
                </a:lnTo>
                <a:lnTo>
                  <a:pt x="96982" y="602515"/>
                </a:lnTo>
                <a:lnTo>
                  <a:pt x="116252" y="616521"/>
                </a:lnTo>
                <a:lnTo>
                  <a:pt x="144833" y="625955"/>
                </a:lnTo>
                <a:lnTo>
                  <a:pt x="179831" y="629412"/>
                </a:lnTo>
                <a:lnTo>
                  <a:pt x="144833" y="632868"/>
                </a:lnTo>
                <a:lnTo>
                  <a:pt x="116252" y="642302"/>
                </a:lnTo>
                <a:lnTo>
                  <a:pt x="96982" y="656308"/>
                </a:lnTo>
                <a:lnTo>
                  <a:pt x="89915" y="673480"/>
                </a:lnTo>
                <a:lnTo>
                  <a:pt x="89915" y="1214755"/>
                </a:lnTo>
                <a:lnTo>
                  <a:pt x="82849" y="1231927"/>
                </a:lnTo>
                <a:lnTo>
                  <a:pt x="63579" y="1245933"/>
                </a:lnTo>
                <a:lnTo>
                  <a:pt x="34998" y="1255367"/>
                </a:lnTo>
                <a:lnTo>
                  <a:pt x="0" y="1258824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1730" y="2796287"/>
            <a:ext cx="1935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165" dirty="0">
                <a:solidFill>
                  <a:srgbClr val="3986FF"/>
                </a:solidFill>
                <a:latin typeface="Trebuchet MS"/>
                <a:cs typeface="Trebuchet MS"/>
              </a:rPr>
              <a:t>The </a:t>
            </a:r>
            <a:r>
              <a:rPr sz="2000" b="1" spc="-105" dirty="0">
                <a:solidFill>
                  <a:srgbClr val="3986FF"/>
                </a:solidFill>
                <a:latin typeface="Trebuchet MS"/>
                <a:cs typeface="Trebuchet MS"/>
              </a:rPr>
              <a:t>Rosetta</a:t>
            </a:r>
            <a:r>
              <a:rPr sz="2000" b="1" spc="-240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3986FF"/>
                </a:solidFill>
                <a:latin typeface="Trebuchet MS"/>
                <a:cs typeface="Trebuchet MS"/>
              </a:rPr>
              <a:t>Stone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3477" y="1179843"/>
            <a:ext cx="919671" cy="32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878BB12D-C561-42B9-8A1F-6C82D91AED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779200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70" y="249377"/>
            <a:ext cx="9065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5056" y="3511296"/>
            <a:ext cx="3131311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042" y="3537966"/>
            <a:ext cx="3672204" cy="757555"/>
          </a:xfrm>
          <a:custGeom>
            <a:avLst/>
            <a:gdLst/>
            <a:ahLst/>
            <a:cxnLst/>
            <a:rect l="l" t="t" r="r" b="b"/>
            <a:pathLst>
              <a:path w="3672204" h="757554">
                <a:moveTo>
                  <a:pt x="57075" y="37579"/>
                </a:moveTo>
                <a:lnTo>
                  <a:pt x="38527" y="44054"/>
                </a:lnTo>
                <a:lnTo>
                  <a:pt x="53338" y="57024"/>
                </a:lnTo>
                <a:lnTo>
                  <a:pt x="3668267" y="757301"/>
                </a:lnTo>
                <a:lnTo>
                  <a:pt x="3671951" y="737870"/>
                </a:lnTo>
                <a:lnTo>
                  <a:pt x="57075" y="37579"/>
                </a:lnTo>
                <a:close/>
              </a:path>
              <a:path w="3672204" h="757554">
                <a:moveTo>
                  <a:pt x="104393" y="0"/>
                </a:moveTo>
                <a:lnTo>
                  <a:pt x="0" y="36575"/>
                </a:lnTo>
                <a:lnTo>
                  <a:pt x="83184" y="109474"/>
                </a:lnTo>
                <a:lnTo>
                  <a:pt x="89407" y="109093"/>
                </a:lnTo>
                <a:lnTo>
                  <a:pt x="53338" y="57024"/>
                </a:lnTo>
                <a:lnTo>
                  <a:pt x="17271" y="50037"/>
                </a:lnTo>
                <a:lnTo>
                  <a:pt x="21081" y="30607"/>
                </a:lnTo>
                <a:lnTo>
                  <a:pt x="77050" y="30607"/>
                </a:lnTo>
                <a:lnTo>
                  <a:pt x="105790" y="20574"/>
                </a:lnTo>
                <a:lnTo>
                  <a:pt x="110997" y="18669"/>
                </a:lnTo>
                <a:lnTo>
                  <a:pt x="113664" y="13081"/>
                </a:lnTo>
                <a:lnTo>
                  <a:pt x="110108" y="2667"/>
                </a:lnTo>
                <a:lnTo>
                  <a:pt x="104393" y="0"/>
                </a:lnTo>
                <a:close/>
              </a:path>
              <a:path w="3672204" h="757554">
                <a:moveTo>
                  <a:pt x="21081" y="30607"/>
                </a:moveTo>
                <a:lnTo>
                  <a:pt x="17271" y="50037"/>
                </a:lnTo>
                <a:lnTo>
                  <a:pt x="53338" y="57024"/>
                </a:lnTo>
                <a:lnTo>
                  <a:pt x="44925" y="49657"/>
                </a:lnTo>
                <a:lnTo>
                  <a:pt x="22478" y="49657"/>
                </a:lnTo>
                <a:lnTo>
                  <a:pt x="25781" y="32893"/>
                </a:lnTo>
                <a:lnTo>
                  <a:pt x="32882" y="32893"/>
                </a:lnTo>
                <a:lnTo>
                  <a:pt x="21081" y="30607"/>
                </a:lnTo>
                <a:close/>
              </a:path>
              <a:path w="3672204" h="757554">
                <a:moveTo>
                  <a:pt x="25781" y="32893"/>
                </a:moveTo>
                <a:lnTo>
                  <a:pt x="22478" y="49657"/>
                </a:lnTo>
                <a:lnTo>
                  <a:pt x="38527" y="44054"/>
                </a:lnTo>
                <a:lnTo>
                  <a:pt x="25781" y="32893"/>
                </a:lnTo>
                <a:close/>
              </a:path>
              <a:path w="3672204" h="757554">
                <a:moveTo>
                  <a:pt x="38527" y="44054"/>
                </a:moveTo>
                <a:lnTo>
                  <a:pt x="22478" y="49657"/>
                </a:lnTo>
                <a:lnTo>
                  <a:pt x="44925" y="49657"/>
                </a:lnTo>
                <a:lnTo>
                  <a:pt x="38527" y="44054"/>
                </a:lnTo>
                <a:close/>
              </a:path>
              <a:path w="3672204" h="757554">
                <a:moveTo>
                  <a:pt x="32882" y="32893"/>
                </a:moveTo>
                <a:lnTo>
                  <a:pt x="25781" y="32893"/>
                </a:lnTo>
                <a:lnTo>
                  <a:pt x="38527" y="44054"/>
                </a:lnTo>
                <a:lnTo>
                  <a:pt x="57075" y="37579"/>
                </a:lnTo>
                <a:lnTo>
                  <a:pt x="32882" y="32893"/>
                </a:lnTo>
                <a:close/>
              </a:path>
              <a:path w="3672204" h="757554">
                <a:moveTo>
                  <a:pt x="77050" y="30607"/>
                </a:moveTo>
                <a:lnTo>
                  <a:pt x="21081" y="30607"/>
                </a:lnTo>
                <a:lnTo>
                  <a:pt x="57075" y="37579"/>
                </a:lnTo>
                <a:lnTo>
                  <a:pt x="77050" y="3060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2014" y="3535171"/>
            <a:ext cx="4276090" cy="760730"/>
          </a:xfrm>
          <a:custGeom>
            <a:avLst/>
            <a:gdLst/>
            <a:ahLst/>
            <a:cxnLst/>
            <a:rect l="l" t="t" r="r" b="b"/>
            <a:pathLst>
              <a:path w="4276090" h="760729">
                <a:moveTo>
                  <a:pt x="57110" y="38780"/>
                </a:moveTo>
                <a:lnTo>
                  <a:pt x="38729" y="45776"/>
                </a:lnTo>
                <a:lnTo>
                  <a:pt x="53849" y="58324"/>
                </a:lnTo>
                <a:lnTo>
                  <a:pt x="4272788" y="760221"/>
                </a:lnTo>
                <a:lnTo>
                  <a:pt x="4276090" y="740663"/>
                </a:lnTo>
                <a:lnTo>
                  <a:pt x="57110" y="38780"/>
                </a:lnTo>
                <a:close/>
              </a:path>
              <a:path w="4276090" h="760729">
                <a:moveTo>
                  <a:pt x="103378" y="0"/>
                </a:moveTo>
                <a:lnTo>
                  <a:pt x="98298" y="2031"/>
                </a:lnTo>
                <a:lnTo>
                  <a:pt x="0" y="39369"/>
                </a:lnTo>
                <a:lnTo>
                  <a:pt x="80899" y="106552"/>
                </a:lnTo>
                <a:lnTo>
                  <a:pt x="85090" y="110108"/>
                </a:lnTo>
                <a:lnTo>
                  <a:pt x="91312" y="109473"/>
                </a:lnTo>
                <a:lnTo>
                  <a:pt x="94868" y="105282"/>
                </a:lnTo>
                <a:lnTo>
                  <a:pt x="98298" y="101091"/>
                </a:lnTo>
                <a:lnTo>
                  <a:pt x="97790" y="94868"/>
                </a:lnTo>
                <a:lnTo>
                  <a:pt x="93599" y="91312"/>
                </a:lnTo>
                <a:lnTo>
                  <a:pt x="53849" y="58324"/>
                </a:lnTo>
                <a:lnTo>
                  <a:pt x="17780" y="52324"/>
                </a:lnTo>
                <a:lnTo>
                  <a:pt x="20955" y="32765"/>
                </a:lnTo>
                <a:lnTo>
                  <a:pt x="72914" y="32765"/>
                </a:lnTo>
                <a:lnTo>
                  <a:pt x="105283" y="20447"/>
                </a:lnTo>
                <a:lnTo>
                  <a:pt x="110490" y="18541"/>
                </a:lnTo>
                <a:lnTo>
                  <a:pt x="113030" y="12826"/>
                </a:lnTo>
                <a:lnTo>
                  <a:pt x="111125" y="7747"/>
                </a:lnTo>
                <a:lnTo>
                  <a:pt x="109093" y="2666"/>
                </a:lnTo>
                <a:lnTo>
                  <a:pt x="103378" y="0"/>
                </a:lnTo>
                <a:close/>
              </a:path>
              <a:path w="4276090" h="760729">
                <a:moveTo>
                  <a:pt x="20955" y="32765"/>
                </a:moveTo>
                <a:lnTo>
                  <a:pt x="17780" y="52324"/>
                </a:lnTo>
                <a:lnTo>
                  <a:pt x="53849" y="58324"/>
                </a:lnTo>
                <a:lnTo>
                  <a:pt x="46006" y="51815"/>
                </a:lnTo>
                <a:lnTo>
                  <a:pt x="22860" y="51815"/>
                </a:lnTo>
                <a:lnTo>
                  <a:pt x="25654" y="34925"/>
                </a:lnTo>
                <a:lnTo>
                  <a:pt x="33932" y="34925"/>
                </a:lnTo>
                <a:lnTo>
                  <a:pt x="20955" y="32765"/>
                </a:lnTo>
                <a:close/>
              </a:path>
              <a:path w="4276090" h="760729">
                <a:moveTo>
                  <a:pt x="25654" y="34925"/>
                </a:moveTo>
                <a:lnTo>
                  <a:pt x="22860" y="51815"/>
                </a:lnTo>
                <a:lnTo>
                  <a:pt x="38729" y="45776"/>
                </a:lnTo>
                <a:lnTo>
                  <a:pt x="25654" y="34925"/>
                </a:lnTo>
                <a:close/>
              </a:path>
              <a:path w="4276090" h="760729">
                <a:moveTo>
                  <a:pt x="38729" y="45776"/>
                </a:moveTo>
                <a:lnTo>
                  <a:pt x="22860" y="51815"/>
                </a:lnTo>
                <a:lnTo>
                  <a:pt x="46006" y="51815"/>
                </a:lnTo>
                <a:lnTo>
                  <a:pt x="38729" y="45776"/>
                </a:lnTo>
                <a:close/>
              </a:path>
              <a:path w="4276090" h="760729">
                <a:moveTo>
                  <a:pt x="33932" y="34925"/>
                </a:moveTo>
                <a:lnTo>
                  <a:pt x="25654" y="34925"/>
                </a:lnTo>
                <a:lnTo>
                  <a:pt x="38729" y="45776"/>
                </a:lnTo>
                <a:lnTo>
                  <a:pt x="57110" y="38780"/>
                </a:lnTo>
                <a:lnTo>
                  <a:pt x="33932" y="34925"/>
                </a:lnTo>
                <a:close/>
              </a:path>
              <a:path w="4276090" h="760729">
                <a:moveTo>
                  <a:pt x="72914" y="32765"/>
                </a:moveTo>
                <a:lnTo>
                  <a:pt x="20955" y="32765"/>
                </a:lnTo>
                <a:lnTo>
                  <a:pt x="57110" y="38780"/>
                </a:lnTo>
                <a:lnTo>
                  <a:pt x="72914" y="327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1745" y="3570479"/>
            <a:ext cx="4897120" cy="725805"/>
          </a:xfrm>
          <a:custGeom>
            <a:avLst/>
            <a:gdLst/>
            <a:ahLst/>
            <a:cxnLst/>
            <a:rect l="l" t="t" r="r" b="b"/>
            <a:pathLst>
              <a:path w="4897120" h="725804">
                <a:moveTo>
                  <a:pt x="56958" y="40057"/>
                </a:moveTo>
                <a:lnTo>
                  <a:pt x="38869" y="47523"/>
                </a:lnTo>
                <a:lnTo>
                  <a:pt x="54329" y="59620"/>
                </a:lnTo>
                <a:lnTo>
                  <a:pt x="4893945" y="725424"/>
                </a:lnTo>
                <a:lnTo>
                  <a:pt x="4896611" y="705866"/>
                </a:lnTo>
                <a:lnTo>
                  <a:pt x="56958" y="40057"/>
                </a:lnTo>
                <a:close/>
              </a:path>
              <a:path w="4897120" h="725804">
                <a:moveTo>
                  <a:pt x="102235" y="0"/>
                </a:moveTo>
                <a:lnTo>
                  <a:pt x="97155" y="2032"/>
                </a:lnTo>
                <a:lnTo>
                  <a:pt x="0" y="42164"/>
                </a:lnTo>
                <a:lnTo>
                  <a:pt x="82804" y="107061"/>
                </a:lnTo>
                <a:lnTo>
                  <a:pt x="86995" y="110490"/>
                </a:lnTo>
                <a:lnTo>
                  <a:pt x="93345" y="109728"/>
                </a:lnTo>
                <a:lnTo>
                  <a:pt x="96647" y="105410"/>
                </a:lnTo>
                <a:lnTo>
                  <a:pt x="100076" y="101092"/>
                </a:lnTo>
                <a:lnTo>
                  <a:pt x="99314" y="94869"/>
                </a:lnTo>
                <a:lnTo>
                  <a:pt x="94996" y="91440"/>
                </a:lnTo>
                <a:lnTo>
                  <a:pt x="54329" y="59620"/>
                </a:lnTo>
                <a:lnTo>
                  <a:pt x="17906" y="54610"/>
                </a:lnTo>
                <a:lnTo>
                  <a:pt x="20574" y="35051"/>
                </a:lnTo>
                <a:lnTo>
                  <a:pt x="69084" y="35051"/>
                </a:lnTo>
                <a:lnTo>
                  <a:pt x="104775" y="20320"/>
                </a:lnTo>
                <a:lnTo>
                  <a:pt x="109855" y="18287"/>
                </a:lnTo>
                <a:lnTo>
                  <a:pt x="112268" y="12446"/>
                </a:lnTo>
                <a:lnTo>
                  <a:pt x="110109" y="7366"/>
                </a:lnTo>
                <a:lnTo>
                  <a:pt x="108077" y="2412"/>
                </a:lnTo>
                <a:lnTo>
                  <a:pt x="102235" y="0"/>
                </a:lnTo>
                <a:close/>
              </a:path>
              <a:path w="4897120" h="725804">
                <a:moveTo>
                  <a:pt x="20574" y="35051"/>
                </a:moveTo>
                <a:lnTo>
                  <a:pt x="17906" y="54610"/>
                </a:lnTo>
                <a:lnTo>
                  <a:pt x="54329" y="59620"/>
                </a:lnTo>
                <a:lnTo>
                  <a:pt x="47114" y="53975"/>
                </a:lnTo>
                <a:lnTo>
                  <a:pt x="23241" y="53975"/>
                </a:lnTo>
                <a:lnTo>
                  <a:pt x="25527" y="37084"/>
                </a:lnTo>
                <a:lnTo>
                  <a:pt x="35344" y="37084"/>
                </a:lnTo>
                <a:lnTo>
                  <a:pt x="20574" y="35051"/>
                </a:lnTo>
                <a:close/>
              </a:path>
              <a:path w="4897120" h="725804">
                <a:moveTo>
                  <a:pt x="25527" y="37084"/>
                </a:moveTo>
                <a:lnTo>
                  <a:pt x="23241" y="53975"/>
                </a:lnTo>
                <a:lnTo>
                  <a:pt x="38869" y="47523"/>
                </a:lnTo>
                <a:lnTo>
                  <a:pt x="25527" y="37084"/>
                </a:lnTo>
                <a:close/>
              </a:path>
              <a:path w="4897120" h="725804">
                <a:moveTo>
                  <a:pt x="38869" y="47523"/>
                </a:moveTo>
                <a:lnTo>
                  <a:pt x="23241" y="53975"/>
                </a:lnTo>
                <a:lnTo>
                  <a:pt x="47114" y="53975"/>
                </a:lnTo>
                <a:lnTo>
                  <a:pt x="38869" y="47523"/>
                </a:lnTo>
                <a:close/>
              </a:path>
              <a:path w="4897120" h="725804">
                <a:moveTo>
                  <a:pt x="35344" y="37084"/>
                </a:moveTo>
                <a:lnTo>
                  <a:pt x="25527" y="37084"/>
                </a:lnTo>
                <a:lnTo>
                  <a:pt x="38869" y="47523"/>
                </a:lnTo>
                <a:lnTo>
                  <a:pt x="56958" y="40057"/>
                </a:lnTo>
                <a:lnTo>
                  <a:pt x="35344" y="37084"/>
                </a:lnTo>
                <a:close/>
              </a:path>
              <a:path w="4897120" h="725804">
                <a:moveTo>
                  <a:pt x="69084" y="35051"/>
                </a:moveTo>
                <a:lnTo>
                  <a:pt x="20574" y="35051"/>
                </a:lnTo>
                <a:lnTo>
                  <a:pt x="56958" y="40057"/>
                </a:lnTo>
                <a:lnTo>
                  <a:pt x="69084" y="3505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668" y="3568954"/>
            <a:ext cx="5501005" cy="727075"/>
          </a:xfrm>
          <a:custGeom>
            <a:avLst/>
            <a:gdLst/>
            <a:ahLst/>
            <a:cxnLst/>
            <a:rect l="l" t="t" r="r" b="b"/>
            <a:pathLst>
              <a:path w="5501005" h="727075">
                <a:moveTo>
                  <a:pt x="57073" y="40667"/>
                </a:moveTo>
                <a:lnTo>
                  <a:pt x="38967" y="48444"/>
                </a:lnTo>
                <a:lnTo>
                  <a:pt x="54640" y="60348"/>
                </a:lnTo>
                <a:lnTo>
                  <a:pt x="5498515" y="726948"/>
                </a:lnTo>
                <a:lnTo>
                  <a:pt x="5500928" y="707263"/>
                </a:lnTo>
                <a:lnTo>
                  <a:pt x="57073" y="40667"/>
                </a:lnTo>
                <a:close/>
              </a:path>
              <a:path w="5501005" h="727075">
                <a:moveTo>
                  <a:pt x="101650" y="0"/>
                </a:moveTo>
                <a:lnTo>
                  <a:pt x="0" y="43688"/>
                </a:lnTo>
                <a:lnTo>
                  <a:pt x="88112" y="110617"/>
                </a:lnTo>
                <a:lnTo>
                  <a:pt x="94322" y="109855"/>
                </a:lnTo>
                <a:lnTo>
                  <a:pt x="97586" y="105410"/>
                </a:lnTo>
                <a:lnTo>
                  <a:pt x="100888" y="101092"/>
                </a:lnTo>
                <a:lnTo>
                  <a:pt x="100126" y="94869"/>
                </a:lnTo>
                <a:lnTo>
                  <a:pt x="54640" y="60348"/>
                </a:lnTo>
                <a:lnTo>
                  <a:pt x="18148" y="55880"/>
                </a:lnTo>
                <a:lnTo>
                  <a:pt x="20548" y="36195"/>
                </a:lnTo>
                <a:lnTo>
                  <a:pt x="67486" y="36195"/>
                </a:lnTo>
                <a:lnTo>
                  <a:pt x="109524" y="18161"/>
                </a:lnTo>
                <a:lnTo>
                  <a:pt x="111810" y="12319"/>
                </a:lnTo>
                <a:lnTo>
                  <a:pt x="109651" y="7238"/>
                </a:lnTo>
                <a:lnTo>
                  <a:pt x="107492" y="2286"/>
                </a:lnTo>
                <a:lnTo>
                  <a:pt x="101650" y="0"/>
                </a:lnTo>
                <a:close/>
              </a:path>
              <a:path w="5501005" h="727075">
                <a:moveTo>
                  <a:pt x="20548" y="36195"/>
                </a:moveTo>
                <a:lnTo>
                  <a:pt x="18148" y="55880"/>
                </a:lnTo>
                <a:lnTo>
                  <a:pt x="54640" y="60348"/>
                </a:lnTo>
                <a:lnTo>
                  <a:pt x="47754" y="55118"/>
                </a:lnTo>
                <a:lnTo>
                  <a:pt x="23431" y="55118"/>
                </a:lnTo>
                <a:lnTo>
                  <a:pt x="25514" y="38227"/>
                </a:lnTo>
                <a:lnTo>
                  <a:pt x="37143" y="38227"/>
                </a:lnTo>
                <a:lnTo>
                  <a:pt x="20548" y="36195"/>
                </a:lnTo>
                <a:close/>
              </a:path>
              <a:path w="5501005" h="727075">
                <a:moveTo>
                  <a:pt x="25514" y="38227"/>
                </a:moveTo>
                <a:lnTo>
                  <a:pt x="23431" y="55118"/>
                </a:lnTo>
                <a:lnTo>
                  <a:pt x="38967" y="48444"/>
                </a:lnTo>
                <a:lnTo>
                  <a:pt x="25514" y="38227"/>
                </a:lnTo>
                <a:close/>
              </a:path>
              <a:path w="5501005" h="727075">
                <a:moveTo>
                  <a:pt x="38967" y="48444"/>
                </a:moveTo>
                <a:lnTo>
                  <a:pt x="23431" y="55118"/>
                </a:lnTo>
                <a:lnTo>
                  <a:pt x="47754" y="55118"/>
                </a:lnTo>
                <a:lnTo>
                  <a:pt x="38967" y="48444"/>
                </a:lnTo>
                <a:close/>
              </a:path>
              <a:path w="5501005" h="727075">
                <a:moveTo>
                  <a:pt x="37143" y="38227"/>
                </a:moveTo>
                <a:lnTo>
                  <a:pt x="25514" y="38227"/>
                </a:lnTo>
                <a:lnTo>
                  <a:pt x="38967" y="48444"/>
                </a:lnTo>
                <a:lnTo>
                  <a:pt x="57073" y="40667"/>
                </a:lnTo>
                <a:lnTo>
                  <a:pt x="37143" y="38227"/>
                </a:lnTo>
                <a:close/>
              </a:path>
              <a:path w="5501005" h="727075">
                <a:moveTo>
                  <a:pt x="67486" y="36195"/>
                </a:moveTo>
                <a:lnTo>
                  <a:pt x="20548" y="36195"/>
                </a:lnTo>
                <a:lnTo>
                  <a:pt x="57073" y="40667"/>
                </a:lnTo>
                <a:lnTo>
                  <a:pt x="67486" y="3619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1655" y="1095755"/>
            <a:ext cx="1955292" cy="242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23842" y="1778508"/>
            <a:ext cx="4142104" cy="340995"/>
          </a:xfrm>
          <a:custGeom>
            <a:avLst/>
            <a:gdLst/>
            <a:ahLst/>
            <a:cxnLst/>
            <a:rect l="l" t="t" r="r" b="b"/>
            <a:pathLst>
              <a:path w="4142104" h="340994">
                <a:moveTo>
                  <a:pt x="4085025" y="297483"/>
                </a:moveTo>
                <a:lnTo>
                  <a:pt x="4033901" y="322833"/>
                </a:lnTo>
                <a:lnTo>
                  <a:pt x="4031868" y="328802"/>
                </a:lnTo>
                <a:lnTo>
                  <a:pt x="4034281" y="333628"/>
                </a:lnTo>
                <a:lnTo>
                  <a:pt x="4036821" y="338581"/>
                </a:lnTo>
                <a:lnTo>
                  <a:pt x="4042664" y="340613"/>
                </a:lnTo>
                <a:lnTo>
                  <a:pt x="4124694" y="299974"/>
                </a:lnTo>
                <a:lnTo>
                  <a:pt x="4121657" y="299974"/>
                </a:lnTo>
                <a:lnTo>
                  <a:pt x="4085025" y="297483"/>
                </a:lnTo>
                <a:close/>
              </a:path>
              <a:path w="4142104" h="340994">
                <a:moveTo>
                  <a:pt x="4102597" y="288754"/>
                </a:moveTo>
                <a:lnTo>
                  <a:pt x="4085025" y="297483"/>
                </a:lnTo>
                <a:lnTo>
                  <a:pt x="4121657" y="299974"/>
                </a:lnTo>
                <a:lnTo>
                  <a:pt x="4121775" y="298322"/>
                </a:lnTo>
                <a:lnTo>
                  <a:pt x="4116704" y="298322"/>
                </a:lnTo>
                <a:lnTo>
                  <a:pt x="4102597" y="288754"/>
                </a:lnTo>
                <a:close/>
              </a:path>
              <a:path w="4142104" h="340994">
                <a:moveTo>
                  <a:pt x="4050283" y="229362"/>
                </a:moveTo>
                <a:lnTo>
                  <a:pt x="4044060" y="230504"/>
                </a:lnTo>
                <a:lnTo>
                  <a:pt x="4041012" y="235076"/>
                </a:lnTo>
                <a:lnTo>
                  <a:pt x="4037965" y="239521"/>
                </a:lnTo>
                <a:lnTo>
                  <a:pt x="4039107" y="245744"/>
                </a:lnTo>
                <a:lnTo>
                  <a:pt x="4043679" y="248792"/>
                </a:lnTo>
                <a:lnTo>
                  <a:pt x="4086446" y="277799"/>
                </a:lnTo>
                <a:lnTo>
                  <a:pt x="4123054" y="280288"/>
                </a:lnTo>
                <a:lnTo>
                  <a:pt x="4121657" y="299974"/>
                </a:lnTo>
                <a:lnTo>
                  <a:pt x="4124694" y="299974"/>
                </a:lnTo>
                <a:lnTo>
                  <a:pt x="4141851" y="291464"/>
                </a:lnTo>
                <a:lnTo>
                  <a:pt x="4054855" y="232409"/>
                </a:lnTo>
                <a:lnTo>
                  <a:pt x="4050283" y="229362"/>
                </a:lnTo>
                <a:close/>
              </a:path>
              <a:path w="4142104" h="340994">
                <a:moveTo>
                  <a:pt x="4117847" y="281177"/>
                </a:moveTo>
                <a:lnTo>
                  <a:pt x="4102597" y="288754"/>
                </a:lnTo>
                <a:lnTo>
                  <a:pt x="4116704" y="298322"/>
                </a:lnTo>
                <a:lnTo>
                  <a:pt x="4117847" y="281177"/>
                </a:lnTo>
                <a:close/>
              </a:path>
              <a:path w="4142104" h="340994">
                <a:moveTo>
                  <a:pt x="4122991" y="281177"/>
                </a:moveTo>
                <a:lnTo>
                  <a:pt x="4117847" y="281177"/>
                </a:lnTo>
                <a:lnTo>
                  <a:pt x="4116704" y="298322"/>
                </a:lnTo>
                <a:lnTo>
                  <a:pt x="4121775" y="298322"/>
                </a:lnTo>
                <a:lnTo>
                  <a:pt x="4122991" y="281177"/>
                </a:lnTo>
                <a:close/>
              </a:path>
              <a:path w="4142104" h="340994">
                <a:moveTo>
                  <a:pt x="1269" y="0"/>
                </a:moveTo>
                <a:lnTo>
                  <a:pt x="0" y="19812"/>
                </a:lnTo>
                <a:lnTo>
                  <a:pt x="4085025" y="297483"/>
                </a:lnTo>
                <a:lnTo>
                  <a:pt x="4102597" y="288754"/>
                </a:lnTo>
                <a:lnTo>
                  <a:pt x="4086446" y="277799"/>
                </a:lnTo>
                <a:lnTo>
                  <a:pt x="1269" y="0"/>
                </a:lnTo>
                <a:close/>
              </a:path>
              <a:path w="4142104" h="340994">
                <a:moveTo>
                  <a:pt x="4086446" y="277799"/>
                </a:moveTo>
                <a:lnTo>
                  <a:pt x="4102597" y="288754"/>
                </a:lnTo>
                <a:lnTo>
                  <a:pt x="4117847" y="281177"/>
                </a:lnTo>
                <a:lnTo>
                  <a:pt x="4122991" y="281177"/>
                </a:lnTo>
                <a:lnTo>
                  <a:pt x="4123054" y="280288"/>
                </a:lnTo>
                <a:lnTo>
                  <a:pt x="4086446" y="2777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9627" y="5714796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8455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70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65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6312" y="4358640"/>
            <a:ext cx="126491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6312" y="4527804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6312" y="4696968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6312" y="4866133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2397" y="4293871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49"/>
                </a:lnTo>
                <a:lnTo>
                  <a:pt x="266700" y="735837"/>
                </a:lnTo>
                <a:lnTo>
                  <a:pt x="263201" y="753123"/>
                </a:lnTo>
                <a:lnTo>
                  <a:pt x="253666" y="767254"/>
                </a:lnTo>
                <a:lnTo>
                  <a:pt x="239535" y="776789"/>
                </a:lnTo>
                <a:lnTo>
                  <a:pt x="222250" y="780287"/>
                </a:lnTo>
                <a:lnTo>
                  <a:pt x="44450" y="780287"/>
                </a:lnTo>
                <a:lnTo>
                  <a:pt x="27164" y="776789"/>
                </a:lnTo>
                <a:lnTo>
                  <a:pt x="13033" y="767254"/>
                </a:lnTo>
                <a:lnTo>
                  <a:pt x="3498" y="753123"/>
                </a:lnTo>
                <a:lnTo>
                  <a:pt x="0" y="735837"/>
                </a:lnTo>
                <a:lnTo>
                  <a:pt x="0" y="44449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9233" y="5074158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6" y="56206"/>
                </a:lnTo>
                <a:lnTo>
                  <a:pt x="45846" y="609600"/>
                </a:lnTo>
                <a:lnTo>
                  <a:pt x="65658" y="609600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4" y="105537"/>
                </a:lnTo>
                <a:lnTo>
                  <a:pt x="19812" y="100838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5155" y="104394"/>
                </a:lnTo>
                <a:lnTo>
                  <a:pt x="109981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60" h="60960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111760" h="609600">
                <a:moveTo>
                  <a:pt x="64262" y="24638"/>
                </a:moveTo>
                <a:lnTo>
                  <a:pt x="47243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99098" y="4628260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4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8"/>
                </a:lnTo>
                <a:lnTo>
                  <a:pt x="325119" y="65658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4" h="111760">
                <a:moveTo>
                  <a:pt x="327692" y="45846"/>
                </a:moveTo>
                <a:lnTo>
                  <a:pt x="325119" y="45846"/>
                </a:lnTo>
                <a:lnTo>
                  <a:pt x="325119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2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4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2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6"/>
                </a:lnTo>
                <a:lnTo>
                  <a:pt x="327692" y="45846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4859" y="5711138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18960" y="4355592"/>
            <a:ext cx="124967" cy="132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8960" y="4523233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8960" y="4692397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8960" y="4861560"/>
            <a:ext cx="124967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45046" y="4290822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1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7"/>
                </a:lnTo>
                <a:lnTo>
                  <a:pt x="261699" y="751760"/>
                </a:lnTo>
                <a:lnTo>
                  <a:pt x="252222" y="765810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5" y="778763"/>
                </a:lnTo>
                <a:lnTo>
                  <a:pt x="27003" y="775287"/>
                </a:lnTo>
                <a:lnTo>
                  <a:pt x="12953" y="765809"/>
                </a:lnTo>
                <a:lnTo>
                  <a:pt x="3476" y="751760"/>
                </a:lnTo>
                <a:lnTo>
                  <a:pt x="0" y="734567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5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1880" y="5069585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3" y="0"/>
                </a:moveTo>
                <a:lnTo>
                  <a:pt x="2794" y="90805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3" y="0"/>
                </a:lnTo>
                <a:close/>
              </a:path>
              <a:path w="111760" h="609600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5"/>
                </a:lnTo>
                <a:lnTo>
                  <a:pt x="67159" y="19557"/>
                </a:lnTo>
                <a:close/>
              </a:path>
              <a:path w="111760" h="609600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10222" y="4623689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3"/>
                </a:moveTo>
                <a:lnTo>
                  <a:pt x="243839" y="91693"/>
                </a:lnTo>
                <a:lnTo>
                  <a:pt x="239140" y="94361"/>
                </a:lnTo>
                <a:lnTo>
                  <a:pt x="237616" y="100456"/>
                </a:lnTo>
                <a:lnTo>
                  <a:pt x="240283" y="105156"/>
                </a:lnTo>
                <a:lnTo>
                  <a:pt x="243077" y="109981"/>
                </a:lnTo>
                <a:lnTo>
                  <a:pt x="249174" y="111506"/>
                </a:lnTo>
                <a:lnTo>
                  <a:pt x="253873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4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4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4" h="111760">
                <a:moveTo>
                  <a:pt x="320039" y="47243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3"/>
                </a:lnTo>
                <a:close/>
              </a:path>
              <a:path w="344804" h="111760">
                <a:moveTo>
                  <a:pt x="325119" y="47243"/>
                </a:moveTo>
                <a:lnTo>
                  <a:pt x="320039" y="47243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4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3"/>
                </a:lnTo>
                <a:lnTo>
                  <a:pt x="325119" y="47243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38160" y="4351021"/>
            <a:ext cx="126491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8160" y="4520184"/>
            <a:ext cx="126491" cy="132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38160" y="4689348"/>
            <a:ext cx="126491" cy="131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38160" y="4856989"/>
            <a:ext cx="126491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64245" y="4286251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2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8"/>
                </a:lnTo>
                <a:lnTo>
                  <a:pt x="261699" y="751760"/>
                </a:lnTo>
                <a:lnTo>
                  <a:pt x="252221" y="765809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6" y="778763"/>
                </a:lnTo>
                <a:lnTo>
                  <a:pt x="27003" y="775287"/>
                </a:lnTo>
                <a:lnTo>
                  <a:pt x="12953" y="765809"/>
                </a:lnTo>
                <a:lnTo>
                  <a:pt x="3476" y="751760"/>
                </a:lnTo>
                <a:lnTo>
                  <a:pt x="0" y="734568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41081" y="5065014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53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59" h="60960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59" h="6096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5" y="104393"/>
                </a:lnTo>
                <a:lnTo>
                  <a:pt x="109982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59" h="6096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59" h="60960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59" h="60960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39683" y="2239518"/>
            <a:ext cx="111760" cy="2046605"/>
          </a:xfrm>
          <a:custGeom>
            <a:avLst/>
            <a:gdLst/>
            <a:ahLst/>
            <a:cxnLst/>
            <a:rect l="l" t="t" r="r" b="b"/>
            <a:pathLst>
              <a:path w="111759" h="2046604">
                <a:moveTo>
                  <a:pt x="55696" y="39321"/>
                </a:moveTo>
                <a:lnTo>
                  <a:pt x="45845" y="56208"/>
                </a:lnTo>
                <a:lnTo>
                  <a:pt x="45796" y="107187"/>
                </a:lnTo>
                <a:lnTo>
                  <a:pt x="47498" y="2046224"/>
                </a:lnTo>
                <a:lnTo>
                  <a:pt x="67310" y="2046224"/>
                </a:lnTo>
                <a:lnTo>
                  <a:pt x="65564" y="56208"/>
                </a:lnTo>
                <a:lnTo>
                  <a:pt x="55696" y="39321"/>
                </a:lnTo>
                <a:close/>
              </a:path>
              <a:path w="111759" h="2046604">
                <a:moveTo>
                  <a:pt x="55625" y="0"/>
                </a:moveTo>
                <a:lnTo>
                  <a:pt x="2667" y="90932"/>
                </a:lnTo>
                <a:lnTo>
                  <a:pt x="0" y="95631"/>
                </a:lnTo>
                <a:lnTo>
                  <a:pt x="1524" y="101600"/>
                </a:lnTo>
                <a:lnTo>
                  <a:pt x="6223" y="104394"/>
                </a:lnTo>
                <a:lnTo>
                  <a:pt x="11049" y="107187"/>
                </a:lnTo>
                <a:lnTo>
                  <a:pt x="17018" y="105537"/>
                </a:lnTo>
                <a:lnTo>
                  <a:pt x="19886" y="100711"/>
                </a:lnTo>
                <a:lnTo>
                  <a:pt x="45752" y="56368"/>
                </a:lnTo>
                <a:lnTo>
                  <a:pt x="45720" y="19558"/>
                </a:lnTo>
                <a:lnTo>
                  <a:pt x="67059" y="19558"/>
                </a:lnTo>
                <a:lnTo>
                  <a:pt x="55625" y="0"/>
                </a:lnTo>
                <a:close/>
              </a:path>
              <a:path w="111759" h="2046604">
                <a:moveTo>
                  <a:pt x="67059" y="19558"/>
                </a:moveTo>
                <a:lnTo>
                  <a:pt x="65532" y="19558"/>
                </a:lnTo>
                <a:lnTo>
                  <a:pt x="65657" y="56368"/>
                </a:lnTo>
                <a:lnTo>
                  <a:pt x="91640" y="100837"/>
                </a:lnTo>
                <a:lnTo>
                  <a:pt x="94361" y="105537"/>
                </a:lnTo>
                <a:lnTo>
                  <a:pt x="100457" y="107061"/>
                </a:lnTo>
                <a:lnTo>
                  <a:pt x="105156" y="104267"/>
                </a:lnTo>
                <a:lnTo>
                  <a:pt x="109855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059" y="19558"/>
                </a:lnTo>
                <a:close/>
              </a:path>
              <a:path w="111759" h="2046604">
                <a:moveTo>
                  <a:pt x="65532" y="19558"/>
                </a:moveTo>
                <a:lnTo>
                  <a:pt x="45720" y="19558"/>
                </a:lnTo>
                <a:lnTo>
                  <a:pt x="45752" y="56368"/>
                </a:lnTo>
                <a:lnTo>
                  <a:pt x="55696" y="39321"/>
                </a:lnTo>
                <a:lnTo>
                  <a:pt x="47117" y="24637"/>
                </a:lnTo>
                <a:lnTo>
                  <a:pt x="65536" y="24637"/>
                </a:lnTo>
                <a:lnTo>
                  <a:pt x="65532" y="19558"/>
                </a:lnTo>
                <a:close/>
              </a:path>
              <a:path w="111759" h="2046604">
                <a:moveTo>
                  <a:pt x="65536" y="24637"/>
                </a:moveTo>
                <a:lnTo>
                  <a:pt x="64262" y="24637"/>
                </a:lnTo>
                <a:lnTo>
                  <a:pt x="55696" y="39321"/>
                </a:lnTo>
                <a:lnTo>
                  <a:pt x="65564" y="56208"/>
                </a:lnTo>
                <a:lnTo>
                  <a:pt x="65536" y="24637"/>
                </a:lnTo>
                <a:close/>
              </a:path>
              <a:path w="111759" h="2046604">
                <a:moveTo>
                  <a:pt x="64262" y="24637"/>
                </a:moveTo>
                <a:lnTo>
                  <a:pt x="47117" y="24637"/>
                </a:lnTo>
                <a:lnTo>
                  <a:pt x="55696" y="39321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063865" y="1921892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5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42478" y="1553718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59" h="347344">
                <a:moveTo>
                  <a:pt x="56325" y="39160"/>
                </a:moveTo>
                <a:lnTo>
                  <a:pt x="46198" y="56066"/>
                </a:lnTo>
                <a:lnTo>
                  <a:pt x="42925" y="347091"/>
                </a:lnTo>
                <a:lnTo>
                  <a:pt x="62738" y="347345"/>
                </a:lnTo>
                <a:lnTo>
                  <a:pt x="66010" y="56216"/>
                </a:lnTo>
                <a:lnTo>
                  <a:pt x="56325" y="39160"/>
                </a:lnTo>
                <a:close/>
              </a:path>
              <a:path w="111759" h="347344">
                <a:moveTo>
                  <a:pt x="67879" y="19558"/>
                </a:moveTo>
                <a:lnTo>
                  <a:pt x="46608" y="19558"/>
                </a:lnTo>
                <a:lnTo>
                  <a:pt x="66421" y="19685"/>
                </a:lnTo>
                <a:lnTo>
                  <a:pt x="66010" y="56216"/>
                </a:lnTo>
                <a:lnTo>
                  <a:pt x="94233" y="105918"/>
                </a:lnTo>
                <a:lnTo>
                  <a:pt x="100329" y="107569"/>
                </a:lnTo>
                <a:lnTo>
                  <a:pt x="105028" y="104902"/>
                </a:lnTo>
                <a:lnTo>
                  <a:pt x="109854" y="102235"/>
                </a:lnTo>
                <a:lnTo>
                  <a:pt x="111505" y="96139"/>
                </a:lnTo>
                <a:lnTo>
                  <a:pt x="108712" y="91440"/>
                </a:lnTo>
                <a:lnTo>
                  <a:pt x="67879" y="19558"/>
                </a:lnTo>
                <a:close/>
              </a:path>
              <a:path w="111759" h="347344">
                <a:moveTo>
                  <a:pt x="56769" y="0"/>
                </a:moveTo>
                <a:lnTo>
                  <a:pt x="2794" y="90170"/>
                </a:lnTo>
                <a:lnTo>
                  <a:pt x="0" y="94869"/>
                </a:lnTo>
                <a:lnTo>
                  <a:pt x="1524" y="100965"/>
                </a:lnTo>
                <a:lnTo>
                  <a:pt x="6096" y="103759"/>
                </a:lnTo>
                <a:lnTo>
                  <a:pt x="10795" y="106553"/>
                </a:lnTo>
                <a:lnTo>
                  <a:pt x="16891" y="105029"/>
                </a:lnTo>
                <a:lnTo>
                  <a:pt x="19685" y="100330"/>
                </a:lnTo>
                <a:lnTo>
                  <a:pt x="46198" y="56066"/>
                </a:lnTo>
                <a:lnTo>
                  <a:pt x="46608" y="19558"/>
                </a:lnTo>
                <a:lnTo>
                  <a:pt x="67879" y="19558"/>
                </a:lnTo>
                <a:lnTo>
                  <a:pt x="56769" y="0"/>
                </a:lnTo>
                <a:close/>
              </a:path>
              <a:path w="111759" h="347344">
                <a:moveTo>
                  <a:pt x="66366" y="24511"/>
                </a:moveTo>
                <a:lnTo>
                  <a:pt x="48005" y="24511"/>
                </a:lnTo>
                <a:lnTo>
                  <a:pt x="65024" y="24637"/>
                </a:lnTo>
                <a:lnTo>
                  <a:pt x="56325" y="39160"/>
                </a:lnTo>
                <a:lnTo>
                  <a:pt x="66010" y="56216"/>
                </a:lnTo>
                <a:lnTo>
                  <a:pt x="66366" y="24511"/>
                </a:lnTo>
                <a:close/>
              </a:path>
              <a:path w="111759" h="347344">
                <a:moveTo>
                  <a:pt x="46608" y="19558"/>
                </a:moveTo>
                <a:lnTo>
                  <a:pt x="46198" y="56066"/>
                </a:lnTo>
                <a:lnTo>
                  <a:pt x="56325" y="39160"/>
                </a:lnTo>
                <a:lnTo>
                  <a:pt x="48005" y="24511"/>
                </a:lnTo>
                <a:lnTo>
                  <a:pt x="66366" y="24511"/>
                </a:lnTo>
                <a:lnTo>
                  <a:pt x="66421" y="19685"/>
                </a:lnTo>
                <a:lnTo>
                  <a:pt x="46608" y="19558"/>
                </a:lnTo>
                <a:close/>
              </a:path>
              <a:path w="111759" h="347344">
                <a:moveTo>
                  <a:pt x="48005" y="24511"/>
                </a:moveTo>
                <a:lnTo>
                  <a:pt x="56325" y="39160"/>
                </a:lnTo>
                <a:lnTo>
                  <a:pt x="65024" y="24637"/>
                </a:lnTo>
                <a:lnTo>
                  <a:pt x="48005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134605" y="1235710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9059" y="5706567"/>
            <a:ext cx="9544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75945" algn="l"/>
              </a:tabLst>
            </a:pPr>
            <a:r>
              <a:rPr sz="1600" i="1" spc="-125" dirty="0">
                <a:latin typeface="Arial"/>
                <a:cs typeface="Arial"/>
              </a:rPr>
              <a:t>m</a:t>
            </a:r>
            <a:r>
              <a:rPr sz="1600" i="1" spc="-8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5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520941" y="4351021"/>
            <a:ext cx="126491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0941" y="4520184"/>
            <a:ext cx="126491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20941" y="4689348"/>
            <a:ext cx="126491" cy="1310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0941" y="4856989"/>
            <a:ext cx="126491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7026" y="4286251"/>
            <a:ext cx="265430" cy="779145"/>
          </a:xfrm>
          <a:custGeom>
            <a:avLst/>
            <a:gdLst/>
            <a:ahLst/>
            <a:cxnLst/>
            <a:rect l="l" t="t" r="r" b="b"/>
            <a:pathLst>
              <a:path w="265429" h="779145">
                <a:moveTo>
                  <a:pt x="220979" y="0"/>
                </a:moveTo>
                <a:lnTo>
                  <a:pt x="238172" y="3476"/>
                </a:lnTo>
                <a:lnTo>
                  <a:pt x="252221" y="12954"/>
                </a:lnTo>
                <a:lnTo>
                  <a:pt x="261699" y="27003"/>
                </a:lnTo>
                <a:lnTo>
                  <a:pt x="265175" y="44195"/>
                </a:lnTo>
                <a:lnTo>
                  <a:pt x="265175" y="734568"/>
                </a:lnTo>
                <a:lnTo>
                  <a:pt x="261699" y="751760"/>
                </a:lnTo>
                <a:lnTo>
                  <a:pt x="252222" y="765809"/>
                </a:lnTo>
                <a:lnTo>
                  <a:pt x="238172" y="775287"/>
                </a:lnTo>
                <a:lnTo>
                  <a:pt x="220979" y="778763"/>
                </a:lnTo>
                <a:lnTo>
                  <a:pt x="44196" y="778763"/>
                </a:lnTo>
                <a:lnTo>
                  <a:pt x="27003" y="775287"/>
                </a:lnTo>
                <a:lnTo>
                  <a:pt x="12954" y="765809"/>
                </a:lnTo>
                <a:lnTo>
                  <a:pt x="3476" y="751760"/>
                </a:lnTo>
                <a:lnTo>
                  <a:pt x="0" y="734568"/>
                </a:lnTo>
                <a:lnTo>
                  <a:pt x="0" y="44195"/>
                </a:ln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79" y="0"/>
                </a:lnTo>
                <a:close/>
              </a:path>
            </a:pathLst>
          </a:custGeom>
          <a:ln w="19812">
            <a:solidFill>
              <a:srgbClr val="177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3860" y="5065014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60" h="609600">
                <a:moveTo>
                  <a:pt x="55752" y="39224"/>
                </a:moveTo>
                <a:lnTo>
                  <a:pt x="45847" y="56206"/>
                </a:lnTo>
                <a:lnTo>
                  <a:pt x="45847" y="609600"/>
                </a:lnTo>
                <a:lnTo>
                  <a:pt x="65659" y="609600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609600">
                <a:moveTo>
                  <a:pt x="55752" y="0"/>
                </a:moveTo>
                <a:lnTo>
                  <a:pt x="2793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6096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6096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609600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6096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12203" y="4620640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4" h="111760">
                <a:moveTo>
                  <a:pt x="305453" y="55752"/>
                </a:moveTo>
                <a:lnTo>
                  <a:pt x="243839" y="91693"/>
                </a:lnTo>
                <a:lnTo>
                  <a:pt x="239140" y="94360"/>
                </a:lnTo>
                <a:lnTo>
                  <a:pt x="237617" y="100456"/>
                </a:lnTo>
                <a:lnTo>
                  <a:pt x="240284" y="105155"/>
                </a:lnTo>
                <a:lnTo>
                  <a:pt x="243077" y="109981"/>
                </a:lnTo>
                <a:lnTo>
                  <a:pt x="249174" y="111505"/>
                </a:lnTo>
                <a:lnTo>
                  <a:pt x="253873" y="108711"/>
                </a:lnTo>
                <a:lnTo>
                  <a:pt x="327692" y="65658"/>
                </a:lnTo>
                <a:lnTo>
                  <a:pt x="325120" y="65658"/>
                </a:lnTo>
                <a:lnTo>
                  <a:pt x="325120" y="64261"/>
                </a:lnTo>
                <a:lnTo>
                  <a:pt x="320040" y="64261"/>
                </a:lnTo>
                <a:lnTo>
                  <a:pt x="305453" y="55752"/>
                </a:lnTo>
                <a:close/>
              </a:path>
              <a:path w="344804" h="111760">
                <a:moveTo>
                  <a:pt x="288471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8471" y="65658"/>
                </a:lnTo>
                <a:lnTo>
                  <a:pt x="305453" y="55752"/>
                </a:lnTo>
                <a:lnTo>
                  <a:pt x="288471" y="45846"/>
                </a:lnTo>
                <a:close/>
              </a:path>
              <a:path w="344804" h="111760">
                <a:moveTo>
                  <a:pt x="327692" y="45846"/>
                </a:moveTo>
                <a:lnTo>
                  <a:pt x="325120" y="45846"/>
                </a:lnTo>
                <a:lnTo>
                  <a:pt x="325120" y="65658"/>
                </a:lnTo>
                <a:lnTo>
                  <a:pt x="327692" y="65658"/>
                </a:lnTo>
                <a:lnTo>
                  <a:pt x="344677" y="55752"/>
                </a:lnTo>
                <a:lnTo>
                  <a:pt x="327692" y="45846"/>
                </a:lnTo>
                <a:close/>
              </a:path>
              <a:path w="344804" h="111760">
                <a:moveTo>
                  <a:pt x="320040" y="47243"/>
                </a:moveTo>
                <a:lnTo>
                  <a:pt x="305453" y="55752"/>
                </a:lnTo>
                <a:lnTo>
                  <a:pt x="320040" y="64261"/>
                </a:lnTo>
                <a:lnTo>
                  <a:pt x="320040" y="47243"/>
                </a:lnTo>
                <a:close/>
              </a:path>
              <a:path w="344804" h="111760">
                <a:moveTo>
                  <a:pt x="325120" y="47243"/>
                </a:moveTo>
                <a:lnTo>
                  <a:pt x="320040" y="47243"/>
                </a:lnTo>
                <a:lnTo>
                  <a:pt x="320040" y="64261"/>
                </a:lnTo>
                <a:lnTo>
                  <a:pt x="325120" y="64261"/>
                </a:lnTo>
                <a:lnTo>
                  <a:pt x="325120" y="47243"/>
                </a:lnTo>
                <a:close/>
              </a:path>
              <a:path w="344804" h="111760">
                <a:moveTo>
                  <a:pt x="249174" y="0"/>
                </a:moveTo>
                <a:lnTo>
                  <a:pt x="243077" y="1523"/>
                </a:lnTo>
                <a:lnTo>
                  <a:pt x="240284" y="6349"/>
                </a:lnTo>
                <a:lnTo>
                  <a:pt x="237617" y="11048"/>
                </a:lnTo>
                <a:lnTo>
                  <a:pt x="239140" y="17144"/>
                </a:lnTo>
                <a:lnTo>
                  <a:pt x="243839" y="19811"/>
                </a:lnTo>
                <a:lnTo>
                  <a:pt x="305453" y="55752"/>
                </a:lnTo>
                <a:lnTo>
                  <a:pt x="320040" y="47243"/>
                </a:lnTo>
                <a:lnTo>
                  <a:pt x="325120" y="47243"/>
                </a:lnTo>
                <a:lnTo>
                  <a:pt x="325120" y="45846"/>
                </a:lnTo>
                <a:lnTo>
                  <a:pt x="327692" y="45846"/>
                </a:lnTo>
                <a:lnTo>
                  <a:pt x="253873" y="2793"/>
                </a:lnTo>
                <a:lnTo>
                  <a:pt x="2491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69" name="Holder 4">
            <a:extLst>
              <a:ext uri="{FF2B5EF4-FFF2-40B4-BE49-F238E27FC236}">
                <a16:creationId xmlns:a16="http://schemas.microsoft.com/office/drawing/2014/main" id="{CADA4594-1818-4B8E-8FAC-5E47C69265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76256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70" y="249377"/>
            <a:ext cx="8989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95" dirty="0"/>
              <a:t>Sequence-to-sequence </a:t>
            </a:r>
            <a:r>
              <a:rPr spc="-160" dirty="0"/>
              <a:t>with</a:t>
            </a:r>
            <a:r>
              <a:rPr spc="-345" dirty="0"/>
              <a:t> </a:t>
            </a:r>
            <a:r>
              <a:rPr spc="-160" dirty="0"/>
              <a:t>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4367784"/>
            <a:ext cx="126492" cy="13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536948"/>
            <a:ext cx="126492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706112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875277"/>
            <a:ext cx="126492" cy="13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886" y="4303015"/>
            <a:ext cx="266700" cy="780415"/>
          </a:xfrm>
          <a:custGeom>
            <a:avLst/>
            <a:gdLst/>
            <a:ahLst/>
            <a:cxnLst/>
            <a:rect l="l" t="t" r="r" b="b"/>
            <a:pathLst>
              <a:path w="266700" h="780414">
                <a:moveTo>
                  <a:pt x="222250" y="0"/>
                </a:move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735838"/>
                </a:lnTo>
                <a:lnTo>
                  <a:pt x="263206" y="753123"/>
                </a:lnTo>
                <a:lnTo>
                  <a:pt x="253680" y="767254"/>
                </a:lnTo>
                <a:lnTo>
                  <a:pt x="239551" y="776789"/>
                </a:lnTo>
                <a:lnTo>
                  <a:pt x="222250" y="780288"/>
                </a:lnTo>
                <a:lnTo>
                  <a:pt x="44450" y="780288"/>
                </a:lnTo>
                <a:lnTo>
                  <a:pt x="27148" y="776789"/>
                </a:lnTo>
                <a:lnTo>
                  <a:pt x="13019" y="767254"/>
                </a:lnTo>
                <a:lnTo>
                  <a:pt x="3493" y="753123"/>
                </a:lnTo>
                <a:lnTo>
                  <a:pt x="0" y="735838"/>
                </a:lnTo>
                <a:lnTo>
                  <a:pt x="0" y="44450"/>
                </a:ln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close/>
              </a:path>
            </a:pathLst>
          </a:custGeom>
          <a:ln w="19812">
            <a:solidFill>
              <a:srgbClr val="A3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5232" y="5083302"/>
            <a:ext cx="111760" cy="609600"/>
          </a:xfrm>
          <a:custGeom>
            <a:avLst/>
            <a:gdLst/>
            <a:ahLst/>
            <a:cxnLst/>
            <a:rect l="l" t="t" r="r" b="b"/>
            <a:pathLst>
              <a:path w="111759" h="609600">
                <a:moveTo>
                  <a:pt x="55765" y="39307"/>
                </a:moveTo>
                <a:lnTo>
                  <a:pt x="45859" y="56283"/>
                </a:lnTo>
                <a:lnTo>
                  <a:pt x="45859" y="609600"/>
                </a:lnTo>
                <a:lnTo>
                  <a:pt x="65671" y="609600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609600">
                <a:moveTo>
                  <a:pt x="55765" y="0"/>
                </a:moveTo>
                <a:lnTo>
                  <a:pt x="0" y="95504"/>
                </a:lnTo>
                <a:lnTo>
                  <a:pt x="1600" y="101600"/>
                </a:lnTo>
                <a:lnTo>
                  <a:pt x="11048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8"/>
                </a:lnTo>
                <a:lnTo>
                  <a:pt x="67183" y="19558"/>
                </a:lnTo>
                <a:lnTo>
                  <a:pt x="55765" y="0"/>
                </a:lnTo>
                <a:close/>
              </a:path>
              <a:path w="111759" h="609600">
                <a:moveTo>
                  <a:pt x="67183" y="19558"/>
                </a:moveTo>
                <a:lnTo>
                  <a:pt x="65671" y="19558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4"/>
                </a:lnTo>
                <a:lnTo>
                  <a:pt x="67183" y="19558"/>
                </a:lnTo>
                <a:close/>
              </a:path>
              <a:path w="111759" h="609600">
                <a:moveTo>
                  <a:pt x="65671" y="19558"/>
                </a:moveTo>
                <a:lnTo>
                  <a:pt x="45859" y="19558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8"/>
                </a:lnTo>
                <a:close/>
              </a:path>
              <a:path w="111759" h="609600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609600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587" y="4637404"/>
            <a:ext cx="344805" cy="111760"/>
          </a:xfrm>
          <a:custGeom>
            <a:avLst/>
            <a:gdLst/>
            <a:ahLst/>
            <a:cxnLst/>
            <a:rect l="l" t="t" r="r" b="b"/>
            <a:pathLst>
              <a:path w="344805" h="111760">
                <a:moveTo>
                  <a:pt x="305453" y="55753"/>
                </a:moveTo>
                <a:lnTo>
                  <a:pt x="243839" y="91694"/>
                </a:lnTo>
                <a:lnTo>
                  <a:pt x="239140" y="94361"/>
                </a:lnTo>
                <a:lnTo>
                  <a:pt x="237616" y="100457"/>
                </a:lnTo>
                <a:lnTo>
                  <a:pt x="240283" y="105156"/>
                </a:lnTo>
                <a:lnTo>
                  <a:pt x="243077" y="109982"/>
                </a:lnTo>
                <a:lnTo>
                  <a:pt x="249173" y="111506"/>
                </a:lnTo>
                <a:lnTo>
                  <a:pt x="253872" y="108712"/>
                </a:lnTo>
                <a:lnTo>
                  <a:pt x="327692" y="65659"/>
                </a:lnTo>
                <a:lnTo>
                  <a:pt x="325119" y="65659"/>
                </a:lnTo>
                <a:lnTo>
                  <a:pt x="325119" y="64262"/>
                </a:lnTo>
                <a:lnTo>
                  <a:pt x="320039" y="64262"/>
                </a:lnTo>
                <a:lnTo>
                  <a:pt x="305453" y="55753"/>
                </a:lnTo>
                <a:close/>
              </a:path>
              <a:path w="344805" h="111760">
                <a:moveTo>
                  <a:pt x="288471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288471" y="65659"/>
                </a:lnTo>
                <a:lnTo>
                  <a:pt x="305453" y="55753"/>
                </a:lnTo>
                <a:lnTo>
                  <a:pt x="288471" y="45847"/>
                </a:lnTo>
                <a:close/>
              </a:path>
              <a:path w="344805" h="111760">
                <a:moveTo>
                  <a:pt x="327692" y="45847"/>
                </a:moveTo>
                <a:lnTo>
                  <a:pt x="325119" y="45847"/>
                </a:lnTo>
                <a:lnTo>
                  <a:pt x="325119" y="65659"/>
                </a:lnTo>
                <a:lnTo>
                  <a:pt x="327692" y="65659"/>
                </a:lnTo>
                <a:lnTo>
                  <a:pt x="344677" y="55753"/>
                </a:lnTo>
                <a:lnTo>
                  <a:pt x="327692" y="45847"/>
                </a:lnTo>
                <a:close/>
              </a:path>
              <a:path w="344805" h="111760">
                <a:moveTo>
                  <a:pt x="320039" y="47244"/>
                </a:moveTo>
                <a:lnTo>
                  <a:pt x="305453" y="55753"/>
                </a:lnTo>
                <a:lnTo>
                  <a:pt x="320039" y="64262"/>
                </a:lnTo>
                <a:lnTo>
                  <a:pt x="320039" y="47244"/>
                </a:lnTo>
                <a:close/>
              </a:path>
              <a:path w="344805" h="111760">
                <a:moveTo>
                  <a:pt x="325119" y="47244"/>
                </a:moveTo>
                <a:lnTo>
                  <a:pt x="320039" y="47244"/>
                </a:lnTo>
                <a:lnTo>
                  <a:pt x="320039" y="64262"/>
                </a:lnTo>
                <a:lnTo>
                  <a:pt x="325119" y="64262"/>
                </a:lnTo>
                <a:lnTo>
                  <a:pt x="325119" y="47244"/>
                </a:lnTo>
                <a:close/>
              </a:path>
              <a:path w="344805" h="111760">
                <a:moveTo>
                  <a:pt x="249173" y="0"/>
                </a:moveTo>
                <a:lnTo>
                  <a:pt x="243077" y="1524"/>
                </a:lnTo>
                <a:lnTo>
                  <a:pt x="240283" y="6350"/>
                </a:lnTo>
                <a:lnTo>
                  <a:pt x="237616" y="11049"/>
                </a:lnTo>
                <a:lnTo>
                  <a:pt x="239140" y="17145"/>
                </a:lnTo>
                <a:lnTo>
                  <a:pt x="243839" y="19812"/>
                </a:lnTo>
                <a:lnTo>
                  <a:pt x="305453" y="55753"/>
                </a:lnTo>
                <a:lnTo>
                  <a:pt x="320039" y="47244"/>
                </a:lnTo>
                <a:lnTo>
                  <a:pt x="325119" y="47244"/>
                </a:lnTo>
                <a:lnTo>
                  <a:pt x="325119" y="45847"/>
                </a:lnTo>
                <a:lnTo>
                  <a:pt x="327692" y="45847"/>
                </a:lnTo>
                <a:lnTo>
                  <a:pt x="253872" y="2794"/>
                </a:lnTo>
                <a:lnTo>
                  <a:pt x="24917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1194" y="4292367"/>
            <a:ext cx="507831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110" dirty="0">
                <a:solidFill>
                  <a:srgbClr val="C00000"/>
                </a:solidFill>
                <a:latin typeface="Arial"/>
                <a:cs typeface="Arial"/>
              </a:rPr>
              <a:t>Encoder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04" dirty="0">
                <a:solidFill>
                  <a:srgbClr val="C0000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6217" y="6095238"/>
            <a:ext cx="2435860" cy="271780"/>
          </a:xfrm>
          <a:custGeom>
            <a:avLst/>
            <a:gdLst/>
            <a:ahLst/>
            <a:cxnLst/>
            <a:rect l="l" t="t" r="r" b="b"/>
            <a:pathLst>
              <a:path w="2435860" h="271779">
                <a:moveTo>
                  <a:pt x="2435352" y="0"/>
                </a:moveTo>
                <a:lnTo>
                  <a:pt x="2427013" y="52793"/>
                </a:lnTo>
                <a:lnTo>
                  <a:pt x="2404268" y="95907"/>
                </a:lnTo>
                <a:lnTo>
                  <a:pt x="2370522" y="124976"/>
                </a:lnTo>
                <a:lnTo>
                  <a:pt x="2329180" y="135636"/>
                </a:lnTo>
                <a:lnTo>
                  <a:pt x="1323848" y="135636"/>
                </a:lnTo>
                <a:lnTo>
                  <a:pt x="1282505" y="146295"/>
                </a:lnTo>
                <a:lnTo>
                  <a:pt x="1248759" y="175364"/>
                </a:lnTo>
                <a:lnTo>
                  <a:pt x="1226014" y="218478"/>
                </a:lnTo>
                <a:lnTo>
                  <a:pt x="1217676" y="271272"/>
                </a:lnTo>
                <a:lnTo>
                  <a:pt x="1209337" y="218478"/>
                </a:lnTo>
                <a:lnTo>
                  <a:pt x="1186592" y="175364"/>
                </a:lnTo>
                <a:lnTo>
                  <a:pt x="1152846" y="146295"/>
                </a:lnTo>
                <a:lnTo>
                  <a:pt x="1111504" y="135636"/>
                </a:lnTo>
                <a:lnTo>
                  <a:pt x="106146" y="135636"/>
                </a:lnTo>
                <a:lnTo>
                  <a:pt x="64829" y="124976"/>
                </a:lnTo>
                <a:lnTo>
                  <a:pt x="31089" y="95907"/>
                </a:lnTo>
                <a:lnTo>
                  <a:pt x="8341" y="52793"/>
                </a:lnTo>
                <a:lnTo>
                  <a:pt x="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303015"/>
            <a:ext cx="187960" cy="780415"/>
          </a:xfrm>
          <a:custGeom>
            <a:avLst/>
            <a:gdLst/>
            <a:ahLst/>
            <a:cxnLst/>
            <a:rect l="l" t="t" r="r" b="b"/>
            <a:pathLst>
              <a:path w="187959" h="780414">
                <a:moveTo>
                  <a:pt x="187452" y="780288"/>
                </a:moveTo>
                <a:lnTo>
                  <a:pt x="150968" y="774515"/>
                </a:lnTo>
                <a:lnTo>
                  <a:pt x="121177" y="758777"/>
                </a:lnTo>
                <a:lnTo>
                  <a:pt x="101091" y="735443"/>
                </a:lnTo>
                <a:lnTo>
                  <a:pt x="93726" y="706882"/>
                </a:lnTo>
                <a:lnTo>
                  <a:pt x="93726" y="463550"/>
                </a:lnTo>
                <a:lnTo>
                  <a:pt x="86360" y="434988"/>
                </a:lnTo>
                <a:lnTo>
                  <a:pt x="66274" y="411654"/>
                </a:lnTo>
                <a:lnTo>
                  <a:pt x="36483" y="395916"/>
                </a:lnTo>
                <a:lnTo>
                  <a:pt x="0" y="390144"/>
                </a:lnTo>
                <a:lnTo>
                  <a:pt x="36483" y="384371"/>
                </a:lnTo>
                <a:lnTo>
                  <a:pt x="66274" y="368633"/>
                </a:lnTo>
                <a:lnTo>
                  <a:pt x="86360" y="345299"/>
                </a:lnTo>
                <a:lnTo>
                  <a:pt x="93726" y="316738"/>
                </a:lnTo>
                <a:lnTo>
                  <a:pt x="93726" y="73406"/>
                </a:lnTo>
                <a:lnTo>
                  <a:pt x="101091" y="44844"/>
                </a:lnTo>
                <a:lnTo>
                  <a:pt x="121177" y="21510"/>
                </a:lnTo>
                <a:lnTo>
                  <a:pt x="150968" y="5772"/>
                </a:lnTo>
                <a:lnTo>
                  <a:pt x="187452" y="0"/>
                </a:lnTo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5966" y="5724245"/>
            <a:ext cx="1200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15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4874" y="5724245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3934" y="5724245"/>
            <a:ext cx="1115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9109" algn="l"/>
              </a:tabLst>
            </a:pPr>
            <a:r>
              <a:rPr sz="1600" i="1" spc="-15" dirty="0">
                <a:latin typeface="Arial"/>
                <a:cs typeface="Arial"/>
              </a:rPr>
              <a:t>m’	</a:t>
            </a:r>
            <a:r>
              <a:rPr sz="1600" i="1" spc="-40" dirty="0">
                <a:latin typeface="Arial"/>
                <a:cs typeface="Arial"/>
              </a:rPr>
              <a:t>entarté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5056" y="3511296"/>
            <a:ext cx="3131311" cy="2175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132" y="4074033"/>
            <a:ext cx="230832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95" dirty="0">
                <a:solidFill>
                  <a:srgbClr val="00AF50"/>
                </a:solidFill>
                <a:latin typeface="Arial"/>
                <a:cs typeface="Arial"/>
              </a:rPr>
              <a:t>Decoder</a:t>
            </a:r>
            <a:r>
              <a:rPr spc="-1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AF50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36885" y="4325874"/>
            <a:ext cx="189230" cy="779145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0" y="0"/>
                </a:moveTo>
                <a:lnTo>
                  <a:pt x="36784" y="5816"/>
                </a:lnTo>
                <a:lnTo>
                  <a:pt x="66817" y="21669"/>
                </a:lnTo>
                <a:lnTo>
                  <a:pt x="87064" y="45166"/>
                </a:lnTo>
                <a:lnTo>
                  <a:pt x="94488" y="73913"/>
                </a:lnTo>
                <a:lnTo>
                  <a:pt x="94488" y="315468"/>
                </a:lnTo>
                <a:lnTo>
                  <a:pt x="101911" y="344215"/>
                </a:lnTo>
                <a:lnTo>
                  <a:pt x="122158" y="367712"/>
                </a:lnTo>
                <a:lnTo>
                  <a:pt x="152191" y="383565"/>
                </a:lnTo>
                <a:lnTo>
                  <a:pt x="188975" y="389381"/>
                </a:lnTo>
                <a:lnTo>
                  <a:pt x="152191" y="395198"/>
                </a:lnTo>
                <a:lnTo>
                  <a:pt x="122158" y="411051"/>
                </a:lnTo>
                <a:lnTo>
                  <a:pt x="101911" y="434548"/>
                </a:lnTo>
                <a:lnTo>
                  <a:pt x="94488" y="463295"/>
                </a:lnTo>
                <a:lnTo>
                  <a:pt x="94488" y="704850"/>
                </a:lnTo>
                <a:lnTo>
                  <a:pt x="87064" y="733597"/>
                </a:lnTo>
                <a:lnTo>
                  <a:pt x="66817" y="757094"/>
                </a:lnTo>
                <a:lnTo>
                  <a:pt x="36784" y="772947"/>
                </a:lnTo>
                <a:lnTo>
                  <a:pt x="0" y="778763"/>
                </a:lnTo>
              </a:path>
            </a:pathLst>
          </a:custGeom>
          <a:ln w="198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1252" y="3627883"/>
            <a:ext cx="111760" cy="675005"/>
          </a:xfrm>
          <a:custGeom>
            <a:avLst/>
            <a:gdLst/>
            <a:ahLst/>
            <a:cxnLst/>
            <a:rect l="l" t="t" r="r" b="b"/>
            <a:pathLst>
              <a:path w="111759" h="675004">
                <a:moveTo>
                  <a:pt x="56337" y="39259"/>
                </a:moveTo>
                <a:lnTo>
                  <a:pt x="46267" y="56136"/>
                </a:lnTo>
                <a:lnTo>
                  <a:pt x="39839" y="674751"/>
                </a:lnTo>
                <a:lnTo>
                  <a:pt x="59651" y="675005"/>
                </a:lnTo>
                <a:lnTo>
                  <a:pt x="66078" y="56372"/>
                </a:lnTo>
                <a:lnTo>
                  <a:pt x="56337" y="39259"/>
                </a:lnTo>
                <a:close/>
              </a:path>
              <a:path w="111759" h="675004">
                <a:moveTo>
                  <a:pt x="67906" y="19558"/>
                </a:moveTo>
                <a:lnTo>
                  <a:pt x="46647" y="19558"/>
                </a:lnTo>
                <a:lnTo>
                  <a:pt x="66459" y="19685"/>
                </a:lnTo>
                <a:lnTo>
                  <a:pt x="66078" y="56372"/>
                </a:lnTo>
                <a:lnTo>
                  <a:pt x="91605" y="101219"/>
                </a:lnTo>
                <a:lnTo>
                  <a:pt x="94310" y="105918"/>
                </a:lnTo>
                <a:lnTo>
                  <a:pt x="100355" y="107569"/>
                </a:lnTo>
                <a:lnTo>
                  <a:pt x="105117" y="104902"/>
                </a:lnTo>
                <a:lnTo>
                  <a:pt x="109867" y="102108"/>
                </a:lnTo>
                <a:lnTo>
                  <a:pt x="111531" y="96139"/>
                </a:lnTo>
                <a:lnTo>
                  <a:pt x="108813" y="91313"/>
                </a:lnTo>
                <a:lnTo>
                  <a:pt x="67906" y="19558"/>
                </a:lnTo>
                <a:close/>
              </a:path>
              <a:path w="111759" h="675004">
                <a:moveTo>
                  <a:pt x="56756" y="0"/>
                </a:moveTo>
                <a:lnTo>
                  <a:pt x="0" y="94996"/>
                </a:lnTo>
                <a:lnTo>
                  <a:pt x="1536" y="101092"/>
                </a:lnTo>
                <a:lnTo>
                  <a:pt x="10934" y="106680"/>
                </a:lnTo>
                <a:lnTo>
                  <a:pt x="17018" y="105156"/>
                </a:lnTo>
                <a:lnTo>
                  <a:pt x="46267" y="56136"/>
                </a:lnTo>
                <a:lnTo>
                  <a:pt x="46647" y="19558"/>
                </a:lnTo>
                <a:lnTo>
                  <a:pt x="67906" y="19558"/>
                </a:lnTo>
                <a:lnTo>
                  <a:pt x="56756" y="0"/>
                </a:lnTo>
                <a:close/>
              </a:path>
              <a:path w="111759" h="675004">
                <a:moveTo>
                  <a:pt x="66408" y="24511"/>
                </a:moveTo>
                <a:lnTo>
                  <a:pt x="47942" y="24511"/>
                </a:lnTo>
                <a:lnTo>
                  <a:pt x="65062" y="24638"/>
                </a:lnTo>
                <a:lnTo>
                  <a:pt x="56337" y="39259"/>
                </a:lnTo>
                <a:lnTo>
                  <a:pt x="66078" y="56372"/>
                </a:lnTo>
                <a:lnTo>
                  <a:pt x="66408" y="24511"/>
                </a:lnTo>
                <a:close/>
              </a:path>
              <a:path w="111759" h="675004">
                <a:moveTo>
                  <a:pt x="46647" y="19558"/>
                </a:moveTo>
                <a:lnTo>
                  <a:pt x="46267" y="56136"/>
                </a:lnTo>
                <a:lnTo>
                  <a:pt x="56337" y="39259"/>
                </a:lnTo>
                <a:lnTo>
                  <a:pt x="47942" y="24511"/>
                </a:lnTo>
                <a:lnTo>
                  <a:pt x="66408" y="24511"/>
                </a:lnTo>
                <a:lnTo>
                  <a:pt x="66459" y="19685"/>
                </a:lnTo>
                <a:lnTo>
                  <a:pt x="46647" y="19558"/>
                </a:lnTo>
                <a:close/>
              </a:path>
              <a:path w="111759" h="675004">
                <a:moveTo>
                  <a:pt x="47942" y="24511"/>
                </a:moveTo>
                <a:lnTo>
                  <a:pt x="56337" y="39259"/>
                </a:lnTo>
                <a:lnTo>
                  <a:pt x="65062" y="24638"/>
                </a:lnTo>
                <a:lnTo>
                  <a:pt x="47942" y="245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1" y="3511297"/>
            <a:ext cx="132587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7042" y="3535046"/>
            <a:ext cx="4278630" cy="756285"/>
          </a:xfrm>
          <a:custGeom>
            <a:avLst/>
            <a:gdLst/>
            <a:ahLst/>
            <a:cxnLst/>
            <a:rect l="l" t="t" r="r" b="b"/>
            <a:pathLst>
              <a:path w="4278630" h="756285">
                <a:moveTo>
                  <a:pt x="57179" y="38881"/>
                </a:moveTo>
                <a:lnTo>
                  <a:pt x="38749" y="45895"/>
                </a:lnTo>
                <a:lnTo>
                  <a:pt x="53871" y="58417"/>
                </a:lnTo>
                <a:lnTo>
                  <a:pt x="4275328" y="756284"/>
                </a:lnTo>
                <a:lnTo>
                  <a:pt x="4278630" y="736726"/>
                </a:lnTo>
                <a:lnTo>
                  <a:pt x="57179" y="38881"/>
                </a:lnTo>
                <a:close/>
              </a:path>
              <a:path w="4278630" h="756285">
                <a:moveTo>
                  <a:pt x="103377" y="0"/>
                </a:moveTo>
                <a:lnTo>
                  <a:pt x="98297" y="2031"/>
                </a:lnTo>
                <a:lnTo>
                  <a:pt x="0" y="39496"/>
                </a:lnTo>
                <a:lnTo>
                  <a:pt x="85216" y="110108"/>
                </a:lnTo>
                <a:lnTo>
                  <a:pt x="91439" y="109473"/>
                </a:lnTo>
                <a:lnTo>
                  <a:pt x="94868" y="105282"/>
                </a:lnTo>
                <a:lnTo>
                  <a:pt x="98425" y="101091"/>
                </a:lnTo>
                <a:lnTo>
                  <a:pt x="97789" y="94868"/>
                </a:lnTo>
                <a:lnTo>
                  <a:pt x="93599" y="91312"/>
                </a:lnTo>
                <a:lnTo>
                  <a:pt x="53871" y="58417"/>
                </a:lnTo>
                <a:lnTo>
                  <a:pt x="17780" y="52450"/>
                </a:lnTo>
                <a:lnTo>
                  <a:pt x="20955" y="32892"/>
                </a:lnTo>
                <a:lnTo>
                  <a:pt x="72914" y="32892"/>
                </a:lnTo>
                <a:lnTo>
                  <a:pt x="105282" y="20574"/>
                </a:lnTo>
                <a:lnTo>
                  <a:pt x="110362" y="18541"/>
                </a:lnTo>
                <a:lnTo>
                  <a:pt x="113030" y="12826"/>
                </a:lnTo>
                <a:lnTo>
                  <a:pt x="110997" y="7746"/>
                </a:lnTo>
                <a:lnTo>
                  <a:pt x="109093" y="2666"/>
                </a:lnTo>
                <a:lnTo>
                  <a:pt x="103377" y="0"/>
                </a:lnTo>
                <a:close/>
              </a:path>
              <a:path w="4278630" h="756285">
                <a:moveTo>
                  <a:pt x="20955" y="32892"/>
                </a:moveTo>
                <a:lnTo>
                  <a:pt x="17780" y="52450"/>
                </a:lnTo>
                <a:lnTo>
                  <a:pt x="53871" y="58417"/>
                </a:lnTo>
                <a:lnTo>
                  <a:pt x="46052" y="51942"/>
                </a:lnTo>
                <a:lnTo>
                  <a:pt x="22859" y="51942"/>
                </a:lnTo>
                <a:lnTo>
                  <a:pt x="25653" y="35051"/>
                </a:lnTo>
                <a:lnTo>
                  <a:pt x="34015" y="35051"/>
                </a:lnTo>
                <a:lnTo>
                  <a:pt x="20955" y="32892"/>
                </a:lnTo>
                <a:close/>
              </a:path>
              <a:path w="4278630" h="756285">
                <a:moveTo>
                  <a:pt x="25653" y="35051"/>
                </a:moveTo>
                <a:lnTo>
                  <a:pt x="22859" y="51942"/>
                </a:lnTo>
                <a:lnTo>
                  <a:pt x="38749" y="45895"/>
                </a:lnTo>
                <a:lnTo>
                  <a:pt x="25653" y="35051"/>
                </a:lnTo>
                <a:close/>
              </a:path>
              <a:path w="4278630" h="756285">
                <a:moveTo>
                  <a:pt x="38749" y="45895"/>
                </a:moveTo>
                <a:lnTo>
                  <a:pt x="22859" y="51942"/>
                </a:lnTo>
                <a:lnTo>
                  <a:pt x="46052" y="51942"/>
                </a:lnTo>
                <a:lnTo>
                  <a:pt x="38749" y="45895"/>
                </a:lnTo>
                <a:close/>
              </a:path>
              <a:path w="4278630" h="756285">
                <a:moveTo>
                  <a:pt x="34015" y="35051"/>
                </a:moveTo>
                <a:lnTo>
                  <a:pt x="25653" y="35051"/>
                </a:lnTo>
                <a:lnTo>
                  <a:pt x="38749" y="45895"/>
                </a:lnTo>
                <a:lnTo>
                  <a:pt x="57179" y="38881"/>
                </a:lnTo>
                <a:lnTo>
                  <a:pt x="34015" y="35051"/>
                </a:lnTo>
                <a:close/>
              </a:path>
              <a:path w="4278630" h="756285">
                <a:moveTo>
                  <a:pt x="72914" y="32892"/>
                </a:moveTo>
                <a:lnTo>
                  <a:pt x="20955" y="32892"/>
                </a:lnTo>
                <a:lnTo>
                  <a:pt x="57179" y="38881"/>
                </a:lnTo>
                <a:lnTo>
                  <a:pt x="72914" y="328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2014" y="3533014"/>
            <a:ext cx="4883150" cy="758825"/>
          </a:xfrm>
          <a:custGeom>
            <a:avLst/>
            <a:gdLst/>
            <a:ahLst/>
            <a:cxnLst/>
            <a:rect l="l" t="t" r="r" b="b"/>
            <a:pathLst>
              <a:path w="4883150" h="758825">
                <a:moveTo>
                  <a:pt x="56974" y="39796"/>
                </a:moveTo>
                <a:lnTo>
                  <a:pt x="38814" y="47128"/>
                </a:lnTo>
                <a:lnTo>
                  <a:pt x="54219" y="59361"/>
                </a:lnTo>
                <a:lnTo>
                  <a:pt x="4879975" y="758317"/>
                </a:lnTo>
                <a:lnTo>
                  <a:pt x="4882769" y="738632"/>
                </a:lnTo>
                <a:lnTo>
                  <a:pt x="56974" y="39796"/>
                </a:lnTo>
                <a:close/>
              </a:path>
              <a:path w="4883150" h="758825">
                <a:moveTo>
                  <a:pt x="102616" y="0"/>
                </a:moveTo>
                <a:lnTo>
                  <a:pt x="0" y="41528"/>
                </a:lnTo>
                <a:lnTo>
                  <a:pt x="82296" y="107061"/>
                </a:lnTo>
                <a:lnTo>
                  <a:pt x="86613" y="110362"/>
                </a:lnTo>
                <a:lnTo>
                  <a:pt x="92837" y="109728"/>
                </a:lnTo>
                <a:lnTo>
                  <a:pt x="54219" y="59361"/>
                </a:lnTo>
                <a:lnTo>
                  <a:pt x="17906" y="54101"/>
                </a:lnTo>
                <a:lnTo>
                  <a:pt x="20700" y="34544"/>
                </a:lnTo>
                <a:lnTo>
                  <a:pt x="69984" y="34544"/>
                </a:lnTo>
                <a:lnTo>
                  <a:pt x="109981" y="18414"/>
                </a:lnTo>
                <a:lnTo>
                  <a:pt x="112394" y="12573"/>
                </a:lnTo>
                <a:lnTo>
                  <a:pt x="110362" y="7620"/>
                </a:lnTo>
                <a:lnTo>
                  <a:pt x="108331" y="2539"/>
                </a:lnTo>
                <a:lnTo>
                  <a:pt x="102616" y="0"/>
                </a:lnTo>
                <a:close/>
              </a:path>
              <a:path w="4883150" h="758825">
                <a:moveTo>
                  <a:pt x="20700" y="34544"/>
                </a:moveTo>
                <a:lnTo>
                  <a:pt x="17906" y="54101"/>
                </a:lnTo>
                <a:lnTo>
                  <a:pt x="54219" y="59361"/>
                </a:lnTo>
                <a:lnTo>
                  <a:pt x="46797" y="53466"/>
                </a:lnTo>
                <a:lnTo>
                  <a:pt x="23113" y="53466"/>
                </a:lnTo>
                <a:lnTo>
                  <a:pt x="25527" y="36575"/>
                </a:lnTo>
                <a:lnTo>
                  <a:pt x="34732" y="36575"/>
                </a:lnTo>
                <a:lnTo>
                  <a:pt x="20700" y="34544"/>
                </a:lnTo>
                <a:close/>
              </a:path>
              <a:path w="4883150" h="758825">
                <a:moveTo>
                  <a:pt x="25527" y="36575"/>
                </a:moveTo>
                <a:lnTo>
                  <a:pt x="23113" y="53466"/>
                </a:lnTo>
                <a:lnTo>
                  <a:pt x="38814" y="47128"/>
                </a:lnTo>
                <a:lnTo>
                  <a:pt x="25527" y="36575"/>
                </a:lnTo>
                <a:close/>
              </a:path>
              <a:path w="4883150" h="758825">
                <a:moveTo>
                  <a:pt x="38814" y="47128"/>
                </a:moveTo>
                <a:lnTo>
                  <a:pt x="23113" y="53466"/>
                </a:lnTo>
                <a:lnTo>
                  <a:pt x="46797" y="53466"/>
                </a:lnTo>
                <a:lnTo>
                  <a:pt x="38814" y="47128"/>
                </a:lnTo>
                <a:close/>
              </a:path>
              <a:path w="4883150" h="758825">
                <a:moveTo>
                  <a:pt x="34732" y="36575"/>
                </a:moveTo>
                <a:lnTo>
                  <a:pt x="25527" y="36575"/>
                </a:lnTo>
                <a:lnTo>
                  <a:pt x="38814" y="47128"/>
                </a:lnTo>
                <a:lnTo>
                  <a:pt x="56974" y="39796"/>
                </a:lnTo>
                <a:lnTo>
                  <a:pt x="34732" y="36575"/>
                </a:lnTo>
                <a:close/>
              </a:path>
              <a:path w="4883150" h="758825">
                <a:moveTo>
                  <a:pt x="69984" y="34544"/>
                </a:moveTo>
                <a:lnTo>
                  <a:pt x="20700" y="34544"/>
                </a:lnTo>
                <a:lnTo>
                  <a:pt x="56974" y="39796"/>
                </a:lnTo>
                <a:lnTo>
                  <a:pt x="69984" y="345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1746" y="3568828"/>
            <a:ext cx="5503545" cy="723265"/>
          </a:xfrm>
          <a:custGeom>
            <a:avLst/>
            <a:gdLst/>
            <a:ahLst/>
            <a:cxnLst/>
            <a:rect l="l" t="t" r="r" b="b"/>
            <a:pathLst>
              <a:path w="5503545" h="723264">
                <a:moveTo>
                  <a:pt x="56991" y="40752"/>
                </a:moveTo>
                <a:lnTo>
                  <a:pt x="38888" y="48555"/>
                </a:lnTo>
                <a:lnTo>
                  <a:pt x="54602" y="60440"/>
                </a:lnTo>
                <a:lnTo>
                  <a:pt x="5501005" y="723011"/>
                </a:lnTo>
                <a:lnTo>
                  <a:pt x="5503418" y="703326"/>
                </a:lnTo>
                <a:lnTo>
                  <a:pt x="56991" y="40752"/>
                </a:lnTo>
                <a:close/>
              </a:path>
              <a:path w="5503545" h="723264">
                <a:moveTo>
                  <a:pt x="101600" y="0"/>
                </a:moveTo>
                <a:lnTo>
                  <a:pt x="0" y="43815"/>
                </a:lnTo>
                <a:lnTo>
                  <a:pt x="83693" y="107442"/>
                </a:lnTo>
                <a:lnTo>
                  <a:pt x="88137" y="110743"/>
                </a:lnTo>
                <a:lnTo>
                  <a:pt x="94361" y="109855"/>
                </a:lnTo>
                <a:lnTo>
                  <a:pt x="54602" y="60440"/>
                </a:lnTo>
                <a:lnTo>
                  <a:pt x="18161" y="56006"/>
                </a:lnTo>
                <a:lnTo>
                  <a:pt x="20574" y="36322"/>
                </a:lnTo>
                <a:lnTo>
                  <a:pt x="67269" y="36322"/>
                </a:lnTo>
                <a:lnTo>
                  <a:pt x="109474" y="18161"/>
                </a:lnTo>
                <a:lnTo>
                  <a:pt x="111760" y="12319"/>
                </a:lnTo>
                <a:lnTo>
                  <a:pt x="109601" y="7365"/>
                </a:lnTo>
                <a:lnTo>
                  <a:pt x="107442" y="2286"/>
                </a:lnTo>
                <a:lnTo>
                  <a:pt x="101600" y="0"/>
                </a:lnTo>
                <a:close/>
              </a:path>
              <a:path w="5503545" h="723264">
                <a:moveTo>
                  <a:pt x="20574" y="36322"/>
                </a:moveTo>
                <a:lnTo>
                  <a:pt x="18161" y="56006"/>
                </a:lnTo>
                <a:lnTo>
                  <a:pt x="54602" y="60440"/>
                </a:lnTo>
                <a:lnTo>
                  <a:pt x="47733" y="55245"/>
                </a:lnTo>
                <a:lnTo>
                  <a:pt x="23368" y="55245"/>
                </a:lnTo>
                <a:lnTo>
                  <a:pt x="25400" y="38354"/>
                </a:lnTo>
                <a:lnTo>
                  <a:pt x="37277" y="38354"/>
                </a:lnTo>
                <a:lnTo>
                  <a:pt x="20574" y="36322"/>
                </a:lnTo>
                <a:close/>
              </a:path>
              <a:path w="5503545" h="723264">
                <a:moveTo>
                  <a:pt x="25400" y="38354"/>
                </a:moveTo>
                <a:lnTo>
                  <a:pt x="23368" y="55245"/>
                </a:lnTo>
                <a:lnTo>
                  <a:pt x="38888" y="48555"/>
                </a:lnTo>
                <a:lnTo>
                  <a:pt x="25400" y="38354"/>
                </a:lnTo>
                <a:close/>
              </a:path>
              <a:path w="5503545" h="723264">
                <a:moveTo>
                  <a:pt x="38888" y="48555"/>
                </a:moveTo>
                <a:lnTo>
                  <a:pt x="23368" y="55245"/>
                </a:lnTo>
                <a:lnTo>
                  <a:pt x="47733" y="55245"/>
                </a:lnTo>
                <a:lnTo>
                  <a:pt x="38888" y="48555"/>
                </a:lnTo>
                <a:close/>
              </a:path>
              <a:path w="5503545" h="723264">
                <a:moveTo>
                  <a:pt x="37277" y="38354"/>
                </a:moveTo>
                <a:lnTo>
                  <a:pt x="25400" y="38354"/>
                </a:lnTo>
                <a:lnTo>
                  <a:pt x="38888" y="48555"/>
                </a:lnTo>
                <a:lnTo>
                  <a:pt x="56991" y="40752"/>
                </a:lnTo>
                <a:lnTo>
                  <a:pt x="37277" y="38354"/>
                </a:lnTo>
                <a:close/>
              </a:path>
              <a:path w="5503545" h="723264">
                <a:moveTo>
                  <a:pt x="67269" y="36322"/>
                </a:moveTo>
                <a:lnTo>
                  <a:pt x="20574" y="36322"/>
                </a:lnTo>
                <a:lnTo>
                  <a:pt x="56991" y="40752"/>
                </a:lnTo>
                <a:lnTo>
                  <a:pt x="67269" y="363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6668" y="3567685"/>
            <a:ext cx="6108065" cy="724535"/>
          </a:xfrm>
          <a:custGeom>
            <a:avLst/>
            <a:gdLst/>
            <a:ahLst/>
            <a:cxnLst/>
            <a:rect l="l" t="t" r="r" b="b"/>
            <a:pathLst>
              <a:path w="6108065" h="724535">
                <a:moveTo>
                  <a:pt x="57129" y="41226"/>
                </a:moveTo>
                <a:lnTo>
                  <a:pt x="39111" y="49230"/>
                </a:lnTo>
                <a:lnTo>
                  <a:pt x="54889" y="60902"/>
                </a:lnTo>
                <a:lnTo>
                  <a:pt x="6105448" y="724153"/>
                </a:lnTo>
                <a:lnTo>
                  <a:pt x="6107607" y="704468"/>
                </a:lnTo>
                <a:lnTo>
                  <a:pt x="57129" y="41226"/>
                </a:lnTo>
                <a:close/>
              </a:path>
              <a:path w="6108065" h="724535">
                <a:moveTo>
                  <a:pt x="101142" y="0"/>
                </a:moveTo>
                <a:lnTo>
                  <a:pt x="96113" y="2158"/>
                </a:lnTo>
                <a:lnTo>
                  <a:pt x="0" y="44957"/>
                </a:lnTo>
                <a:lnTo>
                  <a:pt x="84556" y="107568"/>
                </a:lnTo>
                <a:lnTo>
                  <a:pt x="88950" y="110743"/>
                </a:lnTo>
                <a:lnTo>
                  <a:pt x="95161" y="109854"/>
                </a:lnTo>
                <a:lnTo>
                  <a:pt x="101650" y="101091"/>
                </a:lnTo>
                <a:lnTo>
                  <a:pt x="100761" y="94868"/>
                </a:lnTo>
                <a:lnTo>
                  <a:pt x="54889" y="60902"/>
                </a:lnTo>
                <a:lnTo>
                  <a:pt x="18338" y="56895"/>
                </a:lnTo>
                <a:lnTo>
                  <a:pt x="20497" y="37211"/>
                </a:lnTo>
                <a:lnTo>
                  <a:pt x="66168" y="37211"/>
                </a:lnTo>
                <a:lnTo>
                  <a:pt x="104190" y="20319"/>
                </a:lnTo>
                <a:lnTo>
                  <a:pt x="109143" y="18033"/>
                </a:lnTo>
                <a:lnTo>
                  <a:pt x="111429" y="12191"/>
                </a:lnTo>
                <a:lnTo>
                  <a:pt x="109143" y="7238"/>
                </a:lnTo>
                <a:lnTo>
                  <a:pt x="106984" y="2158"/>
                </a:lnTo>
                <a:lnTo>
                  <a:pt x="101142" y="0"/>
                </a:lnTo>
                <a:close/>
              </a:path>
              <a:path w="6108065" h="724535">
                <a:moveTo>
                  <a:pt x="20497" y="37211"/>
                </a:moveTo>
                <a:lnTo>
                  <a:pt x="18338" y="56895"/>
                </a:lnTo>
                <a:lnTo>
                  <a:pt x="54889" y="60902"/>
                </a:lnTo>
                <a:lnTo>
                  <a:pt x="48443" y="56133"/>
                </a:lnTo>
                <a:lnTo>
                  <a:pt x="23571" y="56133"/>
                </a:lnTo>
                <a:lnTo>
                  <a:pt x="25438" y="39115"/>
                </a:lnTo>
                <a:lnTo>
                  <a:pt x="37876" y="39115"/>
                </a:lnTo>
                <a:lnTo>
                  <a:pt x="20497" y="37211"/>
                </a:lnTo>
                <a:close/>
              </a:path>
              <a:path w="6108065" h="724535">
                <a:moveTo>
                  <a:pt x="25438" y="39115"/>
                </a:moveTo>
                <a:lnTo>
                  <a:pt x="23571" y="56133"/>
                </a:lnTo>
                <a:lnTo>
                  <a:pt x="39111" y="49230"/>
                </a:lnTo>
                <a:lnTo>
                  <a:pt x="25438" y="39115"/>
                </a:lnTo>
                <a:close/>
              </a:path>
              <a:path w="6108065" h="724535">
                <a:moveTo>
                  <a:pt x="39111" y="49230"/>
                </a:moveTo>
                <a:lnTo>
                  <a:pt x="23571" y="56133"/>
                </a:lnTo>
                <a:lnTo>
                  <a:pt x="48443" y="56133"/>
                </a:lnTo>
                <a:lnTo>
                  <a:pt x="39111" y="49230"/>
                </a:lnTo>
                <a:close/>
              </a:path>
              <a:path w="6108065" h="724535">
                <a:moveTo>
                  <a:pt x="37876" y="39115"/>
                </a:moveTo>
                <a:lnTo>
                  <a:pt x="25438" y="39115"/>
                </a:lnTo>
                <a:lnTo>
                  <a:pt x="39111" y="49230"/>
                </a:lnTo>
                <a:lnTo>
                  <a:pt x="57129" y="41226"/>
                </a:lnTo>
                <a:lnTo>
                  <a:pt x="37876" y="39115"/>
                </a:lnTo>
                <a:close/>
              </a:path>
              <a:path w="6108065" h="724535">
                <a:moveTo>
                  <a:pt x="66168" y="37211"/>
                </a:moveTo>
                <a:lnTo>
                  <a:pt x="20497" y="37211"/>
                </a:lnTo>
                <a:lnTo>
                  <a:pt x="57129" y="41226"/>
                </a:lnTo>
                <a:lnTo>
                  <a:pt x="66168" y="372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71194" y="3167697"/>
            <a:ext cx="507831" cy="899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20" dirty="0">
                <a:solidFill>
                  <a:srgbClr val="3986FF"/>
                </a:solidFill>
                <a:latin typeface="Arial"/>
                <a:cs typeface="Arial"/>
              </a:rPr>
              <a:t>scores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37409" y="3275838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29" h="624839">
                <a:moveTo>
                  <a:pt x="188976" y="624839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3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71194" y="1905855"/>
            <a:ext cx="507831" cy="1101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pc="-30" dirty="0">
                <a:solidFill>
                  <a:srgbClr val="3986FF"/>
                </a:solidFill>
                <a:latin typeface="Arial"/>
                <a:cs typeface="Arial"/>
              </a:rPr>
              <a:t>Attention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25" dirty="0">
                <a:solidFill>
                  <a:srgbClr val="3986FF"/>
                </a:solidFill>
                <a:latin typeface="Arial"/>
                <a:cs typeface="Arial"/>
              </a:rPr>
              <a:t>distribution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49601" y="2143505"/>
            <a:ext cx="189230" cy="624840"/>
          </a:xfrm>
          <a:custGeom>
            <a:avLst/>
            <a:gdLst/>
            <a:ahLst/>
            <a:cxnLst/>
            <a:rect l="l" t="t" r="r" b="b"/>
            <a:pathLst>
              <a:path w="189230" h="624839">
                <a:moveTo>
                  <a:pt x="188976" y="624840"/>
                </a:moveTo>
                <a:lnTo>
                  <a:pt x="152196" y="619023"/>
                </a:lnTo>
                <a:lnTo>
                  <a:pt x="122162" y="603170"/>
                </a:lnTo>
                <a:lnTo>
                  <a:pt x="101913" y="579673"/>
                </a:lnTo>
                <a:lnTo>
                  <a:pt x="94488" y="550926"/>
                </a:lnTo>
                <a:lnTo>
                  <a:pt x="94488" y="386334"/>
                </a:lnTo>
                <a:lnTo>
                  <a:pt x="87062" y="357586"/>
                </a:lnTo>
                <a:lnTo>
                  <a:pt x="66813" y="334089"/>
                </a:lnTo>
                <a:lnTo>
                  <a:pt x="36779" y="318236"/>
                </a:lnTo>
                <a:lnTo>
                  <a:pt x="0" y="312420"/>
                </a:lnTo>
                <a:lnTo>
                  <a:pt x="36779" y="306603"/>
                </a:lnTo>
                <a:lnTo>
                  <a:pt x="66813" y="290750"/>
                </a:lnTo>
                <a:lnTo>
                  <a:pt x="87062" y="267253"/>
                </a:lnTo>
                <a:lnTo>
                  <a:pt x="94488" y="238506"/>
                </a:lnTo>
                <a:lnTo>
                  <a:pt x="94488" y="73914"/>
                </a:lnTo>
                <a:lnTo>
                  <a:pt x="101913" y="45166"/>
                </a:lnTo>
                <a:lnTo>
                  <a:pt x="122162" y="21669"/>
                </a:lnTo>
                <a:lnTo>
                  <a:pt x="152196" y="5816"/>
                </a:lnTo>
                <a:lnTo>
                  <a:pt x="188976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3309" y="2768345"/>
            <a:ext cx="111760" cy="753110"/>
          </a:xfrm>
          <a:custGeom>
            <a:avLst/>
            <a:gdLst/>
            <a:ahLst/>
            <a:cxnLst/>
            <a:rect l="l" t="t" r="r" b="b"/>
            <a:pathLst>
              <a:path w="111759" h="753110">
                <a:moveTo>
                  <a:pt x="55916" y="39298"/>
                </a:moveTo>
                <a:lnTo>
                  <a:pt x="45977" y="56218"/>
                </a:lnTo>
                <a:lnTo>
                  <a:pt x="43878" y="752728"/>
                </a:lnTo>
                <a:lnTo>
                  <a:pt x="63690" y="752855"/>
                </a:lnTo>
                <a:lnTo>
                  <a:pt x="65685" y="90931"/>
                </a:lnTo>
                <a:lnTo>
                  <a:pt x="65721" y="56218"/>
                </a:lnTo>
                <a:lnTo>
                  <a:pt x="55916" y="39298"/>
                </a:lnTo>
                <a:close/>
              </a:path>
              <a:path w="111759" h="753110">
                <a:moveTo>
                  <a:pt x="67386" y="19557"/>
                </a:moveTo>
                <a:lnTo>
                  <a:pt x="46088" y="19557"/>
                </a:lnTo>
                <a:lnTo>
                  <a:pt x="65900" y="19684"/>
                </a:lnTo>
                <a:lnTo>
                  <a:pt x="65789" y="56336"/>
                </a:lnTo>
                <a:lnTo>
                  <a:pt x="94373" y="105663"/>
                </a:lnTo>
                <a:lnTo>
                  <a:pt x="100444" y="107314"/>
                </a:lnTo>
                <a:lnTo>
                  <a:pt x="109905" y="101726"/>
                </a:lnTo>
                <a:lnTo>
                  <a:pt x="111518" y="95757"/>
                </a:lnTo>
                <a:lnTo>
                  <a:pt x="108775" y="90931"/>
                </a:lnTo>
                <a:lnTo>
                  <a:pt x="67386" y="19557"/>
                </a:lnTo>
                <a:close/>
              </a:path>
              <a:path w="111759" h="753110">
                <a:moveTo>
                  <a:pt x="56045" y="0"/>
                </a:moveTo>
                <a:lnTo>
                  <a:pt x="0" y="95376"/>
                </a:lnTo>
                <a:lnTo>
                  <a:pt x="1574" y="101473"/>
                </a:lnTo>
                <a:lnTo>
                  <a:pt x="6286" y="104266"/>
                </a:lnTo>
                <a:lnTo>
                  <a:pt x="11010" y="106933"/>
                </a:lnTo>
                <a:lnTo>
                  <a:pt x="17081" y="105409"/>
                </a:lnTo>
                <a:lnTo>
                  <a:pt x="45908" y="56336"/>
                </a:lnTo>
                <a:lnTo>
                  <a:pt x="46028" y="39298"/>
                </a:lnTo>
                <a:lnTo>
                  <a:pt x="46088" y="19557"/>
                </a:lnTo>
                <a:lnTo>
                  <a:pt x="67386" y="19557"/>
                </a:lnTo>
                <a:lnTo>
                  <a:pt x="56045" y="0"/>
                </a:lnTo>
                <a:close/>
              </a:path>
              <a:path w="111759" h="753110">
                <a:moveTo>
                  <a:pt x="65885" y="24637"/>
                </a:moveTo>
                <a:lnTo>
                  <a:pt x="64528" y="24637"/>
                </a:lnTo>
                <a:lnTo>
                  <a:pt x="55916" y="39298"/>
                </a:lnTo>
                <a:lnTo>
                  <a:pt x="65789" y="56336"/>
                </a:lnTo>
                <a:lnTo>
                  <a:pt x="65885" y="24637"/>
                </a:lnTo>
                <a:close/>
              </a:path>
              <a:path w="111759" h="753110">
                <a:moveTo>
                  <a:pt x="46088" y="19557"/>
                </a:moveTo>
                <a:lnTo>
                  <a:pt x="45977" y="56218"/>
                </a:lnTo>
                <a:lnTo>
                  <a:pt x="55916" y="39298"/>
                </a:lnTo>
                <a:lnTo>
                  <a:pt x="47421" y="24637"/>
                </a:lnTo>
                <a:lnTo>
                  <a:pt x="65885" y="24637"/>
                </a:lnTo>
                <a:lnTo>
                  <a:pt x="65900" y="19684"/>
                </a:lnTo>
                <a:lnTo>
                  <a:pt x="46088" y="19557"/>
                </a:lnTo>
                <a:close/>
              </a:path>
              <a:path w="111759" h="753110">
                <a:moveTo>
                  <a:pt x="64528" y="24637"/>
                </a:moveTo>
                <a:lnTo>
                  <a:pt x="47421" y="24637"/>
                </a:lnTo>
                <a:lnTo>
                  <a:pt x="55916" y="39298"/>
                </a:lnTo>
                <a:lnTo>
                  <a:pt x="6452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7892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35" y="39234"/>
                </a:moveTo>
                <a:lnTo>
                  <a:pt x="45892" y="56203"/>
                </a:lnTo>
                <a:lnTo>
                  <a:pt x="44323" y="762000"/>
                </a:lnTo>
                <a:lnTo>
                  <a:pt x="64134" y="762126"/>
                </a:lnTo>
                <a:lnTo>
                  <a:pt x="65591" y="107187"/>
                </a:lnTo>
                <a:lnTo>
                  <a:pt x="65676" y="56203"/>
                </a:lnTo>
                <a:lnTo>
                  <a:pt x="55835" y="39234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04" y="56251"/>
                </a:lnTo>
                <a:lnTo>
                  <a:pt x="94361" y="105663"/>
                </a:lnTo>
                <a:lnTo>
                  <a:pt x="100456" y="107187"/>
                </a:lnTo>
                <a:lnTo>
                  <a:pt x="105156" y="104521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712" y="90932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667" y="90677"/>
                </a:lnTo>
                <a:lnTo>
                  <a:pt x="0" y="95376"/>
                </a:lnTo>
                <a:lnTo>
                  <a:pt x="1524" y="101473"/>
                </a:lnTo>
                <a:lnTo>
                  <a:pt x="10921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864" y="56251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4" y="24637"/>
                </a:moveTo>
                <a:lnTo>
                  <a:pt x="64388" y="24637"/>
                </a:lnTo>
                <a:lnTo>
                  <a:pt x="55835" y="39234"/>
                </a:lnTo>
                <a:lnTo>
                  <a:pt x="65704" y="56251"/>
                </a:lnTo>
                <a:lnTo>
                  <a:pt x="65774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892" y="56203"/>
                </a:lnTo>
                <a:lnTo>
                  <a:pt x="55835" y="39234"/>
                </a:lnTo>
                <a:lnTo>
                  <a:pt x="47370" y="24637"/>
                </a:lnTo>
                <a:lnTo>
                  <a:pt x="65774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370" y="24637"/>
                </a:lnTo>
                <a:lnTo>
                  <a:pt x="55835" y="39234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889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784" y="39321"/>
                </a:moveTo>
                <a:lnTo>
                  <a:pt x="45917" y="56160"/>
                </a:lnTo>
                <a:lnTo>
                  <a:pt x="44831" y="762000"/>
                </a:lnTo>
                <a:lnTo>
                  <a:pt x="64643" y="762126"/>
                </a:lnTo>
                <a:lnTo>
                  <a:pt x="65729" y="56418"/>
                </a:lnTo>
                <a:lnTo>
                  <a:pt x="55784" y="39321"/>
                </a:lnTo>
                <a:close/>
              </a:path>
              <a:path w="111760" h="762635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29" y="56418"/>
                </a:lnTo>
                <a:lnTo>
                  <a:pt x="91567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855" y="101726"/>
                </a:lnTo>
                <a:lnTo>
                  <a:pt x="111506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18" y="90932"/>
                </a:lnTo>
                <a:lnTo>
                  <a:pt x="0" y="95503"/>
                </a:lnTo>
                <a:lnTo>
                  <a:pt x="1524" y="101473"/>
                </a:lnTo>
                <a:lnTo>
                  <a:pt x="6223" y="104267"/>
                </a:lnTo>
                <a:lnTo>
                  <a:pt x="11049" y="107061"/>
                </a:lnTo>
                <a:lnTo>
                  <a:pt x="17018" y="105410"/>
                </a:lnTo>
                <a:lnTo>
                  <a:pt x="19812" y="100711"/>
                </a:lnTo>
                <a:lnTo>
                  <a:pt x="45917" y="56160"/>
                </a:lnTo>
                <a:lnTo>
                  <a:pt x="45974" y="19558"/>
                </a:lnTo>
                <a:lnTo>
                  <a:pt x="67243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78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29" y="56418"/>
                </a:lnTo>
                <a:lnTo>
                  <a:pt x="65778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17" y="56160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8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5408" y="2759202"/>
            <a:ext cx="111760" cy="762635"/>
          </a:xfrm>
          <a:custGeom>
            <a:avLst/>
            <a:gdLst/>
            <a:ahLst/>
            <a:cxnLst/>
            <a:rect l="l" t="t" r="r" b="b"/>
            <a:pathLst>
              <a:path w="111760" h="762635">
                <a:moveTo>
                  <a:pt x="55804" y="39312"/>
                </a:moveTo>
                <a:lnTo>
                  <a:pt x="45942" y="56170"/>
                </a:lnTo>
                <a:lnTo>
                  <a:pt x="45339" y="762000"/>
                </a:lnTo>
                <a:lnTo>
                  <a:pt x="65151" y="762126"/>
                </a:lnTo>
                <a:lnTo>
                  <a:pt x="65711" y="107187"/>
                </a:lnTo>
                <a:lnTo>
                  <a:pt x="65637" y="56170"/>
                </a:lnTo>
                <a:lnTo>
                  <a:pt x="55804" y="39312"/>
                </a:lnTo>
                <a:close/>
              </a:path>
              <a:path w="111760" h="762635">
                <a:moveTo>
                  <a:pt x="67259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54" y="56370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631"/>
                </a:lnTo>
                <a:lnTo>
                  <a:pt x="67259" y="19558"/>
                </a:lnTo>
                <a:close/>
              </a:path>
              <a:path w="111760" h="762635">
                <a:moveTo>
                  <a:pt x="55880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651" y="101600"/>
                </a:lnTo>
                <a:lnTo>
                  <a:pt x="6350" y="104394"/>
                </a:lnTo>
                <a:lnTo>
                  <a:pt x="11049" y="107061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942" y="56170"/>
                </a:lnTo>
                <a:lnTo>
                  <a:pt x="45974" y="19558"/>
                </a:lnTo>
                <a:lnTo>
                  <a:pt x="67259" y="19558"/>
                </a:lnTo>
                <a:lnTo>
                  <a:pt x="55880" y="0"/>
                </a:lnTo>
                <a:close/>
              </a:path>
              <a:path w="111760" h="762635">
                <a:moveTo>
                  <a:pt x="65781" y="24637"/>
                </a:moveTo>
                <a:lnTo>
                  <a:pt x="64389" y="24637"/>
                </a:lnTo>
                <a:lnTo>
                  <a:pt x="55804" y="39312"/>
                </a:lnTo>
                <a:lnTo>
                  <a:pt x="65754" y="56370"/>
                </a:lnTo>
                <a:lnTo>
                  <a:pt x="65781" y="24637"/>
                </a:lnTo>
                <a:close/>
              </a:path>
              <a:path w="111760" h="762635">
                <a:moveTo>
                  <a:pt x="45974" y="19558"/>
                </a:moveTo>
                <a:lnTo>
                  <a:pt x="45942" y="56170"/>
                </a:lnTo>
                <a:lnTo>
                  <a:pt x="55804" y="39312"/>
                </a:lnTo>
                <a:lnTo>
                  <a:pt x="47243" y="24637"/>
                </a:lnTo>
                <a:lnTo>
                  <a:pt x="65781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762635">
                <a:moveTo>
                  <a:pt x="64389" y="24637"/>
                </a:moveTo>
                <a:lnTo>
                  <a:pt x="47243" y="24637"/>
                </a:lnTo>
                <a:lnTo>
                  <a:pt x="55804" y="39312"/>
                </a:lnTo>
                <a:lnTo>
                  <a:pt x="64389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4072" y="1170433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4072" y="1339597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4072" y="1508761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4072" y="1677924"/>
            <a:ext cx="12649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0157" y="1105662"/>
            <a:ext cx="265430" cy="780415"/>
          </a:xfrm>
          <a:custGeom>
            <a:avLst/>
            <a:gdLst/>
            <a:ahLst/>
            <a:cxnLst/>
            <a:rect l="l" t="t" r="r" b="b"/>
            <a:pathLst>
              <a:path w="265430" h="780414">
                <a:moveTo>
                  <a:pt x="220980" y="0"/>
                </a:moveTo>
                <a:lnTo>
                  <a:pt x="238172" y="3476"/>
                </a:lnTo>
                <a:lnTo>
                  <a:pt x="252221" y="12953"/>
                </a:lnTo>
                <a:lnTo>
                  <a:pt x="261699" y="27003"/>
                </a:lnTo>
                <a:lnTo>
                  <a:pt x="265175" y="44196"/>
                </a:lnTo>
                <a:lnTo>
                  <a:pt x="265175" y="736091"/>
                </a:lnTo>
                <a:lnTo>
                  <a:pt x="261699" y="753284"/>
                </a:lnTo>
                <a:lnTo>
                  <a:pt x="252221" y="767333"/>
                </a:lnTo>
                <a:lnTo>
                  <a:pt x="238172" y="776811"/>
                </a:lnTo>
                <a:lnTo>
                  <a:pt x="220980" y="780288"/>
                </a:lnTo>
                <a:lnTo>
                  <a:pt x="44196" y="780288"/>
                </a:lnTo>
                <a:lnTo>
                  <a:pt x="27003" y="776811"/>
                </a:lnTo>
                <a:lnTo>
                  <a:pt x="12953" y="767334"/>
                </a:lnTo>
                <a:lnTo>
                  <a:pt x="3476" y="753284"/>
                </a:lnTo>
                <a:lnTo>
                  <a:pt x="0" y="736091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close/>
              </a:path>
            </a:pathLst>
          </a:custGeom>
          <a:ln w="19811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06392" y="117360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210" dirty="0">
                <a:solidFill>
                  <a:srgbClr val="3986FF"/>
                </a:solidFill>
                <a:latin typeface="Arial"/>
                <a:cs typeface="Arial"/>
              </a:rPr>
              <a:t>A</a:t>
            </a:r>
            <a:r>
              <a:rPr spc="70" dirty="0">
                <a:solidFill>
                  <a:srgbClr val="3986FF"/>
                </a:solidFill>
                <a:latin typeface="Arial"/>
                <a:cs typeface="Arial"/>
              </a:rPr>
              <a:t>tt</a:t>
            </a:r>
            <a:r>
              <a:rPr spc="-85" dirty="0">
                <a:solidFill>
                  <a:srgbClr val="3986FF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3986FF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3986FF"/>
                </a:solidFill>
                <a:latin typeface="Arial"/>
                <a:cs typeface="Arial"/>
              </a:rPr>
              <a:t>t</a:t>
            </a:r>
            <a:r>
              <a:rPr spc="40" dirty="0">
                <a:solidFill>
                  <a:srgbClr val="3986FF"/>
                </a:solidFill>
                <a:latin typeface="Arial"/>
                <a:cs typeface="Arial"/>
              </a:rPr>
              <a:t>i</a:t>
            </a:r>
            <a:r>
              <a:rPr spc="-50" dirty="0">
                <a:solidFill>
                  <a:srgbClr val="3986FF"/>
                </a:solidFill>
                <a:latin typeface="Arial"/>
                <a:cs typeface="Arial"/>
              </a:rPr>
              <a:t>on  </a:t>
            </a:r>
            <a:r>
              <a:rPr spc="-10" dirty="0">
                <a:solidFill>
                  <a:srgbClr val="3986FF"/>
                </a:solidFill>
                <a:latin typeface="Arial"/>
                <a:cs typeface="Arial"/>
              </a:rPr>
              <a:t>output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23843" y="1778507"/>
            <a:ext cx="4749165" cy="337820"/>
          </a:xfrm>
          <a:custGeom>
            <a:avLst/>
            <a:gdLst/>
            <a:ahLst/>
            <a:cxnLst/>
            <a:rect l="l" t="t" r="r" b="b"/>
            <a:pathLst>
              <a:path w="4749165" h="337819">
                <a:moveTo>
                  <a:pt x="4691868" y="294025"/>
                </a:moveTo>
                <a:lnTo>
                  <a:pt x="4641087" y="319786"/>
                </a:lnTo>
                <a:lnTo>
                  <a:pt x="4639183" y="325754"/>
                </a:lnTo>
                <a:lnTo>
                  <a:pt x="4641596" y="330580"/>
                </a:lnTo>
                <a:lnTo>
                  <a:pt x="4644135" y="335533"/>
                </a:lnTo>
                <a:lnTo>
                  <a:pt x="4650105" y="337438"/>
                </a:lnTo>
                <a:lnTo>
                  <a:pt x="4731515" y="296163"/>
                </a:lnTo>
                <a:lnTo>
                  <a:pt x="4728463" y="296163"/>
                </a:lnTo>
                <a:lnTo>
                  <a:pt x="4691868" y="294025"/>
                </a:lnTo>
                <a:close/>
              </a:path>
              <a:path w="4749165" h="337819">
                <a:moveTo>
                  <a:pt x="4709462" y="285086"/>
                </a:moveTo>
                <a:lnTo>
                  <a:pt x="4691868" y="294025"/>
                </a:lnTo>
                <a:lnTo>
                  <a:pt x="4728463" y="296163"/>
                </a:lnTo>
                <a:lnTo>
                  <a:pt x="4728559" y="294513"/>
                </a:lnTo>
                <a:lnTo>
                  <a:pt x="4723637" y="294513"/>
                </a:lnTo>
                <a:lnTo>
                  <a:pt x="4709462" y="285086"/>
                </a:lnTo>
                <a:close/>
              </a:path>
              <a:path w="4749165" h="337819">
                <a:moveTo>
                  <a:pt x="4656582" y="226059"/>
                </a:moveTo>
                <a:lnTo>
                  <a:pt x="4650358" y="227329"/>
                </a:lnTo>
                <a:lnTo>
                  <a:pt x="4647310" y="231901"/>
                </a:lnTo>
                <a:lnTo>
                  <a:pt x="4644389" y="236474"/>
                </a:lnTo>
                <a:lnTo>
                  <a:pt x="4645533" y="242569"/>
                </a:lnTo>
                <a:lnTo>
                  <a:pt x="4693123" y="274219"/>
                </a:lnTo>
                <a:lnTo>
                  <a:pt x="4729607" y="276351"/>
                </a:lnTo>
                <a:lnTo>
                  <a:pt x="4728463" y="296163"/>
                </a:lnTo>
                <a:lnTo>
                  <a:pt x="4731515" y="296163"/>
                </a:lnTo>
                <a:lnTo>
                  <a:pt x="4748783" y="287400"/>
                </a:lnTo>
                <a:lnTo>
                  <a:pt x="4656582" y="226059"/>
                </a:lnTo>
                <a:close/>
              </a:path>
              <a:path w="4749165" h="337819">
                <a:moveTo>
                  <a:pt x="4724654" y="277367"/>
                </a:moveTo>
                <a:lnTo>
                  <a:pt x="4709462" y="285086"/>
                </a:lnTo>
                <a:lnTo>
                  <a:pt x="4723637" y="294513"/>
                </a:lnTo>
                <a:lnTo>
                  <a:pt x="4724654" y="277367"/>
                </a:lnTo>
                <a:close/>
              </a:path>
              <a:path w="4749165" h="337819">
                <a:moveTo>
                  <a:pt x="4729548" y="277367"/>
                </a:moveTo>
                <a:lnTo>
                  <a:pt x="4724654" y="277367"/>
                </a:lnTo>
                <a:lnTo>
                  <a:pt x="4723637" y="294513"/>
                </a:lnTo>
                <a:lnTo>
                  <a:pt x="4728559" y="294513"/>
                </a:lnTo>
                <a:lnTo>
                  <a:pt x="4729548" y="277367"/>
                </a:lnTo>
                <a:close/>
              </a:path>
              <a:path w="4749165" h="337819">
                <a:moveTo>
                  <a:pt x="1269" y="0"/>
                </a:moveTo>
                <a:lnTo>
                  <a:pt x="0" y="19812"/>
                </a:lnTo>
                <a:lnTo>
                  <a:pt x="4691868" y="294025"/>
                </a:lnTo>
                <a:lnTo>
                  <a:pt x="4709462" y="285086"/>
                </a:lnTo>
                <a:lnTo>
                  <a:pt x="4693123" y="274219"/>
                </a:lnTo>
                <a:lnTo>
                  <a:pt x="1269" y="0"/>
                </a:lnTo>
                <a:close/>
              </a:path>
              <a:path w="4749165" h="337819">
                <a:moveTo>
                  <a:pt x="4693123" y="274219"/>
                </a:moveTo>
                <a:lnTo>
                  <a:pt x="4709462" y="285086"/>
                </a:lnTo>
                <a:lnTo>
                  <a:pt x="4724654" y="277367"/>
                </a:lnTo>
                <a:lnTo>
                  <a:pt x="4729548" y="277367"/>
                </a:lnTo>
                <a:lnTo>
                  <a:pt x="4729607" y="276351"/>
                </a:lnTo>
                <a:lnTo>
                  <a:pt x="4693123" y="27421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89627" y="5714796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84555" algn="l"/>
              </a:tabLst>
            </a:pPr>
            <a:r>
              <a:rPr sz="1600" i="1" spc="-235" dirty="0">
                <a:latin typeface="Arial"/>
                <a:cs typeface="Arial"/>
              </a:rPr>
              <a:t>&lt;</a:t>
            </a:r>
            <a:r>
              <a:rPr sz="1600" i="1" spc="-280" dirty="0">
                <a:latin typeface="Arial"/>
                <a:cs typeface="Arial"/>
              </a:rPr>
              <a:t>S</a:t>
            </a:r>
            <a:r>
              <a:rPr sz="1600" i="1" spc="-320" dirty="0">
                <a:latin typeface="Arial"/>
                <a:cs typeface="Arial"/>
              </a:rPr>
              <a:t>T</a:t>
            </a:r>
            <a:r>
              <a:rPr sz="1600" i="1" spc="-210" dirty="0">
                <a:latin typeface="Arial"/>
                <a:cs typeface="Arial"/>
              </a:rPr>
              <a:t>A</a:t>
            </a:r>
            <a:r>
              <a:rPr sz="1600" i="1" spc="-270" dirty="0">
                <a:latin typeface="Arial"/>
                <a:cs typeface="Arial"/>
              </a:rPr>
              <a:t>R</a:t>
            </a:r>
            <a:r>
              <a:rPr sz="1600" i="1" spc="-180" dirty="0">
                <a:latin typeface="Arial"/>
                <a:cs typeface="Arial"/>
              </a:rPr>
              <a:t>T</a:t>
            </a:r>
            <a:r>
              <a:rPr sz="1600" i="1" spc="-165" dirty="0">
                <a:latin typeface="Arial"/>
                <a:cs typeface="Arial"/>
              </a:rPr>
              <a:t>&gt;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-105" dirty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22492" y="4271771"/>
            <a:ext cx="2723387" cy="1411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64859" y="5711138"/>
            <a:ext cx="244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5" dirty="0">
                <a:latin typeface="Arial"/>
                <a:cs typeface="Arial"/>
              </a:rPr>
              <a:t>hit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49059" y="5706567"/>
            <a:ext cx="9544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75945" algn="l"/>
              </a:tabLst>
            </a:pPr>
            <a:r>
              <a:rPr sz="1600" i="1" spc="-125" dirty="0">
                <a:latin typeface="Arial"/>
                <a:cs typeface="Arial"/>
              </a:rPr>
              <a:t>m</a:t>
            </a:r>
            <a:r>
              <a:rPr sz="1600" i="1" spc="-8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	</a:t>
            </a:r>
            <a:r>
              <a:rPr sz="1600" i="1" spc="30" dirty="0">
                <a:latin typeface="Arial"/>
                <a:cs typeface="Arial"/>
              </a:rPr>
              <a:t>wi</a:t>
            </a:r>
            <a:r>
              <a:rPr sz="1600" i="1" spc="25" dirty="0">
                <a:latin typeface="Arial"/>
                <a:cs typeface="Arial"/>
              </a:rPr>
              <a:t>t</a:t>
            </a:r>
            <a:r>
              <a:rPr sz="1600" i="1" spc="-7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49031" y="5702909"/>
            <a:ext cx="1301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746235" y="2236471"/>
            <a:ext cx="111760" cy="2046605"/>
          </a:xfrm>
          <a:custGeom>
            <a:avLst/>
            <a:gdLst/>
            <a:ahLst/>
            <a:cxnLst/>
            <a:rect l="l" t="t" r="r" b="b"/>
            <a:pathLst>
              <a:path w="111759" h="2046604">
                <a:moveTo>
                  <a:pt x="55696" y="39321"/>
                </a:moveTo>
                <a:lnTo>
                  <a:pt x="45845" y="56208"/>
                </a:lnTo>
                <a:lnTo>
                  <a:pt x="45796" y="107187"/>
                </a:lnTo>
                <a:lnTo>
                  <a:pt x="47498" y="2046223"/>
                </a:lnTo>
                <a:lnTo>
                  <a:pt x="67310" y="2046223"/>
                </a:lnTo>
                <a:lnTo>
                  <a:pt x="65564" y="56208"/>
                </a:lnTo>
                <a:lnTo>
                  <a:pt x="55696" y="39321"/>
                </a:lnTo>
                <a:close/>
              </a:path>
              <a:path w="111759" h="2046604">
                <a:moveTo>
                  <a:pt x="55625" y="0"/>
                </a:moveTo>
                <a:lnTo>
                  <a:pt x="2667" y="90931"/>
                </a:lnTo>
                <a:lnTo>
                  <a:pt x="0" y="95630"/>
                </a:lnTo>
                <a:lnTo>
                  <a:pt x="1524" y="101600"/>
                </a:lnTo>
                <a:lnTo>
                  <a:pt x="6223" y="104393"/>
                </a:lnTo>
                <a:lnTo>
                  <a:pt x="11049" y="107187"/>
                </a:lnTo>
                <a:lnTo>
                  <a:pt x="17018" y="105537"/>
                </a:lnTo>
                <a:lnTo>
                  <a:pt x="19886" y="100710"/>
                </a:lnTo>
                <a:lnTo>
                  <a:pt x="45752" y="56369"/>
                </a:lnTo>
                <a:lnTo>
                  <a:pt x="45720" y="19684"/>
                </a:lnTo>
                <a:lnTo>
                  <a:pt x="67059" y="19557"/>
                </a:lnTo>
                <a:lnTo>
                  <a:pt x="55625" y="0"/>
                </a:lnTo>
                <a:close/>
              </a:path>
              <a:path w="111759" h="2046604">
                <a:moveTo>
                  <a:pt x="67059" y="19557"/>
                </a:moveTo>
                <a:lnTo>
                  <a:pt x="65532" y="19557"/>
                </a:lnTo>
                <a:lnTo>
                  <a:pt x="65657" y="56369"/>
                </a:lnTo>
                <a:lnTo>
                  <a:pt x="91640" y="100837"/>
                </a:lnTo>
                <a:lnTo>
                  <a:pt x="94361" y="105537"/>
                </a:lnTo>
                <a:lnTo>
                  <a:pt x="100457" y="107060"/>
                </a:lnTo>
                <a:lnTo>
                  <a:pt x="105156" y="104266"/>
                </a:lnTo>
                <a:lnTo>
                  <a:pt x="109855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059" y="19557"/>
                </a:lnTo>
                <a:close/>
              </a:path>
              <a:path w="111759" h="2046604">
                <a:moveTo>
                  <a:pt x="65532" y="19557"/>
                </a:moveTo>
                <a:lnTo>
                  <a:pt x="45720" y="19684"/>
                </a:lnTo>
                <a:lnTo>
                  <a:pt x="45752" y="56369"/>
                </a:lnTo>
                <a:lnTo>
                  <a:pt x="55696" y="39321"/>
                </a:lnTo>
                <a:lnTo>
                  <a:pt x="47117" y="24637"/>
                </a:lnTo>
                <a:lnTo>
                  <a:pt x="65536" y="24637"/>
                </a:lnTo>
                <a:lnTo>
                  <a:pt x="65532" y="19557"/>
                </a:lnTo>
                <a:close/>
              </a:path>
              <a:path w="111759" h="2046604">
                <a:moveTo>
                  <a:pt x="65536" y="24637"/>
                </a:moveTo>
                <a:lnTo>
                  <a:pt x="64262" y="24637"/>
                </a:lnTo>
                <a:lnTo>
                  <a:pt x="55696" y="39321"/>
                </a:lnTo>
                <a:lnTo>
                  <a:pt x="65564" y="56208"/>
                </a:lnTo>
                <a:lnTo>
                  <a:pt x="65536" y="24637"/>
                </a:lnTo>
                <a:close/>
              </a:path>
              <a:path w="111759" h="2046604">
                <a:moveTo>
                  <a:pt x="64262" y="24637"/>
                </a:moveTo>
                <a:lnTo>
                  <a:pt x="47117" y="24637"/>
                </a:lnTo>
                <a:lnTo>
                  <a:pt x="55696" y="39321"/>
                </a:lnTo>
                <a:lnTo>
                  <a:pt x="64262" y="246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670797" y="1917574"/>
            <a:ext cx="219710" cy="681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805" dirty="0">
                <a:latin typeface="DejaVu Sans"/>
                <a:cs typeface="DejaVu Sans"/>
              </a:rPr>
              <a:t>𝑦</a:t>
            </a:r>
            <a:r>
              <a:rPr sz="1600" spc="-525" dirty="0">
                <a:latin typeface="DejaVu Sans"/>
                <a:cs typeface="DejaVu Sans"/>
              </a:rPr>
              <a:t>ො</a:t>
            </a:r>
            <a:r>
              <a:rPr sz="1725" spc="-89" baseline="-14492" dirty="0">
                <a:latin typeface="DejaVu Sans"/>
                <a:cs typeface="DejaVu Sans"/>
              </a:rPr>
              <a:t>6</a:t>
            </a:r>
            <a:endParaRPr sz="1725" baseline="-14492">
              <a:latin typeface="DejaVu Sans"/>
              <a:cs typeface="DejaVu San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45093" y="1550670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59" h="347344">
                <a:moveTo>
                  <a:pt x="55448" y="39182"/>
                </a:moveTo>
                <a:lnTo>
                  <a:pt x="45664" y="56206"/>
                </a:lnTo>
                <a:lnTo>
                  <a:pt x="47243" y="347217"/>
                </a:lnTo>
                <a:lnTo>
                  <a:pt x="67055" y="347217"/>
                </a:lnTo>
                <a:lnTo>
                  <a:pt x="65476" y="56170"/>
                </a:lnTo>
                <a:lnTo>
                  <a:pt x="55448" y="39182"/>
                </a:lnTo>
                <a:close/>
              </a:path>
              <a:path w="111759" h="347344">
                <a:moveTo>
                  <a:pt x="55245" y="0"/>
                </a:moveTo>
                <a:lnTo>
                  <a:pt x="2666" y="91058"/>
                </a:lnTo>
                <a:lnTo>
                  <a:pt x="0" y="95884"/>
                </a:lnTo>
                <a:lnTo>
                  <a:pt x="1650" y="101853"/>
                </a:lnTo>
                <a:lnTo>
                  <a:pt x="6350" y="104647"/>
                </a:lnTo>
                <a:lnTo>
                  <a:pt x="11049" y="107314"/>
                </a:lnTo>
                <a:lnTo>
                  <a:pt x="17145" y="105790"/>
                </a:lnTo>
                <a:lnTo>
                  <a:pt x="19938" y="100964"/>
                </a:lnTo>
                <a:lnTo>
                  <a:pt x="45664" y="56206"/>
                </a:lnTo>
                <a:lnTo>
                  <a:pt x="45465" y="19684"/>
                </a:lnTo>
                <a:lnTo>
                  <a:pt x="66793" y="19557"/>
                </a:lnTo>
                <a:lnTo>
                  <a:pt x="55245" y="0"/>
                </a:lnTo>
                <a:close/>
              </a:path>
              <a:path w="111759" h="347344">
                <a:moveTo>
                  <a:pt x="66793" y="19557"/>
                </a:moveTo>
                <a:lnTo>
                  <a:pt x="65277" y="19557"/>
                </a:lnTo>
                <a:lnTo>
                  <a:pt x="65497" y="56206"/>
                </a:lnTo>
                <a:lnTo>
                  <a:pt x="91693" y="100583"/>
                </a:lnTo>
                <a:lnTo>
                  <a:pt x="94487" y="105282"/>
                </a:lnTo>
                <a:lnTo>
                  <a:pt x="100583" y="106933"/>
                </a:lnTo>
                <a:lnTo>
                  <a:pt x="109981" y="101345"/>
                </a:lnTo>
                <a:lnTo>
                  <a:pt x="111505" y="95250"/>
                </a:lnTo>
                <a:lnTo>
                  <a:pt x="108711" y="90550"/>
                </a:lnTo>
                <a:lnTo>
                  <a:pt x="66793" y="19557"/>
                </a:lnTo>
                <a:close/>
              </a:path>
              <a:path w="111759" h="347344">
                <a:moveTo>
                  <a:pt x="65277" y="19557"/>
                </a:moveTo>
                <a:lnTo>
                  <a:pt x="45465" y="19684"/>
                </a:lnTo>
                <a:lnTo>
                  <a:pt x="45664" y="56206"/>
                </a:lnTo>
                <a:lnTo>
                  <a:pt x="55448" y="39182"/>
                </a:lnTo>
                <a:lnTo>
                  <a:pt x="46862" y="24637"/>
                </a:lnTo>
                <a:lnTo>
                  <a:pt x="65304" y="24510"/>
                </a:lnTo>
                <a:lnTo>
                  <a:pt x="65277" y="19557"/>
                </a:lnTo>
                <a:close/>
              </a:path>
              <a:path w="111759" h="347344">
                <a:moveTo>
                  <a:pt x="65304" y="24510"/>
                </a:moveTo>
                <a:lnTo>
                  <a:pt x="63880" y="24510"/>
                </a:lnTo>
                <a:lnTo>
                  <a:pt x="55448" y="39182"/>
                </a:lnTo>
                <a:lnTo>
                  <a:pt x="65476" y="56170"/>
                </a:lnTo>
                <a:lnTo>
                  <a:pt x="65304" y="24510"/>
                </a:lnTo>
                <a:close/>
              </a:path>
              <a:path w="111759" h="347344">
                <a:moveTo>
                  <a:pt x="63880" y="24510"/>
                </a:moveTo>
                <a:lnTo>
                  <a:pt x="46862" y="24637"/>
                </a:lnTo>
                <a:lnTo>
                  <a:pt x="55448" y="39182"/>
                </a:lnTo>
                <a:lnTo>
                  <a:pt x="63880" y="2451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662796" y="1231773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70" dirty="0">
                <a:latin typeface="Arial"/>
                <a:cs typeface="Arial"/>
              </a:rPr>
              <a:t>pie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07741" y="27683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79" y="0"/>
                </a:lnTo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91561" y="2740914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54863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1561" y="2713482"/>
            <a:ext cx="135890" cy="55244"/>
          </a:xfrm>
          <a:custGeom>
            <a:avLst/>
            <a:gdLst/>
            <a:ahLst/>
            <a:cxnLst/>
            <a:rect l="l" t="t" r="r" b="b"/>
            <a:pathLst>
              <a:path w="135890" h="55244">
                <a:moveTo>
                  <a:pt x="0" y="54863"/>
                </a:moveTo>
                <a:lnTo>
                  <a:pt x="135636" y="54863"/>
                </a:lnTo>
                <a:lnTo>
                  <a:pt x="13563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5066" y="27363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066" y="2713482"/>
            <a:ext cx="142240" cy="45720"/>
          </a:xfrm>
          <a:custGeom>
            <a:avLst/>
            <a:gdLst/>
            <a:ahLst/>
            <a:cxnLst/>
            <a:rect l="l" t="t" r="r" b="b"/>
            <a:pathLst>
              <a:path w="142239" h="45719">
                <a:moveTo>
                  <a:pt x="0" y="45720"/>
                </a:moveTo>
                <a:lnTo>
                  <a:pt x="141731" y="45720"/>
                </a:lnTo>
                <a:lnTo>
                  <a:pt x="1417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98571" y="273634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45720">
            <a:solidFill>
              <a:srgbClr val="BC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98571" y="2713482"/>
            <a:ext cx="123825" cy="45720"/>
          </a:xfrm>
          <a:custGeom>
            <a:avLst/>
            <a:gdLst/>
            <a:ahLst/>
            <a:cxnLst/>
            <a:rect l="l" t="t" r="r" b="b"/>
            <a:pathLst>
              <a:path w="123825" h="45719">
                <a:moveTo>
                  <a:pt x="0" y="45720"/>
                </a:moveTo>
                <a:lnTo>
                  <a:pt x="123443" y="45720"/>
                </a:lnTo>
                <a:lnTo>
                  <a:pt x="123443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03599" y="2082545"/>
            <a:ext cx="123825" cy="676910"/>
          </a:xfrm>
          <a:custGeom>
            <a:avLst/>
            <a:gdLst/>
            <a:ahLst/>
            <a:cxnLst/>
            <a:rect l="l" t="t" r="r" b="b"/>
            <a:pathLst>
              <a:path w="123825" h="676910">
                <a:moveTo>
                  <a:pt x="0" y="676655"/>
                </a:moveTo>
                <a:lnTo>
                  <a:pt x="123443" y="676655"/>
                </a:lnTo>
                <a:lnTo>
                  <a:pt x="123443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BC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03599" y="2082545"/>
            <a:ext cx="123825" cy="676910"/>
          </a:xfrm>
          <a:custGeom>
            <a:avLst/>
            <a:gdLst/>
            <a:ahLst/>
            <a:cxnLst/>
            <a:rect l="l" t="t" r="r" b="b"/>
            <a:pathLst>
              <a:path w="123825" h="676910">
                <a:moveTo>
                  <a:pt x="0" y="676655"/>
                </a:moveTo>
                <a:lnTo>
                  <a:pt x="123443" y="676655"/>
                </a:lnTo>
                <a:lnTo>
                  <a:pt x="123443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ln w="19812">
            <a:solidFill>
              <a:srgbClr val="398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3907" y="1885950"/>
            <a:ext cx="1029969" cy="836930"/>
          </a:xfrm>
          <a:custGeom>
            <a:avLst/>
            <a:gdLst/>
            <a:ahLst/>
            <a:cxnLst/>
            <a:rect l="l" t="t" r="r" b="b"/>
            <a:pathLst>
              <a:path w="1029969" h="836930">
                <a:moveTo>
                  <a:pt x="15392" y="808609"/>
                </a:moveTo>
                <a:lnTo>
                  <a:pt x="0" y="821054"/>
                </a:lnTo>
                <a:lnTo>
                  <a:pt x="12471" y="836422"/>
                </a:lnTo>
                <a:lnTo>
                  <a:pt x="27863" y="823976"/>
                </a:lnTo>
                <a:lnTo>
                  <a:pt x="15392" y="808609"/>
                </a:lnTo>
                <a:close/>
              </a:path>
              <a:path w="1029969" h="836930">
                <a:moveTo>
                  <a:pt x="46189" y="783589"/>
                </a:moveTo>
                <a:lnTo>
                  <a:pt x="30797" y="796036"/>
                </a:lnTo>
                <a:lnTo>
                  <a:pt x="43256" y="811529"/>
                </a:lnTo>
                <a:lnTo>
                  <a:pt x="58661" y="798957"/>
                </a:lnTo>
                <a:lnTo>
                  <a:pt x="46189" y="783589"/>
                </a:lnTo>
                <a:close/>
              </a:path>
              <a:path w="1029969" h="836930">
                <a:moveTo>
                  <a:pt x="76974" y="758698"/>
                </a:moveTo>
                <a:lnTo>
                  <a:pt x="61582" y="771144"/>
                </a:lnTo>
                <a:lnTo>
                  <a:pt x="74053" y="786511"/>
                </a:lnTo>
                <a:lnTo>
                  <a:pt x="89446" y="774064"/>
                </a:lnTo>
                <a:lnTo>
                  <a:pt x="76974" y="758698"/>
                </a:lnTo>
                <a:close/>
              </a:path>
              <a:path w="1029969" h="836930">
                <a:moveTo>
                  <a:pt x="107772" y="733678"/>
                </a:moveTo>
                <a:lnTo>
                  <a:pt x="92379" y="746251"/>
                </a:lnTo>
                <a:lnTo>
                  <a:pt x="104851" y="761619"/>
                </a:lnTo>
                <a:lnTo>
                  <a:pt x="120243" y="749173"/>
                </a:lnTo>
                <a:lnTo>
                  <a:pt x="107772" y="733678"/>
                </a:lnTo>
                <a:close/>
              </a:path>
              <a:path w="1029969" h="836930">
                <a:moveTo>
                  <a:pt x="138569" y="708787"/>
                </a:moveTo>
                <a:lnTo>
                  <a:pt x="123164" y="721233"/>
                </a:lnTo>
                <a:lnTo>
                  <a:pt x="135636" y="736726"/>
                </a:lnTo>
                <a:lnTo>
                  <a:pt x="151015" y="724153"/>
                </a:lnTo>
                <a:lnTo>
                  <a:pt x="138569" y="708787"/>
                </a:lnTo>
                <a:close/>
              </a:path>
              <a:path w="1029969" h="836930">
                <a:moveTo>
                  <a:pt x="169303" y="683895"/>
                </a:moveTo>
                <a:lnTo>
                  <a:pt x="153936" y="696340"/>
                </a:lnTo>
                <a:lnTo>
                  <a:pt x="166382" y="711708"/>
                </a:lnTo>
                <a:lnTo>
                  <a:pt x="181876" y="699262"/>
                </a:lnTo>
                <a:lnTo>
                  <a:pt x="169303" y="683895"/>
                </a:lnTo>
                <a:close/>
              </a:path>
              <a:path w="1029969" h="836930">
                <a:moveTo>
                  <a:pt x="200164" y="658876"/>
                </a:moveTo>
                <a:lnTo>
                  <a:pt x="184797" y="671449"/>
                </a:lnTo>
                <a:lnTo>
                  <a:pt x="197243" y="686815"/>
                </a:lnTo>
                <a:lnTo>
                  <a:pt x="212610" y="674370"/>
                </a:lnTo>
                <a:lnTo>
                  <a:pt x="200164" y="658876"/>
                </a:lnTo>
                <a:close/>
              </a:path>
              <a:path w="1029969" h="836930">
                <a:moveTo>
                  <a:pt x="230898" y="633984"/>
                </a:moveTo>
                <a:lnTo>
                  <a:pt x="215531" y="646429"/>
                </a:lnTo>
                <a:lnTo>
                  <a:pt x="227977" y="661797"/>
                </a:lnTo>
                <a:lnTo>
                  <a:pt x="243344" y="649351"/>
                </a:lnTo>
                <a:lnTo>
                  <a:pt x="230898" y="633984"/>
                </a:lnTo>
                <a:close/>
              </a:path>
              <a:path w="1029969" h="836930">
                <a:moveTo>
                  <a:pt x="261759" y="609091"/>
                </a:moveTo>
                <a:lnTo>
                  <a:pt x="246392" y="621538"/>
                </a:lnTo>
                <a:lnTo>
                  <a:pt x="258838" y="636904"/>
                </a:lnTo>
                <a:lnTo>
                  <a:pt x="274205" y="624459"/>
                </a:lnTo>
                <a:lnTo>
                  <a:pt x="261759" y="609091"/>
                </a:lnTo>
                <a:close/>
              </a:path>
              <a:path w="1029969" h="836930">
                <a:moveTo>
                  <a:pt x="292493" y="584073"/>
                </a:moveTo>
                <a:lnTo>
                  <a:pt x="277126" y="596519"/>
                </a:lnTo>
                <a:lnTo>
                  <a:pt x="289572" y="612013"/>
                </a:lnTo>
                <a:lnTo>
                  <a:pt x="304939" y="599566"/>
                </a:lnTo>
                <a:lnTo>
                  <a:pt x="292493" y="584073"/>
                </a:lnTo>
                <a:close/>
              </a:path>
              <a:path w="1029969" h="836930">
                <a:moveTo>
                  <a:pt x="323354" y="559180"/>
                </a:moveTo>
                <a:lnTo>
                  <a:pt x="307860" y="571626"/>
                </a:lnTo>
                <a:lnTo>
                  <a:pt x="320433" y="586994"/>
                </a:lnTo>
                <a:lnTo>
                  <a:pt x="335800" y="574548"/>
                </a:lnTo>
                <a:lnTo>
                  <a:pt x="323354" y="559180"/>
                </a:lnTo>
                <a:close/>
              </a:path>
              <a:path w="1029969" h="836930">
                <a:moveTo>
                  <a:pt x="354088" y="534288"/>
                </a:moveTo>
                <a:lnTo>
                  <a:pt x="338721" y="546735"/>
                </a:lnTo>
                <a:lnTo>
                  <a:pt x="351167" y="562101"/>
                </a:lnTo>
                <a:lnTo>
                  <a:pt x="366534" y="549655"/>
                </a:lnTo>
                <a:lnTo>
                  <a:pt x="354088" y="534288"/>
                </a:lnTo>
                <a:close/>
              </a:path>
              <a:path w="1029969" h="836930">
                <a:moveTo>
                  <a:pt x="384949" y="509270"/>
                </a:moveTo>
                <a:lnTo>
                  <a:pt x="369455" y="521715"/>
                </a:lnTo>
                <a:lnTo>
                  <a:pt x="382028" y="537210"/>
                </a:lnTo>
                <a:lnTo>
                  <a:pt x="397395" y="524637"/>
                </a:lnTo>
                <a:lnTo>
                  <a:pt x="384949" y="509270"/>
                </a:lnTo>
                <a:close/>
              </a:path>
              <a:path w="1029969" h="836930">
                <a:moveTo>
                  <a:pt x="415683" y="484377"/>
                </a:moveTo>
                <a:lnTo>
                  <a:pt x="400316" y="496824"/>
                </a:lnTo>
                <a:lnTo>
                  <a:pt x="412762" y="512190"/>
                </a:lnTo>
                <a:lnTo>
                  <a:pt x="428129" y="499745"/>
                </a:lnTo>
                <a:lnTo>
                  <a:pt x="415683" y="484377"/>
                </a:lnTo>
                <a:close/>
              </a:path>
              <a:path w="1029969" h="836930">
                <a:moveTo>
                  <a:pt x="446417" y="459359"/>
                </a:moveTo>
                <a:lnTo>
                  <a:pt x="431050" y="471932"/>
                </a:lnTo>
                <a:lnTo>
                  <a:pt x="443496" y="487299"/>
                </a:lnTo>
                <a:lnTo>
                  <a:pt x="458990" y="474852"/>
                </a:lnTo>
                <a:lnTo>
                  <a:pt x="446417" y="459359"/>
                </a:lnTo>
                <a:close/>
              </a:path>
              <a:path w="1029969" h="836930">
                <a:moveTo>
                  <a:pt x="477278" y="434466"/>
                </a:moveTo>
                <a:lnTo>
                  <a:pt x="461911" y="446913"/>
                </a:lnTo>
                <a:lnTo>
                  <a:pt x="474357" y="462407"/>
                </a:lnTo>
                <a:lnTo>
                  <a:pt x="489724" y="449834"/>
                </a:lnTo>
                <a:lnTo>
                  <a:pt x="477278" y="434466"/>
                </a:lnTo>
                <a:close/>
              </a:path>
              <a:path w="1029969" h="836930">
                <a:moveTo>
                  <a:pt x="508012" y="409575"/>
                </a:moveTo>
                <a:lnTo>
                  <a:pt x="492645" y="422021"/>
                </a:lnTo>
                <a:lnTo>
                  <a:pt x="505091" y="437388"/>
                </a:lnTo>
                <a:lnTo>
                  <a:pt x="520585" y="424941"/>
                </a:lnTo>
                <a:lnTo>
                  <a:pt x="508012" y="409575"/>
                </a:lnTo>
                <a:close/>
              </a:path>
              <a:path w="1029969" h="836930">
                <a:moveTo>
                  <a:pt x="538873" y="384555"/>
                </a:moveTo>
                <a:lnTo>
                  <a:pt x="523506" y="397128"/>
                </a:lnTo>
                <a:lnTo>
                  <a:pt x="535952" y="412496"/>
                </a:lnTo>
                <a:lnTo>
                  <a:pt x="551319" y="400050"/>
                </a:lnTo>
                <a:lnTo>
                  <a:pt x="538873" y="384555"/>
                </a:lnTo>
                <a:close/>
              </a:path>
              <a:path w="1029969" h="836930">
                <a:moveTo>
                  <a:pt x="569607" y="359663"/>
                </a:moveTo>
                <a:lnTo>
                  <a:pt x="554240" y="372110"/>
                </a:lnTo>
                <a:lnTo>
                  <a:pt x="566686" y="387476"/>
                </a:lnTo>
                <a:lnTo>
                  <a:pt x="582180" y="375030"/>
                </a:lnTo>
                <a:lnTo>
                  <a:pt x="569607" y="359663"/>
                </a:lnTo>
                <a:close/>
              </a:path>
              <a:path w="1029969" h="836930">
                <a:moveTo>
                  <a:pt x="600468" y="334772"/>
                </a:moveTo>
                <a:lnTo>
                  <a:pt x="585101" y="347217"/>
                </a:lnTo>
                <a:lnTo>
                  <a:pt x="597547" y="362585"/>
                </a:lnTo>
                <a:lnTo>
                  <a:pt x="612914" y="350138"/>
                </a:lnTo>
                <a:lnTo>
                  <a:pt x="600468" y="334772"/>
                </a:lnTo>
                <a:close/>
              </a:path>
              <a:path w="1029969" h="836930">
                <a:moveTo>
                  <a:pt x="631202" y="309752"/>
                </a:moveTo>
                <a:lnTo>
                  <a:pt x="615835" y="322199"/>
                </a:lnTo>
                <a:lnTo>
                  <a:pt x="628281" y="337692"/>
                </a:lnTo>
                <a:lnTo>
                  <a:pt x="643648" y="325120"/>
                </a:lnTo>
                <a:lnTo>
                  <a:pt x="631202" y="309752"/>
                </a:lnTo>
                <a:close/>
              </a:path>
              <a:path w="1029969" h="836930">
                <a:moveTo>
                  <a:pt x="662063" y="284861"/>
                </a:moveTo>
                <a:lnTo>
                  <a:pt x="646569" y="297307"/>
                </a:lnTo>
                <a:lnTo>
                  <a:pt x="659142" y="312674"/>
                </a:lnTo>
                <a:lnTo>
                  <a:pt x="674509" y="300227"/>
                </a:lnTo>
                <a:lnTo>
                  <a:pt x="662063" y="284861"/>
                </a:lnTo>
                <a:close/>
              </a:path>
              <a:path w="1029969" h="836930">
                <a:moveTo>
                  <a:pt x="692797" y="259969"/>
                </a:moveTo>
                <a:lnTo>
                  <a:pt x="677430" y="272414"/>
                </a:lnTo>
                <a:lnTo>
                  <a:pt x="689876" y="287782"/>
                </a:lnTo>
                <a:lnTo>
                  <a:pt x="705243" y="275336"/>
                </a:lnTo>
                <a:lnTo>
                  <a:pt x="692797" y="259969"/>
                </a:lnTo>
                <a:close/>
              </a:path>
              <a:path w="1029969" h="836930">
                <a:moveTo>
                  <a:pt x="723658" y="234950"/>
                </a:moveTo>
                <a:lnTo>
                  <a:pt x="708164" y="247396"/>
                </a:lnTo>
                <a:lnTo>
                  <a:pt x="720737" y="262889"/>
                </a:lnTo>
                <a:lnTo>
                  <a:pt x="736104" y="250316"/>
                </a:lnTo>
                <a:lnTo>
                  <a:pt x="723658" y="234950"/>
                </a:lnTo>
                <a:close/>
              </a:path>
              <a:path w="1029969" h="836930">
                <a:moveTo>
                  <a:pt x="754392" y="210058"/>
                </a:moveTo>
                <a:lnTo>
                  <a:pt x="739025" y="222503"/>
                </a:lnTo>
                <a:lnTo>
                  <a:pt x="751471" y="237871"/>
                </a:lnTo>
                <a:lnTo>
                  <a:pt x="766838" y="225425"/>
                </a:lnTo>
                <a:lnTo>
                  <a:pt x="754392" y="210058"/>
                </a:lnTo>
                <a:close/>
              </a:path>
              <a:path w="1029969" h="836930">
                <a:moveTo>
                  <a:pt x="785253" y="185038"/>
                </a:moveTo>
                <a:lnTo>
                  <a:pt x="769759" y="197612"/>
                </a:lnTo>
                <a:lnTo>
                  <a:pt x="782205" y="212978"/>
                </a:lnTo>
                <a:lnTo>
                  <a:pt x="797699" y="200533"/>
                </a:lnTo>
                <a:lnTo>
                  <a:pt x="785253" y="185038"/>
                </a:lnTo>
                <a:close/>
              </a:path>
              <a:path w="1029969" h="836930">
                <a:moveTo>
                  <a:pt x="815987" y="160147"/>
                </a:moveTo>
                <a:lnTo>
                  <a:pt x="800620" y="172592"/>
                </a:lnTo>
                <a:lnTo>
                  <a:pt x="813066" y="187960"/>
                </a:lnTo>
                <a:lnTo>
                  <a:pt x="828433" y="175513"/>
                </a:lnTo>
                <a:lnTo>
                  <a:pt x="815987" y="160147"/>
                </a:lnTo>
                <a:close/>
              </a:path>
              <a:path w="1029969" h="836930">
                <a:moveTo>
                  <a:pt x="846721" y="135254"/>
                </a:moveTo>
                <a:lnTo>
                  <a:pt x="831354" y="147700"/>
                </a:lnTo>
                <a:lnTo>
                  <a:pt x="843800" y="163067"/>
                </a:lnTo>
                <a:lnTo>
                  <a:pt x="859294" y="150622"/>
                </a:lnTo>
                <a:lnTo>
                  <a:pt x="846721" y="135254"/>
                </a:lnTo>
                <a:close/>
              </a:path>
              <a:path w="1029969" h="836930">
                <a:moveTo>
                  <a:pt x="877582" y="110236"/>
                </a:moveTo>
                <a:lnTo>
                  <a:pt x="862215" y="122809"/>
                </a:lnTo>
                <a:lnTo>
                  <a:pt x="874661" y="138175"/>
                </a:lnTo>
                <a:lnTo>
                  <a:pt x="890028" y="125729"/>
                </a:lnTo>
                <a:lnTo>
                  <a:pt x="877582" y="110236"/>
                </a:lnTo>
                <a:close/>
              </a:path>
              <a:path w="1029969" h="836930">
                <a:moveTo>
                  <a:pt x="908316" y="85344"/>
                </a:moveTo>
                <a:lnTo>
                  <a:pt x="892949" y="97789"/>
                </a:lnTo>
                <a:lnTo>
                  <a:pt x="905395" y="113157"/>
                </a:lnTo>
                <a:lnTo>
                  <a:pt x="920889" y="100711"/>
                </a:lnTo>
                <a:lnTo>
                  <a:pt x="908316" y="85344"/>
                </a:lnTo>
                <a:close/>
              </a:path>
              <a:path w="1029969" h="836930">
                <a:moveTo>
                  <a:pt x="995079" y="34966"/>
                </a:moveTo>
                <a:lnTo>
                  <a:pt x="973721" y="91312"/>
                </a:lnTo>
                <a:lnTo>
                  <a:pt x="971816" y="96392"/>
                </a:lnTo>
                <a:lnTo>
                  <a:pt x="974356" y="102235"/>
                </a:lnTo>
                <a:lnTo>
                  <a:pt x="984643" y="106045"/>
                </a:lnTo>
                <a:lnTo>
                  <a:pt x="990358" y="103504"/>
                </a:lnTo>
                <a:lnTo>
                  <a:pt x="992263" y="98298"/>
                </a:lnTo>
                <a:lnTo>
                  <a:pt x="1014955" y="38353"/>
                </a:lnTo>
                <a:lnTo>
                  <a:pt x="997851" y="38353"/>
                </a:lnTo>
                <a:lnTo>
                  <a:pt x="995079" y="34966"/>
                </a:lnTo>
                <a:close/>
              </a:path>
              <a:path w="1029969" h="836930">
                <a:moveTo>
                  <a:pt x="939177" y="60451"/>
                </a:moveTo>
                <a:lnTo>
                  <a:pt x="923810" y="72898"/>
                </a:lnTo>
                <a:lnTo>
                  <a:pt x="936256" y="88264"/>
                </a:lnTo>
                <a:lnTo>
                  <a:pt x="951623" y="75819"/>
                </a:lnTo>
                <a:lnTo>
                  <a:pt x="939177" y="60451"/>
                </a:lnTo>
                <a:close/>
              </a:path>
              <a:path w="1029969" h="836930">
                <a:moveTo>
                  <a:pt x="969911" y="35433"/>
                </a:moveTo>
                <a:lnTo>
                  <a:pt x="954544" y="47878"/>
                </a:lnTo>
                <a:lnTo>
                  <a:pt x="966990" y="63373"/>
                </a:lnTo>
                <a:lnTo>
                  <a:pt x="982357" y="50800"/>
                </a:lnTo>
                <a:lnTo>
                  <a:pt x="969911" y="35433"/>
                </a:lnTo>
                <a:close/>
              </a:path>
              <a:path w="1029969" h="836930">
                <a:moveTo>
                  <a:pt x="1010757" y="22869"/>
                </a:moveTo>
                <a:lnTo>
                  <a:pt x="998975" y="24687"/>
                </a:lnTo>
                <a:lnTo>
                  <a:pt x="995079" y="34966"/>
                </a:lnTo>
                <a:lnTo>
                  <a:pt x="997851" y="38353"/>
                </a:lnTo>
                <a:lnTo>
                  <a:pt x="1013218" y="25908"/>
                </a:lnTo>
                <a:lnTo>
                  <a:pt x="1010757" y="22869"/>
                </a:lnTo>
                <a:close/>
              </a:path>
              <a:path w="1029969" h="836930">
                <a:moveTo>
                  <a:pt x="1026109" y="8889"/>
                </a:moveTo>
                <a:lnTo>
                  <a:pt x="1004963" y="8889"/>
                </a:lnTo>
                <a:lnTo>
                  <a:pt x="1015758" y="22098"/>
                </a:lnTo>
                <a:lnTo>
                  <a:pt x="1010757" y="22869"/>
                </a:lnTo>
                <a:lnTo>
                  <a:pt x="1013218" y="25908"/>
                </a:lnTo>
                <a:lnTo>
                  <a:pt x="997851" y="38353"/>
                </a:lnTo>
                <a:lnTo>
                  <a:pt x="1014955" y="38353"/>
                </a:lnTo>
                <a:lnTo>
                  <a:pt x="1026109" y="8889"/>
                </a:lnTo>
                <a:close/>
              </a:path>
              <a:path w="1029969" h="836930">
                <a:moveTo>
                  <a:pt x="1029474" y="0"/>
                </a:moveTo>
                <a:lnTo>
                  <a:pt x="925588" y="16001"/>
                </a:lnTo>
                <a:lnTo>
                  <a:pt x="920127" y="16763"/>
                </a:lnTo>
                <a:lnTo>
                  <a:pt x="916444" y="21844"/>
                </a:lnTo>
                <a:lnTo>
                  <a:pt x="917206" y="27304"/>
                </a:lnTo>
                <a:lnTo>
                  <a:pt x="918095" y="32638"/>
                </a:lnTo>
                <a:lnTo>
                  <a:pt x="923175" y="36322"/>
                </a:lnTo>
                <a:lnTo>
                  <a:pt x="928509" y="35560"/>
                </a:lnTo>
                <a:lnTo>
                  <a:pt x="988049" y="26373"/>
                </a:lnTo>
                <a:lnTo>
                  <a:pt x="985278" y="22987"/>
                </a:lnTo>
                <a:lnTo>
                  <a:pt x="1000772" y="10540"/>
                </a:lnTo>
                <a:lnTo>
                  <a:pt x="1004337" y="10540"/>
                </a:lnTo>
                <a:lnTo>
                  <a:pt x="1004963" y="8889"/>
                </a:lnTo>
                <a:lnTo>
                  <a:pt x="1026109" y="8889"/>
                </a:lnTo>
                <a:lnTo>
                  <a:pt x="1029474" y="0"/>
                </a:lnTo>
                <a:close/>
              </a:path>
              <a:path w="1029969" h="836930">
                <a:moveTo>
                  <a:pt x="998975" y="24687"/>
                </a:moveTo>
                <a:lnTo>
                  <a:pt x="988049" y="26373"/>
                </a:lnTo>
                <a:lnTo>
                  <a:pt x="995079" y="34966"/>
                </a:lnTo>
                <a:lnTo>
                  <a:pt x="998975" y="24687"/>
                </a:lnTo>
                <a:close/>
              </a:path>
              <a:path w="1029969" h="836930">
                <a:moveTo>
                  <a:pt x="1000772" y="10540"/>
                </a:moveTo>
                <a:lnTo>
                  <a:pt x="985278" y="22987"/>
                </a:lnTo>
                <a:lnTo>
                  <a:pt x="988049" y="26373"/>
                </a:lnTo>
                <a:lnTo>
                  <a:pt x="998975" y="24687"/>
                </a:lnTo>
                <a:lnTo>
                  <a:pt x="1003201" y="13539"/>
                </a:lnTo>
                <a:lnTo>
                  <a:pt x="1000772" y="10540"/>
                </a:lnTo>
                <a:close/>
              </a:path>
              <a:path w="1029969" h="836930">
                <a:moveTo>
                  <a:pt x="1003201" y="13539"/>
                </a:moveTo>
                <a:lnTo>
                  <a:pt x="998975" y="24687"/>
                </a:lnTo>
                <a:lnTo>
                  <a:pt x="1010757" y="22869"/>
                </a:lnTo>
                <a:lnTo>
                  <a:pt x="1003201" y="13539"/>
                </a:lnTo>
                <a:close/>
              </a:path>
              <a:path w="1029969" h="836930">
                <a:moveTo>
                  <a:pt x="1004963" y="8889"/>
                </a:moveTo>
                <a:lnTo>
                  <a:pt x="1003201" y="13539"/>
                </a:lnTo>
                <a:lnTo>
                  <a:pt x="1010757" y="22869"/>
                </a:lnTo>
                <a:lnTo>
                  <a:pt x="1015758" y="22098"/>
                </a:lnTo>
                <a:lnTo>
                  <a:pt x="1004963" y="8889"/>
                </a:lnTo>
                <a:close/>
              </a:path>
              <a:path w="1029969" h="836930">
                <a:moveTo>
                  <a:pt x="1004337" y="10540"/>
                </a:moveTo>
                <a:lnTo>
                  <a:pt x="1000772" y="10540"/>
                </a:lnTo>
                <a:lnTo>
                  <a:pt x="1003201" y="13539"/>
                </a:lnTo>
                <a:lnTo>
                  <a:pt x="1004337" y="105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57804" y="1885951"/>
            <a:ext cx="432434" cy="833119"/>
          </a:xfrm>
          <a:custGeom>
            <a:avLst/>
            <a:gdLst/>
            <a:ahLst/>
            <a:cxnLst/>
            <a:rect l="l" t="t" r="r" b="b"/>
            <a:pathLst>
              <a:path w="432435" h="833119">
                <a:moveTo>
                  <a:pt x="8889" y="806576"/>
                </a:moveTo>
                <a:lnTo>
                  <a:pt x="0" y="824229"/>
                </a:lnTo>
                <a:lnTo>
                  <a:pt x="17779" y="833120"/>
                </a:lnTo>
                <a:lnTo>
                  <a:pt x="26669" y="815466"/>
                </a:lnTo>
                <a:lnTo>
                  <a:pt x="8889" y="806576"/>
                </a:lnTo>
                <a:close/>
              </a:path>
              <a:path w="432435" h="833119">
                <a:moveTo>
                  <a:pt x="26669" y="771144"/>
                </a:moveTo>
                <a:lnTo>
                  <a:pt x="17779" y="788924"/>
                </a:lnTo>
                <a:lnTo>
                  <a:pt x="35559" y="797813"/>
                </a:lnTo>
                <a:lnTo>
                  <a:pt x="44450" y="780034"/>
                </a:lnTo>
                <a:lnTo>
                  <a:pt x="26669" y="771144"/>
                </a:lnTo>
                <a:close/>
              </a:path>
              <a:path w="432435" h="833119">
                <a:moveTo>
                  <a:pt x="44576" y="735711"/>
                </a:moveTo>
                <a:lnTo>
                  <a:pt x="35687" y="753490"/>
                </a:lnTo>
                <a:lnTo>
                  <a:pt x="53339" y="762380"/>
                </a:lnTo>
                <a:lnTo>
                  <a:pt x="62229" y="744601"/>
                </a:lnTo>
                <a:lnTo>
                  <a:pt x="44576" y="735711"/>
                </a:lnTo>
                <a:close/>
              </a:path>
              <a:path w="432435" h="833119">
                <a:moveTo>
                  <a:pt x="62356" y="700404"/>
                </a:moveTo>
                <a:lnTo>
                  <a:pt x="53466" y="718058"/>
                </a:lnTo>
                <a:lnTo>
                  <a:pt x="71119" y="726948"/>
                </a:lnTo>
                <a:lnTo>
                  <a:pt x="80009" y="709295"/>
                </a:lnTo>
                <a:lnTo>
                  <a:pt x="62356" y="700404"/>
                </a:lnTo>
                <a:close/>
              </a:path>
              <a:path w="432435" h="833119">
                <a:moveTo>
                  <a:pt x="80137" y="664972"/>
                </a:moveTo>
                <a:lnTo>
                  <a:pt x="71246" y="682625"/>
                </a:lnTo>
                <a:lnTo>
                  <a:pt x="88900" y="691514"/>
                </a:lnTo>
                <a:lnTo>
                  <a:pt x="97789" y="673862"/>
                </a:lnTo>
                <a:lnTo>
                  <a:pt x="80137" y="664972"/>
                </a:lnTo>
                <a:close/>
              </a:path>
              <a:path w="432435" h="833119">
                <a:moveTo>
                  <a:pt x="97916" y="629538"/>
                </a:moveTo>
                <a:lnTo>
                  <a:pt x="89026" y="647319"/>
                </a:lnTo>
                <a:lnTo>
                  <a:pt x="106679" y="656209"/>
                </a:lnTo>
                <a:lnTo>
                  <a:pt x="115569" y="638428"/>
                </a:lnTo>
                <a:lnTo>
                  <a:pt x="97916" y="629538"/>
                </a:lnTo>
                <a:close/>
              </a:path>
              <a:path w="432435" h="833119">
                <a:moveTo>
                  <a:pt x="115696" y="594105"/>
                </a:moveTo>
                <a:lnTo>
                  <a:pt x="106806" y="611886"/>
                </a:lnTo>
                <a:lnTo>
                  <a:pt x="124459" y="620776"/>
                </a:lnTo>
                <a:lnTo>
                  <a:pt x="133350" y="602996"/>
                </a:lnTo>
                <a:lnTo>
                  <a:pt x="115696" y="594105"/>
                </a:lnTo>
                <a:close/>
              </a:path>
              <a:path w="432435" h="833119">
                <a:moveTo>
                  <a:pt x="133476" y="558800"/>
                </a:moveTo>
                <a:lnTo>
                  <a:pt x="124587" y="576452"/>
                </a:lnTo>
                <a:lnTo>
                  <a:pt x="142239" y="585342"/>
                </a:lnTo>
                <a:lnTo>
                  <a:pt x="151256" y="567689"/>
                </a:lnTo>
                <a:lnTo>
                  <a:pt x="133476" y="558800"/>
                </a:lnTo>
                <a:close/>
              </a:path>
              <a:path w="432435" h="833119">
                <a:moveTo>
                  <a:pt x="151256" y="523366"/>
                </a:moveTo>
                <a:lnTo>
                  <a:pt x="142366" y="541020"/>
                </a:lnTo>
                <a:lnTo>
                  <a:pt x="160146" y="549910"/>
                </a:lnTo>
                <a:lnTo>
                  <a:pt x="169037" y="532257"/>
                </a:lnTo>
                <a:lnTo>
                  <a:pt x="151256" y="523366"/>
                </a:lnTo>
                <a:close/>
              </a:path>
              <a:path w="432435" h="833119">
                <a:moveTo>
                  <a:pt x="169037" y="487934"/>
                </a:moveTo>
                <a:lnTo>
                  <a:pt x="160146" y="505587"/>
                </a:lnTo>
                <a:lnTo>
                  <a:pt x="177926" y="514476"/>
                </a:lnTo>
                <a:lnTo>
                  <a:pt x="186816" y="496824"/>
                </a:lnTo>
                <a:lnTo>
                  <a:pt x="169037" y="487934"/>
                </a:lnTo>
                <a:close/>
              </a:path>
              <a:path w="432435" h="833119">
                <a:moveTo>
                  <a:pt x="186944" y="452500"/>
                </a:moveTo>
                <a:lnTo>
                  <a:pt x="177926" y="470280"/>
                </a:lnTo>
                <a:lnTo>
                  <a:pt x="195706" y="479171"/>
                </a:lnTo>
                <a:lnTo>
                  <a:pt x="204596" y="461390"/>
                </a:lnTo>
                <a:lnTo>
                  <a:pt x="186944" y="452500"/>
                </a:lnTo>
                <a:close/>
              </a:path>
              <a:path w="432435" h="833119">
                <a:moveTo>
                  <a:pt x="204723" y="417195"/>
                </a:moveTo>
                <a:lnTo>
                  <a:pt x="195833" y="434848"/>
                </a:lnTo>
                <a:lnTo>
                  <a:pt x="213487" y="443738"/>
                </a:lnTo>
                <a:lnTo>
                  <a:pt x="222376" y="426085"/>
                </a:lnTo>
                <a:lnTo>
                  <a:pt x="204723" y="417195"/>
                </a:lnTo>
                <a:close/>
              </a:path>
              <a:path w="432435" h="833119">
                <a:moveTo>
                  <a:pt x="222503" y="381762"/>
                </a:moveTo>
                <a:lnTo>
                  <a:pt x="213613" y="399414"/>
                </a:lnTo>
                <a:lnTo>
                  <a:pt x="231266" y="408304"/>
                </a:lnTo>
                <a:lnTo>
                  <a:pt x="240156" y="390651"/>
                </a:lnTo>
                <a:lnTo>
                  <a:pt x="222503" y="381762"/>
                </a:lnTo>
                <a:close/>
              </a:path>
              <a:path w="432435" h="833119">
                <a:moveTo>
                  <a:pt x="240283" y="346328"/>
                </a:moveTo>
                <a:lnTo>
                  <a:pt x="231394" y="363982"/>
                </a:lnTo>
                <a:lnTo>
                  <a:pt x="249046" y="372872"/>
                </a:lnTo>
                <a:lnTo>
                  <a:pt x="257937" y="355219"/>
                </a:lnTo>
                <a:lnTo>
                  <a:pt x="240283" y="346328"/>
                </a:lnTo>
                <a:close/>
              </a:path>
              <a:path w="432435" h="833119">
                <a:moveTo>
                  <a:pt x="258063" y="310896"/>
                </a:moveTo>
                <a:lnTo>
                  <a:pt x="249173" y="328675"/>
                </a:lnTo>
                <a:lnTo>
                  <a:pt x="266826" y="337565"/>
                </a:lnTo>
                <a:lnTo>
                  <a:pt x="275716" y="319786"/>
                </a:lnTo>
                <a:lnTo>
                  <a:pt x="258063" y="310896"/>
                </a:lnTo>
                <a:close/>
              </a:path>
              <a:path w="432435" h="833119">
                <a:moveTo>
                  <a:pt x="275844" y="275463"/>
                </a:moveTo>
                <a:lnTo>
                  <a:pt x="266953" y="293242"/>
                </a:lnTo>
                <a:lnTo>
                  <a:pt x="284606" y="302133"/>
                </a:lnTo>
                <a:lnTo>
                  <a:pt x="293496" y="284479"/>
                </a:lnTo>
                <a:lnTo>
                  <a:pt x="275844" y="275463"/>
                </a:lnTo>
                <a:close/>
              </a:path>
              <a:path w="432435" h="833119">
                <a:moveTo>
                  <a:pt x="293623" y="240157"/>
                </a:moveTo>
                <a:lnTo>
                  <a:pt x="284733" y="257810"/>
                </a:lnTo>
                <a:lnTo>
                  <a:pt x="302513" y="266700"/>
                </a:lnTo>
                <a:lnTo>
                  <a:pt x="311403" y="249047"/>
                </a:lnTo>
                <a:lnTo>
                  <a:pt x="293623" y="240157"/>
                </a:lnTo>
                <a:close/>
              </a:path>
              <a:path w="432435" h="833119">
                <a:moveTo>
                  <a:pt x="311403" y="204724"/>
                </a:moveTo>
                <a:lnTo>
                  <a:pt x="302513" y="222376"/>
                </a:lnTo>
                <a:lnTo>
                  <a:pt x="320294" y="231266"/>
                </a:lnTo>
                <a:lnTo>
                  <a:pt x="329183" y="213613"/>
                </a:lnTo>
                <a:lnTo>
                  <a:pt x="311403" y="204724"/>
                </a:lnTo>
                <a:close/>
              </a:path>
              <a:path w="432435" h="833119">
                <a:moveTo>
                  <a:pt x="329183" y="169290"/>
                </a:moveTo>
                <a:lnTo>
                  <a:pt x="320294" y="187071"/>
                </a:lnTo>
                <a:lnTo>
                  <a:pt x="338073" y="195961"/>
                </a:lnTo>
                <a:lnTo>
                  <a:pt x="346963" y="178180"/>
                </a:lnTo>
                <a:lnTo>
                  <a:pt x="329183" y="169290"/>
                </a:lnTo>
                <a:close/>
              </a:path>
              <a:path w="432435" h="833119">
                <a:moveTo>
                  <a:pt x="347090" y="133858"/>
                </a:moveTo>
                <a:lnTo>
                  <a:pt x="338073" y="151637"/>
                </a:lnTo>
                <a:lnTo>
                  <a:pt x="355853" y="160527"/>
                </a:lnTo>
                <a:lnTo>
                  <a:pt x="364744" y="142748"/>
                </a:lnTo>
                <a:lnTo>
                  <a:pt x="347090" y="133858"/>
                </a:lnTo>
                <a:close/>
              </a:path>
              <a:path w="432435" h="833119">
                <a:moveTo>
                  <a:pt x="364870" y="98551"/>
                </a:moveTo>
                <a:lnTo>
                  <a:pt x="355981" y="116204"/>
                </a:lnTo>
                <a:lnTo>
                  <a:pt x="373633" y="125095"/>
                </a:lnTo>
                <a:lnTo>
                  <a:pt x="382523" y="107441"/>
                </a:lnTo>
                <a:lnTo>
                  <a:pt x="364870" y="98551"/>
                </a:lnTo>
                <a:close/>
              </a:path>
              <a:path w="432435" h="833119">
                <a:moveTo>
                  <a:pt x="426593" y="18161"/>
                </a:moveTo>
                <a:lnTo>
                  <a:pt x="406781" y="18161"/>
                </a:lnTo>
                <a:lnTo>
                  <a:pt x="422020" y="25780"/>
                </a:lnTo>
                <a:lnTo>
                  <a:pt x="410956" y="32986"/>
                </a:lnTo>
                <a:lnTo>
                  <a:pt x="418083" y="36575"/>
                </a:lnTo>
                <a:lnTo>
                  <a:pt x="409194" y="54355"/>
                </a:lnTo>
                <a:lnTo>
                  <a:pt x="409026" y="54355"/>
                </a:lnTo>
                <a:lnTo>
                  <a:pt x="412330" y="107441"/>
                </a:lnTo>
                <a:lnTo>
                  <a:pt x="412622" y="111633"/>
                </a:lnTo>
                <a:lnTo>
                  <a:pt x="417321" y="115824"/>
                </a:lnTo>
                <a:lnTo>
                  <a:pt x="428244" y="115062"/>
                </a:lnTo>
                <a:lnTo>
                  <a:pt x="432307" y="110362"/>
                </a:lnTo>
                <a:lnTo>
                  <a:pt x="432053" y="104901"/>
                </a:lnTo>
                <a:lnTo>
                  <a:pt x="428871" y="54355"/>
                </a:lnTo>
                <a:lnTo>
                  <a:pt x="409194" y="54355"/>
                </a:lnTo>
                <a:lnTo>
                  <a:pt x="409021" y="54267"/>
                </a:lnTo>
                <a:lnTo>
                  <a:pt x="428866" y="54267"/>
                </a:lnTo>
                <a:lnTo>
                  <a:pt x="426593" y="18161"/>
                </a:lnTo>
                <a:close/>
              </a:path>
              <a:path w="432435" h="833119">
                <a:moveTo>
                  <a:pt x="382650" y="63119"/>
                </a:moveTo>
                <a:lnTo>
                  <a:pt x="373760" y="80772"/>
                </a:lnTo>
                <a:lnTo>
                  <a:pt x="391413" y="89662"/>
                </a:lnTo>
                <a:lnTo>
                  <a:pt x="400303" y="72009"/>
                </a:lnTo>
                <a:lnTo>
                  <a:pt x="382650" y="63119"/>
                </a:lnTo>
                <a:close/>
              </a:path>
              <a:path w="432435" h="833119">
                <a:moveTo>
                  <a:pt x="425450" y="0"/>
                </a:moveTo>
                <a:lnTo>
                  <a:pt x="337312" y="57403"/>
                </a:lnTo>
                <a:lnTo>
                  <a:pt x="332739" y="60325"/>
                </a:lnTo>
                <a:lnTo>
                  <a:pt x="331343" y="66421"/>
                </a:lnTo>
                <a:lnTo>
                  <a:pt x="334390" y="70992"/>
                </a:lnTo>
                <a:lnTo>
                  <a:pt x="337312" y="75691"/>
                </a:lnTo>
                <a:lnTo>
                  <a:pt x="343534" y="76962"/>
                </a:lnTo>
                <a:lnTo>
                  <a:pt x="348106" y="73913"/>
                </a:lnTo>
                <a:lnTo>
                  <a:pt x="391791" y="45466"/>
                </a:lnTo>
                <a:lnTo>
                  <a:pt x="391540" y="45338"/>
                </a:lnTo>
                <a:lnTo>
                  <a:pt x="400431" y="27686"/>
                </a:lnTo>
                <a:lnTo>
                  <a:pt x="407372" y="27686"/>
                </a:lnTo>
                <a:lnTo>
                  <a:pt x="406781" y="18161"/>
                </a:lnTo>
                <a:lnTo>
                  <a:pt x="426593" y="18161"/>
                </a:lnTo>
                <a:lnTo>
                  <a:pt x="425450" y="0"/>
                </a:lnTo>
                <a:close/>
              </a:path>
              <a:path w="432435" h="833119">
                <a:moveTo>
                  <a:pt x="410956" y="32986"/>
                </a:moveTo>
                <a:lnTo>
                  <a:pt x="407827" y="35023"/>
                </a:lnTo>
                <a:lnTo>
                  <a:pt x="409021" y="54267"/>
                </a:lnTo>
                <a:lnTo>
                  <a:pt x="409194" y="54355"/>
                </a:lnTo>
                <a:lnTo>
                  <a:pt x="418083" y="36575"/>
                </a:lnTo>
                <a:lnTo>
                  <a:pt x="410956" y="32986"/>
                </a:lnTo>
                <a:close/>
              </a:path>
              <a:path w="432435" h="833119">
                <a:moveTo>
                  <a:pt x="407827" y="35023"/>
                </a:moveTo>
                <a:lnTo>
                  <a:pt x="391791" y="45466"/>
                </a:lnTo>
                <a:lnTo>
                  <a:pt x="409021" y="54267"/>
                </a:lnTo>
                <a:lnTo>
                  <a:pt x="407827" y="35023"/>
                </a:lnTo>
                <a:close/>
              </a:path>
              <a:path w="432435" h="833119">
                <a:moveTo>
                  <a:pt x="400431" y="27686"/>
                </a:moveTo>
                <a:lnTo>
                  <a:pt x="391540" y="45338"/>
                </a:lnTo>
                <a:lnTo>
                  <a:pt x="391791" y="45466"/>
                </a:lnTo>
                <a:lnTo>
                  <a:pt x="407827" y="35023"/>
                </a:lnTo>
                <a:lnTo>
                  <a:pt x="407595" y="31294"/>
                </a:lnTo>
                <a:lnTo>
                  <a:pt x="400431" y="27686"/>
                </a:lnTo>
                <a:close/>
              </a:path>
              <a:path w="432435" h="833119">
                <a:moveTo>
                  <a:pt x="407595" y="31294"/>
                </a:moveTo>
                <a:lnTo>
                  <a:pt x="407827" y="35023"/>
                </a:lnTo>
                <a:lnTo>
                  <a:pt x="410956" y="32986"/>
                </a:lnTo>
                <a:lnTo>
                  <a:pt x="407595" y="31294"/>
                </a:lnTo>
                <a:close/>
              </a:path>
              <a:path w="432435" h="833119">
                <a:moveTo>
                  <a:pt x="406781" y="18161"/>
                </a:moveTo>
                <a:lnTo>
                  <a:pt x="407595" y="31294"/>
                </a:lnTo>
                <a:lnTo>
                  <a:pt x="410956" y="32986"/>
                </a:lnTo>
                <a:lnTo>
                  <a:pt x="422020" y="25780"/>
                </a:lnTo>
                <a:lnTo>
                  <a:pt x="406781" y="18161"/>
                </a:lnTo>
                <a:close/>
              </a:path>
              <a:path w="432435" h="833119">
                <a:moveTo>
                  <a:pt x="407372" y="27686"/>
                </a:moveTo>
                <a:lnTo>
                  <a:pt x="400431" y="27686"/>
                </a:lnTo>
                <a:lnTo>
                  <a:pt x="407595" y="31294"/>
                </a:lnTo>
                <a:lnTo>
                  <a:pt x="407372" y="2768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8329" y="1885950"/>
            <a:ext cx="222250" cy="829944"/>
          </a:xfrm>
          <a:custGeom>
            <a:avLst/>
            <a:gdLst/>
            <a:ahLst/>
            <a:cxnLst/>
            <a:rect l="l" t="t" r="r" b="b"/>
            <a:pathLst>
              <a:path w="222250" h="829944">
                <a:moveTo>
                  <a:pt x="217804" y="805941"/>
                </a:moveTo>
                <a:lnTo>
                  <a:pt x="198500" y="810133"/>
                </a:lnTo>
                <a:lnTo>
                  <a:pt x="202564" y="829437"/>
                </a:lnTo>
                <a:lnTo>
                  <a:pt x="221995" y="825373"/>
                </a:lnTo>
                <a:lnTo>
                  <a:pt x="217804" y="805941"/>
                </a:lnTo>
                <a:close/>
              </a:path>
              <a:path w="222250" h="829944">
                <a:moveTo>
                  <a:pt x="209550" y="767207"/>
                </a:moveTo>
                <a:lnTo>
                  <a:pt x="190119" y="771398"/>
                </a:lnTo>
                <a:lnTo>
                  <a:pt x="194309" y="790701"/>
                </a:lnTo>
                <a:lnTo>
                  <a:pt x="213613" y="786638"/>
                </a:lnTo>
                <a:lnTo>
                  <a:pt x="209550" y="767207"/>
                </a:lnTo>
                <a:close/>
              </a:path>
              <a:path w="222250" h="829944">
                <a:moveTo>
                  <a:pt x="201168" y="728472"/>
                </a:moveTo>
                <a:lnTo>
                  <a:pt x="181737" y="732663"/>
                </a:lnTo>
                <a:lnTo>
                  <a:pt x="185927" y="751966"/>
                </a:lnTo>
                <a:lnTo>
                  <a:pt x="205358" y="747902"/>
                </a:lnTo>
                <a:lnTo>
                  <a:pt x="201168" y="728472"/>
                </a:lnTo>
                <a:close/>
              </a:path>
              <a:path w="222250" h="829944">
                <a:moveTo>
                  <a:pt x="192785" y="689737"/>
                </a:moveTo>
                <a:lnTo>
                  <a:pt x="173481" y="693927"/>
                </a:lnTo>
                <a:lnTo>
                  <a:pt x="177672" y="713232"/>
                </a:lnTo>
                <a:lnTo>
                  <a:pt x="196976" y="709040"/>
                </a:lnTo>
                <a:lnTo>
                  <a:pt x="192785" y="689737"/>
                </a:lnTo>
                <a:close/>
              </a:path>
              <a:path w="222250" h="829944">
                <a:moveTo>
                  <a:pt x="184531" y="651001"/>
                </a:moveTo>
                <a:lnTo>
                  <a:pt x="165100" y="655192"/>
                </a:lnTo>
                <a:lnTo>
                  <a:pt x="169290" y="674497"/>
                </a:lnTo>
                <a:lnTo>
                  <a:pt x="188721" y="670305"/>
                </a:lnTo>
                <a:lnTo>
                  <a:pt x="184531" y="651001"/>
                </a:lnTo>
                <a:close/>
              </a:path>
              <a:path w="222250" h="829944">
                <a:moveTo>
                  <a:pt x="176148" y="612266"/>
                </a:moveTo>
                <a:lnTo>
                  <a:pt x="156844" y="616458"/>
                </a:lnTo>
                <a:lnTo>
                  <a:pt x="161035" y="635762"/>
                </a:lnTo>
                <a:lnTo>
                  <a:pt x="180339" y="631571"/>
                </a:lnTo>
                <a:lnTo>
                  <a:pt x="176148" y="612266"/>
                </a:lnTo>
                <a:close/>
              </a:path>
              <a:path w="222250" h="829944">
                <a:moveTo>
                  <a:pt x="167894" y="573532"/>
                </a:moveTo>
                <a:lnTo>
                  <a:pt x="148462" y="577723"/>
                </a:lnTo>
                <a:lnTo>
                  <a:pt x="152653" y="597026"/>
                </a:lnTo>
                <a:lnTo>
                  <a:pt x="171957" y="592836"/>
                </a:lnTo>
                <a:lnTo>
                  <a:pt x="167894" y="573532"/>
                </a:lnTo>
                <a:close/>
              </a:path>
              <a:path w="222250" h="829944">
                <a:moveTo>
                  <a:pt x="159512" y="534797"/>
                </a:moveTo>
                <a:lnTo>
                  <a:pt x="140207" y="538988"/>
                </a:lnTo>
                <a:lnTo>
                  <a:pt x="144271" y="558291"/>
                </a:lnTo>
                <a:lnTo>
                  <a:pt x="163702" y="554101"/>
                </a:lnTo>
                <a:lnTo>
                  <a:pt x="159512" y="534797"/>
                </a:lnTo>
                <a:close/>
              </a:path>
              <a:path w="222250" h="829944">
                <a:moveTo>
                  <a:pt x="151256" y="496062"/>
                </a:moveTo>
                <a:lnTo>
                  <a:pt x="131825" y="500252"/>
                </a:lnTo>
                <a:lnTo>
                  <a:pt x="136016" y="519557"/>
                </a:lnTo>
                <a:lnTo>
                  <a:pt x="155320" y="515365"/>
                </a:lnTo>
                <a:lnTo>
                  <a:pt x="151256" y="496062"/>
                </a:lnTo>
                <a:close/>
              </a:path>
              <a:path w="222250" h="829944">
                <a:moveTo>
                  <a:pt x="142875" y="457326"/>
                </a:moveTo>
                <a:lnTo>
                  <a:pt x="123443" y="461517"/>
                </a:lnTo>
                <a:lnTo>
                  <a:pt x="127634" y="480822"/>
                </a:lnTo>
                <a:lnTo>
                  <a:pt x="147065" y="476630"/>
                </a:lnTo>
                <a:lnTo>
                  <a:pt x="142875" y="457326"/>
                </a:lnTo>
                <a:close/>
              </a:path>
              <a:path w="222250" h="829944">
                <a:moveTo>
                  <a:pt x="134493" y="418591"/>
                </a:moveTo>
                <a:lnTo>
                  <a:pt x="115188" y="422783"/>
                </a:lnTo>
                <a:lnTo>
                  <a:pt x="119379" y="442087"/>
                </a:lnTo>
                <a:lnTo>
                  <a:pt x="138683" y="437896"/>
                </a:lnTo>
                <a:lnTo>
                  <a:pt x="134493" y="418591"/>
                </a:lnTo>
                <a:close/>
              </a:path>
              <a:path w="222250" h="829944">
                <a:moveTo>
                  <a:pt x="126237" y="379857"/>
                </a:moveTo>
                <a:lnTo>
                  <a:pt x="106806" y="384048"/>
                </a:lnTo>
                <a:lnTo>
                  <a:pt x="110997" y="403351"/>
                </a:lnTo>
                <a:lnTo>
                  <a:pt x="130428" y="399161"/>
                </a:lnTo>
                <a:lnTo>
                  <a:pt x="126237" y="379857"/>
                </a:lnTo>
                <a:close/>
              </a:path>
              <a:path w="222250" h="829944">
                <a:moveTo>
                  <a:pt x="117856" y="341122"/>
                </a:moveTo>
                <a:lnTo>
                  <a:pt x="98551" y="345186"/>
                </a:lnTo>
                <a:lnTo>
                  <a:pt x="102615" y="364616"/>
                </a:lnTo>
                <a:lnTo>
                  <a:pt x="122046" y="360425"/>
                </a:lnTo>
                <a:lnTo>
                  <a:pt x="117856" y="341122"/>
                </a:lnTo>
                <a:close/>
              </a:path>
              <a:path w="222250" h="829944">
                <a:moveTo>
                  <a:pt x="109600" y="302387"/>
                </a:moveTo>
                <a:lnTo>
                  <a:pt x="90169" y="306450"/>
                </a:lnTo>
                <a:lnTo>
                  <a:pt x="94360" y="325882"/>
                </a:lnTo>
                <a:lnTo>
                  <a:pt x="113664" y="321690"/>
                </a:lnTo>
                <a:lnTo>
                  <a:pt x="109600" y="302387"/>
                </a:lnTo>
                <a:close/>
              </a:path>
              <a:path w="222250" h="829944">
                <a:moveTo>
                  <a:pt x="101218" y="263651"/>
                </a:moveTo>
                <a:lnTo>
                  <a:pt x="81914" y="267715"/>
                </a:lnTo>
                <a:lnTo>
                  <a:pt x="85978" y="287147"/>
                </a:lnTo>
                <a:lnTo>
                  <a:pt x="105409" y="282955"/>
                </a:lnTo>
                <a:lnTo>
                  <a:pt x="101218" y="263651"/>
                </a:lnTo>
                <a:close/>
              </a:path>
              <a:path w="222250" h="829944">
                <a:moveTo>
                  <a:pt x="92837" y="224916"/>
                </a:moveTo>
                <a:lnTo>
                  <a:pt x="73532" y="228980"/>
                </a:lnTo>
                <a:lnTo>
                  <a:pt x="77723" y="248412"/>
                </a:lnTo>
                <a:lnTo>
                  <a:pt x="97027" y="244221"/>
                </a:lnTo>
                <a:lnTo>
                  <a:pt x="92837" y="224916"/>
                </a:lnTo>
                <a:close/>
              </a:path>
              <a:path w="222250" h="829944">
                <a:moveTo>
                  <a:pt x="84581" y="186182"/>
                </a:moveTo>
                <a:lnTo>
                  <a:pt x="65150" y="190246"/>
                </a:lnTo>
                <a:lnTo>
                  <a:pt x="69341" y="209676"/>
                </a:lnTo>
                <a:lnTo>
                  <a:pt x="88772" y="205486"/>
                </a:lnTo>
                <a:lnTo>
                  <a:pt x="84581" y="186182"/>
                </a:lnTo>
                <a:close/>
              </a:path>
              <a:path w="222250" h="829944">
                <a:moveTo>
                  <a:pt x="76200" y="147447"/>
                </a:moveTo>
                <a:lnTo>
                  <a:pt x="56895" y="151511"/>
                </a:lnTo>
                <a:lnTo>
                  <a:pt x="61087" y="170941"/>
                </a:lnTo>
                <a:lnTo>
                  <a:pt x="80390" y="166750"/>
                </a:lnTo>
                <a:lnTo>
                  <a:pt x="76200" y="147447"/>
                </a:lnTo>
                <a:close/>
              </a:path>
              <a:path w="222250" h="829944">
                <a:moveTo>
                  <a:pt x="67944" y="108712"/>
                </a:moveTo>
                <a:lnTo>
                  <a:pt x="48513" y="112775"/>
                </a:lnTo>
                <a:lnTo>
                  <a:pt x="52704" y="132207"/>
                </a:lnTo>
                <a:lnTo>
                  <a:pt x="72135" y="128015"/>
                </a:lnTo>
                <a:lnTo>
                  <a:pt x="67944" y="108712"/>
                </a:lnTo>
                <a:close/>
              </a:path>
              <a:path w="222250" h="829944">
                <a:moveTo>
                  <a:pt x="34416" y="0"/>
                </a:moveTo>
                <a:lnTo>
                  <a:pt x="1650" y="99949"/>
                </a:lnTo>
                <a:lnTo>
                  <a:pt x="0" y="105155"/>
                </a:lnTo>
                <a:lnTo>
                  <a:pt x="2793" y="110744"/>
                </a:lnTo>
                <a:lnTo>
                  <a:pt x="8000" y="112395"/>
                </a:lnTo>
                <a:lnTo>
                  <a:pt x="13207" y="114173"/>
                </a:lnTo>
                <a:lnTo>
                  <a:pt x="18795" y="111251"/>
                </a:lnTo>
                <a:lnTo>
                  <a:pt x="20573" y="106045"/>
                </a:lnTo>
                <a:lnTo>
                  <a:pt x="37365" y="54737"/>
                </a:lnTo>
                <a:lnTo>
                  <a:pt x="36068" y="54737"/>
                </a:lnTo>
                <a:lnTo>
                  <a:pt x="31876" y="35305"/>
                </a:lnTo>
                <a:lnTo>
                  <a:pt x="38510" y="33875"/>
                </a:lnTo>
                <a:lnTo>
                  <a:pt x="31241" y="25908"/>
                </a:lnTo>
                <a:lnTo>
                  <a:pt x="48006" y="22225"/>
                </a:lnTo>
                <a:lnTo>
                  <a:pt x="54714" y="22225"/>
                </a:lnTo>
                <a:lnTo>
                  <a:pt x="34416" y="0"/>
                </a:lnTo>
                <a:close/>
              </a:path>
              <a:path w="222250" h="829944">
                <a:moveTo>
                  <a:pt x="62832" y="31114"/>
                </a:moveTo>
                <a:lnTo>
                  <a:pt x="51307" y="31114"/>
                </a:lnTo>
                <a:lnTo>
                  <a:pt x="55371" y="50546"/>
                </a:lnTo>
                <a:lnTo>
                  <a:pt x="53992" y="50845"/>
                </a:lnTo>
                <a:lnTo>
                  <a:pt x="90677" y="91059"/>
                </a:lnTo>
                <a:lnTo>
                  <a:pt x="94360" y="94996"/>
                </a:lnTo>
                <a:lnTo>
                  <a:pt x="100710" y="95376"/>
                </a:lnTo>
                <a:lnTo>
                  <a:pt x="104647" y="91694"/>
                </a:lnTo>
                <a:lnTo>
                  <a:pt x="108712" y="88011"/>
                </a:lnTo>
                <a:lnTo>
                  <a:pt x="108965" y="81661"/>
                </a:lnTo>
                <a:lnTo>
                  <a:pt x="62832" y="31114"/>
                </a:lnTo>
                <a:close/>
              </a:path>
              <a:path w="222250" h="829944">
                <a:moveTo>
                  <a:pt x="59562" y="69850"/>
                </a:moveTo>
                <a:lnTo>
                  <a:pt x="40258" y="74040"/>
                </a:lnTo>
                <a:lnTo>
                  <a:pt x="44322" y="93472"/>
                </a:lnTo>
                <a:lnTo>
                  <a:pt x="63753" y="89280"/>
                </a:lnTo>
                <a:lnTo>
                  <a:pt x="59562" y="69850"/>
                </a:lnTo>
                <a:close/>
              </a:path>
              <a:path w="222250" h="829944">
                <a:moveTo>
                  <a:pt x="38510" y="33875"/>
                </a:moveTo>
                <a:lnTo>
                  <a:pt x="31876" y="35305"/>
                </a:lnTo>
                <a:lnTo>
                  <a:pt x="36068" y="54737"/>
                </a:lnTo>
                <a:lnTo>
                  <a:pt x="37464" y="54433"/>
                </a:lnTo>
                <a:lnTo>
                  <a:pt x="42692" y="38459"/>
                </a:lnTo>
                <a:lnTo>
                  <a:pt x="38510" y="33875"/>
                </a:lnTo>
                <a:close/>
              </a:path>
              <a:path w="222250" h="829944">
                <a:moveTo>
                  <a:pt x="37464" y="54433"/>
                </a:moveTo>
                <a:lnTo>
                  <a:pt x="36068" y="54737"/>
                </a:lnTo>
                <a:lnTo>
                  <a:pt x="37365" y="54737"/>
                </a:lnTo>
                <a:lnTo>
                  <a:pt x="37464" y="54433"/>
                </a:lnTo>
                <a:close/>
              </a:path>
              <a:path w="222250" h="829944">
                <a:moveTo>
                  <a:pt x="42692" y="38459"/>
                </a:moveTo>
                <a:lnTo>
                  <a:pt x="37464" y="54433"/>
                </a:lnTo>
                <a:lnTo>
                  <a:pt x="53992" y="50845"/>
                </a:lnTo>
                <a:lnTo>
                  <a:pt x="42692" y="38459"/>
                </a:lnTo>
                <a:close/>
              </a:path>
              <a:path w="222250" h="829944">
                <a:moveTo>
                  <a:pt x="51307" y="31114"/>
                </a:moveTo>
                <a:lnTo>
                  <a:pt x="44624" y="32556"/>
                </a:lnTo>
                <a:lnTo>
                  <a:pt x="42692" y="38459"/>
                </a:lnTo>
                <a:lnTo>
                  <a:pt x="53992" y="50845"/>
                </a:lnTo>
                <a:lnTo>
                  <a:pt x="55371" y="50546"/>
                </a:lnTo>
                <a:lnTo>
                  <a:pt x="51307" y="31114"/>
                </a:lnTo>
                <a:close/>
              </a:path>
              <a:path w="222250" h="829944">
                <a:moveTo>
                  <a:pt x="44624" y="32556"/>
                </a:moveTo>
                <a:lnTo>
                  <a:pt x="38510" y="33875"/>
                </a:lnTo>
                <a:lnTo>
                  <a:pt x="42692" y="38459"/>
                </a:lnTo>
                <a:lnTo>
                  <a:pt x="44624" y="32556"/>
                </a:lnTo>
                <a:close/>
              </a:path>
              <a:path w="222250" h="829944">
                <a:moveTo>
                  <a:pt x="48006" y="22225"/>
                </a:moveTo>
                <a:lnTo>
                  <a:pt x="31241" y="25908"/>
                </a:lnTo>
                <a:lnTo>
                  <a:pt x="38510" y="33875"/>
                </a:lnTo>
                <a:lnTo>
                  <a:pt x="44624" y="32556"/>
                </a:lnTo>
                <a:lnTo>
                  <a:pt x="48006" y="22225"/>
                </a:lnTo>
                <a:close/>
              </a:path>
              <a:path w="222250" h="829944">
                <a:moveTo>
                  <a:pt x="54714" y="22225"/>
                </a:moveTo>
                <a:lnTo>
                  <a:pt x="48006" y="22225"/>
                </a:lnTo>
                <a:lnTo>
                  <a:pt x="44624" y="32556"/>
                </a:lnTo>
                <a:lnTo>
                  <a:pt x="51307" y="31114"/>
                </a:lnTo>
                <a:lnTo>
                  <a:pt x="62832" y="31114"/>
                </a:lnTo>
                <a:lnTo>
                  <a:pt x="54714" y="222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2745" y="1855343"/>
            <a:ext cx="784860" cy="238125"/>
          </a:xfrm>
          <a:custGeom>
            <a:avLst/>
            <a:gdLst/>
            <a:ahLst/>
            <a:cxnLst/>
            <a:rect l="l" t="t" r="r" b="b"/>
            <a:pathLst>
              <a:path w="784860" h="238125">
                <a:moveTo>
                  <a:pt x="765175" y="213995"/>
                </a:moveTo>
                <a:lnTo>
                  <a:pt x="760349" y="233172"/>
                </a:lnTo>
                <a:lnTo>
                  <a:pt x="779526" y="237998"/>
                </a:lnTo>
                <a:lnTo>
                  <a:pt x="784352" y="218821"/>
                </a:lnTo>
                <a:lnTo>
                  <a:pt x="765175" y="213995"/>
                </a:lnTo>
                <a:close/>
              </a:path>
              <a:path w="784860" h="238125">
                <a:moveTo>
                  <a:pt x="726821" y="204216"/>
                </a:moveTo>
                <a:lnTo>
                  <a:pt x="721868" y="223393"/>
                </a:lnTo>
                <a:lnTo>
                  <a:pt x="741172" y="228346"/>
                </a:lnTo>
                <a:lnTo>
                  <a:pt x="745998" y="209042"/>
                </a:lnTo>
                <a:lnTo>
                  <a:pt x="726821" y="204216"/>
                </a:lnTo>
                <a:close/>
              </a:path>
              <a:path w="784860" h="238125">
                <a:moveTo>
                  <a:pt x="688340" y="194564"/>
                </a:moveTo>
                <a:lnTo>
                  <a:pt x="683514" y="213741"/>
                </a:lnTo>
                <a:lnTo>
                  <a:pt x="702691" y="218567"/>
                </a:lnTo>
                <a:lnTo>
                  <a:pt x="707517" y="199390"/>
                </a:lnTo>
                <a:lnTo>
                  <a:pt x="688340" y="194564"/>
                </a:lnTo>
                <a:close/>
              </a:path>
              <a:path w="784860" h="238125">
                <a:moveTo>
                  <a:pt x="649986" y="184785"/>
                </a:moveTo>
                <a:lnTo>
                  <a:pt x="645033" y="203962"/>
                </a:lnTo>
                <a:lnTo>
                  <a:pt x="664337" y="208915"/>
                </a:lnTo>
                <a:lnTo>
                  <a:pt x="669163" y="189611"/>
                </a:lnTo>
                <a:lnTo>
                  <a:pt x="649986" y="184785"/>
                </a:lnTo>
                <a:close/>
              </a:path>
              <a:path w="784860" h="238125">
                <a:moveTo>
                  <a:pt x="611505" y="175133"/>
                </a:moveTo>
                <a:lnTo>
                  <a:pt x="606679" y="194310"/>
                </a:lnTo>
                <a:lnTo>
                  <a:pt x="625856" y="199136"/>
                </a:lnTo>
                <a:lnTo>
                  <a:pt x="630682" y="179959"/>
                </a:lnTo>
                <a:lnTo>
                  <a:pt x="611505" y="175133"/>
                </a:lnTo>
                <a:close/>
              </a:path>
              <a:path w="784860" h="238125">
                <a:moveTo>
                  <a:pt x="573151" y="165354"/>
                </a:moveTo>
                <a:lnTo>
                  <a:pt x="568198" y="184531"/>
                </a:lnTo>
                <a:lnTo>
                  <a:pt x="587502" y="189484"/>
                </a:lnTo>
                <a:lnTo>
                  <a:pt x="592328" y="170180"/>
                </a:lnTo>
                <a:lnTo>
                  <a:pt x="573151" y="165354"/>
                </a:lnTo>
                <a:close/>
              </a:path>
              <a:path w="784860" h="238125">
                <a:moveTo>
                  <a:pt x="534670" y="155702"/>
                </a:moveTo>
                <a:lnTo>
                  <a:pt x="529844" y="174879"/>
                </a:lnTo>
                <a:lnTo>
                  <a:pt x="549021" y="179705"/>
                </a:lnTo>
                <a:lnTo>
                  <a:pt x="553847" y="160528"/>
                </a:lnTo>
                <a:lnTo>
                  <a:pt x="534670" y="155702"/>
                </a:lnTo>
                <a:close/>
              </a:path>
              <a:path w="784860" h="238125">
                <a:moveTo>
                  <a:pt x="496316" y="145923"/>
                </a:moveTo>
                <a:lnTo>
                  <a:pt x="491490" y="165100"/>
                </a:lnTo>
                <a:lnTo>
                  <a:pt x="510667" y="170053"/>
                </a:lnTo>
                <a:lnTo>
                  <a:pt x="515493" y="150749"/>
                </a:lnTo>
                <a:lnTo>
                  <a:pt x="496316" y="145923"/>
                </a:lnTo>
                <a:close/>
              </a:path>
              <a:path w="784860" h="238125">
                <a:moveTo>
                  <a:pt x="457835" y="136271"/>
                </a:moveTo>
                <a:lnTo>
                  <a:pt x="453009" y="155448"/>
                </a:lnTo>
                <a:lnTo>
                  <a:pt x="472186" y="160274"/>
                </a:lnTo>
                <a:lnTo>
                  <a:pt x="477139" y="141097"/>
                </a:lnTo>
                <a:lnTo>
                  <a:pt x="457835" y="136271"/>
                </a:lnTo>
                <a:close/>
              </a:path>
              <a:path w="784860" h="238125">
                <a:moveTo>
                  <a:pt x="419481" y="126492"/>
                </a:moveTo>
                <a:lnTo>
                  <a:pt x="414655" y="145669"/>
                </a:lnTo>
                <a:lnTo>
                  <a:pt x="433831" y="150622"/>
                </a:lnTo>
                <a:lnTo>
                  <a:pt x="438658" y="131318"/>
                </a:lnTo>
                <a:lnTo>
                  <a:pt x="419481" y="126492"/>
                </a:lnTo>
                <a:close/>
              </a:path>
              <a:path w="784860" h="238125">
                <a:moveTo>
                  <a:pt x="381000" y="116840"/>
                </a:moveTo>
                <a:lnTo>
                  <a:pt x="376174" y="136017"/>
                </a:lnTo>
                <a:lnTo>
                  <a:pt x="395351" y="140843"/>
                </a:lnTo>
                <a:lnTo>
                  <a:pt x="400304" y="121666"/>
                </a:lnTo>
                <a:lnTo>
                  <a:pt x="381000" y="116840"/>
                </a:lnTo>
                <a:close/>
              </a:path>
              <a:path w="784860" h="238125">
                <a:moveTo>
                  <a:pt x="342646" y="107061"/>
                </a:moveTo>
                <a:lnTo>
                  <a:pt x="337820" y="126237"/>
                </a:lnTo>
                <a:lnTo>
                  <a:pt x="356997" y="131064"/>
                </a:lnTo>
                <a:lnTo>
                  <a:pt x="361823" y="111887"/>
                </a:lnTo>
                <a:lnTo>
                  <a:pt x="342646" y="107061"/>
                </a:lnTo>
                <a:close/>
              </a:path>
              <a:path w="784860" h="238125">
                <a:moveTo>
                  <a:pt x="304165" y="97282"/>
                </a:moveTo>
                <a:lnTo>
                  <a:pt x="299339" y="116586"/>
                </a:lnTo>
                <a:lnTo>
                  <a:pt x="318516" y="121412"/>
                </a:lnTo>
                <a:lnTo>
                  <a:pt x="323469" y="102235"/>
                </a:lnTo>
                <a:lnTo>
                  <a:pt x="304165" y="97282"/>
                </a:lnTo>
                <a:close/>
              </a:path>
              <a:path w="784860" h="238125">
                <a:moveTo>
                  <a:pt x="265811" y="87630"/>
                </a:moveTo>
                <a:lnTo>
                  <a:pt x="260985" y="106807"/>
                </a:lnTo>
                <a:lnTo>
                  <a:pt x="280162" y="111633"/>
                </a:lnTo>
                <a:lnTo>
                  <a:pt x="284988" y="92456"/>
                </a:lnTo>
                <a:lnTo>
                  <a:pt x="265811" y="87630"/>
                </a:lnTo>
                <a:close/>
              </a:path>
              <a:path w="784860" h="238125">
                <a:moveTo>
                  <a:pt x="227330" y="77851"/>
                </a:moveTo>
                <a:lnTo>
                  <a:pt x="222504" y="97155"/>
                </a:lnTo>
                <a:lnTo>
                  <a:pt x="241681" y="101981"/>
                </a:lnTo>
                <a:lnTo>
                  <a:pt x="246634" y="82804"/>
                </a:lnTo>
                <a:lnTo>
                  <a:pt x="227330" y="77851"/>
                </a:lnTo>
                <a:close/>
              </a:path>
              <a:path w="784860" h="238125">
                <a:moveTo>
                  <a:pt x="188976" y="68199"/>
                </a:moveTo>
                <a:lnTo>
                  <a:pt x="184150" y="87376"/>
                </a:lnTo>
                <a:lnTo>
                  <a:pt x="203327" y="92202"/>
                </a:lnTo>
                <a:lnTo>
                  <a:pt x="208153" y="73025"/>
                </a:lnTo>
                <a:lnTo>
                  <a:pt x="188976" y="68199"/>
                </a:lnTo>
                <a:close/>
              </a:path>
              <a:path w="784860" h="238125">
                <a:moveTo>
                  <a:pt x="150622" y="58420"/>
                </a:moveTo>
                <a:lnTo>
                  <a:pt x="145669" y="77724"/>
                </a:lnTo>
                <a:lnTo>
                  <a:pt x="164846" y="82550"/>
                </a:lnTo>
                <a:lnTo>
                  <a:pt x="169799" y="63373"/>
                </a:lnTo>
                <a:lnTo>
                  <a:pt x="150622" y="58420"/>
                </a:lnTo>
                <a:close/>
              </a:path>
              <a:path w="784860" h="238125">
                <a:moveTo>
                  <a:pt x="106299" y="0"/>
                </a:moveTo>
                <a:lnTo>
                  <a:pt x="0" y="30607"/>
                </a:lnTo>
                <a:lnTo>
                  <a:pt x="75056" y="104267"/>
                </a:lnTo>
                <a:lnTo>
                  <a:pt x="78993" y="108077"/>
                </a:lnTo>
                <a:lnTo>
                  <a:pt x="85217" y="108077"/>
                </a:lnTo>
                <a:lnTo>
                  <a:pt x="92837" y="100203"/>
                </a:lnTo>
                <a:lnTo>
                  <a:pt x="92837" y="93980"/>
                </a:lnTo>
                <a:lnTo>
                  <a:pt x="88900" y="90170"/>
                </a:lnTo>
                <a:lnTo>
                  <a:pt x="51389" y="53340"/>
                </a:lnTo>
                <a:lnTo>
                  <a:pt x="49656" y="53340"/>
                </a:lnTo>
                <a:lnTo>
                  <a:pt x="30480" y="48514"/>
                </a:lnTo>
                <a:lnTo>
                  <a:pt x="31374" y="44958"/>
                </a:lnTo>
                <a:lnTo>
                  <a:pt x="21717" y="44958"/>
                </a:lnTo>
                <a:lnTo>
                  <a:pt x="25908" y="28321"/>
                </a:lnTo>
                <a:lnTo>
                  <a:pt x="79599" y="28321"/>
                </a:lnTo>
                <a:lnTo>
                  <a:pt x="111760" y="19050"/>
                </a:lnTo>
                <a:lnTo>
                  <a:pt x="114808" y="13589"/>
                </a:lnTo>
                <a:lnTo>
                  <a:pt x="113284" y="8255"/>
                </a:lnTo>
                <a:lnTo>
                  <a:pt x="111760" y="3048"/>
                </a:lnTo>
                <a:lnTo>
                  <a:pt x="106299" y="0"/>
                </a:lnTo>
                <a:close/>
              </a:path>
              <a:path w="784860" h="238125">
                <a:moveTo>
                  <a:pt x="112141" y="48768"/>
                </a:moveTo>
                <a:lnTo>
                  <a:pt x="107315" y="67945"/>
                </a:lnTo>
                <a:lnTo>
                  <a:pt x="126492" y="72771"/>
                </a:lnTo>
                <a:lnTo>
                  <a:pt x="131318" y="53594"/>
                </a:lnTo>
                <a:lnTo>
                  <a:pt x="112141" y="48768"/>
                </a:lnTo>
                <a:close/>
              </a:path>
              <a:path w="784860" h="238125">
                <a:moveTo>
                  <a:pt x="73787" y="38989"/>
                </a:moveTo>
                <a:lnTo>
                  <a:pt x="68834" y="58293"/>
                </a:lnTo>
                <a:lnTo>
                  <a:pt x="88137" y="63119"/>
                </a:lnTo>
                <a:lnTo>
                  <a:pt x="92964" y="43942"/>
                </a:lnTo>
                <a:lnTo>
                  <a:pt x="73787" y="38989"/>
                </a:lnTo>
                <a:close/>
              </a:path>
              <a:path w="784860" h="238125">
                <a:moveTo>
                  <a:pt x="38066" y="40258"/>
                </a:moveTo>
                <a:lnTo>
                  <a:pt x="32127" y="41965"/>
                </a:lnTo>
                <a:lnTo>
                  <a:pt x="30480" y="48514"/>
                </a:lnTo>
                <a:lnTo>
                  <a:pt x="49656" y="53340"/>
                </a:lnTo>
                <a:lnTo>
                  <a:pt x="50000" y="51976"/>
                </a:lnTo>
                <a:lnTo>
                  <a:pt x="38066" y="40258"/>
                </a:lnTo>
                <a:close/>
              </a:path>
              <a:path w="784860" h="238125">
                <a:moveTo>
                  <a:pt x="50000" y="51976"/>
                </a:moveTo>
                <a:lnTo>
                  <a:pt x="49656" y="53340"/>
                </a:lnTo>
                <a:lnTo>
                  <a:pt x="51389" y="53340"/>
                </a:lnTo>
                <a:lnTo>
                  <a:pt x="50000" y="51976"/>
                </a:lnTo>
                <a:close/>
              </a:path>
              <a:path w="784860" h="238125">
                <a:moveTo>
                  <a:pt x="54109" y="35647"/>
                </a:moveTo>
                <a:lnTo>
                  <a:pt x="38066" y="40258"/>
                </a:lnTo>
                <a:lnTo>
                  <a:pt x="50000" y="51976"/>
                </a:lnTo>
                <a:lnTo>
                  <a:pt x="54109" y="35647"/>
                </a:lnTo>
                <a:close/>
              </a:path>
              <a:path w="784860" h="238125">
                <a:moveTo>
                  <a:pt x="25908" y="28321"/>
                </a:moveTo>
                <a:lnTo>
                  <a:pt x="21717" y="44958"/>
                </a:lnTo>
                <a:lnTo>
                  <a:pt x="32127" y="41965"/>
                </a:lnTo>
                <a:lnTo>
                  <a:pt x="33648" y="35921"/>
                </a:lnTo>
                <a:lnTo>
                  <a:pt x="25908" y="28321"/>
                </a:lnTo>
                <a:close/>
              </a:path>
              <a:path w="784860" h="238125">
                <a:moveTo>
                  <a:pt x="32127" y="41965"/>
                </a:moveTo>
                <a:lnTo>
                  <a:pt x="21717" y="44958"/>
                </a:lnTo>
                <a:lnTo>
                  <a:pt x="31374" y="44958"/>
                </a:lnTo>
                <a:lnTo>
                  <a:pt x="32127" y="41965"/>
                </a:lnTo>
                <a:close/>
              </a:path>
              <a:path w="784860" h="238125">
                <a:moveTo>
                  <a:pt x="33648" y="35921"/>
                </a:moveTo>
                <a:lnTo>
                  <a:pt x="32127" y="41965"/>
                </a:lnTo>
                <a:lnTo>
                  <a:pt x="38066" y="40258"/>
                </a:lnTo>
                <a:lnTo>
                  <a:pt x="33648" y="35921"/>
                </a:lnTo>
                <a:close/>
              </a:path>
              <a:path w="784860" h="238125">
                <a:moveTo>
                  <a:pt x="35306" y="29337"/>
                </a:moveTo>
                <a:lnTo>
                  <a:pt x="33648" y="35921"/>
                </a:lnTo>
                <a:lnTo>
                  <a:pt x="38066" y="40258"/>
                </a:lnTo>
                <a:lnTo>
                  <a:pt x="54109" y="35647"/>
                </a:lnTo>
                <a:lnTo>
                  <a:pt x="54483" y="34162"/>
                </a:lnTo>
                <a:lnTo>
                  <a:pt x="35306" y="29337"/>
                </a:lnTo>
                <a:close/>
              </a:path>
              <a:path w="784860" h="238125">
                <a:moveTo>
                  <a:pt x="79599" y="28321"/>
                </a:moveTo>
                <a:lnTo>
                  <a:pt x="25908" y="28321"/>
                </a:lnTo>
                <a:lnTo>
                  <a:pt x="33648" y="35921"/>
                </a:lnTo>
                <a:lnTo>
                  <a:pt x="35306" y="29337"/>
                </a:lnTo>
                <a:lnTo>
                  <a:pt x="76065" y="29337"/>
                </a:lnTo>
                <a:lnTo>
                  <a:pt x="79599" y="28321"/>
                </a:lnTo>
                <a:close/>
              </a:path>
              <a:path w="784860" h="238125">
                <a:moveTo>
                  <a:pt x="76065" y="29337"/>
                </a:moveTo>
                <a:lnTo>
                  <a:pt x="35306" y="29337"/>
                </a:lnTo>
                <a:lnTo>
                  <a:pt x="54483" y="34162"/>
                </a:lnTo>
                <a:lnTo>
                  <a:pt x="54109" y="35647"/>
                </a:lnTo>
                <a:lnTo>
                  <a:pt x="76065" y="293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619553" y="6411188"/>
            <a:ext cx="22307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25" dirty="0">
                <a:latin typeface="Arial"/>
                <a:cs typeface="Arial"/>
              </a:rPr>
              <a:t>Source </a:t>
            </a:r>
            <a:r>
              <a:rPr spc="-90" dirty="0">
                <a:latin typeface="Arial"/>
                <a:cs typeface="Arial"/>
              </a:rPr>
              <a:t>sentence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(input)</a:t>
            </a:r>
            <a:endParaRPr>
              <a:latin typeface="Arial"/>
              <a:cs typeface="Arial"/>
            </a:endParaRPr>
          </a:p>
        </p:txBody>
      </p:sp>
      <p:sp>
        <p:nvSpPr>
          <p:cNvPr id="64" name="Holder 4">
            <a:extLst>
              <a:ext uri="{FF2B5EF4-FFF2-40B4-BE49-F238E27FC236}">
                <a16:creationId xmlns:a16="http://schemas.microsoft.com/office/drawing/2014/main" id="{9380D0A7-1557-4585-8E55-3E1C3EEAE8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6661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870" y="249377"/>
            <a:ext cx="5636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70" dirty="0"/>
              <a:t>Attention: in</a:t>
            </a:r>
            <a:r>
              <a:rPr spc="-370" dirty="0"/>
              <a:t> </a:t>
            </a:r>
            <a:r>
              <a:rPr spc="-155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048735"/>
            <a:ext cx="506920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We have </a:t>
            </a:r>
            <a:r>
              <a:rPr sz="2000" spc="-80" dirty="0">
                <a:latin typeface="Arial"/>
                <a:cs typeface="Arial"/>
              </a:rPr>
              <a:t>encoder </a:t>
            </a:r>
            <a:r>
              <a:rPr sz="2000" spc="-60" dirty="0">
                <a:latin typeface="Arial"/>
                <a:cs typeface="Arial"/>
              </a:rPr>
              <a:t>hidden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spc="-150" dirty="0">
                <a:latin typeface="Arial"/>
                <a:cs typeface="Arial"/>
              </a:rPr>
              <a:t>On </a:t>
            </a:r>
            <a:r>
              <a:rPr sz="2000" spc="-45" dirty="0">
                <a:latin typeface="Arial"/>
                <a:cs typeface="Arial"/>
              </a:rPr>
              <a:t>timestep </a:t>
            </a:r>
            <a:r>
              <a:rPr sz="2000" i="1" spc="25" dirty="0">
                <a:latin typeface="Arial"/>
                <a:cs typeface="Arial"/>
              </a:rPr>
              <a:t>t</a:t>
            </a:r>
            <a:r>
              <a:rPr sz="2000" spc="25" dirty="0">
                <a:latin typeface="Arial"/>
                <a:cs typeface="Arial"/>
              </a:rPr>
              <a:t>, </a:t>
            </a:r>
            <a:r>
              <a:rPr sz="2000" spc="-70" dirty="0">
                <a:latin typeface="Arial"/>
                <a:cs typeface="Arial"/>
              </a:rPr>
              <a:t>we </a:t>
            </a:r>
            <a:r>
              <a:rPr sz="2000" spc="-110" dirty="0">
                <a:latin typeface="Arial"/>
                <a:cs typeface="Arial"/>
              </a:rPr>
              <a:t>have </a:t>
            </a:r>
            <a:r>
              <a:rPr sz="2000" spc="-80" dirty="0">
                <a:latin typeface="Arial"/>
                <a:cs typeface="Arial"/>
              </a:rPr>
              <a:t>decoder </a:t>
            </a:r>
            <a:r>
              <a:rPr sz="2000" spc="-60" dirty="0">
                <a:latin typeface="Arial"/>
                <a:cs typeface="Arial"/>
              </a:rPr>
              <a:t>hidden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3750945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60" dirty="0">
                <a:latin typeface="Arial"/>
                <a:cs typeface="Arial"/>
              </a:rPr>
              <a:t>get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attention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scores	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step: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064" y="2815539"/>
            <a:ext cx="2170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75" dirty="0">
                <a:latin typeface="Arial"/>
                <a:cs typeface="Arial"/>
              </a:rPr>
              <a:t>step </a:t>
            </a:r>
            <a:r>
              <a:rPr sz="2000" spc="-40" dirty="0">
                <a:latin typeface="Arial"/>
                <a:cs typeface="Arial"/>
              </a:rPr>
              <a:t>(this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2815539"/>
            <a:ext cx="54667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We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take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softmax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get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attention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355600"/>
            <a:r>
              <a:rPr sz="2000" spc="-30" dirty="0">
                <a:latin typeface="Arial"/>
                <a:cs typeface="Arial"/>
              </a:rPr>
              <a:t>probability </a:t>
            </a:r>
            <a:r>
              <a:rPr sz="2000" spc="-20" dirty="0">
                <a:latin typeface="Arial"/>
                <a:cs typeface="Arial"/>
              </a:rPr>
              <a:t>distribution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45" dirty="0">
                <a:latin typeface="Arial"/>
                <a:cs typeface="Arial"/>
              </a:rPr>
              <a:t>sums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41" y="4157217"/>
            <a:ext cx="8118475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1582420" algn="l"/>
              </a:tabLst>
            </a:pPr>
            <a:r>
              <a:rPr sz="2000" spc="-110" dirty="0">
                <a:latin typeface="Arial"/>
                <a:cs typeface="Arial"/>
              </a:rPr>
              <a:t>We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	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take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weighted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sum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encoder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hidden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states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/>
            <a:r>
              <a:rPr sz="2000" spc="-10" dirty="0">
                <a:latin typeface="Arial"/>
                <a:cs typeface="Arial"/>
              </a:rPr>
              <a:t>attention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marR="190500" indent="-342900">
              <a:spcBef>
                <a:spcPts val="116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1217930" algn="l"/>
                <a:tab pos="5371465" algn="l"/>
              </a:tabLst>
            </a:pPr>
            <a:r>
              <a:rPr sz="2000" spc="-85" dirty="0">
                <a:latin typeface="Arial"/>
                <a:cs typeface="Arial"/>
              </a:rPr>
              <a:t>Finally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75" dirty="0">
                <a:latin typeface="Arial"/>
                <a:cs typeface="Arial"/>
              </a:rPr>
              <a:t>concatenate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attention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	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decoder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hidden  </a:t>
            </a:r>
            <a:r>
              <a:rPr sz="2000" spc="-55" dirty="0">
                <a:latin typeface="Arial"/>
                <a:cs typeface="Arial"/>
              </a:rPr>
              <a:t>state	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80" dirty="0">
                <a:latin typeface="Arial"/>
                <a:cs typeface="Arial"/>
              </a:rPr>
              <a:t>proceed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non-attention </a:t>
            </a:r>
            <a:r>
              <a:rPr sz="2000" spc="-130" dirty="0">
                <a:latin typeface="Arial"/>
                <a:cs typeface="Arial"/>
              </a:rPr>
              <a:t>seq2seq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9782" y="1516273"/>
            <a:ext cx="787777" cy="254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00" y="1074420"/>
            <a:ext cx="1923288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3875" y="2329499"/>
            <a:ext cx="3789118" cy="358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5503" y="1792224"/>
            <a:ext cx="384048" cy="377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1396" y="3613606"/>
            <a:ext cx="3096101" cy="362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4384" y="2822995"/>
            <a:ext cx="273609" cy="270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1423" y="4640203"/>
            <a:ext cx="2195299" cy="782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6289" y="4093464"/>
            <a:ext cx="394715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8032" y="4589151"/>
            <a:ext cx="241679" cy="1790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5675" y="6315057"/>
            <a:ext cx="1388385" cy="2791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1715" y="5588508"/>
            <a:ext cx="327660" cy="2956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1112" y="5821679"/>
            <a:ext cx="289559" cy="318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0341BA4E-F759-4A93-9574-921E3545C6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60037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271" y="249377"/>
            <a:ext cx="45694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Attention </a:t>
            </a:r>
            <a:r>
              <a:rPr spc="-135" dirty="0"/>
              <a:t>is</a:t>
            </a:r>
            <a:r>
              <a:rPr spc="-420" dirty="0"/>
              <a:t> </a:t>
            </a:r>
            <a:r>
              <a:rPr spc="-170" dirty="0">
                <a:solidFill>
                  <a:srgbClr val="00AF50"/>
                </a:solidFill>
              </a:rPr>
              <a:t>great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028701"/>
            <a:ext cx="8004809" cy="4959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spcBef>
                <a:spcPts val="70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Attention </a:t>
            </a:r>
            <a:r>
              <a:rPr sz="2400" spc="-70" dirty="0">
                <a:latin typeface="Arial"/>
                <a:cs typeface="Arial"/>
              </a:rPr>
              <a:t>significantly 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improves </a:t>
            </a:r>
            <a:r>
              <a:rPr sz="2400" spc="-150" dirty="0">
                <a:solidFill>
                  <a:srgbClr val="00AF50"/>
                </a:solidFill>
                <a:latin typeface="Arial"/>
                <a:cs typeface="Arial"/>
              </a:rPr>
              <a:t>NMT</a:t>
            </a:r>
            <a:r>
              <a:rPr sz="2400" spc="-3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25" dirty="0">
                <a:latin typeface="Arial"/>
                <a:cs typeface="Arial"/>
              </a:rPr>
              <a:t>It’s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very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useful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allow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decoder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focus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certain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parts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54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Attention </a:t>
            </a:r>
            <a:r>
              <a:rPr sz="2400" spc="-145" dirty="0">
                <a:solidFill>
                  <a:srgbClr val="00AF50"/>
                </a:solidFill>
                <a:latin typeface="Arial"/>
                <a:cs typeface="Arial"/>
              </a:rPr>
              <a:t>solves </a:t>
            </a:r>
            <a:r>
              <a:rPr sz="2400" spc="-3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00AF50"/>
                </a:solidFill>
                <a:latin typeface="Arial"/>
                <a:cs typeface="Arial"/>
              </a:rPr>
              <a:t>bottleneck</a:t>
            </a:r>
            <a:r>
              <a:rPr sz="2400" spc="-3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Arial"/>
                <a:cs typeface="Arial"/>
              </a:rPr>
              <a:t>Attention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allows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decoder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look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directly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source;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bypass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bottleneck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55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Attention </a:t>
            </a:r>
            <a:r>
              <a:rPr sz="2400" spc="-110" dirty="0">
                <a:solidFill>
                  <a:srgbClr val="00AF50"/>
                </a:solidFill>
                <a:latin typeface="Arial"/>
                <a:cs typeface="Arial"/>
              </a:rPr>
              <a:t>helps </a:t>
            </a:r>
            <a:r>
              <a:rPr sz="2400" spc="10" dirty="0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sz="2400" spc="-110" dirty="0">
                <a:solidFill>
                  <a:srgbClr val="00AF50"/>
                </a:solidFill>
                <a:latin typeface="Arial"/>
                <a:cs typeface="Arial"/>
              </a:rPr>
              <a:t>vanishing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gradient</a:t>
            </a:r>
            <a:r>
              <a:rPr sz="2400" spc="-48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05" dirty="0">
                <a:latin typeface="Arial"/>
                <a:cs typeface="Arial"/>
              </a:rPr>
              <a:t>Provides </a:t>
            </a:r>
            <a:r>
              <a:rPr sz="2000" spc="-40" dirty="0">
                <a:latin typeface="Arial"/>
                <a:cs typeface="Arial"/>
              </a:rPr>
              <a:t>shortcut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faraway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54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Attention </a:t>
            </a:r>
            <a:r>
              <a:rPr sz="2400" spc="-90" dirty="0">
                <a:latin typeface="Arial"/>
                <a:cs typeface="Arial"/>
              </a:rPr>
              <a:t>provides </a:t>
            </a:r>
            <a:r>
              <a:rPr sz="2400" spc="-145" dirty="0">
                <a:solidFill>
                  <a:srgbClr val="00AF50"/>
                </a:solidFill>
                <a:latin typeface="Arial"/>
                <a:cs typeface="Arial"/>
              </a:rPr>
              <a:t>some</a:t>
            </a:r>
            <a:r>
              <a:rPr sz="2400" spc="-28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Arial"/>
                <a:cs typeface="Arial"/>
              </a:rPr>
              <a:t>interpretability</a:t>
            </a:r>
            <a:endParaRPr sz="2400">
              <a:latin typeface="Arial"/>
              <a:cs typeface="Arial"/>
            </a:endParaRPr>
          </a:p>
          <a:p>
            <a:pPr marL="698500" marR="2386330" lvl="1" indent="-228600">
              <a:spcBef>
                <a:spcPts val="509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70" dirty="0">
                <a:latin typeface="Arial"/>
                <a:cs typeface="Arial"/>
              </a:rPr>
              <a:t>By </a:t>
            </a:r>
            <a:r>
              <a:rPr sz="2000" spc="-70" dirty="0">
                <a:latin typeface="Arial"/>
                <a:cs typeface="Arial"/>
              </a:rPr>
              <a:t>inspecting </a:t>
            </a:r>
            <a:r>
              <a:rPr sz="2000" spc="-10" dirty="0">
                <a:latin typeface="Arial"/>
                <a:cs typeface="Arial"/>
              </a:rPr>
              <a:t>attention </a:t>
            </a:r>
            <a:r>
              <a:rPr sz="2000" spc="-25" dirty="0">
                <a:latin typeface="Arial"/>
                <a:cs typeface="Arial"/>
              </a:rPr>
              <a:t>distribution,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see  </a:t>
            </a:r>
            <a:r>
              <a:rPr sz="2000" spc="-30" dirty="0">
                <a:latin typeface="Arial"/>
                <a:cs typeface="Arial"/>
              </a:rPr>
              <a:t>what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decoder </a:t>
            </a:r>
            <a:r>
              <a:rPr sz="2000" spc="-130" dirty="0">
                <a:latin typeface="Arial"/>
                <a:cs typeface="Arial"/>
              </a:rPr>
              <a:t>was </a:t>
            </a:r>
            <a:r>
              <a:rPr sz="2000" spc="-85" dirty="0">
                <a:latin typeface="Arial"/>
                <a:cs typeface="Arial"/>
              </a:rPr>
              <a:t>focusing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10" dirty="0">
                <a:latin typeface="Arial"/>
                <a:cs typeface="Arial"/>
              </a:rPr>
              <a:t>We </a:t>
            </a:r>
            <a:r>
              <a:rPr sz="2000" spc="-60" dirty="0">
                <a:latin typeface="Arial"/>
                <a:cs typeface="Arial"/>
              </a:rPr>
              <a:t>get </a:t>
            </a:r>
            <a:r>
              <a:rPr sz="2000" spc="-45" dirty="0">
                <a:latin typeface="Arial"/>
                <a:cs typeface="Arial"/>
              </a:rPr>
              <a:t>(soft) </a:t>
            </a:r>
            <a:r>
              <a:rPr sz="2000" spc="-55" dirty="0">
                <a:solidFill>
                  <a:srgbClr val="00AF50"/>
                </a:solidFill>
                <a:latin typeface="Arial"/>
                <a:cs typeface="Arial"/>
              </a:rPr>
              <a:t>alignment </a:t>
            </a:r>
            <a:r>
              <a:rPr sz="2000" spc="5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000" spc="-2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Arial"/>
                <a:cs typeface="Arial"/>
              </a:rPr>
              <a:t>free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698500" marR="2480945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65" dirty="0">
                <a:latin typeface="Arial"/>
                <a:cs typeface="Arial"/>
              </a:rPr>
              <a:t>cool </a:t>
            </a:r>
            <a:r>
              <a:rPr sz="2000" spc="-130" dirty="0">
                <a:latin typeface="Arial"/>
                <a:cs typeface="Arial"/>
              </a:rPr>
              <a:t>because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75" dirty="0">
                <a:latin typeface="Arial"/>
                <a:cs typeface="Arial"/>
              </a:rPr>
              <a:t>never </a:t>
            </a:r>
            <a:r>
              <a:rPr sz="2000" spc="-40" dirty="0">
                <a:latin typeface="Arial"/>
                <a:cs typeface="Arial"/>
              </a:rPr>
              <a:t>explicitly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trained 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55" dirty="0">
                <a:latin typeface="Arial"/>
                <a:cs typeface="Arial"/>
              </a:rPr>
              <a:t>alignment</a:t>
            </a:r>
            <a:r>
              <a:rPr sz="2000" spc="-105" dirty="0">
                <a:latin typeface="Arial"/>
                <a:cs typeface="Arial"/>
              </a:rPr>
              <a:t> system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network just </a:t>
            </a:r>
            <a:r>
              <a:rPr sz="2000" spc="-70" dirty="0">
                <a:latin typeface="Arial"/>
                <a:cs typeface="Arial"/>
              </a:rPr>
              <a:t>learned </a:t>
            </a:r>
            <a:r>
              <a:rPr sz="2000" spc="-55" dirty="0">
                <a:latin typeface="Arial"/>
                <a:cs typeface="Arial"/>
              </a:rPr>
              <a:t>alignment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0721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4981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0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53498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47757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2017" y="4402835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721" y="4710938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9240" y="4710938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53498" y="4710938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7757" y="4710938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2017" y="4710938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1"/>
                </a:moveTo>
                <a:lnTo>
                  <a:pt x="294271" y="308101"/>
                </a:lnTo>
                <a:lnTo>
                  <a:pt x="29427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0721" y="5019040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4981" y="5019040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3498" y="5019040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7757" y="5019040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2017" y="5019040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721" y="5327116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3498" y="5327116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47757" y="5327116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42017" y="5327116"/>
            <a:ext cx="294640" cy="308610"/>
          </a:xfrm>
          <a:custGeom>
            <a:avLst/>
            <a:gdLst/>
            <a:ahLst/>
            <a:cxnLst/>
            <a:rect l="l" t="t" r="r" b="b"/>
            <a:pathLst>
              <a:path w="294640" h="308610">
                <a:moveTo>
                  <a:pt x="0" y="308102"/>
                </a:moveTo>
                <a:lnTo>
                  <a:pt x="294271" y="308102"/>
                </a:lnTo>
                <a:lnTo>
                  <a:pt x="294271" y="0"/>
                </a:lnTo>
                <a:lnTo>
                  <a:pt x="0" y="0"/>
                </a:lnTo>
                <a:lnTo>
                  <a:pt x="0" y="308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70721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64981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59240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3498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47757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42017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64372" y="4402835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2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64372" y="4710938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2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4372" y="5019040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2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4372" y="5327141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2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36276" y="4396486"/>
            <a:ext cx="0" cy="1245235"/>
          </a:xfrm>
          <a:custGeom>
            <a:avLst/>
            <a:gdLst/>
            <a:ahLst/>
            <a:cxnLst/>
            <a:rect l="l" t="t" r="r" b="b"/>
            <a:pathLst>
              <a:path h="1245235">
                <a:moveTo>
                  <a:pt x="0" y="0"/>
                </a:moveTo>
                <a:lnTo>
                  <a:pt x="0" y="12450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64372" y="5635218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2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904479" y="4102832"/>
          <a:ext cx="2439668" cy="153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 vert="vert27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 vert="vert27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 vert="vert27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 vert="vert27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492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473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m’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rté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Holder 4">
            <a:extLst>
              <a:ext uri="{FF2B5EF4-FFF2-40B4-BE49-F238E27FC236}">
                <a16:creationId xmlns:a16="http://schemas.microsoft.com/office/drawing/2014/main" id="{94D4D482-147D-405F-9610-FEB70D588E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97931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1" y="249377"/>
            <a:ext cx="113512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Attention </a:t>
            </a:r>
            <a:r>
              <a:rPr spc="-135" dirty="0"/>
              <a:t>is </a:t>
            </a:r>
            <a:r>
              <a:rPr spc="-125" dirty="0"/>
              <a:t>a</a:t>
            </a:r>
            <a:r>
              <a:rPr spc="-740" dirty="0"/>
              <a:t> </a:t>
            </a:r>
            <a:r>
              <a:rPr i="1" spc="-180" dirty="0">
                <a:latin typeface="Trebuchet MS"/>
                <a:cs typeface="Trebuchet MS"/>
              </a:rPr>
              <a:t>general </a:t>
            </a:r>
            <a:r>
              <a:rPr spc="-165" dirty="0"/>
              <a:t>Deep </a:t>
            </a:r>
            <a:r>
              <a:rPr spc="-200" dirty="0"/>
              <a:t>Learning </a:t>
            </a:r>
            <a:r>
              <a:rPr spc="-19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728281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We’ve </a:t>
            </a:r>
            <a:r>
              <a:rPr sz="2400" spc="-160" dirty="0">
                <a:latin typeface="Arial"/>
                <a:cs typeface="Arial"/>
              </a:rPr>
              <a:t>seen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" dirty="0">
                <a:latin typeface="Arial"/>
                <a:cs typeface="Arial"/>
              </a:rPr>
              <a:t>attention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great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improve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spc="-120" dirty="0">
                <a:latin typeface="Arial"/>
                <a:cs typeface="Arial"/>
              </a:rPr>
              <a:t>sequence-to-sequence </a:t>
            </a:r>
            <a:r>
              <a:rPr sz="2400" spc="-70" dirty="0">
                <a:latin typeface="Arial"/>
                <a:cs typeface="Arial"/>
              </a:rPr>
              <a:t>model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Machine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Translation.</a:t>
            </a:r>
            <a:endParaRPr sz="2400">
              <a:latin typeface="Arial"/>
              <a:cs typeface="Arial"/>
            </a:endParaRPr>
          </a:p>
          <a:p>
            <a:pPr marL="355600" marR="194945" indent="-342900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However</a:t>
            </a:r>
            <a:r>
              <a:rPr sz="2400" spc="-90" dirty="0">
                <a:latin typeface="Arial"/>
                <a:cs typeface="Arial"/>
              </a:rPr>
              <a:t>: </a:t>
            </a:r>
            <a:r>
              <a:rPr sz="2400" spc="-200" dirty="0">
                <a:latin typeface="Arial"/>
                <a:cs typeface="Arial"/>
              </a:rPr>
              <a:t>You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5" dirty="0">
                <a:latin typeface="Arial"/>
                <a:cs typeface="Arial"/>
              </a:rPr>
              <a:t>attention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many</a:t>
            </a:r>
            <a:r>
              <a:rPr sz="2400" spc="-2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architectures 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(not </a:t>
            </a:r>
            <a:r>
              <a:rPr sz="2400" spc="-45" dirty="0">
                <a:latin typeface="Arial"/>
                <a:cs typeface="Arial"/>
              </a:rPr>
              <a:t>just </a:t>
            </a:r>
            <a:r>
              <a:rPr sz="2400" spc="-150" dirty="0">
                <a:latin typeface="Arial"/>
                <a:cs typeface="Arial"/>
              </a:rPr>
              <a:t>seq2seq)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BA56BD"/>
                </a:solidFill>
                <a:latin typeface="Arial"/>
                <a:cs typeface="Arial"/>
              </a:rPr>
              <a:t>many </a:t>
            </a:r>
            <a:r>
              <a:rPr sz="2400" spc="-140" dirty="0">
                <a:solidFill>
                  <a:srgbClr val="BA56BD"/>
                </a:solidFill>
                <a:latin typeface="Arial"/>
                <a:cs typeface="Arial"/>
              </a:rPr>
              <a:t>tasks </a:t>
            </a:r>
            <a:r>
              <a:rPr sz="2400" spc="-25" dirty="0">
                <a:latin typeface="Arial"/>
                <a:cs typeface="Arial"/>
              </a:rPr>
              <a:t>(not </a:t>
            </a:r>
            <a:r>
              <a:rPr sz="2400" spc="-45" dirty="0">
                <a:latin typeface="Arial"/>
                <a:cs typeface="Arial"/>
              </a:rPr>
              <a:t>just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MT)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3457" y="3124201"/>
            <a:ext cx="8620125" cy="164782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19430" indent="-342900">
              <a:spcBef>
                <a:spcPts val="335"/>
              </a:spcBef>
              <a:buClr>
                <a:srgbClr val="CC0000"/>
              </a:buClr>
              <a:buFont typeface="Times New Roman"/>
              <a:buChar char="•"/>
              <a:tabLst>
                <a:tab pos="519430" algn="l"/>
                <a:tab pos="520065" algn="l"/>
              </a:tabLst>
            </a:pPr>
            <a:r>
              <a:rPr sz="2400" b="1" u="heavy" spc="-3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More </a:t>
            </a:r>
            <a:r>
              <a:rPr sz="2400" b="1" u="heavy" spc="-135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general </a:t>
            </a:r>
            <a:r>
              <a:rPr sz="2400" b="1" u="heavy" spc="-13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definition </a:t>
            </a:r>
            <a:r>
              <a:rPr sz="2400" b="1" u="heavy" spc="-10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of</a:t>
            </a:r>
            <a:r>
              <a:rPr sz="2400" b="1" u="heavy" spc="-44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14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attention</a:t>
            </a:r>
            <a:r>
              <a:rPr sz="2400" spc="-114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62330" marR="90805" lvl="1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862965" algn="l"/>
              </a:tabLst>
            </a:pPr>
            <a:r>
              <a:rPr sz="2400" spc="-135" dirty="0">
                <a:latin typeface="Arial"/>
                <a:cs typeface="Arial"/>
              </a:rPr>
              <a:t>Given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vector </a:t>
            </a:r>
            <a:r>
              <a:rPr sz="2400" i="1" spc="-120" dirty="0">
                <a:solidFill>
                  <a:srgbClr val="BA56BD"/>
                </a:solidFill>
                <a:latin typeface="Arial"/>
                <a:cs typeface="Arial"/>
              </a:rPr>
              <a:t>values</a:t>
            </a:r>
            <a:r>
              <a:rPr sz="2400" spc="-120" dirty="0">
                <a:latin typeface="Arial"/>
                <a:cs typeface="Arial"/>
              </a:rPr>
              <a:t>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vector </a:t>
            </a:r>
            <a:r>
              <a:rPr sz="2400" i="1" spc="-95" dirty="0">
                <a:solidFill>
                  <a:srgbClr val="BA56BD"/>
                </a:solidFill>
                <a:latin typeface="Arial"/>
                <a:cs typeface="Arial"/>
              </a:rPr>
              <a:t>query</a:t>
            </a:r>
            <a:r>
              <a:rPr sz="2400" spc="-95" dirty="0">
                <a:latin typeface="Arial"/>
                <a:cs typeface="Arial"/>
              </a:rPr>
              <a:t>,</a:t>
            </a:r>
            <a:r>
              <a:rPr sz="2400" spc="-95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b="1" u="heavy" spc="-12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attention</a:t>
            </a:r>
            <a:r>
              <a:rPr sz="2400" b="1" spc="-120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70" dirty="0">
                <a:latin typeface="Arial"/>
                <a:cs typeface="Arial"/>
              </a:rPr>
              <a:t>technique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compute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weighted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values,  </a:t>
            </a:r>
            <a:r>
              <a:rPr sz="2400" spc="-80" dirty="0">
                <a:latin typeface="Arial"/>
                <a:cs typeface="Arial"/>
              </a:rPr>
              <a:t>dependent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query.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5056785"/>
            <a:ext cx="7955915" cy="16351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sometimes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say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986FF"/>
                </a:solidFill>
                <a:latin typeface="Arial"/>
                <a:cs typeface="Arial"/>
              </a:rPr>
              <a:t>query</a:t>
            </a:r>
            <a:r>
              <a:rPr sz="2400" spc="-13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i="1" spc="-70" dirty="0">
                <a:solidFill>
                  <a:srgbClr val="3986FF"/>
                </a:solidFill>
                <a:latin typeface="Arial"/>
                <a:cs typeface="Arial"/>
              </a:rPr>
              <a:t>attends</a:t>
            </a:r>
            <a:r>
              <a:rPr sz="2400" i="1" spc="-125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i="1" spc="15" dirty="0">
                <a:solidFill>
                  <a:srgbClr val="3986FF"/>
                </a:solidFill>
                <a:latin typeface="Arial"/>
                <a:cs typeface="Arial"/>
              </a:rPr>
              <a:t>to</a:t>
            </a:r>
            <a:r>
              <a:rPr sz="2400" i="1" spc="-140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986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3986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3986FF"/>
                </a:solidFill>
                <a:latin typeface="Arial"/>
                <a:cs typeface="Arial"/>
              </a:rPr>
              <a:t>values</a:t>
            </a:r>
            <a:r>
              <a:rPr sz="2400" spc="-1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spcBef>
                <a:spcPts val="57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60" dirty="0">
                <a:latin typeface="Arial"/>
                <a:cs typeface="Arial"/>
              </a:rPr>
              <a:t>seq2seq </a:t>
            </a:r>
            <a:r>
              <a:rPr sz="2400" spc="-210" dirty="0">
                <a:latin typeface="Arial"/>
                <a:cs typeface="Arial"/>
              </a:rPr>
              <a:t>+ </a:t>
            </a:r>
            <a:r>
              <a:rPr sz="2400" spc="-15" dirty="0">
                <a:latin typeface="Arial"/>
                <a:cs typeface="Arial"/>
              </a:rPr>
              <a:t>attention </a:t>
            </a:r>
            <a:r>
              <a:rPr sz="2400" spc="-70" dirty="0">
                <a:latin typeface="Arial"/>
                <a:cs typeface="Arial"/>
              </a:rPr>
              <a:t>model, </a:t>
            </a:r>
            <a:r>
              <a:rPr sz="2400" spc="-145" dirty="0">
                <a:latin typeface="Arial"/>
                <a:cs typeface="Arial"/>
              </a:rPr>
              <a:t>each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decoder  </a:t>
            </a:r>
            <a:r>
              <a:rPr sz="2400" spc="-75" dirty="0">
                <a:latin typeface="Arial"/>
                <a:cs typeface="Arial"/>
              </a:rPr>
              <a:t>hidden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state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(query)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attends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15" dirty="0">
                <a:latin typeface="Arial"/>
                <a:cs typeface="Arial"/>
              </a:rPr>
              <a:t>to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encoder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hidden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states  </a:t>
            </a:r>
            <a:r>
              <a:rPr sz="2400" spc="-114" dirty="0">
                <a:latin typeface="Arial"/>
                <a:cs typeface="Arial"/>
              </a:rPr>
              <a:t>(values).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C729DBFE-11CD-4BF5-83AA-7917B8EAC7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38759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1" y="249377"/>
            <a:ext cx="111988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55" dirty="0"/>
              <a:t>Attention </a:t>
            </a:r>
            <a:r>
              <a:rPr spc="-135" dirty="0"/>
              <a:t>is </a:t>
            </a:r>
            <a:r>
              <a:rPr spc="-125" dirty="0"/>
              <a:t>a</a:t>
            </a:r>
            <a:r>
              <a:rPr spc="-740" dirty="0"/>
              <a:t> </a:t>
            </a:r>
            <a:r>
              <a:rPr i="1" spc="-180" dirty="0">
                <a:latin typeface="Trebuchet MS"/>
                <a:cs typeface="Trebuchet MS"/>
              </a:rPr>
              <a:t>general </a:t>
            </a:r>
            <a:r>
              <a:rPr spc="-165" dirty="0"/>
              <a:t>Deep </a:t>
            </a:r>
            <a:r>
              <a:rPr spc="-200" dirty="0"/>
              <a:t>Learning </a:t>
            </a:r>
            <a:r>
              <a:rPr spc="-19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092708"/>
            <a:ext cx="8534400" cy="1579920"/>
          </a:xfrm>
          <a:prstGeom prst="rect">
            <a:avLst/>
          </a:prstGeom>
          <a:ln w="12192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spcBef>
                <a:spcPts val="200"/>
              </a:spcBef>
            </a:pPr>
            <a:r>
              <a:rPr sz="2400" b="1" u="heavy" spc="-3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More </a:t>
            </a:r>
            <a:r>
              <a:rPr sz="2400" b="1" u="heavy" spc="-135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general </a:t>
            </a:r>
            <a:r>
              <a:rPr sz="2400" b="1" u="heavy" spc="-13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definition </a:t>
            </a:r>
            <a:r>
              <a:rPr sz="2400" b="1" u="heavy" spc="-10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of</a:t>
            </a:r>
            <a:r>
              <a:rPr sz="2400" b="1" u="heavy" spc="-440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14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attention</a:t>
            </a:r>
            <a:r>
              <a:rPr sz="2400" spc="-114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0805" marR="105410">
              <a:spcBef>
                <a:spcPts val="580"/>
              </a:spcBef>
            </a:pPr>
            <a:r>
              <a:rPr sz="2400" spc="-135" dirty="0">
                <a:latin typeface="Arial"/>
                <a:cs typeface="Arial"/>
              </a:rPr>
              <a:t>Given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vector </a:t>
            </a:r>
            <a:r>
              <a:rPr sz="2400" i="1" spc="-120" dirty="0">
                <a:solidFill>
                  <a:srgbClr val="BA56BD"/>
                </a:solidFill>
                <a:latin typeface="Arial"/>
                <a:cs typeface="Arial"/>
              </a:rPr>
              <a:t>values</a:t>
            </a:r>
            <a:r>
              <a:rPr sz="2400" spc="-120" dirty="0">
                <a:latin typeface="Arial"/>
                <a:cs typeface="Arial"/>
              </a:rPr>
              <a:t>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vector </a:t>
            </a:r>
            <a:r>
              <a:rPr sz="2400" i="1" spc="-95" dirty="0">
                <a:solidFill>
                  <a:srgbClr val="BA56BD"/>
                </a:solidFill>
                <a:latin typeface="Arial"/>
                <a:cs typeface="Arial"/>
              </a:rPr>
              <a:t>query</a:t>
            </a:r>
            <a:r>
              <a:rPr sz="2400" spc="-95" dirty="0">
                <a:latin typeface="Arial"/>
                <a:cs typeface="Arial"/>
              </a:rPr>
              <a:t>, </a:t>
            </a:r>
            <a:r>
              <a:rPr sz="2400" b="1" u="heavy" spc="-125" dirty="0">
                <a:solidFill>
                  <a:srgbClr val="3986FF"/>
                </a:solidFill>
                <a:uFill>
                  <a:solidFill>
                    <a:srgbClr val="3986FF"/>
                  </a:solidFill>
                </a:uFill>
                <a:latin typeface="Trebuchet MS"/>
                <a:cs typeface="Trebuchet MS"/>
              </a:rPr>
              <a:t>attention</a:t>
            </a:r>
            <a:r>
              <a:rPr sz="2400" b="1" spc="-125" dirty="0">
                <a:solidFill>
                  <a:srgbClr val="3986F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70" dirty="0">
                <a:latin typeface="Arial"/>
                <a:cs typeface="Arial"/>
              </a:rPr>
              <a:t>technique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compute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weighted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values, </a:t>
            </a:r>
            <a:r>
              <a:rPr sz="2400" spc="-80" dirty="0">
                <a:latin typeface="Arial"/>
                <a:cs typeface="Arial"/>
              </a:rPr>
              <a:t>dependent on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query.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3087814"/>
            <a:ext cx="8166734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</a:pPr>
            <a:r>
              <a:rPr sz="2400" b="1" spc="-105" dirty="0">
                <a:latin typeface="Trebuchet MS"/>
                <a:cs typeface="Trebuchet MS"/>
              </a:rPr>
              <a:t>Intuition</a:t>
            </a:r>
            <a:r>
              <a:rPr sz="2400" spc="-10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marR="5080" indent="-228600" algn="just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weighted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i="1" spc="-114" dirty="0">
                <a:solidFill>
                  <a:srgbClr val="BA56BD"/>
                </a:solidFill>
                <a:latin typeface="Arial"/>
                <a:cs typeface="Arial"/>
              </a:rPr>
              <a:t>selective summary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information  </a:t>
            </a:r>
            <a:r>
              <a:rPr sz="2400" spc="-75" dirty="0">
                <a:latin typeface="Arial"/>
                <a:cs typeface="Arial"/>
              </a:rPr>
              <a:t>contained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20" dirty="0">
                <a:latin typeface="Arial"/>
                <a:cs typeface="Arial"/>
              </a:rPr>
              <a:t>values, </a:t>
            </a:r>
            <a:r>
              <a:rPr sz="2400" spc="-70" dirty="0">
                <a:latin typeface="Arial"/>
                <a:cs typeface="Arial"/>
              </a:rPr>
              <a:t>where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query </a:t>
            </a:r>
            <a:r>
              <a:rPr sz="2400" spc="-75" dirty="0">
                <a:latin typeface="Arial"/>
                <a:cs typeface="Arial"/>
              </a:rPr>
              <a:t>determines </a:t>
            </a:r>
            <a:r>
              <a:rPr sz="2400" spc="-70" dirty="0">
                <a:latin typeface="Arial"/>
                <a:cs typeface="Arial"/>
              </a:rPr>
              <a:t>which  </a:t>
            </a:r>
            <a:r>
              <a:rPr sz="2400" spc="-130" dirty="0">
                <a:latin typeface="Arial"/>
                <a:cs typeface="Arial"/>
              </a:rPr>
              <a:t>values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focus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698500" marR="13970" indent="-228600">
              <a:spcBef>
                <a:spcPts val="580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5" dirty="0">
                <a:latin typeface="Arial"/>
                <a:cs typeface="Arial"/>
              </a:rPr>
              <a:t>Attention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way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obtain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i="1" spc="-114" dirty="0">
                <a:solidFill>
                  <a:srgbClr val="BA56BD"/>
                </a:solidFill>
                <a:latin typeface="Arial"/>
                <a:cs typeface="Arial"/>
              </a:rPr>
              <a:t>fixed-size</a:t>
            </a:r>
            <a:r>
              <a:rPr sz="2400" i="1" spc="-12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75" dirty="0">
                <a:solidFill>
                  <a:srgbClr val="BA56BD"/>
                </a:solidFill>
                <a:latin typeface="Arial"/>
                <a:cs typeface="Arial"/>
              </a:rPr>
              <a:t>representation</a:t>
            </a:r>
            <a:r>
              <a:rPr sz="2400" i="1" spc="-14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of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an  </a:t>
            </a:r>
            <a:r>
              <a:rPr sz="2400" i="1" spc="-30" dirty="0">
                <a:solidFill>
                  <a:srgbClr val="BA56BD"/>
                </a:solidFill>
                <a:latin typeface="Arial"/>
                <a:cs typeface="Arial"/>
              </a:rPr>
              <a:t>arbitrary </a:t>
            </a:r>
            <a:r>
              <a:rPr sz="2400" i="1" spc="-110" dirty="0">
                <a:solidFill>
                  <a:srgbClr val="BA56BD"/>
                </a:solidFill>
                <a:latin typeface="Arial"/>
                <a:cs typeface="Arial"/>
              </a:rPr>
              <a:t>set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of </a:t>
            </a:r>
            <a:r>
              <a:rPr sz="2400" i="1" spc="-85" dirty="0">
                <a:solidFill>
                  <a:srgbClr val="BA56BD"/>
                </a:solidFill>
                <a:latin typeface="Arial"/>
                <a:cs typeface="Arial"/>
              </a:rPr>
              <a:t>representations </a:t>
            </a:r>
            <a:r>
              <a:rPr sz="2400" spc="-40" dirty="0">
                <a:latin typeface="Arial"/>
                <a:cs typeface="Arial"/>
              </a:rPr>
              <a:t>(the </a:t>
            </a:r>
            <a:r>
              <a:rPr sz="2400" spc="-114" dirty="0">
                <a:latin typeface="Arial"/>
                <a:cs typeface="Arial"/>
              </a:rPr>
              <a:t>values), </a:t>
            </a:r>
            <a:r>
              <a:rPr sz="2400" spc="-75" dirty="0">
                <a:latin typeface="Arial"/>
                <a:cs typeface="Arial"/>
              </a:rPr>
              <a:t>dependent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60" dirty="0">
                <a:latin typeface="Arial"/>
                <a:cs typeface="Arial"/>
              </a:rPr>
              <a:t>representation </a:t>
            </a:r>
            <a:r>
              <a:rPr sz="2400" spc="-45" dirty="0">
                <a:latin typeface="Arial"/>
                <a:cs typeface="Arial"/>
              </a:rPr>
              <a:t>(the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query).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9136CB78-8F14-46DA-B6FE-9FADB3E51F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285670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249377"/>
            <a:ext cx="85318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54" dirty="0"/>
              <a:t>There </a:t>
            </a:r>
            <a:r>
              <a:rPr spc="-195" dirty="0"/>
              <a:t>are </a:t>
            </a:r>
            <a:r>
              <a:rPr i="1" spc="-235" dirty="0">
                <a:latin typeface="Trebuchet MS"/>
                <a:cs typeface="Trebuchet MS"/>
              </a:rPr>
              <a:t>several </a:t>
            </a:r>
            <a:r>
              <a:rPr spc="-160" dirty="0"/>
              <a:t>attention</a:t>
            </a:r>
            <a:r>
              <a:rPr spc="-330" dirty="0"/>
              <a:t> </a:t>
            </a:r>
            <a:r>
              <a:rPr spc="-160" dirty="0"/>
              <a:t>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1"/>
            <a:ext cx="689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5431155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BA56BD"/>
                </a:solidFill>
                <a:latin typeface="Arial"/>
                <a:cs typeface="Arial"/>
              </a:rPr>
              <a:t>values	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i="1" spc="-100" dirty="0">
                <a:solidFill>
                  <a:srgbClr val="BA56BD"/>
                </a:solidFill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1910588"/>
            <a:ext cx="361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Attention </a:t>
            </a:r>
            <a:r>
              <a:rPr sz="2400" spc="-125" dirty="0">
                <a:latin typeface="Arial"/>
                <a:cs typeface="Arial"/>
              </a:rPr>
              <a:t>always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involves: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40" y="2273681"/>
            <a:ext cx="6182995" cy="90931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 indent="-457200">
              <a:spcBef>
                <a:spcPts val="695"/>
              </a:spcBef>
              <a:buClr>
                <a:srgbClr val="3986FF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05" dirty="0">
                <a:latin typeface="Arial"/>
                <a:cs typeface="Arial"/>
              </a:rPr>
              <a:t>Computing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attention</a:t>
            </a:r>
            <a:r>
              <a:rPr sz="2400" i="1" spc="-2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170" dirty="0">
                <a:solidFill>
                  <a:srgbClr val="BA56BD"/>
                </a:solidFill>
                <a:latin typeface="Arial"/>
                <a:cs typeface="Arial"/>
              </a:rPr>
              <a:t>scores</a:t>
            </a:r>
            <a:endParaRPr sz="2400">
              <a:latin typeface="Arial"/>
              <a:cs typeface="Arial"/>
            </a:endParaRPr>
          </a:p>
          <a:p>
            <a:pPr marL="469900" indent="-457200">
              <a:spcBef>
                <a:spcPts val="600"/>
              </a:spcBef>
              <a:buClr>
                <a:srgbClr val="3986FF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50" dirty="0">
                <a:latin typeface="Arial"/>
                <a:cs typeface="Arial"/>
              </a:rPr>
              <a:t>Taking </a:t>
            </a:r>
            <a:r>
              <a:rPr sz="2400" spc="-85" dirty="0">
                <a:latin typeface="Arial"/>
                <a:cs typeface="Arial"/>
              </a:rPr>
              <a:t>softmax </a:t>
            </a:r>
            <a:r>
              <a:rPr sz="2400" spc="35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get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attention</a:t>
            </a:r>
            <a:r>
              <a:rPr sz="2400" i="1" spc="-50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BA56BD"/>
                </a:solidFill>
                <a:latin typeface="Arial"/>
                <a:cs typeface="Arial"/>
              </a:rPr>
              <a:t>distribution </a:t>
            </a:r>
            <a:r>
              <a:rPr sz="2400" spc="-114" dirty="0">
                <a:latin typeface="DejaVu Sans"/>
                <a:cs typeface="DejaVu Sans"/>
              </a:rPr>
              <a:t>⍺</a:t>
            </a:r>
            <a:r>
              <a:rPr sz="2400" spc="-114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39" y="4032250"/>
            <a:ext cx="790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9900" algn="l"/>
              </a:tabLst>
            </a:pPr>
            <a:r>
              <a:rPr sz="2400" spc="-95" dirty="0">
                <a:solidFill>
                  <a:srgbClr val="3986FF"/>
                </a:solidFill>
                <a:latin typeface="Arial"/>
                <a:cs typeface="Arial"/>
              </a:rPr>
              <a:t>3.	</a:t>
            </a:r>
            <a:r>
              <a:rPr sz="2400" spc="-150" dirty="0">
                <a:latin typeface="Arial"/>
                <a:cs typeface="Arial"/>
              </a:rPr>
              <a:t>Using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attention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distribution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take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weighted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sum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values: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195" y="5495646"/>
            <a:ext cx="7435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thus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obtaining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attention</a:t>
            </a:r>
            <a:r>
              <a:rPr sz="2400" i="1" spc="-13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BA56BD"/>
                </a:solidFill>
                <a:latin typeface="Arial"/>
                <a:cs typeface="Arial"/>
              </a:rPr>
              <a:t>output</a:t>
            </a:r>
            <a:r>
              <a:rPr sz="2400" i="1" spc="-105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b="1" i="1" spc="-160" dirty="0">
                <a:latin typeface="Trebuchet MS"/>
                <a:cs typeface="Trebuchet MS"/>
              </a:rPr>
              <a:t>a</a:t>
            </a:r>
            <a:r>
              <a:rPr sz="2400" b="1" i="1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Arial"/>
                <a:cs typeface="Arial"/>
              </a:rPr>
              <a:t>(sometimes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called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/>
            <a:r>
              <a:rPr sz="2400" i="1" spc="-70" dirty="0">
                <a:latin typeface="Arial"/>
                <a:cs typeface="Arial"/>
              </a:rPr>
              <a:t>context</a:t>
            </a:r>
            <a:r>
              <a:rPr sz="2400" i="1" spc="-15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vector</a:t>
            </a:r>
            <a:r>
              <a:rPr sz="2400" spc="-7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8949" y="1153219"/>
            <a:ext cx="2190523" cy="33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8786" y="1165977"/>
            <a:ext cx="912009" cy="27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4691" y="4602538"/>
            <a:ext cx="2156592" cy="781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4129" y="3360698"/>
            <a:ext cx="2857680" cy="362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3383" y="2376651"/>
            <a:ext cx="937407" cy="28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73491" y="2070354"/>
            <a:ext cx="1624965" cy="861774"/>
          </a:xfrm>
          <a:prstGeom prst="rect">
            <a:avLst/>
          </a:prstGeom>
          <a:ln w="28955">
            <a:solidFill>
              <a:srgbClr val="4285F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71450" marR="164465" algn="ctr">
              <a:spcBef>
                <a:spcPts val="240"/>
              </a:spcBef>
            </a:pPr>
            <a:r>
              <a:rPr spc="-100" dirty="0">
                <a:solidFill>
                  <a:srgbClr val="4285F4"/>
                </a:solidFill>
                <a:latin typeface="Arial"/>
                <a:cs typeface="Arial"/>
              </a:rPr>
              <a:t>There </a:t>
            </a:r>
            <a:r>
              <a:rPr spc="-85" dirty="0">
                <a:solidFill>
                  <a:srgbClr val="4285F4"/>
                </a:solidFill>
                <a:latin typeface="Arial"/>
                <a:cs typeface="Arial"/>
              </a:rPr>
              <a:t>are 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multiple</a:t>
            </a:r>
            <a:r>
              <a:rPr spc="-16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130" dirty="0">
                <a:solidFill>
                  <a:srgbClr val="4285F4"/>
                </a:solidFill>
                <a:latin typeface="Arial"/>
                <a:cs typeface="Arial"/>
              </a:rPr>
              <a:t>ways  </a:t>
            </a:r>
            <a:r>
              <a:rPr spc="15" dirty="0">
                <a:solidFill>
                  <a:srgbClr val="4285F4"/>
                </a:solidFill>
                <a:latin typeface="Arial"/>
                <a:cs typeface="Arial"/>
              </a:rPr>
              <a:t>to </a:t>
            </a:r>
            <a:r>
              <a:rPr spc="-55" dirty="0">
                <a:solidFill>
                  <a:srgbClr val="4285F4"/>
                </a:solidFill>
                <a:latin typeface="Arial"/>
                <a:cs typeface="Arial"/>
              </a:rPr>
              <a:t>do</a:t>
            </a:r>
            <a:r>
              <a:rPr spc="-22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4285F4"/>
                </a:solidFill>
                <a:latin typeface="Arial"/>
                <a:cs typeface="Arial"/>
              </a:rPr>
              <a:t>this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8819" y="2488693"/>
            <a:ext cx="805815" cy="86995"/>
          </a:xfrm>
          <a:custGeom>
            <a:avLst/>
            <a:gdLst/>
            <a:ahLst/>
            <a:cxnLst/>
            <a:rect l="l" t="t" r="r" b="b"/>
            <a:pathLst>
              <a:path w="805815" h="86994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805815" h="86994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805815" h="86994">
                <a:moveTo>
                  <a:pt x="805560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805560" y="57912"/>
                </a:lnTo>
                <a:lnTo>
                  <a:pt x="805560" y="2895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Holder 4">
            <a:extLst>
              <a:ext uri="{FF2B5EF4-FFF2-40B4-BE49-F238E27FC236}">
                <a16:creationId xmlns:a16="http://schemas.microsoft.com/office/drawing/2014/main" id="{28E7E5D5-D264-47C9-B086-53DA1B3924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2107012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478" y="193818"/>
            <a:ext cx="51790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5" dirty="0"/>
              <a:t>Attention</a:t>
            </a:r>
            <a:r>
              <a:rPr spc="-330" dirty="0"/>
              <a:t> </a:t>
            </a:r>
            <a:r>
              <a:rPr spc="-160" dirty="0"/>
              <a:t>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8710"/>
            <a:ext cx="5651500" cy="3129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5133975" algn="l"/>
              </a:tabLst>
            </a:pPr>
            <a:r>
              <a:rPr sz="2000" spc="-105" dirty="0">
                <a:latin typeface="Arial"/>
                <a:cs typeface="Arial"/>
              </a:rPr>
              <a:t>Ther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BA56BD"/>
                </a:solidFill>
                <a:latin typeface="Arial"/>
                <a:cs typeface="Arial"/>
              </a:rPr>
              <a:t>se</a:t>
            </a:r>
            <a:r>
              <a:rPr sz="2000" spc="-155" dirty="0">
                <a:solidFill>
                  <a:srgbClr val="BA56BD"/>
                </a:solidFill>
                <a:latin typeface="Arial"/>
                <a:cs typeface="Arial"/>
              </a:rPr>
              <a:t>v</a:t>
            </a:r>
            <a:r>
              <a:rPr sz="2000" spc="-55" dirty="0">
                <a:solidFill>
                  <a:srgbClr val="BA56BD"/>
                </a:solidFill>
                <a:latin typeface="Arial"/>
                <a:cs typeface="Arial"/>
              </a:rPr>
              <a:t>eral</a:t>
            </a:r>
            <a:r>
              <a:rPr sz="2000" spc="-9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BA56BD"/>
                </a:solidFill>
                <a:latin typeface="Arial"/>
                <a:cs typeface="Arial"/>
              </a:rPr>
              <a:t>ways</a:t>
            </a:r>
            <a:r>
              <a:rPr sz="2000" spc="-114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you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comp</a:t>
            </a:r>
            <a:r>
              <a:rPr sz="2000" spc="-7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te	</a:t>
            </a:r>
            <a:r>
              <a:rPr sz="2000" spc="-15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12700">
              <a:tabLst>
                <a:tab pos="1317625" algn="l"/>
              </a:tabLst>
            </a:pPr>
            <a:r>
              <a:rPr sz="2000" spc="-90" dirty="0">
                <a:latin typeface="Arial"/>
                <a:cs typeface="Arial"/>
              </a:rPr>
              <a:t>and	</a:t>
            </a:r>
            <a:r>
              <a:rPr sz="2000" spc="-2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Basic 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dot-product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attention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50" dirty="0">
                <a:latin typeface="Arial"/>
                <a:cs typeface="Arial"/>
              </a:rPr>
              <a:t>Note: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assumes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135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version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30" dirty="0">
                <a:latin typeface="Arial"/>
                <a:cs typeface="Arial"/>
              </a:rPr>
              <a:t>saw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earlier</a:t>
            </a:r>
            <a:endParaRPr sz="2000">
              <a:latin typeface="Arial"/>
              <a:cs typeface="Arial"/>
            </a:endParaRPr>
          </a:p>
          <a:p>
            <a:pPr lvl="1">
              <a:spcBef>
                <a:spcPts val="5"/>
              </a:spcBef>
              <a:buClr>
                <a:srgbClr val="3986FF"/>
              </a:buClr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Multiplicative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attention: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  <a:tab pos="2715260" algn="l"/>
              </a:tabLst>
            </a:pPr>
            <a:r>
              <a:rPr sz="2000" spc="-75" dirty="0">
                <a:latin typeface="Arial"/>
                <a:cs typeface="Arial"/>
              </a:rPr>
              <a:t>Where	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weight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5120" y="4889120"/>
            <a:ext cx="2522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weight </a:t>
            </a:r>
            <a:r>
              <a:rPr sz="2000" spc="-70" dirty="0">
                <a:latin typeface="Arial"/>
                <a:cs typeface="Arial"/>
              </a:rPr>
              <a:t>matrices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0" y="4461929"/>
            <a:ext cx="2592070" cy="1062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Additive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attention: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spcBef>
                <a:spcPts val="480"/>
              </a:spcBef>
              <a:buClr>
                <a:srgbClr val="3986FF"/>
              </a:buClr>
              <a:buFont typeface="Times New Roman"/>
              <a:buChar char="•"/>
              <a:tabLst>
                <a:tab pos="698500" algn="l"/>
                <a:tab pos="699135" algn="l"/>
              </a:tabLst>
            </a:pPr>
            <a:r>
              <a:rPr sz="2000" spc="-75" dirty="0"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698500"/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weight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vector.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40" y="5559654"/>
            <a:ext cx="5774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lr>
                <a:srgbClr val="3986FF"/>
              </a:buClr>
              <a:buFont typeface="Times New Roman"/>
              <a:buChar char="•"/>
              <a:tabLst>
                <a:tab pos="241300" algn="l"/>
                <a:tab pos="241935" algn="l"/>
              </a:tabLst>
            </a:pPr>
            <a:r>
              <a:rPr sz="2000" i="1" spc="-65" dirty="0">
                <a:latin typeface="Arial"/>
                <a:cs typeface="Arial"/>
              </a:rPr>
              <a:t>d</a:t>
            </a:r>
            <a:r>
              <a:rPr sz="1950" spc="-97" baseline="-21367" dirty="0">
                <a:latin typeface="Arial"/>
                <a:cs typeface="Arial"/>
              </a:rPr>
              <a:t>3 </a:t>
            </a:r>
            <a:r>
              <a:rPr sz="2000" spc="-35" dirty="0">
                <a:latin typeface="Arial"/>
                <a:cs typeface="Arial"/>
              </a:rPr>
              <a:t>(the </a:t>
            </a:r>
            <a:r>
              <a:rPr sz="2000" spc="-10" dirty="0">
                <a:latin typeface="Arial"/>
                <a:cs typeface="Arial"/>
              </a:rPr>
              <a:t>attention </a:t>
            </a:r>
            <a:r>
              <a:rPr sz="2000" spc="-55" dirty="0">
                <a:latin typeface="Arial"/>
                <a:cs typeface="Arial"/>
              </a:rPr>
              <a:t>dimensionality)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hyperparameter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354" y="6145174"/>
            <a:ext cx="64122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05120" algn="just">
              <a:spcBef>
                <a:spcPts val="95"/>
              </a:spcBef>
            </a:pP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More</a:t>
            </a:r>
            <a:r>
              <a:rPr sz="1000" b="1" u="sng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information: </a:t>
            </a:r>
            <a:r>
              <a:rPr sz="1000" b="1" spc="-5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Arial"/>
                <a:cs typeface="Arial"/>
              </a:rPr>
              <a:t>“Deep </a:t>
            </a:r>
            <a:r>
              <a:rPr sz="1000" spc="-55" dirty="0">
                <a:latin typeface="Arial"/>
                <a:cs typeface="Arial"/>
              </a:rPr>
              <a:t>Learning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125" dirty="0">
                <a:latin typeface="Arial"/>
                <a:cs typeface="Arial"/>
              </a:rPr>
              <a:t>NLP </a:t>
            </a:r>
            <a:r>
              <a:rPr sz="1000" spc="-70" dirty="0">
                <a:latin typeface="Arial"/>
                <a:cs typeface="Arial"/>
              </a:rPr>
              <a:t>Best </a:t>
            </a:r>
            <a:r>
              <a:rPr sz="1000" spc="-45" dirty="0">
                <a:latin typeface="Arial"/>
                <a:cs typeface="Arial"/>
              </a:rPr>
              <a:t>Practices”, </a:t>
            </a:r>
            <a:r>
              <a:rPr sz="1000" spc="-55" dirty="0">
                <a:latin typeface="Arial"/>
                <a:cs typeface="Arial"/>
              </a:rPr>
              <a:t>Ruder, </a:t>
            </a:r>
            <a:r>
              <a:rPr sz="1000" spc="-50" dirty="0">
                <a:latin typeface="Arial"/>
                <a:cs typeface="Arial"/>
              </a:rPr>
              <a:t>2017. </a:t>
            </a:r>
            <a:r>
              <a:rPr sz="1000" u="sng" spc="-2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2"/>
              </a:rPr>
              <a:t>http://ruder.io/deep-learning-nlp-best-practices/index.html#attention </a:t>
            </a:r>
            <a:r>
              <a:rPr sz="1000" spc="-20" dirty="0">
                <a:solidFill>
                  <a:srgbClr val="EE8E1C"/>
                </a:solidFill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“Massive </a:t>
            </a:r>
            <a:r>
              <a:rPr sz="1000" spc="-35" dirty="0">
                <a:latin typeface="Arial"/>
                <a:cs typeface="Arial"/>
              </a:rPr>
              <a:t>Exploration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Neural Machine Translation </a:t>
            </a:r>
            <a:r>
              <a:rPr sz="1000" spc="-25" dirty="0">
                <a:latin typeface="Arial"/>
                <a:cs typeface="Arial"/>
              </a:rPr>
              <a:t>Architectures”, </a:t>
            </a:r>
            <a:r>
              <a:rPr sz="1000" spc="-35" dirty="0">
                <a:latin typeface="Arial"/>
                <a:cs typeface="Arial"/>
              </a:rPr>
              <a:t>Britz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2017,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u="sng" spc="-20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https://arxiv.org/pdf/1703.03906.pdf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8946" y="2106886"/>
            <a:ext cx="1654075" cy="294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3746" y="2556109"/>
            <a:ext cx="690947" cy="185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2936" y="3533943"/>
            <a:ext cx="2019233" cy="29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3054" y="3927193"/>
            <a:ext cx="1162554" cy="2121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92505" y="1143537"/>
            <a:ext cx="1836737" cy="282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8296" y="1414273"/>
            <a:ext cx="835152" cy="3520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5816" y="1151094"/>
            <a:ext cx="751577" cy="23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5853" y="4561332"/>
            <a:ext cx="3503092" cy="2971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9487" y="4973696"/>
            <a:ext cx="2651984" cy="2387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2638" y="4959313"/>
            <a:ext cx="744384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68873" y="182119"/>
            <a:ext cx="5059680" cy="584775"/>
          </a:xfrm>
          <a:prstGeom prst="rect">
            <a:avLst/>
          </a:prstGeom>
          <a:ln w="28955">
            <a:solidFill>
              <a:srgbClr val="4285F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You’ll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think </a:t>
            </a:r>
            <a:r>
              <a:rPr spc="-45" dirty="0">
                <a:solidFill>
                  <a:srgbClr val="4285F4"/>
                </a:solidFill>
                <a:latin typeface="Arial"/>
                <a:cs typeface="Arial"/>
              </a:rPr>
              <a:t>about </a:t>
            </a:r>
            <a:r>
              <a:rPr spc="-20" dirty="0">
                <a:solidFill>
                  <a:srgbClr val="4285F4"/>
                </a:solidFill>
                <a:latin typeface="Arial"/>
                <a:cs typeface="Arial"/>
              </a:rPr>
              <a:t>the</a:t>
            </a:r>
            <a:r>
              <a:rPr spc="-18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4285F4"/>
                </a:solidFill>
                <a:latin typeface="Arial"/>
                <a:cs typeface="Arial"/>
              </a:rPr>
              <a:t>relative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advantages/disadvantages </a:t>
            </a:r>
            <a:r>
              <a:rPr spc="-5" dirty="0">
                <a:solidFill>
                  <a:srgbClr val="4285F4"/>
                </a:solidFill>
                <a:latin typeface="Arial"/>
                <a:cs typeface="Arial"/>
              </a:rPr>
              <a:t>of </a:t>
            </a:r>
            <a:r>
              <a:rPr spc="-75" dirty="0">
                <a:solidFill>
                  <a:srgbClr val="4285F4"/>
                </a:solidFill>
                <a:latin typeface="Arial"/>
                <a:cs typeface="Arial"/>
              </a:rPr>
              <a:t>these </a:t>
            </a:r>
            <a:r>
              <a:rPr spc="-25" dirty="0">
                <a:solidFill>
                  <a:srgbClr val="4285F4"/>
                </a:solidFill>
                <a:latin typeface="Arial"/>
                <a:cs typeface="Arial"/>
              </a:rPr>
              <a:t>in </a:t>
            </a:r>
            <a:r>
              <a:rPr spc="-90" dirty="0">
                <a:solidFill>
                  <a:srgbClr val="4285F4"/>
                </a:solidFill>
                <a:latin typeface="Arial"/>
                <a:cs typeface="Arial"/>
              </a:rPr>
              <a:t>Assignment</a:t>
            </a:r>
            <a:r>
              <a:rPr spc="-335" dirty="0">
                <a:solidFill>
                  <a:srgbClr val="4285F4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285F4"/>
                </a:solidFill>
                <a:latin typeface="Arial"/>
                <a:cs typeface="Arial"/>
              </a:rPr>
              <a:t>4!</a:t>
            </a:r>
            <a:endParaRPr>
              <a:latin typeface="Arial"/>
              <a:cs typeface="Arial"/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24BAA01D-3735-4E5B-9929-21864A222D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39552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471" y="249377"/>
            <a:ext cx="74650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65" dirty="0"/>
              <a:t>Summary </a:t>
            </a:r>
            <a:r>
              <a:rPr spc="-130" dirty="0"/>
              <a:t>of </a:t>
            </a:r>
            <a:r>
              <a:rPr spc="-165" dirty="0"/>
              <a:t>today’s</a:t>
            </a:r>
            <a:r>
              <a:rPr spc="-545" dirty="0"/>
              <a:t> </a:t>
            </a:r>
            <a:r>
              <a:rPr spc="-2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05661"/>
            <a:ext cx="7060565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85" dirty="0">
                <a:latin typeface="Arial"/>
                <a:cs typeface="Arial"/>
              </a:rPr>
              <a:t>learned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55" dirty="0">
                <a:latin typeface="Arial"/>
                <a:cs typeface="Arial"/>
              </a:rPr>
              <a:t>history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Machine </a:t>
            </a:r>
            <a:r>
              <a:rPr sz="2400" spc="-90" dirty="0">
                <a:latin typeface="Arial"/>
                <a:cs typeface="Arial"/>
              </a:rPr>
              <a:t>Translation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(MT)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277876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Arial"/>
                <a:cs typeface="Arial"/>
              </a:rPr>
              <a:t>Since </a:t>
            </a:r>
            <a:r>
              <a:rPr sz="2400" spc="-114" dirty="0">
                <a:latin typeface="Arial"/>
                <a:cs typeface="Arial"/>
              </a:rPr>
              <a:t>2014, </a:t>
            </a:r>
            <a:r>
              <a:rPr sz="2400" spc="-90" dirty="0">
                <a:solidFill>
                  <a:srgbClr val="BA56BD"/>
                </a:solidFill>
                <a:latin typeface="Arial"/>
                <a:cs typeface="Arial"/>
              </a:rPr>
              <a:t>Neural </a:t>
            </a:r>
            <a:r>
              <a:rPr sz="2400" spc="-125" dirty="0">
                <a:solidFill>
                  <a:srgbClr val="BA56BD"/>
                </a:solidFill>
                <a:latin typeface="Arial"/>
                <a:cs typeface="Arial"/>
              </a:rPr>
              <a:t>MT </a:t>
            </a:r>
            <a:r>
              <a:rPr sz="2400" spc="-55" dirty="0">
                <a:latin typeface="Arial"/>
                <a:cs typeface="Arial"/>
              </a:rPr>
              <a:t>rapidly  </a:t>
            </a:r>
            <a:r>
              <a:rPr sz="2400" spc="-95" dirty="0">
                <a:latin typeface="Arial"/>
                <a:cs typeface="Arial"/>
              </a:rPr>
              <a:t>replaced </a:t>
            </a:r>
            <a:r>
              <a:rPr sz="2400" spc="-30" dirty="0">
                <a:latin typeface="Arial"/>
                <a:cs typeface="Arial"/>
              </a:rPr>
              <a:t>intricate </a:t>
            </a:r>
            <a:r>
              <a:rPr sz="2400" spc="-85" dirty="0">
                <a:latin typeface="Arial"/>
                <a:cs typeface="Arial"/>
              </a:rPr>
              <a:t>Statistical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lr>
                <a:srgbClr val="CC0000"/>
              </a:buClr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2308225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solidFill>
                  <a:srgbClr val="BA56BD"/>
                </a:solidFill>
                <a:latin typeface="Arial"/>
                <a:cs typeface="Arial"/>
              </a:rPr>
              <a:t>Sequence-to-sequence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55" dirty="0">
                <a:latin typeface="Arial"/>
                <a:cs typeface="Arial"/>
              </a:rPr>
              <a:t>architecture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45" dirty="0">
                <a:latin typeface="Arial"/>
                <a:cs typeface="Arial"/>
              </a:rPr>
              <a:t>NMT </a:t>
            </a:r>
            <a:r>
              <a:rPr sz="2400" spc="-165" dirty="0">
                <a:latin typeface="Arial"/>
                <a:cs typeface="Arial"/>
              </a:rPr>
              <a:t>(uses </a:t>
            </a:r>
            <a:r>
              <a:rPr sz="2400" spc="-120" dirty="0">
                <a:latin typeface="Arial"/>
                <a:cs typeface="Arial"/>
              </a:rPr>
              <a:t>2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RNNs)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3036570" indent="-342900">
              <a:spcBef>
                <a:spcPts val="139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BA56BD"/>
                </a:solidFill>
                <a:latin typeface="Arial"/>
                <a:cs typeface="Arial"/>
              </a:rPr>
              <a:t>Attention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i="1" spc="-130" dirty="0">
                <a:latin typeface="Arial"/>
                <a:cs typeface="Arial"/>
              </a:rPr>
              <a:t>focus</a:t>
            </a:r>
            <a:r>
              <a:rPr sz="2400" i="1" spc="-380" dirty="0">
                <a:latin typeface="Arial"/>
                <a:cs typeface="Arial"/>
              </a:rPr>
              <a:t> </a:t>
            </a:r>
            <a:r>
              <a:rPr sz="2400" i="1" spc="-110" dirty="0">
                <a:latin typeface="Arial"/>
                <a:cs typeface="Arial"/>
              </a:rPr>
              <a:t>on  </a:t>
            </a:r>
            <a:r>
              <a:rPr sz="2400" i="1" spc="-40" dirty="0">
                <a:latin typeface="Arial"/>
                <a:cs typeface="Arial"/>
              </a:rPr>
              <a:t>particular </a:t>
            </a:r>
            <a:r>
              <a:rPr sz="2400" i="1" spc="-65" dirty="0">
                <a:latin typeface="Arial"/>
                <a:cs typeface="Arial"/>
              </a:rPr>
              <a:t>parts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spcBef>
                <a:spcPts val="575"/>
              </a:spcBef>
              <a:buClr>
                <a:srgbClr val="3986FF"/>
              </a:buClr>
              <a:buFont typeface="Times New Roman"/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Improves </a:t>
            </a:r>
            <a:r>
              <a:rPr sz="2400" spc="-120" dirty="0">
                <a:latin typeface="Arial"/>
                <a:cs typeface="Arial"/>
              </a:rPr>
              <a:t>sequence-to-sequence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lot!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3611" y="1682495"/>
            <a:ext cx="1962912" cy="147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9645" y="4918147"/>
            <a:ext cx="1938527" cy="1503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96DADD57-5720-48CE-B073-1AD57D88B7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11325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1" y="249377"/>
            <a:ext cx="76174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200" dirty="0"/>
              <a:t>Learning </a:t>
            </a:r>
            <a:r>
              <a:rPr spc="-160" dirty="0"/>
              <a:t>alignment </a:t>
            </a:r>
            <a:r>
              <a:rPr spc="-165" dirty="0"/>
              <a:t>for</a:t>
            </a:r>
            <a:r>
              <a:rPr spc="-475" dirty="0"/>
              <a:t> </a:t>
            </a:r>
            <a:r>
              <a:rPr spc="-35" dirty="0"/>
              <a:t>SMT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813" y="1105661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0" y="1105662"/>
            <a:ext cx="5514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Question: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learn </a:t>
            </a:r>
            <a:r>
              <a:rPr sz="2400" spc="-50" dirty="0">
                <a:latin typeface="Arial"/>
                <a:cs typeface="Arial"/>
              </a:rPr>
              <a:t>translation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  </a:t>
            </a:r>
            <a:r>
              <a:rPr sz="2400" spc="-65" dirty="0">
                <a:latin typeface="Arial"/>
                <a:cs typeface="Arial"/>
              </a:rPr>
              <a:t>parallel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corpus?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0" y="2276348"/>
            <a:ext cx="742188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/>
                <a:cs typeface="Arial"/>
              </a:rPr>
              <a:t>Break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down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further: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actually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want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consider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55600" marR="5080"/>
            <a:r>
              <a:rPr sz="2400" spc="-70" dirty="0">
                <a:latin typeface="Arial"/>
                <a:cs typeface="Arial"/>
              </a:rPr>
              <a:t>where </a:t>
            </a:r>
            <a:r>
              <a:rPr sz="2400" i="1" spc="-105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alignment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65" dirty="0">
                <a:latin typeface="Arial"/>
                <a:cs typeface="Arial"/>
              </a:rPr>
              <a:t>i.e. </a:t>
            </a:r>
            <a:r>
              <a:rPr sz="2400" spc="-60" dirty="0">
                <a:latin typeface="Arial"/>
                <a:cs typeface="Arial"/>
              </a:rPr>
              <a:t>word-level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correspondence 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140" dirty="0">
                <a:latin typeface="Arial"/>
                <a:cs typeface="Arial"/>
              </a:rPr>
              <a:t>French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i="1" spc="-165" dirty="0">
                <a:latin typeface="Arial"/>
                <a:cs typeface="Arial"/>
              </a:rPr>
              <a:t>x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50" dirty="0">
                <a:latin typeface="Arial"/>
                <a:cs typeface="Arial"/>
              </a:rPr>
              <a:t>English </a:t>
            </a:r>
            <a:r>
              <a:rPr sz="2400" spc="-114" dirty="0">
                <a:latin typeface="Arial"/>
                <a:cs typeface="Arial"/>
              </a:rPr>
              <a:t>sentence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5048" y="2873328"/>
            <a:ext cx="1358427" cy="37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3477" y="1179843"/>
            <a:ext cx="919671" cy="32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BFFC7595-7D25-4D6B-BDF2-91715891AF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6889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871" y="249377"/>
            <a:ext cx="63982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pc="-100" dirty="0"/>
              <a:t>What </a:t>
            </a:r>
            <a:r>
              <a:rPr spc="-135" dirty="0"/>
              <a:t>is</a:t>
            </a:r>
            <a:r>
              <a:rPr spc="-465" dirty="0"/>
              <a:t> </a:t>
            </a:r>
            <a:r>
              <a:rPr spc="-135" dirty="0"/>
              <a:t>alignment?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05661"/>
            <a:ext cx="8162290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Alignment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BA56BD"/>
                </a:solidFill>
                <a:latin typeface="Arial"/>
                <a:cs typeface="Arial"/>
              </a:rPr>
              <a:t>correspondence </a:t>
            </a:r>
            <a:r>
              <a:rPr sz="2400" spc="-70" dirty="0">
                <a:solidFill>
                  <a:srgbClr val="BA56BD"/>
                </a:solidFill>
                <a:latin typeface="Arial"/>
                <a:cs typeface="Arial"/>
              </a:rPr>
              <a:t>between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particular </a:t>
            </a:r>
            <a:r>
              <a:rPr sz="2400" spc="-80" dirty="0">
                <a:solidFill>
                  <a:srgbClr val="BA56BD"/>
                </a:solidFill>
                <a:latin typeface="Arial"/>
                <a:cs typeface="Arial"/>
              </a:rPr>
              <a:t>words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60" dirty="0">
                <a:latin typeface="Arial"/>
                <a:cs typeface="Arial"/>
              </a:rPr>
              <a:t>translated </a:t>
            </a:r>
            <a:r>
              <a:rPr sz="2400" spc="-114" dirty="0">
                <a:latin typeface="Arial"/>
                <a:cs typeface="Arial"/>
              </a:rPr>
              <a:t>sentence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pair.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Note: </a:t>
            </a:r>
            <a:r>
              <a:rPr sz="2400" spc="-204" dirty="0">
                <a:latin typeface="Arial"/>
                <a:cs typeface="Arial"/>
              </a:rPr>
              <a:t>Some </a:t>
            </a:r>
            <a:r>
              <a:rPr sz="2400" spc="-80" dirty="0">
                <a:latin typeface="Arial"/>
                <a:cs typeface="Arial"/>
              </a:rPr>
              <a:t>words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75" dirty="0">
                <a:solidFill>
                  <a:srgbClr val="BA56BD"/>
                </a:solidFill>
                <a:latin typeface="Arial"/>
                <a:cs typeface="Arial"/>
              </a:rPr>
              <a:t>no</a:t>
            </a:r>
            <a:r>
              <a:rPr sz="2400" spc="-180" dirty="0">
                <a:solidFill>
                  <a:srgbClr val="BA56B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BA56BD"/>
                </a:solidFill>
                <a:latin typeface="Arial"/>
                <a:cs typeface="Arial"/>
              </a:rPr>
              <a:t>counterpart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4955" y="3882719"/>
            <a:ext cx="676910" cy="1513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00965">
              <a:lnSpc>
                <a:spcPts val="1850"/>
              </a:lnSpc>
              <a:spcBef>
                <a:spcPts val="200"/>
              </a:spcBef>
            </a:pPr>
            <a:r>
              <a:rPr sz="1550" spc="10" dirty="0">
                <a:latin typeface="Arial"/>
                <a:cs typeface="Arial"/>
              </a:rPr>
              <a:t>Ja</a:t>
            </a:r>
            <a:r>
              <a:rPr sz="1550" spc="40" dirty="0">
                <a:latin typeface="Arial"/>
                <a:cs typeface="Arial"/>
              </a:rPr>
              <a:t>p</a:t>
            </a:r>
            <a:r>
              <a:rPr sz="1550" spc="10" dirty="0">
                <a:latin typeface="Arial"/>
                <a:cs typeface="Arial"/>
              </a:rPr>
              <a:t>an  </a:t>
            </a:r>
            <a:r>
              <a:rPr sz="1550" spc="5" dirty="0">
                <a:latin typeface="Arial"/>
                <a:cs typeface="Arial"/>
              </a:rPr>
              <a:t>s</a:t>
            </a:r>
            <a:r>
              <a:rPr sz="1550" spc="20" dirty="0">
                <a:latin typeface="Arial"/>
                <a:cs typeface="Arial"/>
              </a:rPr>
              <a:t>h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5" dirty="0">
                <a:latin typeface="Arial"/>
                <a:cs typeface="Arial"/>
              </a:rPr>
              <a:t>k</a:t>
            </a:r>
            <a:r>
              <a:rPr sz="1550" spc="40" dirty="0">
                <a:latin typeface="Arial"/>
                <a:cs typeface="Arial"/>
              </a:rPr>
              <a:t>e</a:t>
            </a:r>
            <a:r>
              <a:rPr sz="1550" spc="20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  <a:p>
            <a:pPr marL="347345" marR="5080" indent="100330">
              <a:lnSpc>
                <a:spcPts val="1850"/>
              </a:lnSpc>
              <a:spcBef>
                <a:spcPts val="95"/>
              </a:spcBef>
            </a:pPr>
            <a:r>
              <a:rPr sz="1550" spc="35" dirty="0">
                <a:latin typeface="Arial"/>
                <a:cs typeface="Arial"/>
              </a:rPr>
              <a:t>b</a:t>
            </a:r>
            <a:r>
              <a:rPr sz="1550" spc="10" dirty="0">
                <a:latin typeface="Arial"/>
                <a:cs typeface="Arial"/>
              </a:rPr>
              <a:t>y  </a:t>
            </a:r>
            <a:r>
              <a:rPr sz="1550" spc="-5" dirty="0">
                <a:latin typeface="Arial"/>
                <a:cs typeface="Arial"/>
              </a:rPr>
              <a:t>t</a:t>
            </a:r>
            <a:r>
              <a:rPr sz="1550" spc="5" dirty="0">
                <a:latin typeface="Arial"/>
                <a:cs typeface="Arial"/>
              </a:rPr>
              <a:t>w</a:t>
            </a:r>
            <a:r>
              <a:rPr sz="1550" spc="20" dirty="0">
                <a:latin typeface="Arial"/>
                <a:cs typeface="Arial"/>
              </a:rPr>
              <a:t>o</a:t>
            </a:r>
            <a:endParaRPr sz="1550">
              <a:latin typeface="Arial"/>
              <a:cs typeface="Arial"/>
            </a:endParaRPr>
          </a:p>
          <a:p>
            <a:pPr marL="12700" marR="5080" indent="269875">
              <a:lnSpc>
                <a:spcPts val="1850"/>
              </a:lnSpc>
              <a:spcBef>
                <a:spcPts val="95"/>
              </a:spcBef>
            </a:pPr>
            <a:r>
              <a:rPr sz="1550" spc="10" dirty="0">
                <a:latin typeface="Arial"/>
                <a:cs typeface="Arial"/>
              </a:rPr>
              <a:t>ne</a:t>
            </a:r>
            <a:r>
              <a:rPr sz="1550" spc="15" dirty="0">
                <a:latin typeface="Arial"/>
                <a:cs typeface="Arial"/>
              </a:rPr>
              <a:t>w  q</a:t>
            </a:r>
            <a:r>
              <a:rPr sz="1550" spc="10" dirty="0">
                <a:latin typeface="Arial"/>
                <a:cs typeface="Arial"/>
              </a:rPr>
              <a:t>ua</a:t>
            </a:r>
            <a:r>
              <a:rPr sz="1550" spc="5" dirty="0">
                <a:latin typeface="Arial"/>
                <a:cs typeface="Arial"/>
              </a:rPr>
              <a:t>k</a:t>
            </a:r>
            <a:r>
              <a:rPr sz="1550" spc="40" dirty="0">
                <a:latin typeface="Arial"/>
                <a:cs typeface="Arial"/>
              </a:rPr>
              <a:t>e</a:t>
            </a:r>
            <a:r>
              <a:rPr sz="1550" spc="2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334" y="3639412"/>
            <a:ext cx="900430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600">
              <a:lnSpc>
                <a:spcPct val="101899"/>
              </a:lnSpc>
              <a:spcBef>
                <a:spcPts val="95"/>
              </a:spcBef>
            </a:pPr>
            <a:r>
              <a:rPr sz="1550" spc="10" dirty="0">
                <a:latin typeface="Arial"/>
                <a:cs typeface="Arial"/>
              </a:rPr>
              <a:t>Le  </a:t>
            </a:r>
            <a:r>
              <a:rPr sz="1550" spc="20" dirty="0">
                <a:latin typeface="Arial"/>
                <a:cs typeface="Arial"/>
              </a:rPr>
              <a:t>Japon  </a:t>
            </a:r>
            <a:r>
              <a:rPr sz="1550" spc="5" dirty="0">
                <a:latin typeface="Arial"/>
                <a:cs typeface="Arial"/>
              </a:rPr>
              <a:t>s</a:t>
            </a:r>
            <a:r>
              <a:rPr sz="1550" spc="40" dirty="0">
                <a:latin typeface="Arial"/>
                <a:cs typeface="Arial"/>
              </a:rPr>
              <a:t>e</a:t>
            </a:r>
            <a:r>
              <a:rPr sz="1550" spc="10" dirty="0">
                <a:latin typeface="Arial"/>
                <a:cs typeface="Arial"/>
              </a:rPr>
              <a:t>co</a:t>
            </a:r>
            <a:r>
              <a:rPr sz="1550" spc="20" dirty="0">
                <a:latin typeface="Arial"/>
                <a:cs typeface="Arial"/>
              </a:rPr>
              <a:t>u</a:t>
            </a:r>
            <a:r>
              <a:rPr sz="1550" spc="10" dirty="0">
                <a:latin typeface="Arial"/>
                <a:cs typeface="Arial"/>
              </a:rPr>
              <a:t>é  </a:t>
            </a:r>
            <a:r>
              <a:rPr sz="1550" spc="15" dirty="0">
                <a:latin typeface="Arial"/>
                <a:cs typeface="Arial"/>
              </a:rPr>
              <a:t>par  </a:t>
            </a:r>
            <a:r>
              <a:rPr sz="1550" spc="20" dirty="0">
                <a:latin typeface="Arial"/>
                <a:cs typeface="Arial"/>
              </a:rPr>
              <a:t>deux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50"/>
              </a:lnSpc>
            </a:pPr>
            <a:r>
              <a:rPr sz="1550" spc="15" dirty="0">
                <a:latin typeface="Arial"/>
                <a:cs typeface="Arial"/>
              </a:rPr>
              <a:t>nouveaux</a:t>
            </a:r>
            <a:endParaRPr sz="1550">
              <a:latin typeface="Arial"/>
              <a:cs typeface="Arial"/>
            </a:endParaRPr>
          </a:p>
          <a:p>
            <a:pPr marL="12700">
              <a:spcBef>
                <a:spcPts val="85"/>
              </a:spcBef>
            </a:pPr>
            <a:r>
              <a:rPr sz="1550" spc="15" dirty="0">
                <a:latin typeface="Arial"/>
                <a:cs typeface="Arial"/>
              </a:rPr>
              <a:t>séismes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7083" y="4041948"/>
            <a:ext cx="404495" cy="3175"/>
          </a:xfrm>
          <a:custGeom>
            <a:avLst/>
            <a:gdLst/>
            <a:ahLst/>
            <a:cxnLst/>
            <a:rect l="l" t="t" r="r" b="b"/>
            <a:pathLst>
              <a:path w="404494" h="3175">
                <a:moveTo>
                  <a:pt x="-11272" y="1418"/>
                </a:moveTo>
                <a:lnTo>
                  <a:pt x="415143" y="1418"/>
                </a:lnTo>
              </a:path>
            </a:pathLst>
          </a:custGeom>
          <a:ln w="2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4427" y="4016595"/>
            <a:ext cx="48260" cy="52069"/>
          </a:xfrm>
          <a:custGeom>
            <a:avLst/>
            <a:gdLst/>
            <a:ahLst/>
            <a:cxnLst/>
            <a:rect l="l" t="t" r="r" b="b"/>
            <a:pathLst>
              <a:path w="48260" h="52070">
                <a:moveTo>
                  <a:pt x="22654" y="0"/>
                </a:moveTo>
                <a:lnTo>
                  <a:pt x="14336" y="1981"/>
                </a:lnTo>
                <a:lnTo>
                  <a:pt x="7079" y="7397"/>
                </a:lnTo>
                <a:lnTo>
                  <a:pt x="1946" y="15452"/>
                </a:lnTo>
                <a:lnTo>
                  <a:pt x="0" y="25352"/>
                </a:lnTo>
                <a:lnTo>
                  <a:pt x="1551" y="35399"/>
                </a:lnTo>
                <a:lnTo>
                  <a:pt x="6024" y="43780"/>
                </a:lnTo>
                <a:lnTo>
                  <a:pt x="13149" y="49520"/>
                </a:lnTo>
                <a:lnTo>
                  <a:pt x="22654" y="51650"/>
                </a:lnTo>
                <a:lnTo>
                  <a:pt x="32599" y="49520"/>
                </a:lnTo>
                <a:lnTo>
                  <a:pt x="40691" y="43780"/>
                </a:lnTo>
                <a:lnTo>
                  <a:pt x="46131" y="35399"/>
                </a:lnTo>
                <a:lnTo>
                  <a:pt x="48122" y="25352"/>
                </a:lnTo>
                <a:lnTo>
                  <a:pt x="46131" y="15846"/>
                </a:lnTo>
                <a:lnTo>
                  <a:pt x="40691" y="8447"/>
                </a:lnTo>
                <a:lnTo>
                  <a:pt x="32599" y="3163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5487" y="401939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25467" y="0"/>
                </a:moveTo>
                <a:lnTo>
                  <a:pt x="15506" y="1982"/>
                </a:lnTo>
                <a:lnTo>
                  <a:pt x="7416" y="7402"/>
                </a:lnTo>
                <a:lnTo>
                  <a:pt x="1985" y="15468"/>
                </a:lnTo>
                <a:lnTo>
                  <a:pt x="0" y="25390"/>
                </a:lnTo>
                <a:lnTo>
                  <a:pt x="1985" y="35437"/>
                </a:lnTo>
                <a:lnTo>
                  <a:pt x="7416" y="43817"/>
                </a:lnTo>
                <a:lnTo>
                  <a:pt x="15506" y="49558"/>
                </a:lnTo>
                <a:lnTo>
                  <a:pt x="25467" y="51688"/>
                </a:lnTo>
                <a:lnTo>
                  <a:pt x="35560" y="49558"/>
                </a:lnTo>
                <a:lnTo>
                  <a:pt x="43979" y="43817"/>
                </a:lnTo>
                <a:lnTo>
                  <a:pt x="49746" y="35437"/>
                </a:lnTo>
                <a:lnTo>
                  <a:pt x="51885" y="25390"/>
                </a:lnTo>
                <a:lnTo>
                  <a:pt x="49746" y="15468"/>
                </a:lnTo>
                <a:lnTo>
                  <a:pt x="43979" y="7402"/>
                </a:lnTo>
                <a:lnTo>
                  <a:pt x="35560" y="1982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7083" y="4286163"/>
            <a:ext cx="404495" cy="3175"/>
          </a:xfrm>
          <a:custGeom>
            <a:avLst/>
            <a:gdLst/>
            <a:ahLst/>
            <a:cxnLst/>
            <a:rect l="l" t="t" r="r" b="b"/>
            <a:pathLst>
              <a:path w="404494" h="3175">
                <a:moveTo>
                  <a:pt x="-11272" y="1418"/>
                </a:moveTo>
                <a:lnTo>
                  <a:pt x="415143" y="1418"/>
                </a:lnTo>
              </a:path>
            </a:pathLst>
          </a:custGeom>
          <a:ln w="2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4427" y="4259864"/>
            <a:ext cx="48260" cy="52069"/>
          </a:xfrm>
          <a:custGeom>
            <a:avLst/>
            <a:gdLst/>
            <a:ahLst/>
            <a:cxnLst/>
            <a:rect l="l" t="t" r="r" b="b"/>
            <a:pathLst>
              <a:path w="48260" h="52070">
                <a:moveTo>
                  <a:pt x="22654" y="0"/>
                </a:moveTo>
                <a:lnTo>
                  <a:pt x="14336" y="1996"/>
                </a:lnTo>
                <a:lnTo>
                  <a:pt x="7079" y="7515"/>
                </a:lnTo>
                <a:lnTo>
                  <a:pt x="1946" y="15851"/>
                </a:lnTo>
                <a:lnTo>
                  <a:pt x="0" y="26298"/>
                </a:lnTo>
                <a:lnTo>
                  <a:pt x="1551" y="36219"/>
                </a:lnTo>
                <a:lnTo>
                  <a:pt x="6024" y="44286"/>
                </a:lnTo>
                <a:lnTo>
                  <a:pt x="13149" y="49706"/>
                </a:lnTo>
                <a:lnTo>
                  <a:pt x="22654" y="51688"/>
                </a:lnTo>
                <a:lnTo>
                  <a:pt x="32599" y="49706"/>
                </a:lnTo>
                <a:lnTo>
                  <a:pt x="40691" y="44286"/>
                </a:lnTo>
                <a:lnTo>
                  <a:pt x="46131" y="36219"/>
                </a:lnTo>
                <a:lnTo>
                  <a:pt x="48122" y="26298"/>
                </a:lnTo>
                <a:lnTo>
                  <a:pt x="46131" y="15851"/>
                </a:lnTo>
                <a:lnTo>
                  <a:pt x="40691" y="7515"/>
                </a:lnTo>
                <a:lnTo>
                  <a:pt x="32599" y="1996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5487" y="426270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25467" y="0"/>
                </a:moveTo>
                <a:lnTo>
                  <a:pt x="15506" y="1996"/>
                </a:lnTo>
                <a:lnTo>
                  <a:pt x="7416" y="7515"/>
                </a:lnTo>
                <a:lnTo>
                  <a:pt x="1985" y="15851"/>
                </a:lnTo>
                <a:lnTo>
                  <a:pt x="0" y="26298"/>
                </a:lnTo>
                <a:lnTo>
                  <a:pt x="1985" y="36197"/>
                </a:lnTo>
                <a:lnTo>
                  <a:pt x="7416" y="44253"/>
                </a:lnTo>
                <a:lnTo>
                  <a:pt x="15506" y="49668"/>
                </a:lnTo>
                <a:lnTo>
                  <a:pt x="25467" y="51650"/>
                </a:lnTo>
                <a:lnTo>
                  <a:pt x="35560" y="49668"/>
                </a:lnTo>
                <a:lnTo>
                  <a:pt x="43979" y="44253"/>
                </a:lnTo>
                <a:lnTo>
                  <a:pt x="49746" y="36197"/>
                </a:lnTo>
                <a:lnTo>
                  <a:pt x="51885" y="26298"/>
                </a:lnTo>
                <a:lnTo>
                  <a:pt x="49746" y="15851"/>
                </a:lnTo>
                <a:lnTo>
                  <a:pt x="43979" y="7515"/>
                </a:lnTo>
                <a:lnTo>
                  <a:pt x="35560" y="1996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7083" y="4529469"/>
            <a:ext cx="404495" cy="3175"/>
          </a:xfrm>
          <a:custGeom>
            <a:avLst/>
            <a:gdLst/>
            <a:ahLst/>
            <a:cxnLst/>
            <a:rect l="l" t="t" r="r" b="b"/>
            <a:pathLst>
              <a:path w="404494" h="3175">
                <a:moveTo>
                  <a:pt x="-11272" y="1400"/>
                </a:moveTo>
                <a:lnTo>
                  <a:pt x="415143" y="1400"/>
                </a:lnTo>
              </a:path>
            </a:pathLst>
          </a:custGeom>
          <a:ln w="2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4427" y="4504116"/>
            <a:ext cx="48260" cy="50800"/>
          </a:xfrm>
          <a:custGeom>
            <a:avLst/>
            <a:gdLst/>
            <a:ahLst/>
            <a:cxnLst/>
            <a:rect l="l" t="t" r="r" b="b"/>
            <a:pathLst>
              <a:path w="48260" h="50800">
                <a:moveTo>
                  <a:pt x="22654" y="0"/>
                </a:moveTo>
                <a:lnTo>
                  <a:pt x="14336" y="1981"/>
                </a:lnTo>
                <a:lnTo>
                  <a:pt x="7079" y="7397"/>
                </a:lnTo>
                <a:lnTo>
                  <a:pt x="1946" y="15452"/>
                </a:lnTo>
                <a:lnTo>
                  <a:pt x="0" y="25352"/>
                </a:lnTo>
                <a:lnTo>
                  <a:pt x="1551" y="34858"/>
                </a:lnTo>
                <a:lnTo>
                  <a:pt x="6024" y="42257"/>
                </a:lnTo>
                <a:lnTo>
                  <a:pt x="13149" y="47541"/>
                </a:lnTo>
                <a:lnTo>
                  <a:pt x="22654" y="50704"/>
                </a:lnTo>
                <a:lnTo>
                  <a:pt x="32599" y="48722"/>
                </a:lnTo>
                <a:lnTo>
                  <a:pt x="40691" y="43307"/>
                </a:lnTo>
                <a:lnTo>
                  <a:pt x="46131" y="35252"/>
                </a:lnTo>
                <a:lnTo>
                  <a:pt x="48122" y="25352"/>
                </a:lnTo>
                <a:lnTo>
                  <a:pt x="46131" y="15452"/>
                </a:lnTo>
                <a:lnTo>
                  <a:pt x="40691" y="7397"/>
                </a:lnTo>
                <a:lnTo>
                  <a:pt x="32599" y="1981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5487" y="4506916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69" h="48260">
                <a:moveTo>
                  <a:pt x="25467" y="0"/>
                </a:moveTo>
                <a:lnTo>
                  <a:pt x="15506" y="1981"/>
                </a:lnTo>
                <a:lnTo>
                  <a:pt x="7416" y="7397"/>
                </a:lnTo>
                <a:lnTo>
                  <a:pt x="1985" y="15452"/>
                </a:lnTo>
                <a:lnTo>
                  <a:pt x="0" y="25352"/>
                </a:lnTo>
                <a:lnTo>
                  <a:pt x="1985" y="33633"/>
                </a:lnTo>
                <a:lnTo>
                  <a:pt x="7416" y="40856"/>
                </a:lnTo>
                <a:lnTo>
                  <a:pt x="15506" y="45966"/>
                </a:lnTo>
                <a:lnTo>
                  <a:pt x="25467" y="47904"/>
                </a:lnTo>
                <a:lnTo>
                  <a:pt x="35560" y="45966"/>
                </a:lnTo>
                <a:lnTo>
                  <a:pt x="43979" y="40856"/>
                </a:lnTo>
                <a:lnTo>
                  <a:pt x="49746" y="33633"/>
                </a:lnTo>
                <a:lnTo>
                  <a:pt x="51885" y="25352"/>
                </a:lnTo>
                <a:lnTo>
                  <a:pt x="49746" y="15452"/>
                </a:lnTo>
                <a:lnTo>
                  <a:pt x="43979" y="7397"/>
                </a:lnTo>
                <a:lnTo>
                  <a:pt x="35560" y="1981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7083" y="4772774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>
                <a:moveTo>
                  <a:pt x="0" y="0"/>
                </a:moveTo>
                <a:lnTo>
                  <a:pt x="0" y="0"/>
                </a:lnTo>
                <a:lnTo>
                  <a:pt x="403871" y="0"/>
                </a:lnTo>
              </a:path>
            </a:pathLst>
          </a:custGeom>
          <a:ln w="22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4428" y="4747385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5">
                <a:moveTo>
                  <a:pt x="22654" y="0"/>
                </a:moveTo>
                <a:lnTo>
                  <a:pt x="14336" y="1982"/>
                </a:lnTo>
                <a:lnTo>
                  <a:pt x="7079" y="7402"/>
                </a:lnTo>
                <a:lnTo>
                  <a:pt x="1946" y="15468"/>
                </a:lnTo>
                <a:lnTo>
                  <a:pt x="0" y="25390"/>
                </a:lnTo>
                <a:lnTo>
                  <a:pt x="1551" y="34196"/>
                </a:lnTo>
                <a:lnTo>
                  <a:pt x="6024" y="41689"/>
                </a:lnTo>
                <a:lnTo>
                  <a:pt x="13149" y="46898"/>
                </a:lnTo>
                <a:lnTo>
                  <a:pt x="22654" y="48850"/>
                </a:lnTo>
                <a:lnTo>
                  <a:pt x="32599" y="46898"/>
                </a:lnTo>
                <a:lnTo>
                  <a:pt x="40691" y="41689"/>
                </a:lnTo>
                <a:lnTo>
                  <a:pt x="46131" y="34196"/>
                </a:lnTo>
                <a:lnTo>
                  <a:pt x="48122" y="25390"/>
                </a:lnTo>
                <a:lnTo>
                  <a:pt x="46131" y="15468"/>
                </a:lnTo>
                <a:lnTo>
                  <a:pt x="40691" y="7402"/>
                </a:lnTo>
                <a:lnTo>
                  <a:pt x="32599" y="1982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5487" y="4750223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5">
                <a:moveTo>
                  <a:pt x="25467" y="0"/>
                </a:moveTo>
                <a:lnTo>
                  <a:pt x="15506" y="1938"/>
                </a:lnTo>
                <a:lnTo>
                  <a:pt x="7416" y="7047"/>
                </a:lnTo>
                <a:lnTo>
                  <a:pt x="1985" y="14271"/>
                </a:lnTo>
                <a:lnTo>
                  <a:pt x="0" y="22552"/>
                </a:lnTo>
                <a:lnTo>
                  <a:pt x="1985" y="32998"/>
                </a:lnTo>
                <a:lnTo>
                  <a:pt x="7416" y="41334"/>
                </a:lnTo>
                <a:lnTo>
                  <a:pt x="15506" y="46853"/>
                </a:lnTo>
                <a:lnTo>
                  <a:pt x="25467" y="48850"/>
                </a:lnTo>
                <a:lnTo>
                  <a:pt x="35560" y="46853"/>
                </a:lnTo>
                <a:lnTo>
                  <a:pt x="43979" y="41334"/>
                </a:lnTo>
                <a:lnTo>
                  <a:pt x="49746" y="32998"/>
                </a:lnTo>
                <a:lnTo>
                  <a:pt x="51885" y="22552"/>
                </a:lnTo>
                <a:lnTo>
                  <a:pt x="49746" y="14271"/>
                </a:lnTo>
                <a:lnTo>
                  <a:pt x="43979" y="7047"/>
                </a:lnTo>
                <a:lnTo>
                  <a:pt x="35560" y="1938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7083" y="5014152"/>
            <a:ext cx="404495" cy="3175"/>
          </a:xfrm>
          <a:custGeom>
            <a:avLst/>
            <a:gdLst/>
            <a:ahLst/>
            <a:cxnLst/>
            <a:rect l="l" t="t" r="r" b="b"/>
            <a:pathLst>
              <a:path w="404494" h="3175">
                <a:moveTo>
                  <a:pt x="-11272" y="1418"/>
                </a:moveTo>
                <a:lnTo>
                  <a:pt x="415143" y="1418"/>
                </a:lnTo>
              </a:path>
            </a:pathLst>
          </a:custGeom>
          <a:ln w="25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4428" y="4990692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5">
                <a:moveTo>
                  <a:pt x="22654" y="0"/>
                </a:moveTo>
                <a:lnTo>
                  <a:pt x="14336" y="1553"/>
                </a:lnTo>
                <a:lnTo>
                  <a:pt x="7079" y="6096"/>
                </a:lnTo>
                <a:lnTo>
                  <a:pt x="1946" y="13457"/>
                </a:lnTo>
                <a:lnTo>
                  <a:pt x="0" y="23460"/>
                </a:lnTo>
                <a:lnTo>
                  <a:pt x="1551" y="33381"/>
                </a:lnTo>
                <a:lnTo>
                  <a:pt x="6024" y="41448"/>
                </a:lnTo>
                <a:lnTo>
                  <a:pt x="13149" y="46868"/>
                </a:lnTo>
                <a:lnTo>
                  <a:pt x="22654" y="48850"/>
                </a:lnTo>
                <a:lnTo>
                  <a:pt x="32599" y="46868"/>
                </a:lnTo>
                <a:lnTo>
                  <a:pt x="40691" y="41448"/>
                </a:lnTo>
                <a:lnTo>
                  <a:pt x="46131" y="33381"/>
                </a:lnTo>
                <a:lnTo>
                  <a:pt x="48122" y="23460"/>
                </a:lnTo>
                <a:lnTo>
                  <a:pt x="46131" y="15053"/>
                </a:lnTo>
                <a:lnTo>
                  <a:pt x="40691" y="7515"/>
                </a:lnTo>
                <a:lnTo>
                  <a:pt x="32599" y="2085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5487" y="499069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25467" y="0"/>
                </a:moveTo>
                <a:lnTo>
                  <a:pt x="15506" y="2129"/>
                </a:lnTo>
                <a:lnTo>
                  <a:pt x="7416" y="7870"/>
                </a:lnTo>
                <a:lnTo>
                  <a:pt x="1985" y="16250"/>
                </a:lnTo>
                <a:lnTo>
                  <a:pt x="0" y="26298"/>
                </a:lnTo>
                <a:lnTo>
                  <a:pt x="1985" y="36197"/>
                </a:lnTo>
                <a:lnTo>
                  <a:pt x="7416" y="44253"/>
                </a:lnTo>
                <a:lnTo>
                  <a:pt x="15506" y="49668"/>
                </a:lnTo>
                <a:lnTo>
                  <a:pt x="25467" y="51650"/>
                </a:lnTo>
                <a:lnTo>
                  <a:pt x="35560" y="49668"/>
                </a:lnTo>
                <a:lnTo>
                  <a:pt x="43979" y="44253"/>
                </a:lnTo>
                <a:lnTo>
                  <a:pt x="49746" y="36197"/>
                </a:lnTo>
                <a:lnTo>
                  <a:pt x="51885" y="26298"/>
                </a:lnTo>
                <a:lnTo>
                  <a:pt x="49746" y="16250"/>
                </a:lnTo>
                <a:lnTo>
                  <a:pt x="43979" y="7870"/>
                </a:lnTo>
                <a:lnTo>
                  <a:pt x="35560" y="2129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27083" y="5257459"/>
            <a:ext cx="404495" cy="3175"/>
          </a:xfrm>
          <a:custGeom>
            <a:avLst/>
            <a:gdLst/>
            <a:ahLst/>
            <a:cxnLst/>
            <a:rect l="l" t="t" r="r" b="b"/>
            <a:pathLst>
              <a:path w="404494" h="3175">
                <a:moveTo>
                  <a:pt x="-11272" y="1400"/>
                </a:moveTo>
                <a:lnTo>
                  <a:pt x="415143" y="1400"/>
                </a:lnTo>
              </a:path>
            </a:pathLst>
          </a:custGeom>
          <a:ln w="2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4428" y="5232106"/>
            <a:ext cx="48260" cy="52069"/>
          </a:xfrm>
          <a:custGeom>
            <a:avLst/>
            <a:gdLst/>
            <a:ahLst/>
            <a:cxnLst/>
            <a:rect l="l" t="t" r="r" b="b"/>
            <a:pathLst>
              <a:path w="48260" h="52070">
                <a:moveTo>
                  <a:pt x="22654" y="0"/>
                </a:moveTo>
                <a:lnTo>
                  <a:pt x="14336" y="1981"/>
                </a:lnTo>
                <a:lnTo>
                  <a:pt x="7079" y="7397"/>
                </a:lnTo>
                <a:lnTo>
                  <a:pt x="1946" y="15452"/>
                </a:lnTo>
                <a:lnTo>
                  <a:pt x="0" y="25352"/>
                </a:lnTo>
                <a:lnTo>
                  <a:pt x="1551" y="35399"/>
                </a:lnTo>
                <a:lnTo>
                  <a:pt x="6024" y="43780"/>
                </a:lnTo>
                <a:lnTo>
                  <a:pt x="13149" y="49520"/>
                </a:lnTo>
                <a:lnTo>
                  <a:pt x="22654" y="51650"/>
                </a:lnTo>
                <a:lnTo>
                  <a:pt x="32599" y="49520"/>
                </a:lnTo>
                <a:lnTo>
                  <a:pt x="40691" y="43780"/>
                </a:lnTo>
                <a:lnTo>
                  <a:pt x="46131" y="35399"/>
                </a:lnTo>
                <a:lnTo>
                  <a:pt x="48122" y="25352"/>
                </a:lnTo>
                <a:lnTo>
                  <a:pt x="46131" y="15452"/>
                </a:lnTo>
                <a:lnTo>
                  <a:pt x="40691" y="7397"/>
                </a:lnTo>
                <a:lnTo>
                  <a:pt x="32599" y="1981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5487" y="523490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25467" y="0"/>
                </a:moveTo>
                <a:lnTo>
                  <a:pt x="15506" y="1981"/>
                </a:lnTo>
                <a:lnTo>
                  <a:pt x="7416" y="7397"/>
                </a:lnTo>
                <a:lnTo>
                  <a:pt x="1985" y="15452"/>
                </a:lnTo>
                <a:lnTo>
                  <a:pt x="0" y="25352"/>
                </a:lnTo>
                <a:lnTo>
                  <a:pt x="1985" y="35421"/>
                </a:lnTo>
                <a:lnTo>
                  <a:pt x="7416" y="43813"/>
                </a:lnTo>
                <a:lnTo>
                  <a:pt x="15506" y="49558"/>
                </a:lnTo>
                <a:lnTo>
                  <a:pt x="25467" y="51688"/>
                </a:lnTo>
                <a:lnTo>
                  <a:pt x="35560" y="49558"/>
                </a:lnTo>
                <a:lnTo>
                  <a:pt x="43979" y="43813"/>
                </a:lnTo>
                <a:lnTo>
                  <a:pt x="49746" y="35421"/>
                </a:lnTo>
                <a:lnTo>
                  <a:pt x="51885" y="25352"/>
                </a:lnTo>
                <a:lnTo>
                  <a:pt x="49746" y="15452"/>
                </a:lnTo>
                <a:lnTo>
                  <a:pt x="43979" y="7397"/>
                </a:lnTo>
                <a:lnTo>
                  <a:pt x="35560" y="1981"/>
                </a:lnTo>
                <a:lnTo>
                  <a:pt x="2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4099" y="3838367"/>
            <a:ext cx="676910" cy="1939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0330" algn="r">
              <a:lnSpc>
                <a:spcPct val="132000"/>
              </a:lnSpc>
              <a:spcBef>
                <a:spcPts val="90"/>
              </a:spcBef>
            </a:pPr>
            <a:r>
              <a:rPr sz="1550" spc="5" dirty="0">
                <a:latin typeface="Arial"/>
                <a:cs typeface="Arial"/>
              </a:rPr>
              <a:t>J</a:t>
            </a:r>
            <a:r>
              <a:rPr sz="1550" spc="30" dirty="0">
                <a:latin typeface="Arial"/>
                <a:cs typeface="Arial"/>
              </a:rPr>
              <a:t>a</a:t>
            </a:r>
            <a:r>
              <a:rPr sz="1550" spc="20" dirty="0">
                <a:latin typeface="Arial"/>
                <a:cs typeface="Arial"/>
              </a:rPr>
              <a:t>p</a:t>
            </a:r>
            <a:r>
              <a:rPr sz="1550" spc="10" dirty="0">
                <a:latin typeface="Arial"/>
                <a:cs typeface="Arial"/>
              </a:rPr>
              <a:t>an  </a:t>
            </a:r>
            <a:r>
              <a:rPr sz="1550" spc="5" dirty="0">
                <a:latin typeface="Arial"/>
                <a:cs typeface="Arial"/>
              </a:rPr>
              <a:t>s</a:t>
            </a:r>
            <a:r>
              <a:rPr sz="1550" spc="40" dirty="0">
                <a:latin typeface="Arial"/>
                <a:cs typeface="Arial"/>
              </a:rPr>
              <a:t>h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5" dirty="0">
                <a:latin typeface="Arial"/>
                <a:cs typeface="Arial"/>
              </a:rPr>
              <a:t>k</a:t>
            </a:r>
            <a:r>
              <a:rPr sz="1550" spc="20" dirty="0">
                <a:latin typeface="Arial"/>
                <a:cs typeface="Arial"/>
              </a:rPr>
              <a:t>en</a:t>
            </a:r>
            <a:endParaRPr sz="1550">
              <a:latin typeface="Arial"/>
              <a:cs typeface="Arial"/>
            </a:endParaRPr>
          </a:p>
          <a:p>
            <a:pPr marL="12700" marR="5080" indent="438784" algn="r">
              <a:lnSpc>
                <a:spcPct val="136400"/>
              </a:lnSpc>
              <a:spcBef>
                <a:spcPts val="15"/>
              </a:spcBef>
            </a:pPr>
            <a:r>
              <a:rPr sz="1550" spc="10" dirty="0">
                <a:latin typeface="Arial"/>
                <a:cs typeface="Arial"/>
              </a:rPr>
              <a:t>by  </a:t>
            </a:r>
            <a:r>
              <a:rPr sz="1550" spc="-5" dirty="0">
                <a:latin typeface="Arial"/>
                <a:cs typeface="Arial"/>
              </a:rPr>
              <a:t>t</a:t>
            </a:r>
            <a:r>
              <a:rPr sz="1550" spc="5" dirty="0">
                <a:latin typeface="Arial"/>
                <a:cs typeface="Arial"/>
              </a:rPr>
              <a:t>w</a:t>
            </a:r>
            <a:r>
              <a:rPr sz="1550" spc="10" dirty="0">
                <a:latin typeface="Arial"/>
                <a:cs typeface="Arial"/>
              </a:rPr>
              <a:t>o  ne</a:t>
            </a:r>
            <a:r>
              <a:rPr sz="1550" spc="15" dirty="0">
                <a:latin typeface="Arial"/>
                <a:cs typeface="Arial"/>
              </a:rPr>
              <a:t>w  q</a:t>
            </a:r>
            <a:r>
              <a:rPr sz="1550" spc="35" dirty="0">
                <a:latin typeface="Arial"/>
                <a:cs typeface="Arial"/>
              </a:rPr>
              <a:t>u</a:t>
            </a:r>
            <a:r>
              <a:rPr sz="1550" spc="20" dirty="0">
                <a:latin typeface="Arial"/>
                <a:cs typeface="Arial"/>
              </a:rPr>
              <a:t>a</a:t>
            </a:r>
            <a:r>
              <a:rPr sz="1550" spc="10" dirty="0">
                <a:latin typeface="Arial"/>
                <a:cs typeface="Arial"/>
              </a:rPr>
              <a:t>ke</a:t>
            </a:r>
            <a:r>
              <a:rPr sz="1550" spc="2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3058" y="2879494"/>
            <a:ext cx="2164695" cy="9029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600" dirty="0"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1600" spc="-10" dirty="0">
                <a:latin typeface="Arial"/>
                <a:cs typeface="Arial"/>
              </a:rPr>
              <a:t>Japon</a:t>
            </a:r>
            <a:endParaRPr sz="1600">
              <a:latin typeface="Arial"/>
              <a:cs typeface="Arial"/>
            </a:endParaRPr>
          </a:p>
          <a:p>
            <a:pPr marL="12700" marR="233045">
              <a:lnSpc>
                <a:spcPct val="130900"/>
              </a:lnSpc>
              <a:spcBef>
                <a:spcPts val="35"/>
              </a:spcBef>
            </a:pPr>
            <a:r>
              <a:rPr sz="1600" spc="2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oué  </a:t>
            </a:r>
            <a:r>
              <a:rPr sz="1600" spc="-5" dirty="0">
                <a:latin typeface="Arial"/>
                <a:cs typeface="Arial"/>
              </a:rPr>
              <a:t>par  deux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8099"/>
              </a:lnSpc>
              <a:spcBef>
                <a:spcPts val="110"/>
              </a:spcBef>
            </a:pPr>
            <a:r>
              <a:rPr sz="1600" spc="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ou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ea</a:t>
            </a:r>
            <a:r>
              <a:rPr sz="1600" spc="2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x  </a:t>
            </a:r>
            <a:r>
              <a:rPr sz="1600" spc="-10" dirty="0">
                <a:latin typeface="Arial"/>
                <a:cs typeface="Arial"/>
              </a:rPr>
              <a:t>séismes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1424" y="3883557"/>
            <a:ext cx="2251502" cy="193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6907" y="3001178"/>
            <a:ext cx="1618615" cy="820419"/>
          </a:xfrm>
          <a:custGeom>
            <a:avLst/>
            <a:gdLst/>
            <a:ahLst/>
            <a:cxnLst/>
            <a:rect l="l" t="t" r="r" b="b"/>
            <a:pathLst>
              <a:path w="1618614" h="820420">
                <a:moveTo>
                  <a:pt x="755818" y="539171"/>
                </a:moveTo>
                <a:lnTo>
                  <a:pt x="386879" y="539171"/>
                </a:lnTo>
                <a:lnTo>
                  <a:pt x="0" y="820014"/>
                </a:lnTo>
                <a:lnTo>
                  <a:pt x="755818" y="539171"/>
                </a:lnTo>
                <a:close/>
              </a:path>
              <a:path w="1618614" h="820420">
                <a:moveTo>
                  <a:pt x="1529578" y="0"/>
                </a:moveTo>
                <a:lnTo>
                  <a:pt x="229284" y="0"/>
                </a:lnTo>
                <a:lnTo>
                  <a:pt x="194577" y="7115"/>
                </a:lnTo>
                <a:lnTo>
                  <a:pt x="166067" y="26643"/>
                </a:lnTo>
                <a:lnTo>
                  <a:pt x="146757" y="55856"/>
                </a:lnTo>
                <a:lnTo>
                  <a:pt x="139653" y="92025"/>
                </a:lnTo>
                <a:lnTo>
                  <a:pt x="139653" y="450854"/>
                </a:lnTo>
                <a:lnTo>
                  <a:pt x="146757" y="484864"/>
                </a:lnTo>
                <a:lnTo>
                  <a:pt x="166067" y="512977"/>
                </a:lnTo>
                <a:lnTo>
                  <a:pt x="194577" y="532108"/>
                </a:lnTo>
                <a:lnTo>
                  <a:pt x="229284" y="539171"/>
                </a:lnTo>
                <a:lnTo>
                  <a:pt x="1529578" y="539171"/>
                </a:lnTo>
                <a:lnTo>
                  <a:pt x="1564143" y="532108"/>
                </a:lnTo>
                <a:lnTo>
                  <a:pt x="1592340" y="512977"/>
                </a:lnTo>
                <a:lnTo>
                  <a:pt x="1611335" y="484864"/>
                </a:lnTo>
                <a:lnTo>
                  <a:pt x="1618297" y="450854"/>
                </a:lnTo>
                <a:lnTo>
                  <a:pt x="1618297" y="92025"/>
                </a:lnTo>
                <a:lnTo>
                  <a:pt x="1611335" y="55856"/>
                </a:lnTo>
                <a:lnTo>
                  <a:pt x="1592340" y="26643"/>
                </a:lnTo>
                <a:lnTo>
                  <a:pt x="1564143" y="7115"/>
                </a:lnTo>
                <a:lnTo>
                  <a:pt x="1529578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6907" y="3001179"/>
            <a:ext cx="1618615" cy="820419"/>
          </a:xfrm>
          <a:custGeom>
            <a:avLst/>
            <a:gdLst/>
            <a:ahLst/>
            <a:cxnLst/>
            <a:rect l="l" t="t" r="r" b="b"/>
            <a:pathLst>
              <a:path w="1618614" h="820420">
                <a:moveTo>
                  <a:pt x="139653" y="92025"/>
                </a:moveTo>
                <a:lnTo>
                  <a:pt x="146757" y="55856"/>
                </a:lnTo>
                <a:lnTo>
                  <a:pt x="166067" y="26643"/>
                </a:lnTo>
                <a:lnTo>
                  <a:pt x="194577" y="7115"/>
                </a:lnTo>
                <a:lnTo>
                  <a:pt x="229284" y="0"/>
                </a:lnTo>
                <a:lnTo>
                  <a:pt x="386879" y="0"/>
                </a:lnTo>
                <a:lnTo>
                  <a:pt x="755818" y="0"/>
                </a:lnTo>
                <a:lnTo>
                  <a:pt x="1529578" y="0"/>
                </a:lnTo>
                <a:lnTo>
                  <a:pt x="1564143" y="7115"/>
                </a:lnTo>
                <a:lnTo>
                  <a:pt x="1592340" y="26643"/>
                </a:lnTo>
                <a:lnTo>
                  <a:pt x="1611335" y="55856"/>
                </a:lnTo>
                <a:lnTo>
                  <a:pt x="1618297" y="92025"/>
                </a:lnTo>
                <a:lnTo>
                  <a:pt x="1618297" y="315617"/>
                </a:lnTo>
                <a:lnTo>
                  <a:pt x="1618297" y="450854"/>
                </a:lnTo>
                <a:lnTo>
                  <a:pt x="1611335" y="484864"/>
                </a:lnTo>
                <a:lnTo>
                  <a:pt x="1592340" y="512977"/>
                </a:lnTo>
                <a:lnTo>
                  <a:pt x="1564143" y="532108"/>
                </a:lnTo>
                <a:lnTo>
                  <a:pt x="1529578" y="539171"/>
                </a:lnTo>
                <a:lnTo>
                  <a:pt x="755818" y="539171"/>
                </a:lnTo>
                <a:lnTo>
                  <a:pt x="0" y="820014"/>
                </a:lnTo>
                <a:lnTo>
                  <a:pt x="386879" y="539171"/>
                </a:lnTo>
                <a:lnTo>
                  <a:pt x="229284" y="539171"/>
                </a:lnTo>
                <a:lnTo>
                  <a:pt x="194577" y="532108"/>
                </a:lnTo>
                <a:lnTo>
                  <a:pt x="166067" y="512977"/>
                </a:lnTo>
                <a:lnTo>
                  <a:pt x="146757" y="484864"/>
                </a:lnTo>
                <a:lnTo>
                  <a:pt x="139653" y="450854"/>
                </a:lnTo>
                <a:lnTo>
                  <a:pt x="139653" y="315617"/>
                </a:lnTo>
                <a:lnTo>
                  <a:pt x="139653" y="92025"/>
                </a:lnTo>
                <a:close/>
              </a:path>
            </a:pathLst>
          </a:custGeom>
          <a:ln w="11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36803" y="3107318"/>
            <a:ext cx="57150" cy="43815"/>
          </a:xfrm>
          <a:custGeom>
            <a:avLst/>
            <a:gdLst/>
            <a:ahLst/>
            <a:cxnLst/>
            <a:rect l="l" t="t" r="r" b="b"/>
            <a:pathLst>
              <a:path w="57150" h="43814">
                <a:moveTo>
                  <a:pt x="56636" y="0"/>
                </a:moveTo>
                <a:lnTo>
                  <a:pt x="48122" y="0"/>
                </a:lnTo>
                <a:lnTo>
                  <a:pt x="33982" y="20660"/>
                </a:lnTo>
                <a:lnTo>
                  <a:pt x="33982" y="43212"/>
                </a:lnTo>
                <a:lnTo>
                  <a:pt x="53786" y="43212"/>
                </a:lnTo>
                <a:lnTo>
                  <a:pt x="53786" y="20660"/>
                </a:lnTo>
                <a:lnTo>
                  <a:pt x="42458" y="20660"/>
                </a:lnTo>
                <a:lnTo>
                  <a:pt x="56636" y="0"/>
                </a:lnTo>
                <a:close/>
              </a:path>
              <a:path w="57150" h="43814">
                <a:moveTo>
                  <a:pt x="22654" y="0"/>
                </a:moveTo>
                <a:lnTo>
                  <a:pt x="14178" y="0"/>
                </a:lnTo>
                <a:lnTo>
                  <a:pt x="0" y="20660"/>
                </a:lnTo>
                <a:lnTo>
                  <a:pt x="0" y="43212"/>
                </a:lnTo>
                <a:lnTo>
                  <a:pt x="19841" y="43212"/>
                </a:lnTo>
                <a:lnTo>
                  <a:pt x="19841" y="20660"/>
                </a:lnTo>
                <a:lnTo>
                  <a:pt x="8514" y="20660"/>
                </a:lnTo>
                <a:lnTo>
                  <a:pt x="22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1137" y="3107318"/>
            <a:ext cx="57785" cy="43815"/>
          </a:xfrm>
          <a:custGeom>
            <a:avLst/>
            <a:gdLst/>
            <a:ahLst/>
            <a:cxnLst/>
            <a:rect l="l" t="t" r="r" b="b"/>
            <a:pathLst>
              <a:path w="57785" h="43814">
                <a:moveTo>
                  <a:pt x="57549" y="0"/>
                </a:moveTo>
                <a:lnTo>
                  <a:pt x="37745" y="0"/>
                </a:lnTo>
                <a:lnTo>
                  <a:pt x="37745" y="20660"/>
                </a:lnTo>
                <a:lnTo>
                  <a:pt x="49072" y="20660"/>
                </a:lnTo>
                <a:lnTo>
                  <a:pt x="34932" y="43212"/>
                </a:lnTo>
                <a:lnTo>
                  <a:pt x="43409" y="43212"/>
                </a:lnTo>
                <a:lnTo>
                  <a:pt x="57549" y="20660"/>
                </a:lnTo>
                <a:lnTo>
                  <a:pt x="57549" y="0"/>
                </a:lnTo>
                <a:close/>
              </a:path>
              <a:path w="57785" h="43814">
                <a:moveTo>
                  <a:pt x="26417" y="0"/>
                </a:moveTo>
                <a:lnTo>
                  <a:pt x="2850" y="0"/>
                </a:lnTo>
                <a:lnTo>
                  <a:pt x="2850" y="20660"/>
                </a:lnTo>
                <a:lnTo>
                  <a:pt x="14178" y="20660"/>
                </a:lnTo>
                <a:lnTo>
                  <a:pt x="0" y="43212"/>
                </a:lnTo>
                <a:lnTo>
                  <a:pt x="8514" y="43212"/>
                </a:lnTo>
                <a:lnTo>
                  <a:pt x="26417" y="20660"/>
                </a:lnTo>
                <a:lnTo>
                  <a:pt x="26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98644" y="3060796"/>
            <a:ext cx="70167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5415"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pu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  </a:t>
            </a:r>
            <a:r>
              <a:rPr sz="1400" spc="-15" dirty="0">
                <a:latin typeface="Arial"/>
                <a:cs typeface="Arial"/>
              </a:rPr>
              <a:t>word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7062" y="6475806"/>
            <a:ext cx="81311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Examples from:</a:t>
            </a:r>
            <a:r>
              <a:rPr sz="1000" b="1" spc="-6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Arial"/>
                <a:cs typeface="Arial"/>
              </a:rPr>
              <a:t>“The </a:t>
            </a:r>
            <a:r>
              <a:rPr sz="1000" spc="-35" dirty="0">
                <a:latin typeface="Arial"/>
                <a:cs typeface="Arial"/>
              </a:rPr>
              <a:t>Mathematics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Statistical </a:t>
            </a:r>
            <a:r>
              <a:rPr sz="1000" spc="-40" dirty="0">
                <a:latin typeface="Arial"/>
                <a:cs typeface="Arial"/>
              </a:rPr>
              <a:t>Machine Translation: </a:t>
            </a:r>
            <a:r>
              <a:rPr sz="1000" spc="-45" dirty="0">
                <a:latin typeface="Arial"/>
                <a:cs typeface="Arial"/>
              </a:rPr>
              <a:t>Parameter </a:t>
            </a:r>
            <a:r>
              <a:rPr sz="1000" spc="-30" dirty="0">
                <a:latin typeface="Arial"/>
                <a:cs typeface="Arial"/>
              </a:rPr>
              <a:t>Estimation", </a:t>
            </a:r>
            <a:r>
              <a:rPr sz="1000" spc="-40" dirty="0"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et </a:t>
            </a:r>
            <a:r>
              <a:rPr sz="1000" spc="-35" dirty="0">
                <a:latin typeface="Arial"/>
                <a:cs typeface="Arial"/>
              </a:rPr>
              <a:t>al, </a:t>
            </a:r>
            <a:r>
              <a:rPr sz="1000" spc="-50" dirty="0">
                <a:latin typeface="Arial"/>
                <a:cs typeface="Arial"/>
              </a:rPr>
              <a:t>1993.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u="sng" spc="-25" dirty="0">
                <a:solidFill>
                  <a:srgbClr val="EE8E1C"/>
                </a:solidFill>
                <a:uFill>
                  <a:solidFill>
                    <a:srgbClr val="EE8E1C"/>
                  </a:solidFill>
                </a:uFill>
                <a:latin typeface="Arial"/>
                <a:cs typeface="Arial"/>
                <a:hlinkClick r:id="rId3"/>
              </a:rPr>
              <a:t>http://www.aclweb.org/anthology/J93-2003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Holder 4">
            <a:extLst>
              <a:ext uri="{FF2B5EF4-FFF2-40B4-BE49-F238E27FC236}">
                <a16:creationId xmlns:a16="http://schemas.microsoft.com/office/drawing/2014/main" id="{0FEBD20D-FB80-4892-811B-391E85E197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681211" y="6675723"/>
            <a:ext cx="350519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888321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41783&quot;&gt;&lt;property id=&quot;20148&quot; value=&quot;5&quot;/&gt;&lt;property id=&quot;20300&quot; value=&quot;Slide 2 - &amp;quot;Overview&amp;quot;&quot;/&gt;&lt;property id=&quot;20307&quot; value=&quot;729&quot;/&gt;&lt;/object&gt;&lt;object type=&quot;3&quot; unique_id=&quot;41784&quot;&gt;&lt;property id=&quot;20148&quot; value=&quot;5&quot;/&gt;&lt;property id=&quot;20300&quot; value=&quot;Slide 3 - &amp;quot;Pre-Neural Machine Translation&amp;quot;&quot;/&gt;&lt;property id=&quot;20307&quot; value=&quot;808&quot;/&gt;&lt;/object&gt;&lt;object type=&quot;3&quot; unique_id=&quot;41785&quot;&gt;&lt;property id=&quot;20148&quot; value=&quot;5&quot;/&gt;&lt;property id=&quot;20300&quot; value=&quot;Slide 4 - &amp;quot;Machine Translation&amp;quot;&quot;/&gt;&lt;property id=&quot;20307&quot; value=&quot;731&quot;/&gt;&lt;/object&gt;&lt;object type=&quot;3&quot; unique_id=&quot;41786&quot;&gt;&lt;property id=&quot;20148&quot; value=&quot;5&quot;/&gt;&lt;property id=&quot;20300&quot; value=&quot;Slide 5 - &amp;quot;1950s: Early Machine Translation&amp;quot;&quot;/&gt;&lt;property id=&quot;20307&quot; value=&quot;732&quot;/&gt;&lt;/object&gt;&lt;object type=&quot;3&quot; unique_id=&quot;41787&quot;&gt;&lt;property id=&quot;20148&quot; value=&quot;5&quot;/&gt;&lt;property id=&quot;20300&quot; value=&quot;Slide 6 - &amp;quot;1990s-2010s: Statistical Machine Translation&amp;quot;&quot;/&gt;&lt;property id=&quot;20307&quot; value=&quot;733&quot;/&gt;&lt;/object&gt;&lt;object type=&quot;3&quot; unique_id=&quot;41788&quot;&gt;&lt;property id=&quot;20148&quot; value=&quot;5&quot;/&gt;&lt;property id=&quot;20300&quot; value=&quot;Slide 7 - &amp;quot;1990s-2010s: Statistical Machine Translation&amp;quot;&quot;/&gt;&lt;property id=&quot;20307&quot; value=&quot;734&quot;/&gt;&lt;/object&gt;&lt;object type=&quot;3&quot; unique_id=&quot;41789&quot;&gt;&lt;property id=&quot;20148&quot; value=&quot;5&quot;/&gt;&lt;property id=&quot;20300&quot; value=&quot;Slide 8 - &amp;quot;Learning alignment for SMT&amp;quot;&quot;/&gt;&lt;property id=&quot;20307&quot; value=&quot;735&quot;/&gt;&lt;/object&gt;&lt;object type=&quot;3&quot; unique_id=&quot;41790&quot;&gt;&lt;property id=&quot;20148&quot; value=&quot;5&quot;/&gt;&lt;property id=&quot;20300&quot; value=&quot;Slide 9 - &amp;quot;What is alignment?&amp;quot;&quot;/&gt;&lt;property id=&quot;20307&quot; value=&quot;736&quot;/&gt;&lt;/object&gt;&lt;object type=&quot;3&quot; unique_id=&quot;41791&quot;&gt;&lt;property id=&quot;20148&quot; value=&quot;5&quot;/&gt;&lt;property id=&quot;20300&quot; value=&quot;Slide 10 - &amp;quot;Alignment is complex&amp;quot;&quot;/&gt;&lt;property id=&quot;20307&quot; value=&quot;737&quot;/&gt;&lt;/object&gt;&lt;object type=&quot;3&quot; unique_id=&quot;41792&quot;&gt;&lt;property id=&quot;20148&quot; value=&quot;5&quot;/&gt;&lt;property id=&quot;20300&quot; value=&quot;Slide 11 - &amp;quot;Alignment is complex&amp;quot;&quot;/&gt;&lt;property id=&quot;20307&quot; value=&quot;738&quot;/&gt;&lt;/object&gt;&lt;object type=&quot;3&quot; unique_id=&quot;41793&quot;&gt;&lt;property id=&quot;20148&quot; value=&quot;5&quot;/&gt;&lt;property id=&quot;20300&quot; value=&quot;Slide 12 - &amp;quot;Alignment is complex&amp;quot;&quot;/&gt;&lt;property id=&quot;20307&quot; value=&quot;739&quot;/&gt;&lt;/object&gt;&lt;object type=&quot;3&quot; unique_id=&quot;41794&quot;&gt;&lt;property id=&quot;20148&quot; value=&quot;5&quot;/&gt;&lt;property id=&quot;20300&quot; value=&quot;Slide 13 - &amp;quot;Alignment is complex&amp;quot;&quot;/&gt;&lt;property id=&quot;20307&quot; value=&quot;740&quot;/&gt;&lt;/object&gt;&lt;object type=&quot;3&quot; unique_id=&quot;41795&quot;&gt;&lt;property id=&quot;20148&quot; value=&quot;5&quot;/&gt;&lt;property id=&quot;20300&quot; value=&quot;Slide 14 - &amp;quot;Learning alignment for SMT&amp;quot;&quot;/&gt;&lt;property id=&quot;20307&quot; value=&quot;741&quot;/&gt;&lt;/object&gt;&lt;object type=&quot;3&quot; unique_id=&quot;41796&quot;&gt;&lt;property id=&quot;20148&quot; value=&quot;5&quot;/&gt;&lt;property id=&quot;20300&quot; value=&quot;Slide 15 - &amp;quot;Decoding for SMT&amp;quot;&quot;/&gt;&lt;property id=&quot;20307&quot; value=&quot;742&quot;/&gt;&lt;/object&gt;&lt;object type=&quot;3&quot; unique_id=&quot;41797&quot;&gt;&lt;property id=&quot;20148&quot; value=&quot;5&quot;/&gt;&lt;property id=&quot;20300&quot; value=&quot;Slide 16 - &amp;quot;Decoding for SMT&amp;quot;&quot;/&gt;&lt;property id=&quot;20307&quot; value=&quot;743&quot;/&gt;&lt;/object&gt;&lt;object type=&quot;3&quot; unique_id=&quot;41798&quot;&gt;&lt;property id=&quot;20148&quot; value=&quot;5&quot;/&gt;&lt;property id=&quot;20300&quot; value=&quot;Slide 17 - &amp;quot;Decoding for SMT&amp;quot;&quot;/&gt;&lt;property id=&quot;20307&quot; value=&quot;744&quot;/&gt;&lt;/object&gt;&lt;object type=&quot;3&quot; unique_id=&quot;41799&quot;&gt;&lt;property id=&quot;20148&quot; value=&quot;5&quot;/&gt;&lt;property id=&quot;20300&quot; value=&quot;Slide 18 - &amp;quot;1990s-2010s: Statistical Machine Translation&amp;quot;&quot;/&gt;&lt;property id=&quot;20307&quot; value=&quot;745&quot;/&gt;&lt;/object&gt;&lt;object type=&quot;3&quot; unique_id=&quot;41800&quot;&gt;&lt;property id=&quot;20148&quot; value=&quot;5&quot;/&gt;&lt;property id=&quot;20300&quot; value=&quot;Slide 19 - &amp;quot;Neural Machine Translation&amp;quot;&quot;/&gt;&lt;property id=&quot;20307&quot; value=&quot;807&quot;/&gt;&lt;/object&gt;&lt;object type=&quot;3&quot; unique_id=&quot;41801&quot;&gt;&lt;property id=&quot;20148&quot; value=&quot;5&quot;/&gt;&lt;property id=&quot;20300&quot; value=&quot;Slide 20 - &amp;quot;2014&amp;quot;&quot;/&gt;&lt;property id=&quot;20307&quot; value=&quot;747&quot;/&gt;&lt;/object&gt;&lt;object type=&quot;3&quot; unique_id=&quot;41802&quot;&gt;&lt;property id=&quot;20148&quot; value=&quot;5&quot;/&gt;&lt;property id=&quot;20300&quot; value=&quot;Slide 21 - &amp;quot;2014&amp;quot;&quot;/&gt;&lt;property id=&quot;20307&quot; value=&quot;748&quot;/&gt;&lt;/object&gt;&lt;object type=&quot;3&quot; unique_id=&quot;41803&quot;&gt;&lt;property id=&quot;20148&quot; value=&quot;5&quot;/&gt;&lt;property id=&quot;20300&quot; value=&quot;Slide 22 - &amp;quot;What is Neural Machine Translation?&amp;quot;&quot;/&gt;&lt;property id=&quot;20307&quot; value=&quot;749&quot;/&gt;&lt;/object&gt;&lt;object type=&quot;3&quot; unique_id=&quot;41804&quot;&gt;&lt;property id=&quot;20148&quot; value=&quot;5&quot;/&gt;&lt;property id=&quot;20300&quot; value=&quot;Slide 23 - &amp;quot;Neural Machine Translation (NMT)&amp;quot;&quot;/&gt;&lt;property id=&quot;20307&quot; value=&quot;750&quot;/&gt;&lt;/object&gt;&lt;object type=&quot;3&quot; unique_id=&quot;41805&quot;&gt;&lt;property id=&quot;20148&quot; value=&quot;5&quot;/&gt;&lt;property id=&quot;20300&quot; value=&quot;Slide 24 - &amp;quot;Sequence-to-sequence is versatile!&amp;quot;&quot;/&gt;&lt;property id=&quot;20307&quot; value=&quot;751&quot;/&gt;&lt;/object&gt;&lt;object type=&quot;3&quot; unique_id=&quot;41806&quot;&gt;&lt;property id=&quot;20148&quot; value=&quot;5&quot;/&gt;&lt;property id=&quot;20300&quot; value=&quot;Slide 25 - &amp;quot;Neural Machine Translation (NMT)&amp;quot;&quot;/&gt;&lt;property id=&quot;20307&quot; value=&quot;752&quot;/&gt;&lt;/object&gt;&lt;object type=&quot;3&quot; unique_id=&quot;41807&quot;&gt;&lt;property id=&quot;20148&quot; value=&quot;5&quot;/&gt;&lt;property id=&quot;20300&quot; value=&quot;Slide 26 - &amp;quot;Training a Neural Machine Translation system&amp;quot;&quot;/&gt;&lt;property id=&quot;20307&quot; value=&quot;753&quot;/&gt;&lt;/object&gt;&lt;object type=&quot;3&quot; unique_id=&quot;41808&quot;&gt;&lt;property id=&quot;20148&quot; value=&quot;5&quot;/&gt;&lt;property id=&quot;20300&quot; value=&quot;Slide 27 - &amp;quot;Greedy decoding&amp;quot;&quot;/&gt;&lt;property id=&quot;20307&quot; value=&quot;754&quot;/&gt;&lt;/object&gt;&lt;object type=&quot;3&quot; unique_id=&quot;41809&quot;&gt;&lt;property id=&quot;20148&quot; value=&quot;5&quot;/&gt;&lt;property id=&quot;20300&quot; value=&quot;Slide 28 - &amp;quot;Problems with greedy decoding&amp;quot;&quot;/&gt;&lt;property id=&quot;20307&quot; value=&quot;755&quot;/&gt;&lt;/object&gt;&lt;object type=&quot;3&quot; unique_id=&quot;41810&quot;&gt;&lt;property id=&quot;20148&quot; value=&quot;5&quot;/&gt;&lt;property id=&quot;20300&quot; value=&quot;Slide 29 - &amp;quot;Exhaustive search decoding&amp;quot;&quot;/&gt;&lt;property id=&quot;20307&quot; value=&quot;756&quot;/&gt;&lt;/object&gt;&lt;object type=&quot;3&quot; unique_id=&quot;41811&quot;&gt;&lt;property id=&quot;20148&quot; value=&quot;5&quot;/&gt;&lt;property id=&quot;20300&quot; value=&quot;Slide 30 - &amp;quot;Beam search decoding&amp;quot;&quot;/&gt;&lt;property id=&quot;20307&quot; value=&quot;757&quot;/&gt;&lt;/object&gt;&lt;object type=&quot;3&quot; unique_id=&quot;41812&quot;&gt;&lt;property id=&quot;20148&quot; value=&quot;5&quot;/&gt;&lt;property id=&quot;20300&quot; value=&quot;Slide 31 - &amp;quot;Beam search decoding: example&amp;quot;&quot;/&gt;&lt;property id=&quot;20307&quot; value=&quot;758&quot;/&gt;&lt;/object&gt;&lt;object type=&quot;3&quot; unique_id=&quot;41813&quot;&gt;&lt;property id=&quot;20148&quot; value=&quot;5&quot;/&gt;&lt;property id=&quot;20300&quot; value=&quot;Slide 32 - &amp;quot;Beam search decoding: example&amp;quot;&quot;/&gt;&lt;property id=&quot;20307&quot; value=&quot;759&quot;/&gt;&lt;/object&gt;&lt;object type=&quot;3&quot; unique_id=&quot;41814&quot;&gt;&lt;property id=&quot;20148&quot; value=&quot;5&quot;/&gt;&lt;property id=&quot;20300&quot; value=&quot;Slide 33 - &amp;quot;Beam search decoding: example&amp;quot;&quot;/&gt;&lt;property id=&quot;20307&quot; value=&quot;760&quot;/&gt;&lt;/object&gt;&lt;object type=&quot;3&quot; unique_id=&quot;41815&quot;&gt;&lt;property id=&quot;20148&quot; value=&quot;5&quot;/&gt;&lt;property id=&quot;20300&quot; value=&quot;Slide 34 - &amp;quot;Beam search decoding: example&amp;quot;&quot;/&gt;&lt;property id=&quot;20307&quot; value=&quot;761&quot;/&gt;&lt;/object&gt;&lt;object type=&quot;3&quot; unique_id=&quot;41816&quot;&gt;&lt;property id=&quot;20148&quot; value=&quot;5&quot;/&gt;&lt;property id=&quot;20300&quot; value=&quot;Slide 35 - &amp;quot;Beam search decoding: example&amp;quot;&quot;/&gt;&lt;property id=&quot;20307&quot; value=&quot;762&quot;/&gt;&lt;/object&gt;&lt;object type=&quot;3&quot; unique_id=&quot;41817&quot;&gt;&lt;property id=&quot;20148&quot; value=&quot;5&quot;/&gt;&lt;property id=&quot;20300&quot; value=&quot;Slide 36 - &amp;quot;Beam search decoding: example&amp;quot;&quot;/&gt;&lt;property id=&quot;20307&quot; value=&quot;763&quot;/&gt;&lt;/object&gt;&lt;object type=&quot;3&quot; unique_id=&quot;41818&quot;&gt;&lt;property id=&quot;20148&quot; value=&quot;5&quot;/&gt;&lt;property id=&quot;20300&quot; value=&quot;Slide 37 - &amp;quot;Beam search decoding: example&amp;quot;&quot;/&gt;&lt;property id=&quot;20307&quot; value=&quot;764&quot;/&gt;&lt;/object&gt;&lt;object type=&quot;3&quot; unique_id=&quot;41819&quot;&gt;&lt;property id=&quot;20148&quot; value=&quot;5&quot;/&gt;&lt;property id=&quot;20300&quot; value=&quot;Slide 38 - &amp;quot;Beam search decoding: example&amp;quot;&quot;/&gt;&lt;property id=&quot;20307&quot; value=&quot;765&quot;/&gt;&lt;/object&gt;&lt;object type=&quot;3&quot; unique_id=&quot;41820&quot;&gt;&lt;property id=&quot;20148&quot; value=&quot;5&quot;/&gt;&lt;property id=&quot;20300&quot; value=&quot;Slide 39 - &amp;quot;Beam search decoding: example&amp;quot;&quot;/&gt;&lt;property id=&quot;20307&quot; value=&quot;766&quot;/&gt;&lt;/object&gt;&lt;object type=&quot;3&quot; unique_id=&quot;41821&quot;&gt;&lt;property id=&quot;20148&quot; value=&quot;5&quot;/&gt;&lt;property id=&quot;20300&quot; value=&quot;Slide 40 - &amp;quot;Beam search decoding: example&amp;quot;&quot;/&gt;&lt;property id=&quot;20307&quot; value=&quot;767&quot;/&gt;&lt;/object&gt;&lt;object type=&quot;3&quot; unique_id=&quot;41822&quot;&gt;&lt;property id=&quot;20148&quot; value=&quot;5&quot;/&gt;&lt;property id=&quot;20300&quot; value=&quot;Slide 41 - &amp;quot;Beam search decoding: example&amp;quot;&quot;/&gt;&lt;property id=&quot;20307&quot; value=&quot;768&quot;/&gt;&lt;/object&gt;&lt;object type=&quot;3&quot; unique_id=&quot;41823&quot;&gt;&lt;property id=&quot;20148&quot; value=&quot;5&quot;/&gt;&lt;property id=&quot;20300&quot; value=&quot;Slide 42 - &amp;quot;Beam search decoding: example&amp;quot;&quot;/&gt;&lt;property id=&quot;20307&quot; value=&quot;769&quot;/&gt;&lt;/object&gt;&lt;object type=&quot;3&quot; unique_id=&quot;41824&quot;&gt;&lt;property id=&quot;20148&quot; value=&quot;5&quot;/&gt;&lt;property id=&quot;20300&quot; value=&quot;Slide 43 - &amp;quot;Beam search decoding: example&amp;quot;&quot;/&gt;&lt;property id=&quot;20307&quot; value=&quot;770&quot;/&gt;&lt;/object&gt;&lt;object type=&quot;3&quot; unique_id=&quot;41825&quot;&gt;&lt;property id=&quot;20148&quot; value=&quot;5&quot;/&gt;&lt;property id=&quot;20300&quot; value=&quot;Slide 44 - &amp;quot;Beam search decoding: stopping criterion&amp;quot;&quot;/&gt;&lt;property id=&quot;20307&quot; value=&quot;771&quot;/&gt;&lt;/object&gt;&lt;object type=&quot;3&quot; unique_id=&quot;41826&quot;&gt;&lt;property id=&quot;20148&quot; value=&quot;5&quot;/&gt;&lt;property id=&quot;20300&quot; value=&quot;Slide 45 - &amp;quot;Beam search decoding: finishing up&amp;quot;&quot;/&gt;&lt;property id=&quot;20307&quot; value=&quot;772&quot;/&gt;&lt;/object&gt;&lt;object type=&quot;3&quot; unique_id=&quot;41827&quot;&gt;&lt;property id=&quot;20148&quot; value=&quot;5&quot;/&gt;&lt;property id=&quot;20300&quot; value=&quot;Slide 46 - &amp;quot;Advantages of NMT&amp;quot;&quot;/&gt;&lt;property id=&quot;20307&quot; value=&quot;773&quot;/&gt;&lt;/object&gt;&lt;object type=&quot;3&quot; unique_id=&quot;41828&quot;&gt;&lt;property id=&quot;20148&quot; value=&quot;5&quot;/&gt;&lt;property id=&quot;20300&quot; value=&quot;Slide 47 - &amp;quot;Disadvantages of NMT?&amp;quot;&quot;/&gt;&lt;property id=&quot;20307&quot; value=&quot;774&quot;/&gt;&lt;/object&gt;&lt;object type=&quot;3&quot; unique_id=&quot;41829&quot;&gt;&lt;property id=&quot;20148&quot; value=&quot;5&quot;/&gt;&lt;property id=&quot;20300&quot; value=&quot;Slide 48 - &amp;quot;How do we evaluate Machine Translation?&amp;quot;&quot;/&gt;&lt;property id=&quot;20307&quot; value=&quot;775&quot;/&gt;&lt;/object&gt;&lt;object type=&quot;3&quot; unique_id=&quot;41830&quot;&gt;&lt;property id=&quot;20148&quot; value=&quot;5&quot;/&gt;&lt;property id=&quot;20300&quot; value=&quot;Slide 49 - &amp;quot;MT progress over time&amp;quot;&quot;/&gt;&lt;property id=&quot;20307&quot; value=&quot;776&quot;/&gt;&lt;/object&gt;&lt;object type=&quot;3&quot; unique_id=&quot;41831&quot;&gt;&lt;property id=&quot;20148&quot; value=&quot;5&quot;/&gt;&lt;property id=&quot;20300&quot; value=&quot;Slide 50 - &amp;quot;NMT: the biggest success story of NLP Deep Learning&amp;quot;&quot;/&gt;&lt;property id=&quot;20307&quot; value=&quot;777&quot;/&gt;&lt;/object&gt;&lt;object type=&quot;3&quot; unique_id=&quot;41832&quot;&gt;&lt;property id=&quot;20148&quot; value=&quot;5&quot;/&gt;&lt;property id=&quot;20300&quot; value=&quot;Slide 51 - &amp;quot;So is Machine Translation solved?&amp;quot;&quot;/&gt;&lt;property id=&quot;20307&quot; value=&quot;778&quot;/&gt;&lt;/object&gt;&lt;object type=&quot;3&quot; unique_id=&quot;41833&quot;&gt;&lt;property id=&quot;20148&quot; value=&quot;5&quot;/&gt;&lt;property id=&quot;20300&quot; value=&quot;Slide 52 - &amp;quot;So is Machine Translation solved?&amp;quot;&quot;/&gt;&lt;property id=&quot;20307&quot; value=&quot;779&quot;/&gt;&lt;/object&gt;&lt;object type=&quot;3&quot; unique_id=&quot;41834&quot;&gt;&lt;property id=&quot;20148&quot; value=&quot;5&quot;/&gt;&lt;property id=&quot;20300&quot; value=&quot;Slide 53 - &amp;quot;So is Machine Translation solved?&amp;quot;&quot;/&gt;&lt;property id=&quot;20307&quot; value=&quot;780&quot;/&gt;&lt;/object&gt;&lt;object type=&quot;3&quot; unique_id=&quot;41835&quot;&gt;&lt;property id=&quot;20148&quot; value=&quot;5&quot;/&gt;&lt;property id=&quot;20300&quot; value=&quot;Slide 54 - &amp;quot;So is Machine Translation solved?&amp;quot;&quot;/&gt;&lt;property id=&quot;20307&quot; value=&quot;781&quot;/&gt;&lt;/object&gt;&lt;object type=&quot;3&quot; unique_id=&quot;41836&quot;&gt;&lt;property id=&quot;20148&quot; value=&quot;5&quot;/&gt;&lt;property id=&quot;20300&quot; value=&quot;Slide 55 - &amp;quot;NMT research continues&amp;quot;&quot;/&gt;&lt;property id=&quot;20307&quot; value=&quot;782&quot;/&gt;&lt;/object&gt;&lt;object type=&quot;3&quot; unique_id=&quot;41837&quot;&gt;&lt;property id=&quot;20148&quot; value=&quot;5&quot;/&gt;&lt;property id=&quot;20300&quot; value=&quot;Slide 56 - &amp;quot;Attention&amp;quot;&quot;/&gt;&lt;property id=&quot;20307&quot; value=&quot;806&quot;/&gt;&lt;/object&gt;&lt;object type=&quot;3&quot; unique_id=&quot;41838&quot;&gt;&lt;property id=&quot;20148&quot; value=&quot;5&quot;/&gt;&lt;property id=&quot;20300&quot; value=&quot;Slide 57 - &amp;quot;Sequence-to-sequence: the bottleneck problem&amp;quot;&quot;/&gt;&lt;property id=&quot;20307&quot; value=&quot;784&quot;/&gt;&lt;/object&gt;&lt;object type=&quot;3&quot; unique_id=&quot;41839&quot;&gt;&lt;property id=&quot;20148&quot; value=&quot;5&quot;/&gt;&lt;property id=&quot;20300&quot; value=&quot;Slide 58 - &amp;quot;Sequence-to-sequence: the bottleneck problem&amp;quot;&quot;/&gt;&lt;property id=&quot;20307&quot; value=&quot;785&quot;/&gt;&lt;/object&gt;&lt;object type=&quot;3&quot; unique_id=&quot;41840&quot;&gt;&lt;property id=&quot;20148&quot; value=&quot;5&quot;/&gt;&lt;property id=&quot;20300&quot; value=&quot;Slide 59 - &amp;quot;Attention&amp;quot;&quot;/&gt;&lt;property id=&quot;20307&quot; value=&quot;786&quot;/&gt;&lt;/object&gt;&lt;object type=&quot;3&quot; unique_id=&quot;41841&quot;&gt;&lt;property id=&quot;20148&quot; value=&quot;5&quot;/&gt;&lt;property id=&quot;20300&quot; value=&quot;Slide 60 - &amp;quot;Sequence-to-sequence with attention&amp;quot;&quot;/&gt;&lt;property id=&quot;20307&quot; value=&quot;787&quot;/&gt;&lt;/object&gt;&lt;object type=&quot;3&quot; unique_id=&quot;41842&quot;&gt;&lt;property id=&quot;20148&quot; value=&quot;5&quot;/&gt;&lt;property id=&quot;20300&quot; value=&quot;Slide 61 - &amp;quot;Sequence-to-sequence with attention&amp;quot;&quot;/&gt;&lt;property id=&quot;20307&quot; value=&quot;788&quot;/&gt;&lt;/object&gt;&lt;object type=&quot;3&quot; unique_id=&quot;41843&quot;&gt;&lt;property id=&quot;20148&quot; value=&quot;5&quot;/&gt;&lt;property id=&quot;20300&quot; value=&quot;Slide 62 - &amp;quot;Sequence-to-sequence with attention&amp;quot;&quot;/&gt;&lt;property id=&quot;20307&quot; value=&quot;789&quot;/&gt;&lt;/object&gt;&lt;object type=&quot;3&quot; unique_id=&quot;41844&quot;&gt;&lt;property id=&quot;20148&quot; value=&quot;5&quot;/&gt;&lt;property id=&quot;20300&quot; value=&quot;Slide 63 - &amp;quot;Sequence-to-sequence with attention&amp;quot;&quot;/&gt;&lt;property id=&quot;20307&quot; value=&quot;790&quot;/&gt;&lt;/object&gt;&lt;object type=&quot;3&quot; unique_id=&quot;41845&quot;&gt;&lt;property id=&quot;20148&quot; value=&quot;5&quot;/&gt;&lt;property id=&quot;20300&quot; value=&quot;Slide 64 - &amp;quot;Sequence-to-sequence with attention&amp;quot;&quot;/&gt;&lt;property id=&quot;20307&quot; value=&quot;791&quot;/&gt;&lt;/object&gt;&lt;object type=&quot;3&quot; unique_id=&quot;41846&quot;&gt;&lt;property id=&quot;20148&quot; value=&quot;5&quot;/&gt;&lt;property id=&quot;20300&quot; value=&quot;Slide 65 - &amp;quot;Sequence-to-sequence with attention&amp;quot;&quot;/&gt;&lt;property id=&quot;20307&quot; value=&quot;792&quot;/&gt;&lt;/object&gt;&lt;object type=&quot;3&quot; unique_id=&quot;41847&quot;&gt;&lt;property id=&quot;20148&quot; value=&quot;5&quot;/&gt;&lt;property id=&quot;20300&quot; value=&quot;Slide 66 - &amp;quot;Sequence-to-sequence with attention&amp;quot;&quot;/&gt;&lt;property id=&quot;20307&quot; value=&quot;793&quot;/&gt;&lt;/object&gt;&lt;object type=&quot;3&quot; unique_id=&quot;41848&quot;&gt;&lt;property id=&quot;20148&quot; value=&quot;5&quot;/&gt;&lt;property id=&quot;20300&quot; value=&quot;Slide 67 - &amp;quot;Sequence-to-sequence with attention&amp;quot;&quot;/&gt;&lt;property id=&quot;20307&quot; value=&quot;794&quot;/&gt;&lt;/object&gt;&lt;object type=&quot;3&quot; unique_id=&quot;41849&quot;&gt;&lt;property id=&quot;20148&quot; value=&quot;5&quot;/&gt;&lt;property id=&quot;20300&quot; value=&quot;Slide 68 - &amp;quot;Sequence-to-sequence with attention&amp;quot;&quot;/&gt;&lt;property id=&quot;20307&quot; value=&quot;795&quot;/&gt;&lt;/object&gt;&lt;object type=&quot;3&quot; unique_id=&quot;41850&quot;&gt;&lt;property id=&quot;20148&quot; value=&quot;5&quot;/&gt;&lt;property id=&quot;20300&quot; value=&quot;Slide 69 - &amp;quot;Sequence-to-sequence with attention&amp;quot;&quot;/&gt;&lt;property id=&quot;20307&quot; value=&quot;796&quot;/&gt;&lt;/object&gt;&lt;object type=&quot;3&quot; unique_id=&quot;41851&quot;&gt;&lt;property id=&quot;20148&quot; value=&quot;5&quot;/&gt;&lt;property id=&quot;20300&quot; value=&quot;Slide 70 - &amp;quot;Sequence-to-sequence with attention&amp;quot;&quot;/&gt;&lt;property id=&quot;20307&quot; value=&quot;797&quot;/&gt;&lt;/object&gt;&lt;object type=&quot;3&quot; unique_id=&quot;41852&quot;&gt;&lt;property id=&quot;20148&quot; value=&quot;5&quot;/&gt;&lt;property id=&quot;20300&quot; value=&quot;Slide 71 - &amp;quot;Sequence-to-sequence with attention&amp;quot;&quot;/&gt;&lt;property id=&quot;20307&quot; value=&quot;798&quot;/&gt;&lt;/object&gt;&lt;object type=&quot;3&quot; unique_id=&quot;41853&quot;&gt;&lt;property id=&quot;20148&quot; value=&quot;5&quot;/&gt;&lt;property id=&quot;20300&quot; value=&quot;Slide 72 - &amp;quot;Attention: in equations&amp;quot;&quot;/&gt;&lt;property id=&quot;20307&quot; value=&quot;799&quot;/&gt;&lt;/object&gt;&lt;object type=&quot;3&quot; unique_id=&quot;41854&quot;&gt;&lt;property id=&quot;20148&quot; value=&quot;5&quot;/&gt;&lt;property id=&quot;20300&quot; value=&quot;Slide 73 - &amp;quot;Attention is great&amp;quot;&quot;/&gt;&lt;property id=&quot;20307&quot; value=&quot;800&quot;/&gt;&lt;/object&gt;&lt;object type=&quot;3&quot; unique_id=&quot;41855&quot;&gt;&lt;property id=&quot;20148&quot; value=&quot;5&quot;/&gt;&lt;property id=&quot;20300&quot; value=&quot;Slide 74 - &amp;quot;Attention is a general Deep Learning technique&amp;quot;&quot;/&gt;&lt;property id=&quot;20307&quot; value=&quot;801&quot;/&gt;&lt;/object&gt;&lt;object type=&quot;3&quot; unique_id=&quot;41856&quot;&gt;&lt;property id=&quot;20148&quot; value=&quot;5&quot;/&gt;&lt;property id=&quot;20300&quot; value=&quot;Slide 75 - &amp;quot;Attention is a general Deep Learning technique&amp;quot;&quot;/&gt;&lt;property id=&quot;20307&quot; value=&quot;802&quot;/&gt;&lt;/object&gt;&lt;object type=&quot;3&quot; unique_id=&quot;41857&quot;&gt;&lt;property id=&quot;20148&quot; value=&quot;5&quot;/&gt;&lt;property id=&quot;20300&quot; value=&quot;Slide 76 - &amp;quot;There are several attention variants&amp;quot;&quot;/&gt;&lt;property id=&quot;20307&quot; value=&quot;803&quot;/&gt;&lt;/object&gt;&lt;object type=&quot;3&quot; unique_id=&quot;41858&quot;&gt;&lt;property id=&quot;20148&quot; value=&quot;5&quot;/&gt;&lt;property id=&quot;20300&quot; value=&quot;Slide 77 - &amp;quot;Attention variants&amp;quot;&quot;/&gt;&lt;property id=&quot;20307&quot; value=&quot;804&quot;/&gt;&lt;/object&gt;&lt;object type=&quot;3&quot; unique_id=&quot;41859&quot;&gt;&lt;property id=&quot;20148&quot; value=&quot;5&quot;/&gt;&lt;property id=&quot;20300&quot; value=&quot;Slide 78 - &amp;quot;Summary of today’s lecture&amp;quot;&quot;/&gt;&lt;property id=&quot;20307&quot; value=&quot;805&quot;/&gt;&lt;/object&gt;&lt;/object&gt;&lt;object type=&quot;8&quot; unique_id=&quot;101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6008</TotalTime>
  <Words>4612</Words>
  <Application>Microsoft Office PowerPoint</Application>
  <PresentationFormat>Widescreen</PresentationFormat>
  <Paragraphs>1233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DejaVu Sans</vt:lpstr>
      <vt:lpstr>Times New Roman</vt:lpstr>
      <vt:lpstr>Trebuchet MS</vt:lpstr>
      <vt:lpstr>Wingdings</vt:lpstr>
      <vt:lpstr>Office Theme</vt:lpstr>
      <vt:lpstr>PowerPoint Presentation</vt:lpstr>
      <vt:lpstr>Overview</vt:lpstr>
      <vt:lpstr>Pre-Neural Machine Translation</vt:lpstr>
      <vt:lpstr>Machine Translation</vt:lpstr>
      <vt:lpstr>1950s: Early Machine Translation</vt:lpstr>
      <vt:lpstr>1990s-2010s: Statistical Machine Translation</vt:lpstr>
      <vt:lpstr>1990s-2010s: Statistical Machine Translation</vt:lpstr>
      <vt:lpstr>Learning alignment for SMT</vt:lpstr>
      <vt:lpstr>What is alignment?</vt:lpstr>
      <vt:lpstr>Alignment is complex</vt:lpstr>
      <vt:lpstr>Alignment is complex</vt:lpstr>
      <vt:lpstr>Alignment is complex</vt:lpstr>
      <vt:lpstr>Alignment is complex</vt:lpstr>
      <vt:lpstr>Learning alignment for SMT</vt:lpstr>
      <vt:lpstr>Decoding for SMT</vt:lpstr>
      <vt:lpstr>Decoding for SMT</vt:lpstr>
      <vt:lpstr>Decoding for SMT</vt:lpstr>
      <vt:lpstr>1990s-2010s: Statistical Machine Translation</vt:lpstr>
      <vt:lpstr>Neural Machine Translation</vt:lpstr>
      <vt:lpstr>2014</vt:lpstr>
      <vt:lpstr>2014</vt:lpstr>
      <vt:lpstr>What is Neural Machine Translation?</vt:lpstr>
      <vt:lpstr>Neural Machine Translation (NMT)</vt:lpstr>
      <vt:lpstr>Sequence-to-sequence is versatile!</vt:lpstr>
      <vt:lpstr>Neural Machine Translation (NMT)</vt:lpstr>
      <vt:lpstr>Training a Neural Machine Translation system</vt:lpstr>
      <vt:lpstr>Greedy decoding</vt:lpstr>
      <vt:lpstr>Problems with greedy decoding</vt:lpstr>
      <vt:lpstr>Exhaustive search decoding</vt:lpstr>
      <vt:lpstr>Beam search decoding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example</vt:lpstr>
      <vt:lpstr>Beam search decoding: stopping criterion</vt:lpstr>
      <vt:lpstr>Beam search decoding: finishing up</vt:lpstr>
      <vt:lpstr>Advantages of NMT</vt:lpstr>
      <vt:lpstr>Disadvantages of NMT?</vt:lpstr>
      <vt:lpstr>How do we evaluate Machine Translation?</vt:lpstr>
      <vt:lpstr>MT progress over time</vt:lpstr>
      <vt:lpstr>NMT: the biggest success story of NLP Deep Learning</vt:lpstr>
      <vt:lpstr>So is Machine Translation solved?</vt:lpstr>
      <vt:lpstr>So is Machine Translation solved?</vt:lpstr>
      <vt:lpstr>So is Machine Translation solved?</vt:lpstr>
      <vt:lpstr>So is Machine Translation solved?</vt:lpstr>
      <vt:lpstr>NMT research continues</vt:lpstr>
      <vt:lpstr>Attention</vt:lpstr>
      <vt:lpstr>Sequence-to-sequence: the bottleneck problem</vt:lpstr>
      <vt:lpstr>Sequence-to-sequence: the bottleneck problem</vt:lpstr>
      <vt:lpstr>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Sequence-to-sequence with attention</vt:lpstr>
      <vt:lpstr>Attention: in equations</vt:lpstr>
      <vt:lpstr>Attention is great</vt:lpstr>
      <vt:lpstr>Attention is a general Deep Learning technique</vt:lpstr>
      <vt:lpstr>Attention is a general Deep Learning technique</vt:lpstr>
      <vt:lpstr>There are several attention variants</vt:lpstr>
      <vt:lpstr>Attention variants</vt:lpstr>
      <vt:lpstr>Summary of today’s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Rang</cp:lastModifiedBy>
  <cp:revision>119</cp:revision>
  <dcterms:created xsi:type="dcterms:W3CDTF">2019-06-10T14:48:05Z</dcterms:created>
  <dcterms:modified xsi:type="dcterms:W3CDTF">2019-08-01T04:48:37Z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2019-06-10T00:00:00Z</vt:filetime>
  </property>
</Properties>
</file>