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683" r:id="rId3"/>
    <p:sldId id="684" r:id="rId4"/>
    <p:sldId id="549" r:id="rId5"/>
    <p:sldId id="685" r:id="rId6"/>
    <p:sldId id="686" r:id="rId7"/>
    <p:sldId id="687" r:id="rId8"/>
    <p:sldId id="688" r:id="rId9"/>
    <p:sldId id="689" r:id="rId10"/>
    <p:sldId id="690" r:id="rId11"/>
    <p:sldId id="693" r:id="rId12"/>
    <p:sldId id="694" r:id="rId13"/>
    <p:sldId id="695" r:id="rId14"/>
    <p:sldId id="696" r:id="rId15"/>
    <p:sldId id="697" r:id="rId16"/>
    <p:sldId id="698" r:id="rId17"/>
    <p:sldId id="699" r:id="rId18"/>
    <p:sldId id="700" r:id="rId19"/>
    <p:sldId id="724" r:id="rId20"/>
    <p:sldId id="701" r:id="rId21"/>
    <p:sldId id="702" r:id="rId22"/>
    <p:sldId id="703" r:id="rId23"/>
    <p:sldId id="704" r:id="rId24"/>
    <p:sldId id="705" r:id="rId25"/>
    <p:sldId id="706" r:id="rId26"/>
    <p:sldId id="725" r:id="rId27"/>
    <p:sldId id="707" r:id="rId28"/>
    <p:sldId id="708" r:id="rId29"/>
    <p:sldId id="709" r:id="rId30"/>
    <p:sldId id="710" r:id="rId31"/>
    <p:sldId id="711" r:id="rId32"/>
    <p:sldId id="712" r:id="rId33"/>
    <p:sldId id="713" r:id="rId34"/>
    <p:sldId id="714" r:id="rId35"/>
    <p:sldId id="726" r:id="rId36"/>
    <p:sldId id="715" r:id="rId37"/>
    <p:sldId id="716" r:id="rId38"/>
    <p:sldId id="717" r:id="rId39"/>
    <p:sldId id="718" r:id="rId40"/>
    <p:sldId id="719" r:id="rId41"/>
    <p:sldId id="728" r:id="rId42"/>
    <p:sldId id="720" r:id="rId43"/>
    <p:sldId id="721" r:id="rId44"/>
    <p:sldId id="722" r:id="rId45"/>
    <p:sldId id="723" r:id="rId46"/>
  </p:sldIdLst>
  <p:sldSz cx="12192000" cy="6858000"/>
  <p:notesSz cx="12192000" cy="6858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7" autoAdjust="0"/>
    <p:restoredTop sz="76451" autoAdjust="0"/>
  </p:normalViewPr>
  <p:slideViewPr>
    <p:cSldViewPr>
      <p:cViewPr varScale="1">
        <p:scale>
          <a:sx n="50" d="100"/>
          <a:sy n="50" d="100"/>
        </p:scale>
        <p:origin x="1277" y="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084AFAF-5F62-467B-8615-1F2EAA9BCA93}" type="datetimeFigureOut">
              <a:rPr lang="en-SG" smtClean="0"/>
              <a:t>30/7/2019</a:t>
            </a:fld>
            <a:endParaRPr lang="en-S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F821F1F-40DF-4C4B-8952-92959CA036D0}" type="slidenum">
              <a:rPr lang="en-SG" smtClean="0"/>
              <a:t>‹#›</a:t>
            </a:fld>
            <a:endParaRPr lang="en-SG"/>
          </a:p>
        </p:txBody>
      </p:sp>
    </p:spTree>
    <p:extLst>
      <p:ext uri="{BB962C8B-B14F-4D97-AF65-F5344CB8AC3E}">
        <p14:creationId xmlns:p14="http://schemas.microsoft.com/office/powerpoint/2010/main" val="140547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a:t>
            </a:fld>
            <a:endParaRPr lang="en-SG"/>
          </a:p>
        </p:txBody>
      </p:sp>
    </p:spTree>
    <p:extLst>
      <p:ext uri="{BB962C8B-B14F-4D97-AF65-F5344CB8AC3E}">
        <p14:creationId xmlns:p14="http://schemas.microsoft.com/office/powerpoint/2010/main" val="351585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11</a:t>
            </a:fld>
            <a:endParaRPr lang="en-SG"/>
          </a:p>
        </p:txBody>
      </p:sp>
    </p:spTree>
    <p:extLst>
      <p:ext uri="{BB962C8B-B14F-4D97-AF65-F5344CB8AC3E}">
        <p14:creationId xmlns:p14="http://schemas.microsoft.com/office/powerpoint/2010/main" val="428802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14</a:t>
            </a:fld>
            <a:endParaRPr lang="en-SG"/>
          </a:p>
        </p:txBody>
      </p:sp>
    </p:spTree>
    <p:extLst>
      <p:ext uri="{BB962C8B-B14F-4D97-AF65-F5344CB8AC3E}">
        <p14:creationId xmlns:p14="http://schemas.microsoft.com/office/powerpoint/2010/main" val="117534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21</a:t>
            </a:fld>
            <a:endParaRPr lang="en-SG"/>
          </a:p>
        </p:txBody>
      </p:sp>
    </p:spTree>
    <p:extLst>
      <p:ext uri="{BB962C8B-B14F-4D97-AF65-F5344CB8AC3E}">
        <p14:creationId xmlns:p14="http://schemas.microsoft.com/office/powerpoint/2010/main" val="3132398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37</a:t>
            </a:fld>
            <a:endParaRPr lang="en-SG"/>
          </a:p>
        </p:txBody>
      </p:sp>
    </p:spTree>
    <p:extLst>
      <p:ext uri="{BB962C8B-B14F-4D97-AF65-F5344CB8AC3E}">
        <p14:creationId xmlns:p14="http://schemas.microsoft.com/office/powerpoint/2010/main" val="173281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821F1F-40DF-4C4B-8952-92959CA036D0}" type="slidenum">
              <a:rPr lang="en-SG" smtClean="0"/>
              <a:t>45</a:t>
            </a:fld>
            <a:endParaRPr lang="en-SG"/>
          </a:p>
        </p:txBody>
      </p:sp>
    </p:spTree>
    <p:extLst>
      <p:ext uri="{BB962C8B-B14F-4D97-AF65-F5344CB8AC3E}">
        <p14:creationId xmlns:p14="http://schemas.microsoft.com/office/powerpoint/2010/main" val="246762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77525" y="273811"/>
            <a:ext cx="4036948" cy="665480"/>
          </a:xfrm>
          <a:prstGeom prst="rect">
            <a:avLst/>
          </a:prstGeom>
        </p:spPr>
        <p:txBody>
          <a:bodyPr wrap="square" lIns="0" tIns="0" rIns="0" bIns="0">
            <a:spAutoFit/>
          </a:bodyPr>
          <a:lstStyle>
            <a:lvl1pPr>
              <a:defRPr sz="42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5" name="Holder 4">
            <a:extLst>
              <a:ext uri="{FF2B5EF4-FFF2-40B4-BE49-F238E27FC236}">
                <a16:creationId xmlns:a16="http://schemas.microsoft.com/office/drawing/2014/main" id="{0EA8F33C-C2D7-4690-AD97-8F21AF7F6CAC}"/>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1" i="0">
                <a:solidFill>
                  <a:srgbClr val="00B050"/>
                </a:solidFill>
                <a:latin typeface="Trebuchet MS"/>
                <a:cs typeface="Trebuchet MS"/>
              </a:defRPr>
            </a:lvl1pPr>
          </a:lstStyle>
          <a:p>
            <a:endParaRPr/>
          </a:p>
        </p:txBody>
      </p:sp>
      <p:sp>
        <p:nvSpPr>
          <p:cNvPr id="5" name="Holder 4">
            <a:extLst>
              <a:ext uri="{FF2B5EF4-FFF2-40B4-BE49-F238E27FC236}">
                <a16:creationId xmlns:a16="http://schemas.microsoft.com/office/drawing/2014/main" id="{D778AFB1-5FC5-47BA-80E6-32173BE27C2F}"/>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4">
            <a:extLst>
              <a:ext uri="{FF2B5EF4-FFF2-40B4-BE49-F238E27FC236}">
                <a16:creationId xmlns:a16="http://schemas.microsoft.com/office/drawing/2014/main" id="{B88456EC-70E8-4738-B452-EF8D2239F742}"/>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4" name="Holder 4">
            <a:extLst>
              <a:ext uri="{FF2B5EF4-FFF2-40B4-BE49-F238E27FC236}">
                <a16:creationId xmlns:a16="http://schemas.microsoft.com/office/drawing/2014/main" id="{90B07C28-8768-404B-9AAF-F39CB09144C4}"/>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2F8E4D80-3F8A-48E8-8CAD-CD431278C3C8}"/>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97466" y="272797"/>
            <a:ext cx="6397066"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4829378" y="1303189"/>
            <a:ext cx="6791959" cy="338554"/>
          </a:xfrm>
          <a:prstGeom prst="rect">
            <a:avLst/>
          </a:prstGeom>
        </p:spPr>
        <p:txBody>
          <a:bodyPr wrap="square" lIns="0" tIns="0" rIns="0" bIns="0">
            <a:spAutoFit/>
          </a:bodyPr>
          <a:lstStyle>
            <a:lvl1pPr>
              <a:defRPr sz="2200" b="1" i="0">
                <a:solidFill>
                  <a:srgbClr val="00B050"/>
                </a:solidFill>
                <a:latin typeface="Trebuchet MS"/>
                <a:cs typeface="Trebuchet MS"/>
              </a:defRPr>
            </a:lvl1pPr>
          </a:lstStyle>
          <a:p>
            <a:endParaRPr/>
          </a:p>
        </p:txBody>
      </p:sp>
      <p:sp>
        <p:nvSpPr>
          <p:cNvPr id="4" name="Holder 4"/>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b="0" i="0" u="none">
          <a:latin typeface="+mj-lt"/>
          <a:ea typeface="+mj-ea"/>
          <a:cs typeface="+mj-cs"/>
        </a:defRPr>
      </a:lvl1pPr>
    </p:titleStyle>
    <p:bodyStyle>
      <a:lvl1pPr marL="0">
        <a:defRPr b="1" i="0" u="none">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1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image" Target="../media/image19.png"/><Relationship Id="rId2" Type="http://schemas.openxmlformats.org/officeDocument/2006/relationships/image" Target="../media/image1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g"/><Relationship Id="rId3" Type="http://schemas.openxmlformats.org/officeDocument/2006/relationships/image" Target="../media/image1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6.png"/><Relationship Id="rId5" Type="http://schemas.openxmlformats.org/officeDocument/2006/relationships/image" Target="../media/image13.jpg"/><Relationship Id="rId15" Type="http://schemas.openxmlformats.org/officeDocument/2006/relationships/image" Target="../media/image21.jp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4.png"/><Relationship Id="rId1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611.01368.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proceedings.mlr.press/v28/pascanu13.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eeplearningbook.org/contents/rnn.html"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www.bioinf.jku.at/publications/older/2604.pdf" TargetMode="Externa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xml"/><Relationship Id="rId4" Type="http://schemas.openxmlformats.org/officeDocument/2006/relationships/hyperlink" Target="http://colah.github.io/posts/2015-08-Understanding-LSTM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hyperlink" Target="http://colah.github.io/posts/2015-08-Understanding-LSTM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tatmt.org/wmt18/pdf/WMT028.pdf" TargetMode="External"/><Relationship Id="rId2" Type="http://schemas.openxmlformats.org/officeDocument/2006/relationships/hyperlink" Target="http://www.statmt.org/wmt16/pdf/W16-2301.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pdf/1406.1078v3.pdf"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30.jpg"/><Relationship Id="rId4"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pdf/1512.03385.pdf" TargetMode="Externa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pdf/1608.06993.pdf" TargetMode="External"/><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rxiv.org/pdf/1505.00387.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i.dinfo.unifi.it/paolo/ps/tnn-94-gradient.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rxiv.org/pdf/1703.03906.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9.jpg"/><Relationship Id="rId5" Type="http://schemas.openxmlformats.org/officeDocument/2006/relationships/image" Target="../media/image48.png"/><Relationship Id="rId4" Type="http://schemas.openxmlformats.org/officeDocument/2006/relationships/image" Target="../media/image47.jp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2" Type="http://schemas.openxmlformats.org/officeDocument/2006/relationships/image" Target="../media/image11.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image" Target="../media/image18.png"/><Relationship Id="rId2" Type="http://schemas.openxmlformats.org/officeDocument/2006/relationships/image" Target="../media/image1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1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image" Target="../media/image19.png"/><Relationship Id="rId2" Type="http://schemas.openxmlformats.org/officeDocument/2006/relationships/image" Target="../media/image1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4.png"/><Relationship Id="rId1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dirty="0"/>
          </a:p>
        </p:txBody>
      </p:sp>
      <p:sp>
        <p:nvSpPr>
          <p:cNvPr id="3" name="object 3"/>
          <p:cNvSpPr txBox="1"/>
          <p:nvPr/>
        </p:nvSpPr>
        <p:spPr>
          <a:xfrm>
            <a:off x="3839178" y="2209800"/>
            <a:ext cx="8166036" cy="948978"/>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Arial"/>
                <a:cs typeface="Arial"/>
              </a:rPr>
              <a:t>Deep Learning for</a:t>
            </a:r>
            <a:r>
              <a:rPr lang="en-SG" sz="2400" dirty="0">
                <a:solidFill>
                  <a:srgbClr val="FFFFFF"/>
                </a:solidFill>
                <a:latin typeface="Arial"/>
                <a:cs typeface="Arial"/>
              </a:rPr>
              <a:t> Natural Language Processing:</a:t>
            </a:r>
          </a:p>
          <a:p>
            <a:pPr marL="12700">
              <a:lnSpc>
                <a:spcPct val="100000"/>
              </a:lnSpc>
              <a:spcBef>
                <a:spcPts val="100"/>
              </a:spcBef>
            </a:pPr>
            <a:r>
              <a:rPr lang="en-SG" sz="3600" dirty="0">
                <a:solidFill>
                  <a:srgbClr val="FFFFFF"/>
                </a:solidFill>
                <a:latin typeface="Arial"/>
                <a:cs typeface="Arial"/>
              </a:rPr>
              <a:t>Fancy </a:t>
            </a:r>
            <a:r>
              <a:rPr lang="en-SG" sz="3600" dirty="0" err="1">
                <a:solidFill>
                  <a:srgbClr val="FFFFFF"/>
                </a:solidFill>
                <a:latin typeface="Arial"/>
                <a:cs typeface="Arial"/>
              </a:rPr>
              <a:t>RNNs</a:t>
            </a:r>
            <a:endParaRPr lang="en-SG" sz="3600" dirty="0">
              <a:latin typeface="Arial"/>
              <a:cs typeface="Arial"/>
            </a:endParaRPr>
          </a:p>
        </p:txBody>
      </p:sp>
      <p:sp>
        <p:nvSpPr>
          <p:cNvPr id="4" name="object 4"/>
          <p:cNvSpPr txBox="1"/>
          <p:nvPr/>
        </p:nvSpPr>
        <p:spPr>
          <a:xfrm>
            <a:off x="6645846" y="3630091"/>
            <a:ext cx="2552700" cy="1326004"/>
          </a:xfrm>
          <a:prstGeom prst="rect">
            <a:avLst/>
          </a:prstGeom>
        </p:spPr>
        <p:txBody>
          <a:bodyPr vert="horz" wrap="square" lIns="0" tIns="12700" rIns="0" bIns="0" rtlCol="0">
            <a:spAutoFit/>
          </a:bodyPr>
          <a:lstStyle/>
          <a:p>
            <a:pPr marL="12700" marR="5080" indent="153035">
              <a:lnSpc>
                <a:spcPct val="120000"/>
              </a:lnSpc>
              <a:spcBef>
                <a:spcPts val="1550"/>
              </a:spcBef>
            </a:pPr>
            <a:r>
              <a:rPr lang="en-SG" sz="3000" spc="-220" dirty="0">
                <a:solidFill>
                  <a:srgbClr val="FFFFFF"/>
                </a:solidFill>
                <a:latin typeface="Arial"/>
                <a:cs typeface="Arial"/>
              </a:rPr>
              <a:t>Rang Nguyen </a:t>
            </a:r>
            <a:endParaRPr lang="en-SG" sz="3000" spc="-175" dirty="0">
              <a:solidFill>
                <a:srgbClr val="FFFFFF"/>
              </a:solidFill>
              <a:latin typeface="Arial"/>
              <a:cs typeface="Arial"/>
            </a:endParaRPr>
          </a:p>
          <a:p>
            <a:pPr marL="12700" marR="5080" indent="153035">
              <a:lnSpc>
                <a:spcPct val="120000"/>
              </a:lnSpc>
              <a:spcBef>
                <a:spcPts val="1550"/>
              </a:spcBef>
            </a:pPr>
            <a:r>
              <a:rPr lang="en-SG" sz="3000" spc="-175" dirty="0">
                <a:solidFill>
                  <a:srgbClr val="FFFFFF"/>
                </a:solidFill>
                <a:latin typeface="Arial"/>
                <a:cs typeface="Arial"/>
              </a:rPr>
              <a:t>June </a:t>
            </a:r>
            <a:r>
              <a:rPr sz="3000" spc="-650" dirty="0">
                <a:solidFill>
                  <a:srgbClr val="FFFFFF"/>
                </a:solidFill>
                <a:latin typeface="Arial"/>
                <a:cs typeface="Arial"/>
              </a:rPr>
              <a:t> </a:t>
            </a:r>
            <a:r>
              <a:rPr sz="3000" spc="-170" dirty="0">
                <a:solidFill>
                  <a:srgbClr val="FFFFFF"/>
                </a:solidFill>
                <a:latin typeface="Arial"/>
                <a:cs typeface="Arial"/>
              </a:rPr>
              <a:t>2019</a:t>
            </a:r>
            <a:endParaRPr sz="3000" dirty="0">
              <a:latin typeface="Arial"/>
              <a:cs typeface="Arial"/>
            </a:endParaRPr>
          </a:p>
        </p:txBody>
      </p:sp>
      <p:sp>
        <p:nvSpPr>
          <p:cNvPr id="7" name="object 7"/>
          <p:cNvSpPr/>
          <p:nvPr/>
        </p:nvSpPr>
        <p:spPr>
          <a:xfrm>
            <a:off x="0" y="0"/>
            <a:ext cx="3858767" cy="6858000"/>
          </a:xfrm>
          <a:prstGeom prst="rect">
            <a:avLst/>
          </a:prstGeom>
          <a:blipFill>
            <a:blip r:embed="rId3" cstate="print"/>
            <a:stretch>
              <a:fillRect/>
            </a:stretch>
          </a:blipFill>
        </p:spPr>
        <p:txBody>
          <a:bodyPr wrap="square" lIns="0" tIns="0" rIns="0" bIns="0" rtlCol="0"/>
          <a:lstStyle/>
          <a:p>
            <a:endParaRPr dirty="0"/>
          </a:p>
        </p:txBody>
      </p:sp>
      <p:sp>
        <p:nvSpPr>
          <p:cNvPr id="5" name="Footer Placeholder 4">
            <a:extLst>
              <a:ext uri="{FF2B5EF4-FFF2-40B4-BE49-F238E27FC236}">
                <a16:creationId xmlns:a16="http://schemas.microsoft.com/office/drawing/2014/main" id="{71B3D8DD-299D-4B8E-AD2B-46CDFF8C1FF9}"/>
              </a:ext>
            </a:extLst>
          </p:cNvPr>
          <p:cNvSpPr>
            <a:spLocks noGrp="1"/>
          </p:cNvSpPr>
          <p:nvPr>
            <p:ph type="ftr" sz="quarter" idx="5"/>
          </p:nvPr>
        </p:nvSpPr>
        <p:spPr>
          <a:xfrm>
            <a:off x="4943156" y="6479852"/>
            <a:ext cx="2600643" cy="179536"/>
          </a:xfrm>
        </p:spPr>
        <p:txBody>
          <a:bodyPr/>
          <a:lstStyle/>
          <a:p>
            <a:pPr algn="ctr">
              <a:lnSpc>
                <a:spcPts val="1420"/>
              </a:lnSpc>
            </a:pPr>
            <a:r>
              <a:rPr lang="en-SG" spc="-110"/>
              <a:t>Richard Socher</a:t>
            </a:r>
            <a:endParaRPr lang="en-SG"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374724"/>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351533"/>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351533"/>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379361"/>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906271" y="249377"/>
            <a:ext cx="837945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2715768"/>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2948940"/>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180589"/>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413760"/>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213867"/>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104260"/>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2715768"/>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2948940"/>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180589"/>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413760"/>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104260"/>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2715768"/>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2948940"/>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180589"/>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413760"/>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623566"/>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104260"/>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2715768"/>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2948940"/>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180589"/>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413760"/>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623566"/>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2873079"/>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2873079"/>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2873079"/>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916256"/>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2630176" y="4177432"/>
            <a:ext cx="830119" cy="549623"/>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3734099" y="4183379"/>
            <a:ext cx="735733" cy="647700"/>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5727992" y="4206728"/>
            <a:ext cx="729877" cy="546100"/>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7664564" y="4200593"/>
            <a:ext cx="728907" cy="546100"/>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8610561" y="4189513"/>
            <a:ext cx="551922" cy="641567"/>
          </a:xfrm>
          <a:prstGeom prst="rect">
            <a:avLst/>
          </a:prstGeom>
          <a:blipFill>
            <a:blip r:embed="rId18" cstate="print"/>
            <a:stretch>
              <a:fillRect/>
            </a:stretch>
          </a:blipFill>
        </p:spPr>
        <p:txBody>
          <a:bodyPr wrap="square" lIns="0" tIns="0" rIns="0" bIns="0" rtlCol="0"/>
          <a:lstStyle/>
          <a:p>
            <a:endParaRPr/>
          </a:p>
        </p:txBody>
      </p:sp>
      <p:sp>
        <p:nvSpPr>
          <p:cNvPr id="40" name="object 40"/>
          <p:cNvSpPr/>
          <p:nvPr/>
        </p:nvSpPr>
        <p:spPr>
          <a:xfrm>
            <a:off x="7594853" y="4080509"/>
            <a:ext cx="652780" cy="807720"/>
          </a:xfrm>
          <a:custGeom>
            <a:avLst/>
            <a:gdLst/>
            <a:ahLst/>
            <a:cxnLst/>
            <a:rect l="l" t="t" r="r" b="b"/>
            <a:pathLst>
              <a:path w="652779" h="807720">
                <a:moveTo>
                  <a:pt x="0" y="807719"/>
                </a:moveTo>
                <a:lnTo>
                  <a:pt x="652272" y="807719"/>
                </a:lnTo>
                <a:lnTo>
                  <a:pt x="652272" y="0"/>
                </a:lnTo>
                <a:lnTo>
                  <a:pt x="0" y="0"/>
                </a:lnTo>
                <a:lnTo>
                  <a:pt x="0" y="807719"/>
                </a:lnTo>
                <a:close/>
              </a:path>
            </a:pathLst>
          </a:custGeom>
          <a:ln w="19812">
            <a:solidFill>
              <a:srgbClr val="BA56BD"/>
            </a:solidFill>
          </a:ln>
        </p:spPr>
        <p:txBody>
          <a:bodyPr wrap="square" lIns="0" tIns="0" rIns="0" bIns="0" rtlCol="0"/>
          <a:lstStyle/>
          <a:p>
            <a:endParaRPr/>
          </a:p>
        </p:txBody>
      </p:sp>
      <p:sp>
        <p:nvSpPr>
          <p:cNvPr id="41" name="object 41"/>
          <p:cNvSpPr/>
          <p:nvPr/>
        </p:nvSpPr>
        <p:spPr>
          <a:xfrm>
            <a:off x="5653278" y="4080509"/>
            <a:ext cx="652780" cy="807720"/>
          </a:xfrm>
          <a:custGeom>
            <a:avLst/>
            <a:gdLst/>
            <a:ahLst/>
            <a:cxnLst/>
            <a:rect l="l" t="t" r="r" b="b"/>
            <a:pathLst>
              <a:path w="652779" h="807720">
                <a:moveTo>
                  <a:pt x="0" y="807719"/>
                </a:moveTo>
                <a:lnTo>
                  <a:pt x="652272" y="807719"/>
                </a:lnTo>
                <a:lnTo>
                  <a:pt x="652272" y="0"/>
                </a:lnTo>
                <a:lnTo>
                  <a:pt x="0" y="0"/>
                </a:lnTo>
                <a:lnTo>
                  <a:pt x="0" y="807719"/>
                </a:lnTo>
                <a:close/>
              </a:path>
            </a:pathLst>
          </a:custGeom>
          <a:ln w="19812">
            <a:solidFill>
              <a:srgbClr val="BA56BD"/>
            </a:solidFill>
          </a:ln>
        </p:spPr>
        <p:txBody>
          <a:bodyPr wrap="square" lIns="0" tIns="0" rIns="0" bIns="0" rtlCol="0"/>
          <a:lstStyle/>
          <a:p>
            <a:endParaRPr/>
          </a:p>
        </p:txBody>
      </p:sp>
      <p:sp>
        <p:nvSpPr>
          <p:cNvPr id="42" name="object 42"/>
          <p:cNvSpPr/>
          <p:nvPr/>
        </p:nvSpPr>
        <p:spPr>
          <a:xfrm>
            <a:off x="3669029" y="4080509"/>
            <a:ext cx="652780" cy="807720"/>
          </a:xfrm>
          <a:custGeom>
            <a:avLst/>
            <a:gdLst/>
            <a:ahLst/>
            <a:cxnLst/>
            <a:rect l="l" t="t" r="r" b="b"/>
            <a:pathLst>
              <a:path w="652780" h="807720">
                <a:moveTo>
                  <a:pt x="0" y="807719"/>
                </a:moveTo>
                <a:lnTo>
                  <a:pt x="652271" y="807719"/>
                </a:lnTo>
                <a:lnTo>
                  <a:pt x="652271" y="0"/>
                </a:lnTo>
                <a:lnTo>
                  <a:pt x="0" y="0"/>
                </a:lnTo>
                <a:lnTo>
                  <a:pt x="0" y="807719"/>
                </a:lnTo>
                <a:close/>
              </a:path>
            </a:pathLst>
          </a:custGeom>
          <a:ln w="19812">
            <a:solidFill>
              <a:srgbClr val="BA56BD"/>
            </a:solidFill>
          </a:ln>
        </p:spPr>
        <p:txBody>
          <a:bodyPr wrap="square" lIns="0" tIns="0" rIns="0" bIns="0" rtlCol="0"/>
          <a:lstStyle/>
          <a:p>
            <a:endParaRPr/>
          </a:p>
        </p:txBody>
      </p:sp>
      <p:sp>
        <p:nvSpPr>
          <p:cNvPr id="43" name="object 43"/>
          <p:cNvSpPr txBox="1"/>
          <p:nvPr/>
        </p:nvSpPr>
        <p:spPr>
          <a:xfrm>
            <a:off x="2559811" y="5866587"/>
            <a:ext cx="3122930" cy="299720"/>
          </a:xfrm>
          <a:prstGeom prst="rect">
            <a:avLst/>
          </a:prstGeom>
        </p:spPr>
        <p:txBody>
          <a:bodyPr vert="horz" wrap="square" lIns="0" tIns="12700" rIns="0" bIns="0" rtlCol="0">
            <a:spAutoFit/>
          </a:bodyPr>
          <a:lstStyle/>
          <a:p>
            <a:pPr marL="12700">
              <a:spcBef>
                <a:spcPts val="100"/>
              </a:spcBef>
            </a:pPr>
            <a:r>
              <a:rPr spc="-50" dirty="0">
                <a:solidFill>
                  <a:srgbClr val="BA56BD"/>
                </a:solidFill>
                <a:latin typeface="Arial"/>
                <a:cs typeface="Arial"/>
              </a:rPr>
              <a:t>What </a:t>
            </a:r>
            <a:r>
              <a:rPr spc="-95" dirty="0">
                <a:solidFill>
                  <a:srgbClr val="BA56BD"/>
                </a:solidFill>
                <a:latin typeface="Arial"/>
                <a:cs typeface="Arial"/>
              </a:rPr>
              <a:t>happens </a:t>
            </a:r>
            <a:r>
              <a:rPr spc="25" dirty="0">
                <a:solidFill>
                  <a:srgbClr val="BA56BD"/>
                </a:solidFill>
                <a:latin typeface="Arial"/>
                <a:cs typeface="Arial"/>
              </a:rPr>
              <a:t>if </a:t>
            </a:r>
            <a:r>
              <a:rPr spc="-70" dirty="0">
                <a:solidFill>
                  <a:srgbClr val="BA56BD"/>
                </a:solidFill>
                <a:latin typeface="Arial"/>
                <a:cs typeface="Arial"/>
              </a:rPr>
              <a:t>these </a:t>
            </a:r>
            <a:r>
              <a:rPr spc="-85" dirty="0">
                <a:solidFill>
                  <a:srgbClr val="BA56BD"/>
                </a:solidFill>
                <a:latin typeface="Arial"/>
                <a:cs typeface="Arial"/>
              </a:rPr>
              <a:t>are</a:t>
            </a:r>
            <a:r>
              <a:rPr spc="-315" dirty="0">
                <a:solidFill>
                  <a:srgbClr val="BA56BD"/>
                </a:solidFill>
                <a:latin typeface="Arial"/>
                <a:cs typeface="Arial"/>
              </a:rPr>
              <a:t> </a:t>
            </a:r>
            <a:r>
              <a:rPr spc="-90" dirty="0">
                <a:solidFill>
                  <a:srgbClr val="BA56BD"/>
                </a:solidFill>
                <a:latin typeface="Arial"/>
                <a:cs typeface="Arial"/>
              </a:rPr>
              <a:t>small?</a:t>
            </a:r>
            <a:endParaRPr>
              <a:latin typeface="Arial"/>
              <a:cs typeface="Arial"/>
            </a:endParaRPr>
          </a:p>
        </p:txBody>
      </p:sp>
      <p:sp>
        <p:nvSpPr>
          <p:cNvPr id="44" name="object 44"/>
          <p:cNvSpPr/>
          <p:nvPr/>
        </p:nvSpPr>
        <p:spPr>
          <a:xfrm>
            <a:off x="3948558" y="4888229"/>
            <a:ext cx="180975" cy="962660"/>
          </a:xfrm>
          <a:custGeom>
            <a:avLst/>
            <a:gdLst/>
            <a:ahLst/>
            <a:cxnLst/>
            <a:rect l="l" t="t" r="r" b="b"/>
            <a:pathLst>
              <a:path w="180975" h="962660">
                <a:moveTo>
                  <a:pt x="72738" y="124643"/>
                </a:moveTo>
                <a:lnTo>
                  <a:pt x="53058" y="127205"/>
                </a:lnTo>
                <a:lnTo>
                  <a:pt x="161290" y="962075"/>
                </a:lnTo>
                <a:lnTo>
                  <a:pt x="180848" y="959535"/>
                </a:lnTo>
                <a:lnTo>
                  <a:pt x="72738" y="124643"/>
                </a:lnTo>
                <a:close/>
              </a:path>
              <a:path w="180975" h="962660">
                <a:moveTo>
                  <a:pt x="46609" y="0"/>
                </a:moveTo>
                <a:lnTo>
                  <a:pt x="0" y="134112"/>
                </a:lnTo>
                <a:lnTo>
                  <a:pt x="53058" y="127205"/>
                </a:lnTo>
                <a:lnTo>
                  <a:pt x="51435" y="114681"/>
                </a:lnTo>
                <a:lnTo>
                  <a:pt x="71119" y="112141"/>
                </a:lnTo>
                <a:lnTo>
                  <a:pt x="122095" y="112141"/>
                </a:lnTo>
                <a:lnTo>
                  <a:pt x="46609" y="0"/>
                </a:lnTo>
                <a:close/>
              </a:path>
              <a:path w="180975" h="962660">
                <a:moveTo>
                  <a:pt x="71119" y="112141"/>
                </a:moveTo>
                <a:lnTo>
                  <a:pt x="51435" y="114681"/>
                </a:lnTo>
                <a:lnTo>
                  <a:pt x="53058" y="127205"/>
                </a:lnTo>
                <a:lnTo>
                  <a:pt x="72738" y="124643"/>
                </a:lnTo>
                <a:lnTo>
                  <a:pt x="71119" y="112141"/>
                </a:lnTo>
                <a:close/>
              </a:path>
              <a:path w="180975" h="962660">
                <a:moveTo>
                  <a:pt x="122095" y="112141"/>
                </a:moveTo>
                <a:lnTo>
                  <a:pt x="71119" y="112141"/>
                </a:lnTo>
                <a:lnTo>
                  <a:pt x="72738" y="124643"/>
                </a:lnTo>
                <a:lnTo>
                  <a:pt x="125856" y="117729"/>
                </a:lnTo>
                <a:lnTo>
                  <a:pt x="122095" y="112141"/>
                </a:lnTo>
                <a:close/>
              </a:path>
            </a:pathLst>
          </a:custGeom>
          <a:solidFill>
            <a:srgbClr val="BA56BD"/>
          </a:solidFill>
        </p:spPr>
        <p:txBody>
          <a:bodyPr wrap="square" lIns="0" tIns="0" rIns="0" bIns="0" rtlCol="0"/>
          <a:lstStyle/>
          <a:p>
            <a:endParaRPr/>
          </a:p>
        </p:txBody>
      </p:sp>
      <p:sp>
        <p:nvSpPr>
          <p:cNvPr id="45" name="object 45"/>
          <p:cNvSpPr/>
          <p:nvPr/>
        </p:nvSpPr>
        <p:spPr>
          <a:xfrm>
            <a:off x="4115561" y="4888229"/>
            <a:ext cx="1864360" cy="969644"/>
          </a:xfrm>
          <a:custGeom>
            <a:avLst/>
            <a:gdLst/>
            <a:ahLst/>
            <a:cxnLst/>
            <a:rect l="l" t="t" r="r" b="b"/>
            <a:pathLst>
              <a:path w="1864360" h="969645">
                <a:moveTo>
                  <a:pt x="1746587" y="49485"/>
                </a:moveTo>
                <a:lnTo>
                  <a:pt x="0" y="952004"/>
                </a:lnTo>
                <a:lnTo>
                  <a:pt x="9143" y="969606"/>
                </a:lnTo>
                <a:lnTo>
                  <a:pt x="1755664" y="67046"/>
                </a:lnTo>
                <a:lnTo>
                  <a:pt x="1746587" y="49485"/>
                </a:lnTo>
                <a:close/>
              </a:path>
              <a:path w="1864360" h="969645">
                <a:moveTo>
                  <a:pt x="1832017" y="43688"/>
                </a:moveTo>
                <a:lnTo>
                  <a:pt x="1757807" y="43688"/>
                </a:lnTo>
                <a:lnTo>
                  <a:pt x="1766951" y="61214"/>
                </a:lnTo>
                <a:lnTo>
                  <a:pt x="1755664" y="67046"/>
                </a:lnTo>
                <a:lnTo>
                  <a:pt x="1780286" y="114681"/>
                </a:lnTo>
                <a:lnTo>
                  <a:pt x="1832017" y="43688"/>
                </a:lnTo>
                <a:close/>
              </a:path>
              <a:path w="1864360" h="969645">
                <a:moveTo>
                  <a:pt x="1757807" y="43688"/>
                </a:moveTo>
                <a:lnTo>
                  <a:pt x="1746587" y="49485"/>
                </a:lnTo>
                <a:lnTo>
                  <a:pt x="1755664" y="67046"/>
                </a:lnTo>
                <a:lnTo>
                  <a:pt x="1766951" y="61214"/>
                </a:lnTo>
                <a:lnTo>
                  <a:pt x="1757807" y="43688"/>
                </a:lnTo>
                <a:close/>
              </a:path>
              <a:path w="1864360" h="969645">
                <a:moveTo>
                  <a:pt x="1863852" y="0"/>
                </a:moveTo>
                <a:lnTo>
                  <a:pt x="1721992" y="1905"/>
                </a:lnTo>
                <a:lnTo>
                  <a:pt x="1746587" y="49485"/>
                </a:lnTo>
                <a:lnTo>
                  <a:pt x="1757807" y="43688"/>
                </a:lnTo>
                <a:lnTo>
                  <a:pt x="1832017" y="43688"/>
                </a:lnTo>
                <a:lnTo>
                  <a:pt x="1863852" y="0"/>
                </a:lnTo>
                <a:close/>
              </a:path>
            </a:pathLst>
          </a:custGeom>
          <a:solidFill>
            <a:srgbClr val="BA56BD"/>
          </a:solidFill>
        </p:spPr>
        <p:txBody>
          <a:bodyPr wrap="square" lIns="0" tIns="0" rIns="0" bIns="0" rtlCol="0"/>
          <a:lstStyle/>
          <a:p>
            <a:endParaRPr/>
          </a:p>
        </p:txBody>
      </p:sp>
      <p:sp>
        <p:nvSpPr>
          <p:cNvPr id="46" name="object 46"/>
          <p:cNvSpPr/>
          <p:nvPr/>
        </p:nvSpPr>
        <p:spPr>
          <a:xfrm>
            <a:off x="4117721" y="4857750"/>
            <a:ext cx="3803015" cy="1001394"/>
          </a:xfrm>
          <a:custGeom>
            <a:avLst/>
            <a:gdLst/>
            <a:ahLst/>
            <a:cxnLst/>
            <a:rect l="l" t="t" r="r" b="b"/>
            <a:pathLst>
              <a:path w="3803015" h="1001395">
                <a:moveTo>
                  <a:pt x="3677217" y="52026"/>
                </a:moveTo>
                <a:lnTo>
                  <a:pt x="0" y="981684"/>
                </a:lnTo>
                <a:lnTo>
                  <a:pt x="4826" y="1000887"/>
                </a:lnTo>
                <a:lnTo>
                  <a:pt x="3682060" y="71199"/>
                </a:lnTo>
                <a:lnTo>
                  <a:pt x="3677217" y="52026"/>
                </a:lnTo>
                <a:close/>
              </a:path>
              <a:path w="3803015" h="1001395">
                <a:moveTo>
                  <a:pt x="3781394" y="48894"/>
                </a:moveTo>
                <a:lnTo>
                  <a:pt x="3689604" y="48894"/>
                </a:lnTo>
                <a:lnTo>
                  <a:pt x="3694429" y="68072"/>
                </a:lnTo>
                <a:lnTo>
                  <a:pt x="3682060" y="71199"/>
                </a:lnTo>
                <a:lnTo>
                  <a:pt x="3695192" y="123189"/>
                </a:lnTo>
                <a:lnTo>
                  <a:pt x="3781394" y="48894"/>
                </a:lnTo>
                <a:close/>
              </a:path>
              <a:path w="3803015" h="1001395">
                <a:moveTo>
                  <a:pt x="3689604" y="48894"/>
                </a:moveTo>
                <a:lnTo>
                  <a:pt x="3677217" y="52026"/>
                </a:lnTo>
                <a:lnTo>
                  <a:pt x="3682060" y="71199"/>
                </a:lnTo>
                <a:lnTo>
                  <a:pt x="3694429" y="68072"/>
                </a:lnTo>
                <a:lnTo>
                  <a:pt x="3689604" y="48894"/>
                </a:lnTo>
                <a:close/>
              </a:path>
              <a:path w="3803015" h="1001395">
                <a:moveTo>
                  <a:pt x="3664077" y="0"/>
                </a:moveTo>
                <a:lnTo>
                  <a:pt x="3677217" y="52026"/>
                </a:lnTo>
                <a:lnTo>
                  <a:pt x="3689604" y="48894"/>
                </a:lnTo>
                <a:lnTo>
                  <a:pt x="3781394" y="48894"/>
                </a:lnTo>
                <a:lnTo>
                  <a:pt x="3802761" y="30480"/>
                </a:lnTo>
                <a:lnTo>
                  <a:pt x="3664077" y="0"/>
                </a:lnTo>
                <a:close/>
              </a:path>
            </a:pathLst>
          </a:custGeom>
          <a:solidFill>
            <a:srgbClr val="BA56BD"/>
          </a:solidFill>
        </p:spPr>
        <p:txBody>
          <a:bodyPr wrap="square" lIns="0" tIns="0" rIns="0" bIns="0" rtlCol="0"/>
          <a:lstStyle/>
          <a:p>
            <a:endParaRPr/>
          </a:p>
        </p:txBody>
      </p:sp>
      <p:sp>
        <p:nvSpPr>
          <p:cNvPr id="47" name="object 47"/>
          <p:cNvSpPr txBox="1"/>
          <p:nvPr/>
        </p:nvSpPr>
        <p:spPr>
          <a:xfrm>
            <a:off x="7274815" y="5186934"/>
            <a:ext cx="3103245" cy="1416412"/>
          </a:xfrm>
          <a:prstGeom prst="rect">
            <a:avLst/>
          </a:prstGeom>
          <a:ln w="19811">
            <a:solidFill>
              <a:srgbClr val="4285F4"/>
            </a:solidFill>
          </a:ln>
        </p:spPr>
        <p:txBody>
          <a:bodyPr vert="horz" wrap="square" lIns="0" tIns="31114" rIns="0" bIns="0" rtlCol="0">
            <a:spAutoFit/>
          </a:bodyPr>
          <a:lstStyle/>
          <a:p>
            <a:pPr marL="242570" marR="236854" algn="ctr">
              <a:spcBef>
                <a:spcPts val="244"/>
              </a:spcBef>
            </a:pPr>
            <a:r>
              <a:rPr u="heavy" spc="-105" dirty="0">
                <a:solidFill>
                  <a:srgbClr val="4285F4"/>
                </a:solidFill>
                <a:uFill>
                  <a:solidFill>
                    <a:srgbClr val="4285F4"/>
                  </a:solidFill>
                </a:uFill>
                <a:latin typeface="Arial"/>
                <a:cs typeface="Arial"/>
              </a:rPr>
              <a:t>Vanishing </a:t>
            </a:r>
            <a:r>
              <a:rPr u="heavy" spc="-55" dirty="0">
                <a:solidFill>
                  <a:srgbClr val="4285F4"/>
                </a:solidFill>
                <a:uFill>
                  <a:solidFill>
                    <a:srgbClr val="4285F4"/>
                  </a:solidFill>
                </a:uFill>
                <a:latin typeface="Arial"/>
                <a:cs typeface="Arial"/>
              </a:rPr>
              <a:t>gradient</a:t>
            </a:r>
            <a:r>
              <a:rPr u="heavy" spc="-90" dirty="0">
                <a:solidFill>
                  <a:srgbClr val="4285F4"/>
                </a:solidFill>
                <a:uFill>
                  <a:solidFill>
                    <a:srgbClr val="4285F4"/>
                  </a:solidFill>
                </a:uFill>
                <a:latin typeface="Arial"/>
                <a:cs typeface="Arial"/>
              </a:rPr>
              <a:t> </a:t>
            </a:r>
            <a:r>
              <a:rPr u="heavy" spc="-50" dirty="0">
                <a:solidFill>
                  <a:srgbClr val="4285F4"/>
                </a:solidFill>
                <a:uFill>
                  <a:solidFill>
                    <a:srgbClr val="4285F4"/>
                  </a:solidFill>
                </a:uFill>
                <a:latin typeface="Arial"/>
                <a:cs typeface="Arial"/>
              </a:rPr>
              <a:t>problem: </a:t>
            </a:r>
            <a:r>
              <a:rPr spc="-50" dirty="0">
                <a:solidFill>
                  <a:srgbClr val="4285F4"/>
                </a:solidFill>
                <a:latin typeface="Arial"/>
                <a:cs typeface="Arial"/>
              </a:rPr>
              <a:t> </a:t>
            </a:r>
            <a:r>
              <a:rPr spc="-80" dirty="0">
                <a:solidFill>
                  <a:srgbClr val="4285F4"/>
                </a:solidFill>
                <a:latin typeface="Arial"/>
                <a:cs typeface="Arial"/>
              </a:rPr>
              <a:t>When </a:t>
            </a:r>
            <a:r>
              <a:rPr spc="-70" dirty="0">
                <a:solidFill>
                  <a:srgbClr val="4285F4"/>
                </a:solidFill>
                <a:latin typeface="Arial"/>
                <a:cs typeface="Arial"/>
              </a:rPr>
              <a:t>these </a:t>
            </a:r>
            <a:r>
              <a:rPr spc="-85" dirty="0">
                <a:solidFill>
                  <a:srgbClr val="4285F4"/>
                </a:solidFill>
                <a:latin typeface="Arial"/>
                <a:cs typeface="Arial"/>
              </a:rPr>
              <a:t>are </a:t>
            </a:r>
            <a:r>
              <a:rPr spc="-75" dirty="0">
                <a:solidFill>
                  <a:srgbClr val="4285F4"/>
                </a:solidFill>
                <a:latin typeface="Arial"/>
                <a:cs typeface="Arial"/>
              </a:rPr>
              <a:t>small, </a:t>
            </a:r>
            <a:r>
              <a:rPr spc="-20" dirty="0">
                <a:solidFill>
                  <a:srgbClr val="4285F4"/>
                </a:solidFill>
                <a:latin typeface="Arial"/>
                <a:cs typeface="Arial"/>
              </a:rPr>
              <a:t>the  </a:t>
            </a:r>
            <a:r>
              <a:rPr spc="-55" dirty="0">
                <a:solidFill>
                  <a:srgbClr val="4285F4"/>
                </a:solidFill>
                <a:latin typeface="Arial"/>
                <a:cs typeface="Arial"/>
              </a:rPr>
              <a:t>gradient </a:t>
            </a:r>
            <a:r>
              <a:rPr spc="-90" dirty="0">
                <a:solidFill>
                  <a:srgbClr val="4285F4"/>
                </a:solidFill>
                <a:latin typeface="Arial"/>
                <a:cs typeface="Arial"/>
              </a:rPr>
              <a:t>signal </a:t>
            </a:r>
            <a:r>
              <a:rPr spc="-95" dirty="0">
                <a:solidFill>
                  <a:srgbClr val="4285F4"/>
                </a:solidFill>
                <a:latin typeface="Arial"/>
                <a:cs typeface="Arial"/>
              </a:rPr>
              <a:t>gets </a:t>
            </a:r>
            <a:r>
              <a:rPr spc="-65" dirty="0">
                <a:solidFill>
                  <a:srgbClr val="4285F4"/>
                </a:solidFill>
                <a:latin typeface="Arial"/>
                <a:cs typeface="Arial"/>
              </a:rPr>
              <a:t>smaller  </a:t>
            </a:r>
            <a:r>
              <a:rPr spc="-85" dirty="0">
                <a:solidFill>
                  <a:srgbClr val="4285F4"/>
                </a:solidFill>
                <a:latin typeface="Arial"/>
                <a:cs typeface="Arial"/>
              </a:rPr>
              <a:t>and </a:t>
            </a:r>
            <a:r>
              <a:rPr spc="-70" dirty="0">
                <a:solidFill>
                  <a:srgbClr val="4285F4"/>
                </a:solidFill>
                <a:latin typeface="Arial"/>
                <a:cs typeface="Arial"/>
              </a:rPr>
              <a:t>smaller </a:t>
            </a:r>
            <a:r>
              <a:rPr spc="-170" dirty="0">
                <a:solidFill>
                  <a:srgbClr val="4285F4"/>
                </a:solidFill>
                <a:latin typeface="Arial"/>
                <a:cs typeface="Arial"/>
              </a:rPr>
              <a:t>as </a:t>
            </a:r>
            <a:r>
              <a:rPr spc="55" dirty="0">
                <a:solidFill>
                  <a:srgbClr val="4285F4"/>
                </a:solidFill>
                <a:latin typeface="Arial"/>
                <a:cs typeface="Arial"/>
              </a:rPr>
              <a:t>it  </a:t>
            </a:r>
            <a:r>
              <a:rPr spc="-95" dirty="0">
                <a:solidFill>
                  <a:srgbClr val="4285F4"/>
                </a:solidFill>
                <a:latin typeface="Arial"/>
                <a:cs typeface="Arial"/>
              </a:rPr>
              <a:t>backpropagates</a:t>
            </a:r>
            <a:r>
              <a:rPr spc="-110" dirty="0">
                <a:solidFill>
                  <a:srgbClr val="4285F4"/>
                </a:solidFill>
                <a:latin typeface="Arial"/>
                <a:cs typeface="Arial"/>
              </a:rPr>
              <a:t> </a:t>
            </a:r>
            <a:r>
              <a:rPr spc="-5" dirty="0">
                <a:solidFill>
                  <a:srgbClr val="4285F4"/>
                </a:solidFill>
                <a:latin typeface="Arial"/>
                <a:cs typeface="Arial"/>
              </a:rPr>
              <a:t>further</a:t>
            </a:r>
            <a:endParaRPr>
              <a:latin typeface="Arial"/>
              <a:cs typeface="Arial"/>
            </a:endParaRPr>
          </a:p>
        </p:txBody>
      </p:sp>
      <p:sp>
        <p:nvSpPr>
          <p:cNvPr id="48" name="object 48"/>
          <p:cNvSpPr/>
          <p:nvPr/>
        </p:nvSpPr>
        <p:spPr>
          <a:xfrm>
            <a:off x="8446007" y="821436"/>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49" name="object 49"/>
          <p:cNvSpPr/>
          <p:nvPr/>
        </p:nvSpPr>
        <p:spPr>
          <a:xfrm>
            <a:off x="8640826" y="1265301"/>
            <a:ext cx="571500" cy="1926589"/>
          </a:xfrm>
          <a:custGeom>
            <a:avLst/>
            <a:gdLst/>
            <a:ahLst/>
            <a:cxnLst/>
            <a:rect l="l" t="t" r="r" b="b"/>
            <a:pathLst>
              <a:path w="571500" h="1926589">
                <a:moveTo>
                  <a:pt x="190472" y="1355259"/>
                </a:moveTo>
                <a:lnTo>
                  <a:pt x="0" y="1356106"/>
                </a:lnTo>
                <a:lnTo>
                  <a:pt x="288163" y="1926336"/>
                </a:lnTo>
                <a:lnTo>
                  <a:pt x="523565" y="1450466"/>
                </a:lnTo>
                <a:lnTo>
                  <a:pt x="190880" y="1450466"/>
                </a:lnTo>
                <a:lnTo>
                  <a:pt x="190472" y="1355259"/>
                </a:lnTo>
                <a:close/>
              </a:path>
              <a:path w="571500" h="1926589">
                <a:moveTo>
                  <a:pt x="380971" y="1354412"/>
                </a:moveTo>
                <a:lnTo>
                  <a:pt x="190472" y="1355259"/>
                </a:lnTo>
                <a:lnTo>
                  <a:pt x="190880" y="1450466"/>
                </a:lnTo>
                <a:lnTo>
                  <a:pt x="381380" y="1449704"/>
                </a:lnTo>
                <a:lnTo>
                  <a:pt x="380971" y="1354412"/>
                </a:lnTo>
                <a:close/>
              </a:path>
              <a:path w="571500" h="1926589">
                <a:moveTo>
                  <a:pt x="571500" y="1353565"/>
                </a:moveTo>
                <a:lnTo>
                  <a:pt x="380971" y="1354412"/>
                </a:lnTo>
                <a:lnTo>
                  <a:pt x="381380" y="1449704"/>
                </a:lnTo>
                <a:lnTo>
                  <a:pt x="190880" y="1450466"/>
                </a:lnTo>
                <a:lnTo>
                  <a:pt x="523565" y="1450466"/>
                </a:lnTo>
                <a:lnTo>
                  <a:pt x="571500" y="1353565"/>
                </a:lnTo>
                <a:close/>
              </a:path>
              <a:path w="571500" h="1926589">
                <a:moveTo>
                  <a:pt x="375157" y="0"/>
                </a:moveTo>
                <a:lnTo>
                  <a:pt x="184657" y="762"/>
                </a:lnTo>
                <a:lnTo>
                  <a:pt x="190472" y="1355259"/>
                </a:lnTo>
                <a:lnTo>
                  <a:pt x="380971" y="1354412"/>
                </a:lnTo>
                <a:lnTo>
                  <a:pt x="375157" y="0"/>
                </a:lnTo>
                <a:close/>
              </a:path>
            </a:pathLst>
          </a:custGeom>
          <a:solidFill>
            <a:srgbClr val="4285F4">
              <a:alpha val="50195"/>
            </a:srgbClr>
          </a:solidFill>
        </p:spPr>
        <p:txBody>
          <a:bodyPr wrap="square" lIns="0" tIns="0" rIns="0" bIns="0" rtlCol="0"/>
          <a:lstStyle/>
          <a:p>
            <a:endParaRPr/>
          </a:p>
        </p:txBody>
      </p:sp>
      <p:sp>
        <p:nvSpPr>
          <p:cNvPr id="50" name="object 50"/>
          <p:cNvSpPr/>
          <p:nvPr/>
        </p:nvSpPr>
        <p:spPr>
          <a:xfrm>
            <a:off x="7099554" y="2874264"/>
            <a:ext cx="1641475" cy="571500"/>
          </a:xfrm>
          <a:custGeom>
            <a:avLst/>
            <a:gdLst/>
            <a:ahLst/>
            <a:cxnLst/>
            <a:rect l="l" t="t" r="r" b="b"/>
            <a:pathLst>
              <a:path w="1641475" h="571500">
                <a:moveTo>
                  <a:pt x="571500" y="0"/>
                </a:moveTo>
                <a:lnTo>
                  <a:pt x="0" y="285750"/>
                </a:lnTo>
                <a:lnTo>
                  <a:pt x="571500" y="571500"/>
                </a:lnTo>
                <a:lnTo>
                  <a:pt x="571500" y="381000"/>
                </a:lnTo>
                <a:lnTo>
                  <a:pt x="476250" y="381000"/>
                </a:lnTo>
                <a:lnTo>
                  <a:pt x="476250" y="190500"/>
                </a:lnTo>
                <a:lnTo>
                  <a:pt x="571500" y="190500"/>
                </a:lnTo>
                <a:lnTo>
                  <a:pt x="571500" y="0"/>
                </a:lnTo>
                <a:close/>
              </a:path>
              <a:path w="1641475" h="571500">
                <a:moveTo>
                  <a:pt x="571500" y="190500"/>
                </a:moveTo>
                <a:lnTo>
                  <a:pt x="476250" y="190500"/>
                </a:lnTo>
                <a:lnTo>
                  <a:pt x="476250" y="381000"/>
                </a:lnTo>
                <a:lnTo>
                  <a:pt x="571500" y="381000"/>
                </a:lnTo>
                <a:lnTo>
                  <a:pt x="571500" y="190500"/>
                </a:lnTo>
                <a:close/>
              </a:path>
              <a:path w="1641475" h="571500">
                <a:moveTo>
                  <a:pt x="1641221" y="190500"/>
                </a:moveTo>
                <a:lnTo>
                  <a:pt x="571500" y="190500"/>
                </a:lnTo>
                <a:lnTo>
                  <a:pt x="571500" y="381000"/>
                </a:lnTo>
                <a:lnTo>
                  <a:pt x="1641221" y="381000"/>
                </a:lnTo>
                <a:lnTo>
                  <a:pt x="1641221" y="190500"/>
                </a:lnTo>
                <a:close/>
              </a:path>
            </a:pathLst>
          </a:custGeom>
          <a:solidFill>
            <a:srgbClr val="4285F4">
              <a:alpha val="50195"/>
            </a:srgbClr>
          </a:solidFill>
        </p:spPr>
        <p:txBody>
          <a:bodyPr wrap="square" lIns="0" tIns="0" rIns="0" bIns="0" rtlCol="0"/>
          <a:lstStyle/>
          <a:p>
            <a:endParaRPr/>
          </a:p>
        </p:txBody>
      </p:sp>
      <p:sp>
        <p:nvSpPr>
          <p:cNvPr id="51" name="object 51"/>
          <p:cNvSpPr/>
          <p:nvPr/>
        </p:nvSpPr>
        <p:spPr>
          <a:xfrm>
            <a:off x="5093209" y="2930651"/>
            <a:ext cx="1641475" cy="457200"/>
          </a:xfrm>
          <a:custGeom>
            <a:avLst/>
            <a:gdLst/>
            <a:ahLst/>
            <a:cxnLst/>
            <a:rect l="l" t="t" r="r" b="b"/>
            <a:pathLst>
              <a:path w="1641475" h="457200">
                <a:moveTo>
                  <a:pt x="457200" y="0"/>
                </a:moveTo>
                <a:lnTo>
                  <a:pt x="0" y="228600"/>
                </a:lnTo>
                <a:lnTo>
                  <a:pt x="457200" y="457200"/>
                </a:lnTo>
                <a:lnTo>
                  <a:pt x="457200" y="304800"/>
                </a:lnTo>
                <a:lnTo>
                  <a:pt x="381000" y="304800"/>
                </a:lnTo>
                <a:lnTo>
                  <a:pt x="381000" y="152400"/>
                </a:lnTo>
                <a:lnTo>
                  <a:pt x="457200" y="152400"/>
                </a:lnTo>
                <a:lnTo>
                  <a:pt x="457200" y="0"/>
                </a:lnTo>
                <a:close/>
              </a:path>
              <a:path w="1641475" h="457200">
                <a:moveTo>
                  <a:pt x="457200" y="152400"/>
                </a:moveTo>
                <a:lnTo>
                  <a:pt x="381000" y="152400"/>
                </a:lnTo>
                <a:lnTo>
                  <a:pt x="381000" y="304800"/>
                </a:lnTo>
                <a:lnTo>
                  <a:pt x="457200" y="304800"/>
                </a:lnTo>
                <a:lnTo>
                  <a:pt x="457200" y="152400"/>
                </a:lnTo>
                <a:close/>
              </a:path>
              <a:path w="1641475" h="457200">
                <a:moveTo>
                  <a:pt x="1641220" y="152400"/>
                </a:moveTo>
                <a:lnTo>
                  <a:pt x="457200" y="152400"/>
                </a:lnTo>
                <a:lnTo>
                  <a:pt x="457200" y="304800"/>
                </a:lnTo>
                <a:lnTo>
                  <a:pt x="1641220" y="304800"/>
                </a:lnTo>
                <a:lnTo>
                  <a:pt x="1641220" y="152400"/>
                </a:lnTo>
                <a:close/>
              </a:path>
            </a:pathLst>
          </a:custGeom>
          <a:solidFill>
            <a:srgbClr val="4285F4">
              <a:alpha val="50195"/>
            </a:srgbClr>
          </a:solidFill>
        </p:spPr>
        <p:txBody>
          <a:bodyPr wrap="square" lIns="0" tIns="0" rIns="0" bIns="0" rtlCol="0"/>
          <a:lstStyle/>
          <a:p>
            <a:endParaRPr/>
          </a:p>
        </p:txBody>
      </p:sp>
      <p:sp>
        <p:nvSpPr>
          <p:cNvPr id="52" name="object 52"/>
          <p:cNvSpPr/>
          <p:nvPr/>
        </p:nvSpPr>
        <p:spPr>
          <a:xfrm>
            <a:off x="3086862" y="3006852"/>
            <a:ext cx="1641475" cy="306705"/>
          </a:xfrm>
          <a:custGeom>
            <a:avLst/>
            <a:gdLst/>
            <a:ahLst/>
            <a:cxnLst/>
            <a:rect l="l" t="t" r="r" b="b"/>
            <a:pathLst>
              <a:path w="1641475" h="306704">
                <a:moveTo>
                  <a:pt x="306324" y="0"/>
                </a:moveTo>
                <a:lnTo>
                  <a:pt x="0" y="153162"/>
                </a:lnTo>
                <a:lnTo>
                  <a:pt x="306324" y="306324"/>
                </a:lnTo>
                <a:lnTo>
                  <a:pt x="306324" y="204215"/>
                </a:lnTo>
                <a:lnTo>
                  <a:pt x="255269" y="204215"/>
                </a:lnTo>
                <a:lnTo>
                  <a:pt x="255269" y="102108"/>
                </a:lnTo>
                <a:lnTo>
                  <a:pt x="306324" y="102108"/>
                </a:lnTo>
                <a:lnTo>
                  <a:pt x="306324" y="0"/>
                </a:lnTo>
                <a:close/>
              </a:path>
              <a:path w="1641475" h="306704">
                <a:moveTo>
                  <a:pt x="306324" y="102108"/>
                </a:moveTo>
                <a:lnTo>
                  <a:pt x="255269" y="102108"/>
                </a:lnTo>
                <a:lnTo>
                  <a:pt x="255269" y="204215"/>
                </a:lnTo>
                <a:lnTo>
                  <a:pt x="306324" y="204215"/>
                </a:lnTo>
                <a:lnTo>
                  <a:pt x="306324" y="102108"/>
                </a:lnTo>
                <a:close/>
              </a:path>
              <a:path w="1641475" h="306704">
                <a:moveTo>
                  <a:pt x="1641220" y="102108"/>
                </a:moveTo>
                <a:lnTo>
                  <a:pt x="306324" y="102108"/>
                </a:lnTo>
                <a:lnTo>
                  <a:pt x="306324" y="204215"/>
                </a:lnTo>
                <a:lnTo>
                  <a:pt x="1641220" y="204215"/>
                </a:lnTo>
                <a:lnTo>
                  <a:pt x="1641220" y="102108"/>
                </a:lnTo>
                <a:close/>
              </a:path>
            </a:pathLst>
          </a:custGeom>
          <a:solidFill>
            <a:srgbClr val="4285F4">
              <a:alpha val="50195"/>
            </a:srgbClr>
          </a:solidFill>
        </p:spPr>
        <p:txBody>
          <a:bodyPr wrap="square" lIns="0" tIns="0" rIns="0" bIns="0" rtlCol="0"/>
          <a:lstStyle/>
          <a:p>
            <a:endParaRPr/>
          </a:p>
        </p:txBody>
      </p:sp>
      <p:sp>
        <p:nvSpPr>
          <p:cNvPr id="53" name="object 53"/>
          <p:cNvSpPr/>
          <p:nvPr/>
        </p:nvSpPr>
        <p:spPr>
          <a:xfrm>
            <a:off x="1649729" y="3084576"/>
            <a:ext cx="1070610" cy="151130"/>
          </a:xfrm>
          <a:custGeom>
            <a:avLst/>
            <a:gdLst/>
            <a:ahLst/>
            <a:cxnLst/>
            <a:rect l="l" t="t" r="r" b="b"/>
            <a:pathLst>
              <a:path w="1070610" h="151130">
                <a:moveTo>
                  <a:pt x="150876" y="0"/>
                </a:moveTo>
                <a:lnTo>
                  <a:pt x="0" y="75437"/>
                </a:lnTo>
                <a:lnTo>
                  <a:pt x="150876" y="150875"/>
                </a:lnTo>
                <a:lnTo>
                  <a:pt x="150876" y="100584"/>
                </a:lnTo>
                <a:lnTo>
                  <a:pt x="125730" y="100584"/>
                </a:lnTo>
                <a:lnTo>
                  <a:pt x="125730" y="50291"/>
                </a:lnTo>
                <a:lnTo>
                  <a:pt x="150876" y="50291"/>
                </a:lnTo>
                <a:lnTo>
                  <a:pt x="150876" y="0"/>
                </a:lnTo>
                <a:close/>
              </a:path>
              <a:path w="1070610" h="151130">
                <a:moveTo>
                  <a:pt x="150876" y="50291"/>
                </a:moveTo>
                <a:lnTo>
                  <a:pt x="125730" y="50291"/>
                </a:lnTo>
                <a:lnTo>
                  <a:pt x="125730" y="100584"/>
                </a:lnTo>
                <a:lnTo>
                  <a:pt x="150876" y="100584"/>
                </a:lnTo>
                <a:lnTo>
                  <a:pt x="150876" y="50291"/>
                </a:lnTo>
                <a:close/>
              </a:path>
              <a:path w="1070610" h="151130">
                <a:moveTo>
                  <a:pt x="1070356" y="50291"/>
                </a:moveTo>
                <a:lnTo>
                  <a:pt x="150876" y="50291"/>
                </a:lnTo>
                <a:lnTo>
                  <a:pt x="150876" y="100584"/>
                </a:lnTo>
                <a:lnTo>
                  <a:pt x="1070356" y="100584"/>
                </a:lnTo>
                <a:lnTo>
                  <a:pt x="1070356" y="50291"/>
                </a:lnTo>
                <a:close/>
              </a:path>
            </a:pathLst>
          </a:custGeom>
          <a:solidFill>
            <a:srgbClr val="4285F4">
              <a:alpha val="50195"/>
            </a:srgbClr>
          </a:solidFill>
        </p:spPr>
        <p:txBody>
          <a:bodyPr wrap="square" lIns="0" tIns="0" rIns="0" bIns="0" rtlCol="0"/>
          <a:lstStyle/>
          <a:p>
            <a:endParaRPr/>
          </a:p>
        </p:txBody>
      </p:sp>
      <p:sp>
        <p:nvSpPr>
          <p:cNvPr id="55" name="Holder 4">
            <a:extLst>
              <a:ext uri="{FF2B5EF4-FFF2-40B4-BE49-F238E27FC236}">
                <a16:creationId xmlns:a16="http://schemas.microsoft.com/office/drawing/2014/main" id="{7DB455D9-B672-45BA-9CD0-A4C5D8777B53}"/>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19854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695273"/>
            <a:ext cx="368530" cy="21335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517299" y="2672082"/>
            <a:ext cx="382167" cy="24582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87947" y="2672082"/>
            <a:ext cx="383348" cy="245827"/>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487442" y="2699910"/>
            <a:ext cx="377507" cy="217998"/>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8071" y="249377"/>
            <a:ext cx="10055858" cy="690574"/>
          </a:xfrm>
          <a:prstGeom prst="rect">
            <a:avLst/>
          </a:prstGeom>
        </p:spPr>
        <p:txBody>
          <a:bodyPr vert="horz" wrap="square" lIns="0" tIns="13335" rIns="0" bIns="0" rtlCol="0">
            <a:spAutoFit/>
          </a:bodyPr>
          <a:lstStyle/>
          <a:p>
            <a:pPr marL="12700" algn="ctr">
              <a:spcBef>
                <a:spcPts val="105"/>
              </a:spcBef>
            </a:pPr>
            <a:r>
              <a:rPr spc="-100" dirty="0">
                <a:solidFill>
                  <a:srgbClr val="3986FF"/>
                </a:solidFill>
              </a:rPr>
              <a:t>Why</a:t>
            </a:r>
            <a:r>
              <a:rPr spc="-730" dirty="0">
                <a:solidFill>
                  <a:srgbClr val="3986FF"/>
                </a:solidFill>
              </a:rPr>
              <a:t> </a:t>
            </a:r>
            <a:r>
              <a:rPr spc="-135" dirty="0">
                <a:solidFill>
                  <a:srgbClr val="3986FF"/>
                </a:solidFill>
              </a:rPr>
              <a:t>is </a:t>
            </a:r>
            <a:r>
              <a:rPr spc="-150" dirty="0">
                <a:solidFill>
                  <a:srgbClr val="3986FF"/>
                </a:solidFill>
              </a:rPr>
              <a:t>vanishing </a:t>
            </a:r>
            <a:r>
              <a:rPr spc="-170" dirty="0">
                <a:solidFill>
                  <a:srgbClr val="3986FF"/>
                </a:solidFill>
              </a:rPr>
              <a:t>gradient </a:t>
            </a:r>
            <a:r>
              <a:rPr spc="-125" dirty="0">
                <a:solidFill>
                  <a:srgbClr val="3986FF"/>
                </a:solidFill>
              </a:rPr>
              <a:t>a </a:t>
            </a:r>
            <a:r>
              <a:rPr spc="-140" dirty="0">
                <a:solidFill>
                  <a:srgbClr val="3986FF"/>
                </a:solidFill>
              </a:rPr>
              <a:t>problem?</a:t>
            </a:r>
          </a:p>
        </p:txBody>
      </p:sp>
      <p:sp>
        <p:nvSpPr>
          <p:cNvPr id="7" name="object 7"/>
          <p:cNvSpPr/>
          <p:nvPr/>
        </p:nvSpPr>
        <p:spPr>
          <a:xfrm>
            <a:off x="2825497" y="3036317"/>
            <a:ext cx="166115" cy="175259"/>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825497" y="3269489"/>
            <a:ext cx="166115" cy="17373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825497" y="3501138"/>
            <a:ext cx="166115" cy="17525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825497" y="3734309"/>
            <a:ext cx="166115" cy="173735"/>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2721102" y="2944115"/>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75521" y="1587755"/>
            <a:ext cx="111760" cy="1355725"/>
          </a:xfrm>
          <a:custGeom>
            <a:avLst/>
            <a:gdLst/>
            <a:ahLst/>
            <a:cxnLst/>
            <a:rect l="l" t="t" r="r" b="b"/>
            <a:pathLst>
              <a:path w="111759" h="1355725">
                <a:moveTo>
                  <a:pt x="56106" y="39268"/>
                </a:moveTo>
                <a:lnTo>
                  <a:pt x="46136" y="56107"/>
                </a:lnTo>
                <a:lnTo>
                  <a:pt x="38353" y="1355344"/>
                </a:lnTo>
                <a:lnTo>
                  <a:pt x="58166" y="1355344"/>
                </a:lnTo>
                <a:lnTo>
                  <a:pt x="65947" y="56389"/>
                </a:lnTo>
                <a:lnTo>
                  <a:pt x="56106" y="39268"/>
                </a:lnTo>
                <a:close/>
              </a:path>
              <a:path w="111759" h="1355725">
                <a:moveTo>
                  <a:pt x="67538" y="19558"/>
                </a:moveTo>
                <a:lnTo>
                  <a:pt x="46354" y="19558"/>
                </a:lnTo>
                <a:lnTo>
                  <a:pt x="66167" y="19685"/>
                </a:lnTo>
                <a:lnTo>
                  <a:pt x="65947" y="56389"/>
                </a:lnTo>
                <a:lnTo>
                  <a:pt x="91567" y="100965"/>
                </a:lnTo>
                <a:lnTo>
                  <a:pt x="94360" y="105791"/>
                </a:lnTo>
                <a:lnTo>
                  <a:pt x="100456" y="107442"/>
                </a:lnTo>
                <a:lnTo>
                  <a:pt x="105155" y="104648"/>
                </a:lnTo>
                <a:lnTo>
                  <a:pt x="109854" y="101981"/>
                </a:lnTo>
                <a:lnTo>
                  <a:pt x="111505" y="95885"/>
                </a:lnTo>
                <a:lnTo>
                  <a:pt x="108838" y="91186"/>
                </a:lnTo>
                <a:lnTo>
                  <a:pt x="67538" y="19558"/>
                </a:lnTo>
                <a:close/>
              </a:path>
              <a:path w="111759" h="1355725">
                <a:moveTo>
                  <a:pt x="56260" y="0"/>
                </a:moveTo>
                <a:lnTo>
                  <a:pt x="2794" y="90551"/>
                </a:lnTo>
                <a:lnTo>
                  <a:pt x="0" y="95250"/>
                </a:lnTo>
                <a:lnTo>
                  <a:pt x="1524" y="101346"/>
                </a:lnTo>
                <a:lnTo>
                  <a:pt x="6223" y="104013"/>
                </a:lnTo>
                <a:lnTo>
                  <a:pt x="10922" y="106807"/>
                </a:lnTo>
                <a:lnTo>
                  <a:pt x="17018" y="105283"/>
                </a:lnTo>
                <a:lnTo>
                  <a:pt x="46136" y="56107"/>
                </a:lnTo>
                <a:lnTo>
                  <a:pt x="46354" y="19558"/>
                </a:lnTo>
                <a:lnTo>
                  <a:pt x="67538" y="19558"/>
                </a:lnTo>
                <a:lnTo>
                  <a:pt x="56260" y="0"/>
                </a:lnTo>
                <a:close/>
              </a:path>
              <a:path w="111759" h="1355725">
                <a:moveTo>
                  <a:pt x="66138" y="24511"/>
                </a:moveTo>
                <a:lnTo>
                  <a:pt x="47625" y="24511"/>
                </a:lnTo>
                <a:lnTo>
                  <a:pt x="64770" y="24638"/>
                </a:lnTo>
                <a:lnTo>
                  <a:pt x="56106" y="39268"/>
                </a:lnTo>
                <a:lnTo>
                  <a:pt x="65947" y="56389"/>
                </a:lnTo>
                <a:lnTo>
                  <a:pt x="66138" y="24511"/>
                </a:lnTo>
                <a:close/>
              </a:path>
              <a:path w="111759" h="1355725">
                <a:moveTo>
                  <a:pt x="46354" y="19558"/>
                </a:moveTo>
                <a:lnTo>
                  <a:pt x="46136" y="56107"/>
                </a:lnTo>
                <a:lnTo>
                  <a:pt x="56106" y="39268"/>
                </a:lnTo>
                <a:lnTo>
                  <a:pt x="47625" y="24511"/>
                </a:lnTo>
                <a:lnTo>
                  <a:pt x="66138" y="24511"/>
                </a:lnTo>
                <a:lnTo>
                  <a:pt x="66167" y="19685"/>
                </a:lnTo>
                <a:lnTo>
                  <a:pt x="46354" y="19558"/>
                </a:lnTo>
                <a:close/>
              </a:path>
              <a:path w="111759" h="1355725">
                <a:moveTo>
                  <a:pt x="47625" y="24511"/>
                </a:moveTo>
                <a:lnTo>
                  <a:pt x="56106" y="39268"/>
                </a:lnTo>
                <a:lnTo>
                  <a:pt x="64770" y="24638"/>
                </a:lnTo>
                <a:lnTo>
                  <a:pt x="47625" y="24511"/>
                </a:lnTo>
                <a:close/>
              </a:path>
            </a:pathLst>
          </a:custGeom>
          <a:solidFill>
            <a:srgbClr val="7E7E7E"/>
          </a:solidFill>
        </p:spPr>
        <p:txBody>
          <a:bodyPr wrap="square" lIns="0" tIns="0" rIns="0" bIns="0" rtlCol="0"/>
          <a:lstStyle/>
          <a:p>
            <a:endParaRPr/>
          </a:p>
        </p:txBody>
      </p:sp>
      <p:sp>
        <p:nvSpPr>
          <p:cNvPr id="13" name="object 13"/>
          <p:cNvSpPr/>
          <p:nvPr/>
        </p:nvSpPr>
        <p:spPr>
          <a:xfrm>
            <a:off x="7099554" y="3424809"/>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3036317"/>
            <a:ext cx="166115" cy="175259"/>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8846820" y="3269489"/>
            <a:ext cx="166115" cy="173735"/>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8846820" y="3501138"/>
            <a:ext cx="166115" cy="175259"/>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8846820" y="3734309"/>
            <a:ext cx="166115" cy="173735"/>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8740902" y="2944115"/>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424809"/>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3036317"/>
            <a:ext cx="166115" cy="175259"/>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6839712" y="3269489"/>
            <a:ext cx="166115" cy="173735"/>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6839712" y="3501138"/>
            <a:ext cx="166115" cy="175259"/>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6839712" y="3734309"/>
            <a:ext cx="166115" cy="173735"/>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6733794" y="2944115"/>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424809"/>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3036317"/>
            <a:ext cx="166115" cy="175259"/>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4832604" y="3269489"/>
            <a:ext cx="166115" cy="173735"/>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4832604" y="3501138"/>
            <a:ext cx="166115" cy="175259"/>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832604" y="3734309"/>
            <a:ext cx="166115" cy="173735"/>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728210" y="2944115"/>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193628"/>
            <a:ext cx="292210" cy="180509"/>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5776291" y="3193628"/>
            <a:ext cx="292210" cy="180509"/>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7783288" y="3193628"/>
            <a:ext cx="290818" cy="180509"/>
          </a:xfrm>
          <a:prstGeom prst="rect">
            <a:avLst/>
          </a:prstGeom>
          <a:blipFill>
            <a:blip r:embed="rId13" cstate="print"/>
            <a:stretch>
              <a:fillRect/>
            </a:stretch>
          </a:blipFill>
        </p:spPr>
        <p:txBody>
          <a:bodyPr wrap="square" lIns="0" tIns="0" rIns="0" bIns="0" rtlCol="0"/>
          <a:lstStyle/>
          <a:p>
            <a:endParaRPr/>
          </a:p>
        </p:txBody>
      </p:sp>
      <p:sp>
        <p:nvSpPr>
          <p:cNvPr id="34" name="object 34"/>
          <p:cNvSpPr/>
          <p:nvPr/>
        </p:nvSpPr>
        <p:spPr>
          <a:xfrm>
            <a:off x="8577145" y="1236805"/>
            <a:ext cx="673425" cy="269019"/>
          </a:xfrm>
          <a:prstGeom prst="rect">
            <a:avLst/>
          </a:prstGeom>
          <a:blipFill>
            <a:blip r:embed="rId14" cstate="print"/>
            <a:stretch>
              <a:fillRect/>
            </a:stretch>
          </a:blipFill>
        </p:spPr>
        <p:txBody>
          <a:bodyPr wrap="square" lIns="0" tIns="0" rIns="0" bIns="0" rtlCol="0"/>
          <a:lstStyle/>
          <a:p>
            <a:endParaRPr/>
          </a:p>
        </p:txBody>
      </p:sp>
      <p:sp>
        <p:nvSpPr>
          <p:cNvPr id="35" name="object 35"/>
          <p:cNvSpPr/>
          <p:nvPr/>
        </p:nvSpPr>
        <p:spPr>
          <a:xfrm>
            <a:off x="8458201" y="1141985"/>
            <a:ext cx="948055" cy="445134"/>
          </a:xfrm>
          <a:custGeom>
            <a:avLst/>
            <a:gdLst/>
            <a:ahLst/>
            <a:cxnLst/>
            <a:rect l="l" t="t" r="r" b="b"/>
            <a:pathLst>
              <a:path w="948054" h="445134">
                <a:moveTo>
                  <a:pt x="0" y="445008"/>
                </a:moveTo>
                <a:lnTo>
                  <a:pt x="947927" y="445008"/>
                </a:lnTo>
                <a:lnTo>
                  <a:pt x="947927"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644890" y="1587627"/>
            <a:ext cx="571500" cy="1923414"/>
          </a:xfrm>
          <a:custGeom>
            <a:avLst/>
            <a:gdLst/>
            <a:ahLst/>
            <a:cxnLst/>
            <a:rect l="l" t="t" r="r" b="b"/>
            <a:pathLst>
              <a:path w="571500" h="1923414">
                <a:moveTo>
                  <a:pt x="0" y="1351407"/>
                </a:moveTo>
                <a:lnTo>
                  <a:pt x="284987" y="1923288"/>
                </a:lnTo>
                <a:lnTo>
                  <a:pt x="523896" y="1447165"/>
                </a:lnTo>
                <a:lnTo>
                  <a:pt x="380873" y="1447165"/>
                </a:lnTo>
                <a:lnTo>
                  <a:pt x="190373" y="1446911"/>
                </a:lnTo>
                <a:lnTo>
                  <a:pt x="190498" y="1351703"/>
                </a:lnTo>
                <a:lnTo>
                  <a:pt x="0" y="1351407"/>
                </a:lnTo>
                <a:close/>
              </a:path>
              <a:path w="571500" h="1923414">
                <a:moveTo>
                  <a:pt x="190498" y="1351703"/>
                </a:moveTo>
                <a:lnTo>
                  <a:pt x="190373" y="1446911"/>
                </a:lnTo>
                <a:lnTo>
                  <a:pt x="380873" y="1447165"/>
                </a:lnTo>
                <a:lnTo>
                  <a:pt x="380998" y="1351999"/>
                </a:lnTo>
                <a:lnTo>
                  <a:pt x="190498" y="1351703"/>
                </a:lnTo>
                <a:close/>
              </a:path>
              <a:path w="571500" h="1923414">
                <a:moveTo>
                  <a:pt x="380998" y="1351999"/>
                </a:moveTo>
                <a:lnTo>
                  <a:pt x="380873" y="1447165"/>
                </a:lnTo>
                <a:lnTo>
                  <a:pt x="523896" y="1447165"/>
                </a:lnTo>
                <a:lnTo>
                  <a:pt x="571500" y="1352296"/>
                </a:lnTo>
                <a:lnTo>
                  <a:pt x="380998" y="1351999"/>
                </a:lnTo>
                <a:close/>
              </a:path>
              <a:path w="571500" h="1923414">
                <a:moveTo>
                  <a:pt x="192277" y="0"/>
                </a:moveTo>
                <a:lnTo>
                  <a:pt x="190498" y="1351703"/>
                </a:lnTo>
                <a:lnTo>
                  <a:pt x="380998" y="1351999"/>
                </a:lnTo>
                <a:lnTo>
                  <a:pt x="382777" y="254"/>
                </a:lnTo>
                <a:lnTo>
                  <a:pt x="192277" y="0"/>
                </a:lnTo>
                <a:close/>
              </a:path>
            </a:pathLst>
          </a:custGeom>
          <a:solidFill>
            <a:srgbClr val="4285F4">
              <a:alpha val="50195"/>
            </a:srgbClr>
          </a:solidFill>
        </p:spPr>
        <p:txBody>
          <a:bodyPr wrap="square" lIns="0" tIns="0" rIns="0" bIns="0" rtlCol="0"/>
          <a:lstStyle/>
          <a:p>
            <a:endParaRPr/>
          </a:p>
        </p:txBody>
      </p:sp>
      <p:sp>
        <p:nvSpPr>
          <p:cNvPr id="37" name="object 37"/>
          <p:cNvSpPr/>
          <p:nvPr/>
        </p:nvSpPr>
        <p:spPr>
          <a:xfrm>
            <a:off x="7099554" y="3194813"/>
            <a:ext cx="1641475" cy="571500"/>
          </a:xfrm>
          <a:custGeom>
            <a:avLst/>
            <a:gdLst/>
            <a:ahLst/>
            <a:cxnLst/>
            <a:rect l="l" t="t" r="r" b="b"/>
            <a:pathLst>
              <a:path w="1641475" h="571500">
                <a:moveTo>
                  <a:pt x="571500" y="0"/>
                </a:moveTo>
                <a:lnTo>
                  <a:pt x="0" y="285750"/>
                </a:lnTo>
                <a:lnTo>
                  <a:pt x="571500" y="571500"/>
                </a:lnTo>
                <a:lnTo>
                  <a:pt x="571500" y="381000"/>
                </a:lnTo>
                <a:lnTo>
                  <a:pt x="476250" y="381000"/>
                </a:lnTo>
                <a:lnTo>
                  <a:pt x="476250" y="190500"/>
                </a:lnTo>
                <a:lnTo>
                  <a:pt x="571500" y="190500"/>
                </a:lnTo>
                <a:lnTo>
                  <a:pt x="571500" y="0"/>
                </a:lnTo>
                <a:close/>
              </a:path>
              <a:path w="1641475" h="571500">
                <a:moveTo>
                  <a:pt x="571500" y="190500"/>
                </a:moveTo>
                <a:lnTo>
                  <a:pt x="476250" y="190500"/>
                </a:lnTo>
                <a:lnTo>
                  <a:pt x="476250" y="381000"/>
                </a:lnTo>
                <a:lnTo>
                  <a:pt x="571500" y="381000"/>
                </a:lnTo>
                <a:lnTo>
                  <a:pt x="571500" y="190500"/>
                </a:lnTo>
                <a:close/>
              </a:path>
              <a:path w="1641475" h="571500">
                <a:moveTo>
                  <a:pt x="1641221" y="190500"/>
                </a:moveTo>
                <a:lnTo>
                  <a:pt x="571500" y="190500"/>
                </a:lnTo>
                <a:lnTo>
                  <a:pt x="571500" y="381000"/>
                </a:lnTo>
                <a:lnTo>
                  <a:pt x="1641221" y="381000"/>
                </a:lnTo>
                <a:lnTo>
                  <a:pt x="1641221" y="190500"/>
                </a:lnTo>
                <a:close/>
              </a:path>
            </a:pathLst>
          </a:custGeom>
          <a:solidFill>
            <a:srgbClr val="4285F4">
              <a:alpha val="50195"/>
            </a:srgbClr>
          </a:solidFill>
        </p:spPr>
        <p:txBody>
          <a:bodyPr wrap="square" lIns="0" tIns="0" rIns="0" bIns="0" rtlCol="0"/>
          <a:lstStyle/>
          <a:p>
            <a:endParaRPr/>
          </a:p>
        </p:txBody>
      </p:sp>
      <p:sp>
        <p:nvSpPr>
          <p:cNvPr id="38" name="object 38"/>
          <p:cNvSpPr/>
          <p:nvPr/>
        </p:nvSpPr>
        <p:spPr>
          <a:xfrm>
            <a:off x="5093971" y="3290825"/>
            <a:ext cx="1641475" cy="379730"/>
          </a:xfrm>
          <a:custGeom>
            <a:avLst/>
            <a:gdLst/>
            <a:ahLst/>
            <a:cxnLst/>
            <a:rect l="l" t="t" r="r" b="b"/>
            <a:pathLst>
              <a:path w="1641475" h="379729">
                <a:moveTo>
                  <a:pt x="379475" y="0"/>
                </a:moveTo>
                <a:lnTo>
                  <a:pt x="0" y="189737"/>
                </a:lnTo>
                <a:lnTo>
                  <a:pt x="379475" y="379475"/>
                </a:lnTo>
                <a:lnTo>
                  <a:pt x="379475" y="252984"/>
                </a:lnTo>
                <a:lnTo>
                  <a:pt x="316229" y="252984"/>
                </a:lnTo>
                <a:lnTo>
                  <a:pt x="316229" y="126491"/>
                </a:lnTo>
                <a:lnTo>
                  <a:pt x="379475" y="126491"/>
                </a:lnTo>
                <a:lnTo>
                  <a:pt x="379475" y="0"/>
                </a:lnTo>
                <a:close/>
              </a:path>
              <a:path w="1641475" h="379729">
                <a:moveTo>
                  <a:pt x="379475" y="126491"/>
                </a:moveTo>
                <a:lnTo>
                  <a:pt x="316229" y="126491"/>
                </a:lnTo>
                <a:lnTo>
                  <a:pt x="316229" y="252984"/>
                </a:lnTo>
                <a:lnTo>
                  <a:pt x="379475" y="252984"/>
                </a:lnTo>
                <a:lnTo>
                  <a:pt x="379475" y="126491"/>
                </a:lnTo>
                <a:close/>
              </a:path>
              <a:path w="1641475" h="379729">
                <a:moveTo>
                  <a:pt x="1641220" y="126491"/>
                </a:moveTo>
                <a:lnTo>
                  <a:pt x="379475" y="126491"/>
                </a:lnTo>
                <a:lnTo>
                  <a:pt x="379475" y="252984"/>
                </a:lnTo>
                <a:lnTo>
                  <a:pt x="1641220" y="252984"/>
                </a:lnTo>
                <a:lnTo>
                  <a:pt x="1641220" y="126491"/>
                </a:lnTo>
                <a:close/>
              </a:path>
            </a:pathLst>
          </a:custGeom>
          <a:solidFill>
            <a:srgbClr val="4285F4">
              <a:alpha val="50195"/>
            </a:srgbClr>
          </a:solidFill>
        </p:spPr>
        <p:txBody>
          <a:bodyPr wrap="square" lIns="0" tIns="0" rIns="0" bIns="0" rtlCol="0"/>
          <a:lstStyle/>
          <a:p>
            <a:endParaRPr/>
          </a:p>
        </p:txBody>
      </p:sp>
      <p:sp>
        <p:nvSpPr>
          <p:cNvPr id="39" name="object 39"/>
          <p:cNvSpPr/>
          <p:nvPr/>
        </p:nvSpPr>
        <p:spPr>
          <a:xfrm>
            <a:off x="3086101" y="3383789"/>
            <a:ext cx="1641475" cy="192405"/>
          </a:xfrm>
          <a:custGeom>
            <a:avLst/>
            <a:gdLst/>
            <a:ahLst/>
            <a:cxnLst/>
            <a:rect l="l" t="t" r="r" b="b"/>
            <a:pathLst>
              <a:path w="1641475" h="192404">
                <a:moveTo>
                  <a:pt x="192024" y="0"/>
                </a:moveTo>
                <a:lnTo>
                  <a:pt x="0" y="96012"/>
                </a:lnTo>
                <a:lnTo>
                  <a:pt x="192024" y="192024"/>
                </a:lnTo>
                <a:lnTo>
                  <a:pt x="192024" y="128015"/>
                </a:lnTo>
                <a:lnTo>
                  <a:pt x="160019" y="128015"/>
                </a:lnTo>
                <a:lnTo>
                  <a:pt x="160019" y="64008"/>
                </a:lnTo>
                <a:lnTo>
                  <a:pt x="192024" y="64008"/>
                </a:lnTo>
                <a:lnTo>
                  <a:pt x="192024" y="0"/>
                </a:lnTo>
                <a:close/>
              </a:path>
              <a:path w="1641475" h="192404">
                <a:moveTo>
                  <a:pt x="192024" y="64008"/>
                </a:moveTo>
                <a:lnTo>
                  <a:pt x="160019" y="64008"/>
                </a:lnTo>
                <a:lnTo>
                  <a:pt x="160019" y="128015"/>
                </a:lnTo>
                <a:lnTo>
                  <a:pt x="192024" y="128015"/>
                </a:lnTo>
                <a:lnTo>
                  <a:pt x="192024" y="64008"/>
                </a:lnTo>
                <a:close/>
              </a:path>
              <a:path w="1641475" h="192404">
                <a:moveTo>
                  <a:pt x="1641220" y="64008"/>
                </a:moveTo>
                <a:lnTo>
                  <a:pt x="192024" y="64008"/>
                </a:lnTo>
                <a:lnTo>
                  <a:pt x="192024" y="128015"/>
                </a:lnTo>
                <a:lnTo>
                  <a:pt x="1641220" y="128015"/>
                </a:lnTo>
                <a:lnTo>
                  <a:pt x="1641220" y="64008"/>
                </a:lnTo>
                <a:close/>
              </a:path>
            </a:pathLst>
          </a:custGeom>
          <a:solidFill>
            <a:srgbClr val="4285F4">
              <a:alpha val="50195"/>
            </a:srgbClr>
          </a:solidFill>
        </p:spPr>
        <p:txBody>
          <a:bodyPr wrap="square" lIns="0" tIns="0" rIns="0" bIns="0" rtlCol="0"/>
          <a:lstStyle/>
          <a:p>
            <a:endParaRPr/>
          </a:p>
        </p:txBody>
      </p:sp>
      <p:sp>
        <p:nvSpPr>
          <p:cNvPr id="40" name="object 40"/>
          <p:cNvSpPr/>
          <p:nvPr/>
        </p:nvSpPr>
        <p:spPr>
          <a:xfrm>
            <a:off x="4857750" y="1580136"/>
            <a:ext cx="111760" cy="1363345"/>
          </a:xfrm>
          <a:custGeom>
            <a:avLst/>
            <a:gdLst/>
            <a:ahLst/>
            <a:cxnLst/>
            <a:rect l="l" t="t" r="r" b="b"/>
            <a:pathLst>
              <a:path w="111760" h="1363345">
                <a:moveTo>
                  <a:pt x="55910" y="39323"/>
                </a:moveTo>
                <a:lnTo>
                  <a:pt x="46028" y="56188"/>
                </a:lnTo>
                <a:lnTo>
                  <a:pt x="43434" y="1362710"/>
                </a:lnTo>
                <a:lnTo>
                  <a:pt x="63246" y="1362837"/>
                </a:lnTo>
                <a:lnTo>
                  <a:pt x="65739" y="107187"/>
                </a:lnTo>
                <a:lnTo>
                  <a:pt x="65717" y="56188"/>
                </a:lnTo>
                <a:lnTo>
                  <a:pt x="55910" y="39323"/>
                </a:lnTo>
                <a:close/>
              </a:path>
              <a:path w="111760" h="1363345">
                <a:moveTo>
                  <a:pt x="67370" y="19558"/>
                </a:moveTo>
                <a:lnTo>
                  <a:pt x="46100" y="19558"/>
                </a:lnTo>
                <a:lnTo>
                  <a:pt x="65912" y="19685"/>
                </a:lnTo>
                <a:lnTo>
                  <a:pt x="65840" y="56398"/>
                </a:lnTo>
                <a:lnTo>
                  <a:pt x="94487" y="105663"/>
                </a:lnTo>
                <a:lnTo>
                  <a:pt x="100457" y="107187"/>
                </a:lnTo>
                <a:lnTo>
                  <a:pt x="105283" y="104521"/>
                </a:lnTo>
                <a:lnTo>
                  <a:pt x="109982" y="101726"/>
                </a:lnTo>
                <a:lnTo>
                  <a:pt x="111505" y="95630"/>
                </a:lnTo>
                <a:lnTo>
                  <a:pt x="108838" y="90931"/>
                </a:lnTo>
                <a:lnTo>
                  <a:pt x="67370" y="19558"/>
                </a:lnTo>
                <a:close/>
              </a:path>
              <a:path w="111760" h="1363345">
                <a:moveTo>
                  <a:pt x="56007" y="0"/>
                </a:moveTo>
                <a:lnTo>
                  <a:pt x="2794" y="90677"/>
                </a:lnTo>
                <a:lnTo>
                  <a:pt x="0" y="95376"/>
                </a:lnTo>
                <a:lnTo>
                  <a:pt x="1650" y="101473"/>
                </a:lnTo>
                <a:lnTo>
                  <a:pt x="11049" y="107061"/>
                </a:lnTo>
                <a:lnTo>
                  <a:pt x="17145" y="105410"/>
                </a:lnTo>
                <a:lnTo>
                  <a:pt x="19938" y="100711"/>
                </a:lnTo>
                <a:lnTo>
                  <a:pt x="46028" y="56188"/>
                </a:lnTo>
                <a:lnTo>
                  <a:pt x="46100" y="19558"/>
                </a:lnTo>
                <a:lnTo>
                  <a:pt x="67370" y="19558"/>
                </a:lnTo>
                <a:lnTo>
                  <a:pt x="56007" y="0"/>
                </a:lnTo>
                <a:close/>
              </a:path>
              <a:path w="111760" h="1363345">
                <a:moveTo>
                  <a:pt x="65903" y="24637"/>
                </a:moveTo>
                <a:lnTo>
                  <a:pt x="64515" y="24637"/>
                </a:lnTo>
                <a:lnTo>
                  <a:pt x="55910" y="39323"/>
                </a:lnTo>
                <a:lnTo>
                  <a:pt x="65840" y="56398"/>
                </a:lnTo>
                <a:lnTo>
                  <a:pt x="65903" y="24637"/>
                </a:lnTo>
                <a:close/>
              </a:path>
              <a:path w="111760" h="1363345">
                <a:moveTo>
                  <a:pt x="46100" y="19558"/>
                </a:moveTo>
                <a:lnTo>
                  <a:pt x="46028" y="56188"/>
                </a:lnTo>
                <a:lnTo>
                  <a:pt x="55910" y="39323"/>
                </a:lnTo>
                <a:lnTo>
                  <a:pt x="47371" y="24637"/>
                </a:lnTo>
                <a:lnTo>
                  <a:pt x="65903" y="24637"/>
                </a:lnTo>
                <a:lnTo>
                  <a:pt x="65912" y="19685"/>
                </a:lnTo>
                <a:lnTo>
                  <a:pt x="46100" y="19558"/>
                </a:lnTo>
                <a:close/>
              </a:path>
              <a:path w="111760" h="1363345">
                <a:moveTo>
                  <a:pt x="64515" y="24637"/>
                </a:moveTo>
                <a:lnTo>
                  <a:pt x="47371" y="24637"/>
                </a:lnTo>
                <a:lnTo>
                  <a:pt x="55910" y="39323"/>
                </a:lnTo>
                <a:lnTo>
                  <a:pt x="64515" y="24637"/>
                </a:lnTo>
                <a:close/>
              </a:path>
            </a:pathLst>
          </a:custGeom>
          <a:solidFill>
            <a:srgbClr val="7E7E7E"/>
          </a:solidFill>
        </p:spPr>
        <p:txBody>
          <a:bodyPr wrap="square" lIns="0" tIns="0" rIns="0" bIns="0" rtlCol="0"/>
          <a:lstStyle/>
          <a:p>
            <a:endParaRPr/>
          </a:p>
        </p:txBody>
      </p:sp>
      <p:sp>
        <p:nvSpPr>
          <p:cNvPr id="41" name="object 41"/>
          <p:cNvSpPr/>
          <p:nvPr/>
        </p:nvSpPr>
        <p:spPr>
          <a:xfrm>
            <a:off x="4550813" y="1227651"/>
            <a:ext cx="688604" cy="278183"/>
          </a:xfrm>
          <a:prstGeom prst="rect">
            <a:avLst/>
          </a:prstGeom>
          <a:blipFill>
            <a:blip r:embed="rId15" cstate="print"/>
            <a:stretch>
              <a:fillRect/>
            </a:stretch>
          </a:blipFill>
        </p:spPr>
        <p:txBody>
          <a:bodyPr wrap="square" lIns="0" tIns="0" rIns="0" bIns="0" rtlCol="0"/>
          <a:lstStyle/>
          <a:p>
            <a:endParaRPr/>
          </a:p>
        </p:txBody>
      </p:sp>
      <p:sp>
        <p:nvSpPr>
          <p:cNvPr id="42" name="object 42"/>
          <p:cNvSpPr/>
          <p:nvPr/>
        </p:nvSpPr>
        <p:spPr>
          <a:xfrm>
            <a:off x="4437889" y="1134365"/>
            <a:ext cx="948055" cy="445134"/>
          </a:xfrm>
          <a:custGeom>
            <a:avLst/>
            <a:gdLst/>
            <a:ahLst/>
            <a:cxnLst/>
            <a:rect l="l" t="t" r="r" b="b"/>
            <a:pathLst>
              <a:path w="948054" h="445134">
                <a:moveTo>
                  <a:pt x="0" y="445008"/>
                </a:moveTo>
                <a:lnTo>
                  <a:pt x="947927" y="445008"/>
                </a:lnTo>
                <a:lnTo>
                  <a:pt x="947927" y="0"/>
                </a:lnTo>
                <a:lnTo>
                  <a:pt x="0" y="0"/>
                </a:lnTo>
                <a:lnTo>
                  <a:pt x="0" y="445008"/>
                </a:lnTo>
                <a:close/>
              </a:path>
            </a:pathLst>
          </a:custGeom>
          <a:solidFill>
            <a:srgbClr val="FF8600">
              <a:alpha val="34901"/>
            </a:srgbClr>
          </a:solidFill>
        </p:spPr>
        <p:txBody>
          <a:bodyPr wrap="square" lIns="0" tIns="0" rIns="0" bIns="0" rtlCol="0"/>
          <a:lstStyle/>
          <a:p>
            <a:endParaRPr/>
          </a:p>
        </p:txBody>
      </p:sp>
      <p:sp>
        <p:nvSpPr>
          <p:cNvPr id="43" name="object 43"/>
          <p:cNvSpPr/>
          <p:nvPr/>
        </p:nvSpPr>
        <p:spPr>
          <a:xfrm>
            <a:off x="4630547" y="1579881"/>
            <a:ext cx="571500" cy="1929130"/>
          </a:xfrm>
          <a:custGeom>
            <a:avLst/>
            <a:gdLst/>
            <a:ahLst/>
            <a:cxnLst/>
            <a:rect l="l" t="t" r="r" b="b"/>
            <a:pathLst>
              <a:path w="571500" h="1929130">
                <a:moveTo>
                  <a:pt x="190495" y="1357503"/>
                </a:moveTo>
                <a:lnTo>
                  <a:pt x="0" y="1358010"/>
                </a:lnTo>
                <a:lnTo>
                  <a:pt x="287400" y="1928748"/>
                </a:lnTo>
                <a:lnTo>
                  <a:pt x="523708" y="1452752"/>
                </a:lnTo>
                <a:lnTo>
                  <a:pt x="190753" y="1452752"/>
                </a:lnTo>
                <a:lnTo>
                  <a:pt x="190495" y="1357503"/>
                </a:lnTo>
                <a:close/>
              </a:path>
              <a:path w="571500" h="1929130">
                <a:moveTo>
                  <a:pt x="571500" y="1356487"/>
                </a:moveTo>
                <a:lnTo>
                  <a:pt x="190495" y="1357503"/>
                </a:lnTo>
                <a:lnTo>
                  <a:pt x="190753" y="1452752"/>
                </a:lnTo>
                <a:lnTo>
                  <a:pt x="381253" y="1452244"/>
                </a:lnTo>
                <a:lnTo>
                  <a:pt x="380995" y="1356995"/>
                </a:lnTo>
                <a:lnTo>
                  <a:pt x="571247" y="1356995"/>
                </a:lnTo>
                <a:lnTo>
                  <a:pt x="571500" y="1356487"/>
                </a:lnTo>
                <a:close/>
              </a:path>
              <a:path w="571500" h="1929130">
                <a:moveTo>
                  <a:pt x="571247" y="1356995"/>
                </a:moveTo>
                <a:lnTo>
                  <a:pt x="380995" y="1356995"/>
                </a:lnTo>
                <a:lnTo>
                  <a:pt x="381253" y="1452244"/>
                </a:lnTo>
                <a:lnTo>
                  <a:pt x="190753" y="1452752"/>
                </a:lnTo>
                <a:lnTo>
                  <a:pt x="523708" y="1452752"/>
                </a:lnTo>
                <a:lnTo>
                  <a:pt x="571247" y="1356995"/>
                </a:lnTo>
                <a:close/>
              </a:path>
              <a:path w="571500" h="1929130">
                <a:moveTo>
                  <a:pt x="377316" y="0"/>
                </a:moveTo>
                <a:lnTo>
                  <a:pt x="186816" y="507"/>
                </a:lnTo>
                <a:lnTo>
                  <a:pt x="190495" y="1357503"/>
                </a:lnTo>
                <a:lnTo>
                  <a:pt x="380995" y="1356995"/>
                </a:lnTo>
                <a:lnTo>
                  <a:pt x="377316" y="0"/>
                </a:lnTo>
                <a:close/>
              </a:path>
            </a:pathLst>
          </a:custGeom>
          <a:solidFill>
            <a:srgbClr val="FF8600">
              <a:alpha val="50195"/>
            </a:srgbClr>
          </a:solidFill>
        </p:spPr>
        <p:txBody>
          <a:bodyPr wrap="square" lIns="0" tIns="0" rIns="0" bIns="0" rtlCol="0"/>
          <a:lstStyle/>
          <a:p>
            <a:endParaRPr/>
          </a:p>
        </p:txBody>
      </p:sp>
      <p:sp>
        <p:nvSpPr>
          <p:cNvPr id="44" name="object 44"/>
          <p:cNvSpPr/>
          <p:nvPr/>
        </p:nvSpPr>
        <p:spPr>
          <a:xfrm>
            <a:off x="3086862" y="3194813"/>
            <a:ext cx="1641475" cy="571500"/>
          </a:xfrm>
          <a:custGeom>
            <a:avLst/>
            <a:gdLst/>
            <a:ahLst/>
            <a:cxnLst/>
            <a:rect l="l" t="t" r="r" b="b"/>
            <a:pathLst>
              <a:path w="1641475" h="571500">
                <a:moveTo>
                  <a:pt x="571500" y="0"/>
                </a:moveTo>
                <a:lnTo>
                  <a:pt x="0" y="285750"/>
                </a:lnTo>
                <a:lnTo>
                  <a:pt x="571500" y="571500"/>
                </a:lnTo>
                <a:lnTo>
                  <a:pt x="571500" y="381000"/>
                </a:lnTo>
                <a:lnTo>
                  <a:pt x="476250" y="381000"/>
                </a:lnTo>
                <a:lnTo>
                  <a:pt x="476250" y="190500"/>
                </a:lnTo>
                <a:lnTo>
                  <a:pt x="571500" y="190500"/>
                </a:lnTo>
                <a:lnTo>
                  <a:pt x="571500" y="0"/>
                </a:lnTo>
                <a:close/>
              </a:path>
              <a:path w="1641475" h="571500">
                <a:moveTo>
                  <a:pt x="571500" y="190500"/>
                </a:moveTo>
                <a:lnTo>
                  <a:pt x="476250" y="190500"/>
                </a:lnTo>
                <a:lnTo>
                  <a:pt x="476250" y="381000"/>
                </a:lnTo>
                <a:lnTo>
                  <a:pt x="571500" y="381000"/>
                </a:lnTo>
                <a:lnTo>
                  <a:pt x="571500" y="190500"/>
                </a:lnTo>
                <a:close/>
              </a:path>
              <a:path w="1641475" h="571500">
                <a:moveTo>
                  <a:pt x="1641220" y="190500"/>
                </a:moveTo>
                <a:lnTo>
                  <a:pt x="571500" y="190500"/>
                </a:lnTo>
                <a:lnTo>
                  <a:pt x="571500" y="381000"/>
                </a:lnTo>
                <a:lnTo>
                  <a:pt x="1641220" y="381000"/>
                </a:lnTo>
                <a:lnTo>
                  <a:pt x="1641220" y="190500"/>
                </a:lnTo>
                <a:close/>
              </a:path>
            </a:pathLst>
          </a:custGeom>
          <a:solidFill>
            <a:srgbClr val="FF8600">
              <a:alpha val="50195"/>
            </a:srgbClr>
          </a:solidFill>
        </p:spPr>
        <p:txBody>
          <a:bodyPr wrap="square" lIns="0" tIns="0" rIns="0" bIns="0" rtlCol="0"/>
          <a:lstStyle/>
          <a:p>
            <a:endParaRPr/>
          </a:p>
        </p:txBody>
      </p:sp>
      <p:sp>
        <p:nvSpPr>
          <p:cNvPr id="45" name="object 45"/>
          <p:cNvSpPr txBox="1"/>
          <p:nvPr/>
        </p:nvSpPr>
        <p:spPr>
          <a:xfrm>
            <a:off x="1974341" y="4999990"/>
            <a:ext cx="5416550" cy="1477010"/>
          </a:xfrm>
          <a:prstGeom prst="rect">
            <a:avLst/>
          </a:prstGeom>
          <a:ln w="19811">
            <a:solidFill>
              <a:srgbClr val="7E7E7E"/>
            </a:solidFill>
          </a:ln>
        </p:spPr>
        <p:txBody>
          <a:bodyPr vert="horz" wrap="square" lIns="0" tIns="30480" rIns="0" bIns="0" rtlCol="0">
            <a:spAutoFit/>
          </a:bodyPr>
          <a:lstStyle/>
          <a:p>
            <a:pPr marL="222885">
              <a:spcBef>
                <a:spcPts val="240"/>
              </a:spcBef>
            </a:pPr>
            <a:r>
              <a:rPr spc="-70" dirty="0">
                <a:solidFill>
                  <a:srgbClr val="4285F4"/>
                </a:solidFill>
                <a:latin typeface="Arial"/>
                <a:cs typeface="Arial"/>
              </a:rPr>
              <a:t>Gradient </a:t>
            </a:r>
            <a:r>
              <a:rPr spc="-90" dirty="0">
                <a:solidFill>
                  <a:srgbClr val="4285F4"/>
                </a:solidFill>
                <a:latin typeface="Arial"/>
                <a:cs typeface="Arial"/>
              </a:rPr>
              <a:t>signal </a:t>
            </a:r>
            <a:r>
              <a:rPr spc="-20" dirty="0">
                <a:solidFill>
                  <a:srgbClr val="4285F4"/>
                </a:solidFill>
                <a:latin typeface="Arial"/>
                <a:cs typeface="Arial"/>
              </a:rPr>
              <a:t>from </a:t>
            </a:r>
            <a:r>
              <a:rPr spc="-85" dirty="0">
                <a:solidFill>
                  <a:srgbClr val="4285F4"/>
                </a:solidFill>
                <a:latin typeface="Arial"/>
                <a:cs typeface="Arial"/>
              </a:rPr>
              <a:t>faraway </a:t>
            </a:r>
            <a:r>
              <a:rPr spc="-95" dirty="0">
                <a:solidFill>
                  <a:srgbClr val="7E7E7E"/>
                </a:solidFill>
                <a:latin typeface="Arial"/>
                <a:cs typeface="Arial"/>
              </a:rPr>
              <a:t>is </a:t>
            </a:r>
            <a:r>
              <a:rPr spc="-45" dirty="0">
                <a:solidFill>
                  <a:srgbClr val="7E7E7E"/>
                </a:solidFill>
                <a:latin typeface="Arial"/>
                <a:cs typeface="Arial"/>
              </a:rPr>
              <a:t>lost </a:t>
            </a:r>
            <a:r>
              <a:rPr spc="-120" dirty="0">
                <a:solidFill>
                  <a:srgbClr val="7E7E7E"/>
                </a:solidFill>
                <a:latin typeface="Arial"/>
                <a:cs typeface="Arial"/>
              </a:rPr>
              <a:t>because </a:t>
            </a:r>
            <a:r>
              <a:rPr spc="-25" dirty="0">
                <a:solidFill>
                  <a:srgbClr val="7E7E7E"/>
                </a:solidFill>
                <a:latin typeface="Arial"/>
                <a:cs typeface="Arial"/>
              </a:rPr>
              <a:t>it’s</a:t>
            </a:r>
            <a:r>
              <a:rPr spc="-210" dirty="0">
                <a:solidFill>
                  <a:srgbClr val="7E7E7E"/>
                </a:solidFill>
                <a:latin typeface="Arial"/>
                <a:cs typeface="Arial"/>
              </a:rPr>
              <a:t> </a:t>
            </a:r>
            <a:r>
              <a:rPr spc="-80" dirty="0">
                <a:solidFill>
                  <a:srgbClr val="7E7E7E"/>
                </a:solidFill>
                <a:latin typeface="Arial"/>
                <a:cs typeface="Arial"/>
              </a:rPr>
              <a:t>much</a:t>
            </a:r>
            <a:endParaRPr>
              <a:latin typeface="Arial"/>
              <a:cs typeface="Arial"/>
            </a:endParaRPr>
          </a:p>
          <a:p>
            <a:pPr marL="741680"/>
            <a:r>
              <a:rPr spc="-70" dirty="0">
                <a:solidFill>
                  <a:srgbClr val="7E7E7E"/>
                </a:solidFill>
                <a:latin typeface="Arial"/>
                <a:cs typeface="Arial"/>
              </a:rPr>
              <a:t>smaller </a:t>
            </a:r>
            <a:r>
              <a:rPr spc="-40" dirty="0">
                <a:solidFill>
                  <a:srgbClr val="7E7E7E"/>
                </a:solidFill>
                <a:latin typeface="Arial"/>
                <a:cs typeface="Arial"/>
              </a:rPr>
              <a:t>than </a:t>
            </a:r>
            <a:r>
              <a:rPr spc="-55" dirty="0">
                <a:solidFill>
                  <a:srgbClr val="FF8600"/>
                </a:solidFill>
                <a:latin typeface="Arial"/>
                <a:cs typeface="Arial"/>
              </a:rPr>
              <a:t>gradient </a:t>
            </a:r>
            <a:r>
              <a:rPr spc="-90" dirty="0">
                <a:solidFill>
                  <a:srgbClr val="FF8600"/>
                </a:solidFill>
                <a:latin typeface="Arial"/>
                <a:cs typeface="Arial"/>
              </a:rPr>
              <a:t>signal </a:t>
            </a:r>
            <a:r>
              <a:rPr spc="-20" dirty="0">
                <a:solidFill>
                  <a:srgbClr val="FF8600"/>
                </a:solidFill>
                <a:latin typeface="Arial"/>
                <a:cs typeface="Arial"/>
              </a:rPr>
              <a:t>from</a:t>
            </a:r>
            <a:r>
              <a:rPr spc="-215" dirty="0">
                <a:solidFill>
                  <a:srgbClr val="FF8600"/>
                </a:solidFill>
                <a:latin typeface="Arial"/>
                <a:cs typeface="Arial"/>
              </a:rPr>
              <a:t> </a:t>
            </a:r>
            <a:r>
              <a:rPr spc="-95" dirty="0">
                <a:solidFill>
                  <a:srgbClr val="FF8600"/>
                </a:solidFill>
                <a:latin typeface="Arial"/>
                <a:cs typeface="Arial"/>
              </a:rPr>
              <a:t>close-by</a:t>
            </a:r>
            <a:r>
              <a:rPr spc="-95" dirty="0">
                <a:solidFill>
                  <a:srgbClr val="7E7E7E"/>
                </a:solidFill>
                <a:latin typeface="Arial"/>
                <a:cs typeface="Arial"/>
              </a:rPr>
              <a:t>.</a:t>
            </a:r>
            <a:endParaRPr>
              <a:latin typeface="Arial"/>
              <a:cs typeface="Arial"/>
            </a:endParaRPr>
          </a:p>
          <a:p>
            <a:pPr>
              <a:spcBef>
                <a:spcPts val="35"/>
              </a:spcBef>
            </a:pPr>
            <a:endParaRPr sz="1850">
              <a:latin typeface="Times New Roman"/>
              <a:cs typeface="Times New Roman"/>
            </a:endParaRPr>
          </a:p>
          <a:p>
            <a:pPr marL="119380" marR="116839" algn="ctr"/>
            <a:r>
              <a:rPr spc="-220" dirty="0">
                <a:solidFill>
                  <a:srgbClr val="7E7E7E"/>
                </a:solidFill>
                <a:latin typeface="Arial"/>
                <a:cs typeface="Arial"/>
              </a:rPr>
              <a:t>So </a:t>
            </a:r>
            <a:r>
              <a:rPr spc="-55" dirty="0">
                <a:solidFill>
                  <a:srgbClr val="7E7E7E"/>
                </a:solidFill>
                <a:latin typeface="Arial"/>
                <a:cs typeface="Arial"/>
              </a:rPr>
              <a:t>model </a:t>
            </a:r>
            <a:r>
              <a:rPr spc="-65" dirty="0">
                <a:solidFill>
                  <a:srgbClr val="7E7E7E"/>
                </a:solidFill>
                <a:latin typeface="Arial"/>
                <a:cs typeface="Arial"/>
              </a:rPr>
              <a:t>weights </a:t>
            </a:r>
            <a:r>
              <a:rPr spc="-85" dirty="0">
                <a:solidFill>
                  <a:srgbClr val="7E7E7E"/>
                </a:solidFill>
                <a:latin typeface="Arial"/>
                <a:cs typeface="Arial"/>
              </a:rPr>
              <a:t>are </a:t>
            </a:r>
            <a:r>
              <a:rPr spc="-50" dirty="0">
                <a:solidFill>
                  <a:srgbClr val="7E7E7E"/>
                </a:solidFill>
                <a:latin typeface="Arial"/>
                <a:cs typeface="Arial"/>
              </a:rPr>
              <a:t>only </a:t>
            </a:r>
            <a:r>
              <a:rPr spc="-60" dirty="0">
                <a:solidFill>
                  <a:srgbClr val="7E7E7E"/>
                </a:solidFill>
                <a:latin typeface="Arial"/>
                <a:cs typeface="Arial"/>
              </a:rPr>
              <a:t>updated </a:t>
            </a:r>
            <a:r>
              <a:rPr spc="-50" dirty="0">
                <a:solidFill>
                  <a:srgbClr val="7E7E7E"/>
                </a:solidFill>
                <a:latin typeface="Arial"/>
                <a:cs typeface="Arial"/>
              </a:rPr>
              <a:t>only </a:t>
            </a:r>
            <a:r>
              <a:rPr spc="5" dirty="0">
                <a:solidFill>
                  <a:srgbClr val="7E7E7E"/>
                </a:solidFill>
                <a:latin typeface="Arial"/>
                <a:cs typeface="Arial"/>
              </a:rPr>
              <a:t>with </a:t>
            </a:r>
            <a:r>
              <a:rPr spc="-75" dirty="0">
                <a:solidFill>
                  <a:srgbClr val="7E7E7E"/>
                </a:solidFill>
                <a:latin typeface="Arial"/>
                <a:cs typeface="Arial"/>
              </a:rPr>
              <a:t>respect</a:t>
            </a:r>
            <a:r>
              <a:rPr spc="-200" dirty="0">
                <a:solidFill>
                  <a:srgbClr val="7E7E7E"/>
                </a:solidFill>
                <a:latin typeface="Arial"/>
                <a:cs typeface="Arial"/>
              </a:rPr>
              <a:t> </a:t>
            </a:r>
            <a:r>
              <a:rPr spc="15" dirty="0">
                <a:solidFill>
                  <a:srgbClr val="7E7E7E"/>
                </a:solidFill>
                <a:latin typeface="Arial"/>
                <a:cs typeface="Arial"/>
              </a:rPr>
              <a:t>to  </a:t>
            </a:r>
            <a:r>
              <a:rPr spc="-70" dirty="0">
                <a:solidFill>
                  <a:srgbClr val="FF8600"/>
                </a:solidFill>
                <a:latin typeface="Arial"/>
                <a:cs typeface="Arial"/>
              </a:rPr>
              <a:t>near </a:t>
            </a:r>
            <a:r>
              <a:rPr spc="-60" dirty="0">
                <a:solidFill>
                  <a:srgbClr val="FF8600"/>
                </a:solidFill>
                <a:latin typeface="Arial"/>
                <a:cs typeface="Arial"/>
              </a:rPr>
              <a:t>effects</a:t>
            </a:r>
            <a:r>
              <a:rPr spc="-60" dirty="0">
                <a:solidFill>
                  <a:srgbClr val="7E7E7E"/>
                </a:solidFill>
                <a:latin typeface="Arial"/>
                <a:cs typeface="Arial"/>
              </a:rPr>
              <a:t>, </a:t>
            </a:r>
            <a:r>
              <a:rPr spc="-5" dirty="0">
                <a:solidFill>
                  <a:srgbClr val="7E7E7E"/>
                </a:solidFill>
                <a:latin typeface="Arial"/>
                <a:cs typeface="Arial"/>
              </a:rPr>
              <a:t>not </a:t>
            </a:r>
            <a:r>
              <a:rPr spc="-45" dirty="0">
                <a:solidFill>
                  <a:srgbClr val="4285F4"/>
                </a:solidFill>
                <a:latin typeface="Arial"/>
                <a:cs typeface="Arial"/>
              </a:rPr>
              <a:t>long-term</a:t>
            </a:r>
            <a:r>
              <a:rPr spc="-229" dirty="0">
                <a:solidFill>
                  <a:srgbClr val="4285F4"/>
                </a:solidFill>
                <a:latin typeface="Arial"/>
                <a:cs typeface="Arial"/>
              </a:rPr>
              <a:t> </a:t>
            </a:r>
            <a:r>
              <a:rPr spc="-60" dirty="0">
                <a:solidFill>
                  <a:srgbClr val="4285F4"/>
                </a:solidFill>
                <a:latin typeface="Arial"/>
                <a:cs typeface="Arial"/>
              </a:rPr>
              <a:t>effects</a:t>
            </a:r>
            <a:r>
              <a:rPr spc="-60" dirty="0">
                <a:solidFill>
                  <a:srgbClr val="7E7E7E"/>
                </a:solidFill>
                <a:latin typeface="Arial"/>
                <a:cs typeface="Arial"/>
              </a:rPr>
              <a:t>.</a:t>
            </a:r>
            <a:endParaRPr>
              <a:latin typeface="Arial"/>
              <a:cs typeface="Arial"/>
            </a:endParaRPr>
          </a:p>
        </p:txBody>
      </p:sp>
      <p:sp>
        <p:nvSpPr>
          <p:cNvPr id="46" name="object 46"/>
          <p:cNvSpPr/>
          <p:nvPr/>
        </p:nvSpPr>
        <p:spPr>
          <a:xfrm>
            <a:off x="4050029" y="3898139"/>
            <a:ext cx="641350" cy="1106170"/>
          </a:xfrm>
          <a:custGeom>
            <a:avLst/>
            <a:gdLst/>
            <a:ahLst/>
            <a:cxnLst/>
            <a:rect l="l" t="t" r="r" b="b"/>
            <a:pathLst>
              <a:path w="641350" h="1106170">
                <a:moveTo>
                  <a:pt x="71894" y="105178"/>
                </a:moveTo>
                <a:lnTo>
                  <a:pt x="54722" y="115041"/>
                </a:lnTo>
                <a:lnTo>
                  <a:pt x="624077" y="1106043"/>
                </a:lnTo>
                <a:lnTo>
                  <a:pt x="641350" y="1096137"/>
                </a:lnTo>
                <a:lnTo>
                  <a:pt x="71894" y="105178"/>
                </a:lnTo>
                <a:close/>
              </a:path>
              <a:path w="641350" h="1106170">
                <a:moveTo>
                  <a:pt x="0" y="0"/>
                </a:moveTo>
                <a:lnTo>
                  <a:pt x="8255" y="141732"/>
                </a:lnTo>
                <a:lnTo>
                  <a:pt x="54722" y="115041"/>
                </a:lnTo>
                <a:lnTo>
                  <a:pt x="48387" y="104012"/>
                </a:lnTo>
                <a:lnTo>
                  <a:pt x="65531" y="94107"/>
                </a:lnTo>
                <a:lnTo>
                  <a:pt x="91168" y="94107"/>
                </a:lnTo>
                <a:lnTo>
                  <a:pt x="118363" y="78486"/>
                </a:lnTo>
                <a:lnTo>
                  <a:pt x="0" y="0"/>
                </a:lnTo>
                <a:close/>
              </a:path>
              <a:path w="641350" h="1106170">
                <a:moveTo>
                  <a:pt x="65531" y="94107"/>
                </a:moveTo>
                <a:lnTo>
                  <a:pt x="48387" y="104012"/>
                </a:lnTo>
                <a:lnTo>
                  <a:pt x="54722" y="115041"/>
                </a:lnTo>
                <a:lnTo>
                  <a:pt x="71894" y="105178"/>
                </a:lnTo>
                <a:lnTo>
                  <a:pt x="65531" y="94107"/>
                </a:lnTo>
                <a:close/>
              </a:path>
              <a:path w="641350" h="1106170">
                <a:moveTo>
                  <a:pt x="91168" y="94107"/>
                </a:moveTo>
                <a:lnTo>
                  <a:pt x="65531" y="94107"/>
                </a:lnTo>
                <a:lnTo>
                  <a:pt x="71894" y="105178"/>
                </a:lnTo>
                <a:lnTo>
                  <a:pt x="91168" y="94107"/>
                </a:lnTo>
                <a:close/>
              </a:path>
            </a:pathLst>
          </a:custGeom>
          <a:solidFill>
            <a:srgbClr val="7E7E7E"/>
          </a:solidFill>
        </p:spPr>
        <p:txBody>
          <a:bodyPr wrap="square" lIns="0" tIns="0" rIns="0" bIns="0" rtlCol="0"/>
          <a:lstStyle/>
          <a:p>
            <a:endParaRPr/>
          </a:p>
        </p:txBody>
      </p:sp>
      <p:sp>
        <p:nvSpPr>
          <p:cNvPr id="48" name="Holder 4">
            <a:extLst>
              <a:ext uri="{FF2B5EF4-FFF2-40B4-BE49-F238E27FC236}">
                <a16:creationId xmlns:a16="http://schemas.microsoft.com/office/drawing/2014/main" id="{BB2874AD-4025-4EC6-B9FC-6403BF0801C0}"/>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87196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72" y="249377"/>
            <a:ext cx="9370056" cy="690574"/>
          </a:xfrm>
          <a:prstGeom prst="rect">
            <a:avLst/>
          </a:prstGeom>
        </p:spPr>
        <p:txBody>
          <a:bodyPr vert="horz" wrap="square" lIns="0" tIns="13335" rIns="0" bIns="0" rtlCol="0">
            <a:spAutoFit/>
          </a:bodyPr>
          <a:lstStyle/>
          <a:p>
            <a:pPr marL="12700" algn="ctr">
              <a:spcBef>
                <a:spcPts val="105"/>
              </a:spcBef>
            </a:pPr>
            <a:r>
              <a:rPr spc="-100" dirty="0">
                <a:solidFill>
                  <a:srgbClr val="3986FF"/>
                </a:solidFill>
              </a:rPr>
              <a:t>Why</a:t>
            </a:r>
            <a:r>
              <a:rPr spc="-730" dirty="0">
                <a:solidFill>
                  <a:srgbClr val="3986FF"/>
                </a:solidFill>
              </a:rPr>
              <a:t> </a:t>
            </a:r>
            <a:r>
              <a:rPr spc="-135" dirty="0">
                <a:solidFill>
                  <a:srgbClr val="3986FF"/>
                </a:solidFill>
              </a:rPr>
              <a:t>is </a:t>
            </a:r>
            <a:r>
              <a:rPr spc="-150" dirty="0">
                <a:solidFill>
                  <a:srgbClr val="3986FF"/>
                </a:solidFill>
              </a:rPr>
              <a:t>vanishing </a:t>
            </a:r>
            <a:r>
              <a:rPr spc="-170" dirty="0">
                <a:solidFill>
                  <a:srgbClr val="3986FF"/>
                </a:solidFill>
              </a:rPr>
              <a:t>gradient </a:t>
            </a:r>
            <a:r>
              <a:rPr spc="-125" dirty="0">
                <a:solidFill>
                  <a:srgbClr val="3986FF"/>
                </a:solidFill>
              </a:rPr>
              <a:t>a </a:t>
            </a:r>
            <a:r>
              <a:rPr spc="-140" dirty="0">
                <a:solidFill>
                  <a:srgbClr val="3986FF"/>
                </a:solidFill>
              </a:rPr>
              <a:t>problem?</a:t>
            </a:r>
          </a:p>
        </p:txBody>
      </p:sp>
      <p:sp>
        <p:nvSpPr>
          <p:cNvPr id="3" name="object 3"/>
          <p:cNvSpPr txBox="1"/>
          <p:nvPr/>
        </p:nvSpPr>
        <p:spPr>
          <a:xfrm>
            <a:off x="914401" y="1295400"/>
            <a:ext cx="10363197" cy="3736920"/>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800" u="heavy" spc="-60" dirty="0">
                <a:uFill>
                  <a:solidFill>
                    <a:srgbClr val="000000"/>
                  </a:solidFill>
                </a:uFill>
                <a:latin typeface="Arial"/>
                <a:cs typeface="Arial"/>
              </a:rPr>
              <a:t>Another </a:t>
            </a:r>
            <a:r>
              <a:rPr sz="2800" u="heavy" spc="-75" dirty="0">
                <a:uFill>
                  <a:solidFill>
                    <a:srgbClr val="000000"/>
                  </a:solidFill>
                </a:uFill>
                <a:latin typeface="Arial"/>
                <a:cs typeface="Arial"/>
              </a:rPr>
              <a:t>explanation</a:t>
            </a:r>
            <a:r>
              <a:rPr sz="2800" spc="-75" dirty="0">
                <a:latin typeface="Arial"/>
                <a:cs typeface="Arial"/>
              </a:rPr>
              <a:t>: </a:t>
            </a:r>
            <a:r>
              <a:rPr sz="2800" spc="-80" dirty="0">
                <a:solidFill>
                  <a:srgbClr val="BA56BD"/>
                </a:solidFill>
                <a:latin typeface="Arial"/>
                <a:cs typeface="Arial"/>
              </a:rPr>
              <a:t>Gradient </a:t>
            </a:r>
            <a:r>
              <a:rPr sz="2800" spc="-150" dirty="0">
                <a:latin typeface="Arial"/>
                <a:cs typeface="Arial"/>
              </a:rPr>
              <a:t>can </a:t>
            </a:r>
            <a:r>
              <a:rPr sz="2800" spc="-110" dirty="0">
                <a:latin typeface="Arial"/>
                <a:cs typeface="Arial"/>
              </a:rPr>
              <a:t>be </a:t>
            </a:r>
            <a:r>
              <a:rPr sz="2800" spc="-80" dirty="0">
                <a:latin typeface="Arial"/>
                <a:cs typeface="Arial"/>
              </a:rPr>
              <a:t>viewed </a:t>
            </a:r>
            <a:r>
              <a:rPr sz="2800" spc="-225" dirty="0">
                <a:latin typeface="Arial"/>
                <a:cs typeface="Arial"/>
              </a:rPr>
              <a:t>as </a:t>
            </a:r>
            <a:r>
              <a:rPr sz="2800" spc="-190" dirty="0">
                <a:latin typeface="Arial"/>
                <a:cs typeface="Arial"/>
              </a:rPr>
              <a:t>a </a:t>
            </a:r>
            <a:r>
              <a:rPr sz="2800" spc="-125" dirty="0">
                <a:latin typeface="Arial"/>
                <a:cs typeface="Arial"/>
              </a:rPr>
              <a:t>measure</a:t>
            </a:r>
            <a:r>
              <a:rPr sz="2800" spc="-190" dirty="0">
                <a:latin typeface="Arial"/>
                <a:cs typeface="Arial"/>
              </a:rPr>
              <a:t> </a:t>
            </a:r>
            <a:r>
              <a:rPr sz="2800" spc="-10" dirty="0">
                <a:latin typeface="Arial"/>
                <a:cs typeface="Arial"/>
              </a:rPr>
              <a:t>of</a:t>
            </a:r>
            <a:endParaRPr sz="2800" dirty="0">
              <a:latin typeface="Arial"/>
              <a:cs typeface="Arial"/>
            </a:endParaRPr>
          </a:p>
          <a:p>
            <a:pPr marL="355600"/>
            <a:r>
              <a:rPr sz="2800" i="1" spc="-150" dirty="0">
                <a:solidFill>
                  <a:srgbClr val="BA56BD"/>
                </a:solidFill>
                <a:latin typeface="Trebuchet MS"/>
                <a:cs typeface="Trebuchet MS"/>
              </a:rPr>
              <a:t>the </a:t>
            </a:r>
            <a:r>
              <a:rPr sz="2800" i="1" spc="-180" dirty="0">
                <a:solidFill>
                  <a:srgbClr val="BA56BD"/>
                </a:solidFill>
                <a:latin typeface="Trebuchet MS"/>
                <a:cs typeface="Trebuchet MS"/>
              </a:rPr>
              <a:t>effect </a:t>
            </a:r>
            <a:r>
              <a:rPr sz="2800" i="1" spc="-145" dirty="0">
                <a:solidFill>
                  <a:srgbClr val="BA56BD"/>
                </a:solidFill>
                <a:latin typeface="Trebuchet MS"/>
                <a:cs typeface="Trebuchet MS"/>
              </a:rPr>
              <a:t>of </a:t>
            </a:r>
            <a:r>
              <a:rPr sz="2800" i="1" spc="-150" dirty="0">
                <a:solidFill>
                  <a:srgbClr val="BA56BD"/>
                </a:solidFill>
                <a:latin typeface="Trebuchet MS"/>
                <a:cs typeface="Trebuchet MS"/>
              </a:rPr>
              <a:t>the </a:t>
            </a:r>
            <a:r>
              <a:rPr sz="2800" i="1" spc="-95" dirty="0">
                <a:solidFill>
                  <a:srgbClr val="BA56BD"/>
                </a:solidFill>
                <a:latin typeface="Trebuchet MS"/>
                <a:cs typeface="Trebuchet MS"/>
              </a:rPr>
              <a:t>past </a:t>
            </a:r>
            <a:r>
              <a:rPr sz="2800" i="1" spc="-70" dirty="0">
                <a:solidFill>
                  <a:srgbClr val="BA56BD"/>
                </a:solidFill>
                <a:latin typeface="Trebuchet MS"/>
                <a:cs typeface="Trebuchet MS"/>
              </a:rPr>
              <a:t>on </a:t>
            </a:r>
            <a:r>
              <a:rPr sz="2800" i="1" spc="-150" dirty="0">
                <a:solidFill>
                  <a:srgbClr val="BA56BD"/>
                </a:solidFill>
                <a:latin typeface="Trebuchet MS"/>
                <a:cs typeface="Trebuchet MS"/>
              </a:rPr>
              <a:t>the</a:t>
            </a:r>
            <a:r>
              <a:rPr sz="2800" i="1" spc="-530" dirty="0">
                <a:solidFill>
                  <a:srgbClr val="BA56BD"/>
                </a:solidFill>
                <a:latin typeface="Trebuchet MS"/>
                <a:cs typeface="Trebuchet MS"/>
              </a:rPr>
              <a:t> </a:t>
            </a:r>
            <a:r>
              <a:rPr sz="2800" i="1" spc="-165" dirty="0">
                <a:solidFill>
                  <a:srgbClr val="BA56BD"/>
                </a:solidFill>
                <a:latin typeface="Trebuchet MS"/>
                <a:cs typeface="Trebuchet MS"/>
              </a:rPr>
              <a:t>future</a:t>
            </a:r>
            <a:endParaRPr sz="2800" dirty="0">
              <a:latin typeface="Trebuchet MS"/>
              <a:cs typeface="Trebuchet MS"/>
            </a:endParaRPr>
          </a:p>
          <a:p>
            <a:pPr>
              <a:spcBef>
                <a:spcPts val="5"/>
              </a:spcBef>
            </a:pPr>
            <a:endParaRPr sz="3600" dirty="0">
              <a:latin typeface="Times New Roman"/>
              <a:cs typeface="Times New Roman"/>
            </a:endParaRPr>
          </a:p>
          <a:p>
            <a:pPr marL="355600" marR="17145" indent="-342900">
              <a:spcBef>
                <a:spcPts val="5"/>
              </a:spcBef>
              <a:buClr>
                <a:srgbClr val="CC0000"/>
              </a:buClr>
              <a:buFont typeface="Times New Roman"/>
              <a:buChar char="•"/>
              <a:tabLst>
                <a:tab pos="354965" algn="l"/>
                <a:tab pos="355600" algn="l"/>
              </a:tabLst>
            </a:pPr>
            <a:r>
              <a:rPr sz="2800" dirty="0">
                <a:latin typeface="Arial"/>
                <a:cs typeface="Arial"/>
              </a:rPr>
              <a:t>If </a:t>
            </a:r>
            <a:r>
              <a:rPr sz="2800" spc="-30" dirty="0">
                <a:latin typeface="Arial"/>
                <a:cs typeface="Arial"/>
              </a:rPr>
              <a:t>the </a:t>
            </a:r>
            <a:r>
              <a:rPr sz="2800" spc="-65" dirty="0">
                <a:latin typeface="Arial"/>
                <a:cs typeface="Arial"/>
              </a:rPr>
              <a:t>gradient </a:t>
            </a:r>
            <a:r>
              <a:rPr sz="2800" spc="-140" dirty="0">
                <a:latin typeface="Arial"/>
                <a:cs typeface="Arial"/>
              </a:rPr>
              <a:t>becomes </a:t>
            </a:r>
            <a:r>
              <a:rPr sz="2800" spc="-100" dirty="0">
                <a:latin typeface="Arial"/>
                <a:cs typeface="Arial"/>
              </a:rPr>
              <a:t>vanishingly </a:t>
            </a:r>
            <a:r>
              <a:rPr sz="2800" spc="-105" dirty="0">
                <a:latin typeface="Arial"/>
                <a:cs typeface="Arial"/>
              </a:rPr>
              <a:t>small </a:t>
            </a:r>
            <a:r>
              <a:rPr sz="2800" spc="-80" dirty="0">
                <a:latin typeface="Arial"/>
                <a:cs typeface="Arial"/>
              </a:rPr>
              <a:t>over longer</a:t>
            </a:r>
            <a:r>
              <a:rPr sz="2800" spc="-470" dirty="0">
                <a:latin typeface="Arial"/>
                <a:cs typeface="Arial"/>
              </a:rPr>
              <a:t> </a:t>
            </a:r>
            <a:r>
              <a:rPr sz="2800" spc="-120" dirty="0">
                <a:latin typeface="Arial"/>
                <a:cs typeface="Arial"/>
              </a:rPr>
              <a:t>distances  </a:t>
            </a:r>
            <a:r>
              <a:rPr sz="2800" spc="-85" dirty="0">
                <a:latin typeface="Arial"/>
                <a:cs typeface="Arial"/>
              </a:rPr>
              <a:t>(step</a:t>
            </a:r>
            <a:r>
              <a:rPr sz="2800" spc="-140" dirty="0">
                <a:latin typeface="Arial"/>
                <a:cs typeface="Arial"/>
              </a:rPr>
              <a:t> </a:t>
            </a:r>
            <a:r>
              <a:rPr sz="2800" i="1" spc="-204" dirty="0">
                <a:latin typeface="Trebuchet MS"/>
                <a:cs typeface="Trebuchet MS"/>
              </a:rPr>
              <a:t>t</a:t>
            </a:r>
            <a:r>
              <a:rPr sz="2800" i="1" spc="-185" dirty="0">
                <a:latin typeface="Trebuchet MS"/>
                <a:cs typeface="Trebuchet MS"/>
              </a:rPr>
              <a:t> </a:t>
            </a:r>
            <a:r>
              <a:rPr sz="2800" spc="35" dirty="0">
                <a:latin typeface="Arial"/>
                <a:cs typeface="Arial"/>
              </a:rPr>
              <a:t>to</a:t>
            </a:r>
            <a:r>
              <a:rPr sz="2800" spc="-150" dirty="0">
                <a:latin typeface="Arial"/>
                <a:cs typeface="Arial"/>
              </a:rPr>
              <a:t> </a:t>
            </a:r>
            <a:r>
              <a:rPr sz="2800" spc="-90" dirty="0">
                <a:latin typeface="Arial"/>
                <a:cs typeface="Arial"/>
              </a:rPr>
              <a:t>step</a:t>
            </a:r>
            <a:r>
              <a:rPr sz="2800" spc="-130" dirty="0">
                <a:latin typeface="Arial"/>
                <a:cs typeface="Arial"/>
              </a:rPr>
              <a:t> </a:t>
            </a:r>
            <a:r>
              <a:rPr sz="2800" i="1" spc="-100" dirty="0">
                <a:latin typeface="Trebuchet MS"/>
                <a:cs typeface="Trebuchet MS"/>
              </a:rPr>
              <a:t>t+n</a:t>
            </a:r>
            <a:r>
              <a:rPr sz="2800" spc="-100" dirty="0">
                <a:latin typeface="Arial"/>
                <a:cs typeface="Arial"/>
              </a:rPr>
              <a:t>),</a:t>
            </a:r>
            <a:r>
              <a:rPr sz="2800" spc="-135" dirty="0">
                <a:latin typeface="Arial"/>
                <a:cs typeface="Arial"/>
              </a:rPr>
              <a:t> </a:t>
            </a:r>
            <a:r>
              <a:rPr sz="2800" spc="-40" dirty="0">
                <a:latin typeface="Arial"/>
                <a:cs typeface="Arial"/>
              </a:rPr>
              <a:t>then</a:t>
            </a:r>
            <a:r>
              <a:rPr sz="2800" spc="-130" dirty="0">
                <a:latin typeface="Arial"/>
                <a:cs typeface="Arial"/>
              </a:rPr>
              <a:t> </a:t>
            </a:r>
            <a:r>
              <a:rPr sz="2800" spc="-80" dirty="0">
                <a:latin typeface="Arial"/>
                <a:cs typeface="Arial"/>
              </a:rPr>
              <a:t>we</a:t>
            </a:r>
            <a:r>
              <a:rPr sz="2800" spc="-120" dirty="0">
                <a:latin typeface="Arial"/>
                <a:cs typeface="Arial"/>
              </a:rPr>
              <a:t> </a:t>
            </a:r>
            <a:r>
              <a:rPr sz="2800" spc="-50" dirty="0">
                <a:latin typeface="Arial"/>
                <a:cs typeface="Arial"/>
              </a:rPr>
              <a:t>can’t</a:t>
            </a:r>
            <a:r>
              <a:rPr sz="2800" spc="-145" dirty="0">
                <a:latin typeface="Arial"/>
                <a:cs typeface="Arial"/>
              </a:rPr>
              <a:t> </a:t>
            </a:r>
            <a:r>
              <a:rPr sz="2800" spc="5" dirty="0">
                <a:latin typeface="Arial"/>
                <a:cs typeface="Arial"/>
              </a:rPr>
              <a:t>tell</a:t>
            </a:r>
            <a:r>
              <a:rPr sz="2800" spc="-125" dirty="0">
                <a:latin typeface="Arial"/>
                <a:cs typeface="Arial"/>
              </a:rPr>
              <a:t> </a:t>
            </a:r>
            <a:r>
              <a:rPr sz="2800" spc="-35" dirty="0">
                <a:latin typeface="Arial"/>
                <a:cs typeface="Arial"/>
              </a:rPr>
              <a:t>whether:</a:t>
            </a:r>
            <a:endParaRPr sz="2800" dirty="0">
              <a:latin typeface="Arial"/>
              <a:cs typeface="Arial"/>
            </a:endParaRPr>
          </a:p>
          <a:p>
            <a:pPr marL="927100" lvl="1" indent="-457200">
              <a:spcBef>
                <a:spcPts val="575"/>
              </a:spcBef>
              <a:buClr>
                <a:srgbClr val="3986FF"/>
              </a:buClr>
              <a:buAutoNum type="arabicPeriod"/>
              <a:tabLst>
                <a:tab pos="927100" algn="l"/>
                <a:tab pos="927735" algn="l"/>
              </a:tabLst>
            </a:pPr>
            <a:r>
              <a:rPr sz="2800" spc="-120" dirty="0">
                <a:latin typeface="Arial"/>
                <a:cs typeface="Arial"/>
              </a:rPr>
              <a:t>There’s </a:t>
            </a:r>
            <a:r>
              <a:rPr sz="2800" spc="-75" dirty="0">
                <a:solidFill>
                  <a:srgbClr val="BA56BD"/>
                </a:solidFill>
                <a:latin typeface="Arial"/>
                <a:cs typeface="Arial"/>
              </a:rPr>
              <a:t>no </a:t>
            </a:r>
            <a:r>
              <a:rPr sz="2800" spc="-114" dirty="0">
                <a:solidFill>
                  <a:srgbClr val="BA56BD"/>
                </a:solidFill>
                <a:latin typeface="Arial"/>
                <a:cs typeface="Arial"/>
              </a:rPr>
              <a:t>dependency </a:t>
            </a:r>
            <a:r>
              <a:rPr sz="2800" spc="-70" dirty="0">
                <a:latin typeface="Arial"/>
                <a:cs typeface="Arial"/>
              </a:rPr>
              <a:t>between </a:t>
            </a:r>
            <a:r>
              <a:rPr sz="2800" spc="-90" dirty="0">
                <a:latin typeface="Arial"/>
                <a:cs typeface="Arial"/>
              </a:rPr>
              <a:t>step </a:t>
            </a:r>
            <a:r>
              <a:rPr sz="2800" i="1" spc="-204" dirty="0">
                <a:latin typeface="Trebuchet MS"/>
                <a:cs typeface="Trebuchet MS"/>
              </a:rPr>
              <a:t>t </a:t>
            </a:r>
            <a:r>
              <a:rPr sz="2800" spc="-114" dirty="0">
                <a:latin typeface="Arial"/>
                <a:cs typeface="Arial"/>
              </a:rPr>
              <a:t>and </a:t>
            </a:r>
            <a:r>
              <a:rPr sz="2800" i="1" spc="-114" dirty="0">
                <a:latin typeface="Trebuchet MS"/>
                <a:cs typeface="Trebuchet MS"/>
              </a:rPr>
              <a:t>t+n </a:t>
            </a:r>
            <a:r>
              <a:rPr sz="2800" spc="-30" dirty="0">
                <a:latin typeface="Arial"/>
                <a:cs typeface="Arial"/>
              </a:rPr>
              <a:t>in the</a:t>
            </a:r>
            <a:r>
              <a:rPr sz="2800" spc="-409" dirty="0">
                <a:latin typeface="Arial"/>
                <a:cs typeface="Arial"/>
              </a:rPr>
              <a:t> </a:t>
            </a:r>
            <a:r>
              <a:rPr sz="2800" spc="-85" dirty="0">
                <a:latin typeface="Arial"/>
                <a:cs typeface="Arial"/>
              </a:rPr>
              <a:t>data</a:t>
            </a:r>
            <a:endParaRPr sz="2800" dirty="0">
              <a:latin typeface="Arial"/>
              <a:cs typeface="Arial"/>
            </a:endParaRPr>
          </a:p>
          <a:p>
            <a:pPr marL="927100" marR="1387475" lvl="1" indent="-457200">
              <a:spcBef>
                <a:spcPts val="575"/>
              </a:spcBef>
              <a:buClr>
                <a:srgbClr val="3986FF"/>
              </a:buClr>
              <a:buAutoNum type="arabicPeriod"/>
              <a:tabLst>
                <a:tab pos="927100" algn="l"/>
                <a:tab pos="927735" algn="l"/>
              </a:tabLst>
            </a:pPr>
            <a:r>
              <a:rPr sz="2800" spc="-140" dirty="0">
                <a:latin typeface="Arial"/>
                <a:cs typeface="Arial"/>
              </a:rPr>
              <a:t>We </a:t>
            </a:r>
            <a:r>
              <a:rPr sz="2800" spc="-135" dirty="0">
                <a:latin typeface="Arial"/>
                <a:cs typeface="Arial"/>
              </a:rPr>
              <a:t>have </a:t>
            </a:r>
            <a:r>
              <a:rPr sz="2800" spc="-70" dirty="0">
                <a:solidFill>
                  <a:srgbClr val="BA56BD"/>
                </a:solidFill>
                <a:latin typeface="Arial"/>
                <a:cs typeface="Arial"/>
              </a:rPr>
              <a:t>wrong </a:t>
            </a:r>
            <a:r>
              <a:rPr sz="2800" spc="-90" dirty="0">
                <a:solidFill>
                  <a:srgbClr val="BA56BD"/>
                </a:solidFill>
                <a:latin typeface="Arial"/>
                <a:cs typeface="Arial"/>
              </a:rPr>
              <a:t>parameters </a:t>
            </a:r>
            <a:r>
              <a:rPr sz="2800" spc="30" dirty="0">
                <a:latin typeface="Arial"/>
                <a:cs typeface="Arial"/>
              </a:rPr>
              <a:t>to </a:t>
            </a:r>
            <a:r>
              <a:rPr sz="2800" spc="-70" dirty="0">
                <a:latin typeface="Arial"/>
                <a:cs typeface="Arial"/>
              </a:rPr>
              <a:t>capture </a:t>
            </a:r>
            <a:r>
              <a:rPr sz="2800" spc="-30" dirty="0">
                <a:latin typeface="Arial"/>
                <a:cs typeface="Arial"/>
              </a:rPr>
              <a:t>the</a:t>
            </a:r>
            <a:r>
              <a:rPr sz="2800" spc="-440" dirty="0">
                <a:latin typeface="Arial"/>
                <a:cs typeface="Arial"/>
              </a:rPr>
              <a:t> </a:t>
            </a:r>
            <a:r>
              <a:rPr sz="2800" spc="-10" dirty="0">
                <a:latin typeface="Arial"/>
                <a:cs typeface="Arial"/>
              </a:rPr>
              <a:t>true  </a:t>
            </a:r>
            <a:r>
              <a:rPr sz="2800" spc="-114" dirty="0">
                <a:latin typeface="Arial"/>
                <a:cs typeface="Arial"/>
              </a:rPr>
              <a:t>dependency </a:t>
            </a:r>
            <a:r>
              <a:rPr sz="2800" spc="-65" dirty="0">
                <a:latin typeface="Arial"/>
                <a:cs typeface="Arial"/>
              </a:rPr>
              <a:t>between </a:t>
            </a:r>
            <a:r>
              <a:rPr sz="2800" i="1" spc="-204" dirty="0">
                <a:latin typeface="Trebuchet MS"/>
                <a:cs typeface="Trebuchet MS"/>
              </a:rPr>
              <a:t>t </a:t>
            </a:r>
            <a:r>
              <a:rPr sz="2800" spc="-114" dirty="0">
                <a:latin typeface="Arial"/>
                <a:cs typeface="Arial"/>
              </a:rPr>
              <a:t>and</a:t>
            </a:r>
            <a:r>
              <a:rPr sz="2800" spc="-185" dirty="0">
                <a:latin typeface="Arial"/>
                <a:cs typeface="Arial"/>
              </a:rPr>
              <a:t> </a:t>
            </a:r>
            <a:r>
              <a:rPr sz="2800" i="1" spc="-114" dirty="0">
                <a:latin typeface="Trebuchet MS"/>
                <a:cs typeface="Trebuchet MS"/>
              </a:rPr>
              <a:t>t+n</a:t>
            </a:r>
            <a:endParaRPr sz="2800" dirty="0">
              <a:latin typeface="Trebuchet MS"/>
              <a:cs typeface="Trebuchet MS"/>
            </a:endParaRPr>
          </a:p>
        </p:txBody>
      </p:sp>
      <p:sp>
        <p:nvSpPr>
          <p:cNvPr id="5" name="Holder 4">
            <a:extLst>
              <a:ext uri="{FF2B5EF4-FFF2-40B4-BE49-F238E27FC236}">
                <a16:creationId xmlns:a16="http://schemas.microsoft.com/office/drawing/2014/main" id="{DA14DB3E-2FC0-4733-880B-6780387727F3}"/>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6817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471" y="249377"/>
            <a:ext cx="9751059" cy="690574"/>
          </a:xfrm>
          <a:prstGeom prst="rect">
            <a:avLst/>
          </a:prstGeom>
        </p:spPr>
        <p:txBody>
          <a:bodyPr vert="horz" wrap="square" lIns="0" tIns="13335" rIns="0" bIns="0" rtlCol="0">
            <a:spAutoFit/>
          </a:bodyPr>
          <a:lstStyle/>
          <a:p>
            <a:pPr marL="12700" algn="ctr">
              <a:spcBef>
                <a:spcPts val="105"/>
              </a:spcBef>
            </a:pPr>
            <a:r>
              <a:rPr spc="-220" dirty="0">
                <a:solidFill>
                  <a:srgbClr val="3986FF"/>
                </a:solidFill>
              </a:rPr>
              <a:t>Effect </a:t>
            </a:r>
            <a:r>
              <a:rPr spc="-130" dirty="0">
                <a:solidFill>
                  <a:srgbClr val="3986FF"/>
                </a:solidFill>
              </a:rPr>
              <a:t>of </a:t>
            </a:r>
            <a:r>
              <a:rPr spc="-150" dirty="0">
                <a:solidFill>
                  <a:srgbClr val="3986FF"/>
                </a:solidFill>
              </a:rPr>
              <a:t>vanishing </a:t>
            </a:r>
            <a:r>
              <a:rPr spc="-170" dirty="0">
                <a:solidFill>
                  <a:srgbClr val="3986FF"/>
                </a:solidFill>
              </a:rPr>
              <a:t>gradient </a:t>
            </a:r>
            <a:r>
              <a:rPr spc="-130" dirty="0">
                <a:solidFill>
                  <a:srgbClr val="3986FF"/>
                </a:solidFill>
              </a:rPr>
              <a:t>on</a:t>
            </a:r>
            <a:r>
              <a:rPr spc="-610" dirty="0">
                <a:solidFill>
                  <a:srgbClr val="3986FF"/>
                </a:solidFill>
              </a:rPr>
              <a:t> </a:t>
            </a:r>
            <a:r>
              <a:rPr spc="-70" dirty="0">
                <a:solidFill>
                  <a:srgbClr val="3986FF"/>
                </a:solidFill>
              </a:rPr>
              <a:t>RNN-LM</a:t>
            </a:r>
          </a:p>
        </p:txBody>
      </p:sp>
      <p:sp>
        <p:nvSpPr>
          <p:cNvPr id="3" name="object 3"/>
          <p:cNvSpPr txBox="1"/>
          <p:nvPr/>
        </p:nvSpPr>
        <p:spPr>
          <a:xfrm>
            <a:off x="990600" y="1105662"/>
            <a:ext cx="10744199" cy="4860305"/>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 pos="5845810" algn="l"/>
              </a:tabLst>
            </a:pPr>
            <a:r>
              <a:rPr sz="2400" b="1" dirty="0">
                <a:latin typeface="Trebuchet MS"/>
                <a:cs typeface="Trebuchet MS"/>
              </a:rPr>
              <a:t>LM task: </a:t>
            </a:r>
            <a:r>
              <a:rPr sz="2400" i="1" dirty="0">
                <a:latin typeface="Trebuchet MS"/>
                <a:cs typeface="Trebuchet MS"/>
              </a:rPr>
              <a:t>When she tried to print her tickets, she found that the  printer was out of toner. She went to the stationery store to buy  more toner. It was very overpriced. After installing the toner into  the printer, she finally printed her </a:t>
            </a:r>
            <a:r>
              <a:rPr sz="2400" i="1" u="heavy" dirty="0">
                <a:uFill>
                  <a:solidFill>
                    <a:srgbClr val="000000"/>
                  </a:solidFill>
                </a:uFill>
                <a:latin typeface="Trebuchet MS"/>
                <a:cs typeface="Trebuchet MS"/>
              </a:rPr>
              <a:t> 	</a:t>
            </a:r>
            <a:endParaRPr sz="2400" dirty="0">
              <a:latin typeface="Trebuchet MS"/>
              <a:cs typeface="Trebuchet MS"/>
            </a:endParaRPr>
          </a:p>
          <a:p>
            <a:pPr>
              <a:spcBef>
                <a:spcPts val="10"/>
              </a:spcBef>
              <a:buClr>
                <a:srgbClr val="CC0000"/>
              </a:buClr>
              <a:buFont typeface="Times New Roman"/>
              <a:buChar char="•"/>
            </a:pPr>
            <a:endParaRPr sz="3500" dirty="0">
              <a:latin typeface="Times New Roman"/>
              <a:cs typeface="Times New Roman"/>
            </a:endParaRPr>
          </a:p>
          <a:p>
            <a:pPr marL="355600" marR="407034" indent="-342900">
              <a:buClr>
                <a:srgbClr val="CC0000"/>
              </a:buClr>
              <a:buFont typeface="Times New Roman"/>
              <a:buChar char="•"/>
              <a:tabLst>
                <a:tab pos="354965" algn="l"/>
                <a:tab pos="355600" algn="l"/>
              </a:tabLst>
            </a:pPr>
            <a:r>
              <a:rPr sz="2400" dirty="0">
                <a:latin typeface="Arial"/>
                <a:cs typeface="Arial"/>
              </a:rPr>
              <a:t>To learn from this training example, the RNN-LM needs to </a:t>
            </a:r>
            <a:r>
              <a:rPr sz="2400" dirty="0">
                <a:solidFill>
                  <a:srgbClr val="BA56BD"/>
                </a:solidFill>
                <a:latin typeface="Arial"/>
                <a:cs typeface="Arial"/>
              </a:rPr>
              <a:t> model the dependency </a:t>
            </a:r>
            <a:r>
              <a:rPr sz="2400" dirty="0">
                <a:latin typeface="Arial"/>
                <a:cs typeface="Arial"/>
              </a:rPr>
              <a:t>between </a:t>
            </a:r>
            <a:r>
              <a:rPr sz="2400" i="1" dirty="0">
                <a:latin typeface="Trebuchet MS"/>
                <a:cs typeface="Trebuchet MS"/>
              </a:rPr>
              <a:t>“tickets” </a:t>
            </a:r>
            <a:r>
              <a:rPr sz="2400" dirty="0">
                <a:latin typeface="Arial"/>
                <a:cs typeface="Arial"/>
              </a:rPr>
              <a:t>on the 7</a:t>
            </a:r>
            <a:r>
              <a:rPr sz="2400" baseline="24305" dirty="0">
                <a:latin typeface="Arial"/>
                <a:cs typeface="Arial"/>
              </a:rPr>
              <a:t>th </a:t>
            </a:r>
            <a:r>
              <a:rPr sz="2400" dirty="0">
                <a:latin typeface="Arial"/>
                <a:cs typeface="Arial"/>
              </a:rPr>
              <a:t>step and  the target word </a:t>
            </a:r>
            <a:r>
              <a:rPr sz="2400" i="1" dirty="0">
                <a:latin typeface="Trebuchet MS"/>
                <a:cs typeface="Trebuchet MS"/>
              </a:rPr>
              <a:t>“tickets” </a:t>
            </a:r>
            <a:r>
              <a:rPr sz="2400" dirty="0">
                <a:latin typeface="Arial"/>
                <a:cs typeface="Arial"/>
              </a:rPr>
              <a:t>at the end.</a:t>
            </a:r>
          </a:p>
          <a:p>
            <a:pPr>
              <a:spcBef>
                <a:spcPts val="10"/>
              </a:spcBef>
              <a:buClr>
                <a:srgbClr val="CC0000"/>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Lst>
            </a:pPr>
            <a:r>
              <a:rPr sz="2400" dirty="0">
                <a:latin typeface="Arial"/>
                <a:cs typeface="Arial"/>
              </a:rPr>
              <a:t>But if gradient is small, the model </a:t>
            </a:r>
            <a:r>
              <a:rPr sz="2400" dirty="0">
                <a:solidFill>
                  <a:srgbClr val="BA56BD"/>
                </a:solidFill>
                <a:latin typeface="Arial"/>
                <a:cs typeface="Arial"/>
              </a:rPr>
              <a:t>can’t learn this dependency</a:t>
            </a:r>
            <a:endParaRPr sz="2400" dirty="0">
              <a:latin typeface="Arial"/>
              <a:cs typeface="Arial"/>
            </a:endParaRPr>
          </a:p>
          <a:p>
            <a:pPr marL="698500" marR="908050" lvl="1" indent="-228600">
              <a:spcBef>
                <a:spcPts val="575"/>
              </a:spcBef>
              <a:buClr>
                <a:srgbClr val="3986FF"/>
              </a:buClr>
              <a:buFont typeface="Times New Roman"/>
              <a:buChar char="•"/>
              <a:tabLst>
                <a:tab pos="699135" algn="l"/>
              </a:tabLst>
            </a:pPr>
            <a:r>
              <a:rPr sz="2400" dirty="0">
                <a:latin typeface="Arial"/>
                <a:cs typeface="Arial"/>
              </a:rPr>
              <a:t>So the model is </a:t>
            </a:r>
            <a:r>
              <a:rPr sz="2400" dirty="0">
                <a:solidFill>
                  <a:srgbClr val="BA56BD"/>
                </a:solidFill>
                <a:latin typeface="Arial"/>
                <a:cs typeface="Arial"/>
              </a:rPr>
              <a:t>unable to predict similar long-distance  dependencies </a:t>
            </a:r>
            <a:r>
              <a:rPr sz="2400" dirty="0">
                <a:latin typeface="Arial"/>
                <a:cs typeface="Arial"/>
              </a:rPr>
              <a:t>at test time</a:t>
            </a:r>
          </a:p>
        </p:txBody>
      </p:sp>
      <p:sp>
        <p:nvSpPr>
          <p:cNvPr id="5" name="Holder 4">
            <a:extLst>
              <a:ext uri="{FF2B5EF4-FFF2-40B4-BE49-F238E27FC236}">
                <a16:creationId xmlns:a16="http://schemas.microsoft.com/office/drawing/2014/main" id="{BD4B12B7-5BC1-485F-B56B-52FE72873CE0}"/>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99491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297079"/>
            <a:ext cx="6520180" cy="382156"/>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 pos="4940935" algn="l"/>
              </a:tabLst>
            </a:pPr>
            <a:r>
              <a:rPr sz="2400" b="1" dirty="0">
                <a:latin typeface="Trebuchet MS"/>
                <a:cs typeface="Trebuchet MS"/>
              </a:rPr>
              <a:t>LM task: </a:t>
            </a:r>
            <a:r>
              <a:rPr sz="2400" i="1" dirty="0">
                <a:latin typeface="Trebuchet MS"/>
                <a:cs typeface="Trebuchet MS"/>
              </a:rPr>
              <a:t>The writer of the books</a:t>
            </a:r>
            <a:r>
              <a:rPr lang="en-SG" sz="2400" i="1" dirty="0">
                <a:latin typeface="Trebuchet MS"/>
                <a:cs typeface="Trebuchet MS"/>
              </a:rPr>
              <a:t> is</a:t>
            </a:r>
            <a:r>
              <a:rPr sz="2400" i="1" u="heavy" dirty="0">
                <a:uFill>
                  <a:solidFill>
                    <a:srgbClr val="000000"/>
                  </a:solidFill>
                </a:uFill>
                <a:latin typeface="Trebuchet MS"/>
                <a:cs typeface="Trebuchet MS"/>
              </a:rPr>
              <a:t> 	</a:t>
            </a:r>
            <a:endParaRPr sz="2400" dirty="0">
              <a:latin typeface="Trebuchet MS"/>
              <a:cs typeface="Trebuchet MS"/>
            </a:endParaRPr>
          </a:p>
        </p:txBody>
      </p:sp>
      <p:sp>
        <p:nvSpPr>
          <p:cNvPr id="3" name="object 3"/>
          <p:cNvSpPr txBox="1"/>
          <p:nvPr/>
        </p:nvSpPr>
        <p:spPr>
          <a:xfrm>
            <a:off x="1907540" y="2175158"/>
            <a:ext cx="8370570" cy="3844642"/>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b="1" spc="-165" dirty="0">
                <a:latin typeface="Trebuchet MS"/>
                <a:cs typeface="Trebuchet MS"/>
              </a:rPr>
              <a:t>Correct</a:t>
            </a:r>
            <a:r>
              <a:rPr sz="2400" b="1" spc="-200" dirty="0">
                <a:latin typeface="Trebuchet MS"/>
                <a:cs typeface="Trebuchet MS"/>
              </a:rPr>
              <a:t> </a:t>
            </a:r>
            <a:r>
              <a:rPr sz="2400" b="1" spc="-110" dirty="0">
                <a:latin typeface="Trebuchet MS"/>
                <a:cs typeface="Trebuchet MS"/>
              </a:rPr>
              <a:t>answer</a:t>
            </a:r>
            <a:r>
              <a:rPr sz="2400" spc="-110" dirty="0">
                <a:latin typeface="Arial"/>
                <a:cs typeface="Arial"/>
              </a:rPr>
              <a:t>:</a:t>
            </a:r>
            <a:r>
              <a:rPr sz="2400" spc="-135" dirty="0">
                <a:latin typeface="Arial"/>
                <a:cs typeface="Arial"/>
              </a:rPr>
              <a:t> </a:t>
            </a:r>
            <a:r>
              <a:rPr sz="2400" i="1" spc="-160" dirty="0">
                <a:latin typeface="Trebuchet MS"/>
                <a:cs typeface="Trebuchet MS"/>
              </a:rPr>
              <a:t>The</a:t>
            </a:r>
            <a:r>
              <a:rPr sz="2400" i="1" spc="-175" dirty="0">
                <a:latin typeface="Trebuchet MS"/>
                <a:cs typeface="Trebuchet MS"/>
              </a:rPr>
              <a:t> </a:t>
            </a:r>
            <a:r>
              <a:rPr sz="2400" i="1" spc="-160" dirty="0">
                <a:latin typeface="Trebuchet MS"/>
                <a:cs typeface="Trebuchet MS"/>
              </a:rPr>
              <a:t>writer</a:t>
            </a:r>
            <a:r>
              <a:rPr sz="2400" i="1" spc="-200" dirty="0">
                <a:latin typeface="Trebuchet MS"/>
                <a:cs typeface="Trebuchet MS"/>
              </a:rPr>
              <a:t> </a:t>
            </a:r>
            <a:r>
              <a:rPr sz="2400" i="1" spc="-150" dirty="0">
                <a:latin typeface="Trebuchet MS"/>
                <a:cs typeface="Trebuchet MS"/>
              </a:rPr>
              <a:t>of</a:t>
            </a:r>
            <a:r>
              <a:rPr sz="2400" i="1" spc="-170" dirty="0">
                <a:latin typeface="Trebuchet MS"/>
                <a:cs typeface="Trebuchet MS"/>
              </a:rPr>
              <a:t> </a:t>
            </a:r>
            <a:r>
              <a:rPr sz="2400" i="1" spc="-150" dirty="0">
                <a:latin typeface="Trebuchet MS"/>
                <a:cs typeface="Trebuchet MS"/>
              </a:rPr>
              <a:t>the</a:t>
            </a:r>
            <a:r>
              <a:rPr sz="2400" i="1" spc="-195" dirty="0">
                <a:latin typeface="Trebuchet MS"/>
                <a:cs typeface="Trebuchet MS"/>
              </a:rPr>
              <a:t> </a:t>
            </a:r>
            <a:r>
              <a:rPr sz="2400" i="1" spc="-80" dirty="0">
                <a:latin typeface="Trebuchet MS"/>
                <a:cs typeface="Trebuchet MS"/>
              </a:rPr>
              <a:t>books</a:t>
            </a:r>
            <a:r>
              <a:rPr sz="2400" i="1" spc="-155" dirty="0">
                <a:latin typeface="Trebuchet MS"/>
                <a:cs typeface="Trebuchet MS"/>
              </a:rPr>
              <a:t> </a:t>
            </a:r>
            <a:r>
              <a:rPr sz="2400" i="1" u="heavy" spc="-114" dirty="0">
                <a:uFill>
                  <a:solidFill>
                    <a:srgbClr val="000000"/>
                  </a:solidFill>
                </a:uFill>
                <a:latin typeface="Trebuchet MS"/>
                <a:cs typeface="Trebuchet MS"/>
              </a:rPr>
              <a:t>is</a:t>
            </a:r>
            <a:r>
              <a:rPr sz="2400" i="1" spc="-185" dirty="0">
                <a:latin typeface="Trebuchet MS"/>
                <a:cs typeface="Trebuchet MS"/>
              </a:rPr>
              <a:t> </a:t>
            </a:r>
            <a:r>
              <a:rPr sz="2400" i="1" spc="-95" dirty="0">
                <a:latin typeface="Trebuchet MS"/>
                <a:cs typeface="Trebuchet MS"/>
              </a:rPr>
              <a:t>planning</a:t>
            </a:r>
            <a:r>
              <a:rPr sz="2400" i="1" spc="-180" dirty="0">
                <a:latin typeface="Trebuchet MS"/>
                <a:cs typeface="Trebuchet MS"/>
              </a:rPr>
              <a:t> </a:t>
            </a:r>
            <a:r>
              <a:rPr sz="2400" i="1" spc="-30" dirty="0">
                <a:latin typeface="Trebuchet MS"/>
                <a:cs typeface="Trebuchet MS"/>
              </a:rPr>
              <a:t>a</a:t>
            </a:r>
            <a:r>
              <a:rPr sz="2400" i="1" spc="-185" dirty="0">
                <a:latin typeface="Trebuchet MS"/>
                <a:cs typeface="Trebuchet MS"/>
              </a:rPr>
              <a:t> </a:t>
            </a:r>
            <a:r>
              <a:rPr sz="2400" i="1" spc="-130" dirty="0">
                <a:latin typeface="Trebuchet MS"/>
                <a:cs typeface="Trebuchet MS"/>
              </a:rPr>
              <a:t>sequel</a:t>
            </a:r>
            <a:endParaRPr sz="2400" dirty="0">
              <a:latin typeface="Trebuchet MS"/>
              <a:cs typeface="Trebuchet MS"/>
            </a:endParaRPr>
          </a:p>
          <a:p>
            <a:pPr>
              <a:spcBef>
                <a:spcPts val="5"/>
              </a:spcBef>
              <a:buClr>
                <a:srgbClr val="CC0000"/>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 pos="7232650" algn="l"/>
              </a:tabLst>
            </a:pPr>
            <a:r>
              <a:rPr sz="2400" b="1" spc="-145" dirty="0">
                <a:solidFill>
                  <a:srgbClr val="BA56BD"/>
                </a:solidFill>
                <a:latin typeface="Trebuchet MS"/>
                <a:cs typeface="Trebuchet MS"/>
              </a:rPr>
              <a:t>Syntactic </a:t>
            </a:r>
            <a:r>
              <a:rPr sz="2400" b="1" spc="-185" dirty="0">
                <a:latin typeface="Trebuchet MS"/>
                <a:cs typeface="Trebuchet MS"/>
              </a:rPr>
              <a:t>recency: </a:t>
            </a:r>
            <a:r>
              <a:rPr sz="2400" i="1" spc="-160" dirty="0">
                <a:latin typeface="Trebuchet MS"/>
                <a:cs typeface="Trebuchet MS"/>
              </a:rPr>
              <a:t>The </a:t>
            </a:r>
            <a:r>
              <a:rPr sz="2400" i="1" u="heavy" spc="-160" dirty="0">
                <a:uFill>
                  <a:solidFill>
                    <a:srgbClr val="000000"/>
                  </a:solidFill>
                </a:uFill>
                <a:latin typeface="Trebuchet MS"/>
                <a:cs typeface="Trebuchet MS"/>
              </a:rPr>
              <a:t>writer</a:t>
            </a:r>
            <a:r>
              <a:rPr sz="2400" i="1" spc="-160" dirty="0">
                <a:latin typeface="Trebuchet MS"/>
                <a:cs typeface="Trebuchet MS"/>
              </a:rPr>
              <a:t> </a:t>
            </a:r>
            <a:r>
              <a:rPr sz="2400" i="1" spc="-150" dirty="0">
                <a:latin typeface="Trebuchet MS"/>
                <a:cs typeface="Trebuchet MS"/>
              </a:rPr>
              <a:t>of the</a:t>
            </a:r>
            <a:r>
              <a:rPr sz="2400" i="1" spc="-260" dirty="0">
                <a:latin typeface="Trebuchet MS"/>
                <a:cs typeface="Trebuchet MS"/>
              </a:rPr>
              <a:t> </a:t>
            </a:r>
            <a:r>
              <a:rPr sz="2400" i="1" spc="-80" dirty="0">
                <a:latin typeface="Trebuchet MS"/>
                <a:cs typeface="Trebuchet MS"/>
              </a:rPr>
              <a:t>books</a:t>
            </a:r>
            <a:r>
              <a:rPr sz="2400" i="1" spc="-170" dirty="0">
                <a:latin typeface="Trebuchet MS"/>
                <a:cs typeface="Trebuchet MS"/>
              </a:rPr>
              <a:t> </a:t>
            </a:r>
            <a:r>
              <a:rPr sz="2400" i="1" u="heavy" spc="-114" dirty="0">
                <a:uFill>
                  <a:solidFill>
                    <a:srgbClr val="000000"/>
                  </a:solidFill>
                </a:uFill>
                <a:latin typeface="Trebuchet MS"/>
                <a:cs typeface="Trebuchet MS"/>
              </a:rPr>
              <a:t>is</a:t>
            </a:r>
            <a:r>
              <a:rPr sz="2400" i="1" spc="-114" dirty="0">
                <a:latin typeface="Trebuchet MS"/>
                <a:cs typeface="Trebuchet MS"/>
              </a:rPr>
              <a:t>	</a:t>
            </a:r>
            <a:r>
              <a:rPr sz="2400" spc="-60" dirty="0">
                <a:latin typeface="Arial"/>
                <a:cs typeface="Arial"/>
              </a:rPr>
              <a:t>(</a:t>
            </a:r>
            <a:r>
              <a:rPr sz="2400" spc="-60" dirty="0">
                <a:solidFill>
                  <a:srgbClr val="00AF50"/>
                </a:solidFill>
                <a:latin typeface="Arial"/>
                <a:cs typeface="Arial"/>
              </a:rPr>
              <a:t>correct</a:t>
            </a:r>
            <a:r>
              <a:rPr sz="2400" spc="-60" dirty="0">
                <a:latin typeface="Arial"/>
                <a:cs typeface="Arial"/>
              </a:rPr>
              <a:t>)</a:t>
            </a:r>
            <a:endParaRPr sz="2400" dirty="0">
              <a:latin typeface="Arial"/>
              <a:cs typeface="Arial"/>
            </a:endParaRPr>
          </a:p>
          <a:p>
            <a:pPr>
              <a:spcBef>
                <a:spcPts val="10"/>
              </a:spcBef>
              <a:buClr>
                <a:srgbClr val="CC0000"/>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 pos="7054215" algn="l"/>
              </a:tabLst>
            </a:pPr>
            <a:r>
              <a:rPr sz="2400" b="1" spc="-130" dirty="0">
                <a:solidFill>
                  <a:srgbClr val="BA56BD"/>
                </a:solidFill>
                <a:latin typeface="Trebuchet MS"/>
                <a:cs typeface="Trebuchet MS"/>
              </a:rPr>
              <a:t>Sequential </a:t>
            </a:r>
            <a:r>
              <a:rPr sz="2400" b="1" spc="-185" dirty="0">
                <a:latin typeface="Trebuchet MS"/>
                <a:cs typeface="Trebuchet MS"/>
              </a:rPr>
              <a:t>recency: </a:t>
            </a:r>
            <a:r>
              <a:rPr sz="2400" i="1" spc="-160" dirty="0">
                <a:latin typeface="Trebuchet MS"/>
                <a:cs typeface="Trebuchet MS"/>
              </a:rPr>
              <a:t>The writer </a:t>
            </a:r>
            <a:r>
              <a:rPr sz="2400" i="1" spc="-150" dirty="0">
                <a:latin typeface="Trebuchet MS"/>
                <a:cs typeface="Trebuchet MS"/>
              </a:rPr>
              <a:t>of the</a:t>
            </a:r>
            <a:r>
              <a:rPr sz="2400" i="1" spc="-270" dirty="0">
                <a:latin typeface="Trebuchet MS"/>
                <a:cs typeface="Trebuchet MS"/>
              </a:rPr>
              <a:t> </a:t>
            </a:r>
            <a:r>
              <a:rPr sz="2400" i="1" u="heavy" spc="-80" dirty="0">
                <a:uFill>
                  <a:solidFill>
                    <a:srgbClr val="000000"/>
                  </a:solidFill>
                </a:uFill>
                <a:latin typeface="Trebuchet MS"/>
                <a:cs typeface="Trebuchet MS"/>
              </a:rPr>
              <a:t>books</a:t>
            </a:r>
            <a:r>
              <a:rPr sz="2400" i="1" spc="-170" dirty="0">
                <a:latin typeface="Trebuchet MS"/>
                <a:cs typeface="Trebuchet MS"/>
              </a:rPr>
              <a:t> </a:t>
            </a:r>
            <a:r>
              <a:rPr sz="2400" i="1" u="heavy" spc="-120" dirty="0">
                <a:uFill>
                  <a:solidFill>
                    <a:srgbClr val="000000"/>
                  </a:solidFill>
                </a:uFill>
                <a:latin typeface="Trebuchet MS"/>
                <a:cs typeface="Trebuchet MS"/>
              </a:rPr>
              <a:t>are</a:t>
            </a:r>
            <a:r>
              <a:rPr sz="2400" i="1" spc="-120" dirty="0">
                <a:latin typeface="Trebuchet MS"/>
                <a:cs typeface="Trebuchet MS"/>
              </a:rPr>
              <a:t>	</a:t>
            </a:r>
            <a:r>
              <a:rPr sz="2400" spc="-55" dirty="0">
                <a:latin typeface="Arial"/>
                <a:cs typeface="Arial"/>
              </a:rPr>
              <a:t>(</a:t>
            </a:r>
            <a:r>
              <a:rPr sz="2400" spc="-55" dirty="0">
                <a:solidFill>
                  <a:srgbClr val="C00000"/>
                </a:solidFill>
                <a:latin typeface="Arial"/>
                <a:cs typeface="Arial"/>
              </a:rPr>
              <a:t>incorrect</a:t>
            </a:r>
            <a:r>
              <a:rPr sz="2400" spc="-55" dirty="0">
                <a:latin typeface="Arial"/>
                <a:cs typeface="Arial"/>
              </a:rPr>
              <a:t>)</a:t>
            </a:r>
            <a:endParaRPr sz="2400" dirty="0">
              <a:latin typeface="Arial"/>
              <a:cs typeface="Arial"/>
            </a:endParaRPr>
          </a:p>
          <a:p>
            <a:pPr>
              <a:spcBef>
                <a:spcPts val="10"/>
              </a:spcBef>
              <a:buClr>
                <a:srgbClr val="CC0000"/>
              </a:buClr>
              <a:buFont typeface="Times New Roman"/>
              <a:buChar char="•"/>
            </a:pPr>
            <a:endParaRPr sz="3500" dirty="0">
              <a:latin typeface="Times New Roman"/>
              <a:cs typeface="Times New Roman"/>
            </a:endParaRPr>
          </a:p>
          <a:p>
            <a:pPr marL="355600" marR="149225" indent="-342900">
              <a:buClr>
                <a:srgbClr val="CC0000"/>
              </a:buClr>
              <a:buFont typeface="Times New Roman"/>
              <a:buChar char="•"/>
              <a:tabLst>
                <a:tab pos="354965" algn="l"/>
                <a:tab pos="355600" algn="l"/>
              </a:tabLst>
            </a:pPr>
            <a:r>
              <a:rPr sz="2400" spc="-165" dirty="0">
                <a:latin typeface="Arial"/>
                <a:cs typeface="Arial"/>
              </a:rPr>
              <a:t>Due </a:t>
            </a:r>
            <a:r>
              <a:rPr sz="2400" spc="30" dirty="0">
                <a:latin typeface="Arial"/>
                <a:cs typeface="Arial"/>
              </a:rPr>
              <a:t>to </a:t>
            </a:r>
            <a:r>
              <a:rPr sz="2400" spc="-110" dirty="0">
                <a:latin typeface="Arial"/>
                <a:cs typeface="Arial"/>
              </a:rPr>
              <a:t>vanishing </a:t>
            </a:r>
            <a:r>
              <a:rPr sz="2400" spc="-65" dirty="0">
                <a:latin typeface="Arial"/>
                <a:cs typeface="Arial"/>
              </a:rPr>
              <a:t>gradient, </a:t>
            </a:r>
            <a:r>
              <a:rPr sz="2400" spc="-200" dirty="0">
                <a:latin typeface="Arial"/>
                <a:cs typeface="Arial"/>
              </a:rPr>
              <a:t>RNN-LMs </a:t>
            </a:r>
            <a:r>
              <a:rPr sz="2400" spc="-100" dirty="0">
                <a:latin typeface="Arial"/>
                <a:cs typeface="Arial"/>
              </a:rPr>
              <a:t>are </a:t>
            </a:r>
            <a:r>
              <a:rPr sz="2400" spc="-10" dirty="0">
                <a:latin typeface="Arial"/>
                <a:cs typeface="Arial"/>
              </a:rPr>
              <a:t>better </a:t>
            </a:r>
            <a:r>
              <a:rPr sz="2400" spc="-25" dirty="0">
                <a:latin typeface="Arial"/>
                <a:cs typeface="Arial"/>
              </a:rPr>
              <a:t>at</a:t>
            </a:r>
            <a:r>
              <a:rPr sz="2400" spc="-465" dirty="0">
                <a:latin typeface="Arial"/>
                <a:cs typeface="Arial"/>
              </a:rPr>
              <a:t> </a:t>
            </a:r>
            <a:r>
              <a:rPr sz="2400" spc="-80" dirty="0">
                <a:latin typeface="Arial"/>
                <a:cs typeface="Arial"/>
              </a:rPr>
              <a:t>learning </a:t>
            </a:r>
            <a:r>
              <a:rPr sz="2400" spc="-20" dirty="0">
                <a:latin typeface="Arial"/>
                <a:cs typeface="Arial"/>
              </a:rPr>
              <a:t>from </a:t>
            </a:r>
            <a:r>
              <a:rPr sz="2400" spc="-20" dirty="0">
                <a:solidFill>
                  <a:srgbClr val="BA56BD"/>
                </a:solidFill>
                <a:latin typeface="Arial"/>
                <a:cs typeface="Arial"/>
              </a:rPr>
              <a:t> </a:t>
            </a:r>
            <a:r>
              <a:rPr sz="2400" spc="-85" dirty="0">
                <a:solidFill>
                  <a:srgbClr val="BA56BD"/>
                </a:solidFill>
                <a:latin typeface="Arial"/>
                <a:cs typeface="Arial"/>
              </a:rPr>
              <a:t>sequential </a:t>
            </a:r>
            <a:r>
              <a:rPr sz="2400" spc="-114" dirty="0">
                <a:solidFill>
                  <a:srgbClr val="BA56BD"/>
                </a:solidFill>
                <a:latin typeface="Arial"/>
                <a:cs typeface="Arial"/>
              </a:rPr>
              <a:t>recency </a:t>
            </a:r>
            <a:r>
              <a:rPr sz="2400" spc="-50" dirty="0">
                <a:latin typeface="Arial"/>
                <a:cs typeface="Arial"/>
              </a:rPr>
              <a:t>than </a:t>
            </a:r>
            <a:r>
              <a:rPr sz="2400" spc="-85" dirty="0">
                <a:solidFill>
                  <a:srgbClr val="BA56BD"/>
                </a:solidFill>
                <a:latin typeface="Arial"/>
                <a:cs typeface="Arial"/>
              </a:rPr>
              <a:t>syntactic </a:t>
            </a:r>
            <a:r>
              <a:rPr sz="2400" spc="-110" dirty="0">
                <a:solidFill>
                  <a:srgbClr val="BA56BD"/>
                </a:solidFill>
                <a:latin typeface="Arial"/>
                <a:cs typeface="Arial"/>
              </a:rPr>
              <a:t>recency</a:t>
            </a:r>
            <a:r>
              <a:rPr sz="2400" spc="-110" dirty="0">
                <a:latin typeface="Arial"/>
                <a:cs typeface="Arial"/>
              </a:rPr>
              <a:t>, </a:t>
            </a:r>
            <a:r>
              <a:rPr sz="2400" spc="-170" dirty="0">
                <a:latin typeface="Arial"/>
                <a:cs typeface="Arial"/>
              </a:rPr>
              <a:t>so </a:t>
            </a:r>
            <a:r>
              <a:rPr sz="2400" spc="-50" dirty="0">
                <a:latin typeface="Arial"/>
                <a:cs typeface="Arial"/>
              </a:rPr>
              <a:t>they </a:t>
            </a:r>
            <a:r>
              <a:rPr sz="2400" spc="-130" dirty="0">
                <a:latin typeface="Arial"/>
                <a:cs typeface="Arial"/>
              </a:rPr>
              <a:t>make</a:t>
            </a:r>
            <a:r>
              <a:rPr sz="2400" spc="-405" dirty="0">
                <a:latin typeface="Arial"/>
                <a:cs typeface="Arial"/>
              </a:rPr>
              <a:t> </a:t>
            </a:r>
            <a:r>
              <a:rPr sz="2400" spc="-50" dirty="0">
                <a:latin typeface="Arial"/>
                <a:cs typeface="Arial"/>
              </a:rPr>
              <a:t>this</a:t>
            </a:r>
            <a:endParaRPr sz="2400" dirty="0">
              <a:latin typeface="Arial"/>
              <a:cs typeface="Arial"/>
            </a:endParaRPr>
          </a:p>
          <a:p>
            <a:pPr marL="355600"/>
            <a:r>
              <a:rPr sz="2400" spc="-50" dirty="0">
                <a:latin typeface="Arial"/>
                <a:cs typeface="Arial"/>
              </a:rPr>
              <a:t>type</a:t>
            </a:r>
            <a:r>
              <a:rPr sz="2400" spc="-140" dirty="0">
                <a:latin typeface="Arial"/>
                <a:cs typeface="Arial"/>
              </a:rPr>
              <a:t> </a:t>
            </a:r>
            <a:r>
              <a:rPr sz="2400" spc="-5" dirty="0">
                <a:latin typeface="Arial"/>
                <a:cs typeface="Arial"/>
              </a:rPr>
              <a:t>of</a:t>
            </a:r>
            <a:r>
              <a:rPr sz="2400" spc="-130" dirty="0">
                <a:latin typeface="Arial"/>
                <a:cs typeface="Arial"/>
              </a:rPr>
              <a:t> </a:t>
            </a:r>
            <a:r>
              <a:rPr sz="2400" spc="-20" dirty="0">
                <a:latin typeface="Arial"/>
                <a:cs typeface="Arial"/>
              </a:rPr>
              <a:t>error</a:t>
            </a:r>
            <a:r>
              <a:rPr sz="2400" spc="-135" dirty="0">
                <a:latin typeface="Arial"/>
                <a:cs typeface="Arial"/>
              </a:rPr>
              <a:t> </a:t>
            </a:r>
            <a:r>
              <a:rPr sz="2400" spc="-65" dirty="0">
                <a:latin typeface="Arial"/>
                <a:cs typeface="Arial"/>
              </a:rPr>
              <a:t>more</a:t>
            </a:r>
            <a:r>
              <a:rPr sz="2400" spc="-135" dirty="0">
                <a:latin typeface="Arial"/>
                <a:cs typeface="Arial"/>
              </a:rPr>
              <a:t> </a:t>
            </a:r>
            <a:r>
              <a:rPr sz="2400" spc="-25" dirty="0">
                <a:latin typeface="Arial"/>
                <a:cs typeface="Arial"/>
              </a:rPr>
              <a:t>often</a:t>
            </a:r>
            <a:r>
              <a:rPr sz="2400" spc="-120" dirty="0">
                <a:latin typeface="Arial"/>
                <a:cs typeface="Arial"/>
              </a:rPr>
              <a:t> </a:t>
            </a:r>
            <a:r>
              <a:rPr sz="2400" spc="-50" dirty="0">
                <a:latin typeface="Arial"/>
                <a:cs typeface="Arial"/>
              </a:rPr>
              <a:t>than</a:t>
            </a:r>
            <a:r>
              <a:rPr sz="2400" spc="-140" dirty="0">
                <a:latin typeface="Arial"/>
                <a:cs typeface="Arial"/>
              </a:rPr>
              <a:t> </a:t>
            </a:r>
            <a:r>
              <a:rPr sz="2400" spc="-45" dirty="0">
                <a:latin typeface="Arial"/>
                <a:cs typeface="Arial"/>
              </a:rPr>
              <a:t>we’d</a:t>
            </a:r>
            <a:r>
              <a:rPr sz="2400" spc="-125" dirty="0">
                <a:latin typeface="Arial"/>
                <a:cs typeface="Arial"/>
              </a:rPr>
              <a:t> </a:t>
            </a:r>
            <a:r>
              <a:rPr sz="2400" spc="-55" dirty="0">
                <a:latin typeface="Arial"/>
                <a:cs typeface="Arial"/>
              </a:rPr>
              <a:t>like</a:t>
            </a:r>
            <a:r>
              <a:rPr sz="2400" spc="-135" dirty="0">
                <a:latin typeface="Arial"/>
                <a:cs typeface="Arial"/>
              </a:rPr>
              <a:t> </a:t>
            </a:r>
            <a:r>
              <a:rPr sz="2400" spc="-114" dirty="0">
                <a:latin typeface="Arial"/>
                <a:cs typeface="Arial"/>
              </a:rPr>
              <a:t>[Linzen </a:t>
            </a:r>
            <a:r>
              <a:rPr sz="2400" spc="-5" dirty="0">
                <a:latin typeface="Arial"/>
                <a:cs typeface="Arial"/>
              </a:rPr>
              <a:t>et</a:t>
            </a:r>
            <a:r>
              <a:rPr sz="2400" spc="-125" dirty="0">
                <a:latin typeface="Arial"/>
                <a:cs typeface="Arial"/>
              </a:rPr>
              <a:t> </a:t>
            </a:r>
            <a:r>
              <a:rPr sz="2400" spc="-85" dirty="0">
                <a:latin typeface="Arial"/>
                <a:cs typeface="Arial"/>
              </a:rPr>
              <a:t>al</a:t>
            </a:r>
            <a:r>
              <a:rPr sz="2400" spc="-135" dirty="0">
                <a:latin typeface="Arial"/>
                <a:cs typeface="Arial"/>
              </a:rPr>
              <a:t> </a:t>
            </a:r>
            <a:r>
              <a:rPr sz="2400" spc="-85" dirty="0">
                <a:latin typeface="Arial"/>
                <a:cs typeface="Arial"/>
              </a:rPr>
              <a:t>2016]</a:t>
            </a:r>
            <a:endParaRPr sz="2400" dirty="0">
              <a:latin typeface="Arial"/>
              <a:cs typeface="Arial"/>
            </a:endParaRPr>
          </a:p>
        </p:txBody>
      </p:sp>
      <p:sp>
        <p:nvSpPr>
          <p:cNvPr id="4" name="object 4"/>
          <p:cNvSpPr/>
          <p:nvPr/>
        </p:nvSpPr>
        <p:spPr>
          <a:xfrm>
            <a:off x="8069581" y="935130"/>
            <a:ext cx="845819" cy="464820"/>
          </a:xfrm>
          <a:custGeom>
            <a:avLst/>
            <a:gdLst/>
            <a:ahLst/>
            <a:cxnLst/>
            <a:rect l="l" t="t" r="r" b="b"/>
            <a:pathLst>
              <a:path w="845820" h="464819">
                <a:moveTo>
                  <a:pt x="422910" y="0"/>
                </a:moveTo>
                <a:lnTo>
                  <a:pt x="360418" y="2519"/>
                </a:lnTo>
                <a:lnTo>
                  <a:pt x="300773" y="9836"/>
                </a:lnTo>
                <a:lnTo>
                  <a:pt x="244627" y="21594"/>
                </a:lnTo>
                <a:lnTo>
                  <a:pt x="192637" y="37432"/>
                </a:lnTo>
                <a:lnTo>
                  <a:pt x="145455" y="56992"/>
                </a:lnTo>
                <a:lnTo>
                  <a:pt x="103737" y="79915"/>
                </a:lnTo>
                <a:lnTo>
                  <a:pt x="68136" y="105842"/>
                </a:lnTo>
                <a:lnTo>
                  <a:pt x="39308" y="134414"/>
                </a:lnTo>
                <a:lnTo>
                  <a:pt x="4585" y="198057"/>
                </a:lnTo>
                <a:lnTo>
                  <a:pt x="0" y="232410"/>
                </a:lnTo>
                <a:lnTo>
                  <a:pt x="4585" y="266762"/>
                </a:lnTo>
                <a:lnTo>
                  <a:pt x="39308" y="330405"/>
                </a:lnTo>
                <a:lnTo>
                  <a:pt x="68136" y="358977"/>
                </a:lnTo>
                <a:lnTo>
                  <a:pt x="103737" y="384904"/>
                </a:lnTo>
                <a:lnTo>
                  <a:pt x="145455" y="407827"/>
                </a:lnTo>
                <a:lnTo>
                  <a:pt x="192637" y="427387"/>
                </a:lnTo>
                <a:lnTo>
                  <a:pt x="244627" y="443225"/>
                </a:lnTo>
                <a:lnTo>
                  <a:pt x="300773" y="454983"/>
                </a:lnTo>
                <a:lnTo>
                  <a:pt x="360418" y="462300"/>
                </a:lnTo>
                <a:lnTo>
                  <a:pt x="422910" y="464820"/>
                </a:lnTo>
                <a:lnTo>
                  <a:pt x="485401" y="462300"/>
                </a:lnTo>
                <a:lnTo>
                  <a:pt x="545046" y="454983"/>
                </a:lnTo>
                <a:lnTo>
                  <a:pt x="601192" y="443225"/>
                </a:lnTo>
                <a:lnTo>
                  <a:pt x="653182" y="427387"/>
                </a:lnTo>
                <a:lnTo>
                  <a:pt x="700364" y="407827"/>
                </a:lnTo>
                <a:lnTo>
                  <a:pt x="742082" y="384904"/>
                </a:lnTo>
                <a:lnTo>
                  <a:pt x="777683" y="358977"/>
                </a:lnTo>
                <a:lnTo>
                  <a:pt x="806511" y="330405"/>
                </a:lnTo>
                <a:lnTo>
                  <a:pt x="841234" y="266762"/>
                </a:lnTo>
                <a:lnTo>
                  <a:pt x="845820" y="232410"/>
                </a:lnTo>
                <a:lnTo>
                  <a:pt x="841234" y="198057"/>
                </a:lnTo>
                <a:lnTo>
                  <a:pt x="806511" y="134414"/>
                </a:lnTo>
                <a:lnTo>
                  <a:pt x="777683" y="105842"/>
                </a:lnTo>
                <a:lnTo>
                  <a:pt x="742082" y="79915"/>
                </a:lnTo>
                <a:lnTo>
                  <a:pt x="700364" y="56992"/>
                </a:lnTo>
                <a:lnTo>
                  <a:pt x="653182" y="37432"/>
                </a:lnTo>
                <a:lnTo>
                  <a:pt x="601192" y="21594"/>
                </a:lnTo>
                <a:lnTo>
                  <a:pt x="545046" y="9836"/>
                </a:lnTo>
                <a:lnTo>
                  <a:pt x="485401" y="2519"/>
                </a:lnTo>
                <a:lnTo>
                  <a:pt x="422910" y="0"/>
                </a:lnTo>
                <a:close/>
              </a:path>
            </a:pathLst>
          </a:custGeom>
          <a:solidFill>
            <a:srgbClr val="BCD6FF"/>
          </a:solidFill>
        </p:spPr>
        <p:txBody>
          <a:bodyPr wrap="square" lIns="0" tIns="0" rIns="0" bIns="0" rtlCol="0"/>
          <a:lstStyle/>
          <a:p>
            <a:endParaRPr/>
          </a:p>
        </p:txBody>
      </p:sp>
      <p:sp>
        <p:nvSpPr>
          <p:cNvPr id="5" name="object 5"/>
          <p:cNvSpPr txBox="1">
            <a:spLocks noGrp="1"/>
          </p:cNvSpPr>
          <p:nvPr>
            <p:ph type="title"/>
          </p:nvPr>
        </p:nvSpPr>
        <p:spPr>
          <a:xfrm>
            <a:off x="1296670" y="136553"/>
            <a:ext cx="9598660" cy="1145826"/>
          </a:xfrm>
          <a:prstGeom prst="rect">
            <a:avLst/>
          </a:prstGeom>
        </p:spPr>
        <p:txBody>
          <a:bodyPr vert="horz" wrap="square" lIns="0" tIns="126365" rIns="0" bIns="0" rtlCol="0">
            <a:spAutoFit/>
          </a:bodyPr>
          <a:lstStyle/>
          <a:p>
            <a:pPr marL="12700" algn="ctr">
              <a:spcBef>
                <a:spcPts val="995"/>
              </a:spcBef>
            </a:pPr>
            <a:r>
              <a:rPr spc="-220" dirty="0">
                <a:solidFill>
                  <a:srgbClr val="3986FF"/>
                </a:solidFill>
              </a:rPr>
              <a:t>Effect </a:t>
            </a:r>
            <a:r>
              <a:rPr spc="-130" dirty="0">
                <a:solidFill>
                  <a:srgbClr val="3986FF"/>
                </a:solidFill>
              </a:rPr>
              <a:t>of </a:t>
            </a:r>
            <a:r>
              <a:rPr spc="-150" dirty="0">
                <a:solidFill>
                  <a:srgbClr val="3986FF"/>
                </a:solidFill>
              </a:rPr>
              <a:t>vanishing </a:t>
            </a:r>
            <a:r>
              <a:rPr spc="-170" dirty="0">
                <a:solidFill>
                  <a:srgbClr val="3986FF"/>
                </a:solidFill>
              </a:rPr>
              <a:t>gradient </a:t>
            </a:r>
            <a:r>
              <a:rPr spc="-130" dirty="0">
                <a:solidFill>
                  <a:srgbClr val="3986FF"/>
                </a:solidFill>
              </a:rPr>
              <a:t>on</a:t>
            </a:r>
            <a:r>
              <a:rPr spc="-610" dirty="0">
                <a:solidFill>
                  <a:srgbClr val="3986FF"/>
                </a:solidFill>
              </a:rPr>
              <a:t> </a:t>
            </a:r>
            <a:r>
              <a:rPr spc="-70" dirty="0">
                <a:solidFill>
                  <a:srgbClr val="3986FF"/>
                </a:solidFill>
              </a:rPr>
              <a:t>RNN-LM</a:t>
            </a:r>
          </a:p>
          <a:p>
            <a:pPr marR="500380" algn="ctr">
              <a:spcBef>
                <a:spcPts val="500"/>
              </a:spcBef>
            </a:pPr>
            <a:endParaRPr sz="1800" dirty="0">
              <a:latin typeface="Trebuchet MS"/>
              <a:cs typeface="Trebuchet MS"/>
            </a:endParaRPr>
          </a:p>
        </p:txBody>
      </p:sp>
      <p:sp>
        <p:nvSpPr>
          <p:cNvPr id="6" name="object 6"/>
          <p:cNvSpPr/>
          <p:nvPr/>
        </p:nvSpPr>
        <p:spPr>
          <a:xfrm>
            <a:off x="7449565" y="1157506"/>
            <a:ext cx="622300" cy="255904"/>
          </a:xfrm>
          <a:custGeom>
            <a:avLst/>
            <a:gdLst/>
            <a:ahLst/>
            <a:cxnLst/>
            <a:rect l="l" t="t" r="r" b="b"/>
            <a:pathLst>
              <a:path w="622300" h="255905">
                <a:moveTo>
                  <a:pt x="535341" y="27078"/>
                </a:moveTo>
                <a:lnTo>
                  <a:pt x="0" y="228853"/>
                </a:lnTo>
                <a:lnTo>
                  <a:pt x="10160" y="255905"/>
                </a:lnTo>
                <a:lnTo>
                  <a:pt x="545565" y="54229"/>
                </a:lnTo>
                <a:lnTo>
                  <a:pt x="535341" y="27078"/>
                </a:lnTo>
                <a:close/>
              </a:path>
              <a:path w="622300" h="255905">
                <a:moveTo>
                  <a:pt x="610726" y="21971"/>
                </a:moveTo>
                <a:lnTo>
                  <a:pt x="548893" y="21971"/>
                </a:lnTo>
                <a:lnTo>
                  <a:pt x="559053" y="49149"/>
                </a:lnTo>
                <a:lnTo>
                  <a:pt x="545565" y="54229"/>
                </a:lnTo>
                <a:lnTo>
                  <a:pt x="555751" y="81280"/>
                </a:lnTo>
                <a:lnTo>
                  <a:pt x="610726" y="21971"/>
                </a:lnTo>
                <a:close/>
              </a:path>
              <a:path w="622300" h="255905">
                <a:moveTo>
                  <a:pt x="548893" y="21971"/>
                </a:moveTo>
                <a:lnTo>
                  <a:pt x="535341" y="27078"/>
                </a:lnTo>
                <a:lnTo>
                  <a:pt x="545565" y="54229"/>
                </a:lnTo>
                <a:lnTo>
                  <a:pt x="559053" y="49149"/>
                </a:lnTo>
                <a:lnTo>
                  <a:pt x="548893" y="21971"/>
                </a:lnTo>
                <a:close/>
              </a:path>
              <a:path w="622300" h="255905">
                <a:moveTo>
                  <a:pt x="525144" y="0"/>
                </a:moveTo>
                <a:lnTo>
                  <a:pt x="535341" y="27078"/>
                </a:lnTo>
                <a:lnTo>
                  <a:pt x="548893" y="21971"/>
                </a:lnTo>
                <a:lnTo>
                  <a:pt x="610726" y="21971"/>
                </a:lnTo>
                <a:lnTo>
                  <a:pt x="621791" y="10033"/>
                </a:lnTo>
                <a:lnTo>
                  <a:pt x="525144" y="0"/>
                </a:lnTo>
                <a:close/>
              </a:path>
            </a:pathLst>
          </a:custGeom>
          <a:solidFill>
            <a:srgbClr val="3986FF"/>
          </a:solidFill>
        </p:spPr>
        <p:txBody>
          <a:bodyPr wrap="square" lIns="0" tIns="0" rIns="0" bIns="0" rtlCol="0"/>
          <a:lstStyle/>
          <a:p>
            <a:endParaRPr/>
          </a:p>
        </p:txBody>
      </p:sp>
      <p:sp>
        <p:nvSpPr>
          <p:cNvPr id="7" name="object 7"/>
          <p:cNvSpPr/>
          <p:nvPr/>
        </p:nvSpPr>
        <p:spPr>
          <a:xfrm>
            <a:off x="8069581" y="1506629"/>
            <a:ext cx="845819" cy="464820"/>
          </a:xfrm>
          <a:custGeom>
            <a:avLst/>
            <a:gdLst/>
            <a:ahLst/>
            <a:cxnLst/>
            <a:rect l="l" t="t" r="r" b="b"/>
            <a:pathLst>
              <a:path w="845820" h="464819">
                <a:moveTo>
                  <a:pt x="422910" y="0"/>
                </a:moveTo>
                <a:lnTo>
                  <a:pt x="360418" y="2519"/>
                </a:lnTo>
                <a:lnTo>
                  <a:pt x="300773" y="9836"/>
                </a:lnTo>
                <a:lnTo>
                  <a:pt x="244627" y="21594"/>
                </a:lnTo>
                <a:lnTo>
                  <a:pt x="192637" y="37432"/>
                </a:lnTo>
                <a:lnTo>
                  <a:pt x="145455" y="56992"/>
                </a:lnTo>
                <a:lnTo>
                  <a:pt x="103737" y="79915"/>
                </a:lnTo>
                <a:lnTo>
                  <a:pt x="68136" y="105842"/>
                </a:lnTo>
                <a:lnTo>
                  <a:pt x="39308" y="134414"/>
                </a:lnTo>
                <a:lnTo>
                  <a:pt x="4585" y="198057"/>
                </a:lnTo>
                <a:lnTo>
                  <a:pt x="0" y="232410"/>
                </a:lnTo>
                <a:lnTo>
                  <a:pt x="4585" y="266762"/>
                </a:lnTo>
                <a:lnTo>
                  <a:pt x="39308" y="330405"/>
                </a:lnTo>
                <a:lnTo>
                  <a:pt x="68136" y="358977"/>
                </a:lnTo>
                <a:lnTo>
                  <a:pt x="103737" y="384904"/>
                </a:lnTo>
                <a:lnTo>
                  <a:pt x="145455" y="407827"/>
                </a:lnTo>
                <a:lnTo>
                  <a:pt x="192637" y="427387"/>
                </a:lnTo>
                <a:lnTo>
                  <a:pt x="244627" y="443225"/>
                </a:lnTo>
                <a:lnTo>
                  <a:pt x="300773" y="454983"/>
                </a:lnTo>
                <a:lnTo>
                  <a:pt x="360418" y="462300"/>
                </a:lnTo>
                <a:lnTo>
                  <a:pt x="422910" y="464820"/>
                </a:lnTo>
                <a:lnTo>
                  <a:pt x="485401" y="462300"/>
                </a:lnTo>
                <a:lnTo>
                  <a:pt x="545046" y="454983"/>
                </a:lnTo>
                <a:lnTo>
                  <a:pt x="601192" y="443225"/>
                </a:lnTo>
                <a:lnTo>
                  <a:pt x="653182" y="427387"/>
                </a:lnTo>
                <a:lnTo>
                  <a:pt x="700364" y="407827"/>
                </a:lnTo>
                <a:lnTo>
                  <a:pt x="742082" y="384904"/>
                </a:lnTo>
                <a:lnTo>
                  <a:pt x="777683" y="358977"/>
                </a:lnTo>
                <a:lnTo>
                  <a:pt x="806511" y="330405"/>
                </a:lnTo>
                <a:lnTo>
                  <a:pt x="841234" y="266762"/>
                </a:lnTo>
                <a:lnTo>
                  <a:pt x="845820" y="232410"/>
                </a:lnTo>
                <a:lnTo>
                  <a:pt x="841234" y="198057"/>
                </a:lnTo>
                <a:lnTo>
                  <a:pt x="806511" y="134414"/>
                </a:lnTo>
                <a:lnTo>
                  <a:pt x="777683" y="105842"/>
                </a:lnTo>
                <a:lnTo>
                  <a:pt x="742082" y="79915"/>
                </a:lnTo>
                <a:lnTo>
                  <a:pt x="700364" y="56992"/>
                </a:lnTo>
                <a:lnTo>
                  <a:pt x="653182" y="37432"/>
                </a:lnTo>
                <a:lnTo>
                  <a:pt x="601192" y="21594"/>
                </a:lnTo>
                <a:lnTo>
                  <a:pt x="545046" y="9836"/>
                </a:lnTo>
                <a:lnTo>
                  <a:pt x="485401" y="2519"/>
                </a:lnTo>
                <a:lnTo>
                  <a:pt x="422910" y="0"/>
                </a:lnTo>
                <a:close/>
              </a:path>
            </a:pathLst>
          </a:custGeom>
          <a:solidFill>
            <a:srgbClr val="BCD6FF"/>
          </a:solidFill>
        </p:spPr>
        <p:txBody>
          <a:bodyPr wrap="square" lIns="0" tIns="0" rIns="0" bIns="0" rtlCol="0"/>
          <a:lstStyle/>
          <a:p>
            <a:endParaRPr/>
          </a:p>
        </p:txBody>
      </p:sp>
      <p:sp>
        <p:nvSpPr>
          <p:cNvPr id="8" name="object 8"/>
          <p:cNvSpPr txBox="1"/>
          <p:nvPr/>
        </p:nvSpPr>
        <p:spPr>
          <a:xfrm>
            <a:off x="8327898" y="1565303"/>
            <a:ext cx="329565" cy="299720"/>
          </a:xfrm>
          <a:prstGeom prst="rect">
            <a:avLst/>
          </a:prstGeom>
        </p:spPr>
        <p:txBody>
          <a:bodyPr vert="horz" wrap="square" lIns="0" tIns="12700" rIns="0" bIns="0" rtlCol="0">
            <a:spAutoFit/>
          </a:bodyPr>
          <a:lstStyle/>
          <a:p>
            <a:pPr marL="12700">
              <a:spcBef>
                <a:spcPts val="100"/>
              </a:spcBef>
            </a:pPr>
            <a:r>
              <a:rPr i="1" spc="-95" dirty="0">
                <a:latin typeface="Trebuchet MS"/>
                <a:cs typeface="Trebuchet MS"/>
              </a:rPr>
              <a:t>a</a:t>
            </a:r>
            <a:r>
              <a:rPr i="1" spc="-80" dirty="0">
                <a:latin typeface="Trebuchet MS"/>
                <a:cs typeface="Trebuchet MS"/>
              </a:rPr>
              <a:t>r</a:t>
            </a:r>
            <a:r>
              <a:rPr i="1" spc="-110" dirty="0">
                <a:latin typeface="Trebuchet MS"/>
                <a:cs typeface="Trebuchet MS"/>
              </a:rPr>
              <a:t>e</a:t>
            </a:r>
            <a:endParaRPr>
              <a:latin typeface="Trebuchet MS"/>
              <a:cs typeface="Trebuchet MS"/>
            </a:endParaRPr>
          </a:p>
        </p:txBody>
      </p:sp>
      <p:sp>
        <p:nvSpPr>
          <p:cNvPr id="9" name="object 9"/>
          <p:cNvSpPr/>
          <p:nvPr/>
        </p:nvSpPr>
        <p:spPr>
          <a:xfrm>
            <a:off x="7452106" y="1618135"/>
            <a:ext cx="619760" cy="149860"/>
          </a:xfrm>
          <a:custGeom>
            <a:avLst/>
            <a:gdLst/>
            <a:ahLst/>
            <a:cxnLst/>
            <a:rect l="l" t="t" r="r" b="b"/>
            <a:pathLst>
              <a:path w="619760" h="149859">
                <a:moveTo>
                  <a:pt x="531156" y="121199"/>
                </a:moveTo>
                <a:lnTo>
                  <a:pt x="526161" y="149733"/>
                </a:lnTo>
                <a:lnTo>
                  <a:pt x="612904" y="123698"/>
                </a:lnTo>
                <a:lnTo>
                  <a:pt x="545464" y="123698"/>
                </a:lnTo>
                <a:lnTo>
                  <a:pt x="531156" y="121199"/>
                </a:lnTo>
                <a:close/>
              </a:path>
              <a:path w="619760" h="149859">
                <a:moveTo>
                  <a:pt x="536157" y="92635"/>
                </a:moveTo>
                <a:lnTo>
                  <a:pt x="531156" y="121199"/>
                </a:lnTo>
                <a:lnTo>
                  <a:pt x="545464" y="123698"/>
                </a:lnTo>
                <a:lnTo>
                  <a:pt x="550418" y="95123"/>
                </a:lnTo>
                <a:lnTo>
                  <a:pt x="536157" y="92635"/>
                </a:lnTo>
                <a:close/>
              </a:path>
              <a:path w="619760" h="149859">
                <a:moveTo>
                  <a:pt x="541147" y="64135"/>
                </a:moveTo>
                <a:lnTo>
                  <a:pt x="536157" y="92635"/>
                </a:lnTo>
                <a:lnTo>
                  <a:pt x="550418" y="95123"/>
                </a:lnTo>
                <a:lnTo>
                  <a:pt x="545464" y="123698"/>
                </a:lnTo>
                <a:lnTo>
                  <a:pt x="612904" y="123698"/>
                </a:lnTo>
                <a:lnTo>
                  <a:pt x="619251" y="121793"/>
                </a:lnTo>
                <a:lnTo>
                  <a:pt x="541147" y="64135"/>
                </a:lnTo>
                <a:close/>
              </a:path>
              <a:path w="619760" h="149859">
                <a:moveTo>
                  <a:pt x="5079" y="0"/>
                </a:moveTo>
                <a:lnTo>
                  <a:pt x="0" y="28448"/>
                </a:lnTo>
                <a:lnTo>
                  <a:pt x="531156" y="121199"/>
                </a:lnTo>
                <a:lnTo>
                  <a:pt x="536157" y="92635"/>
                </a:lnTo>
                <a:lnTo>
                  <a:pt x="5079" y="0"/>
                </a:lnTo>
                <a:close/>
              </a:path>
            </a:pathLst>
          </a:custGeom>
          <a:solidFill>
            <a:srgbClr val="3986FF"/>
          </a:solidFill>
        </p:spPr>
        <p:txBody>
          <a:bodyPr wrap="square" lIns="0" tIns="0" rIns="0" bIns="0" rtlCol="0"/>
          <a:lstStyle/>
          <a:p>
            <a:endParaRPr/>
          </a:p>
        </p:txBody>
      </p:sp>
      <p:sp>
        <p:nvSpPr>
          <p:cNvPr id="10" name="object 10"/>
          <p:cNvSpPr/>
          <p:nvPr/>
        </p:nvSpPr>
        <p:spPr>
          <a:xfrm>
            <a:off x="7287005" y="3763802"/>
            <a:ext cx="622300" cy="206375"/>
          </a:xfrm>
          <a:custGeom>
            <a:avLst/>
            <a:gdLst/>
            <a:ahLst/>
            <a:cxnLst/>
            <a:rect l="l" t="t" r="r" b="b"/>
            <a:pathLst>
              <a:path w="622300" h="206375">
                <a:moveTo>
                  <a:pt x="380669" y="19812"/>
                </a:moveTo>
                <a:lnTo>
                  <a:pt x="292608" y="19812"/>
                </a:lnTo>
                <a:lnTo>
                  <a:pt x="310896" y="20827"/>
                </a:lnTo>
                <a:lnTo>
                  <a:pt x="329438" y="24002"/>
                </a:lnTo>
                <a:lnTo>
                  <a:pt x="367538" y="35686"/>
                </a:lnTo>
                <a:lnTo>
                  <a:pt x="406400" y="53847"/>
                </a:lnTo>
                <a:lnTo>
                  <a:pt x="446151" y="77723"/>
                </a:lnTo>
                <a:lnTo>
                  <a:pt x="486410" y="105917"/>
                </a:lnTo>
                <a:lnTo>
                  <a:pt x="527050" y="137413"/>
                </a:lnTo>
                <a:lnTo>
                  <a:pt x="568071" y="171195"/>
                </a:lnTo>
                <a:lnTo>
                  <a:pt x="609219" y="206247"/>
                </a:lnTo>
                <a:lnTo>
                  <a:pt x="622173" y="191261"/>
                </a:lnTo>
                <a:lnTo>
                  <a:pt x="580898" y="156209"/>
                </a:lnTo>
                <a:lnTo>
                  <a:pt x="539750" y="122173"/>
                </a:lnTo>
                <a:lnTo>
                  <a:pt x="498475" y="90042"/>
                </a:lnTo>
                <a:lnTo>
                  <a:pt x="457327" y="61340"/>
                </a:lnTo>
                <a:lnTo>
                  <a:pt x="416306" y="36702"/>
                </a:lnTo>
                <a:lnTo>
                  <a:pt x="395859" y="26415"/>
                </a:lnTo>
                <a:lnTo>
                  <a:pt x="380669" y="19812"/>
                </a:lnTo>
                <a:close/>
              </a:path>
              <a:path w="622300" h="206375">
                <a:moveTo>
                  <a:pt x="14732" y="93979"/>
                </a:moveTo>
                <a:lnTo>
                  <a:pt x="0" y="192023"/>
                </a:lnTo>
                <a:lnTo>
                  <a:pt x="99187" y="188848"/>
                </a:lnTo>
                <a:lnTo>
                  <a:pt x="71148" y="157352"/>
                </a:lnTo>
                <a:lnTo>
                  <a:pt x="53848" y="157352"/>
                </a:lnTo>
                <a:lnTo>
                  <a:pt x="41021" y="142366"/>
                </a:lnTo>
                <a:lnTo>
                  <a:pt x="50518" y="134179"/>
                </a:lnTo>
                <a:lnTo>
                  <a:pt x="14732" y="93979"/>
                </a:lnTo>
                <a:close/>
              </a:path>
              <a:path w="622300" h="206375">
                <a:moveTo>
                  <a:pt x="50518" y="134179"/>
                </a:moveTo>
                <a:lnTo>
                  <a:pt x="41021" y="142366"/>
                </a:lnTo>
                <a:lnTo>
                  <a:pt x="53848" y="157352"/>
                </a:lnTo>
                <a:lnTo>
                  <a:pt x="63680" y="148964"/>
                </a:lnTo>
                <a:lnTo>
                  <a:pt x="50518" y="134179"/>
                </a:lnTo>
                <a:close/>
              </a:path>
              <a:path w="622300" h="206375">
                <a:moveTo>
                  <a:pt x="63680" y="148964"/>
                </a:moveTo>
                <a:lnTo>
                  <a:pt x="53848" y="157352"/>
                </a:lnTo>
                <a:lnTo>
                  <a:pt x="71148" y="157352"/>
                </a:lnTo>
                <a:lnTo>
                  <a:pt x="63680" y="148964"/>
                </a:lnTo>
                <a:close/>
              </a:path>
              <a:path w="622300" h="206375">
                <a:moveTo>
                  <a:pt x="293878" y="0"/>
                </a:moveTo>
                <a:lnTo>
                  <a:pt x="248412" y="7874"/>
                </a:lnTo>
                <a:lnTo>
                  <a:pt x="212090" y="22732"/>
                </a:lnTo>
                <a:lnTo>
                  <a:pt x="174879" y="42925"/>
                </a:lnTo>
                <a:lnTo>
                  <a:pt x="125730" y="75310"/>
                </a:lnTo>
                <a:lnTo>
                  <a:pt x="80010" y="109727"/>
                </a:lnTo>
                <a:lnTo>
                  <a:pt x="50518" y="134179"/>
                </a:lnTo>
                <a:lnTo>
                  <a:pt x="63680" y="148964"/>
                </a:lnTo>
                <a:lnTo>
                  <a:pt x="72009" y="141858"/>
                </a:lnTo>
                <a:lnTo>
                  <a:pt x="92202" y="125475"/>
                </a:lnTo>
                <a:lnTo>
                  <a:pt x="136906" y="91693"/>
                </a:lnTo>
                <a:lnTo>
                  <a:pt x="184531" y="60197"/>
                </a:lnTo>
                <a:lnTo>
                  <a:pt x="220345" y="40766"/>
                </a:lnTo>
                <a:lnTo>
                  <a:pt x="264414" y="23875"/>
                </a:lnTo>
                <a:lnTo>
                  <a:pt x="292608" y="19812"/>
                </a:lnTo>
                <a:lnTo>
                  <a:pt x="380669" y="19812"/>
                </a:lnTo>
                <a:lnTo>
                  <a:pt x="375412" y="17525"/>
                </a:lnTo>
                <a:lnTo>
                  <a:pt x="354965" y="10287"/>
                </a:lnTo>
                <a:lnTo>
                  <a:pt x="334645" y="4825"/>
                </a:lnTo>
                <a:lnTo>
                  <a:pt x="314325" y="1396"/>
                </a:lnTo>
                <a:lnTo>
                  <a:pt x="293878" y="0"/>
                </a:lnTo>
                <a:close/>
              </a:path>
            </a:pathLst>
          </a:custGeom>
          <a:solidFill>
            <a:srgbClr val="BA56BD"/>
          </a:solidFill>
        </p:spPr>
        <p:txBody>
          <a:bodyPr wrap="square" lIns="0" tIns="0" rIns="0" bIns="0" rtlCol="0"/>
          <a:lstStyle/>
          <a:p>
            <a:endParaRPr/>
          </a:p>
        </p:txBody>
      </p:sp>
      <p:sp>
        <p:nvSpPr>
          <p:cNvPr id="11" name="object 11"/>
          <p:cNvSpPr/>
          <p:nvPr/>
        </p:nvSpPr>
        <p:spPr>
          <a:xfrm>
            <a:off x="5549647" y="2756438"/>
            <a:ext cx="2049145" cy="337185"/>
          </a:xfrm>
          <a:custGeom>
            <a:avLst/>
            <a:gdLst/>
            <a:ahLst/>
            <a:cxnLst/>
            <a:rect l="l" t="t" r="r" b="b"/>
            <a:pathLst>
              <a:path w="2049145" h="337185">
                <a:moveTo>
                  <a:pt x="42799" y="221487"/>
                </a:moveTo>
                <a:lnTo>
                  <a:pt x="0" y="311022"/>
                </a:lnTo>
                <a:lnTo>
                  <a:pt x="95757" y="336930"/>
                </a:lnTo>
                <a:lnTo>
                  <a:pt x="75891" y="293623"/>
                </a:lnTo>
                <a:lnTo>
                  <a:pt x="61849" y="293623"/>
                </a:lnTo>
                <a:lnTo>
                  <a:pt x="53593" y="275589"/>
                </a:lnTo>
                <a:lnTo>
                  <a:pt x="65170" y="270255"/>
                </a:lnTo>
                <a:lnTo>
                  <a:pt x="42799" y="221487"/>
                </a:lnTo>
                <a:close/>
              </a:path>
              <a:path w="2049145" h="337185">
                <a:moveTo>
                  <a:pt x="1191171" y="19811"/>
                </a:moveTo>
                <a:lnTo>
                  <a:pt x="973708" y="19811"/>
                </a:lnTo>
                <a:lnTo>
                  <a:pt x="1005458" y="20319"/>
                </a:lnTo>
                <a:lnTo>
                  <a:pt x="1037463" y="21843"/>
                </a:lnTo>
                <a:lnTo>
                  <a:pt x="1101725" y="27177"/>
                </a:lnTo>
                <a:lnTo>
                  <a:pt x="1166494" y="35813"/>
                </a:lnTo>
                <a:lnTo>
                  <a:pt x="1231773" y="47243"/>
                </a:lnTo>
                <a:lnTo>
                  <a:pt x="1297558" y="61467"/>
                </a:lnTo>
                <a:lnTo>
                  <a:pt x="1363726" y="78104"/>
                </a:lnTo>
                <a:lnTo>
                  <a:pt x="1430401" y="96900"/>
                </a:lnTo>
                <a:lnTo>
                  <a:pt x="1497329" y="117855"/>
                </a:lnTo>
                <a:lnTo>
                  <a:pt x="1564513" y="140588"/>
                </a:lnTo>
                <a:lnTo>
                  <a:pt x="1632077" y="164845"/>
                </a:lnTo>
                <a:lnTo>
                  <a:pt x="1699894" y="190500"/>
                </a:lnTo>
                <a:lnTo>
                  <a:pt x="1767966" y="217423"/>
                </a:lnTo>
                <a:lnTo>
                  <a:pt x="1836165" y="245109"/>
                </a:lnTo>
                <a:lnTo>
                  <a:pt x="2041398" y="331342"/>
                </a:lnTo>
                <a:lnTo>
                  <a:pt x="2049017" y="313054"/>
                </a:lnTo>
                <a:lnTo>
                  <a:pt x="1843786" y="226694"/>
                </a:lnTo>
                <a:lnTo>
                  <a:pt x="1707133" y="172084"/>
                </a:lnTo>
                <a:lnTo>
                  <a:pt x="1639189" y="146303"/>
                </a:lnTo>
                <a:lnTo>
                  <a:pt x="1571243" y="122046"/>
                </a:lnTo>
                <a:lnTo>
                  <a:pt x="1503679" y="99059"/>
                </a:lnTo>
                <a:lnTo>
                  <a:pt x="1436242" y="78104"/>
                </a:lnTo>
                <a:lnTo>
                  <a:pt x="1369187" y="59054"/>
                </a:lnTo>
                <a:lnTo>
                  <a:pt x="1268983" y="34670"/>
                </a:lnTo>
                <a:lnTo>
                  <a:pt x="1202689" y="21716"/>
                </a:lnTo>
                <a:lnTo>
                  <a:pt x="1191171" y="19811"/>
                </a:lnTo>
                <a:close/>
              </a:path>
              <a:path w="2049145" h="337185">
                <a:moveTo>
                  <a:pt x="65170" y="270255"/>
                </a:moveTo>
                <a:lnTo>
                  <a:pt x="53593" y="275589"/>
                </a:lnTo>
                <a:lnTo>
                  <a:pt x="61849" y="293623"/>
                </a:lnTo>
                <a:lnTo>
                  <a:pt x="73420" y="288239"/>
                </a:lnTo>
                <a:lnTo>
                  <a:pt x="65170" y="270255"/>
                </a:lnTo>
                <a:close/>
              </a:path>
              <a:path w="2049145" h="337185">
                <a:moveTo>
                  <a:pt x="73420" y="288239"/>
                </a:moveTo>
                <a:lnTo>
                  <a:pt x="61849" y="293623"/>
                </a:lnTo>
                <a:lnTo>
                  <a:pt x="75891" y="293623"/>
                </a:lnTo>
                <a:lnTo>
                  <a:pt x="73420" y="288239"/>
                </a:lnTo>
                <a:close/>
              </a:path>
              <a:path w="2049145" h="337185">
                <a:moveTo>
                  <a:pt x="974089" y="0"/>
                </a:moveTo>
                <a:lnTo>
                  <a:pt x="906144" y="3047"/>
                </a:lnTo>
                <a:lnTo>
                  <a:pt x="832738" y="12445"/>
                </a:lnTo>
                <a:lnTo>
                  <a:pt x="794512" y="19303"/>
                </a:lnTo>
                <a:lnTo>
                  <a:pt x="755523" y="27177"/>
                </a:lnTo>
                <a:lnTo>
                  <a:pt x="715771" y="36448"/>
                </a:lnTo>
                <a:lnTo>
                  <a:pt x="675513" y="46608"/>
                </a:lnTo>
                <a:lnTo>
                  <a:pt x="635000" y="57530"/>
                </a:lnTo>
                <a:lnTo>
                  <a:pt x="594232" y="69468"/>
                </a:lnTo>
                <a:lnTo>
                  <a:pt x="553592" y="81787"/>
                </a:lnTo>
                <a:lnTo>
                  <a:pt x="472693" y="108457"/>
                </a:lnTo>
                <a:lnTo>
                  <a:pt x="432942" y="122300"/>
                </a:lnTo>
                <a:lnTo>
                  <a:pt x="393953" y="136270"/>
                </a:lnTo>
                <a:lnTo>
                  <a:pt x="355726" y="150367"/>
                </a:lnTo>
                <a:lnTo>
                  <a:pt x="282448" y="178688"/>
                </a:lnTo>
                <a:lnTo>
                  <a:pt x="214629" y="205993"/>
                </a:lnTo>
                <a:lnTo>
                  <a:pt x="125729" y="243585"/>
                </a:lnTo>
                <a:lnTo>
                  <a:pt x="77215" y="264794"/>
                </a:lnTo>
                <a:lnTo>
                  <a:pt x="65170" y="270255"/>
                </a:lnTo>
                <a:lnTo>
                  <a:pt x="73420" y="288239"/>
                </a:lnTo>
                <a:lnTo>
                  <a:pt x="74675" y="287654"/>
                </a:lnTo>
                <a:lnTo>
                  <a:pt x="133476" y="261746"/>
                </a:lnTo>
                <a:lnTo>
                  <a:pt x="221995" y="224408"/>
                </a:lnTo>
                <a:lnTo>
                  <a:pt x="289687" y="197103"/>
                </a:lnTo>
                <a:lnTo>
                  <a:pt x="362584" y="169036"/>
                </a:lnTo>
                <a:lnTo>
                  <a:pt x="400684" y="154939"/>
                </a:lnTo>
                <a:lnTo>
                  <a:pt x="479043" y="127126"/>
                </a:lnTo>
                <a:lnTo>
                  <a:pt x="519049" y="113791"/>
                </a:lnTo>
                <a:lnTo>
                  <a:pt x="559307" y="100837"/>
                </a:lnTo>
                <a:lnTo>
                  <a:pt x="599820" y="88391"/>
                </a:lnTo>
                <a:lnTo>
                  <a:pt x="640206" y="76707"/>
                </a:lnTo>
                <a:lnTo>
                  <a:pt x="680465" y="65785"/>
                </a:lnTo>
                <a:lnTo>
                  <a:pt x="720216" y="55752"/>
                </a:lnTo>
                <a:lnTo>
                  <a:pt x="759459" y="46608"/>
                </a:lnTo>
                <a:lnTo>
                  <a:pt x="798067" y="38734"/>
                </a:lnTo>
                <a:lnTo>
                  <a:pt x="835659" y="32003"/>
                </a:lnTo>
                <a:lnTo>
                  <a:pt x="907541" y="22859"/>
                </a:lnTo>
                <a:lnTo>
                  <a:pt x="973708" y="19811"/>
                </a:lnTo>
                <a:lnTo>
                  <a:pt x="1191171" y="19811"/>
                </a:lnTo>
                <a:lnTo>
                  <a:pt x="1169669" y="16255"/>
                </a:lnTo>
                <a:lnTo>
                  <a:pt x="1104138" y="7619"/>
                </a:lnTo>
                <a:lnTo>
                  <a:pt x="1038859" y="2031"/>
                </a:lnTo>
                <a:lnTo>
                  <a:pt x="1006348" y="507"/>
                </a:lnTo>
                <a:lnTo>
                  <a:pt x="974089" y="0"/>
                </a:lnTo>
                <a:close/>
              </a:path>
            </a:pathLst>
          </a:custGeom>
          <a:solidFill>
            <a:srgbClr val="BA56BD"/>
          </a:solidFill>
        </p:spPr>
        <p:txBody>
          <a:bodyPr wrap="square" lIns="0" tIns="0" rIns="0" bIns="0" rtlCol="0"/>
          <a:lstStyle/>
          <a:p>
            <a:endParaRPr/>
          </a:p>
        </p:txBody>
      </p:sp>
      <p:sp>
        <p:nvSpPr>
          <p:cNvPr id="13" name="object 13"/>
          <p:cNvSpPr txBox="1"/>
          <p:nvPr/>
        </p:nvSpPr>
        <p:spPr>
          <a:xfrm>
            <a:off x="3770758" y="6444184"/>
            <a:ext cx="6707505" cy="166071"/>
          </a:xfrm>
          <a:prstGeom prst="rect">
            <a:avLst/>
          </a:prstGeom>
        </p:spPr>
        <p:txBody>
          <a:bodyPr vert="horz" wrap="square" lIns="0" tIns="12065" rIns="0" bIns="0" rtlCol="0">
            <a:spAutoFit/>
          </a:bodyPr>
          <a:lstStyle/>
          <a:p>
            <a:pPr marL="12700">
              <a:spcBef>
                <a:spcPts val="95"/>
              </a:spcBef>
            </a:pPr>
            <a:r>
              <a:rPr sz="1000" spc="-70" dirty="0">
                <a:latin typeface="Arial"/>
                <a:cs typeface="Arial"/>
              </a:rPr>
              <a:t>“Assessing </a:t>
            </a:r>
            <a:r>
              <a:rPr sz="1000" spc="-15" dirty="0">
                <a:latin typeface="Arial"/>
                <a:cs typeface="Arial"/>
              </a:rPr>
              <a:t>the Ability </a:t>
            </a:r>
            <a:r>
              <a:rPr sz="1000" spc="-5" dirty="0">
                <a:latin typeface="Arial"/>
                <a:cs typeface="Arial"/>
              </a:rPr>
              <a:t>of </a:t>
            </a:r>
            <a:r>
              <a:rPr sz="1000" spc="-120" dirty="0">
                <a:latin typeface="Arial"/>
                <a:cs typeface="Arial"/>
              </a:rPr>
              <a:t>LSTMs </a:t>
            </a:r>
            <a:r>
              <a:rPr sz="1000" spc="10" dirty="0">
                <a:latin typeface="Arial"/>
                <a:cs typeface="Arial"/>
              </a:rPr>
              <a:t>to </a:t>
            </a:r>
            <a:r>
              <a:rPr sz="1000" spc="-65" dirty="0">
                <a:latin typeface="Arial"/>
                <a:cs typeface="Arial"/>
              </a:rPr>
              <a:t>Learn </a:t>
            </a:r>
            <a:r>
              <a:rPr sz="1000" spc="-60" dirty="0">
                <a:latin typeface="Arial"/>
                <a:cs typeface="Arial"/>
              </a:rPr>
              <a:t>Syntax-Sensitive </a:t>
            </a:r>
            <a:r>
              <a:rPr sz="1000" spc="-50" dirty="0">
                <a:latin typeface="Arial"/>
                <a:cs typeface="Arial"/>
              </a:rPr>
              <a:t>Dependencies”, </a:t>
            </a:r>
            <a:r>
              <a:rPr sz="1000" spc="-65" dirty="0">
                <a:latin typeface="Arial"/>
                <a:cs typeface="Arial"/>
              </a:rPr>
              <a:t>Linzen </a:t>
            </a:r>
            <a:r>
              <a:rPr sz="1000" spc="-5" dirty="0">
                <a:latin typeface="Arial"/>
                <a:cs typeface="Arial"/>
              </a:rPr>
              <a:t>et </a:t>
            </a:r>
            <a:r>
              <a:rPr sz="1000" spc="-35" dirty="0">
                <a:latin typeface="Arial"/>
                <a:cs typeface="Arial"/>
              </a:rPr>
              <a:t>al, </a:t>
            </a:r>
            <a:r>
              <a:rPr sz="1000" spc="-50" dirty="0">
                <a:latin typeface="Arial"/>
                <a:cs typeface="Arial"/>
              </a:rPr>
              <a:t>2016.</a:t>
            </a:r>
            <a:r>
              <a:rPr sz="1000" u="sng" spc="-35" dirty="0">
                <a:solidFill>
                  <a:srgbClr val="EE8E1C"/>
                </a:solidFill>
                <a:uFill>
                  <a:solidFill>
                    <a:srgbClr val="EE8E1C"/>
                  </a:solidFill>
                </a:uFill>
                <a:latin typeface="Arial"/>
                <a:cs typeface="Arial"/>
                <a:hlinkClick r:id="rId3"/>
              </a:rPr>
              <a:t> </a:t>
            </a:r>
            <a:r>
              <a:rPr sz="1000" u="sng" spc="-20" dirty="0">
                <a:solidFill>
                  <a:srgbClr val="EE8E1C"/>
                </a:solidFill>
                <a:uFill>
                  <a:solidFill>
                    <a:srgbClr val="EE8E1C"/>
                  </a:solidFill>
                </a:uFill>
                <a:latin typeface="Arial"/>
                <a:cs typeface="Arial"/>
                <a:hlinkClick r:id="rId3"/>
              </a:rPr>
              <a:t>https://arxiv.org/pdf/1611.01368.pdf</a:t>
            </a:r>
            <a:endParaRPr sz="1000">
              <a:latin typeface="Arial"/>
              <a:cs typeface="Arial"/>
            </a:endParaRPr>
          </a:p>
        </p:txBody>
      </p:sp>
    </p:spTree>
    <p:extLst>
      <p:ext uri="{BB962C8B-B14F-4D97-AF65-F5344CB8AC3E}">
        <p14:creationId xmlns:p14="http://schemas.microsoft.com/office/powerpoint/2010/main" val="471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2370" y="249377"/>
            <a:ext cx="9827260" cy="690574"/>
          </a:xfrm>
          <a:prstGeom prst="rect">
            <a:avLst/>
          </a:prstGeom>
        </p:spPr>
        <p:txBody>
          <a:bodyPr vert="horz" wrap="square" lIns="0" tIns="13335" rIns="0" bIns="0" rtlCol="0">
            <a:spAutoFit/>
          </a:bodyPr>
          <a:lstStyle/>
          <a:p>
            <a:pPr marL="12700" algn="ctr">
              <a:spcBef>
                <a:spcPts val="105"/>
              </a:spcBef>
            </a:pPr>
            <a:r>
              <a:rPr spc="-100" dirty="0">
                <a:solidFill>
                  <a:srgbClr val="3986FF"/>
                </a:solidFill>
              </a:rPr>
              <a:t>Why </a:t>
            </a:r>
            <a:r>
              <a:rPr spc="-135" dirty="0">
                <a:solidFill>
                  <a:srgbClr val="3986FF"/>
                </a:solidFill>
              </a:rPr>
              <a:t>is </a:t>
            </a:r>
            <a:r>
              <a:rPr u="heavy" spc="-170" dirty="0">
                <a:solidFill>
                  <a:srgbClr val="3986FF"/>
                </a:solidFill>
                <a:uFill>
                  <a:solidFill>
                    <a:srgbClr val="3986FF"/>
                  </a:solidFill>
                </a:uFill>
              </a:rPr>
              <a:t>exploding</a:t>
            </a:r>
            <a:r>
              <a:rPr spc="-170" dirty="0">
                <a:solidFill>
                  <a:srgbClr val="3986FF"/>
                </a:solidFill>
              </a:rPr>
              <a:t> gradient </a:t>
            </a:r>
            <a:r>
              <a:rPr spc="-125" dirty="0">
                <a:solidFill>
                  <a:srgbClr val="3986FF"/>
                </a:solidFill>
              </a:rPr>
              <a:t>a</a:t>
            </a:r>
            <a:r>
              <a:rPr spc="-725" dirty="0">
                <a:solidFill>
                  <a:srgbClr val="3986FF"/>
                </a:solidFill>
              </a:rPr>
              <a:t> </a:t>
            </a:r>
            <a:r>
              <a:rPr spc="-135" dirty="0">
                <a:solidFill>
                  <a:srgbClr val="3986FF"/>
                </a:solidFill>
              </a:rPr>
              <a:t>problem?</a:t>
            </a:r>
          </a:p>
        </p:txBody>
      </p:sp>
      <p:sp>
        <p:nvSpPr>
          <p:cNvPr id="4" name="object 4"/>
          <p:cNvSpPr/>
          <p:nvPr/>
        </p:nvSpPr>
        <p:spPr>
          <a:xfrm>
            <a:off x="3605785" y="2434190"/>
            <a:ext cx="4623812" cy="51626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56400" y="1309031"/>
            <a:ext cx="9601200" cy="980440"/>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Lst>
            </a:pPr>
            <a:r>
              <a:rPr sz="2400" dirty="0">
                <a:latin typeface="Arial"/>
                <a:cs typeface="Arial"/>
              </a:rPr>
              <a:t>If the gradient becomes too big, then the SGD update step  becomes too big:</a:t>
            </a:r>
          </a:p>
          <a:p>
            <a:pPr marL="4053840">
              <a:lnSpc>
                <a:spcPts val="1760"/>
              </a:lnSpc>
            </a:pPr>
            <a:r>
              <a:rPr lang="en-SG" sz="2000" dirty="0">
                <a:solidFill>
                  <a:srgbClr val="BA56BD"/>
                </a:solidFill>
                <a:latin typeface="Arial"/>
                <a:cs typeface="Arial"/>
              </a:rPr>
              <a:t>   </a:t>
            </a:r>
            <a:r>
              <a:rPr sz="2000" dirty="0">
                <a:solidFill>
                  <a:srgbClr val="BA56BD"/>
                </a:solidFill>
                <a:latin typeface="Arial"/>
                <a:cs typeface="Arial"/>
              </a:rPr>
              <a:t>learning rate</a:t>
            </a:r>
            <a:endParaRPr sz="2000" dirty="0">
              <a:latin typeface="Arial"/>
              <a:cs typeface="Arial"/>
            </a:endParaRPr>
          </a:p>
        </p:txBody>
      </p:sp>
      <p:sp>
        <p:nvSpPr>
          <p:cNvPr id="6" name="object 6"/>
          <p:cNvSpPr txBox="1"/>
          <p:nvPr/>
        </p:nvSpPr>
        <p:spPr>
          <a:xfrm>
            <a:off x="1524000" y="3093461"/>
            <a:ext cx="9982199" cy="2850139"/>
          </a:xfrm>
          <a:prstGeom prst="rect">
            <a:avLst/>
          </a:prstGeom>
        </p:spPr>
        <p:txBody>
          <a:bodyPr vert="horz" wrap="square" lIns="0" tIns="13335" rIns="0" bIns="0" rtlCol="0">
            <a:spAutoFit/>
          </a:bodyPr>
          <a:lstStyle/>
          <a:p>
            <a:pPr marL="5214620">
              <a:spcBef>
                <a:spcPts val="105"/>
              </a:spcBef>
            </a:pPr>
            <a:r>
              <a:rPr lang="en-SG" sz="2000" spc="-60" dirty="0">
                <a:solidFill>
                  <a:srgbClr val="00AF50"/>
                </a:solidFill>
                <a:latin typeface="Arial"/>
                <a:cs typeface="Arial"/>
              </a:rPr>
              <a:t>     </a:t>
            </a:r>
            <a:r>
              <a:rPr sz="2000" spc="-60" dirty="0">
                <a:solidFill>
                  <a:srgbClr val="00AF50"/>
                </a:solidFill>
                <a:latin typeface="Arial"/>
                <a:cs typeface="Arial"/>
              </a:rPr>
              <a:t>gradient</a:t>
            </a:r>
            <a:endParaRPr sz="2000" dirty="0">
              <a:latin typeface="Arial"/>
              <a:cs typeface="Arial"/>
            </a:endParaRPr>
          </a:p>
          <a:p>
            <a:pPr>
              <a:lnSpc>
                <a:spcPct val="100000"/>
              </a:lnSpc>
            </a:pPr>
            <a:endParaRPr sz="2000" dirty="0">
              <a:latin typeface="Times New Roman"/>
              <a:cs typeface="Times New Roman"/>
            </a:endParaRPr>
          </a:p>
          <a:p>
            <a:pPr marL="355600" marR="5080" indent="-342900">
              <a:spcBef>
                <a:spcPts val="1570"/>
              </a:spcBef>
              <a:buClr>
                <a:srgbClr val="CC0000"/>
              </a:buClr>
              <a:buFont typeface="Times New Roman"/>
              <a:buChar char="•"/>
              <a:tabLst>
                <a:tab pos="354965" algn="l"/>
                <a:tab pos="355600" algn="l"/>
              </a:tabLst>
            </a:pPr>
            <a:r>
              <a:rPr sz="2400" spc="-160" dirty="0">
                <a:latin typeface="Arial"/>
                <a:cs typeface="Arial"/>
              </a:rPr>
              <a:t>This </a:t>
            </a:r>
            <a:r>
              <a:rPr sz="2400" spc="-150" dirty="0">
                <a:latin typeface="Arial"/>
                <a:cs typeface="Arial"/>
              </a:rPr>
              <a:t>can </a:t>
            </a:r>
            <a:r>
              <a:rPr sz="2400" spc="-170" dirty="0">
                <a:latin typeface="Arial"/>
                <a:cs typeface="Arial"/>
              </a:rPr>
              <a:t>cause </a:t>
            </a:r>
            <a:r>
              <a:rPr sz="2400" spc="-114" dirty="0">
                <a:solidFill>
                  <a:srgbClr val="C00000"/>
                </a:solidFill>
                <a:latin typeface="Arial"/>
                <a:cs typeface="Arial"/>
              </a:rPr>
              <a:t>bad </a:t>
            </a:r>
            <a:r>
              <a:rPr sz="2400" spc="-90" dirty="0">
                <a:solidFill>
                  <a:srgbClr val="C00000"/>
                </a:solidFill>
                <a:latin typeface="Arial"/>
                <a:cs typeface="Arial"/>
              </a:rPr>
              <a:t>updates</a:t>
            </a:r>
            <a:r>
              <a:rPr sz="2400" spc="-90" dirty="0">
                <a:latin typeface="Arial"/>
                <a:cs typeface="Arial"/>
              </a:rPr>
              <a:t>: </a:t>
            </a:r>
            <a:r>
              <a:rPr sz="2400" spc="-80" dirty="0">
                <a:latin typeface="Arial"/>
                <a:cs typeface="Arial"/>
              </a:rPr>
              <a:t>we </a:t>
            </a:r>
            <a:r>
              <a:rPr sz="2400" spc="-75" dirty="0">
                <a:latin typeface="Arial"/>
                <a:cs typeface="Arial"/>
              </a:rPr>
              <a:t>take </a:t>
            </a:r>
            <a:r>
              <a:rPr sz="2400" spc="-5" dirty="0">
                <a:latin typeface="Arial"/>
                <a:cs typeface="Arial"/>
              </a:rPr>
              <a:t>too </a:t>
            </a:r>
            <a:r>
              <a:rPr sz="2400" spc="-100" dirty="0">
                <a:latin typeface="Arial"/>
                <a:cs typeface="Arial"/>
              </a:rPr>
              <a:t>large </a:t>
            </a:r>
            <a:r>
              <a:rPr sz="2400" spc="-190" dirty="0">
                <a:latin typeface="Arial"/>
                <a:cs typeface="Arial"/>
              </a:rPr>
              <a:t>a </a:t>
            </a:r>
            <a:r>
              <a:rPr sz="2400" spc="-90" dirty="0">
                <a:latin typeface="Arial"/>
                <a:cs typeface="Arial"/>
              </a:rPr>
              <a:t>step </a:t>
            </a:r>
            <a:r>
              <a:rPr sz="2400" spc="-114" dirty="0">
                <a:latin typeface="Arial"/>
                <a:cs typeface="Arial"/>
              </a:rPr>
              <a:t>and</a:t>
            </a:r>
            <a:r>
              <a:rPr sz="2400" spc="-350" dirty="0">
                <a:latin typeface="Arial"/>
                <a:cs typeface="Arial"/>
              </a:rPr>
              <a:t> </a:t>
            </a:r>
            <a:r>
              <a:rPr sz="2400" spc="-110" dirty="0">
                <a:latin typeface="Arial"/>
                <a:cs typeface="Arial"/>
              </a:rPr>
              <a:t>reach  </a:t>
            </a:r>
            <a:r>
              <a:rPr sz="2400" spc="-190" dirty="0">
                <a:latin typeface="Arial"/>
                <a:cs typeface="Arial"/>
              </a:rPr>
              <a:t>a </a:t>
            </a:r>
            <a:r>
              <a:rPr sz="2400" spc="-114" dirty="0">
                <a:latin typeface="Arial"/>
                <a:cs typeface="Arial"/>
              </a:rPr>
              <a:t>bad </a:t>
            </a:r>
            <a:r>
              <a:rPr sz="2400" spc="-70" dirty="0">
                <a:latin typeface="Arial"/>
                <a:cs typeface="Arial"/>
              </a:rPr>
              <a:t>parameter </a:t>
            </a:r>
            <a:r>
              <a:rPr sz="2400" spc="-55" dirty="0">
                <a:latin typeface="Arial"/>
                <a:cs typeface="Arial"/>
              </a:rPr>
              <a:t>configuration </a:t>
            </a:r>
            <a:r>
              <a:rPr sz="2400" spc="-5" dirty="0">
                <a:latin typeface="Arial"/>
                <a:cs typeface="Arial"/>
              </a:rPr>
              <a:t>(with </a:t>
            </a:r>
            <a:r>
              <a:rPr sz="2400" spc="-100" dirty="0">
                <a:latin typeface="Arial"/>
                <a:cs typeface="Arial"/>
              </a:rPr>
              <a:t>large</a:t>
            </a:r>
            <a:r>
              <a:rPr sz="2400" spc="-385" dirty="0">
                <a:latin typeface="Arial"/>
                <a:cs typeface="Arial"/>
              </a:rPr>
              <a:t> </a:t>
            </a:r>
            <a:r>
              <a:rPr sz="2400" spc="-135" dirty="0">
                <a:latin typeface="Arial"/>
                <a:cs typeface="Arial"/>
              </a:rPr>
              <a:t>loss)</a:t>
            </a:r>
            <a:endParaRPr sz="2400" dirty="0">
              <a:latin typeface="Arial"/>
              <a:cs typeface="Arial"/>
            </a:endParaRPr>
          </a:p>
          <a:p>
            <a:pPr>
              <a:spcBef>
                <a:spcPts val="10"/>
              </a:spcBef>
              <a:buClr>
                <a:srgbClr val="CC0000"/>
              </a:buClr>
              <a:buFont typeface="Times New Roman"/>
              <a:buChar char="•"/>
            </a:pPr>
            <a:endParaRPr sz="3500" dirty="0">
              <a:latin typeface="Times New Roman"/>
              <a:cs typeface="Times New Roman"/>
            </a:endParaRPr>
          </a:p>
          <a:p>
            <a:pPr marL="355600" marR="146685" indent="-342900">
              <a:buClr>
                <a:srgbClr val="CC0000"/>
              </a:buClr>
              <a:buFont typeface="Times New Roman"/>
              <a:buChar char="•"/>
              <a:tabLst>
                <a:tab pos="354965" algn="l"/>
                <a:tab pos="355600" algn="l"/>
              </a:tabLst>
            </a:pPr>
            <a:r>
              <a:rPr sz="2400" spc="-70" dirty="0">
                <a:latin typeface="Arial"/>
                <a:cs typeface="Arial"/>
              </a:rPr>
              <a:t>In</a:t>
            </a:r>
            <a:r>
              <a:rPr sz="2400" spc="-125" dirty="0">
                <a:latin typeface="Arial"/>
                <a:cs typeface="Arial"/>
              </a:rPr>
              <a:t> </a:t>
            </a:r>
            <a:r>
              <a:rPr sz="2400" spc="-30" dirty="0">
                <a:latin typeface="Arial"/>
                <a:cs typeface="Arial"/>
              </a:rPr>
              <a:t>the</a:t>
            </a:r>
            <a:r>
              <a:rPr sz="2400" spc="-125" dirty="0">
                <a:latin typeface="Arial"/>
                <a:cs typeface="Arial"/>
              </a:rPr>
              <a:t> </a:t>
            </a:r>
            <a:r>
              <a:rPr sz="2400" spc="-35" dirty="0">
                <a:latin typeface="Arial"/>
                <a:cs typeface="Arial"/>
              </a:rPr>
              <a:t>worst</a:t>
            </a:r>
            <a:r>
              <a:rPr sz="2400" spc="-150" dirty="0">
                <a:latin typeface="Arial"/>
                <a:cs typeface="Arial"/>
              </a:rPr>
              <a:t> </a:t>
            </a:r>
            <a:r>
              <a:rPr sz="2400" spc="-170" dirty="0">
                <a:latin typeface="Arial"/>
                <a:cs typeface="Arial"/>
              </a:rPr>
              <a:t>case,</a:t>
            </a:r>
            <a:r>
              <a:rPr sz="2400" spc="-140" dirty="0">
                <a:latin typeface="Arial"/>
                <a:cs typeface="Arial"/>
              </a:rPr>
              <a:t> </a:t>
            </a:r>
            <a:r>
              <a:rPr sz="2400" spc="-50" dirty="0">
                <a:latin typeface="Arial"/>
                <a:cs typeface="Arial"/>
              </a:rPr>
              <a:t>this</a:t>
            </a:r>
            <a:r>
              <a:rPr sz="2400" spc="-125" dirty="0">
                <a:latin typeface="Arial"/>
                <a:cs typeface="Arial"/>
              </a:rPr>
              <a:t> </a:t>
            </a:r>
            <a:r>
              <a:rPr sz="2400" spc="5" dirty="0">
                <a:latin typeface="Arial"/>
                <a:cs typeface="Arial"/>
              </a:rPr>
              <a:t>will</a:t>
            </a:r>
            <a:r>
              <a:rPr sz="2400" spc="-145" dirty="0">
                <a:latin typeface="Arial"/>
                <a:cs typeface="Arial"/>
              </a:rPr>
              <a:t> </a:t>
            </a:r>
            <a:r>
              <a:rPr sz="2400" spc="-50" dirty="0">
                <a:latin typeface="Arial"/>
                <a:cs typeface="Arial"/>
              </a:rPr>
              <a:t>result</a:t>
            </a:r>
            <a:r>
              <a:rPr sz="2400" spc="-145" dirty="0">
                <a:latin typeface="Arial"/>
                <a:cs typeface="Arial"/>
              </a:rPr>
              <a:t> </a:t>
            </a:r>
            <a:r>
              <a:rPr sz="2400" spc="-30" dirty="0">
                <a:latin typeface="Arial"/>
                <a:cs typeface="Arial"/>
              </a:rPr>
              <a:t>in</a:t>
            </a:r>
            <a:r>
              <a:rPr sz="2400" spc="-130" dirty="0">
                <a:latin typeface="Arial"/>
                <a:cs typeface="Arial"/>
              </a:rPr>
              <a:t> </a:t>
            </a:r>
            <a:r>
              <a:rPr sz="2400" spc="-25" dirty="0">
                <a:solidFill>
                  <a:srgbClr val="C00000"/>
                </a:solidFill>
                <a:latin typeface="Arial"/>
                <a:cs typeface="Arial"/>
              </a:rPr>
              <a:t>Inf</a:t>
            </a:r>
            <a:r>
              <a:rPr sz="2400" spc="-135" dirty="0">
                <a:solidFill>
                  <a:srgbClr val="C00000"/>
                </a:solidFill>
                <a:latin typeface="Arial"/>
                <a:cs typeface="Arial"/>
              </a:rPr>
              <a:t> </a:t>
            </a:r>
            <a:r>
              <a:rPr sz="2400" spc="-20" dirty="0">
                <a:latin typeface="Arial"/>
                <a:cs typeface="Arial"/>
              </a:rPr>
              <a:t>or</a:t>
            </a:r>
            <a:r>
              <a:rPr sz="2400" spc="-130" dirty="0">
                <a:latin typeface="Arial"/>
                <a:cs typeface="Arial"/>
              </a:rPr>
              <a:t> </a:t>
            </a:r>
            <a:r>
              <a:rPr sz="2400" spc="-185" dirty="0">
                <a:solidFill>
                  <a:srgbClr val="C00000"/>
                </a:solidFill>
                <a:latin typeface="Arial"/>
                <a:cs typeface="Arial"/>
              </a:rPr>
              <a:t>NaN</a:t>
            </a:r>
            <a:r>
              <a:rPr sz="2400" spc="-130" dirty="0">
                <a:solidFill>
                  <a:srgbClr val="C00000"/>
                </a:solidFill>
                <a:latin typeface="Arial"/>
                <a:cs typeface="Arial"/>
              </a:rPr>
              <a:t> </a:t>
            </a:r>
            <a:r>
              <a:rPr sz="2400" spc="-30" dirty="0">
                <a:latin typeface="Arial"/>
                <a:cs typeface="Arial"/>
              </a:rPr>
              <a:t>in</a:t>
            </a:r>
            <a:r>
              <a:rPr sz="2400" spc="-125" dirty="0">
                <a:latin typeface="Arial"/>
                <a:cs typeface="Arial"/>
              </a:rPr>
              <a:t> </a:t>
            </a:r>
            <a:r>
              <a:rPr sz="2400" spc="-55" dirty="0">
                <a:latin typeface="Arial"/>
                <a:cs typeface="Arial"/>
              </a:rPr>
              <a:t>your</a:t>
            </a:r>
            <a:r>
              <a:rPr sz="2400" spc="-125" dirty="0">
                <a:latin typeface="Arial"/>
                <a:cs typeface="Arial"/>
              </a:rPr>
              <a:t> </a:t>
            </a:r>
            <a:r>
              <a:rPr sz="2400" spc="-40" dirty="0">
                <a:latin typeface="Arial"/>
                <a:cs typeface="Arial"/>
              </a:rPr>
              <a:t>network  </a:t>
            </a:r>
            <a:r>
              <a:rPr sz="2400" spc="-50" dirty="0">
                <a:latin typeface="Arial"/>
                <a:cs typeface="Arial"/>
              </a:rPr>
              <a:t>(then</a:t>
            </a:r>
            <a:r>
              <a:rPr sz="2400" spc="-140" dirty="0">
                <a:latin typeface="Arial"/>
                <a:cs typeface="Arial"/>
              </a:rPr>
              <a:t> </a:t>
            </a:r>
            <a:r>
              <a:rPr sz="2400" spc="-90" dirty="0">
                <a:latin typeface="Arial"/>
                <a:cs typeface="Arial"/>
              </a:rPr>
              <a:t>you</a:t>
            </a:r>
            <a:r>
              <a:rPr sz="2400" spc="-120" dirty="0">
                <a:latin typeface="Arial"/>
                <a:cs typeface="Arial"/>
              </a:rPr>
              <a:t> </a:t>
            </a:r>
            <a:r>
              <a:rPr sz="2400" spc="-135" dirty="0">
                <a:latin typeface="Arial"/>
                <a:cs typeface="Arial"/>
              </a:rPr>
              <a:t>have</a:t>
            </a:r>
            <a:r>
              <a:rPr sz="2400" spc="-114" dirty="0">
                <a:latin typeface="Arial"/>
                <a:cs typeface="Arial"/>
              </a:rPr>
              <a:t> </a:t>
            </a:r>
            <a:r>
              <a:rPr sz="2400" spc="30" dirty="0">
                <a:latin typeface="Arial"/>
                <a:cs typeface="Arial"/>
              </a:rPr>
              <a:t>to</a:t>
            </a:r>
            <a:r>
              <a:rPr sz="2400" spc="-140" dirty="0">
                <a:latin typeface="Arial"/>
                <a:cs typeface="Arial"/>
              </a:rPr>
              <a:t> </a:t>
            </a:r>
            <a:r>
              <a:rPr sz="2400" spc="-40" dirty="0">
                <a:latin typeface="Arial"/>
                <a:cs typeface="Arial"/>
              </a:rPr>
              <a:t>restart</a:t>
            </a:r>
            <a:r>
              <a:rPr sz="2400" spc="-135" dirty="0">
                <a:latin typeface="Arial"/>
                <a:cs typeface="Arial"/>
              </a:rPr>
              <a:t> </a:t>
            </a:r>
            <a:r>
              <a:rPr sz="2400" spc="-45" dirty="0">
                <a:latin typeface="Arial"/>
                <a:cs typeface="Arial"/>
              </a:rPr>
              <a:t>training</a:t>
            </a:r>
            <a:r>
              <a:rPr sz="2400" spc="-135" dirty="0">
                <a:latin typeface="Arial"/>
                <a:cs typeface="Arial"/>
              </a:rPr>
              <a:t> </a:t>
            </a:r>
            <a:r>
              <a:rPr sz="2400" spc="-20" dirty="0">
                <a:latin typeface="Arial"/>
                <a:cs typeface="Arial"/>
              </a:rPr>
              <a:t>from</a:t>
            </a:r>
            <a:r>
              <a:rPr sz="2400" spc="-130" dirty="0">
                <a:latin typeface="Arial"/>
                <a:cs typeface="Arial"/>
              </a:rPr>
              <a:t> an</a:t>
            </a:r>
            <a:r>
              <a:rPr sz="2400" spc="-120" dirty="0">
                <a:latin typeface="Arial"/>
                <a:cs typeface="Arial"/>
              </a:rPr>
              <a:t> </a:t>
            </a:r>
            <a:r>
              <a:rPr sz="2400" spc="-55" dirty="0">
                <a:latin typeface="Arial"/>
                <a:cs typeface="Arial"/>
              </a:rPr>
              <a:t>earlier</a:t>
            </a:r>
            <a:r>
              <a:rPr sz="2400" spc="-130" dirty="0">
                <a:latin typeface="Arial"/>
                <a:cs typeface="Arial"/>
              </a:rPr>
              <a:t> </a:t>
            </a:r>
            <a:r>
              <a:rPr sz="2400" spc="-75" dirty="0">
                <a:latin typeface="Arial"/>
                <a:cs typeface="Arial"/>
              </a:rPr>
              <a:t>checkpoint)</a:t>
            </a:r>
            <a:endParaRPr sz="2400" dirty="0">
              <a:latin typeface="Arial"/>
              <a:cs typeface="Arial"/>
            </a:endParaRPr>
          </a:p>
        </p:txBody>
      </p:sp>
      <p:sp>
        <p:nvSpPr>
          <p:cNvPr id="7" name="object 7"/>
          <p:cNvSpPr/>
          <p:nvPr/>
        </p:nvSpPr>
        <p:spPr>
          <a:xfrm>
            <a:off x="6874002" y="2981954"/>
            <a:ext cx="1361440" cy="149860"/>
          </a:xfrm>
          <a:custGeom>
            <a:avLst/>
            <a:gdLst/>
            <a:ahLst/>
            <a:cxnLst/>
            <a:rect l="l" t="t" r="r" b="b"/>
            <a:pathLst>
              <a:path w="1361440" h="149860">
                <a:moveTo>
                  <a:pt x="1360931" y="0"/>
                </a:moveTo>
                <a:lnTo>
                  <a:pt x="1357901" y="29081"/>
                </a:lnTo>
                <a:lnTo>
                  <a:pt x="1349644" y="52816"/>
                </a:lnTo>
                <a:lnTo>
                  <a:pt x="1337411" y="68812"/>
                </a:lnTo>
                <a:lnTo>
                  <a:pt x="1322451" y="74675"/>
                </a:lnTo>
                <a:lnTo>
                  <a:pt x="718947" y="74675"/>
                </a:lnTo>
                <a:lnTo>
                  <a:pt x="703986" y="80539"/>
                </a:lnTo>
                <a:lnTo>
                  <a:pt x="691753" y="96535"/>
                </a:lnTo>
                <a:lnTo>
                  <a:pt x="683496" y="120270"/>
                </a:lnTo>
                <a:lnTo>
                  <a:pt x="680465" y="149351"/>
                </a:lnTo>
                <a:lnTo>
                  <a:pt x="677435" y="120270"/>
                </a:lnTo>
                <a:lnTo>
                  <a:pt x="669178" y="96535"/>
                </a:lnTo>
                <a:lnTo>
                  <a:pt x="656945" y="80539"/>
                </a:lnTo>
                <a:lnTo>
                  <a:pt x="641985" y="74675"/>
                </a:lnTo>
                <a:lnTo>
                  <a:pt x="38481" y="74675"/>
                </a:lnTo>
                <a:lnTo>
                  <a:pt x="23520" y="68812"/>
                </a:lnTo>
                <a:lnTo>
                  <a:pt x="11287" y="52816"/>
                </a:lnTo>
                <a:lnTo>
                  <a:pt x="3030" y="29081"/>
                </a:lnTo>
                <a:lnTo>
                  <a:pt x="0" y="0"/>
                </a:lnTo>
              </a:path>
            </a:pathLst>
          </a:custGeom>
          <a:ln w="19812">
            <a:solidFill>
              <a:srgbClr val="00AF50"/>
            </a:solidFill>
          </a:ln>
        </p:spPr>
        <p:txBody>
          <a:bodyPr wrap="square" lIns="0" tIns="0" rIns="0" bIns="0" rtlCol="0"/>
          <a:lstStyle/>
          <a:p>
            <a:endParaRPr/>
          </a:p>
        </p:txBody>
      </p:sp>
      <p:sp>
        <p:nvSpPr>
          <p:cNvPr id="8" name="object 8"/>
          <p:cNvSpPr/>
          <p:nvPr/>
        </p:nvSpPr>
        <p:spPr>
          <a:xfrm>
            <a:off x="6462521" y="2346447"/>
            <a:ext cx="309880" cy="151130"/>
          </a:xfrm>
          <a:custGeom>
            <a:avLst/>
            <a:gdLst/>
            <a:ahLst/>
            <a:cxnLst/>
            <a:rect l="l" t="t" r="r" b="b"/>
            <a:pathLst>
              <a:path w="309879" h="151130">
                <a:moveTo>
                  <a:pt x="0" y="150875"/>
                </a:moveTo>
                <a:lnTo>
                  <a:pt x="3053" y="121515"/>
                </a:lnTo>
                <a:lnTo>
                  <a:pt x="11382" y="97536"/>
                </a:lnTo>
                <a:lnTo>
                  <a:pt x="23735" y="81367"/>
                </a:lnTo>
                <a:lnTo>
                  <a:pt x="38862" y="75437"/>
                </a:lnTo>
                <a:lnTo>
                  <a:pt x="115824" y="75437"/>
                </a:lnTo>
                <a:lnTo>
                  <a:pt x="130950" y="69508"/>
                </a:lnTo>
                <a:lnTo>
                  <a:pt x="143303" y="53339"/>
                </a:lnTo>
                <a:lnTo>
                  <a:pt x="151632" y="29360"/>
                </a:lnTo>
                <a:lnTo>
                  <a:pt x="154686" y="0"/>
                </a:lnTo>
                <a:lnTo>
                  <a:pt x="157739" y="29360"/>
                </a:lnTo>
                <a:lnTo>
                  <a:pt x="166068" y="53339"/>
                </a:lnTo>
                <a:lnTo>
                  <a:pt x="178421" y="69508"/>
                </a:lnTo>
                <a:lnTo>
                  <a:pt x="193548" y="75437"/>
                </a:lnTo>
                <a:lnTo>
                  <a:pt x="270510" y="75437"/>
                </a:lnTo>
                <a:lnTo>
                  <a:pt x="285636" y="81367"/>
                </a:lnTo>
                <a:lnTo>
                  <a:pt x="297989" y="97536"/>
                </a:lnTo>
                <a:lnTo>
                  <a:pt x="306318" y="121515"/>
                </a:lnTo>
                <a:lnTo>
                  <a:pt x="309372" y="150875"/>
                </a:lnTo>
              </a:path>
            </a:pathLst>
          </a:custGeom>
          <a:ln w="19812">
            <a:solidFill>
              <a:srgbClr val="BA56BD"/>
            </a:solidFill>
          </a:ln>
        </p:spPr>
        <p:txBody>
          <a:bodyPr wrap="square" lIns="0" tIns="0" rIns="0" bIns="0" rtlCol="0"/>
          <a:lstStyle/>
          <a:p>
            <a:endParaRPr/>
          </a:p>
        </p:txBody>
      </p:sp>
      <p:sp>
        <p:nvSpPr>
          <p:cNvPr id="9" name="Holder 4">
            <a:extLst>
              <a:ext uri="{FF2B5EF4-FFF2-40B4-BE49-F238E27FC236}">
                <a16:creationId xmlns:a16="http://schemas.microsoft.com/office/drawing/2014/main" id="{84967579-3D12-49C0-BF58-3B7FE1BD4F8B}"/>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22731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0" y="249377"/>
            <a:ext cx="11732260" cy="690574"/>
          </a:xfrm>
          <a:prstGeom prst="rect">
            <a:avLst/>
          </a:prstGeom>
        </p:spPr>
        <p:txBody>
          <a:bodyPr vert="horz" wrap="square" lIns="0" tIns="13335" rIns="0" bIns="0" rtlCol="0">
            <a:spAutoFit/>
          </a:bodyPr>
          <a:lstStyle/>
          <a:p>
            <a:pPr marL="12700" algn="ctr">
              <a:spcBef>
                <a:spcPts val="105"/>
              </a:spcBef>
            </a:pPr>
            <a:r>
              <a:rPr spc="-170" dirty="0">
                <a:solidFill>
                  <a:srgbClr val="3986FF"/>
                </a:solidFill>
              </a:rPr>
              <a:t>Gradient </a:t>
            </a:r>
            <a:r>
              <a:rPr spc="-185" dirty="0">
                <a:solidFill>
                  <a:srgbClr val="3986FF"/>
                </a:solidFill>
              </a:rPr>
              <a:t>clipping: </a:t>
            </a:r>
            <a:r>
              <a:rPr spc="-140" dirty="0">
                <a:solidFill>
                  <a:srgbClr val="3986FF"/>
                </a:solidFill>
              </a:rPr>
              <a:t>solution </a:t>
            </a:r>
            <a:r>
              <a:rPr spc="-165" dirty="0">
                <a:solidFill>
                  <a:srgbClr val="3986FF"/>
                </a:solidFill>
              </a:rPr>
              <a:t>for </a:t>
            </a:r>
            <a:r>
              <a:rPr spc="-170" dirty="0">
                <a:solidFill>
                  <a:srgbClr val="3986FF"/>
                </a:solidFill>
              </a:rPr>
              <a:t>exploding</a:t>
            </a:r>
            <a:r>
              <a:rPr spc="-665" dirty="0">
                <a:solidFill>
                  <a:srgbClr val="3986FF"/>
                </a:solidFill>
              </a:rPr>
              <a:t> </a:t>
            </a:r>
            <a:r>
              <a:rPr spc="-170" dirty="0">
                <a:solidFill>
                  <a:srgbClr val="3986FF"/>
                </a:solidFill>
              </a:rPr>
              <a:t>gradient</a:t>
            </a:r>
          </a:p>
        </p:txBody>
      </p:sp>
      <p:sp>
        <p:nvSpPr>
          <p:cNvPr id="4" name="object 4"/>
          <p:cNvSpPr txBox="1"/>
          <p:nvPr/>
        </p:nvSpPr>
        <p:spPr>
          <a:xfrm>
            <a:off x="3505580" y="6444184"/>
            <a:ext cx="6972934" cy="166071"/>
          </a:xfrm>
          <a:prstGeom prst="rect">
            <a:avLst/>
          </a:prstGeom>
        </p:spPr>
        <p:txBody>
          <a:bodyPr vert="horz" wrap="square" lIns="0" tIns="12065" rIns="0" bIns="0" rtlCol="0">
            <a:spAutoFit/>
          </a:bodyPr>
          <a:lstStyle/>
          <a:p>
            <a:pPr marL="12700">
              <a:spcBef>
                <a:spcPts val="95"/>
              </a:spcBef>
            </a:pPr>
            <a:r>
              <a:rPr sz="1000" b="1" u="sng" spc="-55" dirty="0">
                <a:uFill>
                  <a:solidFill>
                    <a:srgbClr val="000000"/>
                  </a:solidFill>
                </a:uFill>
                <a:latin typeface="Trebuchet MS"/>
                <a:cs typeface="Trebuchet MS"/>
              </a:rPr>
              <a:t>Source</a:t>
            </a:r>
            <a:r>
              <a:rPr sz="1000" spc="-55" dirty="0">
                <a:latin typeface="Arial"/>
                <a:cs typeface="Arial"/>
              </a:rPr>
              <a:t>: </a:t>
            </a:r>
            <a:r>
              <a:rPr sz="1000" spc="-25" dirty="0">
                <a:latin typeface="Arial"/>
                <a:cs typeface="Arial"/>
              </a:rPr>
              <a:t>“On </a:t>
            </a:r>
            <a:r>
              <a:rPr sz="1000" spc="-15" dirty="0">
                <a:latin typeface="Arial"/>
                <a:cs typeface="Arial"/>
              </a:rPr>
              <a:t>the </a:t>
            </a:r>
            <a:r>
              <a:rPr sz="1000" spc="-10" dirty="0">
                <a:latin typeface="Arial"/>
                <a:cs typeface="Arial"/>
              </a:rPr>
              <a:t>difficulty </a:t>
            </a:r>
            <a:r>
              <a:rPr sz="1000" spc="-5" dirty="0">
                <a:latin typeface="Arial"/>
                <a:cs typeface="Arial"/>
              </a:rPr>
              <a:t>of </a:t>
            </a:r>
            <a:r>
              <a:rPr sz="1000" spc="-20" dirty="0">
                <a:latin typeface="Arial"/>
                <a:cs typeface="Arial"/>
              </a:rPr>
              <a:t>training recurrent </a:t>
            </a:r>
            <a:r>
              <a:rPr sz="1000" spc="-35" dirty="0">
                <a:latin typeface="Arial"/>
                <a:cs typeface="Arial"/>
              </a:rPr>
              <a:t>neural </a:t>
            </a:r>
            <a:r>
              <a:rPr sz="1000" spc="-20" dirty="0">
                <a:latin typeface="Arial"/>
                <a:cs typeface="Arial"/>
              </a:rPr>
              <a:t>networks”, </a:t>
            </a:r>
            <a:r>
              <a:rPr sz="1000" spc="-85" dirty="0">
                <a:latin typeface="Arial"/>
                <a:cs typeface="Arial"/>
              </a:rPr>
              <a:t>Pascanu </a:t>
            </a:r>
            <a:r>
              <a:rPr sz="1000" spc="-5" dirty="0">
                <a:latin typeface="Arial"/>
                <a:cs typeface="Arial"/>
              </a:rPr>
              <a:t>et </a:t>
            </a:r>
            <a:r>
              <a:rPr sz="1000" spc="-35" dirty="0">
                <a:latin typeface="Arial"/>
                <a:cs typeface="Arial"/>
              </a:rPr>
              <a:t>al,</a:t>
            </a:r>
            <a:r>
              <a:rPr sz="1000" spc="-200" dirty="0">
                <a:latin typeface="Arial"/>
                <a:cs typeface="Arial"/>
              </a:rPr>
              <a:t> </a:t>
            </a:r>
            <a:r>
              <a:rPr sz="1000" spc="-50" dirty="0">
                <a:latin typeface="Arial"/>
                <a:cs typeface="Arial"/>
              </a:rPr>
              <a:t>2013. </a:t>
            </a:r>
            <a:r>
              <a:rPr sz="1000" u="sng" spc="-30" dirty="0">
                <a:solidFill>
                  <a:srgbClr val="EE8E1C"/>
                </a:solidFill>
                <a:uFill>
                  <a:solidFill>
                    <a:srgbClr val="EE8E1C"/>
                  </a:solidFill>
                </a:uFill>
                <a:latin typeface="Arial"/>
                <a:cs typeface="Arial"/>
                <a:hlinkClick r:id="rId2"/>
              </a:rPr>
              <a:t>http://proceedings.mlr.press/v28/pascanu13.pdf</a:t>
            </a:r>
            <a:endParaRPr sz="1000">
              <a:latin typeface="Arial"/>
              <a:cs typeface="Arial"/>
            </a:endParaRPr>
          </a:p>
        </p:txBody>
      </p:sp>
      <p:sp>
        <p:nvSpPr>
          <p:cNvPr id="5" name="object 5"/>
          <p:cNvSpPr txBox="1"/>
          <p:nvPr/>
        </p:nvSpPr>
        <p:spPr>
          <a:xfrm>
            <a:off x="1907540" y="1427657"/>
            <a:ext cx="7804150" cy="757555"/>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Lst>
            </a:pPr>
            <a:r>
              <a:rPr sz="2400" u="heavy" spc="-80" dirty="0">
                <a:solidFill>
                  <a:srgbClr val="BA56BD"/>
                </a:solidFill>
                <a:uFill>
                  <a:solidFill>
                    <a:srgbClr val="BA56BD"/>
                  </a:solidFill>
                </a:uFill>
                <a:latin typeface="Arial"/>
                <a:cs typeface="Arial"/>
              </a:rPr>
              <a:t>Gradient</a:t>
            </a:r>
            <a:r>
              <a:rPr sz="2400" u="heavy" spc="-145" dirty="0">
                <a:solidFill>
                  <a:srgbClr val="BA56BD"/>
                </a:solidFill>
                <a:uFill>
                  <a:solidFill>
                    <a:srgbClr val="BA56BD"/>
                  </a:solidFill>
                </a:uFill>
                <a:latin typeface="Arial"/>
                <a:cs typeface="Arial"/>
              </a:rPr>
              <a:t> </a:t>
            </a:r>
            <a:r>
              <a:rPr sz="2400" u="heavy" spc="-65" dirty="0">
                <a:solidFill>
                  <a:srgbClr val="BA56BD"/>
                </a:solidFill>
                <a:uFill>
                  <a:solidFill>
                    <a:srgbClr val="BA56BD"/>
                  </a:solidFill>
                </a:uFill>
                <a:latin typeface="Arial"/>
                <a:cs typeface="Arial"/>
              </a:rPr>
              <a:t>clipping</a:t>
            </a:r>
            <a:r>
              <a:rPr sz="2400" spc="-65" dirty="0">
                <a:latin typeface="Arial"/>
                <a:cs typeface="Arial"/>
              </a:rPr>
              <a:t>:</a:t>
            </a:r>
            <a:r>
              <a:rPr sz="2400" spc="-135" dirty="0">
                <a:latin typeface="Arial"/>
                <a:cs typeface="Arial"/>
              </a:rPr>
              <a:t> </a:t>
            </a:r>
            <a:r>
              <a:rPr sz="2400" spc="40" dirty="0">
                <a:latin typeface="Arial"/>
                <a:cs typeface="Arial"/>
              </a:rPr>
              <a:t>if</a:t>
            </a:r>
            <a:r>
              <a:rPr sz="2400" spc="-125" dirty="0">
                <a:latin typeface="Arial"/>
                <a:cs typeface="Arial"/>
              </a:rPr>
              <a:t> </a:t>
            </a:r>
            <a:r>
              <a:rPr sz="2400" spc="-30" dirty="0">
                <a:latin typeface="Arial"/>
                <a:cs typeface="Arial"/>
              </a:rPr>
              <a:t>the</a:t>
            </a:r>
            <a:r>
              <a:rPr sz="2400" spc="-140" dirty="0">
                <a:latin typeface="Arial"/>
                <a:cs typeface="Arial"/>
              </a:rPr>
              <a:t> </a:t>
            </a:r>
            <a:r>
              <a:rPr sz="2400" spc="-55" dirty="0">
                <a:latin typeface="Arial"/>
                <a:cs typeface="Arial"/>
              </a:rPr>
              <a:t>norm</a:t>
            </a:r>
            <a:r>
              <a:rPr sz="2400" spc="-130" dirty="0">
                <a:latin typeface="Arial"/>
                <a:cs typeface="Arial"/>
              </a:rPr>
              <a:t> </a:t>
            </a:r>
            <a:r>
              <a:rPr sz="2400" spc="-5" dirty="0">
                <a:latin typeface="Arial"/>
                <a:cs typeface="Arial"/>
              </a:rPr>
              <a:t>of</a:t>
            </a:r>
            <a:r>
              <a:rPr sz="2400" spc="-135" dirty="0">
                <a:latin typeface="Arial"/>
                <a:cs typeface="Arial"/>
              </a:rPr>
              <a:t> </a:t>
            </a:r>
            <a:r>
              <a:rPr sz="2400" spc="-30" dirty="0">
                <a:latin typeface="Arial"/>
                <a:cs typeface="Arial"/>
              </a:rPr>
              <a:t>the</a:t>
            </a:r>
            <a:r>
              <a:rPr sz="2400" spc="-125" dirty="0">
                <a:latin typeface="Arial"/>
                <a:cs typeface="Arial"/>
              </a:rPr>
              <a:t> </a:t>
            </a:r>
            <a:r>
              <a:rPr sz="2400" spc="-65" dirty="0">
                <a:latin typeface="Arial"/>
                <a:cs typeface="Arial"/>
              </a:rPr>
              <a:t>gradient</a:t>
            </a:r>
            <a:r>
              <a:rPr sz="2400" spc="-145" dirty="0">
                <a:latin typeface="Arial"/>
                <a:cs typeface="Arial"/>
              </a:rPr>
              <a:t> </a:t>
            </a:r>
            <a:r>
              <a:rPr sz="2400" spc="-125" dirty="0">
                <a:latin typeface="Arial"/>
                <a:cs typeface="Arial"/>
              </a:rPr>
              <a:t>is </a:t>
            </a:r>
            <a:r>
              <a:rPr sz="2400" spc="-65" dirty="0">
                <a:latin typeface="Arial"/>
                <a:cs typeface="Arial"/>
              </a:rPr>
              <a:t>greater</a:t>
            </a:r>
            <a:r>
              <a:rPr sz="2400" spc="-150" dirty="0">
                <a:latin typeface="Arial"/>
                <a:cs typeface="Arial"/>
              </a:rPr>
              <a:t> </a:t>
            </a:r>
            <a:r>
              <a:rPr sz="2400" spc="-50" dirty="0">
                <a:latin typeface="Arial"/>
                <a:cs typeface="Arial"/>
              </a:rPr>
              <a:t>than  </a:t>
            </a:r>
            <a:r>
              <a:rPr sz="2400" spc="-145" dirty="0">
                <a:latin typeface="Arial"/>
                <a:cs typeface="Arial"/>
              </a:rPr>
              <a:t>some </a:t>
            </a:r>
            <a:r>
              <a:rPr sz="2400" spc="-60" dirty="0">
                <a:latin typeface="Arial"/>
                <a:cs typeface="Arial"/>
              </a:rPr>
              <a:t>threshold, </a:t>
            </a:r>
            <a:r>
              <a:rPr sz="2400" spc="-155" dirty="0">
                <a:latin typeface="Arial"/>
                <a:cs typeface="Arial"/>
              </a:rPr>
              <a:t>scale </a:t>
            </a:r>
            <a:r>
              <a:rPr sz="2400" spc="75" dirty="0">
                <a:latin typeface="Arial"/>
                <a:cs typeface="Arial"/>
              </a:rPr>
              <a:t>it </a:t>
            </a:r>
            <a:r>
              <a:rPr sz="2400" spc="-65" dirty="0">
                <a:latin typeface="Arial"/>
                <a:cs typeface="Arial"/>
              </a:rPr>
              <a:t>down </a:t>
            </a:r>
            <a:r>
              <a:rPr sz="2400" spc="-60" dirty="0">
                <a:latin typeface="Arial"/>
                <a:cs typeface="Arial"/>
              </a:rPr>
              <a:t>before </a:t>
            </a:r>
            <a:r>
              <a:rPr sz="2400" spc="-90" dirty="0">
                <a:latin typeface="Arial"/>
                <a:cs typeface="Arial"/>
              </a:rPr>
              <a:t>applying</a:t>
            </a:r>
            <a:r>
              <a:rPr sz="2400" spc="-265" dirty="0">
                <a:latin typeface="Arial"/>
                <a:cs typeface="Arial"/>
              </a:rPr>
              <a:t> </a:t>
            </a:r>
            <a:r>
              <a:rPr sz="2400" spc="-375" dirty="0">
                <a:latin typeface="Arial"/>
                <a:cs typeface="Arial"/>
              </a:rPr>
              <a:t>SGD </a:t>
            </a:r>
            <a:r>
              <a:rPr sz="2400" spc="-75" dirty="0">
                <a:latin typeface="Arial"/>
                <a:cs typeface="Arial"/>
              </a:rPr>
              <a:t>update</a:t>
            </a:r>
            <a:endParaRPr sz="2400">
              <a:latin typeface="Arial"/>
              <a:cs typeface="Arial"/>
            </a:endParaRPr>
          </a:p>
        </p:txBody>
      </p:sp>
      <p:sp>
        <p:nvSpPr>
          <p:cNvPr id="6" name="object 6"/>
          <p:cNvSpPr txBox="1"/>
          <p:nvPr/>
        </p:nvSpPr>
        <p:spPr>
          <a:xfrm>
            <a:off x="1907540" y="4866005"/>
            <a:ext cx="7974330" cy="391795"/>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u="heavy" spc="-15" dirty="0">
                <a:solidFill>
                  <a:srgbClr val="BA56BD"/>
                </a:solidFill>
                <a:uFill>
                  <a:solidFill>
                    <a:srgbClr val="BA56BD"/>
                  </a:solidFill>
                </a:uFill>
                <a:latin typeface="Arial"/>
                <a:cs typeface="Arial"/>
              </a:rPr>
              <a:t>Intuition</a:t>
            </a:r>
            <a:r>
              <a:rPr sz="2400" spc="-15" dirty="0">
                <a:latin typeface="Arial"/>
                <a:cs typeface="Arial"/>
              </a:rPr>
              <a:t>:</a:t>
            </a:r>
            <a:r>
              <a:rPr sz="2400" spc="-135" dirty="0">
                <a:latin typeface="Arial"/>
                <a:cs typeface="Arial"/>
              </a:rPr>
              <a:t> </a:t>
            </a:r>
            <a:r>
              <a:rPr sz="2400" spc="-75" dirty="0">
                <a:latin typeface="Arial"/>
                <a:cs typeface="Arial"/>
              </a:rPr>
              <a:t>take</a:t>
            </a:r>
            <a:r>
              <a:rPr sz="2400" spc="-140" dirty="0">
                <a:latin typeface="Arial"/>
                <a:cs typeface="Arial"/>
              </a:rPr>
              <a:t> </a:t>
            </a:r>
            <a:r>
              <a:rPr sz="2400" spc="-185" dirty="0">
                <a:latin typeface="Arial"/>
                <a:cs typeface="Arial"/>
              </a:rPr>
              <a:t>a</a:t>
            </a:r>
            <a:r>
              <a:rPr sz="2400" spc="-140" dirty="0">
                <a:latin typeface="Arial"/>
                <a:cs typeface="Arial"/>
              </a:rPr>
              <a:t> </a:t>
            </a:r>
            <a:r>
              <a:rPr sz="2400" spc="-90" dirty="0">
                <a:latin typeface="Arial"/>
                <a:cs typeface="Arial"/>
              </a:rPr>
              <a:t>step</a:t>
            </a:r>
            <a:r>
              <a:rPr sz="2400" spc="-120" dirty="0">
                <a:latin typeface="Arial"/>
                <a:cs typeface="Arial"/>
              </a:rPr>
              <a:t> </a:t>
            </a:r>
            <a:r>
              <a:rPr sz="2400" spc="-30" dirty="0">
                <a:latin typeface="Arial"/>
                <a:cs typeface="Arial"/>
              </a:rPr>
              <a:t>in</a:t>
            </a:r>
            <a:r>
              <a:rPr sz="2400" spc="-135" dirty="0">
                <a:latin typeface="Arial"/>
                <a:cs typeface="Arial"/>
              </a:rPr>
              <a:t> </a:t>
            </a:r>
            <a:r>
              <a:rPr sz="2400" spc="-25" dirty="0">
                <a:latin typeface="Arial"/>
                <a:cs typeface="Arial"/>
              </a:rPr>
              <a:t>the</a:t>
            </a:r>
            <a:r>
              <a:rPr sz="2400" spc="-125" dirty="0">
                <a:latin typeface="Arial"/>
                <a:cs typeface="Arial"/>
              </a:rPr>
              <a:t> </a:t>
            </a:r>
            <a:r>
              <a:rPr sz="2400" spc="-170" dirty="0">
                <a:latin typeface="Arial"/>
                <a:cs typeface="Arial"/>
              </a:rPr>
              <a:t>same</a:t>
            </a:r>
            <a:r>
              <a:rPr sz="2400" spc="-140" dirty="0">
                <a:latin typeface="Arial"/>
                <a:cs typeface="Arial"/>
              </a:rPr>
              <a:t> </a:t>
            </a:r>
            <a:r>
              <a:rPr sz="2400" spc="-45" dirty="0">
                <a:latin typeface="Arial"/>
                <a:cs typeface="Arial"/>
              </a:rPr>
              <a:t>direction,</a:t>
            </a:r>
            <a:r>
              <a:rPr sz="2400" spc="-140" dirty="0">
                <a:latin typeface="Arial"/>
                <a:cs typeface="Arial"/>
              </a:rPr>
              <a:t> </a:t>
            </a:r>
            <a:r>
              <a:rPr sz="2400" spc="-10" dirty="0">
                <a:latin typeface="Arial"/>
                <a:cs typeface="Arial"/>
              </a:rPr>
              <a:t>but</a:t>
            </a:r>
            <a:r>
              <a:rPr sz="2400" spc="-130" dirty="0">
                <a:latin typeface="Arial"/>
                <a:cs typeface="Arial"/>
              </a:rPr>
              <a:t> </a:t>
            </a:r>
            <a:r>
              <a:rPr sz="2400" spc="-185" dirty="0">
                <a:latin typeface="Arial"/>
                <a:cs typeface="Arial"/>
              </a:rPr>
              <a:t>a</a:t>
            </a:r>
            <a:r>
              <a:rPr sz="2400" spc="-145" dirty="0">
                <a:latin typeface="Arial"/>
                <a:cs typeface="Arial"/>
              </a:rPr>
              <a:t> </a:t>
            </a:r>
            <a:r>
              <a:rPr sz="2400" spc="-90" dirty="0">
                <a:latin typeface="Arial"/>
                <a:cs typeface="Arial"/>
              </a:rPr>
              <a:t>smaller</a:t>
            </a:r>
            <a:r>
              <a:rPr sz="2400" spc="-140" dirty="0">
                <a:latin typeface="Arial"/>
                <a:cs typeface="Arial"/>
              </a:rPr>
              <a:t> </a:t>
            </a:r>
            <a:r>
              <a:rPr sz="2400" spc="-90" dirty="0">
                <a:latin typeface="Arial"/>
                <a:cs typeface="Arial"/>
              </a:rPr>
              <a:t>step</a:t>
            </a:r>
            <a:endParaRPr sz="2400">
              <a:latin typeface="Arial"/>
              <a:cs typeface="Arial"/>
            </a:endParaRPr>
          </a:p>
        </p:txBody>
      </p:sp>
      <p:sp>
        <p:nvSpPr>
          <p:cNvPr id="7" name="object 7"/>
          <p:cNvSpPr/>
          <p:nvPr/>
        </p:nvSpPr>
        <p:spPr>
          <a:xfrm>
            <a:off x="3244565" y="2615565"/>
            <a:ext cx="5707439" cy="158049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5811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49377"/>
            <a:ext cx="11277600" cy="690574"/>
          </a:xfrm>
          <a:prstGeom prst="rect">
            <a:avLst/>
          </a:prstGeom>
        </p:spPr>
        <p:txBody>
          <a:bodyPr vert="horz" wrap="square" lIns="0" tIns="13335" rIns="0" bIns="0" rtlCol="0">
            <a:spAutoFit/>
          </a:bodyPr>
          <a:lstStyle/>
          <a:p>
            <a:pPr marL="12700" algn="ctr">
              <a:spcBef>
                <a:spcPts val="105"/>
              </a:spcBef>
            </a:pPr>
            <a:r>
              <a:rPr spc="-170" dirty="0">
                <a:solidFill>
                  <a:srgbClr val="3986FF"/>
                </a:solidFill>
              </a:rPr>
              <a:t>Gradient </a:t>
            </a:r>
            <a:r>
              <a:rPr spc="-185" dirty="0">
                <a:solidFill>
                  <a:srgbClr val="3986FF"/>
                </a:solidFill>
              </a:rPr>
              <a:t>clipping: </a:t>
            </a:r>
            <a:r>
              <a:rPr spc="-140" dirty="0">
                <a:solidFill>
                  <a:srgbClr val="3986FF"/>
                </a:solidFill>
              </a:rPr>
              <a:t>solution </a:t>
            </a:r>
            <a:r>
              <a:rPr spc="-165" dirty="0">
                <a:solidFill>
                  <a:srgbClr val="3986FF"/>
                </a:solidFill>
              </a:rPr>
              <a:t>for </a:t>
            </a:r>
            <a:r>
              <a:rPr spc="-170" dirty="0">
                <a:solidFill>
                  <a:srgbClr val="3986FF"/>
                </a:solidFill>
              </a:rPr>
              <a:t>exploding</a:t>
            </a:r>
            <a:r>
              <a:rPr spc="-665" dirty="0">
                <a:solidFill>
                  <a:srgbClr val="3986FF"/>
                </a:solidFill>
              </a:rPr>
              <a:t> </a:t>
            </a:r>
            <a:r>
              <a:rPr spc="-170" dirty="0">
                <a:solidFill>
                  <a:srgbClr val="3986FF"/>
                </a:solidFill>
              </a:rPr>
              <a:t>gradient</a:t>
            </a:r>
          </a:p>
        </p:txBody>
      </p:sp>
      <p:sp>
        <p:nvSpPr>
          <p:cNvPr id="4" name="object 4"/>
          <p:cNvSpPr/>
          <p:nvPr/>
        </p:nvSpPr>
        <p:spPr>
          <a:xfrm>
            <a:off x="3571524" y="1372766"/>
            <a:ext cx="5048951" cy="242711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55849" y="973837"/>
            <a:ext cx="5268595" cy="2630805"/>
          </a:xfrm>
          <a:custGeom>
            <a:avLst/>
            <a:gdLst/>
            <a:ahLst/>
            <a:cxnLst/>
            <a:rect l="l" t="t" r="r" b="b"/>
            <a:pathLst>
              <a:path w="5268595" h="2630804">
                <a:moveTo>
                  <a:pt x="0" y="2630424"/>
                </a:moveTo>
                <a:lnTo>
                  <a:pt x="5268467" y="2630424"/>
                </a:lnTo>
                <a:lnTo>
                  <a:pt x="5268467" y="0"/>
                </a:lnTo>
                <a:lnTo>
                  <a:pt x="0" y="0"/>
                </a:lnTo>
                <a:lnTo>
                  <a:pt x="0" y="2630424"/>
                </a:lnTo>
                <a:close/>
              </a:path>
            </a:pathLst>
          </a:custGeom>
          <a:ln w="9144">
            <a:solidFill>
              <a:srgbClr val="7E7E7E"/>
            </a:solidFill>
          </a:ln>
        </p:spPr>
        <p:txBody>
          <a:bodyPr wrap="square" lIns="0" tIns="0" rIns="0" bIns="0" rtlCol="0"/>
          <a:lstStyle/>
          <a:p>
            <a:endParaRPr/>
          </a:p>
        </p:txBody>
      </p:sp>
      <p:sp>
        <p:nvSpPr>
          <p:cNvPr id="6" name="object 6"/>
          <p:cNvSpPr txBox="1"/>
          <p:nvPr/>
        </p:nvSpPr>
        <p:spPr>
          <a:xfrm>
            <a:off x="3296793" y="6446927"/>
            <a:ext cx="7179945" cy="166071"/>
          </a:xfrm>
          <a:prstGeom prst="rect">
            <a:avLst/>
          </a:prstGeom>
        </p:spPr>
        <p:txBody>
          <a:bodyPr vert="horz" wrap="square" lIns="0" tIns="12065" rIns="0" bIns="0" rtlCol="0">
            <a:spAutoFit/>
          </a:bodyPr>
          <a:lstStyle/>
          <a:p>
            <a:pPr marL="12700">
              <a:spcBef>
                <a:spcPts val="95"/>
              </a:spcBef>
            </a:pPr>
            <a:r>
              <a:rPr sz="1000" b="1" u="sng" spc="-70" dirty="0">
                <a:uFill>
                  <a:solidFill>
                    <a:srgbClr val="000000"/>
                  </a:solidFill>
                </a:uFill>
                <a:latin typeface="Trebuchet MS"/>
                <a:cs typeface="Trebuchet MS"/>
              </a:rPr>
              <a:t>Source:</a:t>
            </a:r>
            <a:r>
              <a:rPr sz="1000" b="1" spc="-70" dirty="0">
                <a:latin typeface="Trebuchet MS"/>
                <a:cs typeface="Trebuchet MS"/>
              </a:rPr>
              <a:t> </a:t>
            </a:r>
            <a:r>
              <a:rPr sz="1000" spc="-40" dirty="0">
                <a:latin typeface="Arial"/>
                <a:cs typeface="Arial"/>
              </a:rPr>
              <a:t>“Deep Learning”, </a:t>
            </a:r>
            <a:r>
              <a:rPr sz="1000" spc="-35" dirty="0">
                <a:latin typeface="Arial"/>
                <a:cs typeface="Arial"/>
              </a:rPr>
              <a:t>Goodfellow, </a:t>
            </a:r>
            <a:r>
              <a:rPr sz="1000" spc="-60" dirty="0">
                <a:latin typeface="Arial"/>
                <a:cs typeface="Arial"/>
              </a:rPr>
              <a:t>Bengio </a:t>
            </a:r>
            <a:r>
              <a:rPr sz="1000" spc="-50" dirty="0">
                <a:latin typeface="Arial"/>
                <a:cs typeface="Arial"/>
              </a:rPr>
              <a:t>and </a:t>
            </a:r>
            <a:r>
              <a:rPr sz="1000" spc="-40" dirty="0">
                <a:latin typeface="Arial"/>
                <a:cs typeface="Arial"/>
              </a:rPr>
              <a:t>Courville, </a:t>
            </a:r>
            <a:r>
              <a:rPr sz="1000" spc="-50" dirty="0">
                <a:latin typeface="Arial"/>
                <a:cs typeface="Arial"/>
              </a:rPr>
              <a:t>2016. Chapter </a:t>
            </a:r>
            <a:r>
              <a:rPr sz="1000" spc="-45" dirty="0">
                <a:latin typeface="Arial"/>
                <a:cs typeface="Arial"/>
              </a:rPr>
              <a:t>10.11.1.</a:t>
            </a:r>
            <a:r>
              <a:rPr sz="1000" spc="180" dirty="0">
                <a:latin typeface="Arial"/>
                <a:cs typeface="Arial"/>
              </a:rPr>
              <a:t> </a:t>
            </a:r>
            <a:r>
              <a:rPr sz="1000" u="sng" spc="-20" dirty="0">
                <a:solidFill>
                  <a:srgbClr val="EE8E1C"/>
                </a:solidFill>
                <a:uFill>
                  <a:solidFill>
                    <a:srgbClr val="EE8E1C"/>
                  </a:solidFill>
                </a:uFill>
                <a:latin typeface="Arial"/>
                <a:cs typeface="Arial"/>
                <a:hlinkClick r:id="rId3"/>
              </a:rPr>
              <a:t>https://www.deeplearningbook.org/contents/rnn.html</a:t>
            </a:r>
            <a:endParaRPr sz="1000">
              <a:latin typeface="Arial"/>
              <a:cs typeface="Arial"/>
            </a:endParaRPr>
          </a:p>
        </p:txBody>
      </p:sp>
      <p:sp>
        <p:nvSpPr>
          <p:cNvPr id="7" name="object 7"/>
          <p:cNvSpPr txBox="1"/>
          <p:nvPr/>
        </p:nvSpPr>
        <p:spPr>
          <a:xfrm>
            <a:off x="1907540" y="4037457"/>
            <a:ext cx="8305800" cy="1906270"/>
          </a:xfrm>
          <a:prstGeom prst="rect">
            <a:avLst/>
          </a:prstGeom>
        </p:spPr>
        <p:txBody>
          <a:bodyPr vert="horz" wrap="square" lIns="0" tIns="140335" rIns="0" bIns="0" rtlCol="0">
            <a:spAutoFit/>
          </a:bodyPr>
          <a:lstStyle/>
          <a:p>
            <a:pPr marL="355600" indent="-342900">
              <a:spcBef>
                <a:spcPts val="1105"/>
              </a:spcBef>
              <a:buClr>
                <a:srgbClr val="CC0000"/>
              </a:buClr>
              <a:buFont typeface="Times New Roman"/>
              <a:buChar char="•"/>
              <a:tabLst>
                <a:tab pos="354965" algn="l"/>
                <a:tab pos="355600" algn="l"/>
              </a:tabLst>
            </a:pPr>
            <a:r>
              <a:rPr spc="-120" dirty="0">
                <a:latin typeface="Arial"/>
                <a:cs typeface="Arial"/>
              </a:rPr>
              <a:t>This </a:t>
            </a:r>
            <a:r>
              <a:rPr spc="-110" dirty="0">
                <a:latin typeface="Arial"/>
                <a:cs typeface="Arial"/>
              </a:rPr>
              <a:t>shows </a:t>
            </a:r>
            <a:r>
              <a:rPr spc="-20" dirty="0">
                <a:latin typeface="Arial"/>
                <a:cs typeface="Arial"/>
              </a:rPr>
              <a:t>the </a:t>
            </a:r>
            <a:r>
              <a:rPr spc="-114" dirty="0">
                <a:latin typeface="Arial"/>
                <a:cs typeface="Arial"/>
              </a:rPr>
              <a:t>loss </a:t>
            </a:r>
            <a:r>
              <a:rPr spc="-85" dirty="0">
                <a:latin typeface="Arial"/>
                <a:cs typeface="Arial"/>
              </a:rPr>
              <a:t>surface </a:t>
            </a:r>
            <a:r>
              <a:rPr spc="-5" dirty="0">
                <a:latin typeface="Arial"/>
                <a:cs typeface="Arial"/>
              </a:rPr>
              <a:t>of </a:t>
            </a:r>
            <a:r>
              <a:rPr spc="-140" dirty="0">
                <a:latin typeface="Arial"/>
                <a:cs typeface="Arial"/>
              </a:rPr>
              <a:t>a </a:t>
            </a:r>
            <a:r>
              <a:rPr spc="-70" dirty="0">
                <a:latin typeface="Arial"/>
                <a:cs typeface="Arial"/>
              </a:rPr>
              <a:t>simple </a:t>
            </a:r>
            <a:r>
              <a:rPr spc="-200" dirty="0">
                <a:latin typeface="Arial"/>
                <a:cs typeface="Arial"/>
              </a:rPr>
              <a:t>RNN </a:t>
            </a:r>
            <a:r>
              <a:rPr spc="-60" dirty="0">
                <a:latin typeface="Arial"/>
                <a:cs typeface="Arial"/>
              </a:rPr>
              <a:t>(hidden </a:t>
            </a:r>
            <a:r>
              <a:rPr spc="-55" dirty="0">
                <a:latin typeface="Arial"/>
                <a:cs typeface="Arial"/>
              </a:rPr>
              <a:t>state </a:t>
            </a:r>
            <a:r>
              <a:rPr spc="-95" dirty="0">
                <a:latin typeface="Arial"/>
                <a:cs typeface="Arial"/>
              </a:rPr>
              <a:t>is </a:t>
            </a:r>
            <a:r>
              <a:rPr spc="-140" dirty="0">
                <a:latin typeface="Arial"/>
                <a:cs typeface="Arial"/>
              </a:rPr>
              <a:t>a </a:t>
            </a:r>
            <a:r>
              <a:rPr spc="-100" dirty="0">
                <a:latin typeface="Arial"/>
                <a:cs typeface="Arial"/>
              </a:rPr>
              <a:t>scalar </a:t>
            </a:r>
            <a:r>
              <a:rPr spc="-5" dirty="0">
                <a:latin typeface="Arial"/>
                <a:cs typeface="Arial"/>
              </a:rPr>
              <a:t>not </a:t>
            </a:r>
            <a:r>
              <a:rPr spc="-140" dirty="0">
                <a:latin typeface="Arial"/>
                <a:cs typeface="Arial"/>
              </a:rPr>
              <a:t>a</a:t>
            </a:r>
            <a:r>
              <a:rPr spc="-370" dirty="0">
                <a:latin typeface="Arial"/>
                <a:cs typeface="Arial"/>
              </a:rPr>
              <a:t> </a:t>
            </a:r>
            <a:r>
              <a:rPr spc="-50" dirty="0">
                <a:latin typeface="Arial"/>
                <a:cs typeface="Arial"/>
              </a:rPr>
              <a:t>vector)</a:t>
            </a:r>
            <a:endParaRPr dirty="0">
              <a:latin typeface="Arial"/>
              <a:cs typeface="Arial"/>
            </a:endParaRPr>
          </a:p>
          <a:p>
            <a:pPr marL="355600" indent="-342900">
              <a:spcBef>
                <a:spcPts val="1010"/>
              </a:spcBef>
              <a:buClr>
                <a:srgbClr val="CC0000"/>
              </a:buClr>
              <a:buFont typeface="Times New Roman"/>
              <a:buChar char="•"/>
              <a:tabLst>
                <a:tab pos="354965" algn="l"/>
                <a:tab pos="355600" algn="l"/>
              </a:tabLst>
            </a:pPr>
            <a:r>
              <a:rPr spc="-135" dirty="0">
                <a:latin typeface="Arial"/>
                <a:cs typeface="Arial"/>
              </a:rPr>
              <a:t>The </a:t>
            </a:r>
            <a:r>
              <a:rPr spc="35" dirty="0">
                <a:solidFill>
                  <a:srgbClr val="C00000"/>
                </a:solidFill>
                <a:latin typeface="Arial"/>
                <a:cs typeface="Arial"/>
              </a:rPr>
              <a:t>“cliff” </a:t>
            </a:r>
            <a:r>
              <a:rPr spc="-95" dirty="0">
                <a:solidFill>
                  <a:srgbClr val="C00000"/>
                </a:solidFill>
                <a:latin typeface="Arial"/>
                <a:cs typeface="Arial"/>
              </a:rPr>
              <a:t>is </a:t>
            </a:r>
            <a:r>
              <a:rPr spc="-90" dirty="0">
                <a:solidFill>
                  <a:srgbClr val="C00000"/>
                </a:solidFill>
                <a:latin typeface="Arial"/>
                <a:cs typeface="Arial"/>
              </a:rPr>
              <a:t>dangerous </a:t>
            </a:r>
            <a:r>
              <a:rPr spc="-114" dirty="0">
                <a:latin typeface="Arial"/>
                <a:cs typeface="Arial"/>
              </a:rPr>
              <a:t>because </a:t>
            </a:r>
            <a:r>
              <a:rPr spc="55" dirty="0">
                <a:latin typeface="Arial"/>
                <a:cs typeface="Arial"/>
              </a:rPr>
              <a:t>it </a:t>
            </a:r>
            <a:r>
              <a:rPr spc="-135" dirty="0">
                <a:latin typeface="Arial"/>
                <a:cs typeface="Arial"/>
              </a:rPr>
              <a:t>has </a:t>
            </a:r>
            <a:r>
              <a:rPr spc="-75" dirty="0">
                <a:latin typeface="Arial"/>
                <a:cs typeface="Arial"/>
              </a:rPr>
              <a:t>steep</a:t>
            </a:r>
            <a:r>
              <a:rPr spc="-225" dirty="0">
                <a:latin typeface="Arial"/>
                <a:cs typeface="Arial"/>
              </a:rPr>
              <a:t> </a:t>
            </a:r>
            <a:r>
              <a:rPr spc="-45" dirty="0">
                <a:latin typeface="Arial"/>
                <a:cs typeface="Arial"/>
              </a:rPr>
              <a:t>gradient</a:t>
            </a:r>
            <a:endParaRPr dirty="0">
              <a:latin typeface="Arial"/>
              <a:cs typeface="Arial"/>
            </a:endParaRPr>
          </a:p>
          <a:p>
            <a:pPr marL="355600" marR="5080" indent="-342900">
              <a:spcBef>
                <a:spcPts val="994"/>
              </a:spcBef>
              <a:buClr>
                <a:srgbClr val="CC0000"/>
              </a:buClr>
              <a:buFont typeface="Times New Roman"/>
              <a:buChar char="•"/>
              <a:tabLst>
                <a:tab pos="354965" algn="l"/>
                <a:tab pos="355600" algn="l"/>
              </a:tabLst>
            </a:pPr>
            <a:r>
              <a:rPr spc="-135" dirty="0">
                <a:latin typeface="Arial"/>
                <a:cs typeface="Arial"/>
              </a:rPr>
              <a:t>On </a:t>
            </a:r>
            <a:r>
              <a:rPr spc="-20" dirty="0">
                <a:latin typeface="Arial"/>
                <a:cs typeface="Arial"/>
              </a:rPr>
              <a:t>the </a:t>
            </a:r>
            <a:r>
              <a:rPr dirty="0">
                <a:latin typeface="Arial"/>
                <a:cs typeface="Arial"/>
              </a:rPr>
              <a:t>left, </a:t>
            </a:r>
            <a:r>
              <a:rPr spc="-50" dirty="0">
                <a:latin typeface="Arial"/>
                <a:cs typeface="Arial"/>
              </a:rPr>
              <a:t>gradient </a:t>
            </a:r>
            <a:r>
              <a:rPr spc="-85" dirty="0">
                <a:latin typeface="Arial"/>
                <a:cs typeface="Arial"/>
              </a:rPr>
              <a:t>descent takes </a:t>
            </a:r>
            <a:r>
              <a:rPr spc="5" dirty="0">
                <a:solidFill>
                  <a:srgbClr val="C00000"/>
                </a:solidFill>
                <a:latin typeface="Arial"/>
                <a:cs typeface="Arial"/>
              </a:rPr>
              <a:t>two </a:t>
            </a:r>
            <a:r>
              <a:rPr spc="-65" dirty="0">
                <a:solidFill>
                  <a:srgbClr val="C00000"/>
                </a:solidFill>
                <a:latin typeface="Arial"/>
                <a:cs typeface="Arial"/>
              </a:rPr>
              <a:t>very </a:t>
            </a:r>
            <a:r>
              <a:rPr spc="-75" dirty="0">
                <a:solidFill>
                  <a:srgbClr val="C00000"/>
                </a:solidFill>
                <a:latin typeface="Arial"/>
                <a:cs typeface="Arial"/>
              </a:rPr>
              <a:t>big </a:t>
            </a:r>
            <a:r>
              <a:rPr spc="-90" dirty="0">
                <a:solidFill>
                  <a:srgbClr val="C00000"/>
                </a:solidFill>
                <a:latin typeface="Arial"/>
                <a:cs typeface="Arial"/>
              </a:rPr>
              <a:t>steps </a:t>
            </a:r>
            <a:r>
              <a:rPr spc="-75" dirty="0">
                <a:latin typeface="Arial"/>
                <a:cs typeface="Arial"/>
              </a:rPr>
              <a:t>due </a:t>
            </a:r>
            <a:r>
              <a:rPr spc="25" dirty="0">
                <a:latin typeface="Arial"/>
                <a:cs typeface="Arial"/>
              </a:rPr>
              <a:t>to</a:t>
            </a:r>
            <a:r>
              <a:rPr spc="-365" dirty="0">
                <a:latin typeface="Arial"/>
                <a:cs typeface="Arial"/>
              </a:rPr>
              <a:t> </a:t>
            </a:r>
            <a:r>
              <a:rPr spc="-75" dirty="0">
                <a:latin typeface="Arial"/>
                <a:cs typeface="Arial"/>
              </a:rPr>
              <a:t>steep </a:t>
            </a:r>
            <a:r>
              <a:rPr spc="-50" dirty="0">
                <a:latin typeface="Arial"/>
                <a:cs typeface="Arial"/>
              </a:rPr>
              <a:t>gradient, resulting  </a:t>
            </a:r>
            <a:r>
              <a:rPr spc="-25" dirty="0">
                <a:latin typeface="Arial"/>
                <a:cs typeface="Arial"/>
              </a:rPr>
              <a:t>in</a:t>
            </a:r>
            <a:r>
              <a:rPr spc="-85" dirty="0">
                <a:latin typeface="Arial"/>
                <a:cs typeface="Arial"/>
              </a:rPr>
              <a:t> </a:t>
            </a:r>
            <a:r>
              <a:rPr spc="-60" dirty="0">
                <a:latin typeface="Arial"/>
                <a:cs typeface="Arial"/>
              </a:rPr>
              <a:t>climbing</a:t>
            </a:r>
            <a:r>
              <a:rPr spc="-70" dirty="0">
                <a:latin typeface="Arial"/>
                <a:cs typeface="Arial"/>
              </a:rPr>
              <a:t> </a:t>
            </a:r>
            <a:r>
              <a:rPr spc="-20" dirty="0">
                <a:latin typeface="Arial"/>
                <a:cs typeface="Arial"/>
              </a:rPr>
              <a:t>the</a:t>
            </a:r>
            <a:r>
              <a:rPr spc="-90" dirty="0">
                <a:latin typeface="Arial"/>
                <a:cs typeface="Arial"/>
              </a:rPr>
              <a:t> </a:t>
            </a:r>
            <a:r>
              <a:rPr spc="-10" dirty="0">
                <a:latin typeface="Arial"/>
                <a:cs typeface="Arial"/>
              </a:rPr>
              <a:t>cliff</a:t>
            </a:r>
            <a:r>
              <a:rPr spc="-70" dirty="0">
                <a:latin typeface="Arial"/>
                <a:cs typeface="Arial"/>
              </a:rPr>
              <a:t> </a:t>
            </a:r>
            <a:r>
              <a:rPr spc="-30" dirty="0">
                <a:latin typeface="Arial"/>
                <a:cs typeface="Arial"/>
              </a:rPr>
              <a:t>then</a:t>
            </a:r>
            <a:r>
              <a:rPr spc="-80" dirty="0">
                <a:latin typeface="Arial"/>
                <a:cs typeface="Arial"/>
              </a:rPr>
              <a:t> </a:t>
            </a:r>
            <a:r>
              <a:rPr spc="-65" dirty="0">
                <a:latin typeface="Arial"/>
                <a:cs typeface="Arial"/>
              </a:rPr>
              <a:t>shooting</a:t>
            </a:r>
            <a:r>
              <a:rPr spc="-85" dirty="0">
                <a:latin typeface="Arial"/>
                <a:cs typeface="Arial"/>
              </a:rPr>
              <a:t> </a:t>
            </a:r>
            <a:r>
              <a:rPr spc="10" dirty="0">
                <a:latin typeface="Arial"/>
                <a:cs typeface="Arial"/>
              </a:rPr>
              <a:t>off</a:t>
            </a:r>
            <a:r>
              <a:rPr spc="-90" dirty="0">
                <a:latin typeface="Arial"/>
                <a:cs typeface="Arial"/>
              </a:rPr>
              <a:t> </a:t>
            </a:r>
            <a:r>
              <a:rPr spc="25" dirty="0">
                <a:latin typeface="Arial"/>
                <a:cs typeface="Arial"/>
              </a:rPr>
              <a:t>to</a:t>
            </a:r>
            <a:r>
              <a:rPr spc="-85" dirty="0">
                <a:latin typeface="Arial"/>
                <a:cs typeface="Arial"/>
              </a:rPr>
              <a:t> </a:t>
            </a:r>
            <a:r>
              <a:rPr spc="-20" dirty="0">
                <a:latin typeface="Arial"/>
                <a:cs typeface="Arial"/>
              </a:rPr>
              <a:t>the</a:t>
            </a:r>
            <a:r>
              <a:rPr spc="-90" dirty="0">
                <a:latin typeface="Arial"/>
                <a:cs typeface="Arial"/>
              </a:rPr>
              <a:t> </a:t>
            </a:r>
            <a:r>
              <a:rPr spc="-15" dirty="0">
                <a:latin typeface="Arial"/>
                <a:cs typeface="Arial"/>
              </a:rPr>
              <a:t>right</a:t>
            </a:r>
            <a:r>
              <a:rPr spc="-85" dirty="0">
                <a:latin typeface="Arial"/>
                <a:cs typeface="Arial"/>
              </a:rPr>
              <a:t> </a:t>
            </a:r>
            <a:r>
              <a:rPr spc="-30" dirty="0">
                <a:latin typeface="Arial"/>
                <a:cs typeface="Arial"/>
              </a:rPr>
              <a:t>(both</a:t>
            </a:r>
            <a:r>
              <a:rPr spc="-40" dirty="0">
                <a:latin typeface="Arial"/>
                <a:cs typeface="Arial"/>
              </a:rPr>
              <a:t> </a:t>
            </a:r>
            <a:r>
              <a:rPr spc="-90" dirty="0">
                <a:solidFill>
                  <a:srgbClr val="C00000"/>
                </a:solidFill>
                <a:latin typeface="Arial"/>
                <a:cs typeface="Arial"/>
              </a:rPr>
              <a:t>bad</a:t>
            </a:r>
            <a:r>
              <a:rPr spc="-80" dirty="0">
                <a:solidFill>
                  <a:srgbClr val="C00000"/>
                </a:solidFill>
                <a:latin typeface="Arial"/>
                <a:cs typeface="Arial"/>
              </a:rPr>
              <a:t> </a:t>
            </a:r>
            <a:r>
              <a:rPr spc="-75" dirty="0">
                <a:solidFill>
                  <a:srgbClr val="C00000"/>
                </a:solidFill>
                <a:latin typeface="Arial"/>
                <a:cs typeface="Arial"/>
              </a:rPr>
              <a:t>updates</a:t>
            </a:r>
            <a:r>
              <a:rPr spc="-75" dirty="0">
                <a:latin typeface="Arial"/>
                <a:cs typeface="Arial"/>
              </a:rPr>
              <a:t>)</a:t>
            </a:r>
            <a:endParaRPr dirty="0">
              <a:latin typeface="Arial"/>
              <a:cs typeface="Arial"/>
            </a:endParaRPr>
          </a:p>
          <a:p>
            <a:pPr marL="355600" indent="-342900">
              <a:spcBef>
                <a:spcPts val="994"/>
              </a:spcBef>
              <a:buClr>
                <a:srgbClr val="CC0000"/>
              </a:buClr>
              <a:buFont typeface="Times New Roman"/>
              <a:buChar char="•"/>
              <a:tabLst>
                <a:tab pos="354965" algn="l"/>
                <a:tab pos="355600" algn="l"/>
              </a:tabLst>
            </a:pPr>
            <a:r>
              <a:rPr spc="-135" dirty="0">
                <a:latin typeface="Arial"/>
                <a:cs typeface="Arial"/>
              </a:rPr>
              <a:t>On </a:t>
            </a:r>
            <a:r>
              <a:rPr spc="-25" dirty="0">
                <a:latin typeface="Arial"/>
                <a:cs typeface="Arial"/>
              </a:rPr>
              <a:t>the right, </a:t>
            </a:r>
            <a:r>
              <a:rPr spc="-50" dirty="0">
                <a:latin typeface="Arial"/>
                <a:cs typeface="Arial"/>
              </a:rPr>
              <a:t>gradient </a:t>
            </a:r>
            <a:r>
              <a:rPr spc="-60" dirty="0">
                <a:latin typeface="Arial"/>
                <a:cs typeface="Arial"/>
              </a:rPr>
              <a:t>clipping </a:t>
            </a:r>
            <a:r>
              <a:rPr spc="-90" dirty="0">
                <a:latin typeface="Arial"/>
                <a:cs typeface="Arial"/>
              </a:rPr>
              <a:t>reduces </a:t>
            </a:r>
            <a:r>
              <a:rPr spc="-20" dirty="0">
                <a:latin typeface="Arial"/>
                <a:cs typeface="Arial"/>
              </a:rPr>
              <a:t>the </a:t>
            </a:r>
            <a:r>
              <a:rPr spc="-125" dirty="0">
                <a:latin typeface="Arial"/>
                <a:cs typeface="Arial"/>
              </a:rPr>
              <a:t>size </a:t>
            </a:r>
            <a:r>
              <a:rPr spc="-5" dirty="0">
                <a:latin typeface="Arial"/>
                <a:cs typeface="Arial"/>
              </a:rPr>
              <a:t>of </a:t>
            </a:r>
            <a:r>
              <a:rPr spc="-65" dirty="0">
                <a:latin typeface="Arial"/>
                <a:cs typeface="Arial"/>
              </a:rPr>
              <a:t>those </a:t>
            </a:r>
            <a:r>
              <a:rPr spc="-85" dirty="0">
                <a:latin typeface="Arial"/>
                <a:cs typeface="Arial"/>
              </a:rPr>
              <a:t>steps, </a:t>
            </a:r>
            <a:r>
              <a:rPr spc="-130" dirty="0">
                <a:latin typeface="Arial"/>
                <a:cs typeface="Arial"/>
              </a:rPr>
              <a:t>so </a:t>
            </a:r>
            <a:r>
              <a:rPr spc="-30" dirty="0">
                <a:latin typeface="Arial"/>
                <a:cs typeface="Arial"/>
              </a:rPr>
              <a:t>effect </a:t>
            </a:r>
            <a:r>
              <a:rPr spc="-100" dirty="0">
                <a:latin typeface="Arial"/>
                <a:cs typeface="Arial"/>
              </a:rPr>
              <a:t>is </a:t>
            </a:r>
            <a:r>
              <a:rPr spc="-125" dirty="0">
                <a:solidFill>
                  <a:srgbClr val="C00000"/>
                </a:solidFill>
                <a:latin typeface="Arial"/>
                <a:cs typeface="Arial"/>
              </a:rPr>
              <a:t>less</a:t>
            </a:r>
            <a:r>
              <a:rPr spc="-270" dirty="0">
                <a:solidFill>
                  <a:srgbClr val="C00000"/>
                </a:solidFill>
                <a:latin typeface="Arial"/>
                <a:cs typeface="Arial"/>
              </a:rPr>
              <a:t> </a:t>
            </a:r>
            <a:r>
              <a:rPr spc="-60" dirty="0">
                <a:solidFill>
                  <a:srgbClr val="C00000"/>
                </a:solidFill>
                <a:latin typeface="Arial"/>
                <a:cs typeface="Arial"/>
              </a:rPr>
              <a:t>drastic</a:t>
            </a:r>
            <a:endParaRPr dirty="0">
              <a:latin typeface="Arial"/>
              <a:cs typeface="Arial"/>
            </a:endParaRPr>
          </a:p>
        </p:txBody>
      </p:sp>
    </p:spTree>
    <p:extLst>
      <p:ext uri="{BB962C8B-B14F-4D97-AF65-F5344CB8AC3E}">
        <p14:creationId xmlns:p14="http://schemas.microsoft.com/office/powerpoint/2010/main" val="16184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70" y="249377"/>
            <a:ext cx="9065260"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How to </a:t>
            </a:r>
            <a:r>
              <a:rPr spc="-215" dirty="0">
                <a:solidFill>
                  <a:srgbClr val="3986FF"/>
                </a:solidFill>
              </a:rPr>
              <a:t>fix </a:t>
            </a:r>
            <a:r>
              <a:rPr spc="-155" dirty="0">
                <a:solidFill>
                  <a:srgbClr val="3986FF"/>
                </a:solidFill>
              </a:rPr>
              <a:t>vanishing </a:t>
            </a:r>
            <a:r>
              <a:rPr spc="-170" dirty="0">
                <a:solidFill>
                  <a:srgbClr val="3986FF"/>
                </a:solidFill>
              </a:rPr>
              <a:t>gradient</a:t>
            </a:r>
            <a:r>
              <a:rPr spc="-675" dirty="0">
                <a:solidFill>
                  <a:srgbClr val="3986FF"/>
                </a:solidFill>
              </a:rPr>
              <a:t> </a:t>
            </a:r>
            <a:r>
              <a:rPr spc="-135" dirty="0">
                <a:solidFill>
                  <a:srgbClr val="3986FF"/>
                </a:solidFill>
              </a:rPr>
              <a:t>problem?</a:t>
            </a:r>
          </a:p>
        </p:txBody>
      </p:sp>
      <p:sp>
        <p:nvSpPr>
          <p:cNvPr id="3" name="object 3"/>
          <p:cNvSpPr txBox="1"/>
          <p:nvPr/>
        </p:nvSpPr>
        <p:spPr>
          <a:xfrm>
            <a:off x="762000" y="1645717"/>
            <a:ext cx="10591800" cy="1859483"/>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800" dirty="0">
                <a:latin typeface="Arial"/>
                <a:cs typeface="Arial"/>
              </a:rPr>
              <a:t>The main problem is that </a:t>
            </a:r>
            <a:r>
              <a:rPr sz="2800" i="1" dirty="0">
                <a:solidFill>
                  <a:srgbClr val="BA56BD"/>
                </a:solidFill>
                <a:latin typeface="Trebuchet MS"/>
                <a:cs typeface="Trebuchet MS"/>
              </a:rPr>
              <a:t>it’s too difficult for the RNN to learn to</a:t>
            </a:r>
            <a:r>
              <a:rPr lang="en-SG" sz="2800" i="1" dirty="0">
                <a:solidFill>
                  <a:srgbClr val="BA56BD"/>
                </a:solidFill>
                <a:latin typeface="Trebuchet MS"/>
                <a:cs typeface="Trebuchet MS"/>
              </a:rPr>
              <a:t> </a:t>
            </a:r>
            <a:r>
              <a:rPr sz="2800" i="1" dirty="0">
                <a:solidFill>
                  <a:srgbClr val="BA56BD"/>
                </a:solidFill>
                <a:latin typeface="Trebuchet MS"/>
                <a:cs typeface="Trebuchet MS"/>
              </a:rPr>
              <a:t>preserve information over many timesteps</a:t>
            </a:r>
            <a:r>
              <a:rPr sz="2800" i="1" dirty="0">
                <a:latin typeface="Trebuchet MS"/>
                <a:cs typeface="Trebuchet MS"/>
              </a:rPr>
              <a:t>.</a:t>
            </a:r>
            <a:endParaRPr sz="2800" dirty="0">
              <a:latin typeface="Trebuchet MS"/>
              <a:cs typeface="Trebuchet MS"/>
            </a:endParaRPr>
          </a:p>
          <a:p>
            <a:pPr>
              <a:spcBef>
                <a:spcPts val="5"/>
              </a:spcBef>
            </a:pPr>
            <a:endParaRPr sz="36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800" dirty="0">
                <a:latin typeface="Arial"/>
                <a:cs typeface="Arial"/>
              </a:rPr>
              <a:t>In a vanilla RNN, the hidden state is constantly being </a:t>
            </a:r>
            <a:r>
              <a:rPr sz="2800" dirty="0">
                <a:solidFill>
                  <a:srgbClr val="BA56BD"/>
                </a:solidFill>
                <a:latin typeface="Arial"/>
                <a:cs typeface="Arial"/>
              </a:rPr>
              <a:t>rewritten</a:t>
            </a:r>
            <a:endParaRPr sz="2800" dirty="0">
              <a:latin typeface="Arial"/>
              <a:cs typeface="Arial"/>
            </a:endParaRPr>
          </a:p>
        </p:txBody>
      </p:sp>
      <p:sp>
        <p:nvSpPr>
          <p:cNvPr id="4" name="object 4"/>
          <p:cNvSpPr txBox="1"/>
          <p:nvPr/>
        </p:nvSpPr>
        <p:spPr>
          <a:xfrm>
            <a:off x="838200" y="4800600"/>
            <a:ext cx="7051040" cy="443711"/>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800" dirty="0">
                <a:latin typeface="Arial"/>
                <a:cs typeface="Arial"/>
              </a:rPr>
              <a:t>How about a RNN with separate </a:t>
            </a:r>
            <a:r>
              <a:rPr sz="2800" dirty="0">
                <a:solidFill>
                  <a:srgbClr val="BA56BD"/>
                </a:solidFill>
                <a:latin typeface="Arial"/>
                <a:cs typeface="Arial"/>
              </a:rPr>
              <a:t>memory</a:t>
            </a:r>
            <a:r>
              <a:rPr sz="2800" dirty="0">
                <a:latin typeface="Arial"/>
                <a:cs typeface="Arial"/>
              </a:rPr>
              <a:t>?</a:t>
            </a:r>
          </a:p>
        </p:txBody>
      </p:sp>
      <p:sp>
        <p:nvSpPr>
          <p:cNvPr id="5" name="object 5"/>
          <p:cNvSpPr/>
          <p:nvPr/>
        </p:nvSpPr>
        <p:spPr>
          <a:xfrm>
            <a:off x="3886200" y="3733800"/>
            <a:ext cx="3853988" cy="465218"/>
          </a:xfrm>
          <a:prstGeom prst="rect">
            <a:avLst/>
          </a:prstGeom>
          <a:blipFill>
            <a:blip r:embed="rId2" cstate="print"/>
            <a:stretch>
              <a:fillRect/>
            </a:stretch>
          </a:blipFill>
        </p:spPr>
        <p:txBody>
          <a:bodyPr wrap="square" lIns="0" tIns="0" rIns="0" bIns="0" rtlCol="0"/>
          <a:lstStyle/>
          <a:p>
            <a:endParaRPr sz="2400"/>
          </a:p>
        </p:txBody>
      </p:sp>
      <p:sp>
        <p:nvSpPr>
          <p:cNvPr id="7" name="Holder 4">
            <a:extLst>
              <a:ext uri="{FF2B5EF4-FFF2-40B4-BE49-F238E27FC236}">
                <a16:creationId xmlns:a16="http://schemas.microsoft.com/office/drawing/2014/main" id="{EBB82528-FB76-4EB3-AB37-B665DA144731}"/>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42877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Long Short-Term Memory (LSTM)</a:t>
            </a:r>
            <a:endParaRPr spc="-165" dirty="0">
              <a:solidFill>
                <a:srgbClr val="FFFFFF"/>
              </a:solidFill>
            </a:endParaRPr>
          </a:p>
        </p:txBody>
      </p:sp>
    </p:spTree>
    <p:extLst>
      <p:ext uri="{BB962C8B-B14F-4D97-AF65-F5344CB8AC3E}">
        <p14:creationId xmlns:p14="http://schemas.microsoft.com/office/powerpoint/2010/main" val="140288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0370" y="228600"/>
            <a:ext cx="3731260" cy="690574"/>
          </a:xfrm>
          <a:prstGeom prst="rect">
            <a:avLst/>
          </a:prstGeom>
        </p:spPr>
        <p:txBody>
          <a:bodyPr vert="horz" wrap="square" lIns="0" tIns="13335" rIns="0" bIns="0" rtlCol="0">
            <a:spAutoFit/>
          </a:bodyPr>
          <a:lstStyle/>
          <a:p>
            <a:pPr marL="12700" algn="ctr">
              <a:spcBef>
                <a:spcPts val="105"/>
              </a:spcBef>
            </a:pPr>
            <a:r>
              <a:rPr spc="-180" dirty="0">
                <a:solidFill>
                  <a:srgbClr val="3986FF"/>
                </a:solidFill>
              </a:rPr>
              <a:t>Overview</a:t>
            </a:r>
          </a:p>
        </p:txBody>
      </p:sp>
      <p:sp>
        <p:nvSpPr>
          <p:cNvPr id="3" name="object 3"/>
          <p:cNvSpPr txBox="1"/>
          <p:nvPr/>
        </p:nvSpPr>
        <p:spPr>
          <a:xfrm>
            <a:off x="1219200" y="1028702"/>
            <a:ext cx="10515600" cy="4717317"/>
          </a:xfrm>
          <a:prstGeom prst="rect">
            <a:avLst/>
          </a:prstGeom>
        </p:spPr>
        <p:txBody>
          <a:bodyPr vert="horz" wrap="square" lIns="0" tIns="89535" rIns="0" bIns="0" rtlCol="0">
            <a:spAutoFit/>
          </a:bodyPr>
          <a:lstStyle/>
          <a:p>
            <a:pPr marL="355600" indent="-342900">
              <a:spcBef>
                <a:spcPts val="705"/>
              </a:spcBef>
              <a:buClr>
                <a:srgbClr val="CC0000"/>
              </a:buClr>
              <a:buFont typeface="Times New Roman"/>
              <a:buChar char="•"/>
              <a:tabLst>
                <a:tab pos="354965" algn="l"/>
                <a:tab pos="355600" algn="l"/>
              </a:tabLst>
            </a:pPr>
            <a:r>
              <a:rPr sz="2800" dirty="0">
                <a:solidFill>
                  <a:srgbClr val="4285F4"/>
                </a:solidFill>
                <a:latin typeface="Arial"/>
                <a:cs typeface="Arial"/>
              </a:rPr>
              <a:t>Last lecture </a:t>
            </a:r>
            <a:r>
              <a:rPr sz="2800" dirty="0">
                <a:latin typeface="Arial"/>
                <a:cs typeface="Arial"/>
              </a:rPr>
              <a:t>we learned:</a:t>
            </a:r>
          </a:p>
          <a:p>
            <a:pPr marL="698500" lvl="1" indent="-228600">
              <a:spcBef>
                <a:spcPts val="509"/>
              </a:spcBef>
              <a:buClr>
                <a:srgbClr val="3986FF"/>
              </a:buClr>
              <a:buFont typeface="Times New Roman"/>
              <a:buChar char="•"/>
              <a:tabLst>
                <a:tab pos="698500" algn="l"/>
                <a:tab pos="699135" algn="l"/>
              </a:tabLst>
            </a:pPr>
            <a:r>
              <a:rPr sz="2400" dirty="0">
                <a:solidFill>
                  <a:srgbClr val="BA56BD"/>
                </a:solidFill>
                <a:latin typeface="Arial"/>
                <a:cs typeface="Arial"/>
              </a:rPr>
              <a:t>Recurrent Neural Networks (RNNs) </a:t>
            </a:r>
            <a:r>
              <a:rPr sz="2400" dirty="0">
                <a:latin typeface="Arial"/>
                <a:cs typeface="Arial"/>
              </a:rPr>
              <a:t>and why they’re great for Language</a:t>
            </a:r>
          </a:p>
          <a:p>
            <a:pPr marL="698500"/>
            <a:r>
              <a:rPr sz="2400" dirty="0">
                <a:latin typeface="Arial"/>
                <a:cs typeface="Arial"/>
              </a:rPr>
              <a:t>Modeling (LM).</a:t>
            </a:r>
          </a:p>
          <a:p>
            <a:pPr>
              <a:spcBef>
                <a:spcPts val="15"/>
              </a:spcBef>
            </a:pPr>
            <a:endParaRPr sz="2800" dirty="0">
              <a:latin typeface="Times New Roman"/>
              <a:cs typeface="Times New Roman"/>
            </a:endParaRPr>
          </a:p>
          <a:p>
            <a:pPr marL="355600" indent="-342900">
              <a:buClr>
                <a:srgbClr val="CC0000"/>
              </a:buClr>
              <a:buFont typeface="Times New Roman"/>
              <a:buChar char="•"/>
              <a:tabLst>
                <a:tab pos="354965" algn="l"/>
                <a:tab pos="355600" algn="l"/>
              </a:tabLst>
            </a:pPr>
            <a:r>
              <a:rPr sz="2800" dirty="0">
                <a:solidFill>
                  <a:srgbClr val="4285F4"/>
                </a:solidFill>
                <a:latin typeface="Arial"/>
                <a:cs typeface="Arial"/>
              </a:rPr>
              <a:t>Today </a:t>
            </a:r>
            <a:r>
              <a:rPr sz="2800" dirty="0">
                <a:latin typeface="Arial"/>
                <a:cs typeface="Arial"/>
              </a:rPr>
              <a:t>we’ll learn:</a:t>
            </a:r>
          </a:p>
          <a:p>
            <a:pPr marL="698500" lvl="1" indent="-228600">
              <a:spcBef>
                <a:spcPts val="509"/>
              </a:spcBef>
              <a:buClr>
                <a:srgbClr val="3986FF"/>
              </a:buClr>
              <a:buFont typeface="Times New Roman"/>
              <a:buChar char="•"/>
              <a:tabLst>
                <a:tab pos="698500" algn="l"/>
                <a:tab pos="699135" algn="l"/>
              </a:tabLst>
            </a:pPr>
            <a:r>
              <a:rPr sz="2400" dirty="0">
                <a:solidFill>
                  <a:srgbClr val="BA56BD"/>
                </a:solidFill>
                <a:latin typeface="Arial"/>
                <a:cs typeface="Arial"/>
              </a:rPr>
              <a:t>Problems </a:t>
            </a:r>
            <a:r>
              <a:rPr sz="2400" dirty="0">
                <a:latin typeface="Arial"/>
                <a:cs typeface="Arial"/>
              </a:rPr>
              <a:t>with RNNs and how to fix them</a:t>
            </a:r>
          </a:p>
          <a:p>
            <a:pPr marL="698500" lvl="1" indent="-228600">
              <a:spcBef>
                <a:spcPts val="480"/>
              </a:spcBef>
              <a:buClr>
                <a:srgbClr val="3986FF"/>
              </a:buClr>
              <a:buFont typeface="Times New Roman"/>
              <a:buChar char="•"/>
              <a:tabLst>
                <a:tab pos="698500" algn="l"/>
                <a:tab pos="699135" algn="l"/>
              </a:tabLst>
            </a:pPr>
            <a:r>
              <a:rPr sz="2400" dirty="0">
                <a:latin typeface="Arial"/>
                <a:cs typeface="Arial"/>
              </a:rPr>
              <a:t>More complex </a:t>
            </a:r>
            <a:r>
              <a:rPr sz="2400" dirty="0">
                <a:solidFill>
                  <a:srgbClr val="BA56BD"/>
                </a:solidFill>
                <a:latin typeface="Arial"/>
                <a:cs typeface="Arial"/>
              </a:rPr>
              <a:t>RNN variants</a:t>
            </a:r>
            <a:endParaRPr sz="2400" dirty="0">
              <a:latin typeface="Arial"/>
              <a:cs typeface="Arial"/>
            </a:endParaRPr>
          </a:p>
          <a:p>
            <a:pPr lvl="1">
              <a:spcBef>
                <a:spcPts val="15"/>
              </a:spcBef>
              <a:buClr>
                <a:srgbClr val="3986FF"/>
              </a:buClr>
              <a:buFont typeface="Times New Roman"/>
              <a:buChar char="•"/>
            </a:pPr>
            <a:endParaRPr sz="2800" dirty="0">
              <a:latin typeface="Times New Roman"/>
              <a:cs typeface="Times New Roman"/>
            </a:endParaRPr>
          </a:p>
          <a:p>
            <a:pPr marL="355600" indent="-342900">
              <a:buClr>
                <a:srgbClr val="CC0000"/>
              </a:buClr>
              <a:buFont typeface="Times New Roman"/>
              <a:buChar char="•"/>
              <a:tabLst>
                <a:tab pos="354965" algn="l"/>
                <a:tab pos="355600" algn="l"/>
              </a:tabLst>
            </a:pPr>
            <a:r>
              <a:rPr sz="2800" dirty="0">
                <a:solidFill>
                  <a:srgbClr val="4285F4"/>
                </a:solidFill>
                <a:latin typeface="Arial"/>
                <a:cs typeface="Arial"/>
              </a:rPr>
              <a:t>Next lecture </a:t>
            </a:r>
            <a:r>
              <a:rPr sz="2800" dirty="0">
                <a:latin typeface="Arial"/>
                <a:cs typeface="Arial"/>
              </a:rPr>
              <a:t>we’ll learn:</a:t>
            </a:r>
          </a:p>
          <a:p>
            <a:pPr marL="698500" lvl="1" indent="-228600">
              <a:spcBef>
                <a:spcPts val="509"/>
              </a:spcBef>
              <a:buClr>
                <a:srgbClr val="3986FF"/>
              </a:buClr>
              <a:buFont typeface="Times New Roman"/>
              <a:buChar char="•"/>
              <a:tabLst>
                <a:tab pos="698500" algn="l"/>
                <a:tab pos="699135" algn="l"/>
              </a:tabLst>
            </a:pPr>
            <a:r>
              <a:rPr sz="2400" dirty="0">
                <a:latin typeface="Arial"/>
                <a:cs typeface="Arial"/>
              </a:rPr>
              <a:t>How we can do </a:t>
            </a:r>
            <a:r>
              <a:rPr sz="2400" dirty="0">
                <a:solidFill>
                  <a:srgbClr val="BA56BD"/>
                </a:solidFill>
                <a:latin typeface="Arial"/>
                <a:cs typeface="Arial"/>
              </a:rPr>
              <a:t>Neural Machine Translation (NMT) </a:t>
            </a:r>
            <a:r>
              <a:rPr sz="2400" dirty="0">
                <a:latin typeface="Arial"/>
                <a:cs typeface="Arial"/>
              </a:rPr>
              <a:t>using an RNN-based</a:t>
            </a:r>
          </a:p>
          <a:p>
            <a:pPr marL="698500"/>
            <a:r>
              <a:rPr sz="2400" dirty="0">
                <a:latin typeface="Arial"/>
                <a:cs typeface="Arial"/>
              </a:rPr>
              <a:t>architecture called </a:t>
            </a:r>
            <a:r>
              <a:rPr sz="2400" dirty="0">
                <a:solidFill>
                  <a:srgbClr val="BA56BD"/>
                </a:solidFill>
                <a:latin typeface="Arial"/>
                <a:cs typeface="Arial"/>
              </a:rPr>
              <a:t>sequence-to-sequence with attention</a:t>
            </a:r>
            <a:endParaRPr sz="2400" dirty="0">
              <a:latin typeface="Arial"/>
              <a:cs typeface="Arial"/>
            </a:endParaRPr>
          </a:p>
        </p:txBody>
      </p:sp>
    </p:spTree>
    <p:extLst>
      <p:ext uri="{BB962C8B-B14F-4D97-AF65-F5344CB8AC3E}">
        <p14:creationId xmlns:p14="http://schemas.microsoft.com/office/powerpoint/2010/main" val="387368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6770" y="249377"/>
            <a:ext cx="7998460" cy="690574"/>
          </a:xfrm>
          <a:prstGeom prst="rect">
            <a:avLst/>
          </a:prstGeom>
        </p:spPr>
        <p:txBody>
          <a:bodyPr vert="horz" wrap="square" lIns="0" tIns="13335" rIns="0" bIns="0" rtlCol="0">
            <a:spAutoFit/>
          </a:bodyPr>
          <a:lstStyle/>
          <a:p>
            <a:pPr marL="12700" algn="ctr">
              <a:spcBef>
                <a:spcPts val="105"/>
              </a:spcBef>
            </a:pPr>
            <a:r>
              <a:rPr spc="-190" dirty="0">
                <a:solidFill>
                  <a:srgbClr val="3986FF"/>
                </a:solidFill>
              </a:rPr>
              <a:t>Long </a:t>
            </a:r>
            <a:r>
              <a:rPr spc="-195" dirty="0">
                <a:solidFill>
                  <a:srgbClr val="3986FF"/>
                </a:solidFill>
              </a:rPr>
              <a:t>Short-Term </a:t>
            </a:r>
            <a:r>
              <a:rPr spc="-85" dirty="0">
                <a:solidFill>
                  <a:srgbClr val="3986FF"/>
                </a:solidFill>
              </a:rPr>
              <a:t>Memory</a:t>
            </a:r>
            <a:r>
              <a:rPr spc="-450" dirty="0">
                <a:solidFill>
                  <a:srgbClr val="3986FF"/>
                </a:solidFill>
              </a:rPr>
              <a:t> </a:t>
            </a:r>
            <a:r>
              <a:rPr spc="-145" dirty="0">
                <a:solidFill>
                  <a:srgbClr val="3986FF"/>
                </a:solidFill>
              </a:rPr>
              <a:t>(LSTM)</a:t>
            </a:r>
          </a:p>
        </p:txBody>
      </p:sp>
      <p:sp>
        <p:nvSpPr>
          <p:cNvPr id="3" name="object 3"/>
          <p:cNvSpPr txBox="1"/>
          <p:nvPr/>
        </p:nvSpPr>
        <p:spPr>
          <a:xfrm>
            <a:off x="990600" y="1108710"/>
            <a:ext cx="10515599" cy="4860946"/>
          </a:xfrm>
          <a:prstGeom prst="rect">
            <a:avLst/>
          </a:prstGeom>
        </p:spPr>
        <p:txBody>
          <a:bodyPr vert="horz" wrap="square" lIns="0" tIns="13335" rIns="0" bIns="0" rtlCol="0">
            <a:spAutoFit/>
          </a:bodyPr>
          <a:lstStyle/>
          <a:p>
            <a:pPr marL="355600" indent="-342900">
              <a:spcBef>
                <a:spcPts val="105"/>
              </a:spcBef>
              <a:buClr>
                <a:srgbClr val="CC0000"/>
              </a:buClr>
              <a:buFont typeface="Times New Roman"/>
              <a:buChar char="•"/>
              <a:tabLst>
                <a:tab pos="354965" algn="l"/>
                <a:tab pos="355600" algn="l"/>
              </a:tabLst>
            </a:pPr>
            <a:r>
              <a:rPr sz="2000" dirty="0">
                <a:latin typeface="Arial"/>
                <a:cs typeface="Arial"/>
              </a:rPr>
              <a:t>A type of RNN proposed by Hochreiter and Schmidhuber in 1997 as a</a:t>
            </a:r>
          </a:p>
          <a:p>
            <a:pPr marL="355600"/>
            <a:r>
              <a:rPr sz="2000" dirty="0">
                <a:latin typeface="Arial"/>
                <a:cs typeface="Arial"/>
              </a:rPr>
              <a:t>solution to the vanishing gradients problem.</a:t>
            </a:r>
          </a:p>
          <a:p>
            <a:pPr>
              <a:spcBef>
                <a:spcPts val="5"/>
              </a:spcBef>
            </a:pPr>
            <a:endParaRPr sz="2500" dirty="0">
              <a:latin typeface="Times New Roman"/>
              <a:cs typeface="Times New Roman"/>
            </a:endParaRPr>
          </a:p>
          <a:p>
            <a:pPr marL="355600" indent="-342900">
              <a:buClr>
                <a:srgbClr val="CC0000"/>
              </a:buClr>
              <a:buFont typeface="Times New Roman"/>
              <a:buChar char="•"/>
              <a:tabLst>
                <a:tab pos="354965" algn="l"/>
                <a:tab pos="355600" algn="l"/>
                <a:tab pos="4249420" algn="l"/>
              </a:tabLst>
            </a:pPr>
            <a:r>
              <a:rPr sz="2000" dirty="0">
                <a:latin typeface="Arial"/>
                <a:cs typeface="Arial"/>
              </a:rPr>
              <a:t>On step </a:t>
            </a:r>
            <a:r>
              <a:rPr sz="2000" i="1" dirty="0">
                <a:latin typeface="Trebuchet MS"/>
                <a:cs typeface="Trebuchet MS"/>
              </a:rPr>
              <a:t>t</a:t>
            </a:r>
            <a:r>
              <a:rPr sz="2000" dirty="0">
                <a:latin typeface="Arial"/>
                <a:cs typeface="Arial"/>
              </a:rPr>
              <a:t>, there is a </a:t>
            </a:r>
            <a:r>
              <a:rPr sz="2000" dirty="0">
                <a:solidFill>
                  <a:srgbClr val="BA56BD"/>
                </a:solidFill>
                <a:latin typeface="Arial"/>
                <a:cs typeface="Arial"/>
              </a:rPr>
              <a:t>hidden state	</a:t>
            </a:r>
            <a:r>
              <a:rPr sz="2000" i="1" dirty="0">
                <a:latin typeface="Trebuchet MS"/>
                <a:cs typeface="Trebuchet MS"/>
              </a:rPr>
              <a:t>and </a:t>
            </a:r>
            <a:r>
              <a:rPr sz="2000" dirty="0">
                <a:latin typeface="Arial"/>
                <a:cs typeface="Arial"/>
              </a:rPr>
              <a:t>a </a:t>
            </a:r>
            <a:r>
              <a:rPr sz="2000" dirty="0">
                <a:solidFill>
                  <a:srgbClr val="BA56BD"/>
                </a:solidFill>
                <a:latin typeface="Arial"/>
                <a:cs typeface="Arial"/>
              </a:rPr>
              <a:t>cell state</a:t>
            </a:r>
            <a:endParaRPr sz="20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Both are vectors length </a:t>
            </a:r>
            <a:r>
              <a:rPr sz="2000" i="1" dirty="0">
                <a:latin typeface="Trebuchet MS"/>
                <a:cs typeface="Trebuchet MS"/>
              </a:rPr>
              <a:t>n</a:t>
            </a:r>
            <a:endParaRPr sz="2000" dirty="0">
              <a:latin typeface="Trebuchet MS"/>
              <a:cs typeface="Trebuchet MS"/>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The cell stores </a:t>
            </a:r>
            <a:r>
              <a:rPr sz="2000" dirty="0">
                <a:solidFill>
                  <a:srgbClr val="BA56BD"/>
                </a:solidFill>
                <a:latin typeface="Arial"/>
                <a:cs typeface="Arial"/>
              </a:rPr>
              <a:t>long-term information</a:t>
            </a:r>
            <a:endParaRPr sz="20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The LSTM can </a:t>
            </a:r>
            <a:r>
              <a:rPr sz="2000" dirty="0">
                <a:solidFill>
                  <a:srgbClr val="BA56BD"/>
                </a:solidFill>
                <a:latin typeface="Arial"/>
                <a:cs typeface="Arial"/>
              </a:rPr>
              <a:t>erase</a:t>
            </a:r>
            <a:r>
              <a:rPr sz="2000" dirty="0">
                <a:latin typeface="Arial"/>
                <a:cs typeface="Arial"/>
              </a:rPr>
              <a:t>, </a:t>
            </a:r>
            <a:r>
              <a:rPr sz="2000" dirty="0">
                <a:solidFill>
                  <a:srgbClr val="BA56BD"/>
                </a:solidFill>
                <a:latin typeface="Arial"/>
                <a:cs typeface="Arial"/>
              </a:rPr>
              <a:t>write </a:t>
            </a:r>
            <a:r>
              <a:rPr sz="2000" dirty="0">
                <a:latin typeface="Arial"/>
                <a:cs typeface="Arial"/>
              </a:rPr>
              <a:t>and </a:t>
            </a:r>
            <a:r>
              <a:rPr sz="2000" dirty="0">
                <a:solidFill>
                  <a:srgbClr val="BA56BD"/>
                </a:solidFill>
                <a:latin typeface="Arial"/>
                <a:cs typeface="Arial"/>
              </a:rPr>
              <a:t>read </a:t>
            </a:r>
            <a:r>
              <a:rPr sz="2000" dirty="0">
                <a:latin typeface="Arial"/>
                <a:cs typeface="Arial"/>
              </a:rPr>
              <a:t>information from the cell</a:t>
            </a:r>
          </a:p>
          <a:p>
            <a:pPr lvl="1">
              <a:spcBef>
                <a:spcPts val="5"/>
              </a:spcBef>
              <a:buClr>
                <a:srgbClr val="3986FF"/>
              </a:buClr>
              <a:buFont typeface="Times New Roman"/>
              <a:buChar char="•"/>
            </a:pPr>
            <a:endParaRPr sz="2500" dirty="0">
              <a:latin typeface="Times New Roman"/>
              <a:cs typeface="Times New Roman"/>
            </a:endParaRPr>
          </a:p>
          <a:p>
            <a:pPr marL="355600" marR="194310" indent="-342900">
              <a:buClr>
                <a:srgbClr val="CC0000"/>
              </a:buClr>
              <a:buFont typeface="Times New Roman"/>
              <a:buChar char="•"/>
              <a:tabLst>
                <a:tab pos="354965" algn="l"/>
                <a:tab pos="355600" algn="l"/>
              </a:tabLst>
            </a:pPr>
            <a:r>
              <a:rPr sz="2000" dirty="0">
                <a:latin typeface="Arial"/>
                <a:cs typeface="Arial"/>
              </a:rPr>
              <a:t>The selection of which information is erased/written/read is controlled by  three corresponding </a:t>
            </a:r>
            <a:r>
              <a:rPr sz="2000" dirty="0">
                <a:solidFill>
                  <a:srgbClr val="BA56BD"/>
                </a:solidFill>
                <a:latin typeface="Arial"/>
                <a:cs typeface="Arial"/>
              </a:rPr>
              <a:t>gates</a:t>
            </a:r>
            <a:endParaRPr sz="20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The gates are also vectors length </a:t>
            </a:r>
            <a:r>
              <a:rPr sz="2000" i="1" dirty="0">
                <a:latin typeface="Trebuchet MS"/>
                <a:cs typeface="Trebuchet MS"/>
              </a:rPr>
              <a:t>n</a:t>
            </a:r>
            <a:endParaRPr sz="2000" dirty="0">
              <a:latin typeface="Trebuchet MS"/>
              <a:cs typeface="Trebuchet MS"/>
            </a:endParaRPr>
          </a:p>
          <a:p>
            <a:pPr marL="698500" marR="5080" lvl="1" indent="-228600">
              <a:spcBef>
                <a:spcPts val="484"/>
              </a:spcBef>
              <a:buClr>
                <a:srgbClr val="3986FF"/>
              </a:buClr>
              <a:buFont typeface="Times New Roman"/>
              <a:buChar char="•"/>
              <a:tabLst>
                <a:tab pos="698500" algn="l"/>
                <a:tab pos="699135" algn="l"/>
              </a:tabLst>
            </a:pPr>
            <a:r>
              <a:rPr sz="2000" dirty="0">
                <a:latin typeface="Arial"/>
                <a:cs typeface="Arial"/>
              </a:rPr>
              <a:t>On each timestep, each element of the gates can be </a:t>
            </a:r>
            <a:r>
              <a:rPr sz="2000" dirty="0">
                <a:solidFill>
                  <a:srgbClr val="BA56BD"/>
                </a:solidFill>
                <a:latin typeface="Arial"/>
                <a:cs typeface="Arial"/>
              </a:rPr>
              <a:t>open </a:t>
            </a:r>
            <a:r>
              <a:rPr sz="2000" dirty="0">
                <a:latin typeface="Arial"/>
                <a:cs typeface="Arial"/>
              </a:rPr>
              <a:t>(1), </a:t>
            </a:r>
            <a:r>
              <a:rPr sz="2000" dirty="0">
                <a:solidFill>
                  <a:srgbClr val="BA56BD"/>
                </a:solidFill>
                <a:latin typeface="Arial"/>
                <a:cs typeface="Arial"/>
              </a:rPr>
              <a:t>closed </a:t>
            </a:r>
            <a:r>
              <a:rPr sz="2000" dirty="0">
                <a:latin typeface="Arial"/>
                <a:cs typeface="Arial"/>
              </a:rPr>
              <a:t>(0),  or somewhere in-between.</a:t>
            </a:r>
          </a:p>
          <a:p>
            <a:pPr marL="698500" marR="389890" lvl="1" indent="-228600">
              <a:spcBef>
                <a:spcPts val="480"/>
              </a:spcBef>
              <a:buClr>
                <a:srgbClr val="3986FF"/>
              </a:buClr>
              <a:buFont typeface="Times New Roman"/>
              <a:buChar char="•"/>
              <a:tabLst>
                <a:tab pos="698500" algn="l"/>
                <a:tab pos="699135" algn="l"/>
              </a:tabLst>
            </a:pPr>
            <a:r>
              <a:rPr sz="2000" dirty="0">
                <a:latin typeface="Arial"/>
                <a:cs typeface="Arial"/>
              </a:rPr>
              <a:t>The gates are </a:t>
            </a:r>
            <a:r>
              <a:rPr sz="2000" dirty="0">
                <a:solidFill>
                  <a:srgbClr val="BA56BD"/>
                </a:solidFill>
                <a:latin typeface="Arial"/>
                <a:cs typeface="Arial"/>
              </a:rPr>
              <a:t>dynamic</a:t>
            </a:r>
            <a:r>
              <a:rPr sz="2000" dirty="0">
                <a:latin typeface="Arial"/>
                <a:cs typeface="Arial"/>
              </a:rPr>
              <a:t>: their value is computed based on the current  context</a:t>
            </a:r>
          </a:p>
        </p:txBody>
      </p:sp>
      <p:sp>
        <p:nvSpPr>
          <p:cNvPr id="5" name="object 5"/>
          <p:cNvSpPr txBox="1"/>
          <p:nvPr/>
        </p:nvSpPr>
        <p:spPr>
          <a:xfrm>
            <a:off x="4291964" y="6444184"/>
            <a:ext cx="6186170"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“Long </a:t>
            </a:r>
            <a:r>
              <a:rPr sz="1000" spc="-20" dirty="0">
                <a:latin typeface="Arial"/>
                <a:cs typeface="Arial"/>
              </a:rPr>
              <a:t>short-term </a:t>
            </a:r>
            <a:r>
              <a:rPr sz="1000" spc="-25" dirty="0">
                <a:latin typeface="Arial"/>
                <a:cs typeface="Arial"/>
              </a:rPr>
              <a:t>memory”, </a:t>
            </a:r>
            <a:r>
              <a:rPr sz="1000" spc="-30" dirty="0">
                <a:latin typeface="Arial"/>
                <a:cs typeface="Arial"/>
              </a:rPr>
              <a:t>Hochreiter </a:t>
            </a:r>
            <a:r>
              <a:rPr sz="1000" spc="-50" dirty="0">
                <a:latin typeface="Arial"/>
                <a:cs typeface="Arial"/>
              </a:rPr>
              <a:t>and Schmidhuber, 1997.</a:t>
            </a:r>
            <a:r>
              <a:rPr sz="1000" spc="100" dirty="0">
                <a:latin typeface="Arial"/>
                <a:cs typeface="Arial"/>
              </a:rPr>
              <a:t> </a:t>
            </a:r>
            <a:r>
              <a:rPr sz="1000" u="sng" spc="-15" dirty="0">
                <a:solidFill>
                  <a:srgbClr val="EE8E1C"/>
                </a:solidFill>
                <a:uFill>
                  <a:solidFill>
                    <a:srgbClr val="EE8E1C"/>
                  </a:solidFill>
                </a:uFill>
                <a:latin typeface="Arial"/>
                <a:cs typeface="Arial"/>
                <a:hlinkClick r:id="rId2"/>
              </a:rPr>
              <a:t>https://www.bioinf.jku.at/publications/older/2604.pdf</a:t>
            </a:r>
            <a:endParaRPr sz="1000">
              <a:latin typeface="Arial"/>
              <a:cs typeface="Arial"/>
            </a:endParaRPr>
          </a:p>
        </p:txBody>
      </p:sp>
      <p:sp>
        <p:nvSpPr>
          <p:cNvPr id="6" name="object 6"/>
          <p:cNvSpPr/>
          <p:nvPr/>
        </p:nvSpPr>
        <p:spPr>
          <a:xfrm>
            <a:off x="7783390" y="2118915"/>
            <a:ext cx="322550" cy="2320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30613" y="2114507"/>
            <a:ext cx="354438" cy="23186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38050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13503" y="2360806"/>
            <a:ext cx="3828155" cy="154514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640323" y="4892067"/>
            <a:ext cx="4194048" cy="1309089"/>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1907541" y="969009"/>
            <a:ext cx="7909559" cy="574040"/>
          </a:xfrm>
          <a:prstGeom prst="rect">
            <a:avLst/>
          </a:prstGeom>
        </p:spPr>
        <p:txBody>
          <a:bodyPr vert="horz" wrap="square" lIns="0" tIns="12700" rIns="0" bIns="0" rtlCol="0">
            <a:spAutoFit/>
          </a:bodyPr>
          <a:lstStyle/>
          <a:p>
            <a:pPr marL="12700" marR="5080">
              <a:spcBef>
                <a:spcPts val="100"/>
              </a:spcBef>
              <a:tabLst>
                <a:tab pos="1692910" algn="l"/>
                <a:tab pos="3211195" algn="l"/>
              </a:tabLst>
            </a:pPr>
            <a:r>
              <a:rPr spc="-140" dirty="0">
                <a:latin typeface="Arial"/>
                <a:cs typeface="Arial"/>
              </a:rPr>
              <a:t>We </a:t>
            </a:r>
            <a:r>
              <a:rPr spc="-110" dirty="0">
                <a:latin typeface="Arial"/>
                <a:cs typeface="Arial"/>
              </a:rPr>
              <a:t>have </a:t>
            </a:r>
            <a:r>
              <a:rPr spc="-140" dirty="0">
                <a:latin typeface="Arial"/>
                <a:cs typeface="Arial"/>
              </a:rPr>
              <a:t>a </a:t>
            </a:r>
            <a:r>
              <a:rPr spc="-105" dirty="0">
                <a:latin typeface="Arial"/>
                <a:cs typeface="Arial"/>
              </a:rPr>
              <a:t>sequence</a:t>
            </a:r>
            <a:r>
              <a:rPr spc="35" dirty="0">
                <a:latin typeface="Arial"/>
                <a:cs typeface="Arial"/>
              </a:rPr>
              <a:t> </a:t>
            </a:r>
            <a:r>
              <a:rPr spc="-5" dirty="0">
                <a:latin typeface="Arial"/>
                <a:cs typeface="Arial"/>
              </a:rPr>
              <a:t>of</a:t>
            </a:r>
            <a:r>
              <a:rPr spc="-70" dirty="0">
                <a:latin typeface="Arial"/>
                <a:cs typeface="Arial"/>
              </a:rPr>
              <a:t> </a:t>
            </a:r>
            <a:r>
              <a:rPr spc="-45" dirty="0">
                <a:latin typeface="Arial"/>
                <a:cs typeface="Arial"/>
              </a:rPr>
              <a:t>inputs	</a:t>
            </a:r>
            <a:r>
              <a:rPr spc="-55" dirty="0">
                <a:latin typeface="Arial"/>
                <a:cs typeface="Arial"/>
              </a:rPr>
              <a:t>, </a:t>
            </a:r>
            <a:r>
              <a:rPr spc="-85" dirty="0">
                <a:latin typeface="Arial"/>
                <a:cs typeface="Arial"/>
              </a:rPr>
              <a:t>and </a:t>
            </a:r>
            <a:r>
              <a:rPr spc="-70" dirty="0">
                <a:latin typeface="Arial"/>
                <a:cs typeface="Arial"/>
              </a:rPr>
              <a:t>we </a:t>
            </a:r>
            <a:r>
              <a:rPr dirty="0">
                <a:latin typeface="Arial"/>
                <a:cs typeface="Arial"/>
              </a:rPr>
              <a:t>will </a:t>
            </a:r>
            <a:r>
              <a:rPr spc="-65" dirty="0">
                <a:latin typeface="Arial"/>
                <a:cs typeface="Arial"/>
              </a:rPr>
              <a:t>compute </a:t>
            </a:r>
            <a:r>
              <a:rPr spc="-140" dirty="0">
                <a:latin typeface="Arial"/>
                <a:cs typeface="Arial"/>
              </a:rPr>
              <a:t>a </a:t>
            </a:r>
            <a:r>
              <a:rPr spc="-105" dirty="0">
                <a:latin typeface="Arial"/>
                <a:cs typeface="Arial"/>
              </a:rPr>
              <a:t>sequence </a:t>
            </a:r>
            <a:r>
              <a:rPr spc="-5" dirty="0">
                <a:latin typeface="Arial"/>
                <a:cs typeface="Arial"/>
              </a:rPr>
              <a:t>of </a:t>
            </a:r>
            <a:r>
              <a:rPr spc="-55" dirty="0">
                <a:latin typeface="Arial"/>
                <a:cs typeface="Arial"/>
              </a:rPr>
              <a:t>hidden</a:t>
            </a:r>
            <a:r>
              <a:rPr spc="-235" dirty="0">
                <a:latin typeface="Arial"/>
                <a:cs typeface="Arial"/>
              </a:rPr>
              <a:t> </a:t>
            </a:r>
            <a:r>
              <a:rPr spc="-90" dirty="0">
                <a:latin typeface="Arial"/>
                <a:cs typeface="Arial"/>
              </a:rPr>
              <a:t>states  </a:t>
            </a:r>
            <a:r>
              <a:rPr spc="-85" dirty="0">
                <a:latin typeface="Arial"/>
                <a:cs typeface="Arial"/>
              </a:rPr>
              <a:t>and</a:t>
            </a:r>
            <a:r>
              <a:rPr spc="-75" dirty="0">
                <a:latin typeface="Arial"/>
                <a:cs typeface="Arial"/>
              </a:rPr>
              <a:t> </a:t>
            </a:r>
            <a:r>
              <a:rPr spc="-60" dirty="0">
                <a:latin typeface="Arial"/>
                <a:cs typeface="Arial"/>
              </a:rPr>
              <a:t>cell</a:t>
            </a:r>
            <a:r>
              <a:rPr spc="-90" dirty="0">
                <a:latin typeface="Arial"/>
                <a:cs typeface="Arial"/>
              </a:rPr>
              <a:t> states	</a:t>
            </a:r>
            <a:r>
              <a:rPr spc="-50" dirty="0">
                <a:latin typeface="Arial"/>
                <a:cs typeface="Arial"/>
              </a:rPr>
              <a:t>. </a:t>
            </a:r>
            <a:r>
              <a:rPr spc="-135" dirty="0">
                <a:latin typeface="Arial"/>
                <a:cs typeface="Arial"/>
              </a:rPr>
              <a:t>On </a:t>
            </a:r>
            <a:r>
              <a:rPr spc="-45" dirty="0">
                <a:latin typeface="Arial"/>
                <a:cs typeface="Arial"/>
              </a:rPr>
              <a:t>timestep</a:t>
            </a:r>
            <a:r>
              <a:rPr spc="-105" dirty="0">
                <a:latin typeface="Arial"/>
                <a:cs typeface="Arial"/>
              </a:rPr>
              <a:t> </a:t>
            </a:r>
            <a:r>
              <a:rPr i="1" spc="-90" dirty="0">
                <a:latin typeface="Trebuchet MS"/>
                <a:cs typeface="Trebuchet MS"/>
              </a:rPr>
              <a:t>t</a:t>
            </a:r>
            <a:r>
              <a:rPr spc="-90" dirty="0">
                <a:latin typeface="Arial"/>
                <a:cs typeface="Arial"/>
              </a:rPr>
              <a:t>:</a:t>
            </a:r>
            <a:endParaRPr>
              <a:latin typeface="Arial"/>
              <a:cs typeface="Arial"/>
            </a:endParaRPr>
          </a:p>
        </p:txBody>
      </p:sp>
      <p:sp>
        <p:nvSpPr>
          <p:cNvPr id="5" name="object 5"/>
          <p:cNvSpPr txBox="1">
            <a:spLocks noGrp="1"/>
          </p:cNvSpPr>
          <p:nvPr>
            <p:ph type="title"/>
          </p:nvPr>
        </p:nvSpPr>
        <p:spPr>
          <a:xfrm>
            <a:off x="1601470" y="249377"/>
            <a:ext cx="8989060" cy="690574"/>
          </a:xfrm>
          <a:prstGeom prst="rect">
            <a:avLst/>
          </a:prstGeom>
        </p:spPr>
        <p:txBody>
          <a:bodyPr vert="horz" wrap="square" lIns="0" tIns="13335" rIns="0" bIns="0" rtlCol="0">
            <a:spAutoFit/>
          </a:bodyPr>
          <a:lstStyle/>
          <a:p>
            <a:pPr marL="12700" algn="ctr">
              <a:spcBef>
                <a:spcPts val="105"/>
              </a:spcBef>
            </a:pPr>
            <a:r>
              <a:rPr spc="-190" dirty="0">
                <a:solidFill>
                  <a:srgbClr val="3986FF"/>
                </a:solidFill>
              </a:rPr>
              <a:t>Long </a:t>
            </a:r>
            <a:r>
              <a:rPr spc="-195" dirty="0">
                <a:solidFill>
                  <a:srgbClr val="3986FF"/>
                </a:solidFill>
              </a:rPr>
              <a:t>Short-Term </a:t>
            </a:r>
            <a:r>
              <a:rPr spc="-85" dirty="0">
                <a:solidFill>
                  <a:srgbClr val="3986FF"/>
                </a:solidFill>
              </a:rPr>
              <a:t>Memory</a:t>
            </a:r>
            <a:r>
              <a:rPr spc="-450" dirty="0">
                <a:solidFill>
                  <a:srgbClr val="3986FF"/>
                </a:solidFill>
              </a:rPr>
              <a:t> </a:t>
            </a:r>
            <a:r>
              <a:rPr spc="-145" dirty="0">
                <a:solidFill>
                  <a:srgbClr val="3986FF"/>
                </a:solidFill>
              </a:rPr>
              <a:t>(LSTM)</a:t>
            </a:r>
          </a:p>
        </p:txBody>
      </p:sp>
      <p:sp>
        <p:nvSpPr>
          <p:cNvPr id="6" name="object 6"/>
          <p:cNvSpPr/>
          <p:nvPr/>
        </p:nvSpPr>
        <p:spPr>
          <a:xfrm>
            <a:off x="4756421" y="1003881"/>
            <a:ext cx="323052" cy="20924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276600" y="1246632"/>
            <a:ext cx="344424" cy="271272"/>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9902890" y="997763"/>
            <a:ext cx="312528" cy="205739"/>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10216515" y="2691562"/>
            <a:ext cx="205184" cy="3115945"/>
          </a:xfrm>
          <a:prstGeom prst="rect">
            <a:avLst/>
          </a:prstGeom>
        </p:spPr>
        <p:txBody>
          <a:bodyPr vert="vert270" wrap="square" lIns="0" tIns="0" rIns="0" bIns="0" rtlCol="0">
            <a:spAutoFit/>
          </a:bodyPr>
          <a:lstStyle/>
          <a:p>
            <a:pPr marL="12700">
              <a:lnSpc>
                <a:spcPts val="1614"/>
              </a:lnSpc>
            </a:pPr>
            <a:r>
              <a:rPr sz="1600" spc="-45" dirty="0">
                <a:solidFill>
                  <a:srgbClr val="FF8600"/>
                </a:solidFill>
                <a:latin typeface="Arial"/>
                <a:cs typeface="Arial"/>
              </a:rPr>
              <a:t>All </a:t>
            </a:r>
            <a:r>
              <a:rPr sz="1600" spc="-70" dirty="0">
                <a:solidFill>
                  <a:srgbClr val="FF8600"/>
                </a:solidFill>
                <a:latin typeface="Arial"/>
                <a:cs typeface="Arial"/>
              </a:rPr>
              <a:t>these </a:t>
            </a:r>
            <a:r>
              <a:rPr sz="1600" spc="-80" dirty="0">
                <a:solidFill>
                  <a:srgbClr val="FF8600"/>
                </a:solidFill>
                <a:latin typeface="Arial"/>
                <a:cs typeface="Arial"/>
              </a:rPr>
              <a:t>are </a:t>
            </a:r>
            <a:r>
              <a:rPr sz="1600" spc="-70" dirty="0">
                <a:solidFill>
                  <a:srgbClr val="FF8600"/>
                </a:solidFill>
                <a:latin typeface="Arial"/>
                <a:cs typeface="Arial"/>
              </a:rPr>
              <a:t>vectors </a:t>
            </a:r>
            <a:r>
              <a:rPr sz="1600" spc="-10" dirty="0">
                <a:solidFill>
                  <a:srgbClr val="FF8600"/>
                </a:solidFill>
                <a:latin typeface="Arial"/>
                <a:cs typeface="Arial"/>
              </a:rPr>
              <a:t>of </a:t>
            </a:r>
            <a:r>
              <a:rPr sz="1600" spc="-114" dirty="0">
                <a:solidFill>
                  <a:srgbClr val="FF8600"/>
                </a:solidFill>
                <a:latin typeface="Arial"/>
                <a:cs typeface="Arial"/>
              </a:rPr>
              <a:t>same </a:t>
            </a:r>
            <a:r>
              <a:rPr sz="1600" spc="-45" dirty="0">
                <a:solidFill>
                  <a:srgbClr val="FF8600"/>
                </a:solidFill>
                <a:latin typeface="Arial"/>
                <a:cs typeface="Arial"/>
              </a:rPr>
              <a:t>length</a:t>
            </a:r>
            <a:r>
              <a:rPr sz="1600" spc="-195" dirty="0">
                <a:solidFill>
                  <a:srgbClr val="FF8600"/>
                </a:solidFill>
                <a:latin typeface="Arial"/>
                <a:cs typeface="Arial"/>
              </a:rPr>
              <a:t> </a:t>
            </a:r>
            <a:r>
              <a:rPr sz="1600" i="1" spc="-55" dirty="0">
                <a:solidFill>
                  <a:srgbClr val="FF8600"/>
                </a:solidFill>
                <a:latin typeface="Trebuchet MS"/>
                <a:cs typeface="Trebuchet MS"/>
              </a:rPr>
              <a:t>n</a:t>
            </a:r>
            <a:endParaRPr sz="1600">
              <a:latin typeface="Trebuchet MS"/>
              <a:cs typeface="Trebuchet MS"/>
            </a:endParaRPr>
          </a:p>
        </p:txBody>
      </p:sp>
      <p:sp>
        <p:nvSpPr>
          <p:cNvPr id="10" name="object 10"/>
          <p:cNvSpPr/>
          <p:nvPr/>
        </p:nvSpPr>
        <p:spPr>
          <a:xfrm>
            <a:off x="9810751" y="2295905"/>
            <a:ext cx="384175" cy="3906520"/>
          </a:xfrm>
          <a:custGeom>
            <a:avLst/>
            <a:gdLst/>
            <a:ahLst/>
            <a:cxnLst/>
            <a:rect l="l" t="t" r="r" b="b"/>
            <a:pathLst>
              <a:path w="384175" h="3906520">
                <a:moveTo>
                  <a:pt x="0" y="0"/>
                </a:moveTo>
                <a:lnTo>
                  <a:pt x="60691" y="5046"/>
                </a:lnTo>
                <a:lnTo>
                  <a:pt x="113403" y="19096"/>
                </a:lnTo>
                <a:lnTo>
                  <a:pt x="154972" y="40517"/>
                </a:lnTo>
                <a:lnTo>
                  <a:pt x="182233" y="67673"/>
                </a:lnTo>
                <a:lnTo>
                  <a:pt x="192024" y="98933"/>
                </a:lnTo>
                <a:lnTo>
                  <a:pt x="192024" y="1854073"/>
                </a:lnTo>
                <a:lnTo>
                  <a:pt x="201814" y="1885332"/>
                </a:lnTo>
                <a:lnTo>
                  <a:pt x="229075" y="1912488"/>
                </a:lnTo>
                <a:lnTo>
                  <a:pt x="270644" y="1933909"/>
                </a:lnTo>
                <a:lnTo>
                  <a:pt x="323356" y="1947959"/>
                </a:lnTo>
                <a:lnTo>
                  <a:pt x="384048" y="1953006"/>
                </a:lnTo>
                <a:lnTo>
                  <a:pt x="323356" y="1958052"/>
                </a:lnTo>
                <a:lnTo>
                  <a:pt x="270644" y="1972102"/>
                </a:lnTo>
                <a:lnTo>
                  <a:pt x="229075" y="1993523"/>
                </a:lnTo>
                <a:lnTo>
                  <a:pt x="201814" y="2020679"/>
                </a:lnTo>
                <a:lnTo>
                  <a:pt x="192024" y="2051939"/>
                </a:lnTo>
                <a:lnTo>
                  <a:pt x="192024" y="3807117"/>
                </a:lnTo>
                <a:lnTo>
                  <a:pt x="182233" y="3838377"/>
                </a:lnTo>
                <a:lnTo>
                  <a:pt x="154972" y="3865525"/>
                </a:lnTo>
                <a:lnTo>
                  <a:pt x="113403" y="3886932"/>
                </a:lnTo>
                <a:lnTo>
                  <a:pt x="60691" y="3900970"/>
                </a:lnTo>
                <a:lnTo>
                  <a:pt x="0" y="3906012"/>
                </a:lnTo>
              </a:path>
            </a:pathLst>
          </a:custGeom>
          <a:ln w="19812">
            <a:solidFill>
              <a:srgbClr val="FF8600"/>
            </a:solidFill>
          </a:ln>
        </p:spPr>
        <p:txBody>
          <a:bodyPr wrap="square" lIns="0" tIns="0" rIns="0" bIns="0" rtlCol="0"/>
          <a:lstStyle/>
          <a:p>
            <a:endParaRPr/>
          </a:p>
        </p:txBody>
      </p:sp>
      <p:sp>
        <p:nvSpPr>
          <p:cNvPr id="11" name="object 11"/>
          <p:cNvSpPr txBox="1"/>
          <p:nvPr/>
        </p:nvSpPr>
        <p:spPr>
          <a:xfrm>
            <a:off x="1963673" y="1712215"/>
            <a:ext cx="3343910" cy="524503"/>
          </a:xfrm>
          <a:prstGeom prst="rect">
            <a:avLst/>
          </a:prstGeom>
          <a:ln w="19811">
            <a:solidFill>
              <a:srgbClr val="4285F4"/>
            </a:solidFill>
          </a:ln>
        </p:spPr>
        <p:txBody>
          <a:bodyPr vert="horz" wrap="square" lIns="0" tIns="31750" rIns="0" bIns="0" rtlCol="0">
            <a:spAutoFit/>
          </a:bodyPr>
          <a:lstStyle/>
          <a:p>
            <a:pPr marL="90170" marR="280035">
              <a:spcBef>
                <a:spcPts val="250"/>
              </a:spcBef>
            </a:pPr>
            <a:r>
              <a:rPr sz="1600" b="1" u="heavy" spc="-120" dirty="0">
                <a:solidFill>
                  <a:srgbClr val="4285F4"/>
                </a:solidFill>
                <a:uFill>
                  <a:solidFill>
                    <a:srgbClr val="4285F4"/>
                  </a:solidFill>
                </a:uFill>
                <a:latin typeface="Trebuchet MS"/>
                <a:cs typeface="Trebuchet MS"/>
              </a:rPr>
              <a:t>Forget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85" dirty="0">
                <a:solidFill>
                  <a:srgbClr val="4285F4"/>
                </a:solidFill>
                <a:latin typeface="Arial"/>
                <a:cs typeface="Arial"/>
              </a:rPr>
              <a:t>is </a:t>
            </a:r>
            <a:r>
              <a:rPr sz="1600" spc="-55" dirty="0">
                <a:solidFill>
                  <a:srgbClr val="4285F4"/>
                </a:solidFill>
                <a:latin typeface="Arial"/>
                <a:cs typeface="Arial"/>
              </a:rPr>
              <a:t>kept</a:t>
            </a:r>
            <a:r>
              <a:rPr sz="1600" spc="-195" dirty="0">
                <a:solidFill>
                  <a:srgbClr val="4285F4"/>
                </a:solidFill>
                <a:latin typeface="Arial"/>
                <a:cs typeface="Arial"/>
              </a:rPr>
              <a:t> </a:t>
            </a:r>
            <a:r>
              <a:rPr sz="1600" spc="-135" dirty="0">
                <a:solidFill>
                  <a:srgbClr val="4285F4"/>
                </a:solidFill>
                <a:latin typeface="Arial"/>
                <a:cs typeface="Arial"/>
              </a:rPr>
              <a:t>vs  </a:t>
            </a:r>
            <a:r>
              <a:rPr sz="1600" spc="-35" dirty="0">
                <a:solidFill>
                  <a:srgbClr val="4285F4"/>
                </a:solidFill>
                <a:latin typeface="Arial"/>
                <a:cs typeface="Arial"/>
              </a:rPr>
              <a:t>forgotten, </a:t>
            </a:r>
            <a:r>
              <a:rPr sz="1600" spc="-20" dirty="0">
                <a:solidFill>
                  <a:srgbClr val="4285F4"/>
                </a:solidFill>
                <a:latin typeface="Arial"/>
                <a:cs typeface="Arial"/>
              </a:rPr>
              <a:t>from </a:t>
            </a:r>
            <a:r>
              <a:rPr sz="1600" spc="-65" dirty="0">
                <a:solidFill>
                  <a:srgbClr val="4285F4"/>
                </a:solidFill>
                <a:latin typeface="Arial"/>
                <a:cs typeface="Arial"/>
              </a:rPr>
              <a:t>previous </a:t>
            </a:r>
            <a:r>
              <a:rPr sz="1600" spc="-55" dirty="0">
                <a:solidFill>
                  <a:srgbClr val="4285F4"/>
                </a:solidFill>
                <a:latin typeface="Arial"/>
                <a:cs typeface="Arial"/>
              </a:rPr>
              <a:t>cell</a:t>
            </a:r>
            <a:r>
              <a:rPr sz="1600" spc="-175" dirty="0">
                <a:solidFill>
                  <a:srgbClr val="4285F4"/>
                </a:solidFill>
                <a:latin typeface="Arial"/>
                <a:cs typeface="Arial"/>
              </a:rPr>
              <a:t> </a:t>
            </a:r>
            <a:r>
              <a:rPr sz="1600" spc="-55" dirty="0">
                <a:solidFill>
                  <a:srgbClr val="4285F4"/>
                </a:solidFill>
                <a:latin typeface="Arial"/>
                <a:cs typeface="Arial"/>
              </a:rPr>
              <a:t>state</a:t>
            </a:r>
            <a:endParaRPr sz="1600">
              <a:latin typeface="Arial"/>
              <a:cs typeface="Arial"/>
            </a:endParaRPr>
          </a:p>
        </p:txBody>
      </p:sp>
      <p:sp>
        <p:nvSpPr>
          <p:cNvPr id="12" name="object 12"/>
          <p:cNvSpPr/>
          <p:nvPr/>
        </p:nvSpPr>
        <p:spPr>
          <a:xfrm>
            <a:off x="5299455" y="1998727"/>
            <a:ext cx="374650" cy="478155"/>
          </a:xfrm>
          <a:custGeom>
            <a:avLst/>
            <a:gdLst/>
            <a:ahLst/>
            <a:cxnLst/>
            <a:rect l="l" t="t" r="r" b="b"/>
            <a:pathLst>
              <a:path w="374650" h="478155">
                <a:moveTo>
                  <a:pt x="319905" y="423977"/>
                </a:moveTo>
                <a:lnTo>
                  <a:pt x="297561" y="441325"/>
                </a:lnTo>
                <a:lnTo>
                  <a:pt x="374396" y="478154"/>
                </a:lnTo>
                <a:lnTo>
                  <a:pt x="365597" y="433959"/>
                </a:lnTo>
                <a:lnTo>
                  <a:pt x="327660" y="433959"/>
                </a:lnTo>
                <a:lnTo>
                  <a:pt x="319905" y="423977"/>
                </a:lnTo>
                <a:close/>
              </a:path>
              <a:path w="374650" h="478155">
                <a:moveTo>
                  <a:pt x="335499" y="411870"/>
                </a:moveTo>
                <a:lnTo>
                  <a:pt x="319905" y="423977"/>
                </a:lnTo>
                <a:lnTo>
                  <a:pt x="327660" y="433959"/>
                </a:lnTo>
                <a:lnTo>
                  <a:pt x="343281" y="421894"/>
                </a:lnTo>
                <a:lnTo>
                  <a:pt x="335499" y="411870"/>
                </a:lnTo>
                <a:close/>
              </a:path>
              <a:path w="374650" h="478155">
                <a:moveTo>
                  <a:pt x="357759" y="394588"/>
                </a:moveTo>
                <a:lnTo>
                  <a:pt x="335499" y="411870"/>
                </a:lnTo>
                <a:lnTo>
                  <a:pt x="343281" y="421894"/>
                </a:lnTo>
                <a:lnTo>
                  <a:pt x="327660" y="433959"/>
                </a:lnTo>
                <a:lnTo>
                  <a:pt x="365597" y="433959"/>
                </a:lnTo>
                <a:lnTo>
                  <a:pt x="357759" y="394588"/>
                </a:lnTo>
                <a:close/>
              </a:path>
              <a:path w="374650" h="478155">
                <a:moveTo>
                  <a:pt x="15748" y="0"/>
                </a:moveTo>
                <a:lnTo>
                  <a:pt x="0" y="12191"/>
                </a:lnTo>
                <a:lnTo>
                  <a:pt x="319905" y="423977"/>
                </a:lnTo>
                <a:lnTo>
                  <a:pt x="335499" y="411870"/>
                </a:lnTo>
                <a:lnTo>
                  <a:pt x="15748" y="0"/>
                </a:lnTo>
                <a:close/>
              </a:path>
            </a:pathLst>
          </a:custGeom>
          <a:solidFill>
            <a:srgbClr val="4285F4"/>
          </a:solidFill>
        </p:spPr>
        <p:txBody>
          <a:bodyPr wrap="square" lIns="0" tIns="0" rIns="0" bIns="0" rtlCol="0"/>
          <a:lstStyle/>
          <a:p>
            <a:endParaRPr/>
          </a:p>
        </p:txBody>
      </p:sp>
      <p:sp>
        <p:nvSpPr>
          <p:cNvPr id="13" name="object 13"/>
          <p:cNvSpPr txBox="1"/>
          <p:nvPr/>
        </p:nvSpPr>
        <p:spPr>
          <a:xfrm>
            <a:off x="1963673" y="2478786"/>
            <a:ext cx="3343910" cy="525785"/>
          </a:xfrm>
          <a:prstGeom prst="rect">
            <a:avLst/>
          </a:prstGeom>
          <a:ln w="19811">
            <a:solidFill>
              <a:srgbClr val="4285F4"/>
            </a:solidFill>
          </a:ln>
        </p:spPr>
        <p:txBody>
          <a:bodyPr vert="horz" wrap="square" lIns="0" tIns="33020" rIns="0" bIns="0" rtlCol="0">
            <a:spAutoFit/>
          </a:bodyPr>
          <a:lstStyle/>
          <a:p>
            <a:pPr marL="90170" marR="153670">
              <a:spcBef>
                <a:spcPts val="260"/>
              </a:spcBef>
            </a:pPr>
            <a:r>
              <a:rPr sz="1600" b="1" u="heavy" spc="-80" dirty="0">
                <a:solidFill>
                  <a:srgbClr val="4285F4"/>
                </a:solidFill>
                <a:uFill>
                  <a:solidFill>
                    <a:srgbClr val="4285F4"/>
                  </a:solidFill>
                </a:uFill>
                <a:latin typeface="Trebuchet MS"/>
                <a:cs typeface="Trebuchet MS"/>
              </a:rPr>
              <a:t>Input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 </a:t>
            </a:r>
            <a:r>
              <a:rPr sz="1600" spc="-10" dirty="0">
                <a:solidFill>
                  <a:srgbClr val="4285F4"/>
                </a:solidFill>
                <a:latin typeface="Arial"/>
                <a:cs typeface="Arial"/>
              </a:rPr>
              <a:t>of</a:t>
            </a:r>
            <a:r>
              <a:rPr sz="1600" spc="-260" dirty="0">
                <a:solidFill>
                  <a:srgbClr val="4285F4"/>
                </a:solidFill>
                <a:latin typeface="Arial"/>
                <a:cs typeface="Arial"/>
              </a:rPr>
              <a:t> </a:t>
            </a:r>
            <a:r>
              <a:rPr sz="1600" spc="-25" dirty="0">
                <a:solidFill>
                  <a:srgbClr val="4285F4"/>
                </a:solidFill>
                <a:latin typeface="Arial"/>
                <a:cs typeface="Arial"/>
              </a:rPr>
              <a:t>the  </a:t>
            </a:r>
            <a:r>
              <a:rPr sz="1600" spc="-65" dirty="0">
                <a:solidFill>
                  <a:srgbClr val="4285F4"/>
                </a:solidFill>
                <a:latin typeface="Arial"/>
                <a:cs typeface="Arial"/>
              </a:rPr>
              <a:t>new </a:t>
            </a:r>
            <a:r>
              <a:rPr sz="1600" spc="-55" dirty="0">
                <a:solidFill>
                  <a:srgbClr val="4285F4"/>
                </a:solidFill>
                <a:latin typeface="Arial"/>
                <a:cs typeface="Arial"/>
              </a:rPr>
              <a:t>cell </a:t>
            </a:r>
            <a:r>
              <a:rPr sz="1600" spc="-40" dirty="0">
                <a:solidFill>
                  <a:srgbClr val="4285F4"/>
                </a:solidFill>
                <a:latin typeface="Arial"/>
                <a:cs typeface="Arial"/>
              </a:rPr>
              <a:t>content </a:t>
            </a:r>
            <a:r>
              <a:rPr sz="1600" spc="-80" dirty="0">
                <a:solidFill>
                  <a:srgbClr val="4285F4"/>
                </a:solidFill>
                <a:latin typeface="Arial"/>
                <a:cs typeface="Arial"/>
              </a:rPr>
              <a:t>are </a:t>
            </a:r>
            <a:r>
              <a:rPr sz="1600" dirty="0">
                <a:solidFill>
                  <a:srgbClr val="4285F4"/>
                </a:solidFill>
                <a:latin typeface="Arial"/>
                <a:cs typeface="Arial"/>
              </a:rPr>
              <a:t>written </a:t>
            </a:r>
            <a:r>
              <a:rPr sz="1600" spc="15" dirty="0">
                <a:solidFill>
                  <a:srgbClr val="4285F4"/>
                </a:solidFill>
                <a:latin typeface="Arial"/>
                <a:cs typeface="Arial"/>
              </a:rPr>
              <a:t>to</a:t>
            </a:r>
            <a:r>
              <a:rPr sz="1600" spc="-235" dirty="0">
                <a:solidFill>
                  <a:srgbClr val="4285F4"/>
                </a:solidFill>
                <a:latin typeface="Arial"/>
                <a:cs typeface="Arial"/>
              </a:rPr>
              <a:t> </a:t>
            </a:r>
            <a:r>
              <a:rPr sz="1600" spc="-55" dirty="0">
                <a:solidFill>
                  <a:srgbClr val="4285F4"/>
                </a:solidFill>
                <a:latin typeface="Arial"/>
                <a:cs typeface="Arial"/>
              </a:rPr>
              <a:t>cell</a:t>
            </a:r>
            <a:endParaRPr sz="1600">
              <a:latin typeface="Arial"/>
              <a:cs typeface="Arial"/>
            </a:endParaRPr>
          </a:p>
        </p:txBody>
      </p:sp>
      <p:sp>
        <p:nvSpPr>
          <p:cNvPr id="14" name="object 14"/>
          <p:cNvSpPr/>
          <p:nvPr/>
        </p:nvSpPr>
        <p:spPr>
          <a:xfrm>
            <a:off x="5300090" y="2764536"/>
            <a:ext cx="341630" cy="358775"/>
          </a:xfrm>
          <a:custGeom>
            <a:avLst/>
            <a:gdLst/>
            <a:ahLst/>
            <a:cxnLst/>
            <a:rect l="l" t="t" r="r" b="b"/>
            <a:pathLst>
              <a:path w="341629" h="358775">
                <a:moveTo>
                  <a:pt x="281421" y="310162"/>
                </a:moveTo>
                <a:lnTo>
                  <a:pt x="260985" y="329564"/>
                </a:lnTo>
                <a:lnTo>
                  <a:pt x="341122" y="358648"/>
                </a:lnTo>
                <a:lnTo>
                  <a:pt x="329141" y="319404"/>
                </a:lnTo>
                <a:lnTo>
                  <a:pt x="290195" y="319404"/>
                </a:lnTo>
                <a:lnTo>
                  <a:pt x="281421" y="310162"/>
                </a:lnTo>
                <a:close/>
              </a:path>
              <a:path w="341629" h="358775">
                <a:moveTo>
                  <a:pt x="295757" y="296550"/>
                </a:moveTo>
                <a:lnTo>
                  <a:pt x="281421" y="310162"/>
                </a:lnTo>
                <a:lnTo>
                  <a:pt x="290195" y="319404"/>
                </a:lnTo>
                <a:lnTo>
                  <a:pt x="304546" y="305815"/>
                </a:lnTo>
                <a:lnTo>
                  <a:pt x="295757" y="296550"/>
                </a:lnTo>
                <a:close/>
              </a:path>
              <a:path w="341629" h="358775">
                <a:moveTo>
                  <a:pt x="316230" y="277113"/>
                </a:moveTo>
                <a:lnTo>
                  <a:pt x="295757" y="296550"/>
                </a:lnTo>
                <a:lnTo>
                  <a:pt x="304546" y="305815"/>
                </a:lnTo>
                <a:lnTo>
                  <a:pt x="290195" y="319404"/>
                </a:lnTo>
                <a:lnTo>
                  <a:pt x="329141" y="319404"/>
                </a:lnTo>
                <a:lnTo>
                  <a:pt x="316230" y="277113"/>
                </a:lnTo>
                <a:close/>
              </a:path>
              <a:path w="341629" h="358775">
                <a:moveTo>
                  <a:pt x="14478" y="0"/>
                </a:moveTo>
                <a:lnTo>
                  <a:pt x="0" y="13715"/>
                </a:lnTo>
                <a:lnTo>
                  <a:pt x="281421" y="310162"/>
                </a:lnTo>
                <a:lnTo>
                  <a:pt x="295757" y="296550"/>
                </a:lnTo>
                <a:lnTo>
                  <a:pt x="14478" y="0"/>
                </a:lnTo>
                <a:close/>
              </a:path>
            </a:pathLst>
          </a:custGeom>
          <a:solidFill>
            <a:srgbClr val="4285F4"/>
          </a:solidFill>
        </p:spPr>
        <p:txBody>
          <a:bodyPr wrap="square" lIns="0" tIns="0" rIns="0" bIns="0" rtlCol="0"/>
          <a:lstStyle/>
          <a:p>
            <a:endParaRPr/>
          </a:p>
        </p:txBody>
      </p:sp>
      <p:sp>
        <p:nvSpPr>
          <p:cNvPr id="15" name="object 15"/>
          <p:cNvSpPr txBox="1"/>
          <p:nvPr/>
        </p:nvSpPr>
        <p:spPr>
          <a:xfrm>
            <a:off x="1963673" y="3246883"/>
            <a:ext cx="3343910" cy="525143"/>
          </a:xfrm>
          <a:prstGeom prst="rect">
            <a:avLst/>
          </a:prstGeom>
          <a:ln w="19811">
            <a:solidFill>
              <a:srgbClr val="4285F4"/>
            </a:solidFill>
          </a:ln>
        </p:spPr>
        <p:txBody>
          <a:bodyPr vert="horz" wrap="square" lIns="0" tIns="32384" rIns="0" bIns="0" rtlCol="0">
            <a:spAutoFit/>
          </a:bodyPr>
          <a:lstStyle/>
          <a:p>
            <a:pPr marL="90170" marR="321310">
              <a:spcBef>
                <a:spcPts val="254"/>
              </a:spcBef>
            </a:pPr>
            <a:r>
              <a:rPr sz="1600" b="1" u="heavy" spc="-85" dirty="0">
                <a:solidFill>
                  <a:srgbClr val="4285F4"/>
                </a:solidFill>
                <a:uFill>
                  <a:solidFill>
                    <a:srgbClr val="4285F4"/>
                  </a:solidFill>
                </a:uFill>
                <a:latin typeface="Trebuchet MS"/>
                <a:cs typeface="Trebuchet MS"/>
              </a:rPr>
              <a:t>Output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a:t>
            </a:r>
            <a:r>
              <a:rPr sz="1600" spc="-235" dirty="0">
                <a:solidFill>
                  <a:srgbClr val="4285F4"/>
                </a:solidFill>
                <a:latin typeface="Arial"/>
                <a:cs typeface="Arial"/>
              </a:rPr>
              <a:t> </a:t>
            </a:r>
            <a:r>
              <a:rPr sz="1600" spc="-10" dirty="0">
                <a:solidFill>
                  <a:srgbClr val="4285F4"/>
                </a:solidFill>
                <a:latin typeface="Arial"/>
                <a:cs typeface="Arial"/>
              </a:rPr>
              <a:t>of  </a:t>
            </a:r>
            <a:r>
              <a:rPr sz="1600" spc="-55" dirty="0">
                <a:solidFill>
                  <a:srgbClr val="4285F4"/>
                </a:solidFill>
                <a:latin typeface="Arial"/>
                <a:cs typeface="Arial"/>
              </a:rPr>
              <a:t>cell </a:t>
            </a:r>
            <a:r>
              <a:rPr sz="1600" spc="-80" dirty="0">
                <a:solidFill>
                  <a:srgbClr val="4285F4"/>
                </a:solidFill>
                <a:latin typeface="Arial"/>
                <a:cs typeface="Arial"/>
              </a:rPr>
              <a:t>are </a:t>
            </a:r>
            <a:r>
              <a:rPr sz="1600" spc="-10" dirty="0">
                <a:solidFill>
                  <a:srgbClr val="4285F4"/>
                </a:solidFill>
                <a:latin typeface="Arial"/>
                <a:cs typeface="Arial"/>
              </a:rPr>
              <a:t>output </a:t>
            </a:r>
            <a:r>
              <a:rPr sz="1600" spc="15" dirty="0">
                <a:solidFill>
                  <a:srgbClr val="4285F4"/>
                </a:solidFill>
                <a:latin typeface="Arial"/>
                <a:cs typeface="Arial"/>
              </a:rPr>
              <a:t>to </a:t>
            </a:r>
            <a:r>
              <a:rPr sz="1600" spc="-55" dirty="0">
                <a:solidFill>
                  <a:srgbClr val="4285F4"/>
                </a:solidFill>
                <a:latin typeface="Arial"/>
                <a:cs typeface="Arial"/>
              </a:rPr>
              <a:t>hidden</a:t>
            </a:r>
            <a:r>
              <a:rPr sz="1600" spc="-300" dirty="0">
                <a:solidFill>
                  <a:srgbClr val="4285F4"/>
                </a:solidFill>
                <a:latin typeface="Arial"/>
                <a:cs typeface="Arial"/>
              </a:rPr>
              <a:t> </a:t>
            </a:r>
            <a:r>
              <a:rPr sz="1600" spc="-55" dirty="0">
                <a:solidFill>
                  <a:srgbClr val="4285F4"/>
                </a:solidFill>
                <a:latin typeface="Arial"/>
                <a:cs typeface="Arial"/>
              </a:rPr>
              <a:t>state</a:t>
            </a:r>
            <a:endParaRPr sz="1600">
              <a:latin typeface="Arial"/>
              <a:cs typeface="Arial"/>
            </a:endParaRPr>
          </a:p>
        </p:txBody>
      </p:sp>
      <p:sp>
        <p:nvSpPr>
          <p:cNvPr id="16" name="object 16"/>
          <p:cNvSpPr/>
          <p:nvPr/>
        </p:nvSpPr>
        <p:spPr>
          <a:xfrm>
            <a:off x="5303520" y="3530346"/>
            <a:ext cx="337820" cy="153670"/>
          </a:xfrm>
          <a:custGeom>
            <a:avLst/>
            <a:gdLst/>
            <a:ahLst/>
            <a:cxnLst/>
            <a:rect l="l" t="t" r="r" b="b"/>
            <a:pathLst>
              <a:path w="337820" h="153670">
                <a:moveTo>
                  <a:pt x="263479" y="127108"/>
                </a:moveTo>
                <a:lnTo>
                  <a:pt x="252729" y="153161"/>
                </a:lnTo>
                <a:lnTo>
                  <a:pt x="337692" y="146938"/>
                </a:lnTo>
                <a:lnTo>
                  <a:pt x="324661" y="131952"/>
                </a:lnTo>
                <a:lnTo>
                  <a:pt x="275208" y="131952"/>
                </a:lnTo>
                <a:lnTo>
                  <a:pt x="263479" y="127108"/>
                </a:lnTo>
                <a:close/>
              </a:path>
              <a:path w="337820" h="153670">
                <a:moveTo>
                  <a:pt x="271018" y="108837"/>
                </a:moveTo>
                <a:lnTo>
                  <a:pt x="263479" y="127108"/>
                </a:lnTo>
                <a:lnTo>
                  <a:pt x="275208" y="131952"/>
                </a:lnTo>
                <a:lnTo>
                  <a:pt x="282701" y="113664"/>
                </a:lnTo>
                <a:lnTo>
                  <a:pt x="271018" y="108837"/>
                </a:lnTo>
                <a:close/>
              </a:path>
              <a:path w="337820" h="153670">
                <a:moveTo>
                  <a:pt x="281813" y="82676"/>
                </a:moveTo>
                <a:lnTo>
                  <a:pt x="271018" y="108837"/>
                </a:lnTo>
                <a:lnTo>
                  <a:pt x="282701" y="113664"/>
                </a:lnTo>
                <a:lnTo>
                  <a:pt x="275208" y="131952"/>
                </a:lnTo>
                <a:lnTo>
                  <a:pt x="324661" y="131952"/>
                </a:lnTo>
                <a:lnTo>
                  <a:pt x="281813" y="82676"/>
                </a:lnTo>
                <a:close/>
              </a:path>
              <a:path w="337820" h="153670">
                <a:moveTo>
                  <a:pt x="7619" y="0"/>
                </a:moveTo>
                <a:lnTo>
                  <a:pt x="0" y="18287"/>
                </a:lnTo>
                <a:lnTo>
                  <a:pt x="263479" y="127108"/>
                </a:lnTo>
                <a:lnTo>
                  <a:pt x="271018" y="108837"/>
                </a:lnTo>
                <a:lnTo>
                  <a:pt x="7619" y="0"/>
                </a:lnTo>
                <a:close/>
              </a:path>
            </a:pathLst>
          </a:custGeom>
          <a:solidFill>
            <a:srgbClr val="4285F4"/>
          </a:solidFill>
        </p:spPr>
        <p:txBody>
          <a:bodyPr wrap="square" lIns="0" tIns="0" rIns="0" bIns="0" rtlCol="0"/>
          <a:lstStyle/>
          <a:p>
            <a:endParaRPr/>
          </a:p>
        </p:txBody>
      </p:sp>
      <p:sp>
        <p:nvSpPr>
          <p:cNvPr id="17" name="object 17"/>
          <p:cNvSpPr txBox="1"/>
          <p:nvPr/>
        </p:nvSpPr>
        <p:spPr>
          <a:xfrm>
            <a:off x="1963673" y="4013453"/>
            <a:ext cx="3343910" cy="526426"/>
          </a:xfrm>
          <a:prstGeom prst="rect">
            <a:avLst/>
          </a:prstGeom>
          <a:ln w="19811">
            <a:solidFill>
              <a:srgbClr val="BA56BD"/>
            </a:solidFill>
          </a:ln>
        </p:spPr>
        <p:txBody>
          <a:bodyPr vert="horz" wrap="square" lIns="0" tIns="33655" rIns="0" bIns="0" rtlCol="0">
            <a:spAutoFit/>
          </a:bodyPr>
          <a:lstStyle/>
          <a:p>
            <a:pPr marL="90170" marR="542925">
              <a:spcBef>
                <a:spcPts val="265"/>
              </a:spcBef>
            </a:pPr>
            <a:r>
              <a:rPr sz="1600" b="1" u="heavy" spc="-70" dirty="0">
                <a:solidFill>
                  <a:srgbClr val="BA56BD"/>
                </a:solidFill>
                <a:uFill>
                  <a:solidFill>
                    <a:srgbClr val="BA56BD"/>
                  </a:solidFill>
                </a:uFill>
                <a:latin typeface="Trebuchet MS"/>
                <a:cs typeface="Trebuchet MS"/>
              </a:rPr>
              <a:t>New </a:t>
            </a:r>
            <a:r>
              <a:rPr sz="1600" b="1" u="heavy" spc="-110" dirty="0">
                <a:solidFill>
                  <a:srgbClr val="BA56BD"/>
                </a:solidFill>
                <a:uFill>
                  <a:solidFill>
                    <a:srgbClr val="BA56BD"/>
                  </a:solidFill>
                </a:uFill>
                <a:latin typeface="Trebuchet MS"/>
                <a:cs typeface="Trebuchet MS"/>
              </a:rPr>
              <a:t>cell content:</a:t>
            </a:r>
            <a:r>
              <a:rPr sz="1600" b="1" spc="-110" dirty="0">
                <a:solidFill>
                  <a:srgbClr val="BA56BD"/>
                </a:solidFill>
                <a:latin typeface="Trebuchet MS"/>
                <a:cs typeface="Trebuchet MS"/>
              </a:rPr>
              <a:t> </a:t>
            </a:r>
            <a:r>
              <a:rPr sz="1600" spc="-35" dirty="0">
                <a:solidFill>
                  <a:srgbClr val="BA56BD"/>
                </a:solidFill>
                <a:latin typeface="Arial"/>
                <a:cs typeface="Arial"/>
              </a:rPr>
              <a:t>this </a:t>
            </a:r>
            <a:r>
              <a:rPr sz="1600" spc="-85" dirty="0">
                <a:solidFill>
                  <a:srgbClr val="BA56BD"/>
                </a:solidFill>
                <a:latin typeface="Arial"/>
                <a:cs typeface="Arial"/>
              </a:rPr>
              <a:t>is </a:t>
            </a:r>
            <a:r>
              <a:rPr sz="1600" spc="-25" dirty="0">
                <a:solidFill>
                  <a:srgbClr val="BA56BD"/>
                </a:solidFill>
                <a:latin typeface="Arial"/>
                <a:cs typeface="Arial"/>
              </a:rPr>
              <a:t>the</a:t>
            </a:r>
            <a:r>
              <a:rPr sz="1600" spc="-275" dirty="0">
                <a:solidFill>
                  <a:srgbClr val="BA56BD"/>
                </a:solidFill>
                <a:latin typeface="Arial"/>
                <a:cs typeface="Arial"/>
              </a:rPr>
              <a:t> </a:t>
            </a:r>
            <a:r>
              <a:rPr sz="1600" spc="-65" dirty="0">
                <a:solidFill>
                  <a:srgbClr val="BA56BD"/>
                </a:solidFill>
                <a:latin typeface="Arial"/>
                <a:cs typeface="Arial"/>
              </a:rPr>
              <a:t>new  </a:t>
            </a:r>
            <a:r>
              <a:rPr sz="1600" spc="-40" dirty="0">
                <a:solidFill>
                  <a:srgbClr val="BA56BD"/>
                </a:solidFill>
                <a:latin typeface="Arial"/>
                <a:cs typeface="Arial"/>
              </a:rPr>
              <a:t>content</a:t>
            </a:r>
            <a:r>
              <a:rPr sz="1600" spc="-90" dirty="0">
                <a:solidFill>
                  <a:srgbClr val="BA56BD"/>
                </a:solidFill>
                <a:latin typeface="Arial"/>
                <a:cs typeface="Arial"/>
              </a:rPr>
              <a:t> </a:t>
            </a:r>
            <a:r>
              <a:rPr sz="1600" spc="15" dirty="0">
                <a:solidFill>
                  <a:srgbClr val="BA56BD"/>
                </a:solidFill>
                <a:latin typeface="Arial"/>
                <a:cs typeface="Arial"/>
              </a:rPr>
              <a:t>to</a:t>
            </a:r>
            <a:r>
              <a:rPr sz="1600" spc="-85" dirty="0">
                <a:solidFill>
                  <a:srgbClr val="BA56BD"/>
                </a:solidFill>
                <a:latin typeface="Arial"/>
                <a:cs typeface="Arial"/>
              </a:rPr>
              <a:t> </a:t>
            </a:r>
            <a:r>
              <a:rPr sz="1600" spc="-80" dirty="0">
                <a:solidFill>
                  <a:srgbClr val="BA56BD"/>
                </a:solidFill>
                <a:latin typeface="Arial"/>
                <a:cs typeface="Arial"/>
              </a:rPr>
              <a:t>be</a:t>
            </a:r>
            <a:r>
              <a:rPr sz="1600" spc="-90" dirty="0">
                <a:solidFill>
                  <a:srgbClr val="BA56BD"/>
                </a:solidFill>
                <a:latin typeface="Arial"/>
                <a:cs typeface="Arial"/>
              </a:rPr>
              <a:t> </a:t>
            </a:r>
            <a:r>
              <a:rPr sz="1600" dirty="0">
                <a:solidFill>
                  <a:srgbClr val="BA56BD"/>
                </a:solidFill>
                <a:latin typeface="Arial"/>
                <a:cs typeface="Arial"/>
              </a:rPr>
              <a:t>written</a:t>
            </a:r>
            <a:r>
              <a:rPr sz="1600" spc="-80" dirty="0">
                <a:solidFill>
                  <a:srgbClr val="BA56BD"/>
                </a:solidFill>
                <a:latin typeface="Arial"/>
                <a:cs typeface="Arial"/>
              </a:rPr>
              <a:t> </a:t>
            </a:r>
            <a:r>
              <a:rPr sz="1600" spc="15" dirty="0">
                <a:solidFill>
                  <a:srgbClr val="BA56BD"/>
                </a:solidFill>
                <a:latin typeface="Arial"/>
                <a:cs typeface="Arial"/>
              </a:rPr>
              <a:t>to</a:t>
            </a:r>
            <a:r>
              <a:rPr sz="1600" spc="-80" dirty="0">
                <a:solidFill>
                  <a:srgbClr val="BA56BD"/>
                </a:solidFill>
                <a:latin typeface="Arial"/>
                <a:cs typeface="Arial"/>
              </a:rPr>
              <a:t> </a:t>
            </a:r>
            <a:r>
              <a:rPr sz="1600" spc="-25" dirty="0">
                <a:solidFill>
                  <a:srgbClr val="BA56BD"/>
                </a:solidFill>
                <a:latin typeface="Arial"/>
                <a:cs typeface="Arial"/>
              </a:rPr>
              <a:t>the</a:t>
            </a:r>
            <a:r>
              <a:rPr sz="1600" spc="-95" dirty="0">
                <a:solidFill>
                  <a:srgbClr val="BA56BD"/>
                </a:solidFill>
                <a:latin typeface="Arial"/>
                <a:cs typeface="Arial"/>
              </a:rPr>
              <a:t> </a:t>
            </a:r>
            <a:r>
              <a:rPr sz="1600" spc="-55" dirty="0">
                <a:solidFill>
                  <a:srgbClr val="BA56BD"/>
                </a:solidFill>
                <a:latin typeface="Arial"/>
                <a:cs typeface="Arial"/>
              </a:rPr>
              <a:t>cell</a:t>
            </a:r>
            <a:endParaRPr sz="1600">
              <a:latin typeface="Arial"/>
              <a:cs typeface="Arial"/>
            </a:endParaRPr>
          </a:p>
        </p:txBody>
      </p:sp>
      <p:sp>
        <p:nvSpPr>
          <p:cNvPr id="18" name="object 18"/>
          <p:cNvSpPr/>
          <p:nvPr/>
        </p:nvSpPr>
        <p:spPr>
          <a:xfrm>
            <a:off x="5298567" y="4301363"/>
            <a:ext cx="375285" cy="688340"/>
          </a:xfrm>
          <a:custGeom>
            <a:avLst/>
            <a:gdLst/>
            <a:ahLst/>
            <a:cxnLst/>
            <a:rect l="l" t="t" r="r" b="b"/>
            <a:pathLst>
              <a:path w="375285" h="688339">
                <a:moveTo>
                  <a:pt x="330515" y="625528"/>
                </a:moveTo>
                <a:lnTo>
                  <a:pt x="305688" y="638810"/>
                </a:lnTo>
                <a:lnTo>
                  <a:pt x="375285" y="687959"/>
                </a:lnTo>
                <a:lnTo>
                  <a:pt x="373833" y="636778"/>
                </a:lnTo>
                <a:lnTo>
                  <a:pt x="336550" y="636778"/>
                </a:lnTo>
                <a:lnTo>
                  <a:pt x="330515" y="625528"/>
                </a:lnTo>
                <a:close/>
              </a:path>
              <a:path w="375285" h="688339">
                <a:moveTo>
                  <a:pt x="348050" y="616147"/>
                </a:moveTo>
                <a:lnTo>
                  <a:pt x="330515" y="625528"/>
                </a:lnTo>
                <a:lnTo>
                  <a:pt x="336550" y="636778"/>
                </a:lnTo>
                <a:lnTo>
                  <a:pt x="354075" y="627380"/>
                </a:lnTo>
                <a:lnTo>
                  <a:pt x="348050" y="616147"/>
                </a:lnTo>
                <a:close/>
              </a:path>
              <a:path w="375285" h="688339">
                <a:moveTo>
                  <a:pt x="372872" y="602869"/>
                </a:moveTo>
                <a:lnTo>
                  <a:pt x="348050" y="616147"/>
                </a:lnTo>
                <a:lnTo>
                  <a:pt x="354075" y="627380"/>
                </a:lnTo>
                <a:lnTo>
                  <a:pt x="336550" y="636778"/>
                </a:lnTo>
                <a:lnTo>
                  <a:pt x="373833" y="636778"/>
                </a:lnTo>
                <a:lnTo>
                  <a:pt x="372872" y="602869"/>
                </a:lnTo>
                <a:close/>
              </a:path>
              <a:path w="375285" h="688339">
                <a:moveTo>
                  <a:pt x="17525" y="0"/>
                </a:moveTo>
                <a:lnTo>
                  <a:pt x="0" y="9398"/>
                </a:lnTo>
                <a:lnTo>
                  <a:pt x="330515" y="625528"/>
                </a:lnTo>
                <a:lnTo>
                  <a:pt x="348050" y="616147"/>
                </a:lnTo>
                <a:lnTo>
                  <a:pt x="17525" y="0"/>
                </a:lnTo>
                <a:close/>
              </a:path>
            </a:pathLst>
          </a:custGeom>
          <a:solidFill>
            <a:srgbClr val="BA56BD"/>
          </a:solidFill>
        </p:spPr>
        <p:txBody>
          <a:bodyPr wrap="square" lIns="0" tIns="0" rIns="0" bIns="0" rtlCol="0"/>
          <a:lstStyle/>
          <a:p>
            <a:endParaRPr/>
          </a:p>
        </p:txBody>
      </p:sp>
      <p:sp>
        <p:nvSpPr>
          <p:cNvPr id="19" name="object 19"/>
          <p:cNvSpPr txBox="1"/>
          <p:nvPr/>
        </p:nvSpPr>
        <p:spPr>
          <a:xfrm>
            <a:off x="1963673" y="4781550"/>
            <a:ext cx="3343910" cy="771364"/>
          </a:xfrm>
          <a:prstGeom prst="rect">
            <a:avLst/>
          </a:prstGeom>
          <a:ln w="19811">
            <a:solidFill>
              <a:srgbClr val="BA56BD"/>
            </a:solidFill>
          </a:ln>
        </p:spPr>
        <p:txBody>
          <a:bodyPr vert="horz" wrap="square" lIns="0" tIns="32384" rIns="0" bIns="0" rtlCol="0">
            <a:spAutoFit/>
          </a:bodyPr>
          <a:lstStyle/>
          <a:p>
            <a:pPr marL="90170" marR="169545">
              <a:spcBef>
                <a:spcPts val="254"/>
              </a:spcBef>
            </a:pPr>
            <a:r>
              <a:rPr sz="1600" b="1" u="heavy" spc="-110" dirty="0">
                <a:solidFill>
                  <a:srgbClr val="BA56BD"/>
                </a:solidFill>
                <a:uFill>
                  <a:solidFill>
                    <a:srgbClr val="BA56BD"/>
                  </a:solidFill>
                </a:uFill>
                <a:latin typeface="Trebuchet MS"/>
                <a:cs typeface="Trebuchet MS"/>
              </a:rPr>
              <a:t>Cell </a:t>
            </a:r>
            <a:r>
              <a:rPr sz="1600" b="1" u="heavy" spc="-80" dirty="0">
                <a:solidFill>
                  <a:srgbClr val="BA56BD"/>
                </a:solidFill>
                <a:uFill>
                  <a:solidFill>
                    <a:srgbClr val="BA56BD"/>
                  </a:solidFill>
                </a:uFill>
                <a:latin typeface="Trebuchet MS"/>
                <a:cs typeface="Trebuchet MS"/>
              </a:rPr>
              <a:t>state</a:t>
            </a:r>
            <a:r>
              <a:rPr sz="1600" spc="-80" dirty="0">
                <a:solidFill>
                  <a:srgbClr val="BA56BD"/>
                </a:solidFill>
                <a:latin typeface="Arial"/>
                <a:cs typeface="Arial"/>
              </a:rPr>
              <a:t>: </a:t>
            </a:r>
            <a:r>
              <a:rPr sz="1600" spc="-105" dirty="0">
                <a:solidFill>
                  <a:srgbClr val="BA56BD"/>
                </a:solidFill>
                <a:latin typeface="Arial"/>
                <a:cs typeface="Arial"/>
              </a:rPr>
              <a:t>erase </a:t>
            </a:r>
            <a:r>
              <a:rPr sz="1600" dirty="0">
                <a:solidFill>
                  <a:srgbClr val="BA56BD"/>
                </a:solidFill>
                <a:latin typeface="Arial"/>
                <a:cs typeface="Arial"/>
              </a:rPr>
              <a:t>(</a:t>
            </a:r>
            <a:r>
              <a:rPr sz="1600" dirty="0">
                <a:solidFill>
                  <a:srgbClr val="4285F4"/>
                </a:solidFill>
                <a:latin typeface="Arial"/>
                <a:cs typeface="Arial"/>
              </a:rPr>
              <a:t>“forget”</a:t>
            </a:r>
            <a:r>
              <a:rPr sz="1600" dirty="0">
                <a:solidFill>
                  <a:srgbClr val="BA56BD"/>
                </a:solidFill>
                <a:latin typeface="Arial"/>
                <a:cs typeface="Arial"/>
              </a:rPr>
              <a:t>) </a:t>
            </a:r>
            <a:r>
              <a:rPr sz="1600" spc="-100" dirty="0">
                <a:solidFill>
                  <a:srgbClr val="BA56BD"/>
                </a:solidFill>
                <a:latin typeface="Arial"/>
                <a:cs typeface="Arial"/>
              </a:rPr>
              <a:t>some  </a:t>
            </a:r>
            <a:r>
              <a:rPr sz="1600" spc="-40" dirty="0">
                <a:solidFill>
                  <a:srgbClr val="BA56BD"/>
                </a:solidFill>
                <a:latin typeface="Arial"/>
                <a:cs typeface="Arial"/>
              </a:rPr>
              <a:t>content </a:t>
            </a:r>
            <a:r>
              <a:rPr sz="1600" spc="-20" dirty="0">
                <a:solidFill>
                  <a:srgbClr val="BA56BD"/>
                </a:solidFill>
                <a:latin typeface="Arial"/>
                <a:cs typeface="Arial"/>
              </a:rPr>
              <a:t>from </a:t>
            </a:r>
            <a:r>
              <a:rPr sz="1600" spc="-55" dirty="0">
                <a:solidFill>
                  <a:srgbClr val="BA56BD"/>
                </a:solidFill>
                <a:latin typeface="Arial"/>
                <a:cs typeface="Arial"/>
              </a:rPr>
              <a:t>last cell state, </a:t>
            </a:r>
            <a:r>
              <a:rPr sz="1600" spc="-80" dirty="0">
                <a:solidFill>
                  <a:srgbClr val="BA56BD"/>
                </a:solidFill>
                <a:latin typeface="Arial"/>
                <a:cs typeface="Arial"/>
              </a:rPr>
              <a:t>and</a:t>
            </a:r>
            <a:r>
              <a:rPr sz="1600" spc="-330" dirty="0">
                <a:solidFill>
                  <a:srgbClr val="BA56BD"/>
                </a:solidFill>
                <a:latin typeface="Arial"/>
                <a:cs typeface="Arial"/>
              </a:rPr>
              <a:t> </a:t>
            </a:r>
            <a:r>
              <a:rPr sz="1600" dirty="0">
                <a:solidFill>
                  <a:srgbClr val="BA56BD"/>
                </a:solidFill>
                <a:latin typeface="Arial"/>
                <a:cs typeface="Arial"/>
              </a:rPr>
              <a:t>write  </a:t>
            </a:r>
            <a:r>
              <a:rPr sz="1600" spc="15" dirty="0">
                <a:solidFill>
                  <a:srgbClr val="BA56BD"/>
                </a:solidFill>
                <a:latin typeface="Arial"/>
                <a:cs typeface="Arial"/>
              </a:rPr>
              <a:t>(</a:t>
            </a:r>
            <a:r>
              <a:rPr sz="1600" spc="15" dirty="0">
                <a:solidFill>
                  <a:srgbClr val="4285F4"/>
                </a:solidFill>
                <a:latin typeface="Arial"/>
                <a:cs typeface="Arial"/>
              </a:rPr>
              <a:t>“input”</a:t>
            </a:r>
            <a:r>
              <a:rPr sz="1600" spc="15" dirty="0">
                <a:solidFill>
                  <a:srgbClr val="BA56BD"/>
                </a:solidFill>
                <a:latin typeface="Arial"/>
                <a:cs typeface="Arial"/>
              </a:rPr>
              <a:t>) </a:t>
            </a:r>
            <a:r>
              <a:rPr sz="1600" spc="-100" dirty="0">
                <a:solidFill>
                  <a:srgbClr val="BA56BD"/>
                </a:solidFill>
                <a:latin typeface="Arial"/>
                <a:cs typeface="Arial"/>
              </a:rPr>
              <a:t>some </a:t>
            </a:r>
            <a:r>
              <a:rPr sz="1600" spc="-65" dirty="0">
                <a:solidFill>
                  <a:srgbClr val="BA56BD"/>
                </a:solidFill>
                <a:latin typeface="Arial"/>
                <a:cs typeface="Arial"/>
              </a:rPr>
              <a:t>new </a:t>
            </a:r>
            <a:r>
              <a:rPr sz="1600" spc="-55" dirty="0">
                <a:solidFill>
                  <a:srgbClr val="BA56BD"/>
                </a:solidFill>
                <a:latin typeface="Arial"/>
                <a:cs typeface="Arial"/>
              </a:rPr>
              <a:t>cell</a:t>
            </a:r>
            <a:r>
              <a:rPr sz="1600" spc="-165" dirty="0">
                <a:solidFill>
                  <a:srgbClr val="BA56BD"/>
                </a:solidFill>
                <a:latin typeface="Arial"/>
                <a:cs typeface="Arial"/>
              </a:rPr>
              <a:t> </a:t>
            </a:r>
            <a:r>
              <a:rPr sz="1600" spc="-40" dirty="0">
                <a:solidFill>
                  <a:srgbClr val="BA56BD"/>
                </a:solidFill>
                <a:latin typeface="Arial"/>
                <a:cs typeface="Arial"/>
              </a:rPr>
              <a:t>content</a:t>
            </a:r>
            <a:endParaRPr sz="1600">
              <a:latin typeface="Arial"/>
              <a:cs typeface="Arial"/>
            </a:endParaRPr>
          </a:p>
        </p:txBody>
      </p:sp>
      <p:sp>
        <p:nvSpPr>
          <p:cNvPr id="20" name="object 20"/>
          <p:cNvSpPr/>
          <p:nvPr/>
        </p:nvSpPr>
        <p:spPr>
          <a:xfrm>
            <a:off x="5300218" y="5189092"/>
            <a:ext cx="340995" cy="346710"/>
          </a:xfrm>
          <a:custGeom>
            <a:avLst/>
            <a:gdLst/>
            <a:ahLst/>
            <a:cxnLst/>
            <a:rect l="l" t="t" r="r" b="b"/>
            <a:pathLst>
              <a:path w="340995" h="346710">
                <a:moveTo>
                  <a:pt x="280463" y="299112"/>
                </a:moveTo>
                <a:lnTo>
                  <a:pt x="260350" y="318896"/>
                </a:lnTo>
                <a:lnTo>
                  <a:pt x="340995" y="346455"/>
                </a:lnTo>
                <a:lnTo>
                  <a:pt x="328550" y="308101"/>
                </a:lnTo>
                <a:lnTo>
                  <a:pt x="289306" y="308101"/>
                </a:lnTo>
                <a:lnTo>
                  <a:pt x="280463" y="299112"/>
                </a:lnTo>
                <a:close/>
              </a:path>
              <a:path w="340995" h="346710">
                <a:moveTo>
                  <a:pt x="294615" y="285191"/>
                </a:moveTo>
                <a:lnTo>
                  <a:pt x="280463" y="299112"/>
                </a:lnTo>
                <a:lnTo>
                  <a:pt x="289306" y="308101"/>
                </a:lnTo>
                <a:lnTo>
                  <a:pt x="303530" y="294258"/>
                </a:lnTo>
                <a:lnTo>
                  <a:pt x="294615" y="285191"/>
                </a:lnTo>
                <a:close/>
              </a:path>
              <a:path w="340995" h="346710">
                <a:moveTo>
                  <a:pt x="314706" y="265429"/>
                </a:moveTo>
                <a:lnTo>
                  <a:pt x="294615" y="285191"/>
                </a:lnTo>
                <a:lnTo>
                  <a:pt x="303530" y="294258"/>
                </a:lnTo>
                <a:lnTo>
                  <a:pt x="289306" y="308101"/>
                </a:lnTo>
                <a:lnTo>
                  <a:pt x="328550" y="308101"/>
                </a:lnTo>
                <a:lnTo>
                  <a:pt x="314706" y="265429"/>
                </a:lnTo>
                <a:close/>
              </a:path>
              <a:path w="340995" h="346710">
                <a:moveTo>
                  <a:pt x="14224" y="0"/>
                </a:moveTo>
                <a:lnTo>
                  <a:pt x="0" y="13969"/>
                </a:lnTo>
                <a:lnTo>
                  <a:pt x="280463" y="299112"/>
                </a:lnTo>
                <a:lnTo>
                  <a:pt x="294615" y="285191"/>
                </a:lnTo>
                <a:lnTo>
                  <a:pt x="14224" y="0"/>
                </a:lnTo>
                <a:close/>
              </a:path>
            </a:pathLst>
          </a:custGeom>
          <a:solidFill>
            <a:srgbClr val="BA56BD"/>
          </a:solidFill>
        </p:spPr>
        <p:txBody>
          <a:bodyPr wrap="square" lIns="0" tIns="0" rIns="0" bIns="0" rtlCol="0"/>
          <a:lstStyle/>
          <a:p>
            <a:endParaRPr/>
          </a:p>
        </p:txBody>
      </p:sp>
      <p:sp>
        <p:nvSpPr>
          <p:cNvPr id="21" name="object 21"/>
          <p:cNvSpPr txBox="1"/>
          <p:nvPr/>
        </p:nvSpPr>
        <p:spPr>
          <a:xfrm>
            <a:off x="1963673" y="5795010"/>
            <a:ext cx="3343910" cy="525785"/>
          </a:xfrm>
          <a:prstGeom prst="rect">
            <a:avLst/>
          </a:prstGeom>
          <a:ln w="19811">
            <a:solidFill>
              <a:srgbClr val="BA56BD"/>
            </a:solidFill>
          </a:ln>
        </p:spPr>
        <p:txBody>
          <a:bodyPr vert="horz" wrap="square" lIns="0" tIns="33020" rIns="0" bIns="0" rtlCol="0">
            <a:spAutoFit/>
          </a:bodyPr>
          <a:lstStyle/>
          <a:p>
            <a:pPr marL="90170" marR="304800">
              <a:spcBef>
                <a:spcPts val="260"/>
              </a:spcBef>
            </a:pPr>
            <a:r>
              <a:rPr sz="1600" b="1" u="heavy" spc="-90" dirty="0">
                <a:solidFill>
                  <a:srgbClr val="BA56BD"/>
                </a:solidFill>
                <a:uFill>
                  <a:solidFill>
                    <a:srgbClr val="BA56BD"/>
                  </a:solidFill>
                </a:uFill>
                <a:latin typeface="Trebuchet MS"/>
                <a:cs typeface="Trebuchet MS"/>
              </a:rPr>
              <a:t>Hidden </a:t>
            </a:r>
            <a:r>
              <a:rPr sz="1600" b="1" u="heavy" spc="-80" dirty="0">
                <a:solidFill>
                  <a:srgbClr val="BA56BD"/>
                </a:solidFill>
                <a:uFill>
                  <a:solidFill>
                    <a:srgbClr val="BA56BD"/>
                  </a:solidFill>
                </a:uFill>
                <a:latin typeface="Trebuchet MS"/>
                <a:cs typeface="Trebuchet MS"/>
              </a:rPr>
              <a:t>state</a:t>
            </a:r>
            <a:r>
              <a:rPr sz="1600" spc="-80" dirty="0">
                <a:solidFill>
                  <a:srgbClr val="BA56BD"/>
                </a:solidFill>
                <a:latin typeface="Arial"/>
                <a:cs typeface="Arial"/>
              </a:rPr>
              <a:t>: </a:t>
            </a:r>
            <a:r>
              <a:rPr sz="1600" spc="-70" dirty="0">
                <a:solidFill>
                  <a:srgbClr val="BA56BD"/>
                </a:solidFill>
                <a:latin typeface="Arial"/>
                <a:cs typeface="Arial"/>
              </a:rPr>
              <a:t>read </a:t>
            </a:r>
            <a:r>
              <a:rPr sz="1600" spc="10" dirty="0">
                <a:solidFill>
                  <a:srgbClr val="BA56BD"/>
                </a:solidFill>
                <a:latin typeface="Arial"/>
                <a:cs typeface="Arial"/>
              </a:rPr>
              <a:t>(</a:t>
            </a:r>
            <a:r>
              <a:rPr sz="1600" spc="10" dirty="0">
                <a:solidFill>
                  <a:srgbClr val="4285F4"/>
                </a:solidFill>
                <a:latin typeface="Arial"/>
                <a:cs typeface="Arial"/>
              </a:rPr>
              <a:t>“output”</a:t>
            </a:r>
            <a:r>
              <a:rPr sz="1600" spc="10" dirty="0">
                <a:solidFill>
                  <a:srgbClr val="BA56BD"/>
                </a:solidFill>
                <a:latin typeface="Arial"/>
                <a:cs typeface="Arial"/>
              </a:rPr>
              <a:t>)</a:t>
            </a:r>
            <a:r>
              <a:rPr sz="1600" spc="-170" dirty="0">
                <a:solidFill>
                  <a:srgbClr val="BA56BD"/>
                </a:solidFill>
                <a:latin typeface="Arial"/>
                <a:cs typeface="Arial"/>
              </a:rPr>
              <a:t> </a:t>
            </a:r>
            <a:r>
              <a:rPr sz="1600" spc="-100" dirty="0">
                <a:solidFill>
                  <a:srgbClr val="BA56BD"/>
                </a:solidFill>
                <a:latin typeface="Arial"/>
                <a:cs typeface="Arial"/>
              </a:rPr>
              <a:t>some  </a:t>
            </a:r>
            <a:r>
              <a:rPr sz="1600" spc="-40" dirty="0">
                <a:solidFill>
                  <a:srgbClr val="BA56BD"/>
                </a:solidFill>
                <a:latin typeface="Arial"/>
                <a:cs typeface="Arial"/>
              </a:rPr>
              <a:t>content </a:t>
            </a:r>
            <a:r>
              <a:rPr sz="1600" spc="-20" dirty="0">
                <a:solidFill>
                  <a:srgbClr val="BA56BD"/>
                </a:solidFill>
                <a:latin typeface="Arial"/>
                <a:cs typeface="Arial"/>
              </a:rPr>
              <a:t>from </a:t>
            </a:r>
            <a:r>
              <a:rPr sz="1600" spc="-25" dirty="0">
                <a:solidFill>
                  <a:srgbClr val="BA56BD"/>
                </a:solidFill>
                <a:latin typeface="Arial"/>
                <a:cs typeface="Arial"/>
              </a:rPr>
              <a:t>the</a:t>
            </a:r>
            <a:r>
              <a:rPr sz="1600" spc="-190" dirty="0">
                <a:solidFill>
                  <a:srgbClr val="BA56BD"/>
                </a:solidFill>
                <a:latin typeface="Arial"/>
                <a:cs typeface="Arial"/>
              </a:rPr>
              <a:t> </a:t>
            </a:r>
            <a:r>
              <a:rPr sz="1600" spc="-55" dirty="0">
                <a:solidFill>
                  <a:srgbClr val="BA56BD"/>
                </a:solidFill>
                <a:latin typeface="Arial"/>
                <a:cs typeface="Arial"/>
              </a:rPr>
              <a:t>cell</a:t>
            </a:r>
            <a:endParaRPr sz="1600">
              <a:latin typeface="Arial"/>
              <a:cs typeface="Arial"/>
            </a:endParaRPr>
          </a:p>
        </p:txBody>
      </p:sp>
      <p:sp>
        <p:nvSpPr>
          <p:cNvPr id="22" name="object 22"/>
          <p:cNvSpPr/>
          <p:nvPr/>
        </p:nvSpPr>
        <p:spPr>
          <a:xfrm>
            <a:off x="5305933" y="6011976"/>
            <a:ext cx="335280" cy="85090"/>
          </a:xfrm>
          <a:custGeom>
            <a:avLst/>
            <a:gdLst/>
            <a:ahLst/>
            <a:cxnLst/>
            <a:rect l="l" t="t" r="r" b="b"/>
            <a:pathLst>
              <a:path w="335279" h="85089">
                <a:moveTo>
                  <a:pt x="258376" y="27914"/>
                </a:moveTo>
                <a:lnTo>
                  <a:pt x="0" y="65036"/>
                </a:lnTo>
                <a:lnTo>
                  <a:pt x="2793" y="84645"/>
                </a:lnTo>
                <a:lnTo>
                  <a:pt x="261182" y="47521"/>
                </a:lnTo>
                <a:lnTo>
                  <a:pt x="258376" y="27914"/>
                </a:lnTo>
                <a:close/>
              </a:path>
              <a:path w="335279" h="85089">
                <a:moveTo>
                  <a:pt x="332947" y="26098"/>
                </a:moveTo>
                <a:lnTo>
                  <a:pt x="271017" y="26098"/>
                </a:lnTo>
                <a:lnTo>
                  <a:pt x="273812" y="45707"/>
                </a:lnTo>
                <a:lnTo>
                  <a:pt x="261182" y="47521"/>
                </a:lnTo>
                <a:lnTo>
                  <a:pt x="265175" y="75425"/>
                </a:lnTo>
                <a:lnTo>
                  <a:pt x="335279" y="26873"/>
                </a:lnTo>
                <a:lnTo>
                  <a:pt x="332947" y="26098"/>
                </a:lnTo>
                <a:close/>
              </a:path>
              <a:path w="335279" h="85089">
                <a:moveTo>
                  <a:pt x="271017" y="26098"/>
                </a:moveTo>
                <a:lnTo>
                  <a:pt x="258376" y="27914"/>
                </a:lnTo>
                <a:lnTo>
                  <a:pt x="261182" y="47521"/>
                </a:lnTo>
                <a:lnTo>
                  <a:pt x="273812" y="45707"/>
                </a:lnTo>
                <a:lnTo>
                  <a:pt x="271017" y="26098"/>
                </a:lnTo>
                <a:close/>
              </a:path>
              <a:path w="335279" h="85089">
                <a:moveTo>
                  <a:pt x="254380" y="0"/>
                </a:moveTo>
                <a:lnTo>
                  <a:pt x="258376" y="27914"/>
                </a:lnTo>
                <a:lnTo>
                  <a:pt x="271017" y="26098"/>
                </a:lnTo>
                <a:lnTo>
                  <a:pt x="332947" y="26098"/>
                </a:lnTo>
                <a:lnTo>
                  <a:pt x="254380" y="0"/>
                </a:lnTo>
                <a:close/>
              </a:path>
            </a:pathLst>
          </a:custGeom>
          <a:solidFill>
            <a:srgbClr val="BA56BD"/>
          </a:solidFill>
        </p:spPr>
        <p:txBody>
          <a:bodyPr wrap="square" lIns="0" tIns="0" rIns="0" bIns="0" rtlCol="0"/>
          <a:lstStyle/>
          <a:p>
            <a:endParaRPr/>
          </a:p>
        </p:txBody>
      </p:sp>
      <p:sp>
        <p:nvSpPr>
          <p:cNvPr id="23" name="object 23"/>
          <p:cNvSpPr txBox="1"/>
          <p:nvPr/>
        </p:nvSpPr>
        <p:spPr>
          <a:xfrm>
            <a:off x="7018782" y="1507997"/>
            <a:ext cx="2552700" cy="526426"/>
          </a:xfrm>
          <a:prstGeom prst="rect">
            <a:avLst/>
          </a:prstGeom>
          <a:ln w="19811">
            <a:solidFill>
              <a:srgbClr val="4285F4"/>
            </a:solidFill>
          </a:ln>
        </p:spPr>
        <p:txBody>
          <a:bodyPr vert="horz" wrap="square" lIns="0" tIns="33655" rIns="0" bIns="0" rtlCol="0">
            <a:spAutoFit/>
          </a:bodyPr>
          <a:lstStyle/>
          <a:p>
            <a:pPr marL="90805" marR="195580">
              <a:spcBef>
                <a:spcPts val="265"/>
              </a:spcBef>
            </a:pPr>
            <a:r>
              <a:rPr sz="1600" b="1" u="heavy" spc="-70" dirty="0">
                <a:solidFill>
                  <a:srgbClr val="4285F4"/>
                </a:solidFill>
                <a:uFill>
                  <a:solidFill>
                    <a:srgbClr val="4285F4"/>
                  </a:solidFill>
                </a:uFill>
                <a:latin typeface="Trebuchet MS"/>
                <a:cs typeface="Trebuchet MS"/>
              </a:rPr>
              <a:t>Sigmoid </a:t>
            </a:r>
            <a:r>
              <a:rPr sz="1600" b="1" u="heavy" spc="-85" dirty="0">
                <a:solidFill>
                  <a:srgbClr val="4285F4"/>
                </a:solidFill>
                <a:uFill>
                  <a:solidFill>
                    <a:srgbClr val="4285F4"/>
                  </a:solidFill>
                </a:uFill>
                <a:latin typeface="Trebuchet MS"/>
                <a:cs typeface="Trebuchet MS"/>
              </a:rPr>
              <a:t>function</a:t>
            </a:r>
            <a:r>
              <a:rPr sz="1600" spc="-85" dirty="0">
                <a:solidFill>
                  <a:srgbClr val="4285F4"/>
                </a:solidFill>
                <a:latin typeface="Arial"/>
                <a:cs typeface="Arial"/>
              </a:rPr>
              <a:t>: </a:t>
            </a:r>
            <a:r>
              <a:rPr sz="1600" spc="-35" dirty="0">
                <a:solidFill>
                  <a:srgbClr val="4285F4"/>
                </a:solidFill>
                <a:latin typeface="Arial"/>
                <a:cs typeface="Arial"/>
              </a:rPr>
              <a:t>all </a:t>
            </a:r>
            <a:r>
              <a:rPr sz="1600" spc="-75" dirty="0">
                <a:solidFill>
                  <a:srgbClr val="4285F4"/>
                </a:solidFill>
                <a:latin typeface="Arial"/>
                <a:cs typeface="Arial"/>
              </a:rPr>
              <a:t>gate  </a:t>
            </a:r>
            <a:r>
              <a:rPr sz="1600" spc="-95" dirty="0">
                <a:solidFill>
                  <a:srgbClr val="4285F4"/>
                </a:solidFill>
                <a:latin typeface="Arial"/>
                <a:cs typeface="Arial"/>
              </a:rPr>
              <a:t>values </a:t>
            </a:r>
            <a:r>
              <a:rPr sz="1600" spc="-80" dirty="0">
                <a:solidFill>
                  <a:srgbClr val="4285F4"/>
                </a:solidFill>
                <a:latin typeface="Arial"/>
                <a:cs typeface="Arial"/>
              </a:rPr>
              <a:t>are </a:t>
            </a:r>
            <a:r>
              <a:rPr sz="1600" spc="-55" dirty="0">
                <a:solidFill>
                  <a:srgbClr val="4285F4"/>
                </a:solidFill>
                <a:latin typeface="Arial"/>
                <a:cs typeface="Arial"/>
              </a:rPr>
              <a:t>between </a:t>
            </a:r>
            <a:r>
              <a:rPr sz="1600" spc="-85" dirty="0">
                <a:solidFill>
                  <a:srgbClr val="4285F4"/>
                </a:solidFill>
                <a:latin typeface="Arial"/>
                <a:cs typeface="Arial"/>
              </a:rPr>
              <a:t>0 </a:t>
            </a:r>
            <a:r>
              <a:rPr sz="1600" spc="-80" dirty="0">
                <a:solidFill>
                  <a:srgbClr val="4285F4"/>
                </a:solidFill>
                <a:latin typeface="Arial"/>
                <a:cs typeface="Arial"/>
              </a:rPr>
              <a:t>and</a:t>
            </a:r>
            <a:r>
              <a:rPr sz="1600" spc="-105" dirty="0">
                <a:solidFill>
                  <a:srgbClr val="4285F4"/>
                </a:solidFill>
                <a:latin typeface="Arial"/>
                <a:cs typeface="Arial"/>
              </a:rPr>
              <a:t> </a:t>
            </a:r>
            <a:r>
              <a:rPr sz="1600" spc="-85" dirty="0">
                <a:solidFill>
                  <a:srgbClr val="4285F4"/>
                </a:solidFill>
                <a:latin typeface="Arial"/>
                <a:cs typeface="Arial"/>
              </a:rPr>
              <a:t>1</a:t>
            </a:r>
            <a:endParaRPr sz="1600">
              <a:latin typeface="Arial"/>
              <a:cs typeface="Arial"/>
            </a:endParaRPr>
          </a:p>
        </p:txBody>
      </p:sp>
      <p:sp>
        <p:nvSpPr>
          <p:cNvPr id="24" name="object 24"/>
          <p:cNvSpPr/>
          <p:nvPr/>
        </p:nvSpPr>
        <p:spPr>
          <a:xfrm>
            <a:off x="6520435" y="1794382"/>
            <a:ext cx="506095" cy="629920"/>
          </a:xfrm>
          <a:custGeom>
            <a:avLst/>
            <a:gdLst/>
            <a:ahLst/>
            <a:cxnLst/>
            <a:rect l="l" t="t" r="r" b="b"/>
            <a:pathLst>
              <a:path w="506095" h="629919">
                <a:moveTo>
                  <a:pt x="17779" y="546226"/>
                </a:moveTo>
                <a:lnTo>
                  <a:pt x="0" y="629538"/>
                </a:lnTo>
                <a:lnTo>
                  <a:pt x="77342" y="593725"/>
                </a:lnTo>
                <a:lnTo>
                  <a:pt x="67787" y="586104"/>
                </a:lnTo>
                <a:lnTo>
                  <a:pt x="47370" y="586104"/>
                </a:lnTo>
                <a:lnTo>
                  <a:pt x="31876" y="573658"/>
                </a:lnTo>
                <a:lnTo>
                  <a:pt x="39777" y="563768"/>
                </a:lnTo>
                <a:lnTo>
                  <a:pt x="17779" y="546226"/>
                </a:lnTo>
                <a:close/>
              </a:path>
              <a:path w="506095" h="629919">
                <a:moveTo>
                  <a:pt x="39777" y="563768"/>
                </a:moveTo>
                <a:lnTo>
                  <a:pt x="31876" y="573658"/>
                </a:lnTo>
                <a:lnTo>
                  <a:pt x="47370" y="586104"/>
                </a:lnTo>
                <a:lnTo>
                  <a:pt x="55315" y="576159"/>
                </a:lnTo>
                <a:lnTo>
                  <a:pt x="39777" y="563768"/>
                </a:lnTo>
                <a:close/>
              </a:path>
              <a:path w="506095" h="629919">
                <a:moveTo>
                  <a:pt x="55315" y="576159"/>
                </a:moveTo>
                <a:lnTo>
                  <a:pt x="47370" y="586104"/>
                </a:lnTo>
                <a:lnTo>
                  <a:pt x="67787" y="586104"/>
                </a:lnTo>
                <a:lnTo>
                  <a:pt x="55315" y="576159"/>
                </a:lnTo>
                <a:close/>
              </a:path>
              <a:path w="506095" h="629919">
                <a:moveTo>
                  <a:pt x="490092" y="0"/>
                </a:moveTo>
                <a:lnTo>
                  <a:pt x="39777" y="563768"/>
                </a:lnTo>
                <a:lnTo>
                  <a:pt x="55315" y="576159"/>
                </a:lnTo>
                <a:lnTo>
                  <a:pt x="505587" y="12445"/>
                </a:lnTo>
                <a:lnTo>
                  <a:pt x="490092" y="0"/>
                </a:lnTo>
                <a:close/>
              </a:path>
            </a:pathLst>
          </a:custGeom>
          <a:solidFill>
            <a:srgbClr val="4285F4"/>
          </a:solidFill>
        </p:spPr>
        <p:txBody>
          <a:bodyPr wrap="square" lIns="0" tIns="0" rIns="0" bIns="0" rtlCol="0"/>
          <a:lstStyle/>
          <a:p>
            <a:endParaRPr/>
          </a:p>
        </p:txBody>
      </p:sp>
      <p:sp>
        <p:nvSpPr>
          <p:cNvPr id="25" name="object 25"/>
          <p:cNvSpPr/>
          <p:nvPr/>
        </p:nvSpPr>
        <p:spPr>
          <a:xfrm>
            <a:off x="6401562" y="2423922"/>
            <a:ext cx="238125" cy="1422400"/>
          </a:xfrm>
          <a:custGeom>
            <a:avLst/>
            <a:gdLst/>
            <a:ahLst/>
            <a:cxnLst/>
            <a:rect l="l" t="t" r="r" b="b"/>
            <a:pathLst>
              <a:path w="238125" h="1422400">
                <a:moveTo>
                  <a:pt x="0" y="1421891"/>
                </a:moveTo>
                <a:lnTo>
                  <a:pt x="237743" y="1421891"/>
                </a:lnTo>
                <a:lnTo>
                  <a:pt x="237743" y="0"/>
                </a:lnTo>
                <a:lnTo>
                  <a:pt x="0" y="0"/>
                </a:lnTo>
                <a:lnTo>
                  <a:pt x="0" y="1421891"/>
                </a:lnTo>
                <a:close/>
              </a:path>
            </a:pathLst>
          </a:custGeom>
          <a:ln w="19812">
            <a:solidFill>
              <a:srgbClr val="4285F4"/>
            </a:solidFill>
          </a:ln>
        </p:spPr>
        <p:txBody>
          <a:bodyPr wrap="square" lIns="0" tIns="0" rIns="0" bIns="0" rtlCol="0"/>
          <a:lstStyle/>
          <a:p>
            <a:endParaRPr/>
          </a:p>
        </p:txBody>
      </p:sp>
      <p:sp>
        <p:nvSpPr>
          <p:cNvPr id="27" name="object 27"/>
          <p:cNvSpPr txBox="1"/>
          <p:nvPr/>
        </p:nvSpPr>
        <p:spPr>
          <a:xfrm>
            <a:off x="7288529" y="6212584"/>
            <a:ext cx="2209800" cy="526426"/>
          </a:xfrm>
          <a:prstGeom prst="rect">
            <a:avLst/>
          </a:prstGeom>
          <a:ln w="19811">
            <a:solidFill>
              <a:srgbClr val="BA56BD"/>
            </a:solidFill>
          </a:ln>
        </p:spPr>
        <p:txBody>
          <a:bodyPr vert="horz" wrap="square" lIns="0" tIns="33655" rIns="0" bIns="0" rtlCol="0">
            <a:spAutoFit/>
          </a:bodyPr>
          <a:lstStyle/>
          <a:p>
            <a:pPr marL="197485" marR="139065" indent="-55244">
              <a:spcBef>
                <a:spcPts val="265"/>
              </a:spcBef>
            </a:pPr>
            <a:r>
              <a:rPr sz="1600" spc="-114" dirty="0">
                <a:solidFill>
                  <a:srgbClr val="BA56BD"/>
                </a:solidFill>
                <a:latin typeface="Arial"/>
                <a:cs typeface="Arial"/>
              </a:rPr>
              <a:t>Gates </a:t>
            </a:r>
            <a:r>
              <a:rPr sz="1600" spc="-80" dirty="0">
                <a:solidFill>
                  <a:srgbClr val="BA56BD"/>
                </a:solidFill>
                <a:latin typeface="Arial"/>
                <a:cs typeface="Arial"/>
              </a:rPr>
              <a:t>are </a:t>
            </a:r>
            <a:r>
              <a:rPr sz="1600" spc="-55" dirty="0">
                <a:solidFill>
                  <a:srgbClr val="BA56BD"/>
                </a:solidFill>
                <a:latin typeface="Arial"/>
                <a:cs typeface="Arial"/>
              </a:rPr>
              <a:t>applied </a:t>
            </a:r>
            <a:r>
              <a:rPr sz="1600" spc="-90" dirty="0">
                <a:solidFill>
                  <a:srgbClr val="BA56BD"/>
                </a:solidFill>
                <a:latin typeface="Arial"/>
                <a:cs typeface="Arial"/>
              </a:rPr>
              <a:t>using  </a:t>
            </a:r>
            <a:r>
              <a:rPr sz="1600" spc="-55" dirty="0">
                <a:solidFill>
                  <a:srgbClr val="BA56BD"/>
                </a:solidFill>
                <a:latin typeface="Arial"/>
                <a:cs typeface="Arial"/>
              </a:rPr>
              <a:t>element-wise</a:t>
            </a:r>
            <a:r>
              <a:rPr sz="1600" spc="-105" dirty="0">
                <a:solidFill>
                  <a:srgbClr val="BA56BD"/>
                </a:solidFill>
                <a:latin typeface="Arial"/>
                <a:cs typeface="Arial"/>
              </a:rPr>
              <a:t> </a:t>
            </a:r>
            <a:r>
              <a:rPr sz="1600" spc="-40" dirty="0">
                <a:solidFill>
                  <a:srgbClr val="BA56BD"/>
                </a:solidFill>
                <a:latin typeface="Arial"/>
                <a:cs typeface="Arial"/>
              </a:rPr>
              <a:t>product</a:t>
            </a:r>
            <a:endParaRPr sz="1600">
              <a:latin typeface="Arial"/>
              <a:cs typeface="Arial"/>
            </a:endParaRPr>
          </a:p>
        </p:txBody>
      </p:sp>
      <p:sp>
        <p:nvSpPr>
          <p:cNvPr id="28" name="object 28"/>
          <p:cNvSpPr/>
          <p:nvPr/>
        </p:nvSpPr>
        <p:spPr>
          <a:xfrm>
            <a:off x="6963918" y="6201918"/>
            <a:ext cx="330835" cy="310515"/>
          </a:xfrm>
          <a:custGeom>
            <a:avLst/>
            <a:gdLst/>
            <a:ahLst/>
            <a:cxnLst/>
            <a:rect l="l" t="t" r="r" b="b"/>
            <a:pathLst>
              <a:path w="330835" h="310515">
                <a:moveTo>
                  <a:pt x="62381" y="44836"/>
                </a:moveTo>
                <a:lnTo>
                  <a:pt x="48879" y="59268"/>
                </a:lnTo>
                <a:lnTo>
                  <a:pt x="316992" y="310095"/>
                </a:lnTo>
                <a:lnTo>
                  <a:pt x="330581" y="295630"/>
                </a:lnTo>
                <a:lnTo>
                  <a:pt x="62381" y="44836"/>
                </a:lnTo>
                <a:close/>
              </a:path>
              <a:path w="330835" h="310515">
                <a:moveTo>
                  <a:pt x="0" y="0"/>
                </a:moveTo>
                <a:lnTo>
                  <a:pt x="29591" y="79882"/>
                </a:lnTo>
                <a:lnTo>
                  <a:pt x="48879" y="59268"/>
                </a:lnTo>
                <a:lnTo>
                  <a:pt x="39624" y="50609"/>
                </a:lnTo>
                <a:lnTo>
                  <a:pt x="53086" y="36144"/>
                </a:lnTo>
                <a:lnTo>
                  <a:pt x="70515" y="36144"/>
                </a:lnTo>
                <a:lnTo>
                  <a:pt x="81661" y="24231"/>
                </a:lnTo>
                <a:lnTo>
                  <a:pt x="0" y="0"/>
                </a:lnTo>
                <a:close/>
              </a:path>
              <a:path w="330835" h="310515">
                <a:moveTo>
                  <a:pt x="53086" y="36144"/>
                </a:moveTo>
                <a:lnTo>
                  <a:pt x="39624" y="50609"/>
                </a:lnTo>
                <a:lnTo>
                  <a:pt x="48879" y="59268"/>
                </a:lnTo>
                <a:lnTo>
                  <a:pt x="62381" y="44836"/>
                </a:lnTo>
                <a:lnTo>
                  <a:pt x="53086" y="36144"/>
                </a:lnTo>
                <a:close/>
              </a:path>
              <a:path w="330835" h="310515">
                <a:moveTo>
                  <a:pt x="70515" y="36144"/>
                </a:moveTo>
                <a:lnTo>
                  <a:pt x="53086" y="36144"/>
                </a:lnTo>
                <a:lnTo>
                  <a:pt x="62381" y="44836"/>
                </a:lnTo>
                <a:lnTo>
                  <a:pt x="70515" y="36144"/>
                </a:lnTo>
                <a:close/>
              </a:path>
            </a:pathLst>
          </a:custGeom>
          <a:solidFill>
            <a:srgbClr val="BA56BD"/>
          </a:solidFill>
        </p:spPr>
        <p:txBody>
          <a:bodyPr wrap="square" lIns="0" tIns="0" rIns="0" bIns="0" rtlCol="0"/>
          <a:lstStyle/>
          <a:p>
            <a:endParaRPr/>
          </a:p>
        </p:txBody>
      </p:sp>
      <p:sp>
        <p:nvSpPr>
          <p:cNvPr id="29" name="object 29"/>
          <p:cNvSpPr/>
          <p:nvPr/>
        </p:nvSpPr>
        <p:spPr>
          <a:xfrm>
            <a:off x="8422385" y="5795009"/>
            <a:ext cx="76200" cy="419100"/>
          </a:xfrm>
          <a:custGeom>
            <a:avLst/>
            <a:gdLst/>
            <a:ahLst/>
            <a:cxnLst/>
            <a:rect l="l" t="t" r="r" b="b"/>
            <a:pathLst>
              <a:path w="76200" h="419100">
                <a:moveTo>
                  <a:pt x="48006" y="63499"/>
                </a:moveTo>
                <a:lnTo>
                  <a:pt x="28194" y="63499"/>
                </a:lnTo>
                <a:lnTo>
                  <a:pt x="28194" y="418490"/>
                </a:lnTo>
                <a:lnTo>
                  <a:pt x="48006" y="418490"/>
                </a:lnTo>
                <a:lnTo>
                  <a:pt x="48006" y="63499"/>
                </a:lnTo>
                <a:close/>
              </a:path>
              <a:path w="76200" h="419100">
                <a:moveTo>
                  <a:pt x="38100" y="0"/>
                </a:moveTo>
                <a:lnTo>
                  <a:pt x="0" y="76199"/>
                </a:lnTo>
                <a:lnTo>
                  <a:pt x="28194" y="76199"/>
                </a:lnTo>
                <a:lnTo>
                  <a:pt x="28194" y="63499"/>
                </a:lnTo>
                <a:lnTo>
                  <a:pt x="69850" y="63499"/>
                </a:lnTo>
                <a:lnTo>
                  <a:pt x="38100" y="0"/>
                </a:lnTo>
                <a:close/>
              </a:path>
              <a:path w="76200" h="419100">
                <a:moveTo>
                  <a:pt x="69850" y="63499"/>
                </a:moveTo>
                <a:lnTo>
                  <a:pt x="48006" y="63499"/>
                </a:lnTo>
                <a:lnTo>
                  <a:pt x="48006" y="76199"/>
                </a:lnTo>
                <a:lnTo>
                  <a:pt x="76200" y="76199"/>
                </a:lnTo>
                <a:lnTo>
                  <a:pt x="69850" y="63499"/>
                </a:lnTo>
                <a:close/>
              </a:path>
            </a:pathLst>
          </a:custGeom>
          <a:solidFill>
            <a:srgbClr val="BA56BD"/>
          </a:solidFill>
        </p:spPr>
        <p:txBody>
          <a:bodyPr wrap="square" lIns="0" tIns="0" rIns="0" bIns="0" rtlCol="0"/>
          <a:lstStyle/>
          <a:p>
            <a:endParaRPr/>
          </a:p>
        </p:txBody>
      </p:sp>
      <p:sp>
        <p:nvSpPr>
          <p:cNvPr id="30" name="Holder 4">
            <a:extLst>
              <a:ext uri="{FF2B5EF4-FFF2-40B4-BE49-F238E27FC236}">
                <a16:creationId xmlns:a16="http://schemas.microsoft.com/office/drawing/2014/main" id="{0460B216-1898-4F9B-89C6-7CFCED8E7757}"/>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0560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4695" y="249377"/>
            <a:ext cx="5642610" cy="514350"/>
          </a:xfrm>
          <a:prstGeom prst="rect">
            <a:avLst/>
          </a:prstGeom>
        </p:spPr>
        <p:txBody>
          <a:bodyPr vert="horz" wrap="square" lIns="0" tIns="13335" rIns="0" bIns="0" rtlCol="0">
            <a:spAutoFit/>
          </a:bodyPr>
          <a:lstStyle/>
          <a:p>
            <a:pPr marL="12700" algn="ctr">
              <a:spcBef>
                <a:spcPts val="105"/>
              </a:spcBef>
            </a:pPr>
            <a:r>
              <a:rPr sz="3200" b="1" spc="-190" dirty="0">
                <a:solidFill>
                  <a:srgbClr val="3986FF"/>
                </a:solidFill>
                <a:latin typeface="Trebuchet MS"/>
                <a:cs typeface="Trebuchet MS"/>
              </a:rPr>
              <a:t>Long </a:t>
            </a:r>
            <a:r>
              <a:rPr sz="3200" b="1" spc="-195" dirty="0">
                <a:solidFill>
                  <a:srgbClr val="3986FF"/>
                </a:solidFill>
                <a:latin typeface="Trebuchet MS"/>
                <a:cs typeface="Trebuchet MS"/>
              </a:rPr>
              <a:t>Short-Term </a:t>
            </a:r>
            <a:r>
              <a:rPr sz="3200" b="1" spc="-85" dirty="0">
                <a:solidFill>
                  <a:srgbClr val="3986FF"/>
                </a:solidFill>
                <a:latin typeface="Trebuchet MS"/>
                <a:cs typeface="Trebuchet MS"/>
              </a:rPr>
              <a:t>Memory</a:t>
            </a:r>
            <a:r>
              <a:rPr sz="3200" b="1" spc="-450" dirty="0">
                <a:solidFill>
                  <a:srgbClr val="3986FF"/>
                </a:solidFill>
                <a:latin typeface="Trebuchet MS"/>
                <a:cs typeface="Trebuchet MS"/>
              </a:rPr>
              <a:t> </a:t>
            </a:r>
            <a:r>
              <a:rPr sz="3200" b="1" spc="-145" dirty="0">
                <a:solidFill>
                  <a:srgbClr val="3986FF"/>
                </a:solidFill>
                <a:latin typeface="Trebuchet MS"/>
                <a:cs typeface="Trebuchet MS"/>
              </a:rPr>
              <a:t>(LSTM)</a:t>
            </a:r>
            <a:endParaRPr sz="3200">
              <a:latin typeface="Trebuchet MS"/>
              <a:cs typeface="Trebuchet MS"/>
            </a:endParaRPr>
          </a:p>
        </p:txBody>
      </p:sp>
      <p:sp>
        <p:nvSpPr>
          <p:cNvPr id="3" name="object 3"/>
          <p:cNvSpPr/>
          <p:nvPr/>
        </p:nvSpPr>
        <p:spPr>
          <a:xfrm>
            <a:off x="2581187" y="2100586"/>
            <a:ext cx="7008084" cy="26496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907540" y="969009"/>
            <a:ext cx="4954270" cy="299720"/>
          </a:xfrm>
          <a:prstGeom prst="rect">
            <a:avLst/>
          </a:prstGeom>
        </p:spPr>
        <p:txBody>
          <a:bodyPr vert="horz" wrap="square" lIns="0" tIns="12700" rIns="0" bIns="0" rtlCol="0">
            <a:spAutoFit/>
          </a:bodyPr>
          <a:lstStyle/>
          <a:p>
            <a:pPr marL="12700">
              <a:spcBef>
                <a:spcPts val="100"/>
              </a:spcBef>
            </a:pPr>
            <a:r>
              <a:rPr spc="-195" dirty="0">
                <a:latin typeface="Arial"/>
                <a:cs typeface="Arial"/>
              </a:rPr>
              <a:t>You </a:t>
            </a:r>
            <a:r>
              <a:rPr spc="-120" dirty="0">
                <a:latin typeface="Arial"/>
                <a:cs typeface="Arial"/>
              </a:rPr>
              <a:t>can </a:t>
            </a:r>
            <a:r>
              <a:rPr spc="-20" dirty="0">
                <a:latin typeface="Arial"/>
                <a:cs typeface="Arial"/>
              </a:rPr>
              <a:t>think </a:t>
            </a:r>
            <a:r>
              <a:rPr spc="-5" dirty="0">
                <a:latin typeface="Arial"/>
                <a:cs typeface="Arial"/>
              </a:rPr>
              <a:t>of </a:t>
            </a:r>
            <a:r>
              <a:rPr spc="-20" dirty="0">
                <a:latin typeface="Arial"/>
                <a:cs typeface="Arial"/>
              </a:rPr>
              <a:t>the </a:t>
            </a:r>
            <a:r>
              <a:rPr spc="-210" dirty="0">
                <a:latin typeface="Arial"/>
                <a:cs typeface="Arial"/>
              </a:rPr>
              <a:t>LSTM </a:t>
            </a:r>
            <a:r>
              <a:rPr spc="-65" dirty="0">
                <a:latin typeface="Arial"/>
                <a:cs typeface="Arial"/>
              </a:rPr>
              <a:t>equations </a:t>
            </a:r>
            <a:r>
              <a:rPr spc="-70" dirty="0">
                <a:latin typeface="Arial"/>
                <a:cs typeface="Arial"/>
              </a:rPr>
              <a:t>visually </a:t>
            </a:r>
            <a:r>
              <a:rPr spc="-60" dirty="0">
                <a:latin typeface="Arial"/>
                <a:cs typeface="Arial"/>
              </a:rPr>
              <a:t>like</a:t>
            </a:r>
            <a:r>
              <a:rPr spc="-375" dirty="0">
                <a:latin typeface="Arial"/>
                <a:cs typeface="Arial"/>
              </a:rPr>
              <a:t> </a:t>
            </a:r>
            <a:r>
              <a:rPr spc="-35" dirty="0">
                <a:latin typeface="Arial"/>
                <a:cs typeface="Arial"/>
              </a:rPr>
              <a:t>this:</a:t>
            </a:r>
            <a:endParaRPr>
              <a:latin typeface="Arial"/>
              <a:cs typeface="Arial"/>
            </a:endParaRPr>
          </a:p>
        </p:txBody>
      </p:sp>
      <p:sp>
        <p:nvSpPr>
          <p:cNvPr id="5" name="object 5"/>
          <p:cNvSpPr/>
          <p:nvPr/>
        </p:nvSpPr>
        <p:spPr>
          <a:xfrm>
            <a:off x="1699321" y="5664857"/>
            <a:ext cx="4594714" cy="6733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30679" y="5577841"/>
            <a:ext cx="4754880" cy="847725"/>
          </a:xfrm>
          <a:custGeom>
            <a:avLst/>
            <a:gdLst/>
            <a:ahLst/>
            <a:cxnLst/>
            <a:rect l="l" t="t" r="r" b="b"/>
            <a:pathLst>
              <a:path w="4754880" h="847725">
                <a:moveTo>
                  <a:pt x="0" y="847344"/>
                </a:moveTo>
                <a:lnTo>
                  <a:pt x="4754880" y="847344"/>
                </a:lnTo>
                <a:lnTo>
                  <a:pt x="4754880" y="0"/>
                </a:lnTo>
                <a:lnTo>
                  <a:pt x="0" y="0"/>
                </a:lnTo>
                <a:lnTo>
                  <a:pt x="0" y="847344"/>
                </a:lnTo>
                <a:close/>
              </a:path>
            </a:pathLst>
          </a:custGeom>
          <a:ln w="9143">
            <a:solidFill>
              <a:srgbClr val="7E7E7E"/>
            </a:solidFill>
          </a:ln>
        </p:spPr>
        <p:txBody>
          <a:bodyPr wrap="square" lIns="0" tIns="0" rIns="0" bIns="0" rtlCol="0"/>
          <a:lstStyle/>
          <a:p>
            <a:endParaRPr/>
          </a:p>
        </p:txBody>
      </p:sp>
      <p:sp>
        <p:nvSpPr>
          <p:cNvPr id="8" name="object 8"/>
          <p:cNvSpPr txBox="1"/>
          <p:nvPr/>
        </p:nvSpPr>
        <p:spPr>
          <a:xfrm>
            <a:off x="6899909" y="6475806"/>
            <a:ext cx="3578860" cy="128240"/>
          </a:xfrm>
          <a:prstGeom prst="rect">
            <a:avLst/>
          </a:prstGeom>
        </p:spPr>
        <p:txBody>
          <a:bodyPr vert="horz" wrap="square" lIns="0" tIns="0" rIns="0" bIns="0" rtlCol="0">
            <a:spAutoFit/>
          </a:bodyPr>
          <a:lstStyle/>
          <a:p>
            <a:pPr marL="12700">
              <a:lnSpc>
                <a:spcPts val="1045"/>
              </a:lnSpc>
            </a:pPr>
            <a:r>
              <a:rPr sz="1000" b="1" u="sng" spc="-70" dirty="0">
                <a:uFill>
                  <a:solidFill>
                    <a:srgbClr val="000000"/>
                  </a:solidFill>
                </a:uFill>
                <a:latin typeface="Trebuchet MS"/>
                <a:cs typeface="Trebuchet MS"/>
              </a:rPr>
              <a:t>Source:</a:t>
            </a:r>
            <a:r>
              <a:rPr sz="1000" b="1" spc="-110" dirty="0">
                <a:latin typeface="Trebuchet MS"/>
                <a:cs typeface="Trebuchet MS"/>
              </a:rPr>
              <a:t> </a:t>
            </a:r>
            <a:r>
              <a:rPr sz="1000" u="sng" spc="-30" dirty="0">
                <a:solidFill>
                  <a:srgbClr val="EE8E1C"/>
                </a:solidFill>
                <a:uFill>
                  <a:solidFill>
                    <a:srgbClr val="EE8E1C"/>
                  </a:solidFill>
                </a:uFill>
                <a:latin typeface="Arial"/>
                <a:cs typeface="Arial"/>
                <a:hlinkClick r:id="rId4"/>
              </a:rPr>
              <a:t>http://colah.github.io/posts/2015-08-Understanding-LSTMs/</a:t>
            </a:r>
            <a:endParaRPr sz="1000">
              <a:latin typeface="Arial"/>
              <a:cs typeface="Arial"/>
            </a:endParaRPr>
          </a:p>
        </p:txBody>
      </p:sp>
    </p:spTree>
    <p:extLst>
      <p:ext uri="{BB962C8B-B14F-4D97-AF65-F5344CB8AC3E}">
        <p14:creationId xmlns:p14="http://schemas.microsoft.com/office/powerpoint/2010/main" val="1231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25468" y="1478854"/>
            <a:ext cx="3403091" cy="35253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790951" y="2693034"/>
            <a:ext cx="297815" cy="299720"/>
          </a:xfrm>
          <a:prstGeom prst="rect">
            <a:avLst/>
          </a:prstGeom>
        </p:spPr>
        <p:txBody>
          <a:bodyPr vert="horz" wrap="square" lIns="0" tIns="12700" rIns="0" bIns="0" rtlCol="0">
            <a:spAutoFit/>
          </a:bodyPr>
          <a:lstStyle/>
          <a:p>
            <a:pPr marL="12700">
              <a:spcBef>
                <a:spcPts val="100"/>
              </a:spcBef>
            </a:pPr>
            <a:r>
              <a:rPr sz="2700" spc="-225" baseline="13888" dirty="0">
                <a:latin typeface="Arial"/>
                <a:cs typeface="Arial"/>
              </a:rPr>
              <a:t>c</a:t>
            </a:r>
            <a:r>
              <a:rPr sz="1200" spc="70" dirty="0">
                <a:latin typeface="Arial"/>
                <a:cs typeface="Arial"/>
              </a:rPr>
              <a:t>t</a:t>
            </a:r>
            <a:r>
              <a:rPr sz="1200" spc="-35" dirty="0">
                <a:latin typeface="Arial"/>
                <a:cs typeface="Arial"/>
              </a:rPr>
              <a:t>-</a:t>
            </a:r>
            <a:r>
              <a:rPr sz="1200" spc="-60" dirty="0">
                <a:latin typeface="Arial"/>
                <a:cs typeface="Arial"/>
              </a:rPr>
              <a:t>1</a:t>
            </a:r>
            <a:endParaRPr sz="1200">
              <a:latin typeface="Arial"/>
              <a:cs typeface="Arial"/>
            </a:endParaRPr>
          </a:p>
        </p:txBody>
      </p:sp>
      <p:sp>
        <p:nvSpPr>
          <p:cNvPr id="4" name="object 4"/>
          <p:cNvSpPr txBox="1"/>
          <p:nvPr/>
        </p:nvSpPr>
        <p:spPr>
          <a:xfrm>
            <a:off x="3779648" y="3698875"/>
            <a:ext cx="320675" cy="299720"/>
          </a:xfrm>
          <a:prstGeom prst="rect">
            <a:avLst/>
          </a:prstGeom>
        </p:spPr>
        <p:txBody>
          <a:bodyPr vert="horz" wrap="square" lIns="0" tIns="12700" rIns="0" bIns="0" rtlCol="0">
            <a:spAutoFit/>
          </a:bodyPr>
          <a:lstStyle/>
          <a:p>
            <a:pPr marL="12700">
              <a:spcBef>
                <a:spcPts val="100"/>
              </a:spcBef>
            </a:pPr>
            <a:r>
              <a:rPr sz="2700" spc="-104" baseline="13888" dirty="0">
                <a:latin typeface="Arial"/>
                <a:cs typeface="Arial"/>
              </a:rPr>
              <a:t>h</a:t>
            </a:r>
            <a:r>
              <a:rPr sz="1200" spc="70" dirty="0">
                <a:latin typeface="Arial"/>
                <a:cs typeface="Arial"/>
              </a:rPr>
              <a:t>t</a:t>
            </a:r>
            <a:r>
              <a:rPr sz="1200" spc="-35" dirty="0">
                <a:latin typeface="Arial"/>
                <a:cs typeface="Arial"/>
              </a:rPr>
              <a:t>-</a:t>
            </a:r>
            <a:r>
              <a:rPr sz="1200" spc="-60" dirty="0">
                <a:latin typeface="Arial"/>
                <a:cs typeface="Arial"/>
              </a:rPr>
              <a:t>1</a:t>
            </a:r>
            <a:endParaRPr sz="1200">
              <a:latin typeface="Arial"/>
              <a:cs typeface="Arial"/>
            </a:endParaRPr>
          </a:p>
        </p:txBody>
      </p:sp>
      <p:sp>
        <p:nvSpPr>
          <p:cNvPr id="5" name="object 5"/>
          <p:cNvSpPr txBox="1"/>
          <p:nvPr/>
        </p:nvSpPr>
        <p:spPr>
          <a:xfrm>
            <a:off x="7549641" y="2577846"/>
            <a:ext cx="172720" cy="299720"/>
          </a:xfrm>
          <a:prstGeom prst="rect">
            <a:avLst/>
          </a:prstGeom>
        </p:spPr>
        <p:txBody>
          <a:bodyPr vert="horz" wrap="square" lIns="0" tIns="12700" rIns="0" bIns="0" rtlCol="0">
            <a:spAutoFit/>
          </a:bodyPr>
          <a:lstStyle/>
          <a:p>
            <a:pPr marL="12700">
              <a:spcBef>
                <a:spcPts val="100"/>
              </a:spcBef>
            </a:pPr>
            <a:r>
              <a:rPr spc="-150" dirty="0">
                <a:latin typeface="Arial"/>
                <a:cs typeface="Arial"/>
              </a:rPr>
              <a:t>c</a:t>
            </a:r>
            <a:r>
              <a:rPr spc="97" baseline="-20833" dirty="0">
                <a:latin typeface="Arial"/>
                <a:cs typeface="Arial"/>
              </a:rPr>
              <a:t>t</a:t>
            </a:r>
            <a:endParaRPr baseline="-20833">
              <a:latin typeface="Arial"/>
              <a:cs typeface="Arial"/>
            </a:endParaRPr>
          </a:p>
        </p:txBody>
      </p:sp>
      <p:sp>
        <p:nvSpPr>
          <p:cNvPr id="6" name="object 6"/>
          <p:cNvSpPr txBox="1"/>
          <p:nvPr/>
        </p:nvSpPr>
        <p:spPr>
          <a:xfrm>
            <a:off x="7549641" y="3675379"/>
            <a:ext cx="195580"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h</a:t>
            </a:r>
            <a:r>
              <a:rPr spc="97" baseline="-20833" dirty="0">
                <a:latin typeface="Arial"/>
                <a:cs typeface="Arial"/>
              </a:rPr>
              <a:t>t</a:t>
            </a:r>
            <a:endParaRPr baseline="-20833">
              <a:latin typeface="Arial"/>
              <a:cs typeface="Arial"/>
            </a:endParaRPr>
          </a:p>
        </p:txBody>
      </p:sp>
      <p:sp>
        <p:nvSpPr>
          <p:cNvPr id="7" name="object 7"/>
          <p:cNvSpPr txBox="1"/>
          <p:nvPr/>
        </p:nvSpPr>
        <p:spPr>
          <a:xfrm>
            <a:off x="4819015" y="3177921"/>
            <a:ext cx="80010" cy="228909"/>
          </a:xfrm>
          <a:prstGeom prst="rect">
            <a:avLst/>
          </a:prstGeom>
        </p:spPr>
        <p:txBody>
          <a:bodyPr vert="horz" wrap="square" lIns="0" tIns="13335" rIns="0" bIns="0" rtlCol="0">
            <a:spAutoFit/>
          </a:bodyPr>
          <a:lstStyle/>
          <a:p>
            <a:pPr marL="12700">
              <a:spcBef>
                <a:spcPts val="105"/>
              </a:spcBef>
            </a:pPr>
            <a:r>
              <a:rPr sz="1400" spc="35" dirty="0">
                <a:latin typeface="Arial"/>
                <a:cs typeface="Arial"/>
              </a:rPr>
              <a:t>f</a:t>
            </a:r>
            <a:endParaRPr sz="1400">
              <a:latin typeface="Arial"/>
              <a:cs typeface="Arial"/>
            </a:endParaRPr>
          </a:p>
        </p:txBody>
      </p:sp>
      <p:sp>
        <p:nvSpPr>
          <p:cNvPr id="8" name="object 8"/>
          <p:cNvSpPr txBox="1"/>
          <p:nvPr/>
        </p:nvSpPr>
        <p:spPr>
          <a:xfrm>
            <a:off x="4873879" y="3280029"/>
            <a:ext cx="65405" cy="155812"/>
          </a:xfrm>
          <a:prstGeom prst="rect">
            <a:avLst/>
          </a:prstGeom>
        </p:spPr>
        <p:txBody>
          <a:bodyPr vert="horz" wrap="square" lIns="0" tIns="17145" rIns="0" bIns="0" rtlCol="0">
            <a:spAutoFit/>
          </a:bodyPr>
          <a:lstStyle/>
          <a:p>
            <a:pPr marL="12700">
              <a:spcBef>
                <a:spcPts val="135"/>
              </a:spcBef>
            </a:pPr>
            <a:r>
              <a:rPr sz="900" spc="60" dirty="0">
                <a:latin typeface="Arial"/>
                <a:cs typeface="Arial"/>
              </a:rPr>
              <a:t>t</a:t>
            </a:r>
            <a:endParaRPr sz="900">
              <a:latin typeface="Arial"/>
              <a:cs typeface="Arial"/>
            </a:endParaRPr>
          </a:p>
        </p:txBody>
      </p:sp>
      <p:sp>
        <p:nvSpPr>
          <p:cNvPr id="9" name="object 9"/>
          <p:cNvSpPr txBox="1"/>
          <p:nvPr/>
        </p:nvSpPr>
        <p:spPr>
          <a:xfrm>
            <a:off x="5280786" y="3056890"/>
            <a:ext cx="106680" cy="228909"/>
          </a:xfrm>
          <a:prstGeom prst="rect">
            <a:avLst/>
          </a:prstGeom>
        </p:spPr>
        <p:txBody>
          <a:bodyPr vert="horz" wrap="square" lIns="0" tIns="13335" rIns="0" bIns="0" rtlCol="0">
            <a:spAutoFit/>
          </a:bodyPr>
          <a:lstStyle/>
          <a:p>
            <a:pPr marL="12700">
              <a:spcBef>
                <a:spcPts val="105"/>
              </a:spcBef>
            </a:pPr>
            <a:r>
              <a:rPr sz="1400" spc="10" dirty="0">
                <a:latin typeface="Arial"/>
                <a:cs typeface="Arial"/>
              </a:rPr>
              <a:t>i</a:t>
            </a:r>
            <a:r>
              <a:rPr sz="1350" spc="89" baseline="-21604" dirty="0">
                <a:latin typeface="Arial"/>
                <a:cs typeface="Arial"/>
              </a:rPr>
              <a:t>t</a:t>
            </a:r>
            <a:endParaRPr sz="1350" baseline="-21604">
              <a:latin typeface="Arial"/>
              <a:cs typeface="Arial"/>
            </a:endParaRPr>
          </a:p>
        </p:txBody>
      </p:sp>
      <p:sp>
        <p:nvSpPr>
          <p:cNvPr id="10" name="object 10"/>
          <p:cNvSpPr txBox="1"/>
          <p:nvPr/>
        </p:nvSpPr>
        <p:spPr>
          <a:xfrm>
            <a:off x="6192773" y="3058414"/>
            <a:ext cx="160020" cy="228909"/>
          </a:xfrm>
          <a:prstGeom prst="rect">
            <a:avLst/>
          </a:prstGeom>
        </p:spPr>
        <p:txBody>
          <a:bodyPr vert="horz" wrap="square" lIns="0" tIns="13335" rIns="0" bIns="0" rtlCol="0">
            <a:spAutoFit/>
          </a:bodyPr>
          <a:lstStyle/>
          <a:p>
            <a:pPr marL="12700">
              <a:spcBef>
                <a:spcPts val="105"/>
              </a:spcBef>
            </a:pPr>
            <a:r>
              <a:rPr sz="1400" spc="-40" dirty="0">
                <a:latin typeface="Arial"/>
                <a:cs typeface="Arial"/>
              </a:rPr>
              <a:t>o</a:t>
            </a:r>
            <a:r>
              <a:rPr sz="1350" spc="89" baseline="-21604" dirty="0">
                <a:latin typeface="Arial"/>
                <a:cs typeface="Arial"/>
              </a:rPr>
              <a:t>t</a:t>
            </a:r>
            <a:endParaRPr sz="1350" baseline="-21604">
              <a:latin typeface="Arial"/>
              <a:cs typeface="Arial"/>
            </a:endParaRPr>
          </a:p>
        </p:txBody>
      </p:sp>
      <p:sp>
        <p:nvSpPr>
          <p:cNvPr id="11" name="object 11"/>
          <p:cNvSpPr txBox="1"/>
          <p:nvPr/>
        </p:nvSpPr>
        <p:spPr>
          <a:xfrm>
            <a:off x="6124195" y="2517395"/>
            <a:ext cx="140335" cy="228909"/>
          </a:xfrm>
          <a:prstGeom prst="rect">
            <a:avLst/>
          </a:prstGeom>
        </p:spPr>
        <p:txBody>
          <a:bodyPr vert="horz" wrap="square" lIns="0" tIns="13335" rIns="0" bIns="0" rtlCol="0">
            <a:spAutoFit/>
          </a:bodyPr>
          <a:lstStyle/>
          <a:p>
            <a:pPr marL="12700">
              <a:spcBef>
                <a:spcPts val="105"/>
              </a:spcBef>
            </a:pPr>
            <a:r>
              <a:rPr sz="1400" spc="-120" dirty="0">
                <a:latin typeface="Arial"/>
                <a:cs typeface="Arial"/>
              </a:rPr>
              <a:t>c</a:t>
            </a:r>
            <a:r>
              <a:rPr sz="1350" spc="89" baseline="-21604" dirty="0">
                <a:latin typeface="Arial"/>
                <a:cs typeface="Arial"/>
              </a:rPr>
              <a:t>t</a:t>
            </a:r>
            <a:endParaRPr sz="1350" baseline="-21604">
              <a:latin typeface="Arial"/>
              <a:cs typeface="Arial"/>
            </a:endParaRPr>
          </a:p>
        </p:txBody>
      </p:sp>
      <p:sp>
        <p:nvSpPr>
          <p:cNvPr id="12" name="object 12"/>
          <p:cNvSpPr txBox="1"/>
          <p:nvPr/>
        </p:nvSpPr>
        <p:spPr>
          <a:xfrm>
            <a:off x="5861431" y="3375152"/>
            <a:ext cx="65405" cy="155812"/>
          </a:xfrm>
          <a:prstGeom prst="rect">
            <a:avLst/>
          </a:prstGeom>
        </p:spPr>
        <p:txBody>
          <a:bodyPr vert="horz" wrap="square" lIns="0" tIns="17145" rIns="0" bIns="0" rtlCol="0">
            <a:spAutoFit/>
          </a:bodyPr>
          <a:lstStyle/>
          <a:p>
            <a:pPr marL="12700">
              <a:spcBef>
                <a:spcPts val="135"/>
              </a:spcBef>
            </a:pPr>
            <a:r>
              <a:rPr sz="900" spc="60" dirty="0">
                <a:latin typeface="Arial"/>
                <a:cs typeface="Arial"/>
              </a:rPr>
              <a:t>t</a:t>
            </a:r>
            <a:endParaRPr sz="900">
              <a:latin typeface="Arial"/>
              <a:cs typeface="Arial"/>
            </a:endParaRPr>
          </a:p>
        </p:txBody>
      </p:sp>
      <p:sp>
        <p:nvSpPr>
          <p:cNvPr id="13" name="object 13"/>
          <p:cNvSpPr txBox="1"/>
          <p:nvPr/>
        </p:nvSpPr>
        <p:spPr>
          <a:xfrm>
            <a:off x="5786755" y="3222499"/>
            <a:ext cx="100965" cy="228909"/>
          </a:xfrm>
          <a:prstGeom prst="rect">
            <a:avLst/>
          </a:prstGeom>
        </p:spPr>
        <p:txBody>
          <a:bodyPr vert="horz" wrap="square" lIns="0" tIns="13335" rIns="0" bIns="0" rtlCol="0">
            <a:spAutoFit/>
          </a:bodyPr>
          <a:lstStyle/>
          <a:p>
            <a:pPr marL="12700">
              <a:spcBef>
                <a:spcPts val="105"/>
              </a:spcBef>
            </a:pPr>
            <a:r>
              <a:rPr sz="1400" spc="-819" dirty="0">
                <a:latin typeface="Arial"/>
                <a:cs typeface="Arial"/>
              </a:rPr>
              <a:t>~</a:t>
            </a:r>
            <a:r>
              <a:rPr sz="2100" spc="-165" baseline="-15873" dirty="0">
                <a:latin typeface="Arial"/>
                <a:cs typeface="Arial"/>
              </a:rPr>
              <a:t>c</a:t>
            </a:r>
            <a:endParaRPr sz="2100" baseline="-15873">
              <a:latin typeface="Arial"/>
              <a:cs typeface="Arial"/>
            </a:endParaRPr>
          </a:p>
        </p:txBody>
      </p:sp>
      <p:sp>
        <p:nvSpPr>
          <p:cNvPr id="14" name="object 14"/>
          <p:cNvSpPr txBox="1">
            <a:spLocks noGrp="1"/>
          </p:cNvSpPr>
          <p:nvPr>
            <p:ph type="title"/>
          </p:nvPr>
        </p:nvSpPr>
        <p:spPr>
          <a:xfrm>
            <a:off x="1601472" y="249377"/>
            <a:ext cx="8989057" cy="690574"/>
          </a:xfrm>
          <a:prstGeom prst="rect">
            <a:avLst/>
          </a:prstGeom>
        </p:spPr>
        <p:txBody>
          <a:bodyPr vert="horz" wrap="square" lIns="0" tIns="13335" rIns="0" bIns="0" rtlCol="0">
            <a:spAutoFit/>
          </a:bodyPr>
          <a:lstStyle/>
          <a:p>
            <a:pPr marL="12700">
              <a:spcBef>
                <a:spcPts val="105"/>
              </a:spcBef>
            </a:pPr>
            <a:r>
              <a:rPr dirty="0">
                <a:solidFill>
                  <a:srgbClr val="3986FF"/>
                </a:solidFill>
              </a:rPr>
              <a:t>Long Short-Term Memory (LSTM)</a:t>
            </a:r>
          </a:p>
        </p:txBody>
      </p:sp>
      <p:sp>
        <p:nvSpPr>
          <p:cNvPr id="15" name="object 15"/>
          <p:cNvSpPr txBox="1"/>
          <p:nvPr/>
        </p:nvSpPr>
        <p:spPr>
          <a:xfrm>
            <a:off x="1907540" y="969009"/>
            <a:ext cx="4954270" cy="299720"/>
          </a:xfrm>
          <a:prstGeom prst="rect">
            <a:avLst/>
          </a:prstGeom>
        </p:spPr>
        <p:txBody>
          <a:bodyPr vert="horz" wrap="square" lIns="0" tIns="12700" rIns="0" bIns="0" rtlCol="0">
            <a:spAutoFit/>
          </a:bodyPr>
          <a:lstStyle/>
          <a:p>
            <a:pPr marL="12700">
              <a:spcBef>
                <a:spcPts val="100"/>
              </a:spcBef>
            </a:pPr>
            <a:r>
              <a:rPr spc="-195" dirty="0">
                <a:latin typeface="Arial"/>
                <a:cs typeface="Arial"/>
              </a:rPr>
              <a:t>You </a:t>
            </a:r>
            <a:r>
              <a:rPr spc="-120" dirty="0">
                <a:latin typeface="Arial"/>
                <a:cs typeface="Arial"/>
              </a:rPr>
              <a:t>can </a:t>
            </a:r>
            <a:r>
              <a:rPr spc="-20" dirty="0">
                <a:latin typeface="Arial"/>
                <a:cs typeface="Arial"/>
              </a:rPr>
              <a:t>think </a:t>
            </a:r>
            <a:r>
              <a:rPr spc="-5" dirty="0">
                <a:latin typeface="Arial"/>
                <a:cs typeface="Arial"/>
              </a:rPr>
              <a:t>of </a:t>
            </a:r>
            <a:r>
              <a:rPr spc="-20" dirty="0">
                <a:latin typeface="Arial"/>
                <a:cs typeface="Arial"/>
              </a:rPr>
              <a:t>the </a:t>
            </a:r>
            <a:r>
              <a:rPr spc="-210" dirty="0">
                <a:latin typeface="Arial"/>
                <a:cs typeface="Arial"/>
              </a:rPr>
              <a:t>LSTM </a:t>
            </a:r>
            <a:r>
              <a:rPr spc="-65" dirty="0">
                <a:latin typeface="Arial"/>
                <a:cs typeface="Arial"/>
              </a:rPr>
              <a:t>equations </a:t>
            </a:r>
            <a:r>
              <a:rPr spc="-70" dirty="0">
                <a:latin typeface="Arial"/>
                <a:cs typeface="Arial"/>
              </a:rPr>
              <a:t>visually </a:t>
            </a:r>
            <a:r>
              <a:rPr spc="-60" dirty="0">
                <a:latin typeface="Arial"/>
                <a:cs typeface="Arial"/>
              </a:rPr>
              <a:t>like</a:t>
            </a:r>
            <a:r>
              <a:rPr spc="-375" dirty="0">
                <a:latin typeface="Arial"/>
                <a:cs typeface="Arial"/>
              </a:rPr>
              <a:t> </a:t>
            </a:r>
            <a:r>
              <a:rPr spc="-35" dirty="0">
                <a:latin typeface="Arial"/>
                <a:cs typeface="Arial"/>
              </a:rPr>
              <a:t>this:</a:t>
            </a:r>
            <a:endParaRPr>
              <a:latin typeface="Arial"/>
              <a:cs typeface="Arial"/>
            </a:endParaRPr>
          </a:p>
        </p:txBody>
      </p:sp>
      <p:sp>
        <p:nvSpPr>
          <p:cNvPr id="16" name="object 16"/>
          <p:cNvSpPr/>
          <p:nvPr/>
        </p:nvSpPr>
        <p:spPr>
          <a:xfrm>
            <a:off x="1699321" y="5664857"/>
            <a:ext cx="4594714" cy="67330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30679" y="5577841"/>
            <a:ext cx="4754880" cy="847725"/>
          </a:xfrm>
          <a:custGeom>
            <a:avLst/>
            <a:gdLst/>
            <a:ahLst/>
            <a:cxnLst/>
            <a:rect l="l" t="t" r="r" b="b"/>
            <a:pathLst>
              <a:path w="4754880" h="847725">
                <a:moveTo>
                  <a:pt x="0" y="847344"/>
                </a:moveTo>
                <a:lnTo>
                  <a:pt x="4754880" y="847344"/>
                </a:lnTo>
                <a:lnTo>
                  <a:pt x="4754880" y="0"/>
                </a:lnTo>
                <a:lnTo>
                  <a:pt x="0" y="0"/>
                </a:lnTo>
                <a:lnTo>
                  <a:pt x="0" y="847344"/>
                </a:lnTo>
                <a:close/>
              </a:path>
            </a:pathLst>
          </a:custGeom>
          <a:ln w="9143">
            <a:solidFill>
              <a:srgbClr val="7E7E7E"/>
            </a:solidFill>
          </a:ln>
        </p:spPr>
        <p:txBody>
          <a:bodyPr wrap="square" lIns="0" tIns="0" rIns="0" bIns="0" rtlCol="0"/>
          <a:lstStyle/>
          <a:p>
            <a:endParaRPr/>
          </a:p>
        </p:txBody>
      </p:sp>
      <p:sp>
        <p:nvSpPr>
          <p:cNvPr id="18" name="object 18"/>
          <p:cNvSpPr txBox="1"/>
          <p:nvPr/>
        </p:nvSpPr>
        <p:spPr>
          <a:xfrm>
            <a:off x="1735074" y="3246883"/>
            <a:ext cx="1423670" cy="525785"/>
          </a:xfrm>
          <a:prstGeom prst="rect">
            <a:avLst/>
          </a:prstGeom>
          <a:ln w="19812">
            <a:solidFill>
              <a:srgbClr val="4285F4"/>
            </a:solidFill>
          </a:ln>
        </p:spPr>
        <p:txBody>
          <a:bodyPr vert="horz" wrap="square" lIns="0" tIns="33020" rIns="0" bIns="0" rtlCol="0">
            <a:spAutoFit/>
          </a:bodyPr>
          <a:lstStyle/>
          <a:p>
            <a:pPr marL="261620" marR="165100" indent="-91440">
              <a:spcBef>
                <a:spcPts val="260"/>
              </a:spcBef>
            </a:pPr>
            <a:r>
              <a:rPr sz="1600" spc="-80" dirty="0">
                <a:solidFill>
                  <a:srgbClr val="4285F4"/>
                </a:solidFill>
                <a:latin typeface="Arial"/>
                <a:cs typeface="Arial"/>
              </a:rPr>
              <a:t>Compute</a:t>
            </a:r>
            <a:r>
              <a:rPr sz="1600" spc="-155" dirty="0">
                <a:solidFill>
                  <a:srgbClr val="4285F4"/>
                </a:solidFill>
                <a:latin typeface="Arial"/>
                <a:cs typeface="Arial"/>
              </a:rPr>
              <a:t> </a:t>
            </a:r>
            <a:r>
              <a:rPr sz="1600" spc="-25" dirty="0">
                <a:solidFill>
                  <a:srgbClr val="4285F4"/>
                </a:solidFill>
                <a:latin typeface="Arial"/>
                <a:cs typeface="Arial"/>
              </a:rPr>
              <a:t>the  </a:t>
            </a:r>
            <a:r>
              <a:rPr sz="1600" spc="-40" dirty="0">
                <a:solidFill>
                  <a:srgbClr val="4285F4"/>
                </a:solidFill>
                <a:latin typeface="Arial"/>
                <a:cs typeface="Arial"/>
              </a:rPr>
              <a:t>forget</a:t>
            </a:r>
            <a:r>
              <a:rPr sz="1600" spc="-90" dirty="0">
                <a:solidFill>
                  <a:srgbClr val="4285F4"/>
                </a:solidFill>
                <a:latin typeface="Arial"/>
                <a:cs typeface="Arial"/>
              </a:rPr>
              <a:t> </a:t>
            </a:r>
            <a:r>
              <a:rPr sz="1600" spc="-80" dirty="0">
                <a:solidFill>
                  <a:srgbClr val="4285F4"/>
                </a:solidFill>
                <a:latin typeface="Arial"/>
                <a:cs typeface="Arial"/>
              </a:rPr>
              <a:t>gate</a:t>
            </a:r>
            <a:endParaRPr sz="1600">
              <a:latin typeface="Arial"/>
              <a:cs typeface="Arial"/>
            </a:endParaRPr>
          </a:p>
        </p:txBody>
      </p:sp>
      <p:sp>
        <p:nvSpPr>
          <p:cNvPr id="19" name="object 19"/>
          <p:cNvSpPr/>
          <p:nvPr/>
        </p:nvSpPr>
        <p:spPr>
          <a:xfrm>
            <a:off x="3157727" y="3529584"/>
            <a:ext cx="1465580" cy="152400"/>
          </a:xfrm>
          <a:custGeom>
            <a:avLst/>
            <a:gdLst/>
            <a:ahLst/>
            <a:cxnLst/>
            <a:rect l="l" t="t" r="r" b="b"/>
            <a:pathLst>
              <a:path w="1465580" h="152400">
                <a:moveTo>
                  <a:pt x="1392301" y="76326"/>
                </a:moveTo>
                <a:lnTo>
                  <a:pt x="1390187" y="104458"/>
                </a:lnTo>
                <a:lnTo>
                  <a:pt x="1402842" y="105409"/>
                </a:lnTo>
                <a:lnTo>
                  <a:pt x="1401318" y="125221"/>
                </a:lnTo>
                <a:lnTo>
                  <a:pt x="1388627" y="125221"/>
                </a:lnTo>
                <a:lnTo>
                  <a:pt x="1386586" y="152399"/>
                </a:lnTo>
                <a:lnTo>
                  <a:pt x="1452772" y="125221"/>
                </a:lnTo>
                <a:lnTo>
                  <a:pt x="1401318" y="125221"/>
                </a:lnTo>
                <a:lnTo>
                  <a:pt x="1388699" y="124272"/>
                </a:lnTo>
                <a:lnTo>
                  <a:pt x="1455084" y="124272"/>
                </a:lnTo>
                <a:lnTo>
                  <a:pt x="1465453" y="120014"/>
                </a:lnTo>
                <a:lnTo>
                  <a:pt x="1392301" y="76326"/>
                </a:lnTo>
                <a:close/>
              </a:path>
              <a:path w="1465580" h="152400">
                <a:moveTo>
                  <a:pt x="1390187" y="104458"/>
                </a:moveTo>
                <a:lnTo>
                  <a:pt x="1388699" y="124272"/>
                </a:lnTo>
                <a:lnTo>
                  <a:pt x="1401318" y="125221"/>
                </a:lnTo>
                <a:lnTo>
                  <a:pt x="1402842" y="105409"/>
                </a:lnTo>
                <a:lnTo>
                  <a:pt x="1390187" y="104458"/>
                </a:lnTo>
                <a:close/>
              </a:path>
              <a:path w="1465580" h="152400">
                <a:moveTo>
                  <a:pt x="1524" y="0"/>
                </a:moveTo>
                <a:lnTo>
                  <a:pt x="0" y="19812"/>
                </a:lnTo>
                <a:lnTo>
                  <a:pt x="1388699" y="124272"/>
                </a:lnTo>
                <a:lnTo>
                  <a:pt x="1390187" y="104458"/>
                </a:lnTo>
                <a:lnTo>
                  <a:pt x="1524" y="0"/>
                </a:lnTo>
                <a:close/>
              </a:path>
            </a:pathLst>
          </a:custGeom>
          <a:solidFill>
            <a:srgbClr val="4285F4"/>
          </a:solidFill>
        </p:spPr>
        <p:txBody>
          <a:bodyPr wrap="square" lIns="0" tIns="0" rIns="0" bIns="0" rtlCol="0"/>
          <a:lstStyle/>
          <a:p>
            <a:endParaRPr/>
          </a:p>
        </p:txBody>
      </p:sp>
      <p:sp>
        <p:nvSpPr>
          <p:cNvPr id="20" name="object 20"/>
          <p:cNvSpPr txBox="1"/>
          <p:nvPr/>
        </p:nvSpPr>
        <p:spPr>
          <a:xfrm>
            <a:off x="1735074" y="2160271"/>
            <a:ext cx="1423670" cy="525143"/>
          </a:xfrm>
          <a:prstGeom prst="rect">
            <a:avLst/>
          </a:prstGeom>
          <a:ln w="19812">
            <a:solidFill>
              <a:srgbClr val="4285F4"/>
            </a:solidFill>
          </a:ln>
        </p:spPr>
        <p:txBody>
          <a:bodyPr vert="horz" wrap="square" lIns="0" tIns="32384" rIns="0" bIns="0" rtlCol="0">
            <a:spAutoFit/>
          </a:bodyPr>
          <a:lstStyle/>
          <a:p>
            <a:pPr marL="199390">
              <a:spcBef>
                <a:spcPts val="254"/>
              </a:spcBef>
            </a:pPr>
            <a:r>
              <a:rPr sz="1600" spc="-85" dirty="0">
                <a:solidFill>
                  <a:srgbClr val="4285F4"/>
                </a:solidFill>
                <a:latin typeface="Arial"/>
                <a:cs typeface="Arial"/>
              </a:rPr>
              <a:t>Forget</a:t>
            </a:r>
            <a:r>
              <a:rPr sz="1600" spc="-70" dirty="0">
                <a:solidFill>
                  <a:srgbClr val="4285F4"/>
                </a:solidFill>
                <a:latin typeface="Arial"/>
                <a:cs typeface="Arial"/>
              </a:rPr>
              <a:t> </a:t>
            </a:r>
            <a:r>
              <a:rPr sz="1600" spc="-100" dirty="0">
                <a:solidFill>
                  <a:srgbClr val="4285F4"/>
                </a:solidFill>
                <a:latin typeface="Arial"/>
                <a:cs typeface="Arial"/>
              </a:rPr>
              <a:t>some</a:t>
            </a:r>
            <a:endParaRPr sz="1600">
              <a:latin typeface="Arial"/>
              <a:cs typeface="Arial"/>
            </a:endParaRPr>
          </a:p>
          <a:p>
            <a:pPr marL="229870"/>
            <a:r>
              <a:rPr sz="1600" spc="-55" dirty="0">
                <a:solidFill>
                  <a:srgbClr val="4285F4"/>
                </a:solidFill>
                <a:latin typeface="Arial"/>
                <a:cs typeface="Arial"/>
              </a:rPr>
              <a:t>cell</a:t>
            </a:r>
            <a:r>
              <a:rPr sz="1600" spc="-90" dirty="0">
                <a:solidFill>
                  <a:srgbClr val="4285F4"/>
                </a:solidFill>
                <a:latin typeface="Arial"/>
                <a:cs typeface="Arial"/>
              </a:rPr>
              <a:t> </a:t>
            </a:r>
            <a:r>
              <a:rPr sz="1600" spc="-40" dirty="0">
                <a:solidFill>
                  <a:srgbClr val="4285F4"/>
                </a:solidFill>
                <a:latin typeface="Arial"/>
                <a:cs typeface="Arial"/>
              </a:rPr>
              <a:t>content</a:t>
            </a:r>
            <a:endParaRPr sz="1600">
              <a:latin typeface="Arial"/>
              <a:cs typeface="Arial"/>
            </a:endParaRPr>
          </a:p>
        </p:txBody>
      </p:sp>
      <p:sp>
        <p:nvSpPr>
          <p:cNvPr id="21" name="object 21"/>
          <p:cNvSpPr/>
          <p:nvPr/>
        </p:nvSpPr>
        <p:spPr>
          <a:xfrm>
            <a:off x="3156711" y="2443099"/>
            <a:ext cx="1563370" cy="320675"/>
          </a:xfrm>
          <a:custGeom>
            <a:avLst/>
            <a:gdLst/>
            <a:ahLst/>
            <a:cxnLst/>
            <a:rect l="l" t="t" r="r" b="b"/>
            <a:pathLst>
              <a:path w="1563370" h="320675">
                <a:moveTo>
                  <a:pt x="1486192" y="292969"/>
                </a:moveTo>
                <a:lnTo>
                  <a:pt x="1481074" y="320675"/>
                </a:lnTo>
                <a:lnTo>
                  <a:pt x="1562989" y="296925"/>
                </a:lnTo>
                <a:lnTo>
                  <a:pt x="1560793" y="295275"/>
                </a:lnTo>
                <a:lnTo>
                  <a:pt x="1498727" y="295275"/>
                </a:lnTo>
                <a:lnTo>
                  <a:pt x="1486192" y="292969"/>
                </a:lnTo>
                <a:close/>
              </a:path>
              <a:path w="1563370" h="320675">
                <a:moveTo>
                  <a:pt x="1489803" y="273421"/>
                </a:moveTo>
                <a:lnTo>
                  <a:pt x="1486192" y="292969"/>
                </a:lnTo>
                <a:lnTo>
                  <a:pt x="1498727" y="295275"/>
                </a:lnTo>
                <a:lnTo>
                  <a:pt x="1502283" y="275716"/>
                </a:lnTo>
                <a:lnTo>
                  <a:pt x="1489803" y="273421"/>
                </a:lnTo>
                <a:close/>
              </a:path>
              <a:path w="1563370" h="320675">
                <a:moveTo>
                  <a:pt x="1494917" y="245745"/>
                </a:moveTo>
                <a:lnTo>
                  <a:pt x="1489803" y="273421"/>
                </a:lnTo>
                <a:lnTo>
                  <a:pt x="1502283" y="275716"/>
                </a:lnTo>
                <a:lnTo>
                  <a:pt x="1498727" y="295275"/>
                </a:lnTo>
                <a:lnTo>
                  <a:pt x="1560793" y="295275"/>
                </a:lnTo>
                <a:lnTo>
                  <a:pt x="1494917" y="245745"/>
                </a:lnTo>
                <a:close/>
              </a:path>
              <a:path w="1563370" h="320675">
                <a:moveTo>
                  <a:pt x="3556" y="0"/>
                </a:moveTo>
                <a:lnTo>
                  <a:pt x="0" y="19558"/>
                </a:lnTo>
                <a:lnTo>
                  <a:pt x="1486192" y="292969"/>
                </a:lnTo>
                <a:lnTo>
                  <a:pt x="1489803" y="273421"/>
                </a:lnTo>
                <a:lnTo>
                  <a:pt x="3556" y="0"/>
                </a:lnTo>
                <a:close/>
              </a:path>
            </a:pathLst>
          </a:custGeom>
          <a:solidFill>
            <a:srgbClr val="4285F4"/>
          </a:solidFill>
        </p:spPr>
        <p:txBody>
          <a:bodyPr wrap="square" lIns="0" tIns="0" rIns="0" bIns="0" rtlCol="0"/>
          <a:lstStyle/>
          <a:p>
            <a:endParaRPr/>
          </a:p>
        </p:txBody>
      </p:sp>
      <p:sp>
        <p:nvSpPr>
          <p:cNvPr id="22" name="object 22"/>
          <p:cNvSpPr txBox="1"/>
          <p:nvPr/>
        </p:nvSpPr>
        <p:spPr>
          <a:xfrm>
            <a:off x="2103881" y="4557522"/>
            <a:ext cx="1423670" cy="525785"/>
          </a:xfrm>
          <a:prstGeom prst="rect">
            <a:avLst/>
          </a:prstGeom>
          <a:ln w="19812">
            <a:solidFill>
              <a:srgbClr val="4285F4"/>
            </a:solidFill>
          </a:ln>
        </p:spPr>
        <p:txBody>
          <a:bodyPr vert="horz" wrap="square" lIns="0" tIns="33020" rIns="0" bIns="0" rtlCol="0">
            <a:spAutoFit/>
          </a:bodyPr>
          <a:lstStyle/>
          <a:p>
            <a:pPr marL="292100" marR="165100" indent="-121920">
              <a:spcBef>
                <a:spcPts val="260"/>
              </a:spcBef>
            </a:pPr>
            <a:r>
              <a:rPr sz="1600" spc="-80" dirty="0">
                <a:solidFill>
                  <a:srgbClr val="4285F4"/>
                </a:solidFill>
                <a:latin typeface="Arial"/>
                <a:cs typeface="Arial"/>
              </a:rPr>
              <a:t>Compute</a:t>
            </a:r>
            <a:r>
              <a:rPr sz="1600" spc="-155" dirty="0">
                <a:solidFill>
                  <a:srgbClr val="4285F4"/>
                </a:solidFill>
                <a:latin typeface="Arial"/>
                <a:cs typeface="Arial"/>
              </a:rPr>
              <a:t> </a:t>
            </a:r>
            <a:r>
              <a:rPr sz="1600" spc="-25" dirty="0">
                <a:solidFill>
                  <a:srgbClr val="4285F4"/>
                </a:solidFill>
                <a:latin typeface="Arial"/>
                <a:cs typeface="Arial"/>
              </a:rPr>
              <a:t>the  </a:t>
            </a:r>
            <a:r>
              <a:rPr sz="1600" spc="-15" dirty="0">
                <a:solidFill>
                  <a:srgbClr val="4285F4"/>
                </a:solidFill>
                <a:latin typeface="Arial"/>
                <a:cs typeface="Arial"/>
              </a:rPr>
              <a:t>input</a:t>
            </a:r>
            <a:r>
              <a:rPr sz="1600" spc="-120" dirty="0">
                <a:solidFill>
                  <a:srgbClr val="4285F4"/>
                </a:solidFill>
                <a:latin typeface="Arial"/>
                <a:cs typeface="Arial"/>
              </a:rPr>
              <a:t> </a:t>
            </a:r>
            <a:r>
              <a:rPr sz="1600" spc="-80" dirty="0">
                <a:solidFill>
                  <a:srgbClr val="4285F4"/>
                </a:solidFill>
                <a:latin typeface="Arial"/>
                <a:cs typeface="Arial"/>
              </a:rPr>
              <a:t>gate</a:t>
            </a:r>
            <a:endParaRPr sz="1600">
              <a:latin typeface="Arial"/>
              <a:cs typeface="Arial"/>
            </a:endParaRPr>
          </a:p>
        </p:txBody>
      </p:sp>
      <p:sp>
        <p:nvSpPr>
          <p:cNvPr id="23" name="object 23"/>
          <p:cNvSpPr/>
          <p:nvPr/>
        </p:nvSpPr>
        <p:spPr>
          <a:xfrm>
            <a:off x="3521710" y="3757421"/>
            <a:ext cx="1583690" cy="1101090"/>
          </a:xfrm>
          <a:custGeom>
            <a:avLst/>
            <a:gdLst/>
            <a:ahLst/>
            <a:cxnLst/>
            <a:rect l="l" t="t" r="r" b="b"/>
            <a:pathLst>
              <a:path w="1583689" h="1101089">
                <a:moveTo>
                  <a:pt x="1514893" y="35253"/>
                </a:moveTo>
                <a:lnTo>
                  <a:pt x="0" y="1084452"/>
                </a:lnTo>
                <a:lnTo>
                  <a:pt x="11175" y="1100835"/>
                </a:lnTo>
                <a:lnTo>
                  <a:pt x="1526156" y="51537"/>
                </a:lnTo>
                <a:lnTo>
                  <a:pt x="1514893" y="35253"/>
                </a:lnTo>
                <a:close/>
              </a:path>
              <a:path w="1583689" h="1101089">
                <a:moveTo>
                  <a:pt x="1567764" y="28066"/>
                </a:moveTo>
                <a:lnTo>
                  <a:pt x="1525269" y="28066"/>
                </a:lnTo>
                <a:lnTo>
                  <a:pt x="1536573" y="44322"/>
                </a:lnTo>
                <a:lnTo>
                  <a:pt x="1526156" y="51537"/>
                </a:lnTo>
                <a:lnTo>
                  <a:pt x="1542161" y="74675"/>
                </a:lnTo>
                <a:lnTo>
                  <a:pt x="1567764" y="28066"/>
                </a:lnTo>
                <a:close/>
              </a:path>
              <a:path w="1583689" h="1101089">
                <a:moveTo>
                  <a:pt x="1525269" y="28066"/>
                </a:moveTo>
                <a:lnTo>
                  <a:pt x="1514893" y="35253"/>
                </a:lnTo>
                <a:lnTo>
                  <a:pt x="1526156" y="51537"/>
                </a:lnTo>
                <a:lnTo>
                  <a:pt x="1536573" y="44322"/>
                </a:lnTo>
                <a:lnTo>
                  <a:pt x="1525269" y="28066"/>
                </a:lnTo>
                <a:close/>
              </a:path>
              <a:path w="1583689" h="1101089">
                <a:moveTo>
                  <a:pt x="1583181" y="0"/>
                </a:moveTo>
                <a:lnTo>
                  <a:pt x="1498853" y="12064"/>
                </a:lnTo>
                <a:lnTo>
                  <a:pt x="1514893" y="35253"/>
                </a:lnTo>
                <a:lnTo>
                  <a:pt x="1525269" y="28066"/>
                </a:lnTo>
                <a:lnTo>
                  <a:pt x="1567764" y="28066"/>
                </a:lnTo>
                <a:lnTo>
                  <a:pt x="1583181" y="0"/>
                </a:lnTo>
                <a:close/>
              </a:path>
            </a:pathLst>
          </a:custGeom>
          <a:solidFill>
            <a:srgbClr val="4285F4"/>
          </a:solidFill>
        </p:spPr>
        <p:txBody>
          <a:bodyPr wrap="square" lIns="0" tIns="0" rIns="0" bIns="0" rtlCol="0"/>
          <a:lstStyle/>
          <a:p>
            <a:endParaRPr/>
          </a:p>
        </p:txBody>
      </p:sp>
      <p:sp>
        <p:nvSpPr>
          <p:cNvPr id="24" name="object 24"/>
          <p:cNvSpPr txBox="1"/>
          <p:nvPr/>
        </p:nvSpPr>
        <p:spPr>
          <a:xfrm>
            <a:off x="5197603" y="4557522"/>
            <a:ext cx="1626235" cy="525785"/>
          </a:xfrm>
          <a:prstGeom prst="rect">
            <a:avLst/>
          </a:prstGeom>
          <a:ln w="19811">
            <a:solidFill>
              <a:srgbClr val="4285F4"/>
            </a:solidFill>
          </a:ln>
        </p:spPr>
        <p:txBody>
          <a:bodyPr vert="horz" wrap="square" lIns="0" tIns="33020" rIns="0" bIns="0" rtlCol="0">
            <a:spAutoFit/>
          </a:bodyPr>
          <a:lstStyle/>
          <a:p>
            <a:pPr marL="131445" marR="127000" indent="139700">
              <a:spcBef>
                <a:spcPts val="260"/>
              </a:spcBef>
            </a:pPr>
            <a:r>
              <a:rPr sz="1600" spc="-80" dirty="0">
                <a:solidFill>
                  <a:srgbClr val="4285F4"/>
                </a:solidFill>
                <a:latin typeface="Arial"/>
                <a:cs typeface="Arial"/>
              </a:rPr>
              <a:t>Compute </a:t>
            </a:r>
            <a:r>
              <a:rPr sz="1600" spc="-25" dirty="0">
                <a:solidFill>
                  <a:srgbClr val="4285F4"/>
                </a:solidFill>
                <a:latin typeface="Arial"/>
                <a:cs typeface="Arial"/>
              </a:rPr>
              <a:t>the  </a:t>
            </a:r>
            <a:r>
              <a:rPr sz="1600" spc="-65" dirty="0">
                <a:solidFill>
                  <a:srgbClr val="4285F4"/>
                </a:solidFill>
                <a:latin typeface="Arial"/>
                <a:cs typeface="Arial"/>
              </a:rPr>
              <a:t>new </a:t>
            </a:r>
            <a:r>
              <a:rPr sz="1600" spc="-55" dirty="0">
                <a:solidFill>
                  <a:srgbClr val="4285F4"/>
                </a:solidFill>
                <a:latin typeface="Arial"/>
                <a:cs typeface="Arial"/>
              </a:rPr>
              <a:t>cell</a:t>
            </a:r>
            <a:r>
              <a:rPr sz="1600" spc="-140" dirty="0">
                <a:solidFill>
                  <a:srgbClr val="4285F4"/>
                </a:solidFill>
                <a:latin typeface="Arial"/>
                <a:cs typeface="Arial"/>
              </a:rPr>
              <a:t> </a:t>
            </a:r>
            <a:r>
              <a:rPr sz="1600" spc="-40" dirty="0">
                <a:solidFill>
                  <a:srgbClr val="4285F4"/>
                </a:solidFill>
                <a:latin typeface="Arial"/>
                <a:cs typeface="Arial"/>
              </a:rPr>
              <a:t>content</a:t>
            </a:r>
            <a:endParaRPr sz="1600">
              <a:latin typeface="Arial"/>
              <a:cs typeface="Arial"/>
            </a:endParaRPr>
          </a:p>
        </p:txBody>
      </p:sp>
      <p:sp>
        <p:nvSpPr>
          <p:cNvPr id="25" name="object 25"/>
          <p:cNvSpPr/>
          <p:nvPr/>
        </p:nvSpPr>
        <p:spPr>
          <a:xfrm>
            <a:off x="5775071" y="3749803"/>
            <a:ext cx="245110" cy="810895"/>
          </a:xfrm>
          <a:custGeom>
            <a:avLst/>
            <a:gdLst/>
            <a:ahLst/>
            <a:cxnLst/>
            <a:rect l="l" t="t" r="r" b="b"/>
            <a:pathLst>
              <a:path w="245110" h="810895">
                <a:moveTo>
                  <a:pt x="46381" y="70989"/>
                </a:moveTo>
                <a:lnTo>
                  <a:pt x="27205" y="76189"/>
                </a:lnTo>
                <a:lnTo>
                  <a:pt x="225805" y="810387"/>
                </a:lnTo>
                <a:lnTo>
                  <a:pt x="244855" y="805307"/>
                </a:lnTo>
                <a:lnTo>
                  <a:pt x="46381" y="70989"/>
                </a:lnTo>
                <a:close/>
              </a:path>
              <a:path w="245110" h="810895">
                <a:moveTo>
                  <a:pt x="16890" y="0"/>
                </a:moveTo>
                <a:lnTo>
                  <a:pt x="0" y="83566"/>
                </a:lnTo>
                <a:lnTo>
                  <a:pt x="27205" y="76189"/>
                </a:lnTo>
                <a:lnTo>
                  <a:pt x="23875" y="63881"/>
                </a:lnTo>
                <a:lnTo>
                  <a:pt x="43052" y="58674"/>
                </a:lnTo>
                <a:lnTo>
                  <a:pt x="69123" y="58674"/>
                </a:lnTo>
                <a:lnTo>
                  <a:pt x="16890" y="0"/>
                </a:lnTo>
                <a:close/>
              </a:path>
              <a:path w="245110" h="810895">
                <a:moveTo>
                  <a:pt x="43052" y="58674"/>
                </a:moveTo>
                <a:lnTo>
                  <a:pt x="23875" y="63881"/>
                </a:lnTo>
                <a:lnTo>
                  <a:pt x="27205" y="76189"/>
                </a:lnTo>
                <a:lnTo>
                  <a:pt x="46381" y="70989"/>
                </a:lnTo>
                <a:lnTo>
                  <a:pt x="43052" y="58674"/>
                </a:lnTo>
                <a:close/>
              </a:path>
              <a:path w="245110" h="810895">
                <a:moveTo>
                  <a:pt x="69123" y="58674"/>
                </a:moveTo>
                <a:lnTo>
                  <a:pt x="43052" y="58674"/>
                </a:lnTo>
                <a:lnTo>
                  <a:pt x="46381" y="70989"/>
                </a:lnTo>
                <a:lnTo>
                  <a:pt x="73532" y="63627"/>
                </a:lnTo>
                <a:lnTo>
                  <a:pt x="69123" y="58674"/>
                </a:lnTo>
                <a:close/>
              </a:path>
            </a:pathLst>
          </a:custGeom>
          <a:solidFill>
            <a:srgbClr val="4285F4"/>
          </a:solidFill>
        </p:spPr>
        <p:txBody>
          <a:bodyPr wrap="square" lIns="0" tIns="0" rIns="0" bIns="0" rtlCol="0"/>
          <a:lstStyle/>
          <a:p>
            <a:endParaRPr/>
          </a:p>
        </p:txBody>
      </p:sp>
      <p:sp>
        <p:nvSpPr>
          <p:cNvPr id="26" name="object 26"/>
          <p:cNvSpPr txBox="1"/>
          <p:nvPr/>
        </p:nvSpPr>
        <p:spPr>
          <a:xfrm>
            <a:off x="7418070" y="4557522"/>
            <a:ext cx="1402080" cy="525785"/>
          </a:xfrm>
          <a:prstGeom prst="rect">
            <a:avLst/>
          </a:prstGeom>
          <a:ln w="19811">
            <a:solidFill>
              <a:srgbClr val="4285F4"/>
            </a:solidFill>
          </a:ln>
        </p:spPr>
        <p:txBody>
          <a:bodyPr vert="horz" wrap="square" lIns="0" tIns="33020" rIns="0" bIns="0" rtlCol="0">
            <a:spAutoFit/>
          </a:bodyPr>
          <a:lstStyle/>
          <a:p>
            <a:pPr marL="217170" marR="154940" indent="-58419">
              <a:spcBef>
                <a:spcPts val="260"/>
              </a:spcBef>
            </a:pPr>
            <a:r>
              <a:rPr sz="1600" spc="-80" dirty="0">
                <a:solidFill>
                  <a:srgbClr val="4285F4"/>
                </a:solidFill>
                <a:latin typeface="Arial"/>
                <a:cs typeface="Arial"/>
              </a:rPr>
              <a:t>Compute</a:t>
            </a:r>
            <a:r>
              <a:rPr sz="1600" spc="-155" dirty="0">
                <a:solidFill>
                  <a:srgbClr val="4285F4"/>
                </a:solidFill>
                <a:latin typeface="Arial"/>
                <a:cs typeface="Arial"/>
              </a:rPr>
              <a:t> </a:t>
            </a:r>
            <a:r>
              <a:rPr sz="1600" spc="-25" dirty="0">
                <a:solidFill>
                  <a:srgbClr val="4285F4"/>
                </a:solidFill>
                <a:latin typeface="Arial"/>
                <a:cs typeface="Arial"/>
              </a:rPr>
              <a:t>the  </a:t>
            </a:r>
            <a:r>
              <a:rPr sz="1600" spc="-10" dirty="0">
                <a:solidFill>
                  <a:srgbClr val="4285F4"/>
                </a:solidFill>
                <a:latin typeface="Arial"/>
                <a:cs typeface="Arial"/>
              </a:rPr>
              <a:t>output</a:t>
            </a:r>
            <a:r>
              <a:rPr sz="1600" spc="-114" dirty="0">
                <a:solidFill>
                  <a:srgbClr val="4285F4"/>
                </a:solidFill>
                <a:latin typeface="Arial"/>
                <a:cs typeface="Arial"/>
              </a:rPr>
              <a:t> </a:t>
            </a:r>
            <a:r>
              <a:rPr sz="1600" spc="-80" dirty="0">
                <a:solidFill>
                  <a:srgbClr val="4285F4"/>
                </a:solidFill>
                <a:latin typeface="Arial"/>
                <a:cs typeface="Arial"/>
              </a:rPr>
              <a:t>gate</a:t>
            </a:r>
            <a:endParaRPr sz="1600">
              <a:latin typeface="Arial"/>
              <a:cs typeface="Arial"/>
            </a:endParaRPr>
          </a:p>
        </p:txBody>
      </p:sp>
      <p:sp>
        <p:nvSpPr>
          <p:cNvPr id="27" name="object 27"/>
          <p:cNvSpPr/>
          <p:nvPr/>
        </p:nvSpPr>
        <p:spPr>
          <a:xfrm>
            <a:off x="6282691" y="3745611"/>
            <a:ext cx="1839595" cy="821055"/>
          </a:xfrm>
          <a:custGeom>
            <a:avLst/>
            <a:gdLst/>
            <a:ahLst/>
            <a:cxnLst/>
            <a:rect l="l" t="t" r="r" b="b"/>
            <a:pathLst>
              <a:path w="1839595" h="821054">
                <a:moveTo>
                  <a:pt x="73712" y="25810"/>
                </a:moveTo>
                <a:lnTo>
                  <a:pt x="65708" y="43969"/>
                </a:lnTo>
                <a:lnTo>
                  <a:pt x="1831593" y="821055"/>
                </a:lnTo>
                <a:lnTo>
                  <a:pt x="1839594" y="803020"/>
                </a:lnTo>
                <a:lnTo>
                  <a:pt x="73712" y="25810"/>
                </a:lnTo>
                <a:close/>
              </a:path>
              <a:path w="1839595" h="821054">
                <a:moveTo>
                  <a:pt x="85089" y="0"/>
                </a:moveTo>
                <a:lnTo>
                  <a:pt x="0" y="4190"/>
                </a:lnTo>
                <a:lnTo>
                  <a:pt x="54356" y="69722"/>
                </a:lnTo>
                <a:lnTo>
                  <a:pt x="65708" y="43969"/>
                </a:lnTo>
                <a:lnTo>
                  <a:pt x="54101" y="38862"/>
                </a:lnTo>
                <a:lnTo>
                  <a:pt x="62102" y="20700"/>
                </a:lnTo>
                <a:lnTo>
                  <a:pt x="75964" y="20700"/>
                </a:lnTo>
                <a:lnTo>
                  <a:pt x="85089" y="0"/>
                </a:lnTo>
                <a:close/>
              </a:path>
              <a:path w="1839595" h="821054">
                <a:moveTo>
                  <a:pt x="62102" y="20700"/>
                </a:moveTo>
                <a:lnTo>
                  <a:pt x="54101" y="38862"/>
                </a:lnTo>
                <a:lnTo>
                  <a:pt x="65708" y="43969"/>
                </a:lnTo>
                <a:lnTo>
                  <a:pt x="73712" y="25810"/>
                </a:lnTo>
                <a:lnTo>
                  <a:pt x="62102" y="20700"/>
                </a:lnTo>
                <a:close/>
              </a:path>
              <a:path w="1839595" h="821054">
                <a:moveTo>
                  <a:pt x="75964" y="20700"/>
                </a:moveTo>
                <a:lnTo>
                  <a:pt x="62102" y="20700"/>
                </a:lnTo>
                <a:lnTo>
                  <a:pt x="73712" y="25810"/>
                </a:lnTo>
                <a:lnTo>
                  <a:pt x="75964" y="20700"/>
                </a:lnTo>
                <a:close/>
              </a:path>
            </a:pathLst>
          </a:custGeom>
          <a:solidFill>
            <a:srgbClr val="4285F4"/>
          </a:solidFill>
        </p:spPr>
        <p:txBody>
          <a:bodyPr wrap="square" lIns="0" tIns="0" rIns="0" bIns="0" rtlCol="0"/>
          <a:lstStyle/>
          <a:p>
            <a:endParaRPr/>
          </a:p>
        </p:txBody>
      </p:sp>
      <p:sp>
        <p:nvSpPr>
          <p:cNvPr id="28" name="object 28"/>
          <p:cNvSpPr txBox="1"/>
          <p:nvPr/>
        </p:nvSpPr>
        <p:spPr>
          <a:xfrm>
            <a:off x="3379470" y="1611630"/>
            <a:ext cx="2682240" cy="278922"/>
          </a:xfrm>
          <a:prstGeom prst="rect">
            <a:avLst/>
          </a:prstGeom>
          <a:ln w="19811">
            <a:solidFill>
              <a:srgbClr val="4285F4"/>
            </a:solidFill>
          </a:ln>
        </p:spPr>
        <p:txBody>
          <a:bodyPr vert="horz" wrap="square" lIns="0" tIns="32384" rIns="0" bIns="0" rtlCol="0">
            <a:spAutoFit/>
          </a:bodyPr>
          <a:lstStyle/>
          <a:p>
            <a:pPr marL="157480">
              <a:spcBef>
                <a:spcPts val="254"/>
              </a:spcBef>
            </a:pPr>
            <a:r>
              <a:rPr sz="1600" spc="-25" dirty="0">
                <a:solidFill>
                  <a:srgbClr val="4285F4"/>
                </a:solidFill>
                <a:latin typeface="Arial"/>
                <a:cs typeface="Arial"/>
              </a:rPr>
              <a:t>Write </a:t>
            </a:r>
            <a:r>
              <a:rPr sz="1600" spc="-100" dirty="0">
                <a:solidFill>
                  <a:srgbClr val="4285F4"/>
                </a:solidFill>
                <a:latin typeface="Arial"/>
                <a:cs typeface="Arial"/>
              </a:rPr>
              <a:t>some </a:t>
            </a:r>
            <a:r>
              <a:rPr sz="1600" spc="-60" dirty="0">
                <a:solidFill>
                  <a:srgbClr val="4285F4"/>
                </a:solidFill>
                <a:latin typeface="Arial"/>
                <a:cs typeface="Arial"/>
              </a:rPr>
              <a:t>new </a:t>
            </a:r>
            <a:r>
              <a:rPr sz="1600" spc="-50" dirty="0">
                <a:solidFill>
                  <a:srgbClr val="4285F4"/>
                </a:solidFill>
                <a:latin typeface="Arial"/>
                <a:cs typeface="Arial"/>
              </a:rPr>
              <a:t>cell</a:t>
            </a:r>
            <a:r>
              <a:rPr sz="1600" spc="-140" dirty="0">
                <a:solidFill>
                  <a:srgbClr val="4285F4"/>
                </a:solidFill>
                <a:latin typeface="Arial"/>
                <a:cs typeface="Arial"/>
              </a:rPr>
              <a:t> </a:t>
            </a:r>
            <a:r>
              <a:rPr sz="1600" spc="-35" dirty="0">
                <a:solidFill>
                  <a:srgbClr val="4285F4"/>
                </a:solidFill>
                <a:latin typeface="Arial"/>
                <a:cs typeface="Arial"/>
              </a:rPr>
              <a:t>content</a:t>
            </a:r>
            <a:endParaRPr sz="1600">
              <a:latin typeface="Arial"/>
              <a:cs typeface="Arial"/>
            </a:endParaRPr>
          </a:p>
        </p:txBody>
      </p:sp>
      <p:sp>
        <p:nvSpPr>
          <p:cNvPr id="29" name="object 29"/>
          <p:cNvSpPr/>
          <p:nvPr/>
        </p:nvSpPr>
        <p:spPr>
          <a:xfrm>
            <a:off x="4714495" y="1945258"/>
            <a:ext cx="966469" cy="764540"/>
          </a:xfrm>
          <a:custGeom>
            <a:avLst/>
            <a:gdLst/>
            <a:ahLst/>
            <a:cxnLst/>
            <a:rect l="l" t="t" r="r" b="b"/>
            <a:pathLst>
              <a:path w="966470" h="764539">
                <a:moveTo>
                  <a:pt x="900235" y="724930"/>
                </a:moveTo>
                <a:lnTo>
                  <a:pt x="882777" y="747140"/>
                </a:lnTo>
                <a:lnTo>
                  <a:pt x="966216" y="764286"/>
                </a:lnTo>
                <a:lnTo>
                  <a:pt x="951376" y="732789"/>
                </a:lnTo>
                <a:lnTo>
                  <a:pt x="910208" y="732789"/>
                </a:lnTo>
                <a:lnTo>
                  <a:pt x="900235" y="724930"/>
                </a:lnTo>
                <a:close/>
              </a:path>
              <a:path w="966470" h="764539">
                <a:moveTo>
                  <a:pt x="912466" y="709368"/>
                </a:moveTo>
                <a:lnTo>
                  <a:pt x="900235" y="724930"/>
                </a:lnTo>
                <a:lnTo>
                  <a:pt x="910208" y="732789"/>
                </a:lnTo>
                <a:lnTo>
                  <a:pt x="922528" y="717295"/>
                </a:lnTo>
                <a:lnTo>
                  <a:pt x="912466" y="709368"/>
                </a:lnTo>
                <a:close/>
              </a:path>
              <a:path w="966470" h="764539">
                <a:moveTo>
                  <a:pt x="929894" y="687196"/>
                </a:moveTo>
                <a:lnTo>
                  <a:pt x="912466" y="709368"/>
                </a:lnTo>
                <a:lnTo>
                  <a:pt x="922528" y="717295"/>
                </a:lnTo>
                <a:lnTo>
                  <a:pt x="910208" y="732789"/>
                </a:lnTo>
                <a:lnTo>
                  <a:pt x="951376" y="732789"/>
                </a:lnTo>
                <a:lnTo>
                  <a:pt x="929894" y="687196"/>
                </a:lnTo>
                <a:close/>
              </a:path>
              <a:path w="966470" h="764539">
                <a:moveTo>
                  <a:pt x="12192" y="0"/>
                </a:moveTo>
                <a:lnTo>
                  <a:pt x="0" y="15493"/>
                </a:lnTo>
                <a:lnTo>
                  <a:pt x="900235" y="724930"/>
                </a:lnTo>
                <a:lnTo>
                  <a:pt x="912466" y="709368"/>
                </a:lnTo>
                <a:lnTo>
                  <a:pt x="12192" y="0"/>
                </a:lnTo>
                <a:close/>
              </a:path>
            </a:pathLst>
          </a:custGeom>
          <a:solidFill>
            <a:srgbClr val="4285F4"/>
          </a:solidFill>
        </p:spPr>
        <p:txBody>
          <a:bodyPr wrap="square" lIns="0" tIns="0" rIns="0" bIns="0" rtlCol="0"/>
          <a:lstStyle/>
          <a:p>
            <a:endParaRPr/>
          </a:p>
        </p:txBody>
      </p:sp>
      <p:sp>
        <p:nvSpPr>
          <p:cNvPr id="30" name="object 30"/>
          <p:cNvSpPr/>
          <p:nvPr/>
        </p:nvSpPr>
        <p:spPr>
          <a:xfrm>
            <a:off x="6736841" y="3174239"/>
            <a:ext cx="1391920" cy="210185"/>
          </a:xfrm>
          <a:custGeom>
            <a:avLst/>
            <a:gdLst/>
            <a:ahLst/>
            <a:cxnLst/>
            <a:rect l="l" t="t" r="r" b="b"/>
            <a:pathLst>
              <a:path w="1391920" h="210185">
                <a:moveTo>
                  <a:pt x="76833" y="27964"/>
                </a:moveTo>
                <a:lnTo>
                  <a:pt x="74417" y="47649"/>
                </a:lnTo>
                <a:lnTo>
                  <a:pt x="1389507" y="209676"/>
                </a:lnTo>
                <a:lnTo>
                  <a:pt x="1391919" y="189991"/>
                </a:lnTo>
                <a:lnTo>
                  <a:pt x="76833" y="27964"/>
                </a:lnTo>
                <a:close/>
              </a:path>
              <a:path w="1391920" h="210185">
                <a:moveTo>
                  <a:pt x="80263" y="0"/>
                </a:moveTo>
                <a:lnTo>
                  <a:pt x="0" y="28448"/>
                </a:lnTo>
                <a:lnTo>
                  <a:pt x="70993" y="75564"/>
                </a:lnTo>
                <a:lnTo>
                  <a:pt x="74417" y="47649"/>
                </a:lnTo>
                <a:lnTo>
                  <a:pt x="61849" y="46100"/>
                </a:lnTo>
                <a:lnTo>
                  <a:pt x="64262" y="26415"/>
                </a:lnTo>
                <a:lnTo>
                  <a:pt x="77023" y="26415"/>
                </a:lnTo>
                <a:lnTo>
                  <a:pt x="80263" y="0"/>
                </a:lnTo>
                <a:close/>
              </a:path>
              <a:path w="1391920" h="210185">
                <a:moveTo>
                  <a:pt x="64262" y="26415"/>
                </a:moveTo>
                <a:lnTo>
                  <a:pt x="61849" y="46100"/>
                </a:lnTo>
                <a:lnTo>
                  <a:pt x="74417" y="47649"/>
                </a:lnTo>
                <a:lnTo>
                  <a:pt x="76833" y="27964"/>
                </a:lnTo>
                <a:lnTo>
                  <a:pt x="64262" y="26415"/>
                </a:lnTo>
                <a:close/>
              </a:path>
              <a:path w="1391920" h="210185">
                <a:moveTo>
                  <a:pt x="77023" y="26415"/>
                </a:moveTo>
                <a:lnTo>
                  <a:pt x="64262" y="26415"/>
                </a:lnTo>
                <a:lnTo>
                  <a:pt x="76833" y="27964"/>
                </a:lnTo>
                <a:lnTo>
                  <a:pt x="77023" y="26415"/>
                </a:lnTo>
                <a:close/>
              </a:path>
            </a:pathLst>
          </a:custGeom>
          <a:solidFill>
            <a:srgbClr val="4285F4"/>
          </a:solidFill>
        </p:spPr>
        <p:txBody>
          <a:bodyPr wrap="square" lIns="0" tIns="0" rIns="0" bIns="0" rtlCol="0"/>
          <a:lstStyle/>
          <a:p>
            <a:endParaRPr/>
          </a:p>
        </p:txBody>
      </p:sp>
      <p:sp>
        <p:nvSpPr>
          <p:cNvPr id="31" name="object 31"/>
          <p:cNvSpPr txBox="1"/>
          <p:nvPr/>
        </p:nvSpPr>
        <p:spPr>
          <a:xfrm>
            <a:off x="8128255" y="3080767"/>
            <a:ext cx="2357755" cy="525785"/>
          </a:xfrm>
          <a:prstGeom prst="rect">
            <a:avLst/>
          </a:prstGeom>
          <a:ln w="19811">
            <a:solidFill>
              <a:srgbClr val="4285F4"/>
            </a:solidFill>
          </a:ln>
        </p:spPr>
        <p:txBody>
          <a:bodyPr vert="horz" wrap="square" lIns="0" tIns="33020" rIns="0" bIns="0" rtlCol="0">
            <a:spAutoFit/>
          </a:bodyPr>
          <a:lstStyle/>
          <a:p>
            <a:pPr marL="394335" marR="125095" indent="-264160">
              <a:spcBef>
                <a:spcPts val="260"/>
              </a:spcBef>
            </a:pPr>
            <a:r>
              <a:rPr sz="1600" spc="-35" dirty="0">
                <a:solidFill>
                  <a:srgbClr val="4285F4"/>
                </a:solidFill>
                <a:latin typeface="Arial"/>
                <a:cs typeface="Arial"/>
              </a:rPr>
              <a:t>Output </a:t>
            </a:r>
            <a:r>
              <a:rPr sz="1600" spc="-100" dirty="0">
                <a:solidFill>
                  <a:srgbClr val="4285F4"/>
                </a:solidFill>
                <a:latin typeface="Arial"/>
                <a:cs typeface="Arial"/>
              </a:rPr>
              <a:t>some </a:t>
            </a:r>
            <a:r>
              <a:rPr sz="1600" spc="-55" dirty="0">
                <a:solidFill>
                  <a:srgbClr val="4285F4"/>
                </a:solidFill>
                <a:latin typeface="Arial"/>
                <a:cs typeface="Arial"/>
              </a:rPr>
              <a:t>cell</a:t>
            </a:r>
            <a:r>
              <a:rPr sz="1600" spc="-130" dirty="0">
                <a:solidFill>
                  <a:srgbClr val="4285F4"/>
                </a:solidFill>
                <a:latin typeface="Arial"/>
                <a:cs typeface="Arial"/>
              </a:rPr>
              <a:t> </a:t>
            </a:r>
            <a:r>
              <a:rPr sz="1600" spc="-40" dirty="0">
                <a:solidFill>
                  <a:srgbClr val="4285F4"/>
                </a:solidFill>
                <a:latin typeface="Arial"/>
                <a:cs typeface="Arial"/>
              </a:rPr>
              <a:t>content  </a:t>
            </a:r>
            <a:r>
              <a:rPr sz="1600" spc="15" dirty="0">
                <a:solidFill>
                  <a:srgbClr val="4285F4"/>
                </a:solidFill>
                <a:latin typeface="Arial"/>
                <a:cs typeface="Arial"/>
              </a:rPr>
              <a:t>to </a:t>
            </a:r>
            <a:r>
              <a:rPr sz="1600" spc="-25" dirty="0">
                <a:solidFill>
                  <a:srgbClr val="4285F4"/>
                </a:solidFill>
                <a:latin typeface="Arial"/>
                <a:cs typeface="Arial"/>
              </a:rPr>
              <a:t>the </a:t>
            </a:r>
            <a:r>
              <a:rPr sz="1600" spc="-55" dirty="0">
                <a:solidFill>
                  <a:srgbClr val="4285F4"/>
                </a:solidFill>
                <a:latin typeface="Arial"/>
                <a:cs typeface="Arial"/>
              </a:rPr>
              <a:t>hidden</a:t>
            </a:r>
            <a:r>
              <a:rPr sz="1600" spc="-280" dirty="0">
                <a:solidFill>
                  <a:srgbClr val="4285F4"/>
                </a:solidFill>
                <a:latin typeface="Arial"/>
                <a:cs typeface="Arial"/>
              </a:rPr>
              <a:t> </a:t>
            </a:r>
            <a:r>
              <a:rPr sz="1600" spc="-55" dirty="0">
                <a:solidFill>
                  <a:srgbClr val="4285F4"/>
                </a:solidFill>
                <a:latin typeface="Arial"/>
                <a:cs typeface="Arial"/>
              </a:rPr>
              <a:t>state</a:t>
            </a:r>
            <a:endParaRPr sz="1600">
              <a:latin typeface="Arial"/>
              <a:cs typeface="Arial"/>
            </a:endParaRPr>
          </a:p>
        </p:txBody>
      </p:sp>
      <p:sp>
        <p:nvSpPr>
          <p:cNvPr id="33" name="object 33"/>
          <p:cNvSpPr txBox="1"/>
          <p:nvPr/>
        </p:nvSpPr>
        <p:spPr>
          <a:xfrm>
            <a:off x="6899909" y="6475806"/>
            <a:ext cx="3578860" cy="128240"/>
          </a:xfrm>
          <a:prstGeom prst="rect">
            <a:avLst/>
          </a:prstGeom>
        </p:spPr>
        <p:txBody>
          <a:bodyPr vert="horz" wrap="square" lIns="0" tIns="0" rIns="0" bIns="0" rtlCol="0">
            <a:spAutoFit/>
          </a:bodyPr>
          <a:lstStyle/>
          <a:p>
            <a:pPr marL="12700">
              <a:lnSpc>
                <a:spcPts val="1045"/>
              </a:lnSpc>
            </a:pPr>
            <a:r>
              <a:rPr sz="1000" b="1" u="sng" spc="-70" dirty="0">
                <a:uFill>
                  <a:solidFill>
                    <a:srgbClr val="000000"/>
                  </a:solidFill>
                </a:uFill>
                <a:latin typeface="Trebuchet MS"/>
                <a:cs typeface="Trebuchet MS"/>
              </a:rPr>
              <a:t>Source:</a:t>
            </a:r>
            <a:r>
              <a:rPr sz="1000" b="1" spc="-110" dirty="0">
                <a:latin typeface="Trebuchet MS"/>
                <a:cs typeface="Trebuchet MS"/>
              </a:rPr>
              <a:t> </a:t>
            </a:r>
            <a:r>
              <a:rPr sz="1000" u="sng" spc="-30" dirty="0">
                <a:solidFill>
                  <a:srgbClr val="EE8E1C"/>
                </a:solidFill>
                <a:uFill>
                  <a:solidFill>
                    <a:srgbClr val="EE8E1C"/>
                  </a:solidFill>
                </a:uFill>
                <a:latin typeface="Arial"/>
                <a:cs typeface="Arial"/>
                <a:hlinkClick r:id="rId4"/>
              </a:rPr>
              <a:t>http://colah.github.io/posts/2015-08-Understanding-LSTMs/</a:t>
            </a:r>
            <a:endParaRPr sz="1000">
              <a:latin typeface="Arial"/>
              <a:cs typeface="Arial"/>
            </a:endParaRPr>
          </a:p>
        </p:txBody>
      </p:sp>
    </p:spTree>
    <p:extLst>
      <p:ext uri="{BB962C8B-B14F-4D97-AF65-F5344CB8AC3E}">
        <p14:creationId xmlns:p14="http://schemas.microsoft.com/office/powerpoint/2010/main" val="57717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572" y="249377"/>
            <a:ext cx="10436857" cy="690574"/>
          </a:xfrm>
          <a:prstGeom prst="rect">
            <a:avLst/>
          </a:prstGeom>
        </p:spPr>
        <p:txBody>
          <a:bodyPr vert="horz" wrap="square" lIns="0" tIns="13335" rIns="0" bIns="0" rtlCol="0">
            <a:spAutoFit/>
          </a:bodyPr>
          <a:lstStyle/>
          <a:p>
            <a:pPr marL="12700">
              <a:spcBef>
                <a:spcPts val="105"/>
              </a:spcBef>
            </a:pPr>
            <a:r>
              <a:rPr spc="-125" dirty="0">
                <a:solidFill>
                  <a:srgbClr val="3986FF"/>
                </a:solidFill>
              </a:rPr>
              <a:t>How </a:t>
            </a:r>
            <a:r>
              <a:rPr spc="-140" dirty="0">
                <a:solidFill>
                  <a:srgbClr val="3986FF"/>
                </a:solidFill>
              </a:rPr>
              <a:t>does </a:t>
            </a:r>
            <a:r>
              <a:rPr spc="-125" dirty="0">
                <a:solidFill>
                  <a:srgbClr val="3986FF"/>
                </a:solidFill>
              </a:rPr>
              <a:t>LSTM </a:t>
            </a:r>
            <a:r>
              <a:rPr spc="-150" dirty="0">
                <a:solidFill>
                  <a:srgbClr val="3986FF"/>
                </a:solidFill>
              </a:rPr>
              <a:t>solve vanishing</a:t>
            </a:r>
            <a:r>
              <a:rPr spc="-735" dirty="0">
                <a:solidFill>
                  <a:srgbClr val="3986FF"/>
                </a:solidFill>
              </a:rPr>
              <a:t> </a:t>
            </a:r>
            <a:r>
              <a:rPr spc="-140" dirty="0">
                <a:solidFill>
                  <a:srgbClr val="3986FF"/>
                </a:solidFill>
              </a:rPr>
              <a:t>gradients?</a:t>
            </a:r>
          </a:p>
        </p:txBody>
      </p:sp>
      <p:sp>
        <p:nvSpPr>
          <p:cNvPr id="3" name="object 3"/>
          <p:cNvSpPr txBox="1"/>
          <p:nvPr/>
        </p:nvSpPr>
        <p:spPr>
          <a:xfrm>
            <a:off x="914400" y="1105661"/>
            <a:ext cx="10436857" cy="4598695"/>
          </a:xfrm>
          <a:prstGeom prst="rect">
            <a:avLst/>
          </a:prstGeom>
        </p:spPr>
        <p:txBody>
          <a:bodyPr vert="horz" wrap="square" lIns="0" tIns="12700" rIns="0" bIns="0" rtlCol="0">
            <a:spAutoFit/>
          </a:bodyPr>
          <a:lstStyle/>
          <a:p>
            <a:pPr marL="355600" marR="1315085" indent="-342900">
              <a:spcBef>
                <a:spcPts val="100"/>
              </a:spcBef>
              <a:buClr>
                <a:srgbClr val="CC0000"/>
              </a:buClr>
              <a:buFont typeface="Times New Roman"/>
              <a:buChar char="•"/>
              <a:tabLst>
                <a:tab pos="354965" algn="l"/>
                <a:tab pos="355600" algn="l"/>
              </a:tabLst>
            </a:pPr>
            <a:r>
              <a:rPr sz="2800" dirty="0">
                <a:latin typeface="Arial"/>
                <a:cs typeface="Arial"/>
              </a:rPr>
              <a:t>The LSTM architecture makes it </a:t>
            </a:r>
            <a:r>
              <a:rPr sz="2800" dirty="0">
                <a:solidFill>
                  <a:srgbClr val="BA56BD"/>
                </a:solidFill>
                <a:latin typeface="Arial"/>
                <a:cs typeface="Arial"/>
              </a:rPr>
              <a:t>easier </a:t>
            </a:r>
            <a:r>
              <a:rPr sz="2800" dirty="0">
                <a:latin typeface="Arial"/>
                <a:cs typeface="Arial"/>
              </a:rPr>
              <a:t>for the RNN to </a:t>
            </a:r>
            <a:r>
              <a:rPr sz="2800" dirty="0">
                <a:solidFill>
                  <a:srgbClr val="BA56BD"/>
                </a:solidFill>
                <a:latin typeface="Arial"/>
                <a:cs typeface="Arial"/>
              </a:rPr>
              <a:t> preserve information over many timesteps</a:t>
            </a:r>
            <a:endParaRPr sz="2800" dirty="0">
              <a:latin typeface="Arial"/>
              <a:cs typeface="Arial"/>
            </a:endParaRPr>
          </a:p>
          <a:p>
            <a:pPr marL="698500" marR="5080" lvl="1" indent="-228600">
              <a:spcBef>
                <a:spcPts val="575"/>
              </a:spcBef>
              <a:buClr>
                <a:srgbClr val="3986FF"/>
              </a:buClr>
              <a:buFont typeface="Times New Roman"/>
              <a:buChar char="•"/>
              <a:tabLst>
                <a:tab pos="699135" algn="l"/>
              </a:tabLst>
            </a:pPr>
            <a:r>
              <a:rPr sz="2800" dirty="0">
                <a:latin typeface="Arial"/>
                <a:cs typeface="Arial"/>
              </a:rPr>
              <a:t>e.g. if the forget gate is set to remember everything on every  timestep, then the info in the cell is preserved indefinitely</a:t>
            </a:r>
          </a:p>
          <a:p>
            <a:pPr marL="698500" lvl="1" indent="-228600">
              <a:spcBef>
                <a:spcPts val="575"/>
              </a:spcBef>
              <a:buClr>
                <a:srgbClr val="3986FF"/>
              </a:buClr>
              <a:buFont typeface="Times New Roman"/>
              <a:buChar char="•"/>
              <a:tabLst>
                <a:tab pos="699135" algn="l"/>
              </a:tabLst>
            </a:pPr>
            <a:r>
              <a:rPr sz="2800" dirty="0">
                <a:latin typeface="Arial"/>
                <a:cs typeface="Arial"/>
              </a:rPr>
              <a:t>By contrast, it’s harder for vanilla RNN to learn a recurrent</a:t>
            </a:r>
          </a:p>
          <a:p>
            <a:pPr marL="698500">
              <a:spcBef>
                <a:spcPts val="5"/>
              </a:spcBef>
            </a:pPr>
            <a:r>
              <a:rPr sz="2800" dirty="0">
                <a:latin typeface="Arial"/>
                <a:cs typeface="Arial"/>
              </a:rPr>
              <a:t>weight matrix W</a:t>
            </a:r>
            <a:r>
              <a:rPr sz="2800" baseline="-20833" dirty="0">
                <a:latin typeface="Arial"/>
                <a:cs typeface="Arial"/>
              </a:rPr>
              <a:t>h </a:t>
            </a:r>
            <a:r>
              <a:rPr sz="2800" dirty="0">
                <a:latin typeface="Arial"/>
                <a:cs typeface="Arial"/>
              </a:rPr>
              <a:t>that preserves info in hidden state</a:t>
            </a:r>
          </a:p>
          <a:p>
            <a:pPr>
              <a:spcBef>
                <a:spcPts val="5"/>
              </a:spcBef>
            </a:pPr>
            <a:endParaRPr sz="3600" dirty="0">
              <a:latin typeface="Times New Roman"/>
              <a:cs typeface="Times New Roman"/>
            </a:endParaRPr>
          </a:p>
          <a:p>
            <a:pPr marL="355600" marR="343535" indent="-342900">
              <a:buClr>
                <a:srgbClr val="CC0000"/>
              </a:buClr>
              <a:buFont typeface="Times New Roman"/>
              <a:buChar char="•"/>
              <a:tabLst>
                <a:tab pos="354965" algn="l"/>
                <a:tab pos="355600" algn="l"/>
              </a:tabLst>
            </a:pPr>
            <a:r>
              <a:rPr sz="2800" dirty="0">
                <a:latin typeface="Arial"/>
                <a:cs typeface="Arial"/>
              </a:rPr>
              <a:t>LSTM doesn’t </a:t>
            </a:r>
            <a:r>
              <a:rPr sz="2800" i="1" dirty="0">
                <a:latin typeface="Trebuchet MS"/>
                <a:cs typeface="Trebuchet MS"/>
              </a:rPr>
              <a:t>guarantee </a:t>
            </a:r>
            <a:r>
              <a:rPr sz="2800" dirty="0">
                <a:latin typeface="Arial"/>
                <a:cs typeface="Arial"/>
              </a:rPr>
              <a:t>that there is no vanishing/exploding  gradient, but it does provide an easier way for the model to  learn long-distance dependencies</a:t>
            </a:r>
          </a:p>
        </p:txBody>
      </p:sp>
      <p:sp>
        <p:nvSpPr>
          <p:cNvPr id="5" name="Holder 4">
            <a:extLst>
              <a:ext uri="{FF2B5EF4-FFF2-40B4-BE49-F238E27FC236}">
                <a16:creationId xmlns:a16="http://schemas.microsoft.com/office/drawing/2014/main" id="{BCBF8FDB-347C-434E-B7E5-7A34F21F4FE4}"/>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6494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8771" y="249377"/>
            <a:ext cx="6474459" cy="690574"/>
          </a:xfrm>
          <a:prstGeom prst="rect">
            <a:avLst/>
          </a:prstGeom>
        </p:spPr>
        <p:txBody>
          <a:bodyPr vert="horz" wrap="square" lIns="0" tIns="13335" rIns="0" bIns="0" rtlCol="0">
            <a:spAutoFit/>
          </a:bodyPr>
          <a:lstStyle/>
          <a:p>
            <a:pPr marL="12700" algn="ctr">
              <a:spcBef>
                <a:spcPts val="105"/>
              </a:spcBef>
            </a:pPr>
            <a:r>
              <a:rPr spc="-150" dirty="0">
                <a:solidFill>
                  <a:srgbClr val="3986FF"/>
                </a:solidFill>
              </a:rPr>
              <a:t>LSTMs: </a:t>
            </a:r>
            <a:r>
              <a:rPr spc="-170" dirty="0">
                <a:solidFill>
                  <a:srgbClr val="3986FF"/>
                </a:solidFill>
              </a:rPr>
              <a:t>real-world</a:t>
            </a:r>
            <a:r>
              <a:rPr spc="-430" dirty="0">
                <a:solidFill>
                  <a:srgbClr val="3986FF"/>
                </a:solidFill>
              </a:rPr>
              <a:t> </a:t>
            </a:r>
            <a:r>
              <a:rPr spc="-185" dirty="0">
                <a:solidFill>
                  <a:srgbClr val="3986FF"/>
                </a:solidFill>
              </a:rPr>
              <a:t>success</a:t>
            </a:r>
          </a:p>
        </p:txBody>
      </p:sp>
      <p:sp>
        <p:nvSpPr>
          <p:cNvPr id="3" name="object 3"/>
          <p:cNvSpPr txBox="1"/>
          <p:nvPr/>
        </p:nvSpPr>
        <p:spPr>
          <a:xfrm>
            <a:off x="1066800" y="1032256"/>
            <a:ext cx="10515599" cy="4703211"/>
          </a:xfrm>
          <a:prstGeom prst="rect">
            <a:avLst/>
          </a:prstGeom>
        </p:spPr>
        <p:txBody>
          <a:bodyPr vert="horz" wrap="square" lIns="0" tIns="85725" rIns="0" bIns="0" rtlCol="0">
            <a:spAutoFit/>
          </a:bodyPr>
          <a:lstStyle/>
          <a:p>
            <a:pPr marL="355600" indent="-342900">
              <a:spcBef>
                <a:spcPts val="675"/>
              </a:spcBef>
              <a:buClr>
                <a:srgbClr val="CC0000"/>
              </a:buClr>
              <a:buFont typeface="Times New Roman"/>
              <a:buChar char="•"/>
              <a:tabLst>
                <a:tab pos="354965" algn="l"/>
                <a:tab pos="355600" algn="l"/>
              </a:tabLst>
            </a:pPr>
            <a:r>
              <a:rPr sz="2400" dirty="0">
                <a:latin typeface="Arial"/>
                <a:cs typeface="Arial"/>
              </a:rPr>
              <a:t>In </a:t>
            </a:r>
            <a:r>
              <a:rPr sz="2400" dirty="0">
                <a:solidFill>
                  <a:srgbClr val="BA56BD"/>
                </a:solidFill>
                <a:latin typeface="Arial"/>
                <a:cs typeface="Arial"/>
              </a:rPr>
              <a:t>2013-2015</a:t>
            </a:r>
            <a:r>
              <a:rPr sz="2400" dirty="0">
                <a:latin typeface="Arial"/>
                <a:cs typeface="Arial"/>
              </a:rPr>
              <a:t>, LSTMs started achieving state-of-the-art results</a:t>
            </a:r>
          </a:p>
          <a:p>
            <a:pPr marL="698500" marR="255904" lvl="1" indent="-228600">
              <a:spcBef>
                <a:spcPts val="580"/>
              </a:spcBef>
              <a:buClr>
                <a:srgbClr val="3986FF"/>
              </a:buClr>
              <a:buFont typeface="Times New Roman"/>
              <a:buChar char="•"/>
              <a:tabLst>
                <a:tab pos="699135" algn="l"/>
              </a:tabLst>
            </a:pPr>
            <a:r>
              <a:rPr sz="2400" dirty="0">
                <a:latin typeface="Arial"/>
                <a:cs typeface="Arial"/>
              </a:rPr>
              <a:t>Successful tasks include: handwriting recognition, speech  recognition, machine translation, parsing, image captioning</a:t>
            </a:r>
          </a:p>
          <a:p>
            <a:pPr marL="698500" lvl="1" indent="-228600">
              <a:spcBef>
                <a:spcPts val="575"/>
              </a:spcBef>
              <a:buClr>
                <a:srgbClr val="3986FF"/>
              </a:buClr>
              <a:buFont typeface="Times New Roman"/>
              <a:buChar char="•"/>
              <a:tabLst>
                <a:tab pos="699135" algn="l"/>
              </a:tabLst>
            </a:pPr>
            <a:r>
              <a:rPr sz="2400" dirty="0">
                <a:solidFill>
                  <a:srgbClr val="BA56BD"/>
                </a:solidFill>
                <a:latin typeface="Arial"/>
                <a:cs typeface="Arial"/>
              </a:rPr>
              <a:t>LSTM </a:t>
            </a:r>
            <a:r>
              <a:rPr sz="2400" dirty="0">
                <a:latin typeface="Arial"/>
                <a:cs typeface="Arial"/>
              </a:rPr>
              <a:t>became the </a:t>
            </a:r>
            <a:r>
              <a:rPr sz="2400" dirty="0">
                <a:solidFill>
                  <a:srgbClr val="BA56BD"/>
                </a:solidFill>
                <a:latin typeface="Arial"/>
                <a:cs typeface="Arial"/>
              </a:rPr>
              <a:t>dominant approach</a:t>
            </a:r>
            <a:endParaRPr sz="2400" dirty="0">
              <a:latin typeface="Arial"/>
              <a:cs typeface="Arial"/>
            </a:endParaRPr>
          </a:p>
          <a:p>
            <a:pPr lvl="1">
              <a:spcBef>
                <a:spcPts val="10"/>
              </a:spcBef>
              <a:buClr>
                <a:srgbClr val="3986FF"/>
              </a:buClr>
              <a:buFont typeface="Times New Roman"/>
              <a:buChar char="•"/>
            </a:pPr>
            <a:endParaRPr sz="3500" dirty="0">
              <a:latin typeface="Times New Roman"/>
              <a:cs typeface="Times New Roman"/>
            </a:endParaRPr>
          </a:p>
          <a:p>
            <a:pPr marL="355600" marR="5080" indent="-342900">
              <a:buClr>
                <a:srgbClr val="CC0000"/>
              </a:buClr>
              <a:buFont typeface="Times New Roman"/>
              <a:buChar char="•"/>
              <a:tabLst>
                <a:tab pos="354965" algn="l"/>
                <a:tab pos="355600" algn="l"/>
              </a:tabLst>
            </a:pPr>
            <a:r>
              <a:rPr sz="2400" dirty="0">
                <a:solidFill>
                  <a:srgbClr val="BA56BD"/>
                </a:solidFill>
                <a:latin typeface="Arial"/>
                <a:cs typeface="Arial"/>
              </a:rPr>
              <a:t>Now (2019)</a:t>
            </a:r>
            <a:r>
              <a:rPr sz="2400" dirty="0">
                <a:latin typeface="Arial"/>
                <a:cs typeface="Arial"/>
              </a:rPr>
              <a:t>, other approaches (e.g. </a:t>
            </a:r>
            <a:r>
              <a:rPr sz="2400" dirty="0">
                <a:solidFill>
                  <a:srgbClr val="BA56BD"/>
                </a:solidFill>
                <a:latin typeface="Arial"/>
                <a:cs typeface="Arial"/>
              </a:rPr>
              <a:t>Transformers</a:t>
            </a:r>
            <a:r>
              <a:rPr sz="2400" dirty="0">
                <a:latin typeface="Arial"/>
                <a:cs typeface="Arial"/>
              </a:rPr>
              <a:t>) have become  more dominant for certain tasks.</a:t>
            </a:r>
          </a:p>
          <a:p>
            <a:pPr marL="698500" lvl="1" indent="-228600">
              <a:spcBef>
                <a:spcPts val="575"/>
              </a:spcBef>
              <a:buClr>
                <a:srgbClr val="3986FF"/>
              </a:buClr>
              <a:buFont typeface="Times New Roman"/>
              <a:buChar char="•"/>
              <a:tabLst>
                <a:tab pos="699135" algn="l"/>
              </a:tabLst>
            </a:pPr>
            <a:r>
              <a:rPr sz="2400" dirty="0">
                <a:latin typeface="Arial"/>
                <a:cs typeface="Arial"/>
              </a:rPr>
              <a:t>For example in </a:t>
            </a:r>
            <a:r>
              <a:rPr sz="2400" b="1" dirty="0">
                <a:latin typeface="Trebuchet MS"/>
                <a:cs typeface="Trebuchet MS"/>
              </a:rPr>
              <a:t>WMT </a:t>
            </a:r>
            <a:r>
              <a:rPr sz="2400" dirty="0">
                <a:latin typeface="Arial"/>
                <a:cs typeface="Arial"/>
              </a:rPr>
              <a:t>(a MT conference + competition):</a:t>
            </a:r>
          </a:p>
          <a:p>
            <a:pPr marL="698500" lvl="1" indent="-228600">
              <a:spcBef>
                <a:spcPts val="575"/>
              </a:spcBef>
              <a:buClr>
                <a:srgbClr val="3986FF"/>
              </a:buClr>
              <a:buFont typeface="Times New Roman"/>
              <a:buChar char="•"/>
              <a:tabLst>
                <a:tab pos="699135" algn="l"/>
              </a:tabLst>
            </a:pPr>
            <a:r>
              <a:rPr sz="2400" dirty="0">
                <a:latin typeface="Arial"/>
                <a:cs typeface="Arial"/>
              </a:rPr>
              <a:t>In WMT </a:t>
            </a:r>
            <a:r>
              <a:rPr sz="2400" dirty="0">
                <a:solidFill>
                  <a:srgbClr val="BA56BD"/>
                </a:solidFill>
                <a:latin typeface="Arial"/>
                <a:cs typeface="Arial"/>
              </a:rPr>
              <a:t>2016</a:t>
            </a:r>
            <a:r>
              <a:rPr sz="2400" dirty="0">
                <a:latin typeface="Arial"/>
                <a:cs typeface="Arial"/>
              </a:rPr>
              <a:t>, the summary report contains </a:t>
            </a:r>
            <a:r>
              <a:rPr sz="2400" dirty="0">
                <a:solidFill>
                  <a:srgbClr val="BA56BD"/>
                </a:solidFill>
                <a:latin typeface="Arial"/>
                <a:cs typeface="Arial"/>
              </a:rPr>
              <a:t>”RNN” 44 </a:t>
            </a:r>
            <a:r>
              <a:rPr sz="2400" dirty="0">
                <a:latin typeface="Arial"/>
                <a:cs typeface="Arial"/>
              </a:rPr>
              <a:t>times</a:t>
            </a:r>
          </a:p>
          <a:p>
            <a:pPr marL="698500" lvl="1" indent="-228600">
              <a:spcBef>
                <a:spcPts val="580"/>
              </a:spcBef>
              <a:buClr>
                <a:srgbClr val="3986FF"/>
              </a:buClr>
              <a:buFont typeface="Times New Roman"/>
              <a:buChar char="•"/>
              <a:tabLst>
                <a:tab pos="699135" algn="l"/>
              </a:tabLst>
            </a:pPr>
            <a:r>
              <a:rPr sz="2400" dirty="0">
                <a:latin typeface="Arial"/>
                <a:cs typeface="Arial"/>
              </a:rPr>
              <a:t>In WMT </a:t>
            </a:r>
            <a:r>
              <a:rPr sz="2400" dirty="0">
                <a:solidFill>
                  <a:srgbClr val="BA56BD"/>
                </a:solidFill>
                <a:latin typeface="Arial"/>
                <a:cs typeface="Arial"/>
              </a:rPr>
              <a:t>2018</a:t>
            </a:r>
            <a:r>
              <a:rPr sz="2400" dirty="0">
                <a:latin typeface="Arial"/>
                <a:cs typeface="Arial"/>
              </a:rPr>
              <a:t>, the report contains </a:t>
            </a:r>
            <a:r>
              <a:rPr sz="2400" dirty="0">
                <a:solidFill>
                  <a:srgbClr val="BA56BD"/>
                </a:solidFill>
                <a:latin typeface="Arial"/>
                <a:cs typeface="Arial"/>
              </a:rPr>
              <a:t>“RNN” 9 </a:t>
            </a:r>
            <a:r>
              <a:rPr sz="2400" dirty="0">
                <a:latin typeface="Arial"/>
                <a:cs typeface="Arial"/>
              </a:rPr>
              <a:t>times and</a:t>
            </a:r>
          </a:p>
          <a:p>
            <a:pPr marL="698500"/>
            <a:r>
              <a:rPr sz="2400" dirty="0">
                <a:solidFill>
                  <a:srgbClr val="BA56BD"/>
                </a:solidFill>
                <a:latin typeface="Arial"/>
                <a:cs typeface="Arial"/>
              </a:rPr>
              <a:t>“Transformer” 63 </a:t>
            </a:r>
            <a:r>
              <a:rPr sz="2400" dirty="0">
                <a:latin typeface="Arial"/>
                <a:cs typeface="Arial"/>
              </a:rPr>
              <a:t>times</a:t>
            </a:r>
          </a:p>
        </p:txBody>
      </p:sp>
      <p:sp>
        <p:nvSpPr>
          <p:cNvPr id="5" name="object 5"/>
          <p:cNvSpPr txBox="1"/>
          <p:nvPr/>
        </p:nvSpPr>
        <p:spPr>
          <a:xfrm>
            <a:off x="2887725" y="6225032"/>
            <a:ext cx="7567930" cy="330200"/>
          </a:xfrm>
          <a:prstGeom prst="rect">
            <a:avLst/>
          </a:prstGeom>
        </p:spPr>
        <p:txBody>
          <a:bodyPr vert="horz" wrap="square" lIns="0" tIns="12065" rIns="0" bIns="0" rtlCol="0">
            <a:spAutoFit/>
          </a:bodyPr>
          <a:lstStyle/>
          <a:p>
            <a:pPr marL="12700">
              <a:spcBef>
                <a:spcPts val="95"/>
              </a:spcBef>
            </a:pPr>
            <a:r>
              <a:rPr sz="1000" b="1" u="sng" spc="-70" dirty="0">
                <a:uFill>
                  <a:solidFill>
                    <a:srgbClr val="000000"/>
                  </a:solidFill>
                </a:uFill>
                <a:latin typeface="Trebuchet MS"/>
                <a:cs typeface="Trebuchet MS"/>
              </a:rPr>
              <a:t>Source:</a:t>
            </a:r>
            <a:r>
              <a:rPr sz="1000" b="1" spc="-70" dirty="0">
                <a:latin typeface="Trebuchet MS"/>
                <a:cs typeface="Trebuchet MS"/>
              </a:rPr>
              <a:t> </a:t>
            </a:r>
            <a:r>
              <a:rPr sz="1000" spc="-45" dirty="0">
                <a:latin typeface="Arial"/>
                <a:cs typeface="Arial"/>
              </a:rPr>
              <a:t>"Findings </a:t>
            </a:r>
            <a:r>
              <a:rPr sz="1000" spc="-5" dirty="0">
                <a:latin typeface="Arial"/>
                <a:cs typeface="Arial"/>
              </a:rPr>
              <a:t>of </a:t>
            </a:r>
            <a:r>
              <a:rPr sz="1000" spc="-15" dirty="0">
                <a:latin typeface="Arial"/>
                <a:cs typeface="Arial"/>
              </a:rPr>
              <a:t>the </a:t>
            </a:r>
            <a:r>
              <a:rPr sz="1000" spc="-55" dirty="0">
                <a:latin typeface="Arial"/>
                <a:cs typeface="Arial"/>
              </a:rPr>
              <a:t>2016 Conference </a:t>
            </a:r>
            <a:r>
              <a:rPr sz="1000" spc="-35" dirty="0">
                <a:latin typeface="Arial"/>
                <a:cs typeface="Arial"/>
              </a:rPr>
              <a:t>on </a:t>
            </a:r>
            <a:r>
              <a:rPr sz="1000" spc="-40" dirty="0">
                <a:latin typeface="Arial"/>
                <a:cs typeface="Arial"/>
              </a:rPr>
              <a:t>Machine Translation (WMT16)", </a:t>
            </a:r>
            <a:r>
              <a:rPr sz="1000" spc="-45" dirty="0">
                <a:latin typeface="Arial"/>
                <a:cs typeface="Arial"/>
              </a:rPr>
              <a:t>Bojar </a:t>
            </a:r>
            <a:r>
              <a:rPr sz="1000" spc="-5" dirty="0">
                <a:latin typeface="Arial"/>
                <a:cs typeface="Arial"/>
              </a:rPr>
              <a:t>et </a:t>
            </a:r>
            <a:r>
              <a:rPr sz="1000" spc="-35" dirty="0">
                <a:latin typeface="Arial"/>
                <a:cs typeface="Arial"/>
              </a:rPr>
              <a:t>al. </a:t>
            </a:r>
            <a:r>
              <a:rPr sz="1000" spc="-50" dirty="0">
                <a:latin typeface="Arial"/>
                <a:cs typeface="Arial"/>
              </a:rPr>
              <a:t>2016,</a:t>
            </a:r>
            <a:r>
              <a:rPr sz="1000" spc="-20" dirty="0">
                <a:latin typeface="Arial"/>
                <a:cs typeface="Arial"/>
              </a:rPr>
              <a:t> </a:t>
            </a:r>
            <a:r>
              <a:rPr sz="1000" u="sng" spc="-10" dirty="0">
                <a:solidFill>
                  <a:srgbClr val="EE8E1C"/>
                </a:solidFill>
                <a:uFill>
                  <a:solidFill>
                    <a:srgbClr val="EE8E1C"/>
                  </a:solidFill>
                </a:uFill>
                <a:latin typeface="Arial"/>
                <a:cs typeface="Arial"/>
                <a:hlinkClick r:id="rId2"/>
              </a:rPr>
              <a:t>http://www.statmt.org/wmt16/pdf/W16-2301.pdf</a:t>
            </a:r>
            <a:endParaRPr sz="1000">
              <a:latin typeface="Arial"/>
              <a:cs typeface="Arial"/>
            </a:endParaRPr>
          </a:p>
          <a:p>
            <a:pPr marL="12700">
              <a:spcBef>
                <a:spcPts val="5"/>
              </a:spcBef>
            </a:pPr>
            <a:r>
              <a:rPr sz="1000" b="1" u="sng" spc="-70" dirty="0">
                <a:uFill>
                  <a:solidFill>
                    <a:srgbClr val="000000"/>
                  </a:solidFill>
                </a:uFill>
                <a:latin typeface="Trebuchet MS"/>
                <a:cs typeface="Trebuchet MS"/>
              </a:rPr>
              <a:t>Source:</a:t>
            </a:r>
            <a:r>
              <a:rPr sz="1000" b="1" spc="-70" dirty="0">
                <a:latin typeface="Trebuchet MS"/>
                <a:cs typeface="Trebuchet MS"/>
              </a:rPr>
              <a:t> </a:t>
            </a:r>
            <a:r>
              <a:rPr sz="1000" spc="-50" dirty="0">
                <a:latin typeface="Arial"/>
                <a:cs typeface="Arial"/>
              </a:rPr>
              <a:t>"Findings </a:t>
            </a:r>
            <a:r>
              <a:rPr sz="1000" spc="-5" dirty="0">
                <a:latin typeface="Arial"/>
                <a:cs typeface="Arial"/>
              </a:rPr>
              <a:t>of </a:t>
            </a:r>
            <a:r>
              <a:rPr sz="1000" spc="-15" dirty="0">
                <a:latin typeface="Arial"/>
                <a:cs typeface="Arial"/>
              </a:rPr>
              <a:t>the </a:t>
            </a:r>
            <a:r>
              <a:rPr sz="1000" spc="-55" dirty="0">
                <a:latin typeface="Arial"/>
                <a:cs typeface="Arial"/>
              </a:rPr>
              <a:t>2018 Conference </a:t>
            </a:r>
            <a:r>
              <a:rPr sz="1000" spc="-35" dirty="0">
                <a:latin typeface="Arial"/>
                <a:cs typeface="Arial"/>
              </a:rPr>
              <a:t>on </a:t>
            </a:r>
            <a:r>
              <a:rPr sz="1000" spc="-40" dirty="0">
                <a:latin typeface="Arial"/>
                <a:cs typeface="Arial"/>
              </a:rPr>
              <a:t>Machine Translation (WMT18)", </a:t>
            </a:r>
            <a:r>
              <a:rPr sz="1000" spc="-45" dirty="0">
                <a:latin typeface="Arial"/>
                <a:cs typeface="Arial"/>
              </a:rPr>
              <a:t>Bojar </a:t>
            </a:r>
            <a:r>
              <a:rPr sz="1000" spc="-5" dirty="0">
                <a:latin typeface="Arial"/>
                <a:cs typeface="Arial"/>
              </a:rPr>
              <a:t>et </a:t>
            </a:r>
            <a:r>
              <a:rPr sz="1000" spc="-35" dirty="0">
                <a:latin typeface="Arial"/>
                <a:cs typeface="Arial"/>
              </a:rPr>
              <a:t>al. </a:t>
            </a:r>
            <a:r>
              <a:rPr sz="1000" spc="-50" dirty="0">
                <a:latin typeface="Arial"/>
                <a:cs typeface="Arial"/>
              </a:rPr>
              <a:t>2018,</a:t>
            </a:r>
            <a:r>
              <a:rPr sz="1000" spc="-10" dirty="0">
                <a:latin typeface="Arial"/>
                <a:cs typeface="Arial"/>
              </a:rPr>
              <a:t> </a:t>
            </a:r>
            <a:r>
              <a:rPr sz="1000" u="sng" spc="-10" dirty="0">
                <a:solidFill>
                  <a:srgbClr val="EE8E1C"/>
                </a:solidFill>
                <a:uFill>
                  <a:solidFill>
                    <a:srgbClr val="EE8E1C"/>
                  </a:solidFill>
                </a:uFill>
                <a:latin typeface="Arial"/>
                <a:cs typeface="Arial"/>
                <a:hlinkClick r:id="rId3"/>
              </a:rPr>
              <a:t>http://www.statmt.org/wmt18/pdf/WMT028.pdf</a:t>
            </a:r>
            <a:endParaRPr sz="1000">
              <a:latin typeface="Arial"/>
              <a:cs typeface="Arial"/>
            </a:endParaRPr>
          </a:p>
        </p:txBody>
      </p:sp>
    </p:spTree>
    <p:extLst>
      <p:ext uri="{BB962C8B-B14F-4D97-AF65-F5344CB8AC3E}">
        <p14:creationId xmlns:p14="http://schemas.microsoft.com/office/powerpoint/2010/main" val="199453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Gated Recurrent Units (</a:t>
            </a:r>
            <a:r>
              <a:rPr lang="en-SG" spc="-125" dirty="0" err="1">
                <a:solidFill>
                  <a:srgbClr val="FFFFFF"/>
                </a:solidFill>
              </a:rPr>
              <a:t>GRU</a:t>
            </a:r>
            <a:r>
              <a:rPr lang="en-SG" spc="-125" dirty="0">
                <a:solidFill>
                  <a:srgbClr val="FFFFFF"/>
                </a:solidFill>
              </a:rPr>
              <a:t>)</a:t>
            </a:r>
            <a:endParaRPr spc="-165" dirty="0">
              <a:solidFill>
                <a:srgbClr val="FFFFFF"/>
              </a:solidFill>
            </a:endParaRPr>
          </a:p>
        </p:txBody>
      </p:sp>
    </p:spTree>
    <p:extLst>
      <p:ext uri="{BB962C8B-B14F-4D97-AF65-F5344CB8AC3E}">
        <p14:creationId xmlns:p14="http://schemas.microsoft.com/office/powerpoint/2010/main" val="226794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7828" y="3901870"/>
            <a:ext cx="4503501" cy="7657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30171" y="249377"/>
            <a:ext cx="6931659" cy="690574"/>
          </a:xfrm>
          <a:prstGeom prst="rect">
            <a:avLst/>
          </a:prstGeom>
        </p:spPr>
        <p:txBody>
          <a:bodyPr vert="horz" wrap="square" lIns="0" tIns="13335" rIns="0" bIns="0" rtlCol="0">
            <a:spAutoFit/>
          </a:bodyPr>
          <a:lstStyle/>
          <a:p>
            <a:pPr marL="12700" algn="ctr">
              <a:spcBef>
                <a:spcPts val="105"/>
              </a:spcBef>
            </a:pPr>
            <a:r>
              <a:rPr spc="-155" dirty="0">
                <a:solidFill>
                  <a:srgbClr val="3986FF"/>
                </a:solidFill>
              </a:rPr>
              <a:t>Gated </a:t>
            </a:r>
            <a:r>
              <a:rPr spc="-210" dirty="0">
                <a:solidFill>
                  <a:srgbClr val="3986FF"/>
                </a:solidFill>
              </a:rPr>
              <a:t>Recurrent </a:t>
            </a:r>
            <a:r>
              <a:rPr spc="-140" dirty="0">
                <a:solidFill>
                  <a:srgbClr val="3986FF"/>
                </a:solidFill>
              </a:rPr>
              <a:t>Units</a:t>
            </a:r>
            <a:r>
              <a:rPr spc="-484" dirty="0">
                <a:solidFill>
                  <a:srgbClr val="3986FF"/>
                </a:solidFill>
              </a:rPr>
              <a:t> </a:t>
            </a:r>
            <a:r>
              <a:rPr spc="-140" dirty="0">
                <a:solidFill>
                  <a:srgbClr val="3986FF"/>
                </a:solidFill>
              </a:rPr>
              <a:t>(GRU)</a:t>
            </a:r>
          </a:p>
        </p:txBody>
      </p:sp>
      <p:sp>
        <p:nvSpPr>
          <p:cNvPr id="4" name="object 4"/>
          <p:cNvSpPr txBox="1"/>
          <p:nvPr/>
        </p:nvSpPr>
        <p:spPr>
          <a:xfrm>
            <a:off x="1907541" y="1048735"/>
            <a:ext cx="8101965" cy="756920"/>
          </a:xfrm>
          <a:prstGeom prst="rect">
            <a:avLst/>
          </a:prstGeom>
        </p:spPr>
        <p:txBody>
          <a:bodyPr vert="horz" wrap="square" lIns="0" tIns="73025" rIns="0" bIns="0" rtlCol="0">
            <a:spAutoFit/>
          </a:bodyPr>
          <a:lstStyle/>
          <a:p>
            <a:pPr marL="355600" indent="-342900">
              <a:spcBef>
                <a:spcPts val="575"/>
              </a:spcBef>
              <a:buClr>
                <a:srgbClr val="CC0000"/>
              </a:buClr>
              <a:buFont typeface="Times New Roman"/>
              <a:buChar char="•"/>
              <a:tabLst>
                <a:tab pos="354965" algn="l"/>
                <a:tab pos="355600" algn="l"/>
              </a:tabLst>
            </a:pPr>
            <a:r>
              <a:rPr sz="2000" spc="-110" dirty="0">
                <a:latin typeface="Arial"/>
                <a:cs typeface="Arial"/>
              </a:rPr>
              <a:t>Proposed </a:t>
            </a:r>
            <a:r>
              <a:rPr sz="2000" spc="-80" dirty="0">
                <a:latin typeface="Arial"/>
                <a:cs typeface="Arial"/>
              </a:rPr>
              <a:t>by </a:t>
            </a:r>
            <a:r>
              <a:rPr sz="2000" spc="-170" dirty="0">
                <a:latin typeface="Arial"/>
                <a:cs typeface="Arial"/>
              </a:rPr>
              <a:t>Cho </a:t>
            </a:r>
            <a:r>
              <a:rPr sz="2000" dirty="0">
                <a:latin typeface="Arial"/>
                <a:cs typeface="Arial"/>
              </a:rPr>
              <a:t>et </a:t>
            </a:r>
            <a:r>
              <a:rPr sz="2000" spc="-65" dirty="0">
                <a:latin typeface="Arial"/>
                <a:cs typeface="Arial"/>
              </a:rPr>
              <a:t>al. </a:t>
            </a:r>
            <a:r>
              <a:rPr sz="2000" spc="-25" dirty="0">
                <a:latin typeface="Arial"/>
                <a:cs typeface="Arial"/>
              </a:rPr>
              <a:t>in </a:t>
            </a:r>
            <a:r>
              <a:rPr sz="2000" spc="-100" dirty="0">
                <a:latin typeface="Arial"/>
                <a:cs typeface="Arial"/>
              </a:rPr>
              <a:t>2014 </a:t>
            </a:r>
            <a:r>
              <a:rPr sz="2000" spc="-185" dirty="0">
                <a:latin typeface="Arial"/>
                <a:cs typeface="Arial"/>
              </a:rPr>
              <a:t>as </a:t>
            </a:r>
            <a:r>
              <a:rPr sz="2000" spc="-155" dirty="0">
                <a:latin typeface="Arial"/>
                <a:cs typeface="Arial"/>
              </a:rPr>
              <a:t>a </a:t>
            </a:r>
            <a:r>
              <a:rPr sz="2000" spc="-65" dirty="0">
                <a:latin typeface="Arial"/>
                <a:cs typeface="Arial"/>
              </a:rPr>
              <a:t>simpler </a:t>
            </a:r>
            <a:r>
              <a:rPr sz="2000" spc="-40" dirty="0">
                <a:latin typeface="Arial"/>
                <a:cs typeface="Arial"/>
              </a:rPr>
              <a:t>alternative </a:t>
            </a:r>
            <a:r>
              <a:rPr sz="2000" spc="30" dirty="0">
                <a:latin typeface="Arial"/>
                <a:cs typeface="Arial"/>
              </a:rPr>
              <a:t>to </a:t>
            </a:r>
            <a:r>
              <a:rPr sz="2000" spc="-20" dirty="0">
                <a:latin typeface="Arial"/>
                <a:cs typeface="Arial"/>
              </a:rPr>
              <a:t>the</a:t>
            </a:r>
            <a:r>
              <a:rPr sz="2000" spc="-425" dirty="0">
                <a:latin typeface="Arial"/>
                <a:cs typeface="Arial"/>
              </a:rPr>
              <a:t> </a:t>
            </a:r>
            <a:r>
              <a:rPr sz="2000" spc="-195" dirty="0">
                <a:latin typeface="Arial"/>
                <a:cs typeface="Arial"/>
              </a:rPr>
              <a:t>LSTM.</a:t>
            </a:r>
            <a:endParaRPr sz="2000">
              <a:latin typeface="Arial"/>
              <a:cs typeface="Arial"/>
            </a:endParaRPr>
          </a:p>
          <a:p>
            <a:pPr marL="355600" indent="-342900">
              <a:spcBef>
                <a:spcPts val="480"/>
              </a:spcBef>
              <a:buClr>
                <a:srgbClr val="CC0000"/>
              </a:buClr>
              <a:buFont typeface="Times New Roman"/>
              <a:buChar char="•"/>
              <a:tabLst>
                <a:tab pos="354965" algn="l"/>
                <a:tab pos="355600" algn="l"/>
                <a:tab pos="4361815" algn="l"/>
                <a:tab pos="6617970" algn="l"/>
              </a:tabLst>
            </a:pPr>
            <a:r>
              <a:rPr sz="2000" spc="-150" dirty="0">
                <a:latin typeface="Arial"/>
                <a:cs typeface="Arial"/>
              </a:rPr>
              <a:t>On </a:t>
            </a:r>
            <a:r>
              <a:rPr sz="2000" spc="-120" dirty="0">
                <a:latin typeface="Arial"/>
                <a:cs typeface="Arial"/>
              </a:rPr>
              <a:t>each </a:t>
            </a:r>
            <a:r>
              <a:rPr sz="2000" spc="-45" dirty="0">
                <a:latin typeface="Arial"/>
                <a:cs typeface="Arial"/>
              </a:rPr>
              <a:t>timestep </a:t>
            </a:r>
            <a:r>
              <a:rPr sz="2000" i="1" spc="-170" dirty="0">
                <a:latin typeface="Trebuchet MS"/>
                <a:cs typeface="Trebuchet MS"/>
              </a:rPr>
              <a:t>t </a:t>
            </a:r>
            <a:r>
              <a:rPr sz="2000" spc="-70" dirty="0">
                <a:latin typeface="Arial"/>
                <a:cs typeface="Arial"/>
              </a:rPr>
              <a:t>we</a:t>
            </a:r>
            <a:r>
              <a:rPr sz="2000" spc="-60" dirty="0">
                <a:latin typeface="Arial"/>
                <a:cs typeface="Arial"/>
              </a:rPr>
              <a:t> </a:t>
            </a:r>
            <a:r>
              <a:rPr sz="2000" spc="-110" dirty="0">
                <a:latin typeface="Arial"/>
                <a:cs typeface="Arial"/>
              </a:rPr>
              <a:t>have</a:t>
            </a:r>
            <a:r>
              <a:rPr sz="2000" spc="-120" dirty="0">
                <a:latin typeface="Arial"/>
                <a:cs typeface="Arial"/>
              </a:rPr>
              <a:t> </a:t>
            </a:r>
            <a:r>
              <a:rPr sz="2000" spc="-10" dirty="0">
                <a:latin typeface="Arial"/>
                <a:cs typeface="Arial"/>
              </a:rPr>
              <a:t>input	</a:t>
            </a:r>
            <a:r>
              <a:rPr sz="2000" spc="-90" dirty="0">
                <a:latin typeface="Arial"/>
                <a:cs typeface="Arial"/>
              </a:rPr>
              <a:t>and</a:t>
            </a:r>
            <a:r>
              <a:rPr sz="2000" spc="-95" dirty="0">
                <a:latin typeface="Arial"/>
                <a:cs typeface="Arial"/>
              </a:rPr>
              <a:t> </a:t>
            </a:r>
            <a:r>
              <a:rPr sz="2000" spc="-65" dirty="0">
                <a:latin typeface="Arial"/>
                <a:cs typeface="Arial"/>
              </a:rPr>
              <a:t>hidden</a:t>
            </a:r>
            <a:r>
              <a:rPr sz="2000" spc="-110" dirty="0">
                <a:latin typeface="Arial"/>
                <a:cs typeface="Arial"/>
              </a:rPr>
              <a:t> </a:t>
            </a:r>
            <a:r>
              <a:rPr sz="2000" spc="-55" dirty="0">
                <a:latin typeface="Arial"/>
                <a:cs typeface="Arial"/>
              </a:rPr>
              <a:t>state	</a:t>
            </a:r>
            <a:r>
              <a:rPr sz="2000" spc="-60" dirty="0">
                <a:latin typeface="Arial"/>
                <a:cs typeface="Arial"/>
              </a:rPr>
              <a:t>(no cell</a:t>
            </a:r>
            <a:r>
              <a:rPr sz="2000" spc="-215" dirty="0">
                <a:latin typeface="Arial"/>
                <a:cs typeface="Arial"/>
              </a:rPr>
              <a:t> </a:t>
            </a:r>
            <a:r>
              <a:rPr sz="2000" spc="-60" dirty="0">
                <a:latin typeface="Arial"/>
                <a:cs typeface="Arial"/>
              </a:rPr>
              <a:t>state).</a:t>
            </a:r>
            <a:endParaRPr sz="2000">
              <a:latin typeface="Arial"/>
              <a:cs typeface="Arial"/>
            </a:endParaRPr>
          </a:p>
        </p:txBody>
      </p:sp>
      <p:sp>
        <p:nvSpPr>
          <p:cNvPr id="6" name="object 6"/>
          <p:cNvSpPr txBox="1"/>
          <p:nvPr/>
        </p:nvSpPr>
        <p:spPr>
          <a:xfrm>
            <a:off x="2472030" y="6444184"/>
            <a:ext cx="8005445"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"Learning </a:t>
            </a:r>
            <a:r>
              <a:rPr sz="1000" spc="-75" dirty="0">
                <a:latin typeface="Arial"/>
                <a:cs typeface="Arial"/>
              </a:rPr>
              <a:t>Phrase </a:t>
            </a:r>
            <a:r>
              <a:rPr sz="1000" spc="-50" dirty="0">
                <a:latin typeface="Arial"/>
                <a:cs typeface="Arial"/>
              </a:rPr>
              <a:t>Representations </a:t>
            </a:r>
            <a:r>
              <a:rPr sz="1000" spc="-55" dirty="0">
                <a:latin typeface="Arial"/>
                <a:cs typeface="Arial"/>
              </a:rPr>
              <a:t>using </a:t>
            </a:r>
            <a:r>
              <a:rPr sz="1000" spc="-114" dirty="0">
                <a:latin typeface="Arial"/>
                <a:cs typeface="Arial"/>
              </a:rPr>
              <a:t>RNN </a:t>
            </a:r>
            <a:r>
              <a:rPr sz="1000" spc="-55" dirty="0">
                <a:latin typeface="Arial"/>
                <a:cs typeface="Arial"/>
              </a:rPr>
              <a:t>Encoder–Decoder </a:t>
            </a:r>
            <a:r>
              <a:rPr sz="1000" dirty="0">
                <a:latin typeface="Arial"/>
                <a:cs typeface="Arial"/>
              </a:rPr>
              <a:t>for </a:t>
            </a:r>
            <a:r>
              <a:rPr sz="1000" spc="-35" dirty="0">
                <a:latin typeface="Arial"/>
                <a:cs typeface="Arial"/>
              </a:rPr>
              <a:t>Statistical </a:t>
            </a:r>
            <a:r>
              <a:rPr sz="1000" spc="-40" dirty="0">
                <a:latin typeface="Arial"/>
                <a:cs typeface="Arial"/>
              </a:rPr>
              <a:t>Machine </a:t>
            </a:r>
            <a:r>
              <a:rPr sz="1000" spc="-35" dirty="0">
                <a:latin typeface="Arial"/>
                <a:cs typeface="Arial"/>
              </a:rPr>
              <a:t>Translation", </a:t>
            </a:r>
            <a:r>
              <a:rPr sz="1000" spc="-90" dirty="0">
                <a:latin typeface="Arial"/>
                <a:cs typeface="Arial"/>
              </a:rPr>
              <a:t>Cho </a:t>
            </a:r>
            <a:r>
              <a:rPr sz="1000" spc="-5" dirty="0">
                <a:latin typeface="Arial"/>
                <a:cs typeface="Arial"/>
              </a:rPr>
              <a:t>et </a:t>
            </a:r>
            <a:r>
              <a:rPr sz="1000" spc="-35" dirty="0">
                <a:latin typeface="Arial"/>
                <a:cs typeface="Arial"/>
              </a:rPr>
              <a:t>al. </a:t>
            </a:r>
            <a:r>
              <a:rPr sz="1000" spc="-50" dirty="0">
                <a:latin typeface="Arial"/>
                <a:cs typeface="Arial"/>
              </a:rPr>
              <a:t>2014,</a:t>
            </a:r>
            <a:r>
              <a:rPr sz="1000" spc="-25" dirty="0">
                <a:latin typeface="Arial"/>
                <a:cs typeface="Arial"/>
              </a:rPr>
              <a:t> </a:t>
            </a:r>
            <a:r>
              <a:rPr sz="1000" u="sng" spc="-20" dirty="0">
                <a:solidFill>
                  <a:srgbClr val="EE8E1C"/>
                </a:solidFill>
                <a:uFill>
                  <a:solidFill>
                    <a:srgbClr val="EE8E1C"/>
                  </a:solidFill>
                </a:uFill>
                <a:latin typeface="Arial"/>
                <a:cs typeface="Arial"/>
                <a:hlinkClick r:id="rId3"/>
              </a:rPr>
              <a:t>https://arxiv.org/pdf/1406.1078v3.pdf</a:t>
            </a:r>
            <a:endParaRPr sz="1000">
              <a:latin typeface="Arial"/>
              <a:cs typeface="Arial"/>
            </a:endParaRPr>
          </a:p>
        </p:txBody>
      </p:sp>
      <p:sp>
        <p:nvSpPr>
          <p:cNvPr id="7" name="object 7"/>
          <p:cNvSpPr/>
          <p:nvPr/>
        </p:nvSpPr>
        <p:spPr>
          <a:xfrm>
            <a:off x="5943610" y="2490166"/>
            <a:ext cx="3470394" cy="90024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773175" y="1948434"/>
            <a:ext cx="3427729" cy="524503"/>
          </a:xfrm>
          <a:prstGeom prst="rect">
            <a:avLst/>
          </a:prstGeom>
          <a:ln w="19811">
            <a:solidFill>
              <a:srgbClr val="4285F4"/>
            </a:solidFill>
          </a:ln>
        </p:spPr>
        <p:txBody>
          <a:bodyPr vert="horz" wrap="square" lIns="0" tIns="31750" rIns="0" bIns="0" rtlCol="0">
            <a:spAutoFit/>
          </a:bodyPr>
          <a:lstStyle/>
          <a:p>
            <a:pPr marL="90805" marR="171450">
              <a:spcBef>
                <a:spcPts val="250"/>
              </a:spcBef>
            </a:pPr>
            <a:r>
              <a:rPr sz="1600" b="1" u="heavy" spc="-85" dirty="0">
                <a:solidFill>
                  <a:srgbClr val="4285F4"/>
                </a:solidFill>
                <a:uFill>
                  <a:solidFill>
                    <a:srgbClr val="4285F4"/>
                  </a:solidFill>
                </a:uFill>
                <a:latin typeface="Trebuchet MS"/>
                <a:cs typeface="Trebuchet MS"/>
              </a:rPr>
              <a:t>Update </a:t>
            </a:r>
            <a:r>
              <a:rPr sz="1600" b="1" u="heavy" spc="-105" dirty="0">
                <a:solidFill>
                  <a:srgbClr val="4285F4"/>
                </a:solidFill>
                <a:uFill>
                  <a:solidFill>
                    <a:srgbClr val="4285F4"/>
                  </a:solidFill>
                </a:uFill>
                <a:latin typeface="Trebuchet MS"/>
                <a:cs typeface="Trebuchet MS"/>
              </a:rPr>
              <a:t>gate:</a:t>
            </a:r>
            <a:r>
              <a:rPr sz="1600" b="1" spc="-105"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 </a:t>
            </a:r>
            <a:r>
              <a:rPr sz="1600" spc="-10" dirty="0">
                <a:solidFill>
                  <a:srgbClr val="4285F4"/>
                </a:solidFill>
                <a:latin typeface="Arial"/>
                <a:cs typeface="Arial"/>
              </a:rPr>
              <a:t>of  </a:t>
            </a:r>
            <a:r>
              <a:rPr sz="1600" spc="-55" dirty="0">
                <a:solidFill>
                  <a:srgbClr val="4285F4"/>
                </a:solidFill>
                <a:latin typeface="Arial"/>
                <a:cs typeface="Arial"/>
              </a:rPr>
              <a:t>hidden state </a:t>
            </a:r>
            <a:r>
              <a:rPr sz="1600" spc="-80" dirty="0">
                <a:solidFill>
                  <a:srgbClr val="4285F4"/>
                </a:solidFill>
                <a:latin typeface="Arial"/>
                <a:cs typeface="Arial"/>
              </a:rPr>
              <a:t>are </a:t>
            </a:r>
            <a:r>
              <a:rPr sz="1600" spc="-55" dirty="0">
                <a:solidFill>
                  <a:srgbClr val="4285F4"/>
                </a:solidFill>
                <a:latin typeface="Arial"/>
                <a:cs typeface="Arial"/>
              </a:rPr>
              <a:t>updated </a:t>
            </a:r>
            <a:r>
              <a:rPr sz="1600" spc="-135" dirty="0">
                <a:solidFill>
                  <a:srgbClr val="4285F4"/>
                </a:solidFill>
                <a:latin typeface="Arial"/>
                <a:cs typeface="Arial"/>
              </a:rPr>
              <a:t>vs</a:t>
            </a:r>
            <a:r>
              <a:rPr sz="1600" spc="-215" dirty="0">
                <a:solidFill>
                  <a:srgbClr val="4285F4"/>
                </a:solidFill>
                <a:latin typeface="Arial"/>
                <a:cs typeface="Arial"/>
              </a:rPr>
              <a:t> </a:t>
            </a:r>
            <a:r>
              <a:rPr sz="1600" spc="-75" dirty="0">
                <a:solidFill>
                  <a:srgbClr val="4285F4"/>
                </a:solidFill>
                <a:latin typeface="Arial"/>
                <a:cs typeface="Arial"/>
              </a:rPr>
              <a:t>preserved</a:t>
            </a:r>
            <a:endParaRPr sz="1600">
              <a:latin typeface="Arial"/>
              <a:cs typeface="Arial"/>
            </a:endParaRPr>
          </a:p>
        </p:txBody>
      </p:sp>
      <p:sp>
        <p:nvSpPr>
          <p:cNvPr id="9" name="object 9"/>
          <p:cNvSpPr/>
          <p:nvPr/>
        </p:nvSpPr>
        <p:spPr>
          <a:xfrm>
            <a:off x="5195190" y="2231263"/>
            <a:ext cx="711835" cy="476250"/>
          </a:xfrm>
          <a:custGeom>
            <a:avLst/>
            <a:gdLst/>
            <a:ahLst/>
            <a:cxnLst/>
            <a:rect l="l" t="t" r="r" b="b"/>
            <a:pathLst>
              <a:path w="711835" h="476250">
                <a:moveTo>
                  <a:pt x="642801" y="441920"/>
                </a:moveTo>
                <a:lnTo>
                  <a:pt x="627252" y="465454"/>
                </a:lnTo>
                <a:lnTo>
                  <a:pt x="711835" y="475741"/>
                </a:lnTo>
                <a:lnTo>
                  <a:pt x="696410" y="448945"/>
                </a:lnTo>
                <a:lnTo>
                  <a:pt x="653414" y="448945"/>
                </a:lnTo>
                <a:lnTo>
                  <a:pt x="642801" y="441920"/>
                </a:lnTo>
                <a:close/>
              </a:path>
              <a:path w="711835" h="476250">
                <a:moveTo>
                  <a:pt x="653713" y="425404"/>
                </a:moveTo>
                <a:lnTo>
                  <a:pt x="642801" y="441920"/>
                </a:lnTo>
                <a:lnTo>
                  <a:pt x="653414" y="448945"/>
                </a:lnTo>
                <a:lnTo>
                  <a:pt x="664337" y="432435"/>
                </a:lnTo>
                <a:lnTo>
                  <a:pt x="653713" y="425404"/>
                </a:lnTo>
                <a:close/>
              </a:path>
              <a:path w="711835" h="476250">
                <a:moveTo>
                  <a:pt x="669289" y="401827"/>
                </a:moveTo>
                <a:lnTo>
                  <a:pt x="653713" y="425404"/>
                </a:lnTo>
                <a:lnTo>
                  <a:pt x="664337" y="432435"/>
                </a:lnTo>
                <a:lnTo>
                  <a:pt x="653414" y="448945"/>
                </a:lnTo>
                <a:lnTo>
                  <a:pt x="696410" y="448945"/>
                </a:lnTo>
                <a:lnTo>
                  <a:pt x="669289" y="401827"/>
                </a:lnTo>
                <a:close/>
              </a:path>
              <a:path w="711835" h="476250">
                <a:moveTo>
                  <a:pt x="10922" y="0"/>
                </a:moveTo>
                <a:lnTo>
                  <a:pt x="0" y="16510"/>
                </a:lnTo>
                <a:lnTo>
                  <a:pt x="642801" y="441920"/>
                </a:lnTo>
                <a:lnTo>
                  <a:pt x="653713" y="425404"/>
                </a:lnTo>
                <a:lnTo>
                  <a:pt x="10922" y="0"/>
                </a:lnTo>
                <a:close/>
              </a:path>
            </a:pathLst>
          </a:custGeom>
          <a:solidFill>
            <a:srgbClr val="4285F4"/>
          </a:solidFill>
        </p:spPr>
        <p:txBody>
          <a:bodyPr wrap="square" lIns="0" tIns="0" rIns="0" bIns="0" rtlCol="0"/>
          <a:lstStyle/>
          <a:p>
            <a:endParaRPr/>
          </a:p>
        </p:txBody>
      </p:sp>
      <p:sp>
        <p:nvSpPr>
          <p:cNvPr id="10" name="object 10"/>
          <p:cNvSpPr/>
          <p:nvPr/>
        </p:nvSpPr>
        <p:spPr>
          <a:xfrm>
            <a:off x="5835612" y="1513768"/>
            <a:ext cx="356185" cy="23101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085814" y="1520799"/>
            <a:ext cx="338872" cy="220980"/>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1768603" y="2718054"/>
            <a:ext cx="3427729" cy="771364"/>
          </a:xfrm>
          <a:prstGeom prst="rect">
            <a:avLst/>
          </a:prstGeom>
          <a:ln w="19811">
            <a:solidFill>
              <a:srgbClr val="4285F4"/>
            </a:solidFill>
          </a:ln>
        </p:spPr>
        <p:txBody>
          <a:bodyPr vert="horz" wrap="square" lIns="0" tIns="32384" rIns="0" bIns="0" rtlCol="0">
            <a:spAutoFit/>
          </a:bodyPr>
          <a:lstStyle/>
          <a:p>
            <a:pPr marL="90170" marR="548005" algn="just">
              <a:spcBef>
                <a:spcPts val="254"/>
              </a:spcBef>
            </a:pPr>
            <a:r>
              <a:rPr sz="1600" b="1" u="heavy" spc="-100" dirty="0">
                <a:solidFill>
                  <a:srgbClr val="4285F4"/>
                </a:solidFill>
                <a:uFill>
                  <a:solidFill>
                    <a:srgbClr val="4285F4"/>
                  </a:solidFill>
                </a:uFill>
                <a:latin typeface="Trebuchet MS"/>
                <a:cs typeface="Trebuchet MS"/>
              </a:rPr>
              <a:t>Reset </a:t>
            </a:r>
            <a:r>
              <a:rPr sz="1600" b="1" u="heavy" spc="-110" dirty="0">
                <a:solidFill>
                  <a:srgbClr val="4285F4"/>
                </a:solidFill>
                <a:uFill>
                  <a:solidFill>
                    <a:srgbClr val="4285F4"/>
                  </a:solidFill>
                </a:uFill>
                <a:latin typeface="Trebuchet MS"/>
                <a:cs typeface="Trebuchet MS"/>
              </a:rPr>
              <a:t>gate:</a:t>
            </a:r>
            <a:r>
              <a:rPr sz="1600" b="1" spc="-110" dirty="0">
                <a:solidFill>
                  <a:srgbClr val="4285F4"/>
                </a:solidFill>
                <a:latin typeface="Trebuchet MS"/>
                <a:cs typeface="Trebuchet MS"/>
              </a:rPr>
              <a:t> </a:t>
            </a:r>
            <a:r>
              <a:rPr sz="1600" spc="-50" dirty="0">
                <a:solidFill>
                  <a:srgbClr val="4285F4"/>
                </a:solidFill>
                <a:latin typeface="Arial"/>
                <a:cs typeface="Arial"/>
              </a:rPr>
              <a:t>controls </a:t>
            </a:r>
            <a:r>
              <a:rPr sz="1600" spc="-30" dirty="0">
                <a:solidFill>
                  <a:srgbClr val="4285F4"/>
                </a:solidFill>
                <a:latin typeface="Arial"/>
                <a:cs typeface="Arial"/>
              </a:rPr>
              <a:t>what </a:t>
            </a:r>
            <a:r>
              <a:rPr sz="1600" spc="-50" dirty="0">
                <a:solidFill>
                  <a:srgbClr val="4285F4"/>
                </a:solidFill>
                <a:latin typeface="Arial"/>
                <a:cs typeface="Arial"/>
              </a:rPr>
              <a:t>parts</a:t>
            </a:r>
            <a:r>
              <a:rPr sz="1600" spc="-265" dirty="0">
                <a:solidFill>
                  <a:srgbClr val="4285F4"/>
                </a:solidFill>
                <a:latin typeface="Arial"/>
                <a:cs typeface="Arial"/>
              </a:rPr>
              <a:t> </a:t>
            </a:r>
            <a:r>
              <a:rPr sz="1600" spc="-10" dirty="0">
                <a:solidFill>
                  <a:srgbClr val="4285F4"/>
                </a:solidFill>
                <a:latin typeface="Arial"/>
                <a:cs typeface="Arial"/>
              </a:rPr>
              <a:t>of  </a:t>
            </a:r>
            <a:r>
              <a:rPr sz="1600" spc="-65" dirty="0">
                <a:solidFill>
                  <a:srgbClr val="4285F4"/>
                </a:solidFill>
                <a:latin typeface="Arial"/>
                <a:cs typeface="Arial"/>
              </a:rPr>
              <a:t>previous </a:t>
            </a:r>
            <a:r>
              <a:rPr sz="1600" spc="-55" dirty="0">
                <a:solidFill>
                  <a:srgbClr val="4285F4"/>
                </a:solidFill>
                <a:latin typeface="Arial"/>
                <a:cs typeface="Arial"/>
              </a:rPr>
              <a:t>hidden state </a:t>
            </a:r>
            <a:r>
              <a:rPr sz="1600" spc="-80" dirty="0">
                <a:solidFill>
                  <a:srgbClr val="4285F4"/>
                </a:solidFill>
                <a:latin typeface="Arial"/>
                <a:cs typeface="Arial"/>
              </a:rPr>
              <a:t>are </a:t>
            </a:r>
            <a:r>
              <a:rPr sz="1600" spc="-100" dirty="0">
                <a:solidFill>
                  <a:srgbClr val="4285F4"/>
                </a:solidFill>
                <a:latin typeface="Arial"/>
                <a:cs typeface="Arial"/>
              </a:rPr>
              <a:t>used </a:t>
            </a:r>
            <a:r>
              <a:rPr sz="1600" spc="15" dirty="0">
                <a:solidFill>
                  <a:srgbClr val="4285F4"/>
                </a:solidFill>
                <a:latin typeface="Arial"/>
                <a:cs typeface="Arial"/>
              </a:rPr>
              <a:t>to  </a:t>
            </a:r>
            <a:r>
              <a:rPr sz="1600" spc="-55" dirty="0">
                <a:solidFill>
                  <a:srgbClr val="4285F4"/>
                </a:solidFill>
                <a:latin typeface="Arial"/>
                <a:cs typeface="Arial"/>
              </a:rPr>
              <a:t>compute </a:t>
            </a:r>
            <a:r>
              <a:rPr sz="1600" spc="-65" dirty="0">
                <a:solidFill>
                  <a:srgbClr val="4285F4"/>
                </a:solidFill>
                <a:latin typeface="Arial"/>
                <a:cs typeface="Arial"/>
              </a:rPr>
              <a:t>new</a:t>
            </a:r>
            <a:r>
              <a:rPr sz="1600" spc="-100" dirty="0">
                <a:solidFill>
                  <a:srgbClr val="4285F4"/>
                </a:solidFill>
                <a:latin typeface="Arial"/>
                <a:cs typeface="Arial"/>
              </a:rPr>
              <a:t> </a:t>
            </a:r>
            <a:r>
              <a:rPr sz="1600" spc="-40" dirty="0">
                <a:solidFill>
                  <a:srgbClr val="4285F4"/>
                </a:solidFill>
                <a:latin typeface="Arial"/>
                <a:cs typeface="Arial"/>
              </a:rPr>
              <a:t>content</a:t>
            </a:r>
            <a:endParaRPr sz="1600">
              <a:latin typeface="Arial"/>
              <a:cs typeface="Arial"/>
            </a:endParaRPr>
          </a:p>
        </p:txBody>
      </p:sp>
      <p:sp>
        <p:nvSpPr>
          <p:cNvPr id="13" name="object 13"/>
          <p:cNvSpPr/>
          <p:nvPr/>
        </p:nvSpPr>
        <p:spPr>
          <a:xfrm>
            <a:off x="5195442" y="3124200"/>
            <a:ext cx="712470" cy="86360"/>
          </a:xfrm>
          <a:custGeom>
            <a:avLst/>
            <a:gdLst/>
            <a:ahLst/>
            <a:cxnLst/>
            <a:rect l="l" t="t" r="r" b="b"/>
            <a:pathLst>
              <a:path w="712470" h="86360">
                <a:moveTo>
                  <a:pt x="638429" y="10033"/>
                </a:moveTo>
                <a:lnTo>
                  <a:pt x="636742" y="38098"/>
                </a:lnTo>
                <a:lnTo>
                  <a:pt x="649478" y="38862"/>
                </a:lnTo>
                <a:lnTo>
                  <a:pt x="648208" y="58674"/>
                </a:lnTo>
                <a:lnTo>
                  <a:pt x="635505" y="58674"/>
                </a:lnTo>
                <a:lnTo>
                  <a:pt x="633857" y="86105"/>
                </a:lnTo>
                <a:lnTo>
                  <a:pt x="697968" y="58674"/>
                </a:lnTo>
                <a:lnTo>
                  <a:pt x="648208" y="58674"/>
                </a:lnTo>
                <a:lnTo>
                  <a:pt x="635551" y="57915"/>
                </a:lnTo>
                <a:lnTo>
                  <a:pt x="699742" y="57915"/>
                </a:lnTo>
                <a:lnTo>
                  <a:pt x="712216" y="52577"/>
                </a:lnTo>
                <a:lnTo>
                  <a:pt x="638429" y="10033"/>
                </a:lnTo>
                <a:close/>
              </a:path>
              <a:path w="712470" h="86360">
                <a:moveTo>
                  <a:pt x="636742" y="38098"/>
                </a:moveTo>
                <a:lnTo>
                  <a:pt x="635551" y="57915"/>
                </a:lnTo>
                <a:lnTo>
                  <a:pt x="648208" y="58674"/>
                </a:lnTo>
                <a:lnTo>
                  <a:pt x="649478" y="38862"/>
                </a:lnTo>
                <a:lnTo>
                  <a:pt x="636742" y="38098"/>
                </a:lnTo>
                <a:close/>
              </a:path>
              <a:path w="712470" h="86360">
                <a:moveTo>
                  <a:pt x="1270" y="0"/>
                </a:moveTo>
                <a:lnTo>
                  <a:pt x="0" y="19812"/>
                </a:lnTo>
                <a:lnTo>
                  <a:pt x="635551" y="57915"/>
                </a:lnTo>
                <a:lnTo>
                  <a:pt x="636742" y="38098"/>
                </a:lnTo>
                <a:lnTo>
                  <a:pt x="1270" y="0"/>
                </a:lnTo>
                <a:close/>
              </a:path>
            </a:pathLst>
          </a:custGeom>
          <a:solidFill>
            <a:srgbClr val="4285F4"/>
          </a:solidFill>
        </p:spPr>
        <p:txBody>
          <a:bodyPr wrap="square" lIns="0" tIns="0" rIns="0" bIns="0" rtlCol="0"/>
          <a:lstStyle/>
          <a:p>
            <a:endParaRPr/>
          </a:p>
        </p:txBody>
      </p:sp>
      <p:sp>
        <p:nvSpPr>
          <p:cNvPr id="14" name="object 14"/>
          <p:cNvSpPr txBox="1"/>
          <p:nvPr/>
        </p:nvSpPr>
        <p:spPr>
          <a:xfrm>
            <a:off x="1768603" y="5040630"/>
            <a:ext cx="3427729" cy="1018869"/>
          </a:xfrm>
          <a:prstGeom prst="rect">
            <a:avLst/>
          </a:prstGeom>
          <a:ln w="19811">
            <a:solidFill>
              <a:srgbClr val="BA56BD"/>
            </a:solidFill>
          </a:ln>
        </p:spPr>
        <p:txBody>
          <a:bodyPr vert="horz" wrap="square" lIns="0" tIns="33655" rIns="0" bIns="0" rtlCol="0">
            <a:spAutoFit/>
          </a:bodyPr>
          <a:lstStyle/>
          <a:p>
            <a:pPr marL="90170" marR="98425">
              <a:spcBef>
                <a:spcPts val="265"/>
              </a:spcBef>
            </a:pPr>
            <a:r>
              <a:rPr sz="1600" b="1" u="heavy" spc="-90" dirty="0">
                <a:solidFill>
                  <a:srgbClr val="BA56BD"/>
                </a:solidFill>
                <a:uFill>
                  <a:solidFill>
                    <a:srgbClr val="BA56BD"/>
                  </a:solidFill>
                </a:uFill>
                <a:latin typeface="Trebuchet MS"/>
                <a:cs typeface="Trebuchet MS"/>
              </a:rPr>
              <a:t>Hidden </a:t>
            </a:r>
            <a:r>
              <a:rPr sz="1600" b="1" u="heavy" spc="-105" dirty="0">
                <a:solidFill>
                  <a:srgbClr val="BA56BD"/>
                </a:solidFill>
                <a:uFill>
                  <a:solidFill>
                    <a:srgbClr val="BA56BD"/>
                  </a:solidFill>
                </a:uFill>
                <a:latin typeface="Trebuchet MS"/>
                <a:cs typeface="Trebuchet MS"/>
              </a:rPr>
              <a:t>state:</a:t>
            </a:r>
            <a:r>
              <a:rPr sz="1600" b="1" spc="-105" dirty="0">
                <a:solidFill>
                  <a:srgbClr val="BA56BD"/>
                </a:solidFill>
                <a:latin typeface="Trebuchet MS"/>
                <a:cs typeface="Trebuchet MS"/>
              </a:rPr>
              <a:t> </a:t>
            </a:r>
            <a:r>
              <a:rPr sz="1600" spc="-55" dirty="0">
                <a:solidFill>
                  <a:srgbClr val="4285F4"/>
                </a:solidFill>
                <a:latin typeface="Arial"/>
                <a:cs typeface="Arial"/>
              </a:rPr>
              <a:t>update </a:t>
            </a:r>
            <a:r>
              <a:rPr sz="1600" spc="-80" dirty="0">
                <a:solidFill>
                  <a:srgbClr val="4285F4"/>
                </a:solidFill>
                <a:latin typeface="Arial"/>
                <a:cs typeface="Arial"/>
              </a:rPr>
              <a:t>gate  </a:t>
            </a:r>
            <a:r>
              <a:rPr sz="1600" spc="-60" dirty="0">
                <a:solidFill>
                  <a:srgbClr val="BA56BD"/>
                </a:solidFill>
                <a:latin typeface="Arial"/>
                <a:cs typeface="Arial"/>
              </a:rPr>
              <a:t>simultaneously </a:t>
            </a:r>
            <a:r>
              <a:rPr sz="1600" spc="-50" dirty="0">
                <a:solidFill>
                  <a:srgbClr val="BA56BD"/>
                </a:solidFill>
                <a:latin typeface="Arial"/>
                <a:cs typeface="Arial"/>
              </a:rPr>
              <a:t>controls </a:t>
            </a:r>
            <a:r>
              <a:rPr sz="1600" spc="-30" dirty="0">
                <a:solidFill>
                  <a:srgbClr val="BA56BD"/>
                </a:solidFill>
                <a:latin typeface="Arial"/>
                <a:cs typeface="Arial"/>
              </a:rPr>
              <a:t>what </a:t>
            </a:r>
            <a:r>
              <a:rPr sz="1600" spc="-85" dirty="0">
                <a:solidFill>
                  <a:srgbClr val="BA56BD"/>
                </a:solidFill>
                <a:latin typeface="Arial"/>
                <a:cs typeface="Arial"/>
              </a:rPr>
              <a:t>is </a:t>
            </a:r>
            <a:r>
              <a:rPr sz="1600" spc="-55" dirty="0">
                <a:solidFill>
                  <a:srgbClr val="BA56BD"/>
                </a:solidFill>
                <a:latin typeface="Arial"/>
                <a:cs typeface="Arial"/>
              </a:rPr>
              <a:t>kept  </a:t>
            </a:r>
            <a:r>
              <a:rPr sz="1600" spc="-20" dirty="0">
                <a:solidFill>
                  <a:srgbClr val="BA56BD"/>
                </a:solidFill>
                <a:latin typeface="Arial"/>
                <a:cs typeface="Arial"/>
              </a:rPr>
              <a:t>from </a:t>
            </a:r>
            <a:r>
              <a:rPr sz="1600" spc="-65" dirty="0">
                <a:solidFill>
                  <a:srgbClr val="BA56BD"/>
                </a:solidFill>
                <a:latin typeface="Arial"/>
                <a:cs typeface="Arial"/>
              </a:rPr>
              <a:t>previous </a:t>
            </a:r>
            <a:r>
              <a:rPr sz="1600" spc="-55" dirty="0">
                <a:solidFill>
                  <a:srgbClr val="BA56BD"/>
                </a:solidFill>
                <a:latin typeface="Arial"/>
                <a:cs typeface="Arial"/>
              </a:rPr>
              <a:t>hidden state, </a:t>
            </a:r>
            <a:r>
              <a:rPr sz="1600" spc="-80" dirty="0">
                <a:solidFill>
                  <a:srgbClr val="BA56BD"/>
                </a:solidFill>
                <a:latin typeface="Arial"/>
                <a:cs typeface="Arial"/>
              </a:rPr>
              <a:t>and </a:t>
            </a:r>
            <a:r>
              <a:rPr sz="1600" spc="-30" dirty="0">
                <a:solidFill>
                  <a:srgbClr val="BA56BD"/>
                </a:solidFill>
                <a:latin typeface="Arial"/>
                <a:cs typeface="Arial"/>
              </a:rPr>
              <a:t>what  </a:t>
            </a:r>
            <a:r>
              <a:rPr sz="1600" spc="-85" dirty="0">
                <a:solidFill>
                  <a:srgbClr val="BA56BD"/>
                </a:solidFill>
                <a:latin typeface="Arial"/>
                <a:cs typeface="Arial"/>
              </a:rPr>
              <a:t>is </a:t>
            </a:r>
            <a:r>
              <a:rPr sz="1600" spc="-55" dirty="0">
                <a:solidFill>
                  <a:srgbClr val="BA56BD"/>
                </a:solidFill>
                <a:latin typeface="Arial"/>
                <a:cs typeface="Arial"/>
              </a:rPr>
              <a:t>updated </a:t>
            </a:r>
            <a:r>
              <a:rPr sz="1600" spc="15" dirty="0">
                <a:solidFill>
                  <a:srgbClr val="BA56BD"/>
                </a:solidFill>
                <a:latin typeface="Arial"/>
                <a:cs typeface="Arial"/>
              </a:rPr>
              <a:t>to </a:t>
            </a:r>
            <a:r>
              <a:rPr sz="1600" spc="-65" dirty="0">
                <a:solidFill>
                  <a:srgbClr val="BA56BD"/>
                </a:solidFill>
                <a:latin typeface="Arial"/>
                <a:cs typeface="Arial"/>
              </a:rPr>
              <a:t>new </a:t>
            </a:r>
            <a:r>
              <a:rPr sz="1600" spc="-55" dirty="0">
                <a:solidFill>
                  <a:srgbClr val="BA56BD"/>
                </a:solidFill>
                <a:latin typeface="Arial"/>
                <a:cs typeface="Arial"/>
              </a:rPr>
              <a:t>hidden state</a:t>
            </a:r>
            <a:r>
              <a:rPr sz="1600" spc="-305" dirty="0">
                <a:solidFill>
                  <a:srgbClr val="BA56BD"/>
                </a:solidFill>
                <a:latin typeface="Arial"/>
                <a:cs typeface="Arial"/>
              </a:rPr>
              <a:t> </a:t>
            </a:r>
            <a:r>
              <a:rPr sz="1600" spc="-40" dirty="0">
                <a:solidFill>
                  <a:srgbClr val="BA56BD"/>
                </a:solidFill>
                <a:latin typeface="Arial"/>
                <a:cs typeface="Arial"/>
              </a:rPr>
              <a:t>content</a:t>
            </a:r>
            <a:endParaRPr sz="1600">
              <a:latin typeface="Arial"/>
              <a:cs typeface="Arial"/>
            </a:endParaRPr>
          </a:p>
        </p:txBody>
      </p:sp>
      <p:sp>
        <p:nvSpPr>
          <p:cNvPr id="15" name="object 15"/>
          <p:cNvSpPr/>
          <p:nvPr/>
        </p:nvSpPr>
        <p:spPr>
          <a:xfrm>
            <a:off x="5187950" y="4575810"/>
            <a:ext cx="720090" cy="1010285"/>
          </a:xfrm>
          <a:custGeom>
            <a:avLst/>
            <a:gdLst/>
            <a:ahLst/>
            <a:cxnLst/>
            <a:rect l="l" t="t" r="r" b="b"/>
            <a:pathLst>
              <a:path w="720089" h="1010285">
                <a:moveTo>
                  <a:pt x="667663" y="56461"/>
                </a:moveTo>
                <a:lnTo>
                  <a:pt x="0" y="998727"/>
                </a:lnTo>
                <a:lnTo>
                  <a:pt x="16255" y="1010157"/>
                </a:lnTo>
                <a:lnTo>
                  <a:pt x="683786" y="67902"/>
                </a:lnTo>
                <a:lnTo>
                  <a:pt x="667663" y="56461"/>
                </a:lnTo>
                <a:close/>
              </a:path>
              <a:path w="720089" h="1010285">
                <a:moveTo>
                  <a:pt x="712616" y="46100"/>
                </a:moveTo>
                <a:lnTo>
                  <a:pt x="675004" y="46100"/>
                </a:lnTo>
                <a:lnTo>
                  <a:pt x="691134" y="57531"/>
                </a:lnTo>
                <a:lnTo>
                  <a:pt x="683786" y="67902"/>
                </a:lnTo>
                <a:lnTo>
                  <a:pt x="706754" y="84200"/>
                </a:lnTo>
                <a:lnTo>
                  <a:pt x="712616" y="46100"/>
                </a:lnTo>
                <a:close/>
              </a:path>
              <a:path w="720089" h="1010285">
                <a:moveTo>
                  <a:pt x="675004" y="46100"/>
                </a:moveTo>
                <a:lnTo>
                  <a:pt x="667663" y="56461"/>
                </a:lnTo>
                <a:lnTo>
                  <a:pt x="683786" y="67902"/>
                </a:lnTo>
                <a:lnTo>
                  <a:pt x="691134" y="57531"/>
                </a:lnTo>
                <a:lnTo>
                  <a:pt x="675004" y="46100"/>
                </a:lnTo>
                <a:close/>
              </a:path>
              <a:path w="720089" h="1010285">
                <a:moveTo>
                  <a:pt x="719709" y="0"/>
                </a:moveTo>
                <a:lnTo>
                  <a:pt x="644651" y="40131"/>
                </a:lnTo>
                <a:lnTo>
                  <a:pt x="667663" y="56461"/>
                </a:lnTo>
                <a:lnTo>
                  <a:pt x="675004" y="46100"/>
                </a:lnTo>
                <a:lnTo>
                  <a:pt x="712616" y="46100"/>
                </a:lnTo>
                <a:lnTo>
                  <a:pt x="719709" y="0"/>
                </a:lnTo>
                <a:close/>
              </a:path>
            </a:pathLst>
          </a:custGeom>
          <a:solidFill>
            <a:srgbClr val="BA56BD"/>
          </a:solidFill>
        </p:spPr>
        <p:txBody>
          <a:bodyPr wrap="square" lIns="0" tIns="0" rIns="0" bIns="0" rtlCol="0"/>
          <a:lstStyle/>
          <a:p>
            <a:endParaRPr/>
          </a:p>
        </p:txBody>
      </p:sp>
      <p:sp>
        <p:nvSpPr>
          <p:cNvPr id="16" name="object 16"/>
          <p:cNvSpPr txBox="1"/>
          <p:nvPr/>
        </p:nvSpPr>
        <p:spPr>
          <a:xfrm>
            <a:off x="1768603" y="3774186"/>
            <a:ext cx="3427729" cy="1017585"/>
          </a:xfrm>
          <a:prstGeom prst="rect">
            <a:avLst/>
          </a:prstGeom>
          <a:ln w="19811">
            <a:solidFill>
              <a:srgbClr val="BA56BD"/>
            </a:solidFill>
          </a:ln>
        </p:spPr>
        <p:txBody>
          <a:bodyPr vert="horz" wrap="square" lIns="0" tIns="32384" rIns="0" bIns="0" rtlCol="0">
            <a:spAutoFit/>
          </a:bodyPr>
          <a:lstStyle/>
          <a:p>
            <a:pPr marL="90170" marR="231775">
              <a:spcBef>
                <a:spcPts val="254"/>
              </a:spcBef>
            </a:pPr>
            <a:r>
              <a:rPr sz="1600" b="1" u="heavy" spc="-70" dirty="0">
                <a:solidFill>
                  <a:srgbClr val="BA56BD"/>
                </a:solidFill>
                <a:uFill>
                  <a:solidFill>
                    <a:srgbClr val="BA56BD"/>
                  </a:solidFill>
                </a:uFill>
                <a:latin typeface="Trebuchet MS"/>
                <a:cs typeface="Trebuchet MS"/>
              </a:rPr>
              <a:t>New </a:t>
            </a:r>
            <a:r>
              <a:rPr sz="1600" b="1" u="heavy" spc="-95" dirty="0">
                <a:solidFill>
                  <a:srgbClr val="BA56BD"/>
                </a:solidFill>
                <a:uFill>
                  <a:solidFill>
                    <a:srgbClr val="BA56BD"/>
                  </a:solidFill>
                </a:uFill>
                <a:latin typeface="Trebuchet MS"/>
                <a:cs typeface="Trebuchet MS"/>
              </a:rPr>
              <a:t>hidden state </a:t>
            </a:r>
            <a:r>
              <a:rPr sz="1600" b="1" u="heavy" spc="-110" dirty="0">
                <a:solidFill>
                  <a:srgbClr val="BA56BD"/>
                </a:solidFill>
                <a:uFill>
                  <a:solidFill>
                    <a:srgbClr val="BA56BD"/>
                  </a:solidFill>
                </a:uFill>
                <a:latin typeface="Trebuchet MS"/>
                <a:cs typeface="Trebuchet MS"/>
              </a:rPr>
              <a:t>content:</a:t>
            </a:r>
            <a:r>
              <a:rPr sz="1600" b="1" spc="-110" dirty="0">
                <a:solidFill>
                  <a:srgbClr val="BA56BD"/>
                </a:solidFill>
                <a:latin typeface="Trebuchet MS"/>
                <a:cs typeface="Trebuchet MS"/>
              </a:rPr>
              <a:t> </a:t>
            </a:r>
            <a:r>
              <a:rPr sz="1600" spc="-65" dirty="0">
                <a:solidFill>
                  <a:srgbClr val="4285F4"/>
                </a:solidFill>
                <a:latin typeface="Arial"/>
                <a:cs typeface="Arial"/>
              </a:rPr>
              <a:t>reset</a:t>
            </a:r>
            <a:r>
              <a:rPr sz="1600" spc="-190" dirty="0">
                <a:solidFill>
                  <a:srgbClr val="4285F4"/>
                </a:solidFill>
                <a:latin typeface="Arial"/>
                <a:cs typeface="Arial"/>
              </a:rPr>
              <a:t> </a:t>
            </a:r>
            <a:r>
              <a:rPr sz="1600" spc="-80" dirty="0">
                <a:solidFill>
                  <a:srgbClr val="4285F4"/>
                </a:solidFill>
                <a:latin typeface="Arial"/>
                <a:cs typeface="Arial"/>
              </a:rPr>
              <a:t>gate  </a:t>
            </a:r>
            <a:r>
              <a:rPr sz="1600" spc="-85" dirty="0">
                <a:solidFill>
                  <a:srgbClr val="BA56BD"/>
                </a:solidFill>
                <a:latin typeface="Arial"/>
                <a:cs typeface="Arial"/>
              </a:rPr>
              <a:t>selects </a:t>
            </a:r>
            <a:r>
              <a:rPr sz="1600" spc="-60" dirty="0">
                <a:solidFill>
                  <a:srgbClr val="BA56BD"/>
                </a:solidFill>
                <a:latin typeface="Arial"/>
                <a:cs typeface="Arial"/>
              </a:rPr>
              <a:t>useful </a:t>
            </a:r>
            <a:r>
              <a:rPr sz="1600" spc="-55" dirty="0">
                <a:solidFill>
                  <a:srgbClr val="BA56BD"/>
                </a:solidFill>
                <a:latin typeface="Arial"/>
                <a:cs typeface="Arial"/>
              </a:rPr>
              <a:t>parts </a:t>
            </a:r>
            <a:r>
              <a:rPr sz="1600" spc="-5" dirty="0">
                <a:solidFill>
                  <a:srgbClr val="BA56BD"/>
                </a:solidFill>
                <a:latin typeface="Arial"/>
                <a:cs typeface="Arial"/>
              </a:rPr>
              <a:t>of </a:t>
            </a:r>
            <a:r>
              <a:rPr sz="1600" spc="-65" dirty="0">
                <a:solidFill>
                  <a:srgbClr val="BA56BD"/>
                </a:solidFill>
                <a:latin typeface="Arial"/>
                <a:cs typeface="Arial"/>
              </a:rPr>
              <a:t>prev </a:t>
            </a:r>
            <a:r>
              <a:rPr sz="1600" spc="-55" dirty="0">
                <a:solidFill>
                  <a:srgbClr val="BA56BD"/>
                </a:solidFill>
                <a:latin typeface="Arial"/>
                <a:cs typeface="Arial"/>
              </a:rPr>
              <a:t>hidden  state. </a:t>
            </a:r>
            <a:r>
              <a:rPr sz="1600" spc="-135" dirty="0">
                <a:solidFill>
                  <a:srgbClr val="BA56BD"/>
                </a:solidFill>
                <a:latin typeface="Arial"/>
                <a:cs typeface="Arial"/>
              </a:rPr>
              <a:t>Use </a:t>
            </a:r>
            <a:r>
              <a:rPr sz="1600" spc="-35" dirty="0">
                <a:solidFill>
                  <a:srgbClr val="BA56BD"/>
                </a:solidFill>
                <a:latin typeface="Arial"/>
                <a:cs typeface="Arial"/>
              </a:rPr>
              <a:t>this </a:t>
            </a:r>
            <a:r>
              <a:rPr sz="1600" spc="-80" dirty="0">
                <a:solidFill>
                  <a:srgbClr val="BA56BD"/>
                </a:solidFill>
                <a:latin typeface="Arial"/>
                <a:cs typeface="Arial"/>
              </a:rPr>
              <a:t>and </a:t>
            </a:r>
            <a:r>
              <a:rPr sz="1600" spc="-35" dirty="0">
                <a:solidFill>
                  <a:srgbClr val="BA56BD"/>
                </a:solidFill>
                <a:latin typeface="Arial"/>
                <a:cs typeface="Arial"/>
              </a:rPr>
              <a:t>current </a:t>
            </a:r>
            <a:r>
              <a:rPr sz="1600" spc="-15" dirty="0">
                <a:solidFill>
                  <a:srgbClr val="BA56BD"/>
                </a:solidFill>
                <a:latin typeface="Arial"/>
                <a:cs typeface="Arial"/>
              </a:rPr>
              <a:t>input </a:t>
            </a:r>
            <a:r>
              <a:rPr sz="1600" spc="15" dirty="0">
                <a:solidFill>
                  <a:srgbClr val="BA56BD"/>
                </a:solidFill>
                <a:latin typeface="Arial"/>
                <a:cs typeface="Arial"/>
              </a:rPr>
              <a:t>to  </a:t>
            </a:r>
            <a:r>
              <a:rPr sz="1600" spc="-55" dirty="0">
                <a:solidFill>
                  <a:srgbClr val="BA56BD"/>
                </a:solidFill>
                <a:latin typeface="Arial"/>
                <a:cs typeface="Arial"/>
              </a:rPr>
              <a:t>compute </a:t>
            </a:r>
            <a:r>
              <a:rPr sz="1600" spc="-65" dirty="0">
                <a:solidFill>
                  <a:srgbClr val="BA56BD"/>
                </a:solidFill>
                <a:latin typeface="Arial"/>
                <a:cs typeface="Arial"/>
              </a:rPr>
              <a:t>new </a:t>
            </a:r>
            <a:r>
              <a:rPr sz="1600" spc="-55" dirty="0">
                <a:solidFill>
                  <a:srgbClr val="BA56BD"/>
                </a:solidFill>
                <a:latin typeface="Arial"/>
                <a:cs typeface="Arial"/>
              </a:rPr>
              <a:t>hidden</a:t>
            </a:r>
            <a:r>
              <a:rPr sz="1600" spc="-130" dirty="0">
                <a:solidFill>
                  <a:srgbClr val="BA56BD"/>
                </a:solidFill>
                <a:latin typeface="Arial"/>
                <a:cs typeface="Arial"/>
              </a:rPr>
              <a:t> </a:t>
            </a:r>
            <a:r>
              <a:rPr sz="1600" spc="-40" dirty="0">
                <a:solidFill>
                  <a:srgbClr val="BA56BD"/>
                </a:solidFill>
                <a:latin typeface="Arial"/>
                <a:cs typeface="Arial"/>
              </a:rPr>
              <a:t>content.</a:t>
            </a:r>
            <a:endParaRPr sz="1600">
              <a:latin typeface="Arial"/>
              <a:cs typeface="Arial"/>
            </a:endParaRPr>
          </a:p>
        </p:txBody>
      </p:sp>
      <p:sp>
        <p:nvSpPr>
          <p:cNvPr id="17" name="object 17"/>
          <p:cNvSpPr/>
          <p:nvPr/>
        </p:nvSpPr>
        <p:spPr>
          <a:xfrm>
            <a:off x="5193285" y="4090923"/>
            <a:ext cx="714375" cy="231140"/>
          </a:xfrm>
          <a:custGeom>
            <a:avLst/>
            <a:gdLst/>
            <a:ahLst/>
            <a:cxnLst/>
            <a:rect l="l" t="t" r="r" b="b"/>
            <a:pathLst>
              <a:path w="714375" h="231139">
                <a:moveTo>
                  <a:pt x="638412" y="27148"/>
                </a:moveTo>
                <a:lnTo>
                  <a:pt x="0" y="211581"/>
                </a:lnTo>
                <a:lnTo>
                  <a:pt x="5587" y="230631"/>
                </a:lnTo>
                <a:lnTo>
                  <a:pt x="643932" y="46218"/>
                </a:lnTo>
                <a:lnTo>
                  <a:pt x="638412" y="27148"/>
                </a:lnTo>
                <a:close/>
              </a:path>
              <a:path w="714375" h="231139">
                <a:moveTo>
                  <a:pt x="705568" y="23621"/>
                </a:moveTo>
                <a:lnTo>
                  <a:pt x="650620" y="23621"/>
                </a:lnTo>
                <a:lnTo>
                  <a:pt x="656208" y="42671"/>
                </a:lnTo>
                <a:lnTo>
                  <a:pt x="643932" y="46218"/>
                </a:lnTo>
                <a:lnTo>
                  <a:pt x="651763" y="73278"/>
                </a:lnTo>
                <a:lnTo>
                  <a:pt x="705568" y="23621"/>
                </a:lnTo>
                <a:close/>
              </a:path>
              <a:path w="714375" h="231139">
                <a:moveTo>
                  <a:pt x="650620" y="23621"/>
                </a:moveTo>
                <a:lnTo>
                  <a:pt x="638412" y="27148"/>
                </a:lnTo>
                <a:lnTo>
                  <a:pt x="643932" y="46218"/>
                </a:lnTo>
                <a:lnTo>
                  <a:pt x="656208" y="42671"/>
                </a:lnTo>
                <a:lnTo>
                  <a:pt x="650620" y="23621"/>
                </a:lnTo>
                <a:close/>
              </a:path>
              <a:path w="714375" h="231139">
                <a:moveTo>
                  <a:pt x="630554" y="0"/>
                </a:moveTo>
                <a:lnTo>
                  <a:pt x="638412" y="27148"/>
                </a:lnTo>
                <a:lnTo>
                  <a:pt x="650620" y="23621"/>
                </a:lnTo>
                <a:lnTo>
                  <a:pt x="705568" y="23621"/>
                </a:lnTo>
                <a:lnTo>
                  <a:pt x="714375" y="15493"/>
                </a:lnTo>
                <a:lnTo>
                  <a:pt x="630554" y="0"/>
                </a:lnTo>
                <a:close/>
              </a:path>
            </a:pathLst>
          </a:custGeom>
          <a:solidFill>
            <a:srgbClr val="BA56BD"/>
          </a:solidFill>
        </p:spPr>
        <p:txBody>
          <a:bodyPr wrap="square" lIns="0" tIns="0" rIns="0" bIns="0" rtlCol="0"/>
          <a:lstStyle/>
          <a:p>
            <a:endParaRPr/>
          </a:p>
        </p:txBody>
      </p:sp>
      <p:sp>
        <p:nvSpPr>
          <p:cNvPr id="18" name="object 18"/>
          <p:cNvSpPr txBox="1"/>
          <p:nvPr/>
        </p:nvSpPr>
        <p:spPr>
          <a:xfrm>
            <a:off x="6160770" y="5162550"/>
            <a:ext cx="3968750" cy="772006"/>
          </a:xfrm>
          <a:prstGeom prst="rect">
            <a:avLst/>
          </a:prstGeom>
          <a:ln w="19811">
            <a:solidFill>
              <a:srgbClr val="00AF50"/>
            </a:solidFill>
          </a:ln>
        </p:spPr>
        <p:txBody>
          <a:bodyPr vert="horz" wrap="square" lIns="0" tIns="33020" rIns="0" bIns="0" rtlCol="0">
            <a:spAutoFit/>
          </a:bodyPr>
          <a:lstStyle/>
          <a:p>
            <a:pPr marL="90805" marR="202565">
              <a:spcBef>
                <a:spcPts val="260"/>
              </a:spcBef>
            </a:pPr>
            <a:r>
              <a:rPr sz="1600" b="1" u="heavy" spc="-65" dirty="0">
                <a:solidFill>
                  <a:srgbClr val="00AF50"/>
                </a:solidFill>
                <a:uFill>
                  <a:solidFill>
                    <a:srgbClr val="00AF50"/>
                  </a:solidFill>
                </a:uFill>
                <a:latin typeface="Trebuchet MS"/>
                <a:cs typeface="Trebuchet MS"/>
              </a:rPr>
              <a:t>How </a:t>
            </a:r>
            <a:r>
              <a:rPr sz="1600" b="1" u="heavy" spc="-80" dirty="0">
                <a:solidFill>
                  <a:srgbClr val="00AF50"/>
                </a:solidFill>
                <a:uFill>
                  <a:solidFill>
                    <a:srgbClr val="00AF50"/>
                  </a:solidFill>
                </a:uFill>
                <a:latin typeface="Trebuchet MS"/>
                <a:cs typeface="Trebuchet MS"/>
              </a:rPr>
              <a:t>does </a:t>
            </a:r>
            <a:r>
              <a:rPr sz="1600" b="1" u="heavy" spc="-85" dirty="0">
                <a:solidFill>
                  <a:srgbClr val="00AF50"/>
                </a:solidFill>
                <a:uFill>
                  <a:solidFill>
                    <a:srgbClr val="00AF50"/>
                  </a:solidFill>
                </a:uFill>
                <a:latin typeface="Trebuchet MS"/>
                <a:cs typeface="Trebuchet MS"/>
              </a:rPr>
              <a:t>this </a:t>
            </a:r>
            <a:r>
              <a:rPr sz="1600" b="1" u="heavy" spc="-80" dirty="0">
                <a:solidFill>
                  <a:srgbClr val="00AF50"/>
                </a:solidFill>
                <a:uFill>
                  <a:solidFill>
                    <a:srgbClr val="00AF50"/>
                  </a:solidFill>
                </a:uFill>
                <a:latin typeface="Trebuchet MS"/>
                <a:cs typeface="Trebuchet MS"/>
              </a:rPr>
              <a:t>solve </a:t>
            </a:r>
            <a:r>
              <a:rPr sz="1600" b="1" u="heavy" spc="-85" dirty="0">
                <a:solidFill>
                  <a:srgbClr val="00AF50"/>
                </a:solidFill>
                <a:uFill>
                  <a:solidFill>
                    <a:srgbClr val="00AF50"/>
                  </a:solidFill>
                </a:uFill>
                <a:latin typeface="Trebuchet MS"/>
                <a:cs typeface="Trebuchet MS"/>
              </a:rPr>
              <a:t>vanishing </a:t>
            </a:r>
            <a:r>
              <a:rPr sz="1600" b="1" u="heavy" spc="-80" dirty="0">
                <a:solidFill>
                  <a:srgbClr val="00AF50"/>
                </a:solidFill>
                <a:uFill>
                  <a:solidFill>
                    <a:srgbClr val="00AF50"/>
                  </a:solidFill>
                </a:uFill>
                <a:latin typeface="Trebuchet MS"/>
                <a:cs typeface="Trebuchet MS"/>
              </a:rPr>
              <a:t>gradient? </a:t>
            </a:r>
            <a:r>
              <a:rPr sz="1600" b="1" spc="-80" dirty="0">
                <a:solidFill>
                  <a:srgbClr val="00AF50"/>
                </a:solidFill>
                <a:latin typeface="Trebuchet MS"/>
                <a:cs typeface="Trebuchet MS"/>
              </a:rPr>
              <a:t> </a:t>
            </a:r>
            <a:r>
              <a:rPr sz="1600" spc="-110" dirty="0">
                <a:solidFill>
                  <a:srgbClr val="00AF50"/>
                </a:solidFill>
                <a:latin typeface="Arial"/>
                <a:cs typeface="Arial"/>
              </a:rPr>
              <a:t>Like </a:t>
            </a:r>
            <a:r>
              <a:rPr sz="1600" spc="-160" dirty="0">
                <a:solidFill>
                  <a:srgbClr val="00AF50"/>
                </a:solidFill>
                <a:latin typeface="Arial"/>
                <a:cs typeface="Arial"/>
              </a:rPr>
              <a:t>LSTM, </a:t>
            </a:r>
            <a:r>
              <a:rPr sz="1600" spc="-220" dirty="0">
                <a:solidFill>
                  <a:srgbClr val="00AF50"/>
                </a:solidFill>
                <a:latin typeface="Arial"/>
                <a:cs typeface="Arial"/>
              </a:rPr>
              <a:t>GRU </a:t>
            </a:r>
            <a:r>
              <a:rPr sz="1600" spc="-120" dirty="0">
                <a:solidFill>
                  <a:srgbClr val="00AF50"/>
                </a:solidFill>
                <a:latin typeface="Arial"/>
                <a:cs typeface="Arial"/>
              </a:rPr>
              <a:t>makes </a:t>
            </a:r>
            <a:r>
              <a:rPr sz="1600" spc="50" dirty="0">
                <a:solidFill>
                  <a:srgbClr val="00AF50"/>
                </a:solidFill>
                <a:latin typeface="Arial"/>
                <a:cs typeface="Arial"/>
              </a:rPr>
              <a:t>it </a:t>
            </a:r>
            <a:r>
              <a:rPr sz="1600" spc="-80" dirty="0">
                <a:solidFill>
                  <a:srgbClr val="00AF50"/>
                </a:solidFill>
                <a:latin typeface="Arial"/>
                <a:cs typeface="Arial"/>
              </a:rPr>
              <a:t>easier </a:t>
            </a:r>
            <a:r>
              <a:rPr sz="1600" spc="15" dirty="0">
                <a:solidFill>
                  <a:srgbClr val="00AF50"/>
                </a:solidFill>
                <a:latin typeface="Arial"/>
                <a:cs typeface="Arial"/>
              </a:rPr>
              <a:t>to </a:t>
            </a:r>
            <a:r>
              <a:rPr sz="1600" spc="-35" dirty="0">
                <a:solidFill>
                  <a:srgbClr val="00AF50"/>
                </a:solidFill>
                <a:latin typeface="Arial"/>
                <a:cs typeface="Arial"/>
              </a:rPr>
              <a:t>retain </a:t>
            </a:r>
            <a:r>
              <a:rPr sz="1600" spc="-25" dirty="0">
                <a:solidFill>
                  <a:srgbClr val="00AF50"/>
                </a:solidFill>
                <a:latin typeface="Arial"/>
                <a:cs typeface="Arial"/>
              </a:rPr>
              <a:t>info  </a:t>
            </a:r>
            <a:r>
              <a:rPr sz="1600" spc="-40" dirty="0">
                <a:solidFill>
                  <a:srgbClr val="00AF50"/>
                </a:solidFill>
                <a:latin typeface="Arial"/>
                <a:cs typeface="Arial"/>
              </a:rPr>
              <a:t>long-term </a:t>
            </a:r>
            <a:r>
              <a:rPr sz="1600" spc="-75" dirty="0">
                <a:solidFill>
                  <a:srgbClr val="00AF50"/>
                </a:solidFill>
                <a:latin typeface="Arial"/>
                <a:cs typeface="Arial"/>
              </a:rPr>
              <a:t>(e.g. by </a:t>
            </a:r>
            <a:r>
              <a:rPr sz="1600" spc="-45" dirty="0">
                <a:solidFill>
                  <a:srgbClr val="00AF50"/>
                </a:solidFill>
                <a:latin typeface="Arial"/>
                <a:cs typeface="Arial"/>
              </a:rPr>
              <a:t>setting </a:t>
            </a:r>
            <a:r>
              <a:rPr sz="1600" spc="-55" dirty="0">
                <a:solidFill>
                  <a:srgbClr val="00AF50"/>
                </a:solidFill>
                <a:latin typeface="Arial"/>
                <a:cs typeface="Arial"/>
              </a:rPr>
              <a:t>update </a:t>
            </a:r>
            <a:r>
              <a:rPr sz="1600" spc="-80" dirty="0">
                <a:solidFill>
                  <a:srgbClr val="00AF50"/>
                </a:solidFill>
                <a:latin typeface="Arial"/>
                <a:cs typeface="Arial"/>
              </a:rPr>
              <a:t>gate </a:t>
            </a:r>
            <a:r>
              <a:rPr sz="1600" spc="15" dirty="0">
                <a:solidFill>
                  <a:srgbClr val="00AF50"/>
                </a:solidFill>
                <a:latin typeface="Arial"/>
                <a:cs typeface="Arial"/>
              </a:rPr>
              <a:t>to</a:t>
            </a:r>
            <a:r>
              <a:rPr sz="1600" spc="-254" dirty="0">
                <a:solidFill>
                  <a:srgbClr val="00AF50"/>
                </a:solidFill>
                <a:latin typeface="Arial"/>
                <a:cs typeface="Arial"/>
              </a:rPr>
              <a:t> </a:t>
            </a:r>
            <a:r>
              <a:rPr sz="1600" spc="-70" dirty="0">
                <a:solidFill>
                  <a:srgbClr val="00AF50"/>
                </a:solidFill>
                <a:latin typeface="Arial"/>
                <a:cs typeface="Arial"/>
              </a:rPr>
              <a:t>0)</a:t>
            </a:r>
            <a:endParaRPr sz="1600">
              <a:latin typeface="Arial"/>
              <a:cs typeface="Arial"/>
            </a:endParaRPr>
          </a:p>
        </p:txBody>
      </p:sp>
    </p:spTree>
    <p:extLst>
      <p:ext uri="{BB962C8B-B14F-4D97-AF65-F5344CB8AC3E}">
        <p14:creationId xmlns:p14="http://schemas.microsoft.com/office/powerpoint/2010/main" val="99218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270" y="249377"/>
            <a:ext cx="3807460"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LSTM </a:t>
            </a:r>
            <a:r>
              <a:rPr spc="-140" dirty="0">
                <a:solidFill>
                  <a:srgbClr val="3986FF"/>
                </a:solidFill>
              </a:rPr>
              <a:t>vs</a:t>
            </a:r>
            <a:r>
              <a:rPr spc="-440" dirty="0">
                <a:solidFill>
                  <a:srgbClr val="3986FF"/>
                </a:solidFill>
              </a:rPr>
              <a:t> </a:t>
            </a:r>
            <a:r>
              <a:rPr spc="-120" dirty="0">
                <a:solidFill>
                  <a:srgbClr val="3986FF"/>
                </a:solidFill>
              </a:rPr>
              <a:t>GRU</a:t>
            </a:r>
          </a:p>
        </p:txBody>
      </p:sp>
      <p:sp>
        <p:nvSpPr>
          <p:cNvPr id="3" name="object 3"/>
          <p:cNvSpPr txBox="1"/>
          <p:nvPr/>
        </p:nvSpPr>
        <p:spPr>
          <a:xfrm>
            <a:off x="762000" y="1105662"/>
            <a:ext cx="10439400" cy="4968027"/>
          </a:xfrm>
          <a:prstGeom prst="rect">
            <a:avLst/>
          </a:prstGeom>
        </p:spPr>
        <p:txBody>
          <a:bodyPr vert="horz" wrap="square" lIns="0" tIns="12700" rIns="0" bIns="0" rtlCol="0">
            <a:spAutoFit/>
          </a:bodyPr>
          <a:lstStyle/>
          <a:p>
            <a:pPr marL="355600" marR="52069" indent="-342900">
              <a:spcBef>
                <a:spcPts val="100"/>
              </a:spcBef>
              <a:buClr>
                <a:srgbClr val="CC0000"/>
              </a:buClr>
              <a:buFont typeface="Times New Roman"/>
              <a:buChar char="•"/>
              <a:tabLst>
                <a:tab pos="354965" algn="l"/>
                <a:tab pos="355600" algn="l"/>
              </a:tabLst>
            </a:pPr>
            <a:r>
              <a:rPr sz="2400" spc="-160" dirty="0">
                <a:latin typeface="Arial"/>
                <a:cs typeface="Arial"/>
              </a:rPr>
              <a:t>Researchers </a:t>
            </a:r>
            <a:r>
              <a:rPr sz="2400" spc="-135" dirty="0">
                <a:latin typeface="Arial"/>
                <a:cs typeface="Arial"/>
              </a:rPr>
              <a:t>have </a:t>
            </a:r>
            <a:r>
              <a:rPr sz="2400" spc="-100" dirty="0">
                <a:latin typeface="Arial"/>
                <a:cs typeface="Arial"/>
              </a:rPr>
              <a:t>proposed </a:t>
            </a:r>
            <a:r>
              <a:rPr sz="2400" spc="-114" dirty="0">
                <a:latin typeface="Arial"/>
                <a:cs typeface="Arial"/>
              </a:rPr>
              <a:t>many </a:t>
            </a:r>
            <a:r>
              <a:rPr sz="2400" spc="-95" dirty="0">
                <a:latin typeface="Arial"/>
                <a:cs typeface="Arial"/>
              </a:rPr>
              <a:t>gated </a:t>
            </a:r>
            <a:r>
              <a:rPr sz="2400" spc="-270" dirty="0">
                <a:latin typeface="Arial"/>
                <a:cs typeface="Arial"/>
              </a:rPr>
              <a:t>RNN </a:t>
            </a:r>
            <a:r>
              <a:rPr sz="2400" spc="-80" dirty="0">
                <a:latin typeface="Arial"/>
                <a:cs typeface="Arial"/>
              </a:rPr>
              <a:t>variants, </a:t>
            </a:r>
            <a:r>
              <a:rPr sz="2400" spc="-10" dirty="0">
                <a:latin typeface="Arial"/>
                <a:cs typeface="Arial"/>
              </a:rPr>
              <a:t>but </a:t>
            </a:r>
            <a:r>
              <a:rPr sz="2400" spc="-275" dirty="0">
                <a:latin typeface="Arial"/>
                <a:cs typeface="Arial"/>
              </a:rPr>
              <a:t>LSTM  </a:t>
            </a:r>
            <a:r>
              <a:rPr sz="2400" spc="-114" dirty="0">
                <a:latin typeface="Arial"/>
                <a:cs typeface="Arial"/>
              </a:rPr>
              <a:t>and </a:t>
            </a:r>
            <a:r>
              <a:rPr sz="2400" spc="-330" dirty="0">
                <a:latin typeface="Arial"/>
                <a:cs typeface="Arial"/>
              </a:rPr>
              <a:t>GRU </a:t>
            </a:r>
            <a:r>
              <a:rPr sz="2400" spc="-100" dirty="0">
                <a:latin typeface="Arial"/>
                <a:cs typeface="Arial"/>
              </a:rPr>
              <a:t>are </a:t>
            </a:r>
            <a:r>
              <a:rPr sz="2400" spc="-30" dirty="0">
                <a:latin typeface="Arial"/>
                <a:cs typeface="Arial"/>
              </a:rPr>
              <a:t>the </a:t>
            </a:r>
            <a:r>
              <a:rPr sz="2400" spc="-70" dirty="0">
                <a:latin typeface="Arial"/>
                <a:cs typeface="Arial"/>
              </a:rPr>
              <a:t>most</a:t>
            </a:r>
            <a:r>
              <a:rPr sz="2400" spc="-415" dirty="0">
                <a:latin typeface="Arial"/>
                <a:cs typeface="Arial"/>
              </a:rPr>
              <a:t> </a:t>
            </a:r>
            <a:r>
              <a:rPr sz="2400" spc="-90" dirty="0">
                <a:latin typeface="Arial"/>
                <a:cs typeface="Arial"/>
              </a:rPr>
              <a:t>widely-used</a:t>
            </a:r>
            <a:endParaRPr sz="2400" dirty="0">
              <a:latin typeface="Arial"/>
              <a:cs typeface="Arial"/>
            </a:endParaRPr>
          </a:p>
          <a:p>
            <a:pPr>
              <a:spcBef>
                <a:spcPts val="40"/>
              </a:spcBef>
              <a:buClr>
                <a:srgbClr val="CC0000"/>
              </a:buClr>
              <a:buFont typeface="Times New Roman"/>
              <a:buChar char="•"/>
            </a:pPr>
            <a:endParaRPr sz="2050" dirty="0">
              <a:latin typeface="Times New Roman"/>
              <a:cs typeface="Times New Roman"/>
            </a:endParaRPr>
          </a:p>
          <a:p>
            <a:pPr marL="355600" marR="5080" indent="-342900">
              <a:spcBef>
                <a:spcPts val="5"/>
              </a:spcBef>
              <a:buClr>
                <a:srgbClr val="CC0000"/>
              </a:buClr>
              <a:buFont typeface="Times New Roman"/>
              <a:buChar char="•"/>
              <a:tabLst>
                <a:tab pos="354965" algn="l"/>
                <a:tab pos="355600" algn="l"/>
              </a:tabLst>
            </a:pPr>
            <a:r>
              <a:rPr sz="2400" spc="-175" dirty="0">
                <a:latin typeface="Arial"/>
                <a:cs typeface="Arial"/>
              </a:rPr>
              <a:t>The </a:t>
            </a:r>
            <a:r>
              <a:rPr sz="2400" spc="-110" dirty="0">
                <a:latin typeface="Arial"/>
                <a:cs typeface="Arial"/>
              </a:rPr>
              <a:t>biggest </a:t>
            </a:r>
            <a:r>
              <a:rPr sz="2400" spc="-65" dirty="0">
                <a:latin typeface="Arial"/>
                <a:cs typeface="Arial"/>
              </a:rPr>
              <a:t>difference </a:t>
            </a:r>
            <a:r>
              <a:rPr sz="2400" spc="-125" dirty="0">
                <a:latin typeface="Arial"/>
                <a:cs typeface="Arial"/>
              </a:rPr>
              <a:t>is </a:t>
            </a:r>
            <a:r>
              <a:rPr sz="2400" dirty="0">
                <a:latin typeface="Arial"/>
                <a:cs typeface="Arial"/>
              </a:rPr>
              <a:t>that </a:t>
            </a:r>
            <a:r>
              <a:rPr sz="2400" spc="-330" dirty="0">
                <a:solidFill>
                  <a:srgbClr val="BA56BD"/>
                </a:solidFill>
                <a:latin typeface="Arial"/>
                <a:cs typeface="Arial"/>
              </a:rPr>
              <a:t>GRU </a:t>
            </a:r>
            <a:r>
              <a:rPr sz="2400" spc="-125" dirty="0">
                <a:latin typeface="Arial"/>
                <a:cs typeface="Arial"/>
              </a:rPr>
              <a:t>is </a:t>
            </a:r>
            <a:r>
              <a:rPr sz="2400" spc="-80" dirty="0">
                <a:solidFill>
                  <a:srgbClr val="BA56BD"/>
                </a:solidFill>
                <a:latin typeface="Arial"/>
                <a:cs typeface="Arial"/>
              </a:rPr>
              <a:t>quicker </a:t>
            </a:r>
            <a:r>
              <a:rPr sz="2400" spc="30" dirty="0">
                <a:solidFill>
                  <a:srgbClr val="BA56BD"/>
                </a:solidFill>
                <a:latin typeface="Arial"/>
                <a:cs typeface="Arial"/>
              </a:rPr>
              <a:t>to </a:t>
            </a:r>
            <a:r>
              <a:rPr sz="2400" spc="-75" dirty="0">
                <a:solidFill>
                  <a:srgbClr val="BA56BD"/>
                </a:solidFill>
                <a:latin typeface="Arial"/>
                <a:cs typeface="Arial"/>
              </a:rPr>
              <a:t>compute </a:t>
            </a:r>
            <a:r>
              <a:rPr sz="2400" spc="-114" dirty="0">
                <a:latin typeface="Arial"/>
                <a:cs typeface="Arial"/>
              </a:rPr>
              <a:t>and</a:t>
            </a:r>
            <a:r>
              <a:rPr sz="2400" spc="-290" dirty="0">
                <a:latin typeface="Arial"/>
                <a:cs typeface="Arial"/>
              </a:rPr>
              <a:t> </a:t>
            </a:r>
            <a:r>
              <a:rPr sz="2400" spc="-180" dirty="0">
                <a:latin typeface="Arial"/>
                <a:cs typeface="Arial"/>
              </a:rPr>
              <a:t>has  </a:t>
            </a:r>
            <a:r>
              <a:rPr sz="2400" spc="-45" dirty="0">
                <a:latin typeface="Arial"/>
                <a:cs typeface="Arial"/>
              </a:rPr>
              <a:t>fewer</a:t>
            </a:r>
            <a:r>
              <a:rPr sz="2400" spc="-125" dirty="0">
                <a:latin typeface="Arial"/>
                <a:cs typeface="Arial"/>
              </a:rPr>
              <a:t> </a:t>
            </a:r>
            <a:r>
              <a:rPr sz="2400" spc="-90" dirty="0">
                <a:latin typeface="Arial"/>
                <a:cs typeface="Arial"/>
              </a:rPr>
              <a:t>parameters</a:t>
            </a:r>
            <a:endParaRPr sz="2400" dirty="0">
              <a:latin typeface="Arial"/>
              <a:cs typeface="Arial"/>
            </a:endParaRPr>
          </a:p>
          <a:p>
            <a:pPr>
              <a:spcBef>
                <a:spcPts val="40"/>
              </a:spcBef>
              <a:buClr>
                <a:srgbClr val="CC0000"/>
              </a:buClr>
              <a:buFont typeface="Times New Roman"/>
              <a:buChar char="•"/>
            </a:pPr>
            <a:endParaRPr sz="2050" dirty="0">
              <a:latin typeface="Times New Roman"/>
              <a:cs typeface="Times New Roman"/>
            </a:endParaRPr>
          </a:p>
          <a:p>
            <a:pPr marL="355600" marR="213360" indent="-342900">
              <a:spcBef>
                <a:spcPts val="5"/>
              </a:spcBef>
              <a:buClr>
                <a:srgbClr val="CC0000"/>
              </a:buClr>
              <a:buFont typeface="Times New Roman"/>
              <a:buChar char="•"/>
              <a:tabLst>
                <a:tab pos="354965" algn="l"/>
                <a:tab pos="355600" algn="l"/>
              </a:tabLst>
            </a:pPr>
            <a:r>
              <a:rPr sz="2400" spc="-130" dirty="0">
                <a:latin typeface="Arial"/>
                <a:cs typeface="Arial"/>
              </a:rPr>
              <a:t>There </a:t>
            </a:r>
            <a:r>
              <a:rPr sz="2400" spc="-125" dirty="0">
                <a:latin typeface="Arial"/>
                <a:cs typeface="Arial"/>
              </a:rPr>
              <a:t>is </a:t>
            </a:r>
            <a:r>
              <a:rPr sz="2400" spc="-75" dirty="0">
                <a:latin typeface="Arial"/>
                <a:cs typeface="Arial"/>
              </a:rPr>
              <a:t>no </a:t>
            </a:r>
            <a:r>
              <a:rPr sz="2400" spc="-114" dirty="0">
                <a:latin typeface="Arial"/>
                <a:cs typeface="Arial"/>
              </a:rPr>
              <a:t>conclusive </a:t>
            </a:r>
            <a:r>
              <a:rPr sz="2400" spc="-110" dirty="0">
                <a:latin typeface="Arial"/>
                <a:cs typeface="Arial"/>
              </a:rPr>
              <a:t>evidence </a:t>
            </a:r>
            <a:r>
              <a:rPr sz="2400" dirty="0">
                <a:latin typeface="Arial"/>
                <a:cs typeface="Arial"/>
              </a:rPr>
              <a:t>that </a:t>
            </a:r>
            <a:r>
              <a:rPr sz="2400" spc="-100" dirty="0">
                <a:latin typeface="Arial"/>
                <a:cs typeface="Arial"/>
              </a:rPr>
              <a:t>one </a:t>
            </a:r>
            <a:r>
              <a:rPr sz="2400" spc="-75" dirty="0">
                <a:latin typeface="Arial"/>
                <a:cs typeface="Arial"/>
              </a:rPr>
              <a:t>consistently</a:t>
            </a:r>
            <a:r>
              <a:rPr sz="2400" spc="-315" dirty="0">
                <a:latin typeface="Arial"/>
                <a:cs typeface="Arial"/>
              </a:rPr>
              <a:t> </a:t>
            </a:r>
            <a:r>
              <a:rPr sz="2400" spc="-70" dirty="0">
                <a:latin typeface="Arial"/>
                <a:cs typeface="Arial"/>
              </a:rPr>
              <a:t>performs  </a:t>
            </a:r>
            <a:r>
              <a:rPr sz="2400" spc="-10" dirty="0">
                <a:latin typeface="Arial"/>
                <a:cs typeface="Arial"/>
              </a:rPr>
              <a:t>better </a:t>
            </a:r>
            <a:r>
              <a:rPr sz="2400" spc="-50" dirty="0">
                <a:latin typeface="Arial"/>
                <a:cs typeface="Arial"/>
              </a:rPr>
              <a:t>than </a:t>
            </a:r>
            <a:r>
              <a:rPr sz="2400" spc="-30" dirty="0">
                <a:latin typeface="Arial"/>
                <a:cs typeface="Arial"/>
              </a:rPr>
              <a:t>the</a:t>
            </a:r>
            <a:r>
              <a:rPr sz="2400" spc="-330" dirty="0">
                <a:latin typeface="Arial"/>
                <a:cs typeface="Arial"/>
              </a:rPr>
              <a:t> </a:t>
            </a:r>
            <a:r>
              <a:rPr sz="2400" spc="-30" dirty="0">
                <a:latin typeface="Arial"/>
                <a:cs typeface="Arial"/>
              </a:rPr>
              <a:t>other</a:t>
            </a:r>
            <a:endParaRPr sz="2400" dirty="0">
              <a:latin typeface="Arial"/>
              <a:cs typeface="Arial"/>
            </a:endParaRPr>
          </a:p>
          <a:p>
            <a:pPr>
              <a:spcBef>
                <a:spcPts val="40"/>
              </a:spcBef>
              <a:buClr>
                <a:srgbClr val="CC0000"/>
              </a:buClr>
              <a:buFont typeface="Times New Roman"/>
              <a:buChar char="•"/>
            </a:pPr>
            <a:endParaRPr sz="2050" dirty="0">
              <a:latin typeface="Times New Roman"/>
              <a:cs typeface="Times New Roman"/>
            </a:endParaRPr>
          </a:p>
          <a:p>
            <a:pPr marL="355600" marR="11430" indent="-342900">
              <a:buClr>
                <a:srgbClr val="CC0000"/>
              </a:buClr>
              <a:buFont typeface="Times New Roman"/>
              <a:buChar char="•"/>
              <a:tabLst>
                <a:tab pos="354965" algn="l"/>
                <a:tab pos="355600" algn="l"/>
              </a:tabLst>
            </a:pPr>
            <a:r>
              <a:rPr sz="2400" spc="-275" dirty="0">
                <a:solidFill>
                  <a:srgbClr val="BA56BD"/>
                </a:solidFill>
                <a:latin typeface="Arial"/>
                <a:cs typeface="Arial"/>
              </a:rPr>
              <a:t>LSTM </a:t>
            </a:r>
            <a:r>
              <a:rPr sz="2400" spc="-125" dirty="0">
                <a:latin typeface="Arial"/>
                <a:cs typeface="Arial"/>
              </a:rPr>
              <a:t>is </a:t>
            </a:r>
            <a:r>
              <a:rPr sz="2400" spc="-190" dirty="0">
                <a:latin typeface="Arial"/>
                <a:cs typeface="Arial"/>
              </a:rPr>
              <a:t>a </a:t>
            </a:r>
            <a:r>
              <a:rPr sz="2400" spc="-110" dirty="0">
                <a:solidFill>
                  <a:srgbClr val="BA56BD"/>
                </a:solidFill>
                <a:latin typeface="Arial"/>
                <a:cs typeface="Arial"/>
              </a:rPr>
              <a:t>good </a:t>
            </a:r>
            <a:r>
              <a:rPr sz="2400" spc="-40" dirty="0">
                <a:solidFill>
                  <a:srgbClr val="BA56BD"/>
                </a:solidFill>
                <a:latin typeface="Arial"/>
                <a:cs typeface="Arial"/>
              </a:rPr>
              <a:t>default </a:t>
            </a:r>
            <a:r>
              <a:rPr sz="2400" spc="-110" dirty="0">
                <a:solidFill>
                  <a:srgbClr val="BA56BD"/>
                </a:solidFill>
                <a:latin typeface="Arial"/>
                <a:cs typeface="Arial"/>
              </a:rPr>
              <a:t>choice </a:t>
            </a:r>
            <a:r>
              <a:rPr sz="2400" spc="-105" dirty="0">
                <a:latin typeface="Arial"/>
                <a:cs typeface="Arial"/>
              </a:rPr>
              <a:t>(especially </a:t>
            </a:r>
            <a:r>
              <a:rPr sz="2400" spc="40" dirty="0">
                <a:latin typeface="Arial"/>
                <a:cs typeface="Arial"/>
              </a:rPr>
              <a:t>if </a:t>
            </a:r>
            <a:r>
              <a:rPr sz="2400" spc="-55" dirty="0">
                <a:latin typeface="Arial"/>
                <a:cs typeface="Arial"/>
              </a:rPr>
              <a:t>your </a:t>
            </a:r>
            <a:r>
              <a:rPr sz="2400" spc="-85" dirty="0">
                <a:latin typeface="Arial"/>
                <a:cs typeface="Arial"/>
              </a:rPr>
              <a:t>data </a:t>
            </a:r>
            <a:r>
              <a:rPr sz="2400" spc="-180" dirty="0">
                <a:latin typeface="Arial"/>
                <a:cs typeface="Arial"/>
              </a:rPr>
              <a:t>has  </a:t>
            </a:r>
            <a:r>
              <a:rPr sz="2400" spc="-50" dirty="0">
                <a:latin typeface="Arial"/>
                <a:cs typeface="Arial"/>
              </a:rPr>
              <a:t>particularly</a:t>
            </a:r>
            <a:r>
              <a:rPr sz="2400" spc="-145" dirty="0">
                <a:latin typeface="Arial"/>
                <a:cs typeface="Arial"/>
              </a:rPr>
              <a:t> </a:t>
            </a:r>
            <a:r>
              <a:rPr sz="2400" spc="-85" dirty="0">
                <a:latin typeface="Arial"/>
                <a:cs typeface="Arial"/>
              </a:rPr>
              <a:t>long</a:t>
            </a:r>
            <a:r>
              <a:rPr sz="2400" spc="-140" dirty="0">
                <a:latin typeface="Arial"/>
                <a:cs typeface="Arial"/>
              </a:rPr>
              <a:t> </a:t>
            </a:r>
            <a:r>
              <a:rPr sz="2400" spc="-114" dirty="0">
                <a:latin typeface="Arial"/>
                <a:cs typeface="Arial"/>
              </a:rPr>
              <a:t>dependencies,</a:t>
            </a:r>
            <a:r>
              <a:rPr sz="2400" spc="-110" dirty="0">
                <a:latin typeface="Arial"/>
                <a:cs typeface="Arial"/>
              </a:rPr>
              <a:t> </a:t>
            </a:r>
            <a:r>
              <a:rPr sz="2400" spc="-20" dirty="0">
                <a:latin typeface="Arial"/>
                <a:cs typeface="Arial"/>
              </a:rPr>
              <a:t>or</a:t>
            </a:r>
            <a:r>
              <a:rPr sz="2400" spc="-140" dirty="0">
                <a:latin typeface="Arial"/>
                <a:cs typeface="Arial"/>
              </a:rPr>
              <a:t> </a:t>
            </a:r>
            <a:r>
              <a:rPr sz="2400" spc="-90" dirty="0">
                <a:latin typeface="Arial"/>
                <a:cs typeface="Arial"/>
              </a:rPr>
              <a:t>you</a:t>
            </a:r>
            <a:r>
              <a:rPr sz="2400" spc="-120" dirty="0">
                <a:latin typeface="Arial"/>
                <a:cs typeface="Arial"/>
              </a:rPr>
              <a:t> </a:t>
            </a:r>
            <a:r>
              <a:rPr sz="2400" spc="-135" dirty="0">
                <a:latin typeface="Arial"/>
                <a:cs typeface="Arial"/>
              </a:rPr>
              <a:t>have</a:t>
            </a:r>
            <a:r>
              <a:rPr sz="2400" spc="-114" dirty="0">
                <a:latin typeface="Arial"/>
                <a:cs typeface="Arial"/>
              </a:rPr>
              <a:t> </a:t>
            </a:r>
            <a:r>
              <a:rPr sz="2400" spc="-45" dirty="0">
                <a:latin typeface="Arial"/>
                <a:cs typeface="Arial"/>
              </a:rPr>
              <a:t>lots</a:t>
            </a:r>
            <a:r>
              <a:rPr sz="2400" spc="-145" dirty="0">
                <a:latin typeface="Arial"/>
                <a:cs typeface="Arial"/>
              </a:rPr>
              <a:t> </a:t>
            </a:r>
            <a:r>
              <a:rPr sz="2400" spc="-5" dirty="0">
                <a:latin typeface="Arial"/>
                <a:cs typeface="Arial"/>
              </a:rPr>
              <a:t>of</a:t>
            </a:r>
            <a:r>
              <a:rPr sz="2400" spc="-125" dirty="0">
                <a:latin typeface="Arial"/>
                <a:cs typeface="Arial"/>
              </a:rPr>
              <a:t> </a:t>
            </a:r>
            <a:r>
              <a:rPr sz="2400" spc="-45" dirty="0">
                <a:latin typeface="Arial"/>
                <a:cs typeface="Arial"/>
              </a:rPr>
              <a:t>training</a:t>
            </a:r>
            <a:r>
              <a:rPr sz="2400" spc="-135" dirty="0">
                <a:latin typeface="Arial"/>
                <a:cs typeface="Arial"/>
              </a:rPr>
              <a:t> </a:t>
            </a:r>
            <a:r>
              <a:rPr sz="2400" spc="-85" dirty="0">
                <a:latin typeface="Arial"/>
                <a:cs typeface="Arial"/>
              </a:rPr>
              <a:t>data)</a:t>
            </a:r>
            <a:endParaRPr sz="2400" dirty="0">
              <a:latin typeface="Arial"/>
              <a:cs typeface="Arial"/>
            </a:endParaRPr>
          </a:p>
          <a:p>
            <a:pPr>
              <a:spcBef>
                <a:spcPts val="45"/>
              </a:spcBef>
              <a:buClr>
                <a:srgbClr val="CC0000"/>
              </a:buClr>
              <a:buFont typeface="Times New Roman"/>
              <a:buChar char="•"/>
            </a:pPr>
            <a:endParaRPr sz="2050" dirty="0">
              <a:latin typeface="Times New Roman"/>
              <a:cs typeface="Times New Roman"/>
            </a:endParaRPr>
          </a:p>
          <a:p>
            <a:pPr marL="355600" marR="307975" indent="-342900">
              <a:buClr>
                <a:srgbClr val="CC0000"/>
              </a:buClr>
              <a:buFont typeface="Times New Roman"/>
              <a:buChar char="•"/>
              <a:tabLst>
                <a:tab pos="354965" algn="l"/>
                <a:tab pos="355600" algn="l"/>
              </a:tabLst>
            </a:pPr>
            <a:r>
              <a:rPr sz="2400" u="heavy" spc="-160" dirty="0">
                <a:solidFill>
                  <a:srgbClr val="BA56BD"/>
                </a:solidFill>
                <a:uFill>
                  <a:solidFill>
                    <a:srgbClr val="BA56BD"/>
                  </a:solidFill>
                </a:uFill>
                <a:latin typeface="Arial"/>
                <a:cs typeface="Arial"/>
              </a:rPr>
              <a:t>Rule</a:t>
            </a:r>
            <a:r>
              <a:rPr sz="2400" u="heavy" spc="-135" dirty="0">
                <a:solidFill>
                  <a:srgbClr val="BA56BD"/>
                </a:solidFill>
                <a:uFill>
                  <a:solidFill>
                    <a:srgbClr val="BA56BD"/>
                  </a:solidFill>
                </a:uFill>
                <a:latin typeface="Arial"/>
                <a:cs typeface="Arial"/>
              </a:rPr>
              <a:t> </a:t>
            </a:r>
            <a:r>
              <a:rPr sz="2400" u="heavy" spc="-5" dirty="0">
                <a:solidFill>
                  <a:srgbClr val="BA56BD"/>
                </a:solidFill>
                <a:uFill>
                  <a:solidFill>
                    <a:srgbClr val="BA56BD"/>
                  </a:solidFill>
                </a:uFill>
                <a:latin typeface="Arial"/>
                <a:cs typeface="Arial"/>
              </a:rPr>
              <a:t>of</a:t>
            </a:r>
            <a:r>
              <a:rPr sz="2400" u="heavy" spc="-125" dirty="0">
                <a:solidFill>
                  <a:srgbClr val="BA56BD"/>
                </a:solidFill>
                <a:uFill>
                  <a:solidFill>
                    <a:srgbClr val="BA56BD"/>
                  </a:solidFill>
                </a:uFill>
                <a:latin typeface="Arial"/>
                <a:cs typeface="Arial"/>
              </a:rPr>
              <a:t> </a:t>
            </a:r>
            <a:r>
              <a:rPr sz="2400" u="heavy" spc="-35" dirty="0">
                <a:solidFill>
                  <a:srgbClr val="BA56BD"/>
                </a:solidFill>
                <a:uFill>
                  <a:solidFill>
                    <a:srgbClr val="BA56BD"/>
                  </a:solidFill>
                </a:uFill>
                <a:latin typeface="Arial"/>
                <a:cs typeface="Arial"/>
              </a:rPr>
              <a:t>thumb</a:t>
            </a:r>
            <a:r>
              <a:rPr sz="2400" spc="-35" dirty="0">
                <a:latin typeface="Arial"/>
                <a:cs typeface="Arial"/>
              </a:rPr>
              <a:t>:</a:t>
            </a:r>
            <a:r>
              <a:rPr sz="2400" spc="-145" dirty="0">
                <a:latin typeface="Arial"/>
                <a:cs typeface="Arial"/>
              </a:rPr>
              <a:t> </a:t>
            </a:r>
            <a:r>
              <a:rPr sz="2400" spc="-35" dirty="0">
                <a:latin typeface="Arial"/>
                <a:cs typeface="Arial"/>
              </a:rPr>
              <a:t>start</a:t>
            </a:r>
            <a:r>
              <a:rPr sz="2400" spc="-135" dirty="0">
                <a:latin typeface="Arial"/>
                <a:cs typeface="Arial"/>
              </a:rPr>
              <a:t> </a:t>
            </a:r>
            <a:r>
              <a:rPr sz="2400" spc="15" dirty="0">
                <a:latin typeface="Arial"/>
                <a:cs typeface="Arial"/>
              </a:rPr>
              <a:t>with</a:t>
            </a:r>
            <a:r>
              <a:rPr sz="2400" spc="-140" dirty="0">
                <a:latin typeface="Arial"/>
                <a:cs typeface="Arial"/>
              </a:rPr>
              <a:t> </a:t>
            </a:r>
            <a:r>
              <a:rPr sz="2400" spc="-235" dirty="0">
                <a:latin typeface="Arial"/>
                <a:cs typeface="Arial"/>
              </a:rPr>
              <a:t>LSTM,</a:t>
            </a:r>
            <a:r>
              <a:rPr sz="2400" spc="-120" dirty="0">
                <a:latin typeface="Arial"/>
                <a:cs typeface="Arial"/>
              </a:rPr>
              <a:t> </a:t>
            </a:r>
            <a:r>
              <a:rPr sz="2400" spc="-10" dirty="0">
                <a:latin typeface="Arial"/>
                <a:cs typeface="Arial"/>
              </a:rPr>
              <a:t>but</a:t>
            </a:r>
            <a:r>
              <a:rPr sz="2400" spc="-130" dirty="0">
                <a:latin typeface="Arial"/>
                <a:cs typeface="Arial"/>
              </a:rPr>
              <a:t> </a:t>
            </a:r>
            <a:r>
              <a:rPr sz="2400" spc="-70" dirty="0">
                <a:latin typeface="Arial"/>
                <a:cs typeface="Arial"/>
              </a:rPr>
              <a:t>switch</a:t>
            </a:r>
            <a:r>
              <a:rPr sz="2400" spc="-150" dirty="0">
                <a:latin typeface="Arial"/>
                <a:cs typeface="Arial"/>
              </a:rPr>
              <a:t> </a:t>
            </a:r>
            <a:r>
              <a:rPr sz="2400" spc="30" dirty="0">
                <a:latin typeface="Arial"/>
                <a:cs typeface="Arial"/>
              </a:rPr>
              <a:t>to</a:t>
            </a:r>
            <a:r>
              <a:rPr sz="2400" spc="-125" dirty="0">
                <a:latin typeface="Arial"/>
                <a:cs typeface="Arial"/>
              </a:rPr>
              <a:t> </a:t>
            </a:r>
            <a:r>
              <a:rPr sz="2400" spc="-330" dirty="0">
                <a:latin typeface="Arial"/>
                <a:cs typeface="Arial"/>
              </a:rPr>
              <a:t>GRU</a:t>
            </a:r>
            <a:r>
              <a:rPr sz="2400" spc="-135" dirty="0">
                <a:latin typeface="Arial"/>
                <a:cs typeface="Arial"/>
              </a:rPr>
              <a:t> </a:t>
            </a:r>
            <a:r>
              <a:rPr sz="2400" spc="40" dirty="0">
                <a:latin typeface="Arial"/>
                <a:cs typeface="Arial"/>
              </a:rPr>
              <a:t>if</a:t>
            </a:r>
            <a:r>
              <a:rPr sz="2400" spc="-114" dirty="0">
                <a:latin typeface="Arial"/>
                <a:cs typeface="Arial"/>
              </a:rPr>
              <a:t> </a:t>
            </a:r>
            <a:r>
              <a:rPr sz="2400" spc="-90" dirty="0">
                <a:latin typeface="Arial"/>
                <a:cs typeface="Arial"/>
              </a:rPr>
              <a:t>you</a:t>
            </a:r>
            <a:r>
              <a:rPr sz="2400" spc="-135" dirty="0">
                <a:latin typeface="Arial"/>
                <a:cs typeface="Arial"/>
              </a:rPr>
              <a:t> </a:t>
            </a:r>
            <a:r>
              <a:rPr sz="2400" spc="-35" dirty="0">
                <a:latin typeface="Arial"/>
                <a:cs typeface="Arial"/>
              </a:rPr>
              <a:t>want  </a:t>
            </a:r>
            <a:r>
              <a:rPr sz="2400" spc="-85" dirty="0">
                <a:latin typeface="Arial"/>
                <a:cs typeface="Arial"/>
              </a:rPr>
              <a:t>something </a:t>
            </a:r>
            <a:r>
              <a:rPr sz="2400" spc="-65" dirty="0">
                <a:latin typeface="Arial"/>
                <a:cs typeface="Arial"/>
              </a:rPr>
              <a:t>more</a:t>
            </a:r>
            <a:r>
              <a:rPr sz="2400" spc="-200" dirty="0">
                <a:latin typeface="Arial"/>
                <a:cs typeface="Arial"/>
              </a:rPr>
              <a:t> </a:t>
            </a:r>
            <a:r>
              <a:rPr sz="2400" spc="-30" dirty="0">
                <a:latin typeface="Arial"/>
                <a:cs typeface="Arial"/>
              </a:rPr>
              <a:t>efficient</a:t>
            </a:r>
            <a:endParaRPr sz="2400" dirty="0">
              <a:latin typeface="Arial"/>
              <a:cs typeface="Arial"/>
            </a:endParaRPr>
          </a:p>
        </p:txBody>
      </p:sp>
      <p:sp>
        <p:nvSpPr>
          <p:cNvPr id="5" name="Holder 4">
            <a:extLst>
              <a:ext uri="{FF2B5EF4-FFF2-40B4-BE49-F238E27FC236}">
                <a16:creationId xmlns:a16="http://schemas.microsoft.com/office/drawing/2014/main" id="{684D66B9-8A30-48E5-95FC-BF18E3A3C539}"/>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33745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762000" y="1105662"/>
            <a:ext cx="10667999" cy="5339923"/>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400" dirty="0">
                <a:latin typeface="Arial"/>
                <a:cs typeface="Arial"/>
              </a:rPr>
              <a:t>No! It can be a problem for all neural architectures (including </a:t>
            </a:r>
            <a:r>
              <a:rPr sz="2400" dirty="0">
                <a:solidFill>
                  <a:srgbClr val="BA56BD"/>
                </a:solidFill>
                <a:latin typeface="Arial"/>
                <a:cs typeface="Arial"/>
              </a:rPr>
              <a:t> feed-forward </a:t>
            </a:r>
            <a:r>
              <a:rPr sz="2400" dirty="0">
                <a:latin typeface="Arial"/>
                <a:cs typeface="Arial"/>
              </a:rPr>
              <a:t>and </a:t>
            </a:r>
            <a:r>
              <a:rPr sz="2400" dirty="0">
                <a:solidFill>
                  <a:srgbClr val="BA56BD"/>
                </a:solidFill>
                <a:latin typeface="Arial"/>
                <a:cs typeface="Arial"/>
              </a:rPr>
              <a:t>convolutional</a:t>
            </a:r>
            <a:r>
              <a:rPr sz="2400" dirty="0">
                <a:latin typeface="Arial"/>
                <a:cs typeface="Arial"/>
              </a:rPr>
              <a:t>), especially </a:t>
            </a:r>
            <a:r>
              <a:rPr sz="2400" dirty="0">
                <a:solidFill>
                  <a:srgbClr val="BA56BD"/>
                </a:solidFill>
                <a:latin typeface="Arial"/>
                <a:cs typeface="Arial"/>
              </a:rPr>
              <a:t>deep </a:t>
            </a:r>
            <a:r>
              <a:rPr sz="2400" dirty="0">
                <a:latin typeface="Arial"/>
                <a:cs typeface="Arial"/>
              </a:rPr>
              <a:t>ones.</a:t>
            </a:r>
          </a:p>
          <a:p>
            <a:pPr marL="698500" marR="22860" lvl="1" indent="-228600">
              <a:spcBef>
                <a:spcPts val="509"/>
              </a:spcBef>
              <a:buClr>
                <a:srgbClr val="3986FF"/>
              </a:buClr>
              <a:buFont typeface="Times New Roman"/>
              <a:buChar char="•"/>
              <a:tabLst>
                <a:tab pos="698500" algn="l"/>
                <a:tab pos="699135" algn="l"/>
              </a:tabLst>
            </a:pPr>
            <a:r>
              <a:rPr sz="20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Solution: lots of new deep feedforward/convolutional architectures that</a:t>
            </a:r>
          </a:p>
          <a:p>
            <a:pPr marL="698500"/>
            <a:r>
              <a:rPr sz="2000" dirty="0">
                <a:solidFill>
                  <a:srgbClr val="BA56BD"/>
                </a:solidFill>
                <a:latin typeface="Arial"/>
                <a:cs typeface="Arial"/>
              </a:rPr>
              <a:t>add more direct connections </a:t>
            </a:r>
            <a:r>
              <a:rPr sz="2000" dirty="0">
                <a:latin typeface="Arial"/>
                <a:cs typeface="Arial"/>
              </a:rPr>
              <a:t>(thus allowing the gradient to flow)</a:t>
            </a:r>
          </a:p>
          <a:p>
            <a:pPr>
              <a:spcBef>
                <a:spcPts val="25"/>
              </a:spcBef>
            </a:pPr>
            <a:endParaRPr sz="2900" dirty="0">
              <a:latin typeface="Times New Roman"/>
              <a:cs typeface="Times New Roman"/>
            </a:endParaRPr>
          </a:p>
          <a:p>
            <a:pPr marL="12700"/>
            <a:r>
              <a:rPr sz="2000" u="sng" dirty="0">
                <a:uFill>
                  <a:solidFill>
                    <a:srgbClr val="000000"/>
                  </a:solidFill>
                </a:uFill>
                <a:latin typeface="Arial"/>
                <a:cs typeface="Arial"/>
              </a:rPr>
              <a:t>For example:</a:t>
            </a:r>
            <a:endParaRPr sz="2000" dirty="0">
              <a:latin typeface="Arial"/>
              <a:cs typeface="Arial"/>
            </a:endParaRPr>
          </a:p>
          <a:p>
            <a:pPr marL="355600" indent="-342900">
              <a:spcBef>
                <a:spcPts val="480"/>
              </a:spcBef>
              <a:buClr>
                <a:srgbClr val="CC0000"/>
              </a:buClr>
              <a:buFont typeface="Times New Roman"/>
              <a:buChar char="•"/>
              <a:tabLst>
                <a:tab pos="354965" algn="l"/>
                <a:tab pos="355600" algn="l"/>
              </a:tabLst>
            </a:pPr>
            <a:r>
              <a:rPr sz="2000" dirty="0">
                <a:solidFill>
                  <a:srgbClr val="BA56BD"/>
                </a:solidFill>
                <a:latin typeface="Arial"/>
                <a:cs typeface="Arial"/>
              </a:rPr>
              <a:t>Residual connections </a:t>
            </a:r>
            <a:r>
              <a:rPr sz="2000" dirty="0">
                <a:latin typeface="Arial"/>
                <a:cs typeface="Arial"/>
              </a:rPr>
              <a:t>aka “ResNet”</a:t>
            </a:r>
          </a:p>
          <a:p>
            <a:pPr marL="355600" indent="-342900">
              <a:spcBef>
                <a:spcPts val="484"/>
              </a:spcBef>
              <a:buClr>
                <a:srgbClr val="CC0000"/>
              </a:buClr>
              <a:buFont typeface="Times New Roman"/>
              <a:buChar char="•"/>
              <a:tabLst>
                <a:tab pos="354965" algn="l"/>
                <a:tab pos="355600" algn="l"/>
              </a:tabLst>
            </a:pPr>
            <a:r>
              <a:rPr sz="2000" dirty="0">
                <a:latin typeface="Arial"/>
                <a:cs typeface="Arial"/>
              </a:rPr>
              <a:t>Also known as </a:t>
            </a:r>
            <a:r>
              <a:rPr sz="2000" dirty="0">
                <a:solidFill>
                  <a:srgbClr val="BA56BD"/>
                </a:solidFill>
                <a:latin typeface="Arial"/>
                <a:cs typeface="Arial"/>
              </a:rPr>
              <a:t>skip-connections</a:t>
            </a:r>
            <a:endParaRPr sz="2000" dirty="0">
              <a:latin typeface="Arial"/>
              <a:cs typeface="Arial"/>
            </a:endParaRPr>
          </a:p>
          <a:p>
            <a:pPr marL="355600" marR="4413885" indent="-342900">
              <a:spcBef>
                <a:spcPts val="480"/>
              </a:spcBef>
              <a:buClr>
                <a:srgbClr val="CC0000"/>
              </a:buClr>
              <a:buFont typeface="Times New Roman"/>
              <a:buChar char="•"/>
              <a:tabLst>
                <a:tab pos="354965" algn="l"/>
                <a:tab pos="355600" algn="l"/>
              </a:tabLst>
            </a:pPr>
            <a:r>
              <a:rPr sz="2000" dirty="0">
                <a:latin typeface="Arial"/>
                <a:cs typeface="Arial"/>
              </a:rPr>
              <a:t>The </a:t>
            </a:r>
            <a:r>
              <a:rPr sz="2000" dirty="0">
                <a:solidFill>
                  <a:srgbClr val="BA56BD"/>
                </a:solidFill>
                <a:latin typeface="Arial"/>
                <a:cs typeface="Arial"/>
              </a:rPr>
              <a:t>identity connection  preserves information </a:t>
            </a:r>
            <a:r>
              <a:rPr sz="2000" dirty="0">
                <a:latin typeface="Arial"/>
                <a:cs typeface="Arial"/>
              </a:rPr>
              <a:t>by default</a:t>
            </a:r>
          </a:p>
          <a:p>
            <a:pPr marL="355600" indent="-342900">
              <a:spcBef>
                <a:spcPts val="480"/>
              </a:spcBef>
              <a:buClr>
                <a:srgbClr val="CC0000"/>
              </a:buClr>
              <a:buFont typeface="Times New Roman"/>
              <a:buChar char="•"/>
              <a:tabLst>
                <a:tab pos="354965" algn="l"/>
                <a:tab pos="355600" algn="l"/>
              </a:tabLst>
            </a:pPr>
            <a:r>
              <a:rPr sz="2000" dirty="0">
                <a:latin typeface="Arial"/>
                <a:cs typeface="Arial"/>
              </a:rPr>
              <a:t>This makes </a:t>
            </a:r>
            <a:r>
              <a:rPr sz="2000" dirty="0">
                <a:solidFill>
                  <a:srgbClr val="BA56BD"/>
                </a:solidFill>
                <a:latin typeface="Arial"/>
                <a:cs typeface="Arial"/>
              </a:rPr>
              <a:t>deep </a:t>
            </a:r>
            <a:r>
              <a:rPr sz="2000" dirty="0">
                <a:latin typeface="Arial"/>
                <a:cs typeface="Arial"/>
              </a:rPr>
              <a:t>networks much</a:t>
            </a:r>
          </a:p>
          <a:p>
            <a:pPr marL="355600"/>
            <a:r>
              <a:rPr sz="2000" dirty="0">
                <a:solidFill>
                  <a:srgbClr val="BA56BD"/>
                </a:solidFill>
                <a:latin typeface="Arial"/>
                <a:cs typeface="Arial"/>
              </a:rPr>
              <a:t>easier to train</a:t>
            </a:r>
            <a:endParaRPr sz="2000" dirty="0">
              <a:latin typeface="Arial"/>
              <a:cs typeface="Arial"/>
            </a:endParaRPr>
          </a:p>
        </p:txBody>
      </p:sp>
      <p:sp>
        <p:nvSpPr>
          <p:cNvPr id="5" name="object 5"/>
          <p:cNvSpPr/>
          <p:nvPr/>
        </p:nvSpPr>
        <p:spPr>
          <a:xfrm>
            <a:off x="6516695" y="4026487"/>
            <a:ext cx="3546212" cy="18896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425185" y="3916679"/>
            <a:ext cx="3720465" cy="2063750"/>
          </a:xfrm>
          <a:custGeom>
            <a:avLst/>
            <a:gdLst/>
            <a:ahLst/>
            <a:cxnLst/>
            <a:rect l="l" t="t" r="r" b="b"/>
            <a:pathLst>
              <a:path w="3720465" h="2063750">
                <a:moveTo>
                  <a:pt x="0" y="2063496"/>
                </a:moveTo>
                <a:lnTo>
                  <a:pt x="3720084" y="2063496"/>
                </a:lnTo>
                <a:lnTo>
                  <a:pt x="3720084" y="0"/>
                </a:lnTo>
                <a:lnTo>
                  <a:pt x="0" y="0"/>
                </a:lnTo>
                <a:lnTo>
                  <a:pt x="0" y="2063496"/>
                </a:lnTo>
                <a:close/>
              </a:path>
            </a:pathLst>
          </a:custGeom>
          <a:ln w="9144">
            <a:solidFill>
              <a:srgbClr val="7E7E7E"/>
            </a:solidFill>
          </a:ln>
        </p:spPr>
        <p:txBody>
          <a:bodyPr wrap="square" lIns="0" tIns="0" rIns="0" bIns="0" rtlCol="0"/>
          <a:lstStyle/>
          <a:p>
            <a:endParaRPr/>
          </a:p>
        </p:txBody>
      </p:sp>
      <p:sp>
        <p:nvSpPr>
          <p:cNvPr id="7" name="object 7"/>
          <p:cNvSpPr txBox="1"/>
          <p:nvPr/>
        </p:nvSpPr>
        <p:spPr>
          <a:xfrm>
            <a:off x="5211317" y="6444184"/>
            <a:ext cx="5266690" cy="166071"/>
          </a:xfrm>
          <a:prstGeom prst="rect">
            <a:avLst/>
          </a:prstGeom>
        </p:spPr>
        <p:txBody>
          <a:bodyPr vert="horz" wrap="square" lIns="0" tIns="12065" rIns="0" bIns="0" rtlCol="0">
            <a:spAutoFit/>
          </a:bodyPr>
          <a:lstStyle/>
          <a:p>
            <a:pPr marL="12700">
              <a:spcBef>
                <a:spcPts val="95"/>
              </a:spcBef>
            </a:pPr>
            <a:r>
              <a:rPr sz="1000" spc="-50" dirty="0">
                <a:latin typeface="Arial"/>
                <a:cs typeface="Arial"/>
              </a:rPr>
              <a:t>"Deep </a:t>
            </a:r>
            <a:r>
              <a:rPr sz="1000" spc="-65" dirty="0">
                <a:latin typeface="Arial"/>
                <a:cs typeface="Arial"/>
              </a:rPr>
              <a:t>Residual </a:t>
            </a:r>
            <a:r>
              <a:rPr sz="1000" spc="-55" dirty="0">
                <a:latin typeface="Arial"/>
                <a:cs typeface="Arial"/>
              </a:rPr>
              <a:t>Learning </a:t>
            </a:r>
            <a:r>
              <a:rPr sz="1000" dirty="0">
                <a:latin typeface="Arial"/>
                <a:cs typeface="Arial"/>
              </a:rPr>
              <a:t>for </a:t>
            </a:r>
            <a:r>
              <a:rPr sz="1000" spc="-60" dirty="0">
                <a:latin typeface="Arial"/>
                <a:cs typeface="Arial"/>
              </a:rPr>
              <a:t>Image </a:t>
            </a:r>
            <a:r>
              <a:rPr sz="1000" spc="-40" dirty="0">
                <a:latin typeface="Arial"/>
                <a:cs typeface="Arial"/>
              </a:rPr>
              <a:t>Recognition", </a:t>
            </a:r>
            <a:r>
              <a:rPr sz="1000" spc="-85" dirty="0">
                <a:latin typeface="Arial"/>
                <a:cs typeface="Arial"/>
              </a:rPr>
              <a:t>He </a:t>
            </a:r>
            <a:r>
              <a:rPr sz="1000" spc="-5" dirty="0">
                <a:latin typeface="Arial"/>
                <a:cs typeface="Arial"/>
              </a:rPr>
              <a:t>et </a:t>
            </a:r>
            <a:r>
              <a:rPr sz="1000" spc="-35" dirty="0">
                <a:latin typeface="Arial"/>
                <a:cs typeface="Arial"/>
              </a:rPr>
              <a:t>al, </a:t>
            </a:r>
            <a:r>
              <a:rPr sz="1000" spc="-50" dirty="0">
                <a:latin typeface="Arial"/>
                <a:cs typeface="Arial"/>
              </a:rPr>
              <a:t>2015.</a:t>
            </a:r>
            <a:r>
              <a:rPr sz="1000" spc="75" dirty="0">
                <a:latin typeface="Arial"/>
                <a:cs typeface="Arial"/>
              </a:rPr>
              <a:t> </a:t>
            </a:r>
            <a:r>
              <a:rPr sz="1000" u="sng" spc="-20" dirty="0">
                <a:solidFill>
                  <a:srgbClr val="EE8E1C"/>
                </a:solidFill>
                <a:uFill>
                  <a:solidFill>
                    <a:srgbClr val="EE8E1C"/>
                  </a:solidFill>
                </a:uFill>
                <a:latin typeface="Arial"/>
                <a:cs typeface="Arial"/>
                <a:hlinkClick r:id="rId3"/>
              </a:rPr>
              <a:t>https://arxiv.org/pdf/1512.03385.pdf</a:t>
            </a:r>
            <a:endParaRPr sz="1000">
              <a:latin typeface="Arial"/>
              <a:cs typeface="Arial"/>
            </a:endParaRPr>
          </a:p>
        </p:txBody>
      </p:sp>
    </p:spTree>
    <p:extLst>
      <p:ext uri="{BB962C8B-B14F-4D97-AF65-F5344CB8AC3E}">
        <p14:creationId xmlns:p14="http://schemas.microsoft.com/office/powerpoint/2010/main" val="90923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9770" y="201794"/>
            <a:ext cx="5712460" cy="690574"/>
          </a:xfrm>
          <a:prstGeom prst="rect">
            <a:avLst/>
          </a:prstGeom>
        </p:spPr>
        <p:txBody>
          <a:bodyPr vert="horz" wrap="square" lIns="0" tIns="13335" rIns="0" bIns="0" rtlCol="0">
            <a:spAutoFit/>
          </a:bodyPr>
          <a:lstStyle/>
          <a:p>
            <a:pPr marL="12700" algn="ctr">
              <a:spcBef>
                <a:spcPts val="105"/>
              </a:spcBef>
            </a:pPr>
            <a:r>
              <a:rPr spc="-200" dirty="0">
                <a:solidFill>
                  <a:srgbClr val="3986FF"/>
                </a:solidFill>
              </a:rPr>
              <a:t>Today’s</a:t>
            </a:r>
            <a:r>
              <a:rPr spc="-330" dirty="0">
                <a:solidFill>
                  <a:srgbClr val="3986FF"/>
                </a:solidFill>
              </a:rPr>
              <a:t> </a:t>
            </a:r>
            <a:r>
              <a:rPr spc="-210" dirty="0">
                <a:solidFill>
                  <a:srgbClr val="3986FF"/>
                </a:solidFill>
              </a:rPr>
              <a:t>lecture</a:t>
            </a:r>
          </a:p>
        </p:txBody>
      </p:sp>
      <p:sp>
        <p:nvSpPr>
          <p:cNvPr id="3" name="object 3"/>
          <p:cNvSpPr txBox="1"/>
          <p:nvPr/>
        </p:nvSpPr>
        <p:spPr>
          <a:xfrm>
            <a:off x="1907540" y="1105662"/>
            <a:ext cx="5167630" cy="1290097"/>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b="1" u="heavy" spc="-110" dirty="0">
                <a:solidFill>
                  <a:srgbClr val="BA56BD"/>
                </a:solidFill>
                <a:uFill>
                  <a:solidFill>
                    <a:srgbClr val="BA56BD"/>
                  </a:solidFill>
                </a:uFill>
                <a:latin typeface="Trebuchet MS"/>
                <a:cs typeface="Trebuchet MS"/>
              </a:rPr>
              <a:t>Vanishing </a:t>
            </a:r>
            <a:r>
              <a:rPr sz="2400" b="1" u="heavy" spc="-130" dirty="0">
                <a:solidFill>
                  <a:srgbClr val="BA56BD"/>
                </a:solidFill>
                <a:uFill>
                  <a:solidFill>
                    <a:srgbClr val="BA56BD"/>
                  </a:solidFill>
                </a:uFill>
                <a:latin typeface="Trebuchet MS"/>
                <a:cs typeface="Trebuchet MS"/>
              </a:rPr>
              <a:t>gradient</a:t>
            </a:r>
            <a:r>
              <a:rPr sz="2400" b="1" u="heavy" spc="-254" dirty="0">
                <a:solidFill>
                  <a:srgbClr val="BA56BD"/>
                </a:solidFill>
                <a:uFill>
                  <a:solidFill>
                    <a:srgbClr val="BA56BD"/>
                  </a:solidFill>
                </a:uFill>
                <a:latin typeface="Trebuchet MS"/>
                <a:cs typeface="Trebuchet MS"/>
              </a:rPr>
              <a:t> </a:t>
            </a:r>
            <a:r>
              <a:rPr sz="2400" b="1" u="heavy" spc="-130" dirty="0">
                <a:solidFill>
                  <a:srgbClr val="BA56BD"/>
                </a:solidFill>
                <a:uFill>
                  <a:solidFill>
                    <a:srgbClr val="BA56BD"/>
                  </a:solidFill>
                </a:uFill>
                <a:latin typeface="Trebuchet MS"/>
                <a:cs typeface="Trebuchet MS"/>
              </a:rPr>
              <a:t>problem</a:t>
            </a:r>
            <a:endParaRPr sz="2400" dirty="0">
              <a:latin typeface="Trebuchet MS"/>
              <a:cs typeface="Trebuchet MS"/>
            </a:endParaRPr>
          </a:p>
          <a:p>
            <a:pPr>
              <a:spcBef>
                <a:spcPts val="5"/>
              </a:spcBef>
              <a:buClr>
                <a:srgbClr val="CC0000"/>
              </a:buClr>
              <a:buFont typeface="Times New Roman"/>
              <a:buChar char="•"/>
            </a:pPr>
            <a:endParaRPr sz="35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400" spc="-135" dirty="0">
                <a:latin typeface="Arial"/>
                <a:cs typeface="Arial"/>
              </a:rPr>
              <a:t>Two </a:t>
            </a:r>
            <a:r>
              <a:rPr sz="2400" spc="-80" dirty="0">
                <a:latin typeface="Arial"/>
                <a:cs typeface="Arial"/>
              </a:rPr>
              <a:t>new </a:t>
            </a:r>
            <a:r>
              <a:rPr sz="2400" spc="-90" dirty="0">
                <a:latin typeface="Arial"/>
                <a:cs typeface="Arial"/>
              </a:rPr>
              <a:t>types </a:t>
            </a:r>
            <a:r>
              <a:rPr sz="2400" spc="-10" dirty="0">
                <a:latin typeface="Arial"/>
                <a:cs typeface="Arial"/>
              </a:rPr>
              <a:t>of </a:t>
            </a:r>
            <a:r>
              <a:rPr sz="2400" spc="-210" dirty="0">
                <a:latin typeface="Arial"/>
                <a:cs typeface="Arial"/>
              </a:rPr>
              <a:t>RNN: </a:t>
            </a:r>
            <a:r>
              <a:rPr sz="2400" spc="-275" dirty="0">
                <a:solidFill>
                  <a:srgbClr val="BA56BD"/>
                </a:solidFill>
                <a:latin typeface="Arial"/>
                <a:cs typeface="Arial"/>
              </a:rPr>
              <a:t>LSTM </a:t>
            </a:r>
            <a:r>
              <a:rPr sz="2400" spc="-114" dirty="0">
                <a:latin typeface="Arial"/>
                <a:cs typeface="Arial"/>
              </a:rPr>
              <a:t>and</a:t>
            </a:r>
            <a:r>
              <a:rPr sz="2400" spc="-140" dirty="0">
                <a:latin typeface="Arial"/>
                <a:cs typeface="Arial"/>
              </a:rPr>
              <a:t> </a:t>
            </a:r>
            <a:r>
              <a:rPr sz="2400" spc="-325" dirty="0">
                <a:solidFill>
                  <a:srgbClr val="BA56BD"/>
                </a:solidFill>
                <a:latin typeface="Arial"/>
                <a:cs typeface="Arial"/>
              </a:rPr>
              <a:t>GRU</a:t>
            </a:r>
            <a:endParaRPr sz="2400" dirty="0">
              <a:latin typeface="Arial"/>
              <a:cs typeface="Arial"/>
            </a:endParaRPr>
          </a:p>
        </p:txBody>
      </p:sp>
      <p:sp>
        <p:nvSpPr>
          <p:cNvPr id="4" name="object 4"/>
          <p:cNvSpPr txBox="1"/>
          <p:nvPr/>
        </p:nvSpPr>
        <p:spPr>
          <a:xfrm>
            <a:off x="1907541" y="2787842"/>
            <a:ext cx="6376035" cy="1343025"/>
          </a:xfrm>
          <a:prstGeom prst="rect">
            <a:avLst/>
          </a:prstGeom>
        </p:spPr>
        <p:txBody>
          <a:bodyPr vert="horz" wrap="square" lIns="0" tIns="86360" rIns="0" bIns="0" rtlCol="0">
            <a:spAutoFit/>
          </a:bodyPr>
          <a:lstStyle/>
          <a:p>
            <a:pPr marL="355600" indent="-342900">
              <a:spcBef>
                <a:spcPts val="680"/>
              </a:spcBef>
              <a:buClr>
                <a:srgbClr val="CC0000"/>
              </a:buClr>
              <a:buFont typeface="Times New Roman"/>
              <a:buChar char="•"/>
              <a:tabLst>
                <a:tab pos="354965" algn="l"/>
                <a:tab pos="355600" algn="l"/>
              </a:tabLst>
            </a:pPr>
            <a:r>
              <a:rPr sz="2400" spc="-70" dirty="0">
                <a:latin typeface="Arial"/>
                <a:cs typeface="Arial"/>
              </a:rPr>
              <a:t>Other </a:t>
            </a:r>
            <a:r>
              <a:rPr sz="2400" spc="-100" dirty="0">
                <a:solidFill>
                  <a:srgbClr val="BA56BD"/>
                </a:solidFill>
                <a:latin typeface="Arial"/>
                <a:cs typeface="Arial"/>
              </a:rPr>
              <a:t>fixes </a:t>
            </a:r>
            <a:r>
              <a:rPr sz="2400" spc="5" dirty="0">
                <a:latin typeface="Arial"/>
                <a:cs typeface="Arial"/>
              </a:rPr>
              <a:t>for </a:t>
            </a:r>
            <a:r>
              <a:rPr sz="2400" spc="-110" dirty="0">
                <a:latin typeface="Arial"/>
                <a:cs typeface="Arial"/>
              </a:rPr>
              <a:t>vanishing </a:t>
            </a:r>
            <a:r>
              <a:rPr sz="2400" spc="-40" dirty="0">
                <a:latin typeface="Arial"/>
                <a:cs typeface="Arial"/>
              </a:rPr>
              <a:t>(or </a:t>
            </a:r>
            <a:r>
              <a:rPr sz="2400" spc="-90" dirty="0">
                <a:latin typeface="Arial"/>
                <a:cs typeface="Arial"/>
              </a:rPr>
              <a:t>exploding)</a:t>
            </a:r>
            <a:r>
              <a:rPr sz="2400" spc="-434" dirty="0">
                <a:latin typeface="Arial"/>
                <a:cs typeface="Arial"/>
              </a:rPr>
              <a:t> </a:t>
            </a:r>
            <a:r>
              <a:rPr sz="2400" spc="-60" dirty="0">
                <a:latin typeface="Arial"/>
                <a:cs typeface="Arial"/>
              </a:rPr>
              <a:t>gradient:</a:t>
            </a:r>
            <a:endParaRPr sz="2400" dirty="0">
              <a:latin typeface="Arial"/>
              <a:cs typeface="Arial"/>
            </a:endParaRPr>
          </a:p>
          <a:p>
            <a:pPr marL="698500" lvl="1" indent="-228600">
              <a:spcBef>
                <a:spcPts val="575"/>
              </a:spcBef>
              <a:buClr>
                <a:srgbClr val="3986FF"/>
              </a:buClr>
              <a:buFont typeface="Times New Roman"/>
              <a:buChar char="•"/>
              <a:tabLst>
                <a:tab pos="699135" algn="l"/>
              </a:tabLst>
            </a:pPr>
            <a:r>
              <a:rPr sz="2400" spc="-80" dirty="0">
                <a:latin typeface="Arial"/>
                <a:cs typeface="Arial"/>
              </a:rPr>
              <a:t>Gradient</a:t>
            </a:r>
            <a:r>
              <a:rPr sz="2400" spc="-150" dirty="0">
                <a:latin typeface="Arial"/>
                <a:cs typeface="Arial"/>
              </a:rPr>
              <a:t> </a:t>
            </a:r>
            <a:r>
              <a:rPr sz="2400" spc="-70" dirty="0">
                <a:latin typeface="Arial"/>
                <a:cs typeface="Arial"/>
              </a:rPr>
              <a:t>clipping</a:t>
            </a:r>
            <a:endParaRPr sz="2400" dirty="0">
              <a:latin typeface="Arial"/>
              <a:cs typeface="Arial"/>
            </a:endParaRPr>
          </a:p>
          <a:p>
            <a:pPr marL="698500" lvl="1" indent="-228600">
              <a:spcBef>
                <a:spcPts val="580"/>
              </a:spcBef>
              <a:buClr>
                <a:srgbClr val="3986FF"/>
              </a:buClr>
              <a:buFont typeface="Times New Roman"/>
              <a:buChar char="•"/>
              <a:tabLst>
                <a:tab pos="699135" algn="l"/>
              </a:tabLst>
            </a:pPr>
            <a:r>
              <a:rPr sz="2400" spc="-170" dirty="0">
                <a:latin typeface="Arial"/>
                <a:cs typeface="Arial"/>
              </a:rPr>
              <a:t>Skip</a:t>
            </a:r>
            <a:r>
              <a:rPr sz="2400" spc="-145" dirty="0">
                <a:latin typeface="Arial"/>
                <a:cs typeface="Arial"/>
              </a:rPr>
              <a:t> </a:t>
            </a:r>
            <a:r>
              <a:rPr sz="2400" spc="-90" dirty="0">
                <a:latin typeface="Arial"/>
                <a:cs typeface="Arial"/>
              </a:rPr>
              <a:t>connections</a:t>
            </a:r>
            <a:endParaRPr sz="2400" dirty="0">
              <a:latin typeface="Arial"/>
              <a:cs typeface="Arial"/>
            </a:endParaRPr>
          </a:p>
        </p:txBody>
      </p:sp>
      <p:sp>
        <p:nvSpPr>
          <p:cNvPr id="5" name="object 5"/>
          <p:cNvSpPr txBox="1"/>
          <p:nvPr/>
        </p:nvSpPr>
        <p:spPr>
          <a:xfrm>
            <a:off x="1907541" y="4544695"/>
            <a:ext cx="3547745" cy="1342390"/>
          </a:xfrm>
          <a:prstGeom prst="rect">
            <a:avLst/>
          </a:prstGeom>
        </p:spPr>
        <p:txBody>
          <a:bodyPr vert="horz" wrap="square" lIns="0" tIns="85725" rIns="0" bIns="0" rtlCol="0">
            <a:spAutoFit/>
          </a:bodyPr>
          <a:lstStyle/>
          <a:p>
            <a:pPr marL="355600" indent="-342900">
              <a:spcBef>
                <a:spcPts val="675"/>
              </a:spcBef>
              <a:buClr>
                <a:srgbClr val="CC0000"/>
              </a:buClr>
              <a:buFont typeface="Times New Roman"/>
              <a:buChar char="•"/>
              <a:tabLst>
                <a:tab pos="354965" algn="l"/>
                <a:tab pos="355600" algn="l"/>
              </a:tabLst>
            </a:pPr>
            <a:r>
              <a:rPr sz="2400" spc="-30" dirty="0">
                <a:latin typeface="Arial"/>
                <a:cs typeface="Arial"/>
              </a:rPr>
              <a:t>More </a:t>
            </a:r>
            <a:r>
              <a:rPr sz="2400" spc="-105" dirty="0">
                <a:latin typeface="Arial"/>
                <a:cs typeface="Arial"/>
              </a:rPr>
              <a:t>fancy </a:t>
            </a:r>
            <a:r>
              <a:rPr sz="2400" spc="-270" dirty="0">
                <a:latin typeface="Arial"/>
                <a:cs typeface="Arial"/>
              </a:rPr>
              <a:t>RNN</a:t>
            </a:r>
            <a:r>
              <a:rPr sz="2400" spc="-305" dirty="0">
                <a:latin typeface="Arial"/>
                <a:cs typeface="Arial"/>
              </a:rPr>
              <a:t> </a:t>
            </a:r>
            <a:r>
              <a:rPr sz="2400" spc="-75" dirty="0">
                <a:latin typeface="Arial"/>
                <a:cs typeface="Arial"/>
              </a:rPr>
              <a:t>variants:</a:t>
            </a:r>
            <a:endParaRPr sz="2400">
              <a:latin typeface="Arial"/>
              <a:cs typeface="Arial"/>
            </a:endParaRPr>
          </a:p>
          <a:p>
            <a:pPr marL="698500" lvl="1" indent="-228600">
              <a:spcBef>
                <a:spcPts val="575"/>
              </a:spcBef>
              <a:buClr>
                <a:srgbClr val="3986FF"/>
              </a:buClr>
              <a:buFont typeface="Times New Roman"/>
              <a:buChar char="•"/>
              <a:tabLst>
                <a:tab pos="699135" algn="l"/>
              </a:tabLst>
            </a:pPr>
            <a:r>
              <a:rPr sz="2400" spc="-60" dirty="0">
                <a:solidFill>
                  <a:srgbClr val="BA56BD"/>
                </a:solidFill>
                <a:latin typeface="Arial"/>
                <a:cs typeface="Arial"/>
              </a:rPr>
              <a:t>Bidirectional</a:t>
            </a:r>
            <a:r>
              <a:rPr sz="2400" spc="-160" dirty="0">
                <a:solidFill>
                  <a:srgbClr val="BA56BD"/>
                </a:solidFill>
                <a:latin typeface="Arial"/>
                <a:cs typeface="Arial"/>
              </a:rPr>
              <a:t> </a:t>
            </a:r>
            <a:r>
              <a:rPr sz="2400" spc="-265" dirty="0">
                <a:latin typeface="Arial"/>
                <a:cs typeface="Arial"/>
              </a:rPr>
              <a:t>RNNs</a:t>
            </a:r>
            <a:endParaRPr sz="2400">
              <a:latin typeface="Arial"/>
              <a:cs typeface="Arial"/>
            </a:endParaRPr>
          </a:p>
          <a:p>
            <a:pPr marL="698500" lvl="1" indent="-228600">
              <a:spcBef>
                <a:spcPts val="575"/>
              </a:spcBef>
              <a:buClr>
                <a:srgbClr val="3986FF"/>
              </a:buClr>
              <a:buFont typeface="Times New Roman"/>
              <a:buChar char="•"/>
              <a:tabLst>
                <a:tab pos="699135" algn="l"/>
              </a:tabLst>
            </a:pPr>
            <a:r>
              <a:rPr sz="2400" spc="-30" dirty="0">
                <a:solidFill>
                  <a:srgbClr val="BA56BD"/>
                </a:solidFill>
                <a:latin typeface="Arial"/>
                <a:cs typeface="Arial"/>
              </a:rPr>
              <a:t>Multi-layer</a:t>
            </a:r>
            <a:r>
              <a:rPr sz="2400" spc="-140" dirty="0">
                <a:solidFill>
                  <a:srgbClr val="BA56BD"/>
                </a:solidFill>
                <a:latin typeface="Arial"/>
                <a:cs typeface="Arial"/>
              </a:rPr>
              <a:t> </a:t>
            </a:r>
            <a:r>
              <a:rPr sz="2400" spc="-265" dirty="0">
                <a:latin typeface="Arial"/>
                <a:cs typeface="Arial"/>
              </a:rPr>
              <a:t>RNNs</a:t>
            </a:r>
            <a:endParaRPr sz="2400">
              <a:latin typeface="Arial"/>
              <a:cs typeface="Arial"/>
            </a:endParaRPr>
          </a:p>
        </p:txBody>
      </p:sp>
      <p:sp>
        <p:nvSpPr>
          <p:cNvPr id="6" name="object 6"/>
          <p:cNvSpPr txBox="1"/>
          <p:nvPr/>
        </p:nvSpPr>
        <p:spPr>
          <a:xfrm>
            <a:off x="7925561" y="1514094"/>
            <a:ext cx="1282700" cy="391160"/>
          </a:xfrm>
          <a:prstGeom prst="rect">
            <a:avLst/>
          </a:prstGeom>
        </p:spPr>
        <p:txBody>
          <a:bodyPr vert="horz" wrap="square" lIns="0" tIns="12700" rIns="0" bIns="0" rtlCol="0">
            <a:spAutoFit/>
          </a:bodyPr>
          <a:lstStyle/>
          <a:p>
            <a:pPr marL="12700">
              <a:spcBef>
                <a:spcPts val="100"/>
              </a:spcBef>
            </a:pPr>
            <a:r>
              <a:rPr sz="2400" b="1" spc="-114" dirty="0">
                <a:solidFill>
                  <a:srgbClr val="3986FF"/>
                </a:solidFill>
                <a:latin typeface="Trebuchet MS"/>
                <a:cs typeface="Trebuchet MS"/>
              </a:rPr>
              <a:t>m</a:t>
            </a:r>
            <a:r>
              <a:rPr sz="2400" b="1" spc="-70" dirty="0">
                <a:solidFill>
                  <a:srgbClr val="3986FF"/>
                </a:solidFill>
                <a:latin typeface="Trebuchet MS"/>
                <a:cs typeface="Trebuchet MS"/>
              </a:rPr>
              <a:t>o</a:t>
            </a:r>
            <a:r>
              <a:rPr sz="2400" b="1" spc="-145" dirty="0">
                <a:solidFill>
                  <a:srgbClr val="3986FF"/>
                </a:solidFill>
                <a:latin typeface="Trebuchet MS"/>
                <a:cs typeface="Trebuchet MS"/>
              </a:rPr>
              <a:t>t</a:t>
            </a:r>
            <a:r>
              <a:rPr sz="2400" b="1" spc="-120" dirty="0">
                <a:solidFill>
                  <a:srgbClr val="3986FF"/>
                </a:solidFill>
                <a:latin typeface="Trebuchet MS"/>
                <a:cs typeface="Trebuchet MS"/>
              </a:rPr>
              <a:t>i</a:t>
            </a:r>
            <a:r>
              <a:rPr sz="2400" b="1" spc="-170" dirty="0">
                <a:solidFill>
                  <a:srgbClr val="3986FF"/>
                </a:solidFill>
                <a:latin typeface="Trebuchet MS"/>
                <a:cs typeface="Trebuchet MS"/>
              </a:rPr>
              <a:t>v</a:t>
            </a:r>
            <a:r>
              <a:rPr sz="2400" b="1" spc="-120" dirty="0">
                <a:solidFill>
                  <a:srgbClr val="3986FF"/>
                </a:solidFill>
                <a:latin typeface="Trebuchet MS"/>
                <a:cs typeface="Trebuchet MS"/>
              </a:rPr>
              <a:t>a</a:t>
            </a:r>
            <a:r>
              <a:rPr sz="2400" b="1" spc="-150" dirty="0">
                <a:solidFill>
                  <a:srgbClr val="3986FF"/>
                </a:solidFill>
                <a:latin typeface="Trebuchet MS"/>
                <a:cs typeface="Trebuchet MS"/>
              </a:rPr>
              <a:t>t</a:t>
            </a:r>
            <a:r>
              <a:rPr sz="2400" b="1" spc="-130" dirty="0">
                <a:solidFill>
                  <a:srgbClr val="3986FF"/>
                </a:solidFill>
                <a:latin typeface="Trebuchet MS"/>
                <a:cs typeface="Trebuchet MS"/>
              </a:rPr>
              <a:t>es</a:t>
            </a:r>
            <a:endParaRPr sz="2400">
              <a:latin typeface="Trebuchet MS"/>
              <a:cs typeface="Trebuchet MS"/>
            </a:endParaRPr>
          </a:p>
        </p:txBody>
      </p:sp>
      <p:sp>
        <p:nvSpPr>
          <p:cNvPr id="7" name="object 7"/>
          <p:cNvSpPr/>
          <p:nvPr/>
        </p:nvSpPr>
        <p:spPr>
          <a:xfrm>
            <a:off x="7363078" y="1202308"/>
            <a:ext cx="382270" cy="1045210"/>
          </a:xfrm>
          <a:custGeom>
            <a:avLst/>
            <a:gdLst/>
            <a:ahLst/>
            <a:cxnLst/>
            <a:rect l="l" t="t" r="r" b="b"/>
            <a:pathLst>
              <a:path w="382270" h="1045210">
                <a:moveTo>
                  <a:pt x="66040" y="923416"/>
                </a:moveTo>
                <a:lnTo>
                  <a:pt x="26288" y="1044828"/>
                </a:lnTo>
                <a:lnTo>
                  <a:pt x="147320" y="1003680"/>
                </a:lnTo>
                <a:lnTo>
                  <a:pt x="133816" y="990345"/>
                </a:lnTo>
                <a:lnTo>
                  <a:pt x="106934" y="990345"/>
                </a:lnTo>
                <a:lnTo>
                  <a:pt x="79501" y="963802"/>
                </a:lnTo>
                <a:lnTo>
                  <a:pt x="92932" y="949973"/>
                </a:lnTo>
                <a:lnTo>
                  <a:pt x="66040" y="923416"/>
                </a:lnTo>
                <a:close/>
              </a:path>
              <a:path w="382270" h="1045210">
                <a:moveTo>
                  <a:pt x="92932" y="949973"/>
                </a:moveTo>
                <a:lnTo>
                  <a:pt x="79501" y="963802"/>
                </a:lnTo>
                <a:lnTo>
                  <a:pt x="106934" y="990345"/>
                </a:lnTo>
                <a:lnTo>
                  <a:pt x="120062" y="976764"/>
                </a:lnTo>
                <a:lnTo>
                  <a:pt x="92932" y="949973"/>
                </a:lnTo>
                <a:close/>
              </a:path>
              <a:path w="382270" h="1045210">
                <a:moveTo>
                  <a:pt x="120062" y="976764"/>
                </a:moveTo>
                <a:lnTo>
                  <a:pt x="106934" y="990345"/>
                </a:lnTo>
                <a:lnTo>
                  <a:pt x="133816" y="990345"/>
                </a:lnTo>
                <a:lnTo>
                  <a:pt x="120062" y="976764"/>
                </a:lnTo>
                <a:close/>
              </a:path>
              <a:path w="382270" h="1045210">
                <a:moveTo>
                  <a:pt x="156683" y="937387"/>
                </a:moveTo>
                <a:lnTo>
                  <a:pt x="105156" y="937387"/>
                </a:lnTo>
                <a:lnTo>
                  <a:pt x="92932" y="949973"/>
                </a:lnTo>
                <a:lnTo>
                  <a:pt x="120062" y="976764"/>
                </a:lnTo>
                <a:lnTo>
                  <a:pt x="132715" y="963676"/>
                </a:lnTo>
                <a:lnTo>
                  <a:pt x="156683" y="937387"/>
                </a:lnTo>
                <a:close/>
              </a:path>
              <a:path w="382270" h="1045210">
                <a:moveTo>
                  <a:pt x="214784" y="869950"/>
                </a:moveTo>
                <a:lnTo>
                  <a:pt x="165226" y="869950"/>
                </a:lnTo>
                <a:lnTo>
                  <a:pt x="149479" y="887983"/>
                </a:lnTo>
                <a:lnTo>
                  <a:pt x="134112" y="905510"/>
                </a:lnTo>
                <a:lnTo>
                  <a:pt x="119253" y="921892"/>
                </a:lnTo>
                <a:lnTo>
                  <a:pt x="104775" y="937767"/>
                </a:lnTo>
                <a:lnTo>
                  <a:pt x="105156" y="937387"/>
                </a:lnTo>
                <a:lnTo>
                  <a:pt x="156683" y="937387"/>
                </a:lnTo>
                <a:lnTo>
                  <a:pt x="162687" y="930782"/>
                </a:lnTo>
                <a:lnTo>
                  <a:pt x="194056" y="894841"/>
                </a:lnTo>
                <a:lnTo>
                  <a:pt x="210058" y="875791"/>
                </a:lnTo>
                <a:lnTo>
                  <a:pt x="214784" y="869950"/>
                </a:lnTo>
                <a:close/>
              </a:path>
              <a:path w="382270" h="1045210">
                <a:moveTo>
                  <a:pt x="134238" y="905255"/>
                </a:moveTo>
                <a:lnTo>
                  <a:pt x="134010" y="905510"/>
                </a:lnTo>
                <a:lnTo>
                  <a:pt x="134238" y="905255"/>
                </a:lnTo>
                <a:close/>
              </a:path>
              <a:path w="382270" h="1045210">
                <a:moveTo>
                  <a:pt x="229786" y="851407"/>
                </a:moveTo>
                <a:lnTo>
                  <a:pt x="180848" y="851407"/>
                </a:lnTo>
                <a:lnTo>
                  <a:pt x="164973" y="870203"/>
                </a:lnTo>
                <a:lnTo>
                  <a:pt x="165226" y="869950"/>
                </a:lnTo>
                <a:lnTo>
                  <a:pt x="214784" y="869950"/>
                </a:lnTo>
                <a:lnTo>
                  <a:pt x="229786" y="851407"/>
                </a:lnTo>
                <a:close/>
              </a:path>
              <a:path w="382270" h="1045210">
                <a:moveTo>
                  <a:pt x="242062" y="773049"/>
                </a:moveTo>
                <a:lnTo>
                  <a:pt x="211582" y="813307"/>
                </a:lnTo>
                <a:lnTo>
                  <a:pt x="180594" y="851662"/>
                </a:lnTo>
                <a:lnTo>
                  <a:pt x="180848" y="851407"/>
                </a:lnTo>
                <a:lnTo>
                  <a:pt x="229786" y="851407"/>
                </a:lnTo>
                <a:lnTo>
                  <a:pt x="241808" y="836549"/>
                </a:lnTo>
                <a:lnTo>
                  <a:pt x="272669" y="795908"/>
                </a:lnTo>
                <a:lnTo>
                  <a:pt x="287400" y="775080"/>
                </a:lnTo>
                <a:lnTo>
                  <a:pt x="288441" y="773556"/>
                </a:lnTo>
                <a:lnTo>
                  <a:pt x="241808" y="773556"/>
                </a:lnTo>
                <a:lnTo>
                  <a:pt x="242062" y="773049"/>
                </a:lnTo>
                <a:close/>
              </a:path>
              <a:path w="382270" h="1045210">
                <a:moveTo>
                  <a:pt x="211962" y="812800"/>
                </a:moveTo>
                <a:lnTo>
                  <a:pt x="211552" y="813307"/>
                </a:lnTo>
                <a:lnTo>
                  <a:pt x="211962" y="812800"/>
                </a:lnTo>
                <a:close/>
              </a:path>
              <a:path w="382270" h="1045210">
                <a:moveTo>
                  <a:pt x="302271" y="753237"/>
                </a:moveTo>
                <a:lnTo>
                  <a:pt x="256286" y="753237"/>
                </a:lnTo>
                <a:lnTo>
                  <a:pt x="241808" y="773556"/>
                </a:lnTo>
                <a:lnTo>
                  <a:pt x="288441" y="773556"/>
                </a:lnTo>
                <a:lnTo>
                  <a:pt x="301625" y="754252"/>
                </a:lnTo>
                <a:lnTo>
                  <a:pt x="302271" y="753237"/>
                </a:lnTo>
                <a:close/>
              </a:path>
              <a:path w="382270" h="1045210">
                <a:moveTo>
                  <a:pt x="315113" y="733043"/>
                </a:moveTo>
                <a:lnTo>
                  <a:pt x="269875" y="733043"/>
                </a:lnTo>
                <a:lnTo>
                  <a:pt x="256032" y="753490"/>
                </a:lnTo>
                <a:lnTo>
                  <a:pt x="256286" y="753237"/>
                </a:lnTo>
                <a:lnTo>
                  <a:pt x="302271" y="753237"/>
                </a:lnTo>
                <a:lnTo>
                  <a:pt x="315113" y="733043"/>
                </a:lnTo>
                <a:close/>
              </a:path>
              <a:path w="382270" h="1045210">
                <a:moveTo>
                  <a:pt x="357416" y="654176"/>
                </a:moveTo>
                <a:lnTo>
                  <a:pt x="315595" y="654176"/>
                </a:lnTo>
                <a:lnTo>
                  <a:pt x="305435" y="674115"/>
                </a:lnTo>
                <a:lnTo>
                  <a:pt x="294513" y="693546"/>
                </a:lnTo>
                <a:lnTo>
                  <a:pt x="282575" y="713486"/>
                </a:lnTo>
                <a:lnTo>
                  <a:pt x="269703" y="733297"/>
                </a:lnTo>
                <a:lnTo>
                  <a:pt x="269875" y="733043"/>
                </a:lnTo>
                <a:lnTo>
                  <a:pt x="315113" y="733043"/>
                </a:lnTo>
                <a:lnTo>
                  <a:pt x="327533" y="712469"/>
                </a:lnTo>
                <a:lnTo>
                  <a:pt x="339217" y="691641"/>
                </a:lnTo>
                <a:lnTo>
                  <a:pt x="349758" y="671067"/>
                </a:lnTo>
                <a:lnTo>
                  <a:pt x="357416" y="654176"/>
                </a:lnTo>
                <a:close/>
              </a:path>
              <a:path w="382270" h="1045210">
                <a:moveTo>
                  <a:pt x="282829" y="712977"/>
                </a:moveTo>
                <a:lnTo>
                  <a:pt x="282500" y="713486"/>
                </a:lnTo>
                <a:lnTo>
                  <a:pt x="282829" y="712977"/>
                </a:lnTo>
                <a:close/>
              </a:path>
              <a:path w="382270" h="1045210">
                <a:moveTo>
                  <a:pt x="294767" y="693038"/>
                </a:moveTo>
                <a:lnTo>
                  <a:pt x="294464" y="693546"/>
                </a:lnTo>
                <a:lnTo>
                  <a:pt x="294767" y="693038"/>
                </a:lnTo>
                <a:close/>
              </a:path>
              <a:path w="382270" h="1045210">
                <a:moveTo>
                  <a:pt x="305816" y="673353"/>
                </a:moveTo>
                <a:lnTo>
                  <a:pt x="305389" y="674115"/>
                </a:lnTo>
                <a:lnTo>
                  <a:pt x="305816" y="673353"/>
                </a:lnTo>
                <a:close/>
              </a:path>
              <a:path w="382270" h="1045210">
                <a:moveTo>
                  <a:pt x="365117" y="635253"/>
                </a:moveTo>
                <a:lnTo>
                  <a:pt x="324231" y="635253"/>
                </a:lnTo>
                <a:lnTo>
                  <a:pt x="315213" y="654812"/>
                </a:lnTo>
                <a:lnTo>
                  <a:pt x="315595" y="654176"/>
                </a:lnTo>
                <a:lnTo>
                  <a:pt x="357416" y="654176"/>
                </a:lnTo>
                <a:lnTo>
                  <a:pt x="359029" y="650620"/>
                </a:lnTo>
                <a:lnTo>
                  <a:pt x="365117" y="635253"/>
                </a:lnTo>
                <a:close/>
              </a:path>
              <a:path w="382270" h="1045210">
                <a:moveTo>
                  <a:pt x="371304" y="617092"/>
                </a:moveTo>
                <a:lnTo>
                  <a:pt x="331343" y="617092"/>
                </a:lnTo>
                <a:lnTo>
                  <a:pt x="330962" y="618108"/>
                </a:lnTo>
                <a:lnTo>
                  <a:pt x="323723" y="636142"/>
                </a:lnTo>
                <a:lnTo>
                  <a:pt x="324231" y="635253"/>
                </a:lnTo>
                <a:lnTo>
                  <a:pt x="365117" y="635253"/>
                </a:lnTo>
                <a:lnTo>
                  <a:pt x="367030" y="630427"/>
                </a:lnTo>
                <a:lnTo>
                  <a:pt x="371304" y="617092"/>
                </a:lnTo>
                <a:close/>
              </a:path>
              <a:path w="382270" h="1045210">
                <a:moveTo>
                  <a:pt x="331066" y="617783"/>
                </a:moveTo>
                <a:lnTo>
                  <a:pt x="330936" y="618108"/>
                </a:lnTo>
                <a:lnTo>
                  <a:pt x="331066" y="617783"/>
                </a:lnTo>
                <a:close/>
              </a:path>
              <a:path w="382270" h="1045210">
                <a:moveTo>
                  <a:pt x="331343" y="617092"/>
                </a:moveTo>
                <a:lnTo>
                  <a:pt x="331066" y="617783"/>
                </a:lnTo>
                <a:lnTo>
                  <a:pt x="330962" y="618108"/>
                </a:lnTo>
                <a:lnTo>
                  <a:pt x="331343" y="617092"/>
                </a:lnTo>
                <a:close/>
              </a:path>
              <a:path w="382270" h="1045210">
                <a:moveTo>
                  <a:pt x="376051" y="599566"/>
                </a:moveTo>
                <a:lnTo>
                  <a:pt x="336931" y="599566"/>
                </a:lnTo>
                <a:lnTo>
                  <a:pt x="336550" y="600963"/>
                </a:lnTo>
                <a:lnTo>
                  <a:pt x="331066" y="617783"/>
                </a:lnTo>
                <a:lnTo>
                  <a:pt x="331343" y="617092"/>
                </a:lnTo>
                <a:lnTo>
                  <a:pt x="371304" y="617092"/>
                </a:lnTo>
                <a:lnTo>
                  <a:pt x="373380" y="610615"/>
                </a:lnTo>
                <a:lnTo>
                  <a:pt x="376051" y="599566"/>
                </a:lnTo>
                <a:close/>
              </a:path>
              <a:path w="382270" h="1045210">
                <a:moveTo>
                  <a:pt x="336749" y="600130"/>
                </a:moveTo>
                <a:lnTo>
                  <a:pt x="336481" y="600963"/>
                </a:lnTo>
                <a:lnTo>
                  <a:pt x="336749" y="600130"/>
                </a:lnTo>
                <a:close/>
              </a:path>
              <a:path w="382270" h="1045210">
                <a:moveTo>
                  <a:pt x="336931" y="599566"/>
                </a:moveTo>
                <a:lnTo>
                  <a:pt x="336749" y="600130"/>
                </a:lnTo>
                <a:lnTo>
                  <a:pt x="336550" y="600963"/>
                </a:lnTo>
                <a:lnTo>
                  <a:pt x="336931" y="599566"/>
                </a:lnTo>
                <a:close/>
              </a:path>
              <a:path w="382270" h="1045210">
                <a:moveTo>
                  <a:pt x="340865" y="582940"/>
                </a:moveTo>
                <a:lnTo>
                  <a:pt x="336749" y="600130"/>
                </a:lnTo>
                <a:lnTo>
                  <a:pt x="336931" y="599566"/>
                </a:lnTo>
                <a:lnTo>
                  <a:pt x="376051" y="599566"/>
                </a:lnTo>
                <a:lnTo>
                  <a:pt x="378079" y="591185"/>
                </a:lnTo>
                <a:lnTo>
                  <a:pt x="379084" y="584580"/>
                </a:lnTo>
                <a:lnTo>
                  <a:pt x="340613" y="584580"/>
                </a:lnTo>
                <a:lnTo>
                  <a:pt x="340865" y="582940"/>
                </a:lnTo>
                <a:close/>
              </a:path>
              <a:path w="382270" h="1045210">
                <a:moveTo>
                  <a:pt x="379336" y="582929"/>
                </a:moveTo>
                <a:lnTo>
                  <a:pt x="340866" y="582940"/>
                </a:lnTo>
                <a:lnTo>
                  <a:pt x="340613" y="584580"/>
                </a:lnTo>
                <a:lnTo>
                  <a:pt x="379084" y="584580"/>
                </a:lnTo>
                <a:lnTo>
                  <a:pt x="379336" y="582929"/>
                </a:lnTo>
                <a:close/>
              </a:path>
              <a:path w="382270" h="1045210">
                <a:moveTo>
                  <a:pt x="381232" y="567181"/>
                </a:moveTo>
                <a:lnTo>
                  <a:pt x="343281" y="567181"/>
                </a:lnTo>
                <a:lnTo>
                  <a:pt x="343026" y="569213"/>
                </a:lnTo>
                <a:lnTo>
                  <a:pt x="340865" y="582940"/>
                </a:lnTo>
                <a:lnTo>
                  <a:pt x="379336" y="582929"/>
                </a:lnTo>
                <a:lnTo>
                  <a:pt x="381000" y="572007"/>
                </a:lnTo>
                <a:lnTo>
                  <a:pt x="381232" y="567181"/>
                </a:lnTo>
                <a:close/>
              </a:path>
              <a:path w="382270" h="1045210">
                <a:moveTo>
                  <a:pt x="343051" y="568677"/>
                </a:moveTo>
                <a:lnTo>
                  <a:pt x="342969" y="569213"/>
                </a:lnTo>
                <a:lnTo>
                  <a:pt x="343051" y="568677"/>
                </a:lnTo>
                <a:close/>
              </a:path>
              <a:path w="382270" h="1045210">
                <a:moveTo>
                  <a:pt x="343281" y="567181"/>
                </a:moveTo>
                <a:lnTo>
                  <a:pt x="343051" y="568677"/>
                </a:lnTo>
                <a:lnTo>
                  <a:pt x="343026" y="569213"/>
                </a:lnTo>
                <a:lnTo>
                  <a:pt x="343281" y="567181"/>
                </a:lnTo>
                <a:close/>
              </a:path>
              <a:path w="382270" h="1045210">
                <a:moveTo>
                  <a:pt x="381850" y="552703"/>
                </a:moveTo>
                <a:lnTo>
                  <a:pt x="343788" y="552703"/>
                </a:lnTo>
                <a:lnTo>
                  <a:pt x="343788" y="554354"/>
                </a:lnTo>
                <a:lnTo>
                  <a:pt x="343051" y="568677"/>
                </a:lnTo>
                <a:lnTo>
                  <a:pt x="343281" y="567181"/>
                </a:lnTo>
                <a:lnTo>
                  <a:pt x="381232" y="567181"/>
                </a:lnTo>
                <a:lnTo>
                  <a:pt x="381852" y="554354"/>
                </a:lnTo>
                <a:lnTo>
                  <a:pt x="381850" y="552703"/>
                </a:lnTo>
                <a:close/>
              </a:path>
              <a:path w="382270" h="1045210">
                <a:moveTo>
                  <a:pt x="343754" y="553460"/>
                </a:moveTo>
                <a:lnTo>
                  <a:pt x="343712" y="554354"/>
                </a:lnTo>
                <a:lnTo>
                  <a:pt x="343754" y="553460"/>
                </a:lnTo>
                <a:close/>
              </a:path>
              <a:path w="382270" h="1045210">
                <a:moveTo>
                  <a:pt x="381220" y="538099"/>
                </a:moveTo>
                <a:lnTo>
                  <a:pt x="343154" y="538099"/>
                </a:lnTo>
                <a:lnTo>
                  <a:pt x="343281" y="539368"/>
                </a:lnTo>
                <a:lnTo>
                  <a:pt x="343754" y="553460"/>
                </a:lnTo>
                <a:lnTo>
                  <a:pt x="343788" y="552703"/>
                </a:lnTo>
                <a:lnTo>
                  <a:pt x="381850" y="552703"/>
                </a:lnTo>
                <a:lnTo>
                  <a:pt x="381220" y="538099"/>
                </a:lnTo>
                <a:close/>
              </a:path>
              <a:path w="382270" h="1045210">
                <a:moveTo>
                  <a:pt x="343160" y="538268"/>
                </a:moveTo>
                <a:lnTo>
                  <a:pt x="343203" y="539368"/>
                </a:lnTo>
                <a:lnTo>
                  <a:pt x="343160" y="538268"/>
                </a:lnTo>
                <a:close/>
              </a:path>
              <a:path w="382270" h="1045210">
                <a:moveTo>
                  <a:pt x="379806" y="523113"/>
                </a:moveTo>
                <a:lnTo>
                  <a:pt x="341503" y="523113"/>
                </a:lnTo>
                <a:lnTo>
                  <a:pt x="341630" y="524128"/>
                </a:lnTo>
                <a:lnTo>
                  <a:pt x="343160" y="538268"/>
                </a:lnTo>
                <a:lnTo>
                  <a:pt x="343154" y="538099"/>
                </a:lnTo>
                <a:lnTo>
                  <a:pt x="381220" y="538099"/>
                </a:lnTo>
                <a:lnTo>
                  <a:pt x="381126" y="535939"/>
                </a:lnTo>
                <a:lnTo>
                  <a:pt x="379806" y="523113"/>
                </a:lnTo>
                <a:close/>
              </a:path>
              <a:path w="382270" h="1045210">
                <a:moveTo>
                  <a:pt x="341577" y="523790"/>
                </a:moveTo>
                <a:lnTo>
                  <a:pt x="341614" y="524128"/>
                </a:lnTo>
                <a:lnTo>
                  <a:pt x="341577" y="523790"/>
                </a:lnTo>
                <a:close/>
              </a:path>
              <a:path w="382270" h="1045210">
                <a:moveTo>
                  <a:pt x="377682" y="507873"/>
                </a:moveTo>
                <a:lnTo>
                  <a:pt x="339090" y="507873"/>
                </a:lnTo>
                <a:lnTo>
                  <a:pt x="341577" y="523790"/>
                </a:lnTo>
                <a:lnTo>
                  <a:pt x="341503" y="523113"/>
                </a:lnTo>
                <a:lnTo>
                  <a:pt x="379806" y="523113"/>
                </a:lnTo>
                <a:lnTo>
                  <a:pt x="379349" y="518667"/>
                </a:lnTo>
                <a:lnTo>
                  <a:pt x="377682" y="507873"/>
                </a:lnTo>
                <a:close/>
              </a:path>
              <a:path w="382270" h="1045210">
                <a:moveTo>
                  <a:pt x="374735" y="492505"/>
                </a:moveTo>
                <a:lnTo>
                  <a:pt x="335788" y="492505"/>
                </a:lnTo>
                <a:lnTo>
                  <a:pt x="339217" y="508888"/>
                </a:lnTo>
                <a:lnTo>
                  <a:pt x="339090" y="507873"/>
                </a:lnTo>
                <a:lnTo>
                  <a:pt x="377682" y="507873"/>
                </a:lnTo>
                <a:lnTo>
                  <a:pt x="376682" y="501395"/>
                </a:lnTo>
                <a:lnTo>
                  <a:pt x="374735" y="492505"/>
                </a:lnTo>
                <a:close/>
              </a:path>
              <a:path w="382270" h="1045210">
                <a:moveTo>
                  <a:pt x="371023" y="477012"/>
                </a:moveTo>
                <a:lnTo>
                  <a:pt x="331597" y="477012"/>
                </a:lnTo>
                <a:lnTo>
                  <a:pt x="331850" y="477900"/>
                </a:lnTo>
                <a:lnTo>
                  <a:pt x="335915" y="493394"/>
                </a:lnTo>
                <a:lnTo>
                  <a:pt x="335788" y="492505"/>
                </a:lnTo>
                <a:lnTo>
                  <a:pt x="374735" y="492505"/>
                </a:lnTo>
                <a:lnTo>
                  <a:pt x="372872" y="483996"/>
                </a:lnTo>
                <a:lnTo>
                  <a:pt x="371023" y="477012"/>
                </a:lnTo>
                <a:close/>
              </a:path>
              <a:path w="382270" h="1045210">
                <a:moveTo>
                  <a:pt x="331731" y="477521"/>
                </a:moveTo>
                <a:lnTo>
                  <a:pt x="331831" y="477900"/>
                </a:lnTo>
                <a:lnTo>
                  <a:pt x="331731" y="477521"/>
                </a:lnTo>
                <a:close/>
              </a:path>
              <a:path w="382270" h="1045210">
                <a:moveTo>
                  <a:pt x="366613" y="461390"/>
                </a:moveTo>
                <a:lnTo>
                  <a:pt x="326644" y="461390"/>
                </a:lnTo>
                <a:lnTo>
                  <a:pt x="331731" y="477521"/>
                </a:lnTo>
                <a:lnTo>
                  <a:pt x="331597" y="477012"/>
                </a:lnTo>
                <a:lnTo>
                  <a:pt x="371023" y="477012"/>
                </a:lnTo>
                <a:lnTo>
                  <a:pt x="368300" y="466725"/>
                </a:lnTo>
                <a:lnTo>
                  <a:pt x="366613" y="461390"/>
                </a:lnTo>
                <a:close/>
              </a:path>
              <a:path w="382270" h="1045210">
                <a:moveTo>
                  <a:pt x="355495" y="429767"/>
                </a:moveTo>
                <a:lnTo>
                  <a:pt x="314325" y="429767"/>
                </a:lnTo>
                <a:lnTo>
                  <a:pt x="321183" y="446277"/>
                </a:lnTo>
                <a:lnTo>
                  <a:pt x="326771" y="462152"/>
                </a:lnTo>
                <a:lnTo>
                  <a:pt x="326644" y="461390"/>
                </a:lnTo>
                <a:lnTo>
                  <a:pt x="366613" y="461390"/>
                </a:lnTo>
                <a:lnTo>
                  <a:pt x="362838" y="449452"/>
                </a:lnTo>
                <a:lnTo>
                  <a:pt x="356488" y="432180"/>
                </a:lnTo>
                <a:lnTo>
                  <a:pt x="355495" y="429767"/>
                </a:lnTo>
                <a:close/>
              </a:path>
              <a:path w="382270" h="1045210">
                <a:moveTo>
                  <a:pt x="320801" y="445515"/>
                </a:moveTo>
                <a:lnTo>
                  <a:pt x="321075" y="446277"/>
                </a:lnTo>
                <a:lnTo>
                  <a:pt x="320801" y="445515"/>
                </a:lnTo>
                <a:close/>
              </a:path>
              <a:path w="382270" h="1045210">
                <a:moveTo>
                  <a:pt x="341503" y="397637"/>
                </a:moveTo>
                <a:lnTo>
                  <a:pt x="298958" y="397637"/>
                </a:lnTo>
                <a:lnTo>
                  <a:pt x="299212" y="398144"/>
                </a:lnTo>
                <a:lnTo>
                  <a:pt x="307213" y="414274"/>
                </a:lnTo>
                <a:lnTo>
                  <a:pt x="314579" y="430402"/>
                </a:lnTo>
                <a:lnTo>
                  <a:pt x="314325" y="429767"/>
                </a:lnTo>
                <a:lnTo>
                  <a:pt x="355495" y="429767"/>
                </a:lnTo>
                <a:lnTo>
                  <a:pt x="349376" y="414908"/>
                </a:lnTo>
                <a:lnTo>
                  <a:pt x="341503" y="397637"/>
                </a:lnTo>
                <a:close/>
              </a:path>
              <a:path w="382270" h="1045210">
                <a:moveTo>
                  <a:pt x="306959" y="413765"/>
                </a:moveTo>
                <a:lnTo>
                  <a:pt x="307191" y="414274"/>
                </a:lnTo>
                <a:lnTo>
                  <a:pt x="306959" y="413765"/>
                </a:lnTo>
                <a:close/>
              </a:path>
              <a:path w="382270" h="1045210">
                <a:moveTo>
                  <a:pt x="299186" y="398098"/>
                </a:moveTo>
                <a:close/>
              </a:path>
              <a:path w="382270" h="1045210">
                <a:moveTo>
                  <a:pt x="333375" y="381380"/>
                </a:moveTo>
                <a:lnTo>
                  <a:pt x="290195" y="381380"/>
                </a:lnTo>
                <a:lnTo>
                  <a:pt x="299186" y="398098"/>
                </a:lnTo>
                <a:lnTo>
                  <a:pt x="298958" y="397637"/>
                </a:lnTo>
                <a:lnTo>
                  <a:pt x="341503" y="397637"/>
                </a:lnTo>
                <a:lnTo>
                  <a:pt x="333375" y="381380"/>
                </a:lnTo>
                <a:close/>
              </a:path>
              <a:path w="382270" h="1045210">
                <a:moveTo>
                  <a:pt x="315230" y="348614"/>
                </a:moveTo>
                <a:lnTo>
                  <a:pt x="270763" y="348614"/>
                </a:lnTo>
                <a:lnTo>
                  <a:pt x="281050" y="365505"/>
                </a:lnTo>
                <a:lnTo>
                  <a:pt x="290449" y="381888"/>
                </a:lnTo>
                <a:lnTo>
                  <a:pt x="290195" y="381380"/>
                </a:lnTo>
                <a:lnTo>
                  <a:pt x="333375" y="381380"/>
                </a:lnTo>
                <a:lnTo>
                  <a:pt x="332867" y="380364"/>
                </a:lnTo>
                <a:lnTo>
                  <a:pt x="323596" y="363092"/>
                </a:lnTo>
                <a:lnTo>
                  <a:pt x="315230" y="348614"/>
                </a:lnTo>
                <a:close/>
              </a:path>
              <a:path w="382270" h="1045210">
                <a:moveTo>
                  <a:pt x="280797" y="365125"/>
                </a:moveTo>
                <a:lnTo>
                  <a:pt x="281016" y="365505"/>
                </a:lnTo>
                <a:lnTo>
                  <a:pt x="280797" y="365125"/>
                </a:lnTo>
                <a:close/>
              </a:path>
              <a:path w="382270" h="1045210">
                <a:moveTo>
                  <a:pt x="305380" y="332231"/>
                </a:moveTo>
                <a:lnTo>
                  <a:pt x="260096" y="332231"/>
                </a:lnTo>
                <a:lnTo>
                  <a:pt x="271018" y="349123"/>
                </a:lnTo>
                <a:lnTo>
                  <a:pt x="270763" y="348614"/>
                </a:lnTo>
                <a:lnTo>
                  <a:pt x="315230" y="348614"/>
                </a:lnTo>
                <a:lnTo>
                  <a:pt x="313690" y="345948"/>
                </a:lnTo>
                <a:lnTo>
                  <a:pt x="305380" y="332231"/>
                </a:lnTo>
                <a:close/>
              </a:path>
              <a:path w="382270" h="1045210">
                <a:moveTo>
                  <a:pt x="259503" y="265302"/>
                </a:moveTo>
                <a:lnTo>
                  <a:pt x="211962" y="265302"/>
                </a:lnTo>
                <a:lnTo>
                  <a:pt x="212344" y="265811"/>
                </a:lnTo>
                <a:lnTo>
                  <a:pt x="237362" y="299338"/>
                </a:lnTo>
                <a:lnTo>
                  <a:pt x="260350" y="332739"/>
                </a:lnTo>
                <a:lnTo>
                  <a:pt x="260096" y="332231"/>
                </a:lnTo>
                <a:lnTo>
                  <a:pt x="305380" y="332231"/>
                </a:lnTo>
                <a:lnTo>
                  <a:pt x="303149" y="328549"/>
                </a:lnTo>
                <a:lnTo>
                  <a:pt x="291846" y="311276"/>
                </a:lnTo>
                <a:lnTo>
                  <a:pt x="268097" y="276860"/>
                </a:lnTo>
                <a:lnTo>
                  <a:pt x="259503" y="265302"/>
                </a:lnTo>
                <a:close/>
              </a:path>
              <a:path w="382270" h="1045210">
                <a:moveTo>
                  <a:pt x="236982" y="298830"/>
                </a:moveTo>
                <a:lnTo>
                  <a:pt x="237332" y="299338"/>
                </a:lnTo>
                <a:lnTo>
                  <a:pt x="236982" y="298830"/>
                </a:lnTo>
                <a:close/>
              </a:path>
              <a:path w="382270" h="1045210">
                <a:moveTo>
                  <a:pt x="212315" y="265775"/>
                </a:moveTo>
                <a:close/>
              </a:path>
              <a:path w="382270" h="1045210">
                <a:moveTo>
                  <a:pt x="233875" y="231648"/>
                </a:moveTo>
                <a:lnTo>
                  <a:pt x="185038" y="231648"/>
                </a:lnTo>
                <a:lnTo>
                  <a:pt x="212315" y="265775"/>
                </a:lnTo>
                <a:lnTo>
                  <a:pt x="211962" y="265302"/>
                </a:lnTo>
                <a:lnTo>
                  <a:pt x="259503" y="265302"/>
                </a:lnTo>
                <a:lnTo>
                  <a:pt x="242316" y="242188"/>
                </a:lnTo>
                <a:lnTo>
                  <a:pt x="233875" y="231648"/>
                </a:lnTo>
                <a:close/>
              </a:path>
              <a:path w="382270" h="1045210">
                <a:moveTo>
                  <a:pt x="147368" y="129286"/>
                </a:moveTo>
                <a:lnTo>
                  <a:pt x="96138" y="129286"/>
                </a:lnTo>
                <a:lnTo>
                  <a:pt x="127126" y="163829"/>
                </a:lnTo>
                <a:lnTo>
                  <a:pt x="156972" y="197992"/>
                </a:lnTo>
                <a:lnTo>
                  <a:pt x="185293" y="232028"/>
                </a:lnTo>
                <a:lnTo>
                  <a:pt x="185038" y="231648"/>
                </a:lnTo>
                <a:lnTo>
                  <a:pt x="233875" y="231648"/>
                </a:lnTo>
                <a:lnTo>
                  <a:pt x="214757" y="207771"/>
                </a:lnTo>
                <a:lnTo>
                  <a:pt x="185800" y="173100"/>
                </a:lnTo>
                <a:lnTo>
                  <a:pt x="155575" y="138429"/>
                </a:lnTo>
                <a:lnTo>
                  <a:pt x="147368" y="129286"/>
                </a:lnTo>
                <a:close/>
              </a:path>
              <a:path w="382270" h="1045210">
                <a:moveTo>
                  <a:pt x="156718" y="197738"/>
                </a:moveTo>
                <a:lnTo>
                  <a:pt x="156929" y="197992"/>
                </a:lnTo>
                <a:lnTo>
                  <a:pt x="156718" y="197738"/>
                </a:lnTo>
                <a:close/>
              </a:path>
              <a:path w="382270" h="1045210">
                <a:moveTo>
                  <a:pt x="126873" y="163575"/>
                </a:moveTo>
                <a:lnTo>
                  <a:pt x="127095" y="163829"/>
                </a:lnTo>
                <a:lnTo>
                  <a:pt x="126873" y="163575"/>
                </a:lnTo>
                <a:close/>
              </a:path>
              <a:path w="382270" h="1045210">
                <a:moveTo>
                  <a:pt x="27686" y="0"/>
                </a:moveTo>
                <a:lnTo>
                  <a:pt x="0" y="26162"/>
                </a:lnTo>
                <a:lnTo>
                  <a:pt x="64770" y="95123"/>
                </a:lnTo>
                <a:lnTo>
                  <a:pt x="96266" y="129539"/>
                </a:lnTo>
                <a:lnTo>
                  <a:pt x="96138" y="129286"/>
                </a:lnTo>
                <a:lnTo>
                  <a:pt x="147368" y="129286"/>
                </a:lnTo>
                <a:lnTo>
                  <a:pt x="124460" y="103758"/>
                </a:lnTo>
                <a:lnTo>
                  <a:pt x="92583" y="69214"/>
                </a:lnTo>
                <a:lnTo>
                  <a:pt x="27686" y="0"/>
                </a:lnTo>
                <a:close/>
              </a:path>
              <a:path w="382270" h="1045210">
                <a:moveTo>
                  <a:pt x="64643" y="94995"/>
                </a:moveTo>
                <a:lnTo>
                  <a:pt x="64759" y="95123"/>
                </a:lnTo>
                <a:lnTo>
                  <a:pt x="64643" y="94995"/>
                </a:lnTo>
                <a:close/>
              </a:path>
            </a:pathLst>
          </a:custGeom>
          <a:solidFill>
            <a:srgbClr val="3986FF"/>
          </a:solidFill>
        </p:spPr>
        <p:txBody>
          <a:bodyPr wrap="square" lIns="0" tIns="0" rIns="0" bIns="0" rtlCol="0"/>
          <a:lstStyle/>
          <a:p>
            <a:endParaRPr/>
          </a:p>
        </p:txBody>
      </p:sp>
      <p:sp>
        <p:nvSpPr>
          <p:cNvPr id="8" name="object 8"/>
          <p:cNvSpPr txBox="1"/>
          <p:nvPr/>
        </p:nvSpPr>
        <p:spPr>
          <a:xfrm>
            <a:off x="7107174" y="4344161"/>
            <a:ext cx="2265045" cy="645690"/>
          </a:xfrm>
          <a:prstGeom prst="rect">
            <a:avLst/>
          </a:prstGeom>
          <a:ln w="19811">
            <a:solidFill>
              <a:srgbClr val="4285F4"/>
            </a:solidFill>
          </a:ln>
        </p:spPr>
        <p:txBody>
          <a:bodyPr vert="horz" wrap="square" lIns="0" tIns="29845" rIns="0" bIns="0" rtlCol="0">
            <a:spAutoFit/>
          </a:bodyPr>
          <a:lstStyle/>
          <a:p>
            <a:pPr marL="221615" marR="214629" indent="15240">
              <a:spcBef>
                <a:spcPts val="235"/>
              </a:spcBef>
            </a:pPr>
            <a:r>
              <a:rPr sz="2000" spc="-114" dirty="0">
                <a:solidFill>
                  <a:srgbClr val="4285F4"/>
                </a:solidFill>
                <a:latin typeface="Arial"/>
                <a:cs typeface="Arial"/>
              </a:rPr>
              <a:t>Lots </a:t>
            </a:r>
            <a:r>
              <a:rPr sz="2000" spc="-5" dirty="0">
                <a:solidFill>
                  <a:srgbClr val="4285F4"/>
                </a:solidFill>
                <a:latin typeface="Arial"/>
                <a:cs typeface="Arial"/>
              </a:rPr>
              <a:t>of </a:t>
            </a:r>
            <a:r>
              <a:rPr sz="2000" spc="-25" dirty="0">
                <a:solidFill>
                  <a:srgbClr val="4285F4"/>
                </a:solidFill>
                <a:latin typeface="Arial"/>
                <a:cs typeface="Arial"/>
              </a:rPr>
              <a:t>important  </a:t>
            </a:r>
            <a:r>
              <a:rPr sz="2000" spc="-40" dirty="0">
                <a:solidFill>
                  <a:srgbClr val="4285F4"/>
                </a:solidFill>
                <a:latin typeface="Arial"/>
                <a:cs typeface="Arial"/>
              </a:rPr>
              <a:t>definitions</a:t>
            </a:r>
            <a:r>
              <a:rPr sz="2000" spc="-150" dirty="0">
                <a:solidFill>
                  <a:srgbClr val="4285F4"/>
                </a:solidFill>
                <a:latin typeface="Arial"/>
                <a:cs typeface="Arial"/>
              </a:rPr>
              <a:t> </a:t>
            </a:r>
            <a:r>
              <a:rPr sz="2000" spc="-40" dirty="0">
                <a:solidFill>
                  <a:srgbClr val="4285F4"/>
                </a:solidFill>
                <a:latin typeface="Arial"/>
                <a:cs typeface="Arial"/>
              </a:rPr>
              <a:t>today!</a:t>
            </a:r>
            <a:endParaRPr sz="2000">
              <a:latin typeface="Arial"/>
              <a:cs typeface="Arial"/>
            </a:endParaRPr>
          </a:p>
        </p:txBody>
      </p:sp>
      <p:sp>
        <p:nvSpPr>
          <p:cNvPr id="9" name="Holder 4">
            <a:extLst>
              <a:ext uri="{FF2B5EF4-FFF2-40B4-BE49-F238E27FC236}">
                <a16:creationId xmlns:a16="http://schemas.microsoft.com/office/drawing/2014/main" id="{BF6354F2-149F-458E-81DE-FFA399CCA698}"/>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844286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914400" y="1105662"/>
            <a:ext cx="10058399" cy="3980577"/>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400" dirty="0">
                <a:latin typeface="Arial"/>
                <a:cs typeface="Arial"/>
              </a:rPr>
              <a:t>No! It can be a problem for all neural architectures (including </a:t>
            </a:r>
            <a:r>
              <a:rPr sz="2400" dirty="0">
                <a:solidFill>
                  <a:srgbClr val="BA56BD"/>
                </a:solidFill>
                <a:latin typeface="Arial"/>
                <a:cs typeface="Arial"/>
              </a:rPr>
              <a:t> feed-forward </a:t>
            </a:r>
            <a:r>
              <a:rPr sz="2400" dirty="0">
                <a:latin typeface="Arial"/>
                <a:cs typeface="Arial"/>
              </a:rPr>
              <a:t>and </a:t>
            </a:r>
            <a:r>
              <a:rPr sz="2400" dirty="0">
                <a:solidFill>
                  <a:srgbClr val="BA56BD"/>
                </a:solidFill>
                <a:latin typeface="Arial"/>
                <a:cs typeface="Arial"/>
              </a:rPr>
              <a:t>convolutional</a:t>
            </a:r>
            <a:r>
              <a:rPr sz="2400" dirty="0">
                <a:latin typeface="Arial"/>
                <a:cs typeface="Arial"/>
              </a:rPr>
              <a:t>), especially </a:t>
            </a:r>
            <a:r>
              <a:rPr sz="2400" dirty="0">
                <a:solidFill>
                  <a:srgbClr val="BA56BD"/>
                </a:solidFill>
                <a:latin typeface="Arial"/>
                <a:cs typeface="Arial"/>
              </a:rPr>
              <a:t>deep </a:t>
            </a:r>
            <a:r>
              <a:rPr sz="2400" dirty="0">
                <a:latin typeface="Arial"/>
                <a:cs typeface="Arial"/>
              </a:rPr>
              <a:t>ones.</a:t>
            </a:r>
          </a:p>
          <a:p>
            <a:pPr marL="698500" marR="22860" lvl="1" indent="-228600">
              <a:spcBef>
                <a:spcPts val="509"/>
              </a:spcBef>
              <a:buClr>
                <a:srgbClr val="3986FF"/>
              </a:buClr>
              <a:buFont typeface="Times New Roman"/>
              <a:buChar char="•"/>
              <a:tabLst>
                <a:tab pos="698500" algn="l"/>
                <a:tab pos="699135" algn="l"/>
              </a:tabLst>
            </a:pPr>
            <a:r>
              <a:rPr sz="20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Solution: lots of new deep feedforward/convolutional architectures that</a:t>
            </a:r>
          </a:p>
          <a:p>
            <a:pPr marL="698500"/>
            <a:r>
              <a:rPr sz="2000" dirty="0">
                <a:solidFill>
                  <a:srgbClr val="BA56BD"/>
                </a:solidFill>
                <a:latin typeface="Arial"/>
                <a:cs typeface="Arial"/>
              </a:rPr>
              <a:t>add more direct connections </a:t>
            </a:r>
            <a:r>
              <a:rPr sz="2000" dirty="0">
                <a:latin typeface="Arial"/>
                <a:cs typeface="Arial"/>
              </a:rPr>
              <a:t>(thus allowing the gradient to flow)</a:t>
            </a:r>
          </a:p>
          <a:p>
            <a:pPr>
              <a:spcBef>
                <a:spcPts val="25"/>
              </a:spcBef>
            </a:pPr>
            <a:endParaRPr sz="2900" dirty="0">
              <a:latin typeface="Times New Roman"/>
              <a:cs typeface="Times New Roman"/>
            </a:endParaRPr>
          </a:p>
          <a:p>
            <a:pPr marL="12700"/>
            <a:r>
              <a:rPr sz="2000" u="sng" dirty="0">
                <a:uFill>
                  <a:solidFill>
                    <a:srgbClr val="000000"/>
                  </a:solidFill>
                </a:uFill>
                <a:latin typeface="Arial"/>
                <a:cs typeface="Arial"/>
              </a:rPr>
              <a:t>For example:</a:t>
            </a:r>
            <a:endParaRPr sz="2000" dirty="0">
              <a:latin typeface="Arial"/>
              <a:cs typeface="Arial"/>
            </a:endParaRPr>
          </a:p>
          <a:p>
            <a:pPr marL="355600" indent="-342900">
              <a:spcBef>
                <a:spcPts val="480"/>
              </a:spcBef>
              <a:buClr>
                <a:srgbClr val="CC0000"/>
              </a:buClr>
              <a:buFont typeface="Times New Roman"/>
              <a:buChar char="•"/>
              <a:tabLst>
                <a:tab pos="354965" algn="l"/>
                <a:tab pos="355600" algn="l"/>
              </a:tabLst>
            </a:pPr>
            <a:r>
              <a:rPr sz="2000" dirty="0">
                <a:solidFill>
                  <a:srgbClr val="BA56BD"/>
                </a:solidFill>
                <a:latin typeface="Arial"/>
                <a:cs typeface="Arial"/>
              </a:rPr>
              <a:t>Dense connections </a:t>
            </a:r>
            <a:r>
              <a:rPr sz="2000" dirty="0">
                <a:latin typeface="Arial"/>
                <a:cs typeface="Arial"/>
              </a:rPr>
              <a:t>aka “DenseNet”</a:t>
            </a:r>
          </a:p>
          <a:p>
            <a:pPr marL="355600" indent="-342900">
              <a:spcBef>
                <a:spcPts val="484"/>
              </a:spcBef>
              <a:buClr>
                <a:srgbClr val="CC0000"/>
              </a:buClr>
              <a:buFont typeface="Times New Roman"/>
              <a:buChar char="•"/>
              <a:tabLst>
                <a:tab pos="354965" algn="l"/>
                <a:tab pos="355600" algn="l"/>
              </a:tabLst>
            </a:pPr>
            <a:r>
              <a:rPr sz="2000" dirty="0">
                <a:latin typeface="Arial"/>
                <a:cs typeface="Arial"/>
              </a:rPr>
              <a:t>Directly connect everything to everything!</a:t>
            </a:r>
          </a:p>
        </p:txBody>
      </p:sp>
      <p:sp>
        <p:nvSpPr>
          <p:cNvPr id="5" name="object 5"/>
          <p:cNvSpPr/>
          <p:nvPr/>
        </p:nvSpPr>
        <p:spPr>
          <a:xfrm>
            <a:off x="7075274" y="3823821"/>
            <a:ext cx="2929022" cy="249614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04660" y="3706368"/>
            <a:ext cx="3043555" cy="2601595"/>
          </a:xfrm>
          <a:custGeom>
            <a:avLst/>
            <a:gdLst/>
            <a:ahLst/>
            <a:cxnLst/>
            <a:rect l="l" t="t" r="r" b="b"/>
            <a:pathLst>
              <a:path w="3043554" h="2601595">
                <a:moveTo>
                  <a:pt x="0" y="2601467"/>
                </a:moveTo>
                <a:lnTo>
                  <a:pt x="3043428" y="2601467"/>
                </a:lnTo>
                <a:lnTo>
                  <a:pt x="3043428" y="0"/>
                </a:lnTo>
                <a:lnTo>
                  <a:pt x="0" y="0"/>
                </a:lnTo>
                <a:lnTo>
                  <a:pt x="0" y="2601467"/>
                </a:lnTo>
                <a:close/>
              </a:path>
            </a:pathLst>
          </a:custGeom>
          <a:ln w="9144">
            <a:solidFill>
              <a:srgbClr val="7E7E7E"/>
            </a:solidFill>
          </a:ln>
        </p:spPr>
        <p:txBody>
          <a:bodyPr wrap="square" lIns="0" tIns="0" rIns="0" bIns="0" rtlCol="0"/>
          <a:lstStyle/>
          <a:p>
            <a:endParaRPr/>
          </a:p>
        </p:txBody>
      </p:sp>
      <p:sp>
        <p:nvSpPr>
          <p:cNvPr id="7" name="object 7"/>
          <p:cNvSpPr txBox="1"/>
          <p:nvPr/>
        </p:nvSpPr>
        <p:spPr>
          <a:xfrm>
            <a:off x="5125593" y="6444184"/>
            <a:ext cx="5352415"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”Densely </a:t>
            </a:r>
            <a:r>
              <a:rPr sz="1000" spc="-55" dirty="0">
                <a:latin typeface="Arial"/>
                <a:cs typeface="Arial"/>
              </a:rPr>
              <a:t>Connected </a:t>
            </a:r>
            <a:r>
              <a:rPr sz="1000" spc="-35" dirty="0">
                <a:latin typeface="Arial"/>
                <a:cs typeface="Arial"/>
              </a:rPr>
              <a:t>Convolutional </a:t>
            </a:r>
            <a:r>
              <a:rPr sz="1000" spc="-30" dirty="0">
                <a:latin typeface="Arial"/>
                <a:cs typeface="Arial"/>
              </a:rPr>
              <a:t>Networks", </a:t>
            </a:r>
            <a:r>
              <a:rPr sz="1000" spc="-65" dirty="0">
                <a:latin typeface="Arial"/>
                <a:cs typeface="Arial"/>
              </a:rPr>
              <a:t>Huang </a:t>
            </a:r>
            <a:r>
              <a:rPr sz="1000" spc="-5" dirty="0">
                <a:latin typeface="Arial"/>
                <a:cs typeface="Arial"/>
              </a:rPr>
              <a:t>et </a:t>
            </a:r>
            <a:r>
              <a:rPr sz="1000" spc="-35" dirty="0">
                <a:latin typeface="Arial"/>
                <a:cs typeface="Arial"/>
              </a:rPr>
              <a:t>al, </a:t>
            </a:r>
            <a:r>
              <a:rPr sz="1000" spc="-50" dirty="0">
                <a:latin typeface="Arial"/>
                <a:cs typeface="Arial"/>
              </a:rPr>
              <a:t>2017.</a:t>
            </a:r>
            <a:r>
              <a:rPr sz="1000" spc="-5" dirty="0">
                <a:latin typeface="Arial"/>
                <a:cs typeface="Arial"/>
              </a:rPr>
              <a:t> </a:t>
            </a:r>
            <a:r>
              <a:rPr sz="1000" u="sng" spc="-20" dirty="0">
                <a:solidFill>
                  <a:srgbClr val="EE8E1C"/>
                </a:solidFill>
                <a:uFill>
                  <a:solidFill>
                    <a:srgbClr val="EE8E1C"/>
                  </a:solidFill>
                </a:uFill>
                <a:latin typeface="Arial"/>
                <a:cs typeface="Arial"/>
                <a:hlinkClick r:id="rId3"/>
              </a:rPr>
              <a:t>https://arxiv.org/pdf/1608.06993.pdf</a:t>
            </a:r>
            <a:endParaRPr sz="1000">
              <a:latin typeface="Arial"/>
              <a:cs typeface="Arial"/>
            </a:endParaRPr>
          </a:p>
        </p:txBody>
      </p:sp>
    </p:spTree>
    <p:extLst>
      <p:ext uri="{BB962C8B-B14F-4D97-AF65-F5344CB8AC3E}">
        <p14:creationId xmlns:p14="http://schemas.microsoft.com/office/powerpoint/2010/main" val="1100232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838200" y="1105661"/>
            <a:ext cx="10439400" cy="5445080"/>
          </a:xfrm>
          <a:prstGeom prst="rect">
            <a:avLst/>
          </a:prstGeom>
        </p:spPr>
        <p:txBody>
          <a:bodyPr vert="horz" wrap="square" lIns="0" tIns="12700" rIns="0" bIns="0" rtlCol="0">
            <a:spAutoFit/>
          </a:bodyPr>
          <a:lstStyle/>
          <a:p>
            <a:pPr marL="355600" marR="340360" indent="-342900">
              <a:spcBef>
                <a:spcPts val="100"/>
              </a:spcBef>
              <a:buClr>
                <a:srgbClr val="CC0000"/>
              </a:buClr>
              <a:buFont typeface="Times New Roman"/>
              <a:buChar char="•"/>
              <a:tabLst>
                <a:tab pos="354965" algn="l"/>
                <a:tab pos="355600" algn="l"/>
              </a:tabLst>
            </a:pPr>
            <a:r>
              <a:rPr sz="2800" spc="-50" dirty="0">
                <a:latin typeface="Arial"/>
                <a:cs typeface="Arial"/>
              </a:rPr>
              <a:t>No!</a:t>
            </a:r>
            <a:r>
              <a:rPr sz="2800" spc="-125" dirty="0">
                <a:latin typeface="Arial"/>
                <a:cs typeface="Arial"/>
              </a:rPr>
              <a:t> </a:t>
            </a:r>
            <a:r>
              <a:rPr sz="2800" spc="35" dirty="0">
                <a:latin typeface="Arial"/>
                <a:cs typeface="Arial"/>
              </a:rPr>
              <a:t>It</a:t>
            </a:r>
            <a:r>
              <a:rPr sz="2800" spc="-145" dirty="0">
                <a:latin typeface="Arial"/>
                <a:cs typeface="Arial"/>
              </a:rPr>
              <a:t> </a:t>
            </a:r>
            <a:r>
              <a:rPr sz="2800" spc="-150" dirty="0">
                <a:latin typeface="Arial"/>
                <a:cs typeface="Arial"/>
              </a:rPr>
              <a:t>can</a:t>
            </a:r>
            <a:r>
              <a:rPr sz="2800" spc="-135" dirty="0">
                <a:latin typeface="Arial"/>
                <a:cs typeface="Arial"/>
              </a:rPr>
              <a:t> </a:t>
            </a:r>
            <a:r>
              <a:rPr sz="2800" spc="-110" dirty="0">
                <a:latin typeface="Arial"/>
                <a:cs typeface="Arial"/>
              </a:rPr>
              <a:t>be</a:t>
            </a:r>
            <a:r>
              <a:rPr sz="2800" spc="-130" dirty="0">
                <a:latin typeface="Arial"/>
                <a:cs typeface="Arial"/>
              </a:rPr>
              <a:t> </a:t>
            </a:r>
            <a:r>
              <a:rPr sz="2800" spc="-190" dirty="0">
                <a:latin typeface="Arial"/>
                <a:cs typeface="Arial"/>
              </a:rPr>
              <a:t>a</a:t>
            </a:r>
            <a:r>
              <a:rPr sz="2800" spc="-120" dirty="0">
                <a:latin typeface="Arial"/>
                <a:cs typeface="Arial"/>
              </a:rPr>
              <a:t> </a:t>
            </a:r>
            <a:r>
              <a:rPr sz="2800" spc="-60" dirty="0">
                <a:latin typeface="Arial"/>
                <a:cs typeface="Arial"/>
              </a:rPr>
              <a:t>problem</a:t>
            </a:r>
            <a:r>
              <a:rPr sz="2800" spc="-120" dirty="0">
                <a:latin typeface="Arial"/>
                <a:cs typeface="Arial"/>
              </a:rPr>
              <a:t> </a:t>
            </a:r>
            <a:r>
              <a:rPr sz="2800" spc="5" dirty="0">
                <a:latin typeface="Arial"/>
                <a:cs typeface="Arial"/>
              </a:rPr>
              <a:t>for</a:t>
            </a:r>
            <a:r>
              <a:rPr sz="2800" spc="-125" dirty="0">
                <a:latin typeface="Arial"/>
                <a:cs typeface="Arial"/>
              </a:rPr>
              <a:t> </a:t>
            </a:r>
            <a:r>
              <a:rPr sz="2800" spc="-50" dirty="0">
                <a:latin typeface="Arial"/>
                <a:cs typeface="Arial"/>
              </a:rPr>
              <a:t>all</a:t>
            </a:r>
            <a:r>
              <a:rPr sz="2800" spc="-140" dirty="0">
                <a:latin typeface="Arial"/>
                <a:cs typeface="Arial"/>
              </a:rPr>
              <a:t> </a:t>
            </a:r>
            <a:r>
              <a:rPr sz="2800" spc="-75" dirty="0">
                <a:latin typeface="Arial"/>
                <a:cs typeface="Arial"/>
              </a:rPr>
              <a:t>neural</a:t>
            </a:r>
            <a:r>
              <a:rPr sz="2800" spc="-125" dirty="0">
                <a:latin typeface="Arial"/>
                <a:cs typeface="Arial"/>
              </a:rPr>
              <a:t> </a:t>
            </a:r>
            <a:r>
              <a:rPr sz="2800" spc="-70" dirty="0">
                <a:latin typeface="Arial"/>
                <a:cs typeface="Arial"/>
              </a:rPr>
              <a:t>architectures</a:t>
            </a:r>
            <a:r>
              <a:rPr sz="2800" spc="-165" dirty="0">
                <a:latin typeface="Arial"/>
                <a:cs typeface="Arial"/>
              </a:rPr>
              <a:t> </a:t>
            </a:r>
            <a:r>
              <a:rPr sz="2800" spc="-75" dirty="0">
                <a:latin typeface="Arial"/>
                <a:cs typeface="Arial"/>
              </a:rPr>
              <a:t>(including </a:t>
            </a:r>
            <a:r>
              <a:rPr sz="2800" spc="-75" dirty="0">
                <a:solidFill>
                  <a:srgbClr val="BA56BD"/>
                </a:solidFill>
                <a:latin typeface="Arial"/>
                <a:cs typeface="Arial"/>
              </a:rPr>
              <a:t> </a:t>
            </a:r>
            <a:r>
              <a:rPr sz="2800" spc="-50" dirty="0">
                <a:solidFill>
                  <a:srgbClr val="BA56BD"/>
                </a:solidFill>
                <a:latin typeface="Arial"/>
                <a:cs typeface="Arial"/>
              </a:rPr>
              <a:t>feed-forward </a:t>
            </a:r>
            <a:r>
              <a:rPr sz="2800" spc="-114" dirty="0">
                <a:latin typeface="Arial"/>
                <a:cs typeface="Arial"/>
              </a:rPr>
              <a:t>and </a:t>
            </a:r>
            <a:r>
              <a:rPr sz="2800" spc="-60" dirty="0">
                <a:solidFill>
                  <a:srgbClr val="BA56BD"/>
                </a:solidFill>
                <a:latin typeface="Arial"/>
                <a:cs typeface="Arial"/>
              </a:rPr>
              <a:t>convolutional</a:t>
            </a:r>
            <a:r>
              <a:rPr sz="2800" spc="-60" dirty="0">
                <a:latin typeface="Arial"/>
                <a:cs typeface="Arial"/>
              </a:rPr>
              <a:t>), </a:t>
            </a:r>
            <a:r>
              <a:rPr sz="2800" spc="-105" dirty="0">
                <a:latin typeface="Arial"/>
                <a:cs typeface="Arial"/>
              </a:rPr>
              <a:t>especially </a:t>
            </a:r>
            <a:r>
              <a:rPr sz="2800" spc="-110" dirty="0">
                <a:solidFill>
                  <a:srgbClr val="BA56BD"/>
                </a:solidFill>
                <a:latin typeface="Arial"/>
                <a:cs typeface="Arial"/>
              </a:rPr>
              <a:t>deep</a:t>
            </a:r>
            <a:r>
              <a:rPr sz="2800" spc="-320" dirty="0">
                <a:solidFill>
                  <a:srgbClr val="BA56BD"/>
                </a:solidFill>
                <a:latin typeface="Arial"/>
                <a:cs typeface="Arial"/>
              </a:rPr>
              <a:t> </a:t>
            </a:r>
            <a:r>
              <a:rPr sz="2800" spc="-130" dirty="0">
                <a:latin typeface="Arial"/>
                <a:cs typeface="Arial"/>
              </a:rPr>
              <a:t>ones.</a:t>
            </a:r>
            <a:endParaRPr sz="2800" dirty="0">
              <a:latin typeface="Arial"/>
              <a:cs typeface="Arial"/>
            </a:endParaRPr>
          </a:p>
          <a:p>
            <a:pPr marL="698500" marR="108585" lvl="1" indent="-228600">
              <a:spcBef>
                <a:spcPts val="509"/>
              </a:spcBef>
              <a:buClr>
                <a:srgbClr val="3986FF"/>
              </a:buClr>
              <a:buFont typeface="Times New Roman"/>
              <a:buChar char="•"/>
              <a:tabLst>
                <a:tab pos="698500" algn="l"/>
                <a:tab pos="699135" algn="l"/>
              </a:tabLst>
            </a:pPr>
            <a:r>
              <a:rPr sz="2400" spc="-130" dirty="0">
                <a:latin typeface="Arial"/>
                <a:cs typeface="Arial"/>
              </a:rPr>
              <a:t>Due</a:t>
            </a:r>
            <a:r>
              <a:rPr sz="2400" spc="-125" dirty="0">
                <a:latin typeface="Arial"/>
                <a:cs typeface="Arial"/>
              </a:rPr>
              <a:t> </a:t>
            </a:r>
            <a:r>
              <a:rPr sz="2400" spc="30" dirty="0">
                <a:latin typeface="Arial"/>
                <a:cs typeface="Arial"/>
              </a:rPr>
              <a:t>to</a:t>
            </a:r>
            <a:r>
              <a:rPr sz="2400" spc="-105" dirty="0">
                <a:latin typeface="Arial"/>
                <a:cs typeface="Arial"/>
              </a:rPr>
              <a:t> </a:t>
            </a:r>
            <a:r>
              <a:rPr sz="2400" spc="-85" dirty="0">
                <a:latin typeface="Arial"/>
                <a:cs typeface="Arial"/>
              </a:rPr>
              <a:t>chain</a:t>
            </a:r>
            <a:r>
              <a:rPr sz="2400" spc="-105" dirty="0">
                <a:latin typeface="Arial"/>
                <a:cs typeface="Arial"/>
              </a:rPr>
              <a:t> </a:t>
            </a:r>
            <a:r>
              <a:rPr sz="2400" spc="-40" dirty="0">
                <a:latin typeface="Arial"/>
                <a:cs typeface="Arial"/>
              </a:rPr>
              <a:t>rule</a:t>
            </a:r>
            <a:r>
              <a:rPr sz="2400" spc="-105" dirty="0">
                <a:latin typeface="Arial"/>
                <a:cs typeface="Arial"/>
              </a:rPr>
              <a:t> </a:t>
            </a:r>
            <a:r>
              <a:rPr sz="2400" spc="215" dirty="0">
                <a:latin typeface="Arial"/>
                <a:cs typeface="Arial"/>
              </a:rPr>
              <a:t>/</a:t>
            </a:r>
            <a:r>
              <a:rPr sz="2400" spc="-110" dirty="0">
                <a:latin typeface="Arial"/>
                <a:cs typeface="Arial"/>
              </a:rPr>
              <a:t> </a:t>
            </a:r>
            <a:r>
              <a:rPr sz="2400" spc="-90" dirty="0">
                <a:latin typeface="Arial"/>
                <a:cs typeface="Arial"/>
              </a:rPr>
              <a:t>choice</a:t>
            </a:r>
            <a:r>
              <a:rPr sz="2400" spc="-120" dirty="0">
                <a:latin typeface="Arial"/>
                <a:cs typeface="Arial"/>
              </a:rPr>
              <a:t> </a:t>
            </a:r>
            <a:r>
              <a:rPr sz="2400" spc="-5" dirty="0">
                <a:latin typeface="Arial"/>
                <a:cs typeface="Arial"/>
              </a:rPr>
              <a:t>of</a:t>
            </a:r>
            <a:r>
              <a:rPr sz="2400" spc="-120" dirty="0">
                <a:latin typeface="Arial"/>
                <a:cs typeface="Arial"/>
              </a:rPr>
              <a:t> </a:t>
            </a:r>
            <a:r>
              <a:rPr sz="2400" spc="-40" dirty="0">
                <a:latin typeface="Arial"/>
                <a:cs typeface="Arial"/>
              </a:rPr>
              <a:t>nonlinearity</a:t>
            </a:r>
            <a:r>
              <a:rPr sz="2400" spc="-105" dirty="0">
                <a:latin typeface="Arial"/>
                <a:cs typeface="Arial"/>
              </a:rPr>
              <a:t> </a:t>
            </a:r>
            <a:r>
              <a:rPr sz="2400" spc="-30" dirty="0">
                <a:latin typeface="Arial"/>
                <a:cs typeface="Arial"/>
              </a:rPr>
              <a:t>function,</a:t>
            </a:r>
            <a:r>
              <a:rPr sz="2400" spc="-125" dirty="0">
                <a:latin typeface="Arial"/>
                <a:cs typeface="Arial"/>
              </a:rPr>
              <a:t> </a:t>
            </a:r>
            <a:r>
              <a:rPr sz="2400" spc="-50" dirty="0">
                <a:latin typeface="Arial"/>
                <a:cs typeface="Arial"/>
              </a:rPr>
              <a:t>gradient</a:t>
            </a:r>
            <a:r>
              <a:rPr sz="2400" spc="-105" dirty="0">
                <a:latin typeface="Arial"/>
                <a:cs typeface="Arial"/>
              </a:rPr>
              <a:t> </a:t>
            </a:r>
            <a:r>
              <a:rPr sz="2400" spc="-120" dirty="0">
                <a:latin typeface="Arial"/>
                <a:cs typeface="Arial"/>
              </a:rPr>
              <a:t>can</a:t>
            </a:r>
            <a:r>
              <a:rPr sz="2400" spc="-105" dirty="0">
                <a:latin typeface="Arial"/>
                <a:cs typeface="Arial"/>
              </a:rPr>
              <a:t> </a:t>
            </a:r>
            <a:r>
              <a:rPr sz="2400" spc="-100" dirty="0">
                <a:latin typeface="Arial"/>
                <a:cs typeface="Arial"/>
              </a:rPr>
              <a:t>become  </a:t>
            </a:r>
            <a:r>
              <a:rPr sz="2400" spc="-85" dirty="0">
                <a:latin typeface="Arial"/>
                <a:cs typeface="Arial"/>
              </a:rPr>
              <a:t>vanishingly small </a:t>
            </a:r>
            <a:r>
              <a:rPr sz="2400" spc="-185" dirty="0">
                <a:latin typeface="Arial"/>
                <a:cs typeface="Arial"/>
              </a:rPr>
              <a:t>as </a:t>
            </a:r>
            <a:r>
              <a:rPr sz="2400" spc="65" dirty="0">
                <a:latin typeface="Arial"/>
                <a:cs typeface="Arial"/>
              </a:rPr>
              <a:t>it</a:t>
            </a:r>
            <a:r>
              <a:rPr sz="2400" spc="-60" dirty="0">
                <a:latin typeface="Arial"/>
                <a:cs typeface="Arial"/>
              </a:rPr>
              <a:t> </a:t>
            </a:r>
            <a:r>
              <a:rPr sz="2400" spc="-95" dirty="0">
                <a:latin typeface="Arial"/>
                <a:cs typeface="Arial"/>
              </a:rPr>
              <a:t>backpropagates</a:t>
            </a:r>
            <a:endParaRPr sz="24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400" spc="-150" dirty="0">
                <a:latin typeface="Arial"/>
                <a:cs typeface="Arial"/>
              </a:rPr>
              <a:t>Thus </a:t>
            </a:r>
            <a:r>
              <a:rPr sz="2400" spc="-30" dirty="0">
                <a:latin typeface="Arial"/>
                <a:cs typeface="Arial"/>
              </a:rPr>
              <a:t>lower </a:t>
            </a:r>
            <a:r>
              <a:rPr sz="2400" spc="-90" dirty="0">
                <a:latin typeface="Arial"/>
                <a:cs typeface="Arial"/>
              </a:rPr>
              <a:t>layers </a:t>
            </a:r>
            <a:r>
              <a:rPr sz="2400" spc="-80" dirty="0">
                <a:latin typeface="Arial"/>
                <a:cs typeface="Arial"/>
              </a:rPr>
              <a:t>are </a:t>
            </a:r>
            <a:r>
              <a:rPr sz="2400" spc="-30" dirty="0">
                <a:latin typeface="Arial"/>
                <a:cs typeface="Arial"/>
              </a:rPr>
              <a:t>learnt </a:t>
            </a:r>
            <a:r>
              <a:rPr sz="2400" spc="-75" dirty="0">
                <a:latin typeface="Arial"/>
                <a:cs typeface="Arial"/>
              </a:rPr>
              <a:t>very </a:t>
            </a:r>
            <a:r>
              <a:rPr sz="2400" spc="-65" dirty="0">
                <a:latin typeface="Arial"/>
                <a:cs typeface="Arial"/>
              </a:rPr>
              <a:t>slowly </a:t>
            </a:r>
            <a:r>
              <a:rPr sz="2400" spc="-60" dirty="0">
                <a:latin typeface="Arial"/>
                <a:cs typeface="Arial"/>
              </a:rPr>
              <a:t>(hard </a:t>
            </a:r>
            <a:r>
              <a:rPr sz="2400" spc="30" dirty="0">
                <a:latin typeface="Arial"/>
                <a:cs typeface="Arial"/>
              </a:rPr>
              <a:t>to</a:t>
            </a:r>
            <a:r>
              <a:rPr sz="2400" spc="-380" dirty="0">
                <a:latin typeface="Arial"/>
                <a:cs typeface="Arial"/>
              </a:rPr>
              <a:t> </a:t>
            </a:r>
            <a:r>
              <a:rPr sz="2400" spc="-25" dirty="0">
                <a:latin typeface="Arial"/>
                <a:cs typeface="Arial"/>
              </a:rPr>
              <a:t>train)</a:t>
            </a:r>
            <a:endParaRPr sz="24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400" spc="-65" dirty="0">
                <a:latin typeface="Arial"/>
                <a:cs typeface="Arial"/>
              </a:rPr>
              <a:t>Solution: </a:t>
            </a:r>
            <a:r>
              <a:rPr sz="2400" spc="-45" dirty="0">
                <a:latin typeface="Arial"/>
                <a:cs typeface="Arial"/>
              </a:rPr>
              <a:t>lots </a:t>
            </a:r>
            <a:r>
              <a:rPr sz="2400" spc="-5" dirty="0">
                <a:latin typeface="Arial"/>
                <a:cs typeface="Arial"/>
              </a:rPr>
              <a:t>of</a:t>
            </a:r>
            <a:r>
              <a:rPr sz="2400" spc="-425" dirty="0">
                <a:latin typeface="Arial"/>
                <a:cs typeface="Arial"/>
              </a:rPr>
              <a:t> </a:t>
            </a:r>
            <a:r>
              <a:rPr sz="2400" dirty="0">
                <a:latin typeface="Arial"/>
                <a:cs typeface="Arial"/>
              </a:rPr>
              <a:t>new</a:t>
            </a:r>
            <a:r>
              <a:rPr sz="2400" spc="-65" dirty="0">
                <a:latin typeface="Arial"/>
                <a:cs typeface="Arial"/>
              </a:rPr>
              <a:t> </a:t>
            </a:r>
            <a:r>
              <a:rPr sz="2400" spc="-90" dirty="0">
                <a:latin typeface="Arial"/>
                <a:cs typeface="Arial"/>
              </a:rPr>
              <a:t>deep </a:t>
            </a:r>
            <a:r>
              <a:rPr sz="2400" spc="-35" dirty="0">
                <a:latin typeface="Arial"/>
                <a:cs typeface="Arial"/>
              </a:rPr>
              <a:t>feedforward/convolutional </a:t>
            </a:r>
            <a:r>
              <a:rPr sz="2400" spc="-55" dirty="0">
                <a:latin typeface="Arial"/>
                <a:cs typeface="Arial"/>
              </a:rPr>
              <a:t>architectures </a:t>
            </a:r>
            <a:r>
              <a:rPr sz="2400" spc="5" dirty="0">
                <a:latin typeface="Arial"/>
                <a:cs typeface="Arial"/>
              </a:rPr>
              <a:t>that</a:t>
            </a:r>
            <a:endParaRPr sz="2400" dirty="0">
              <a:latin typeface="Arial"/>
              <a:cs typeface="Arial"/>
            </a:endParaRPr>
          </a:p>
          <a:p>
            <a:pPr marL="698500"/>
            <a:r>
              <a:rPr sz="2400" spc="-95" dirty="0">
                <a:solidFill>
                  <a:srgbClr val="BA56BD"/>
                </a:solidFill>
                <a:latin typeface="Arial"/>
                <a:cs typeface="Arial"/>
              </a:rPr>
              <a:t>add</a:t>
            </a:r>
            <a:r>
              <a:rPr sz="2400" spc="-105" dirty="0">
                <a:solidFill>
                  <a:srgbClr val="BA56BD"/>
                </a:solidFill>
                <a:latin typeface="Arial"/>
                <a:cs typeface="Arial"/>
              </a:rPr>
              <a:t> </a:t>
            </a:r>
            <a:r>
              <a:rPr sz="2400" spc="-55" dirty="0">
                <a:solidFill>
                  <a:srgbClr val="BA56BD"/>
                </a:solidFill>
                <a:latin typeface="Arial"/>
                <a:cs typeface="Arial"/>
              </a:rPr>
              <a:t>more</a:t>
            </a:r>
            <a:r>
              <a:rPr sz="2400" spc="-100" dirty="0">
                <a:solidFill>
                  <a:srgbClr val="BA56BD"/>
                </a:solidFill>
                <a:latin typeface="Arial"/>
                <a:cs typeface="Arial"/>
              </a:rPr>
              <a:t> </a:t>
            </a:r>
            <a:r>
              <a:rPr sz="2400" spc="-35" dirty="0">
                <a:solidFill>
                  <a:srgbClr val="BA56BD"/>
                </a:solidFill>
                <a:latin typeface="Arial"/>
                <a:cs typeface="Arial"/>
              </a:rPr>
              <a:t>direct</a:t>
            </a:r>
            <a:r>
              <a:rPr sz="2400" spc="-105" dirty="0">
                <a:solidFill>
                  <a:srgbClr val="BA56BD"/>
                </a:solidFill>
                <a:latin typeface="Arial"/>
                <a:cs typeface="Arial"/>
              </a:rPr>
              <a:t> </a:t>
            </a:r>
            <a:r>
              <a:rPr sz="2400" spc="-75" dirty="0">
                <a:solidFill>
                  <a:srgbClr val="BA56BD"/>
                </a:solidFill>
                <a:latin typeface="Arial"/>
                <a:cs typeface="Arial"/>
              </a:rPr>
              <a:t>connections</a:t>
            </a:r>
            <a:r>
              <a:rPr sz="2400" spc="-114" dirty="0">
                <a:solidFill>
                  <a:srgbClr val="BA56BD"/>
                </a:solidFill>
                <a:latin typeface="Arial"/>
                <a:cs typeface="Arial"/>
              </a:rPr>
              <a:t> </a:t>
            </a:r>
            <a:r>
              <a:rPr sz="2400" spc="-60" dirty="0">
                <a:latin typeface="Arial"/>
                <a:cs typeface="Arial"/>
              </a:rPr>
              <a:t>(thus</a:t>
            </a:r>
            <a:r>
              <a:rPr sz="2400" spc="-100" dirty="0">
                <a:latin typeface="Arial"/>
                <a:cs typeface="Arial"/>
              </a:rPr>
              <a:t> </a:t>
            </a:r>
            <a:r>
              <a:rPr sz="2400" spc="-60" dirty="0">
                <a:latin typeface="Arial"/>
                <a:cs typeface="Arial"/>
              </a:rPr>
              <a:t>allowing</a:t>
            </a:r>
            <a:r>
              <a:rPr sz="2400" spc="-110" dirty="0">
                <a:latin typeface="Arial"/>
                <a:cs typeface="Arial"/>
              </a:rPr>
              <a:t> </a:t>
            </a:r>
            <a:r>
              <a:rPr sz="2400" spc="-20" dirty="0">
                <a:latin typeface="Arial"/>
                <a:cs typeface="Arial"/>
              </a:rPr>
              <a:t>the</a:t>
            </a:r>
            <a:r>
              <a:rPr sz="2400" spc="-100" dirty="0">
                <a:latin typeface="Arial"/>
                <a:cs typeface="Arial"/>
              </a:rPr>
              <a:t> </a:t>
            </a:r>
            <a:r>
              <a:rPr sz="2400" spc="-55" dirty="0">
                <a:latin typeface="Arial"/>
                <a:cs typeface="Arial"/>
              </a:rPr>
              <a:t>gradient</a:t>
            </a:r>
            <a:r>
              <a:rPr sz="2400" spc="-100" dirty="0">
                <a:latin typeface="Arial"/>
                <a:cs typeface="Arial"/>
              </a:rPr>
              <a:t> </a:t>
            </a:r>
            <a:r>
              <a:rPr sz="2400" spc="30" dirty="0">
                <a:latin typeface="Arial"/>
                <a:cs typeface="Arial"/>
              </a:rPr>
              <a:t>to</a:t>
            </a:r>
            <a:r>
              <a:rPr sz="2400" spc="-114" dirty="0">
                <a:latin typeface="Arial"/>
                <a:cs typeface="Arial"/>
              </a:rPr>
              <a:t> </a:t>
            </a:r>
            <a:r>
              <a:rPr sz="2400" spc="-20" dirty="0">
                <a:latin typeface="Arial"/>
                <a:cs typeface="Arial"/>
              </a:rPr>
              <a:t>flow)</a:t>
            </a:r>
            <a:endParaRPr sz="2400" dirty="0">
              <a:latin typeface="Arial"/>
              <a:cs typeface="Arial"/>
            </a:endParaRPr>
          </a:p>
          <a:p>
            <a:pPr>
              <a:spcBef>
                <a:spcPts val="25"/>
              </a:spcBef>
            </a:pPr>
            <a:endParaRPr sz="3200" dirty="0">
              <a:latin typeface="Times New Roman"/>
              <a:cs typeface="Times New Roman"/>
            </a:endParaRPr>
          </a:p>
          <a:p>
            <a:pPr marL="12700"/>
            <a:r>
              <a:rPr sz="2400" u="sng" spc="-114" dirty="0">
                <a:uFill>
                  <a:solidFill>
                    <a:srgbClr val="000000"/>
                  </a:solidFill>
                </a:uFill>
                <a:latin typeface="Arial"/>
                <a:cs typeface="Arial"/>
              </a:rPr>
              <a:t>For</a:t>
            </a:r>
            <a:r>
              <a:rPr sz="2400" u="sng" spc="-120" dirty="0">
                <a:uFill>
                  <a:solidFill>
                    <a:srgbClr val="000000"/>
                  </a:solidFill>
                </a:uFill>
                <a:latin typeface="Arial"/>
                <a:cs typeface="Arial"/>
              </a:rPr>
              <a:t> </a:t>
            </a:r>
            <a:r>
              <a:rPr sz="2400" u="sng" spc="-85" dirty="0">
                <a:uFill>
                  <a:solidFill>
                    <a:srgbClr val="000000"/>
                  </a:solidFill>
                </a:uFill>
                <a:latin typeface="Arial"/>
                <a:cs typeface="Arial"/>
              </a:rPr>
              <a:t>example:</a:t>
            </a:r>
            <a:endParaRPr sz="2400" dirty="0">
              <a:latin typeface="Arial"/>
              <a:cs typeface="Arial"/>
            </a:endParaRPr>
          </a:p>
          <a:p>
            <a:pPr marL="355600" indent="-342900">
              <a:spcBef>
                <a:spcPts val="480"/>
              </a:spcBef>
              <a:buClr>
                <a:srgbClr val="CC0000"/>
              </a:buClr>
              <a:buFont typeface="Times New Roman"/>
              <a:buChar char="•"/>
              <a:tabLst>
                <a:tab pos="354965" algn="l"/>
                <a:tab pos="355600" algn="l"/>
              </a:tabLst>
            </a:pPr>
            <a:r>
              <a:rPr sz="2400" spc="-100" dirty="0">
                <a:solidFill>
                  <a:srgbClr val="BA56BD"/>
                </a:solidFill>
                <a:latin typeface="Arial"/>
                <a:cs typeface="Arial"/>
              </a:rPr>
              <a:t>Highway </a:t>
            </a:r>
            <a:r>
              <a:rPr sz="2400" spc="-75" dirty="0">
                <a:solidFill>
                  <a:srgbClr val="BA56BD"/>
                </a:solidFill>
                <a:latin typeface="Arial"/>
                <a:cs typeface="Arial"/>
              </a:rPr>
              <a:t>connections </a:t>
            </a:r>
            <a:r>
              <a:rPr sz="2400" spc="-135" dirty="0">
                <a:latin typeface="Arial"/>
                <a:cs typeface="Arial"/>
              </a:rPr>
              <a:t>aka</a:t>
            </a:r>
            <a:r>
              <a:rPr sz="2400" spc="-185" dirty="0">
                <a:latin typeface="Arial"/>
                <a:cs typeface="Arial"/>
              </a:rPr>
              <a:t> </a:t>
            </a:r>
            <a:r>
              <a:rPr sz="2400" spc="-45" dirty="0">
                <a:latin typeface="Arial"/>
                <a:cs typeface="Arial"/>
              </a:rPr>
              <a:t>“HighwayNet”</a:t>
            </a:r>
            <a:endParaRPr sz="2400" dirty="0">
              <a:latin typeface="Arial"/>
              <a:cs typeface="Arial"/>
            </a:endParaRPr>
          </a:p>
          <a:p>
            <a:pPr marL="355600" marR="1101725" indent="-342900">
              <a:spcBef>
                <a:spcPts val="484"/>
              </a:spcBef>
              <a:buClr>
                <a:srgbClr val="CC0000"/>
              </a:buClr>
              <a:buFont typeface="Times New Roman"/>
              <a:buChar char="•"/>
              <a:tabLst>
                <a:tab pos="354965" algn="l"/>
                <a:tab pos="355600" algn="l"/>
              </a:tabLst>
            </a:pPr>
            <a:r>
              <a:rPr sz="2400" spc="-85" dirty="0">
                <a:latin typeface="Arial"/>
                <a:cs typeface="Arial"/>
              </a:rPr>
              <a:t>Similar </a:t>
            </a:r>
            <a:r>
              <a:rPr sz="2400" spc="30" dirty="0">
                <a:latin typeface="Arial"/>
                <a:cs typeface="Arial"/>
              </a:rPr>
              <a:t>to</a:t>
            </a:r>
            <a:r>
              <a:rPr sz="2400" spc="-110" dirty="0">
                <a:latin typeface="Arial"/>
                <a:cs typeface="Arial"/>
              </a:rPr>
              <a:t> </a:t>
            </a:r>
            <a:r>
              <a:rPr sz="2400" spc="-70" dirty="0">
                <a:latin typeface="Arial"/>
                <a:cs typeface="Arial"/>
              </a:rPr>
              <a:t>residual</a:t>
            </a:r>
            <a:r>
              <a:rPr sz="2400" spc="-85" dirty="0">
                <a:latin typeface="Arial"/>
                <a:cs typeface="Arial"/>
              </a:rPr>
              <a:t> </a:t>
            </a:r>
            <a:r>
              <a:rPr sz="2400" spc="-75" dirty="0">
                <a:latin typeface="Arial"/>
                <a:cs typeface="Arial"/>
              </a:rPr>
              <a:t>connections,</a:t>
            </a:r>
            <a:r>
              <a:rPr sz="2400" spc="-110" dirty="0">
                <a:latin typeface="Arial"/>
                <a:cs typeface="Arial"/>
              </a:rPr>
              <a:t> </a:t>
            </a:r>
            <a:r>
              <a:rPr sz="2400" spc="-5" dirty="0">
                <a:latin typeface="Arial"/>
                <a:cs typeface="Arial"/>
              </a:rPr>
              <a:t>but</a:t>
            </a:r>
            <a:r>
              <a:rPr sz="2400" spc="-120" dirty="0">
                <a:latin typeface="Arial"/>
                <a:cs typeface="Arial"/>
              </a:rPr>
              <a:t> </a:t>
            </a:r>
            <a:r>
              <a:rPr sz="2400" spc="-20" dirty="0">
                <a:latin typeface="Arial"/>
                <a:cs typeface="Arial"/>
              </a:rPr>
              <a:t>the</a:t>
            </a:r>
            <a:r>
              <a:rPr sz="2400" spc="-100" dirty="0">
                <a:latin typeface="Arial"/>
                <a:cs typeface="Arial"/>
              </a:rPr>
              <a:t> </a:t>
            </a:r>
            <a:r>
              <a:rPr sz="2400" spc="-10" dirty="0">
                <a:latin typeface="Arial"/>
                <a:cs typeface="Arial"/>
              </a:rPr>
              <a:t>identity</a:t>
            </a:r>
            <a:r>
              <a:rPr sz="2400" spc="-114" dirty="0">
                <a:latin typeface="Arial"/>
                <a:cs typeface="Arial"/>
              </a:rPr>
              <a:t> </a:t>
            </a:r>
            <a:r>
              <a:rPr sz="2400" spc="-60" dirty="0">
                <a:latin typeface="Arial"/>
                <a:cs typeface="Arial"/>
              </a:rPr>
              <a:t>connection</a:t>
            </a:r>
            <a:r>
              <a:rPr sz="2400" spc="-120" dirty="0">
                <a:latin typeface="Arial"/>
                <a:cs typeface="Arial"/>
              </a:rPr>
              <a:t> </a:t>
            </a:r>
            <a:r>
              <a:rPr sz="2400" spc="-160" dirty="0">
                <a:latin typeface="Arial"/>
                <a:cs typeface="Arial"/>
              </a:rPr>
              <a:t>vs</a:t>
            </a:r>
            <a:r>
              <a:rPr sz="2400" spc="-110" dirty="0">
                <a:latin typeface="Arial"/>
                <a:cs typeface="Arial"/>
              </a:rPr>
              <a:t> </a:t>
            </a:r>
            <a:r>
              <a:rPr sz="2400" spc="-20" dirty="0">
                <a:latin typeface="Arial"/>
                <a:cs typeface="Arial"/>
              </a:rPr>
              <a:t>the  </a:t>
            </a:r>
            <a:r>
              <a:rPr sz="2400" spc="-35" dirty="0">
                <a:latin typeface="Arial"/>
                <a:cs typeface="Arial"/>
              </a:rPr>
              <a:t>transformation </a:t>
            </a:r>
            <a:r>
              <a:rPr sz="2400" spc="-65" dirty="0">
                <a:latin typeface="Arial"/>
                <a:cs typeface="Arial"/>
              </a:rPr>
              <a:t>layer </a:t>
            </a:r>
            <a:r>
              <a:rPr sz="2400" spc="-105" dirty="0">
                <a:latin typeface="Arial"/>
                <a:cs typeface="Arial"/>
              </a:rPr>
              <a:t>is </a:t>
            </a:r>
            <a:r>
              <a:rPr sz="2400" spc="-35" dirty="0">
                <a:latin typeface="Arial"/>
                <a:cs typeface="Arial"/>
              </a:rPr>
              <a:t>controlled </a:t>
            </a:r>
            <a:r>
              <a:rPr sz="2400" spc="-80" dirty="0">
                <a:latin typeface="Arial"/>
                <a:cs typeface="Arial"/>
              </a:rPr>
              <a:t>by </a:t>
            </a:r>
            <a:r>
              <a:rPr sz="2400" spc="-155" dirty="0">
                <a:latin typeface="Arial"/>
                <a:cs typeface="Arial"/>
              </a:rPr>
              <a:t>a </a:t>
            </a:r>
            <a:r>
              <a:rPr sz="2400" spc="-85" dirty="0">
                <a:solidFill>
                  <a:srgbClr val="BA56BD"/>
                </a:solidFill>
                <a:latin typeface="Arial"/>
                <a:cs typeface="Arial"/>
              </a:rPr>
              <a:t>dynamic</a:t>
            </a:r>
            <a:r>
              <a:rPr sz="2400" spc="-280" dirty="0">
                <a:solidFill>
                  <a:srgbClr val="BA56BD"/>
                </a:solidFill>
                <a:latin typeface="Arial"/>
                <a:cs typeface="Arial"/>
              </a:rPr>
              <a:t> </a:t>
            </a:r>
            <a:r>
              <a:rPr sz="2400" spc="-85" dirty="0">
                <a:solidFill>
                  <a:srgbClr val="BA56BD"/>
                </a:solidFill>
                <a:latin typeface="Arial"/>
                <a:cs typeface="Arial"/>
              </a:rPr>
              <a:t>gate</a:t>
            </a:r>
            <a:endParaRPr sz="2400" dirty="0">
              <a:latin typeface="Arial"/>
              <a:cs typeface="Arial"/>
            </a:endParaRPr>
          </a:p>
          <a:p>
            <a:pPr marL="355600" indent="-342900">
              <a:spcBef>
                <a:spcPts val="480"/>
              </a:spcBef>
              <a:buClr>
                <a:srgbClr val="CC0000"/>
              </a:buClr>
              <a:buFont typeface="Times New Roman"/>
              <a:buChar char="•"/>
              <a:tabLst>
                <a:tab pos="354965" algn="l"/>
                <a:tab pos="355600" algn="l"/>
              </a:tabLst>
            </a:pPr>
            <a:r>
              <a:rPr sz="2400" spc="-70" dirty="0">
                <a:latin typeface="Arial"/>
                <a:cs typeface="Arial"/>
              </a:rPr>
              <a:t>Inspired </a:t>
            </a:r>
            <a:r>
              <a:rPr sz="2400" spc="-80" dirty="0">
                <a:latin typeface="Arial"/>
                <a:cs typeface="Arial"/>
              </a:rPr>
              <a:t>by </a:t>
            </a:r>
            <a:r>
              <a:rPr sz="2400" spc="-200" dirty="0">
                <a:latin typeface="Arial"/>
                <a:cs typeface="Arial"/>
              </a:rPr>
              <a:t>LSTMs, </a:t>
            </a:r>
            <a:r>
              <a:rPr sz="2400" spc="-5" dirty="0">
                <a:latin typeface="Arial"/>
                <a:cs typeface="Arial"/>
              </a:rPr>
              <a:t>but </a:t>
            </a:r>
            <a:r>
              <a:rPr sz="2400" spc="-60" dirty="0">
                <a:latin typeface="Arial"/>
                <a:cs typeface="Arial"/>
              </a:rPr>
              <a:t>applied </a:t>
            </a:r>
            <a:r>
              <a:rPr sz="2400" spc="30" dirty="0">
                <a:latin typeface="Arial"/>
                <a:cs typeface="Arial"/>
              </a:rPr>
              <a:t>to </a:t>
            </a:r>
            <a:r>
              <a:rPr sz="2400" spc="-95" dirty="0">
                <a:latin typeface="Arial"/>
                <a:cs typeface="Arial"/>
              </a:rPr>
              <a:t>deep </a:t>
            </a:r>
            <a:r>
              <a:rPr sz="2400" spc="-35" dirty="0">
                <a:latin typeface="Arial"/>
                <a:cs typeface="Arial"/>
              </a:rPr>
              <a:t>feedforward/convolutional</a:t>
            </a:r>
            <a:r>
              <a:rPr sz="2400" spc="-395" dirty="0">
                <a:latin typeface="Arial"/>
                <a:cs typeface="Arial"/>
              </a:rPr>
              <a:t> </a:t>
            </a:r>
            <a:r>
              <a:rPr sz="2400" spc="-55" dirty="0">
                <a:latin typeface="Arial"/>
                <a:cs typeface="Arial"/>
              </a:rPr>
              <a:t>networks</a:t>
            </a:r>
            <a:endParaRPr sz="2400" dirty="0">
              <a:latin typeface="Arial"/>
              <a:cs typeface="Arial"/>
            </a:endParaRPr>
          </a:p>
        </p:txBody>
      </p:sp>
      <p:sp>
        <p:nvSpPr>
          <p:cNvPr id="5" name="object 5"/>
          <p:cNvSpPr txBox="1"/>
          <p:nvPr/>
        </p:nvSpPr>
        <p:spPr>
          <a:xfrm>
            <a:off x="6233921" y="6444184"/>
            <a:ext cx="4244340" cy="166071"/>
          </a:xfrm>
          <a:prstGeom prst="rect">
            <a:avLst/>
          </a:prstGeom>
        </p:spPr>
        <p:txBody>
          <a:bodyPr vert="horz" wrap="square" lIns="0" tIns="12065" rIns="0" bIns="0" rtlCol="0">
            <a:spAutoFit/>
          </a:bodyPr>
          <a:lstStyle/>
          <a:p>
            <a:pPr marL="12700">
              <a:spcBef>
                <a:spcPts val="95"/>
              </a:spcBef>
            </a:pPr>
            <a:r>
              <a:rPr sz="1000" spc="-35" dirty="0">
                <a:latin typeface="Arial"/>
                <a:cs typeface="Arial"/>
              </a:rPr>
              <a:t>”Highway </a:t>
            </a:r>
            <a:r>
              <a:rPr sz="1000" spc="-30" dirty="0">
                <a:latin typeface="Arial"/>
                <a:cs typeface="Arial"/>
              </a:rPr>
              <a:t>Networks", </a:t>
            </a:r>
            <a:r>
              <a:rPr sz="1000" spc="-65" dirty="0">
                <a:latin typeface="Arial"/>
                <a:cs typeface="Arial"/>
              </a:rPr>
              <a:t>Srivastava </a:t>
            </a:r>
            <a:r>
              <a:rPr sz="1000" spc="-5" dirty="0">
                <a:latin typeface="Arial"/>
                <a:cs typeface="Arial"/>
              </a:rPr>
              <a:t>et </a:t>
            </a:r>
            <a:r>
              <a:rPr sz="1000" spc="-35" dirty="0">
                <a:latin typeface="Arial"/>
                <a:cs typeface="Arial"/>
              </a:rPr>
              <a:t>al, </a:t>
            </a:r>
            <a:r>
              <a:rPr sz="1000" spc="-50" dirty="0">
                <a:latin typeface="Arial"/>
                <a:cs typeface="Arial"/>
              </a:rPr>
              <a:t>2015.</a:t>
            </a:r>
            <a:r>
              <a:rPr sz="1000" spc="5" dirty="0">
                <a:latin typeface="Arial"/>
                <a:cs typeface="Arial"/>
              </a:rPr>
              <a:t> </a:t>
            </a:r>
            <a:r>
              <a:rPr sz="1000" u="sng" spc="-20" dirty="0">
                <a:solidFill>
                  <a:srgbClr val="EE8E1C"/>
                </a:solidFill>
                <a:uFill>
                  <a:solidFill>
                    <a:srgbClr val="EE8E1C"/>
                  </a:solidFill>
                </a:uFill>
                <a:latin typeface="Arial"/>
                <a:cs typeface="Arial"/>
                <a:hlinkClick r:id="rId2"/>
              </a:rPr>
              <a:t>https://arxiv.org/pdf/1505.00387.pdf</a:t>
            </a:r>
            <a:endParaRPr sz="1000">
              <a:latin typeface="Arial"/>
              <a:cs typeface="Arial"/>
            </a:endParaRPr>
          </a:p>
        </p:txBody>
      </p:sp>
    </p:spTree>
    <p:extLst>
      <p:ext uri="{BB962C8B-B14F-4D97-AF65-F5344CB8AC3E}">
        <p14:creationId xmlns:p14="http://schemas.microsoft.com/office/powerpoint/2010/main" val="1640369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1219201" y="1105662"/>
            <a:ext cx="10210800" cy="2913618"/>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800" spc="-50" dirty="0">
                <a:latin typeface="Arial"/>
                <a:cs typeface="Arial"/>
              </a:rPr>
              <a:t>No!</a:t>
            </a:r>
            <a:r>
              <a:rPr sz="2800" spc="-125" dirty="0">
                <a:latin typeface="Arial"/>
                <a:cs typeface="Arial"/>
              </a:rPr>
              <a:t> </a:t>
            </a:r>
            <a:r>
              <a:rPr sz="2800" spc="35" dirty="0">
                <a:latin typeface="Arial"/>
                <a:cs typeface="Arial"/>
              </a:rPr>
              <a:t>It</a:t>
            </a:r>
            <a:r>
              <a:rPr sz="2800" spc="-145" dirty="0">
                <a:latin typeface="Arial"/>
                <a:cs typeface="Arial"/>
              </a:rPr>
              <a:t> </a:t>
            </a:r>
            <a:r>
              <a:rPr sz="2800" spc="-150" dirty="0">
                <a:latin typeface="Arial"/>
                <a:cs typeface="Arial"/>
              </a:rPr>
              <a:t>can</a:t>
            </a:r>
            <a:r>
              <a:rPr sz="2800" spc="-135" dirty="0">
                <a:latin typeface="Arial"/>
                <a:cs typeface="Arial"/>
              </a:rPr>
              <a:t> </a:t>
            </a:r>
            <a:r>
              <a:rPr sz="2800" spc="-110" dirty="0">
                <a:latin typeface="Arial"/>
                <a:cs typeface="Arial"/>
              </a:rPr>
              <a:t>be</a:t>
            </a:r>
            <a:r>
              <a:rPr sz="2800" spc="-130" dirty="0">
                <a:latin typeface="Arial"/>
                <a:cs typeface="Arial"/>
              </a:rPr>
              <a:t> </a:t>
            </a:r>
            <a:r>
              <a:rPr sz="2800" spc="-190" dirty="0">
                <a:latin typeface="Arial"/>
                <a:cs typeface="Arial"/>
              </a:rPr>
              <a:t>a</a:t>
            </a:r>
            <a:r>
              <a:rPr sz="2800" spc="-120" dirty="0">
                <a:latin typeface="Arial"/>
                <a:cs typeface="Arial"/>
              </a:rPr>
              <a:t> </a:t>
            </a:r>
            <a:r>
              <a:rPr sz="2800" spc="-60" dirty="0">
                <a:latin typeface="Arial"/>
                <a:cs typeface="Arial"/>
              </a:rPr>
              <a:t>problem</a:t>
            </a:r>
            <a:r>
              <a:rPr sz="2800" spc="-120" dirty="0">
                <a:latin typeface="Arial"/>
                <a:cs typeface="Arial"/>
              </a:rPr>
              <a:t> </a:t>
            </a:r>
            <a:r>
              <a:rPr sz="2800" spc="5" dirty="0">
                <a:latin typeface="Arial"/>
                <a:cs typeface="Arial"/>
              </a:rPr>
              <a:t>for</a:t>
            </a:r>
            <a:r>
              <a:rPr sz="2800" spc="-125" dirty="0">
                <a:latin typeface="Arial"/>
                <a:cs typeface="Arial"/>
              </a:rPr>
              <a:t> </a:t>
            </a:r>
            <a:r>
              <a:rPr sz="2800" spc="-50" dirty="0">
                <a:latin typeface="Arial"/>
                <a:cs typeface="Arial"/>
              </a:rPr>
              <a:t>all</a:t>
            </a:r>
            <a:r>
              <a:rPr sz="2800" spc="-140" dirty="0">
                <a:latin typeface="Arial"/>
                <a:cs typeface="Arial"/>
              </a:rPr>
              <a:t> </a:t>
            </a:r>
            <a:r>
              <a:rPr sz="2800" spc="-75" dirty="0">
                <a:latin typeface="Arial"/>
                <a:cs typeface="Arial"/>
              </a:rPr>
              <a:t>neural</a:t>
            </a:r>
            <a:r>
              <a:rPr sz="2800" spc="-125" dirty="0">
                <a:latin typeface="Arial"/>
                <a:cs typeface="Arial"/>
              </a:rPr>
              <a:t> </a:t>
            </a:r>
            <a:r>
              <a:rPr sz="2800" spc="-70" dirty="0">
                <a:latin typeface="Arial"/>
                <a:cs typeface="Arial"/>
              </a:rPr>
              <a:t>architectures</a:t>
            </a:r>
            <a:r>
              <a:rPr sz="2800" spc="-165" dirty="0">
                <a:latin typeface="Arial"/>
                <a:cs typeface="Arial"/>
              </a:rPr>
              <a:t> </a:t>
            </a:r>
            <a:r>
              <a:rPr sz="2800" spc="-75" dirty="0">
                <a:latin typeface="Arial"/>
                <a:cs typeface="Arial"/>
              </a:rPr>
              <a:t>(including </a:t>
            </a:r>
            <a:r>
              <a:rPr sz="2800" spc="-75" dirty="0">
                <a:solidFill>
                  <a:srgbClr val="BA56BD"/>
                </a:solidFill>
                <a:latin typeface="Arial"/>
                <a:cs typeface="Arial"/>
              </a:rPr>
              <a:t> </a:t>
            </a:r>
            <a:r>
              <a:rPr sz="2800" spc="-50" dirty="0">
                <a:solidFill>
                  <a:srgbClr val="BA56BD"/>
                </a:solidFill>
                <a:latin typeface="Arial"/>
                <a:cs typeface="Arial"/>
              </a:rPr>
              <a:t>feed-forward </a:t>
            </a:r>
            <a:r>
              <a:rPr sz="2800" spc="-114" dirty="0">
                <a:latin typeface="Arial"/>
                <a:cs typeface="Arial"/>
              </a:rPr>
              <a:t>and </a:t>
            </a:r>
            <a:r>
              <a:rPr sz="2800" spc="-60" dirty="0">
                <a:solidFill>
                  <a:srgbClr val="BA56BD"/>
                </a:solidFill>
                <a:latin typeface="Arial"/>
                <a:cs typeface="Arial"/>
              </a:rPr>
              <a:t>convolutional</a:t>
            </a:r>
            <a:r>
              <a:rPr sz="2800" spc="-60" dirty="0">
                <a:latin typeface="Arial"/>
                <a:cs typeface="Arial"/>
              </a:rPr>
              <a:t>), </a:t>
            </a:r>
            <a:r>
              <a:rPr sz="2800" spc="-105" dirty="0">
                <a:latin typeface="Arial"/>
                <a:cs typeface="Arial"/>
              </a:rPr>
              <a:t>especially </a:t>
            </a:r>
            <a:r>
              <a:rPr sz="2800" spc="-110" dirty="0">
                <a:solidFill>
                  <a:srgbClr val="BA56BD"/>
                </a:solidFill>
                <a:latin typeface="Arial"/>
                <a:cs typeface="Arial"/>
              </a:rPr>
              <a:t>deep</a:t>
            </a:r>
            <a:r>
              <a:rPr sz="2800" spc="-320" dirty="0">
                <a:solidFill>
                  <a:srgbClr val="BA56BD"/>
                </a:solidFill>
                <a:latin typeface="Arial"/>
                <a:cs typeface="Arial"/>
              </a:rPr>
              <a:t> </a:t>
            </a:r>
            <a:r>
              <a:rPr sz="2800" spc="-130" dirty="0">
                <a:latin typeface="Arial"/>
                <a:cs typeface="Arial"/>
              </a:rPr>
              <a:t>ones.</a:t>
            </a:r>
            <a:endParaRPr sz="2800" dirty="0">
              <a:latin typeface="Arial"/>
              <a:cs typeface="Arial"/>
            </a:endParaRPr>
          </a:p>
          <a:p>
            <a:pPr marL="698500" marR="22860" lvl="1" indent="-228600">
              <a:spcBef>
                <a:spcPts val="509"/>
              </a:spcBef>
              <a:buClr>
                <a:srgbClr val="3986FF"/>
              </a:buClr>
              <a:buFont typeface="Times New Roman"/>
              <a:buChar char="•"/>
              <a:tabLst>
                <a:tab pos="698500" algn="l"/>
                <a:tab pos="699135" algn="l"/>
              </a:tabLst>
            </a:pPr>
            <a:r>
              <a:rPr sz="2400" spc="-130" dirty="0">
                <a:latin typeface="Arial"/>
                <a:cs typeface="Arial"/>
              </a:rPr>
              <a:t>Due</a:t>
            </a:r>
            <a:r>
              <a:rPr sz="2400" spc="-125" dirty="0">
                <a:latin typeface="Arial"/>
                <a:cs typeface="Arial"/>
              </a:rPr>
              <a:t> </a:t>
            </a:r>
            <a:r>
              <a:rPr sz="2400" spc="30" dirty="0">
                <a:latin typeface="Arial"/>
                <a:cs typeface="Arial"/>
              </a:rPr>
              <a:t>to</a:t>
            </a:r>
            <a:r>
              <a:rPr sz="2400" spc="-105" dirty="0">
                <a:latin typeface="Arial"/>
                <a:cs typeface="Arial"/>
              </a:rPr>
              <a:t> </a:t>
            </a:r>
            <a:r>
              <a:rPr sz="2400" spc="-85" dirty="0">
                <a:latin typeface="Arial"/>
                <a:cs typeface="Arial"/>
              </a:rPr>
              <a:t>chain</a:t>
            </a:r>
            <a:r>
              <a:rPr sz="2400" spc="-105" dirty="0">
                <a:latin typeface="Arial"/>
                <a:cs typeface="Arial"/>
              </a:rPr>
              <a:t> </a:t>
            </a:r>
            <a:r>
              <a:rPr sz="2400" spc="-40" dirty="0">
                <a:latin typeface="Arial"/>
                <a:cs typeface="Arial"/>
              </a:rPr>
              <a:t>rule</a:t>
            </a:r>
            <a:r>
              <a:rPr sz="2400" spc="-105" dirty="0">
                <a:latin typeface="Arial"/>
                <a:cs typeface="Arial"/>
              </a:rPr>
              <a:t> </a:t>
            </a:r>
            <a:r>
              <a:rPr sz="2400" spc="215" dirty="0">
                <a:latin typeface="Arial"/>
                <a:cs typeface="Arial"/>
              </a:rPr>
              <a:t>/</a:t>
            </a:r>
            <a:r>
              <a:rPr sz="2400" spc="-110" dirty="0">
                <a:latin typeface="Arial"/>
                <a:cs typeface="Arial"/>
              </a:rPr>
              <a:t> </a:t>
            </a:r>
            <a:r>
              <a:rPr sz="2400" spc="-90" dirty="0">
                <a:latin typeface="Arial"/>
                <a:cs typeface="Arial"/>
              </a:rPr>
              <a:t>choice</a:t>
            </a:r>
            <a:r>
              <a:rPr sz="2400" spc="-120" dirty="0">
                <a:latin typeface="Arial"/>
                <a:cs typeface="Arial"/>
              </a:rPr>
              <a:t> </a:t>
            </a:r>
            <a:r>
              <a:rPr sz="2400" spc="-5" dirty="0">
                <a:latin typeface="Arial"/>
                <a:cs typeface="Arial"/>
              </a:rPr>
              <a:t>of</a:t>
            </a:r>
            <a:r>
              <a:rPr sz="2400" spc="-120" dirty="0">
                <a:latin typeface="Arial"/>
                <a:cs typeface="Arial"/>
              </a:rPr>
              <a:t> </a:t>
            </a:r>
            <a:r>
              <a:rPr sz="2400" spc="-40" dirty="0">
                <a:latin typeface="Arial"/>
                <a:cs typeface="Arial"/>
              </a:rPr>
              <a:t>nonlinearity</a:t>
            </a:r>
            <a:r>
              <a:rPr sz="2400" spc="-105" dirty="0">
                <a:latin typeface="Arial"/>
                <a:cs typeface="Arial"/>
              </a:rPr>
              <a:t> </a:t>
            </a:r>
            <a:r>
              <a:rPr sz="2400" spc="-30" dirty="0">
                <a:latin typeface="Arial"/>
                <a:cs typeface="Arial"/>
              </a:rPr>
              <a:t>function,</a:t>
            </a:r>
            <a:r>
              <a:rPr sz="2400" spc="-125" dirty="0">
                <a:latin typeface="Arial"/>
                <a:cs typeface="Arial"/>
              </a:rPr>
              <a:t> </a:t>
            </a:r>
            <a:r>
              <a:rPr sz="2400" spc="-50" dirty="0">
                <a:latin typeface="Arial"/>
                <a:cs typeface="Arial"/>
              </a:rPr>
              <a:t>gradient</a:t>
            </a:r>
            <a:r>
              <a:rPr sz="2400" spc="-105" dirty="0">
                <a:latin typeface="Arial"/>
                <a:cs typeface="Arial"/>
              </a:rPr>
              <a:t> </a:t>
            </a:r>
            <a:r>
              <a:rPr sz="2400" spc="-120" dirty="0">
                <a:latin typeface="Arial"/>
                <a:cs typeface="Arial"/>
              </a:rPr>
              <a:t>can</a:t>
            </a:r>
            <a:r>
              <a:rPr sz="2400" spc="-105" dirty="0">
                <a:latin typeface="Arial"/>
                <a:cs typeface="Arial"/>
              </a:rPr>
              <a:t> </a:t>
            </a:r>
            <a:r>
              <a:rPr sz="2400" spc="-100" dirty="0">
                <a:latin typeface="Arial"/>
                <a:cs typeface="Arial"/>
              </a:rPr>
              <a:t>become  </a:t>
            </a:r>
            <a:r>
              <a:rPr sz="2400" spc="-85" dirty="0">
                <a:latin typeface="Arial"/>
                <a:cs typeface="Arial"/>
              </a:rPr>
              <a:t>vanishingly small </a:t>
            </a:r>
            <a:r>
              <a:rPr sz="2400" spc="-185" dirty="0">
                <a:latin typeface="Arial"/>
                <a:cs typeface="Arial"/>
              </a:rPr>
              <a:t>as </a:t>
            </a:r>
            <a:r>
              <a:rPr sz="2400" spc="65" dirty="0">
                <a:latin typeface="Arial"/>
                <a:cs typeface="Arial"/>
              </a:rPr>
              <a:t>it</a:t>
            </a:r>
            <a:r>
              <a:rPr sz="2400" spc="-60" dirty="0">
                <a:latin typeface="Arial"/>
                <a:cs typeface="Arial"/>
              </a:rPr>
              <a:t> </a:t>
            </a:r>
            <a:r>
              <a:rPr sz="2400" spc="-95" dirty="0">
                <a:latin typeface="Arial"/>
                <a:cs typeface="Arial"/>
              </a:rPr>
              <a:t>backpropagates</a:t>
            </a:r>
            <a:endParaRPr sz="24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400" spc="-150" dirty="0">
                <a:latin typeface="Arial"/>
                <a:cs typeface="Arial"/>
              </a:rPr>
              <a:t>Thus </a:t>
            </a:r>
            <a:r>
              <a:rPr sz="2400" spc="-30" dirty="0">
                <a:latin typeface="Arial"/>
                <a:cs typeface="Arial"/>
              </a:rPr>
              <a:t>lower </a:t>
            </a:r>
            <a:r>
              <a:rPr sz="2400" dirty="0">
                <a:latin typeface="Arial"/>
                <a:cs typeface="Arial"/>
              </a:rPr>
              <a:t>layers</a:t>
            </a:r>
            <a:r>
              <a:rPr sz="2400" spc="-90" dirty="0">
                <a:latin typeface="Arial"/>
                <a:cs typeface="Arial"/>
              </a:rPr>
              <a:t> </a:t>
            </a:r>
            <a:r>
              <a:rPr sz="2400" spc="-80" dirty="0">
                <a:latin typeface="Arial"/>
                <a:cs typeface="Arial"/>
              </a:rPr>
              <a:t>are </a:t>
            </a:r>
            <a:r>
              <a:rPr sz="2400" spc="-30" dirty="0">
                <a:latin typeface="Arial"/>
                <a:cs typeface="Arial"/>
              </a:rPr>
              <a:t>learnt </a:t>
            </a:r>
            <a:r>
              <a:rPr sz="2400" spc="-75" dirty="0">
                <a:latin typeface="Arial"/>
                <a:cs typeface="Arial"/>
              </a:rPr>
              <a:t>very </a:t>
            </a:r>
            <a:r>
              <a:rPr sz="2400" spc="-65" dirty="0">
                <a:latin typeface="Arial"/>
                <a:cs typeface="Arial"/>
              </a:rPr>
              <a:t>slowly </a:t>
            </a:r>
            <a:r>
              <a:rPr sz="2400" spc="-60" dirty="0">
                <a:latin typeface="Arial"/>
                <a:cs typeface="Arial"/>
              </a:rPr>
              <a:t>(hard </a:t>
            </a:r>
            <a:r>
              <a:rPr sz="2400" spc="30" dirty="0">
                <a:latin typeface="Arial"/>
                <a:cs typeface="Arial"/>
              </a:rPr>
              <a:t>to</a:t>
            </a:r>
            <a:r>
              <a:rPr sz="2400" spc="-380" dirty="0">
                <a:latin typeface="Arial"/>
                <a:cs typeface="Arial"/>
              </a:rPr>
              <a:t> </a:t>
            </a:r>
            <a:r>
              <a:rPr sz="2400" spc="-25" dirty="0">
                <a:latin typeface="Arial"/>
                <a:cs typeface="Arial"/>
              </a:rPr>
              <a:t>train)</a:t>
            </a:r>
            <a:endParaRPr sz="2400" dirty="0">
              <a:latin typeface="Arial"/>
              <a:cs typeface="Arial"/>
            </a:endParaRPr>
          </a:p>
          <a:p>
            <a:pPr marL="698500" lvl="1" indent="-228600">
              <a:spcBef>
                <a:spcPts val="480"/>
              </a:spcBef>
              <a:buClr>
                <a:srgbClr val="3986FF"/>
              </a:buClr>
              <a:buFont typeface="Times New Roman"/>
              <a:buChar char="•"/>
              <a:tabLst>
                <a:tab pos="698500" algn="l"/>
                <a:tab pos="699135" algn="l"/>
              </a:tabLst>
            </a:pPr>
            <a:r>
              <a:rPr sz="2400" spc="-65" dirty="0">
                <a:latin typeface="Arial"/>
                <a:cs typeface="Arial"/>
              </a:rPr>
              <a:t>Solution: </a:t>
            </a:r>
            <a:r>
              <a:rPr sz="2400" spc="-45" dirty="0">
                <a:latin typeface="Arial"/>
                <a:cs typeface="Arial"/>
              </a:rPr>
              <a:t>lots </a:t>
            </a:r>
            <a:r>
              <a:rPr sz="2400" spc="-5" dirty="0">
                <a:latin typeface="Arial"/>
                <a:cs typeface="Arial"/>
              </a:rPr>
              <a:t>of</a:t>
            </a:r>
            <a:r>
              <a:rPr sz="2400" spc="-420" dirty="0">
                <a:latin typeface="Arial"/>
                <a:cs typeface="Arial"/>
              </a:rPr>
              <a:t> </a:t>
            </a:r>
            <a:r>
              <a:rPr sz="2400" spc="-65" dirty="0">
                <a:latin typeface="Arial"/>
                <a:cs typeface="Arial"/>
              </a:rPr>
              <a:t>new </a:t>
            </a:r>
            <a:r>
              <a:rPr sz="2400" spc="-90" dirty="0">
                <a:latin typeface="Arial"/>
                <a:cs typeface="Arial"/>
              </a:rPr>
              <a:t>deep </a:t>
            </a:r>
            <a:r>
              <a:rPr sz="2400" spc="-35" dirty="0">
                <a:latin typeface="Arial"/>
                <a:cs typeface="Arial"/>
              </a:rPr>
              <a:t>feedforward/convolutional </a:t>
            </a:r>
            <a:r>
              <a:rPr sz="2400" spc="-55" dirty="0">
                <a:latin typeface="Arial"/>
                <a:cs typeface="Arial"/>
              </a:rPr>
              <a:t>architectures </a:t>
            </a:r>
            <a:r>
              <a:rPr sz="2400" spc="5" dirty="0">
                <a:latin typeface="Arial"/>
                <a:cs typeface="Arial"/>
              </a:rPr>
              <a:t>that</a:t>
            </a:r>
            <a:endParaRPr sz="2400" dirty="0">
              <a:latin typeface="Arial"/>
              <a:cs typeface="Arial"/>
            </a:endParaRPr>
          </a:p>
          <a:p>
            <a:pPr marL="698500"/>
            <a:r>
              <a:rPr sz="2400" spc="-95" dirty="0">
                <a:solidFill>
                  <a:srgbClr val="BA56BD"/>
                </a:solidFill>
                <a:latin typeface="Arial"/>
                <a:cs typeface="Arial"/>
              </a:rPr>
              <a:t>add</a:t>
            </a:r>
            <a:r>
              <a:rPr sz="2400" spc="-105" dirty="0">
                <a:solidFill>
                  <a:srgbClr val="BA56BD"/>
                </a:solidFill>
                <a:latin typeface="Arial"/>
                <a:cs typeface="Arial"/>
              </a:rPr>
              <a:t> </a:t>
            </a:r>
            <a:r>
              <a:rPr sz="2400" spc="-55" dirty="0">
                <a:solidFill>
                  <a:srgbClr val="BA56BD"/>
                </a:solidFill>
                <a:latin typeface="Arial"/>
                <a:cs typeface="Arial"/>
              </a:rPr>
              <a:t>more</a:t>
            </a:r>
            <a:r>
              <a:rPr sz="2400" spc="-100" dirty="0">
                <a:solidFill>
                  <a:srgbClr val="BA56BD"/>
                </a:solidFill>
                <a:latin typeface="Arial"/>
                <a:cs typeface="Arial"/>
              </a:rPr>
              <a:t> </a:t>
            </a:r>
            <a:r>
              <a:rPr sz="2400" spc="-35" dirty="0">
                <a:solidFill>
                  <a:srgbClr val="BA56BD"/>
                </a:solidFill>
                <a:latin typeface="Arial"/>
                <a:cs typeface="Arial"/>
              </a:rPr>
              <a:t>direct</a:t>
            </a:r>
            <a:r>
              <a:rPr sz="2400" spc="-100" dirty="0">
                <a:solidFill>
                  <a:srgbClr val="BA56BD"/>
                </a:solidFill>
                <a:latin typeface="Arial"/>
                <a:cs typeface="Arial"/>
              </a:rPr>
              <a:t> </a:t>
            </a:r>
            <a:r>
              <a:rPr sz="2400" spc="-75" dirty="0">
                <a:solidFill>
                  <a:srgbClr val="BA56BD"/>
                </a:solidFill>
                <a:latin typeface="Arial"/>
                <a:cs typeface="Arial"/>
              </a:rPr>
              <a:t>connections</a:t>
            </a:r>
            <a:r>
              <a:rPr sz="2400" spc="-120" dirty="0">
                <a:solidFill>
                  <a:srgbClr val="BA56BD"/>
                </a:solidFill>
                <a:latin typeface="Arial"/>
                <a:cs typeface="Arial"/>
              </a:rPr>
              <a:t> </a:t>
            </a:r>
            <a:r>
              <a:rPr sz="2400" spc="-60" dirty="0">
                <a:latin typeface="Arial"/>
                <a:cs typeface="Arial"/>
              </a:rPr>
              <a:t>(thus</a:t>
            </a:r>
            <a:r>
              <a:rPr sz="2400" spc="-100" dirty="0">
                <a:latin typeface="Arial"/>
                <a:cs typeface="Arial"/>
              </a:rPr>
              <a:t> </a:t>
            </a:r>
            <a:r>
              <a:rPr sz="2400" spc="-60" dirty="0">
                <a:latin typeface="Arial"/>
                <a:cs typeface="Arial"/>
              </a:rPr>
              <a:t>allowing</a:t>
            </a:r>
            <a:r>
              <a:rPr sz="2400" spc="-105" dirty="0">
                <a:latin typeface="Arial"/>
                <a:cs typeface="Arial"/>
              </a:rPr>
              <a:t> </a:t>
            </a:r>
            <a:r>
              <a:rPr sz="2400" spc="-20" dirty="0">
                <a:latin typeface="Arial"/>
                <a:cs typeface="Arial"/>
              </a:rPr>
              <a:t>the</a:t>
            </a:r>
            <a:r>
              <a:rPr sz="2400" spc="-105" dirty="0">
                <a:latin typeface="Arial"/>
                <a:cs typeface="Arial"/>
              </a:rPr>
              <a:t> </a:t>
            </a:r>
            <a:r>
              <a:rPr sz="2400" spc="-55" dirty="0">
                <a:latin typeface="Arial"/>
                <a:cs typeface="Arial"/>
              </a:rPr>
              <a:t>gradient</a:t>
            </a:r>
            <a:r>
              <a:rPr sz="2400" spc="-100" dirty="0">
                <a:latin typeface="Arial"/>
                <a:cs typeface="Arial"/>
              </a:rPr>
              <a:t> </a:t>
            </a:r>
            <a:r>
              <a:rPr sz="2400" spc="30" dirty="0">
                <a:latin typeface="Arial"/>
                <a:cs typeface="Arial"/>
              </a:rPr>
              <a:t>to</a:t>
            </a:r>
            <a:r>
              <a:rPr sz="2400" spc="-110" dirty="0">
                <a:latin typeface="Arial"/>
                <a:cs typeface="Arial"/>
              </a:rPr>
              <a:t> </a:t>
            </a:r>
            <a:r>
              <a:rPr sz="2400" spc="-20" dirty="0">
                <a:latin typeface="Arial"/>
                <a:cs typeface="Arial"/>
              </a:rPr>
              <a:t>flow)</a:t>
            </a:r>
            <a:endParaRPr sz="2400" dirty="0">
              <a:latin typeface="Arial"/>
              <a:cs typeface="Arial"/>
            </a:endParaRPr>
          </a:p>
        </p:txBody>
      </p:sp>
      <p:sp>
        <p:nvSpPr>
          <p:cNvPr id="4" name="object 4"/>
          <p:cNvSpPr txBox="1"/>
          <p:nvPr/>
        </p:nvSpPr>
        <p:spPr>
          <a:xfrm>
            <a:off x="1907540" y="6421018"/>
            <a:ext cx="205740" cy="228268"/>
          </a:xfrm>
          <a:prstGeom prst="rect">
            <a:avLst/>
          </a:prstGeom>
        </p:spPr>
        <p:txBody>
          <a:bodyPr vert="horz" wrap="square" lIns="0" tIns="12700" rIns="0" bIns="0" rtlCol="0">
            <a:spAutoFit/>
          </a:bodyPr>
          <a:lstStyle/>
          <a:p>
            <a:pPr marL="12700">
              <a:spcBef>
                <a:spcPts val="100"/>
              </a:spcBef>
            </a:pPr>
            <a:r>
              <a:rPr sz="1400" spc="-75" dirty="0">
                <a:latin typeface="Arial"/>
                <a:cs typeface="Arial"/>
              </a:rPr>
              <a:t>33</a:t>
            </a:r>
            <a:endParaRPr sz="1400">
              <a:latin typeface="Arial"/>
              <a:cs typeface="Arial"/>
            </a:endParaRPr>
          </a:p>
        </p:txBody>
      </p:sp>
    </p:spTree>
    <p:extLst>
      <p:ext uri="{BB962C8B-B14F-4D97-AF65-F5344CB8AC3E}">
        <p14:creationId xmlns:p14="http://schemas.microsoft.com/office/powerpoint/2010/main" val="1969129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96621"/>
            <a:ext cx="8072755" cy="468630"/>
          </a:xfrm>
          <a:prstGeom prst="rect">
            <a:avLst/>
          </a:prstGeom>
        </p:spPr>
        <p:txBody>
          <a:bodyPr vert="horz" wrap="square" lIns="0" tIns="13335" rIns="0" bIns="0" rtlCol="0">
            <a:spAutoFit/>
          </a:bodyPr>
          <a:lstStyle/>
          <a:p>
            <a:pPr marL="12700">
              <a:spcBef>
                <a:spcPts val="105"/>
              </a:spcBef>
            </a:pPr>
            <a:r>
              <a:rPr sz="2900" spc="-65" dirty="0">
                <a:solidFill>
                  <a:srgbClr val="3986FF"/>
                </a:solidFill>
              </a:rPr>
              <a:t>Is</a:t>
            </a:r>
            <a:r>
              <a:rPr sz="2900" spc="-215" dirty="0">
                <a:solidFill>
                  <a:srgbClr val="3986FF"/>
                </a:solidFill>
              </a:rPr>
              <a:t> </a:t>
            </a:r>
            <a:r>
              <a:rPr sz="2900" spc="-130" dirty="0">
                <a:solidFill>
                  <a:srgbClr val="3986FF"/>
                </a:solidFill>
              </a:rPr>
              <a:t>vanishing/exploding</a:t>
            </a:r>
            <a:r>
              <a:rPr sz="2900" spc="-275" dirty="0">
                <a:solidFill>
                  <a:srgbClr val="3986FF"/>
                </a:solidFill>
              </a:rPr>
              <a:t> </a:t>
            </a:r>
            <a:r>
              <a:rPr sz="2900" spc="-155" dirty="0">
                <a:solidFill>
                  <a:srgbClr val="3986FF"/>
                </a:solidFill>
              </a:rPr>
              <a:t>gradient</a:t>
            </a:r>
            <a:r>
              <a:rPr sz="2900" spc="-254" dirty="0">
                <a:solidFill>
                  <a:srgbClr val="3986FF"/>
                </a:solidFill>
              </a:rPr>
              <a:t> </a:t>
            </a:r>
            <a:r>
              <a:rPr sz="2900" spc="-185" dirty="0">
                <a:solidFill>
                  <a:srgbClr val="3986FF"/>
                </a:solidFill>
              </a:rPr>
              <a:t>just</a:t>
            </a:r>
            <a:r>
              <a:rPr sz="2900" spc="-250" dirty="0">
                <a:solidFill>
                  <a:srgbClr val="3986FF"/>
                </a:solidFill>
              </a:rPr>
              <a:t> </a:t>
            </a:r>
            <a:r>
              <a:rPr sz="2900" spc="-114" dirty="0">
                <a:solidFill>
                  <a:srgbClr val="3986FF"/>
                </a:solidFill>
              </a:rPr>
              <a:t>a</a:t>
            </a:r>
            <a:r>
              <a:rPr sz="2900" spc="-215" dirty="0">
                <a:solidFill>
                  <a:srgbClr val="3986FF"/>
                </a:solidFill>
              </a:rPr>
              <a:t> </a:t>
            </a:r>
            <a:r>
              <a:rPr sz="2900" spc="-65" dirty="0">
                <a:solidFill>
                  <a:srgbClr val="3986FF"/>
                </a:solidFill>
              </a:rPr>
              <a:t>RNN</a:t>
            </a:r>
            <a:r>
              <a:rPr sz="2900" spc="-220" dirty="0">
                <a:solidFill>
                  <a:srgbClr val="3986FF"/>
                </a:solidFill>
              </a:rPr>
              <a:t> </a:t>
            </a:r>
            <a:r>
              <a:rPr sz="2900" spc="-125" dirty="0">
                <a:solidFill>
                  <a:srgbClr val="3986FF"/>
                </a:solidFill>
              </a:rPr>
              <a:t>problem?</a:t>
            </a:r>
            <a:endParaRPr sz="2900"/>
          </a:p>
        </p:txBody>
      </p:sp>
      <p:sp>
        <p:nvSpPr>
          <p:cNvPr id="3" name="object 3"/>
          <p:cNvSpPr txBox="1"/>
          <p:nvPr/>
        </p:nvSpPr>
        <p:spPr>
          <a:xfrm>
            <a:off x="1143000" y="1105662"/>
            <a:ext cx="9905999" cy="2482731"/>
          </a:xfrm>
          <a:prstGeom prst="rect">
            <a:avLst/>
          </a:prstGeom>
        </p:spPr>
        <p:txBody>
          <a:bodyPr vert="horz" wrap="square" lIns="0" tIns="12700" rIns="0" bIns="0" rtlCol="0">
            <a:spAutoFit/>
          </a:bodyPr>
          <a:lstStyle/>
          <a:p>
            <a:pPr marL="355600" marR="254635" indent="-342900">
              <a:spcBef>
                <a:spcPts val="100"/>
              </a:spcBef>
              <a:buClr>
                <a:srgbClr val="CC0000"/>
              </a:buClr>
              <a:buFont typeface="Times New Roman"/>
              <a:buChar char="•"/>
              <a:tabLst>
                <a:tab pos="354965" algn="l"/>
                <a:tab pos="355600" algn="l"/>
              </a:tabLst>
            </a:pPr>
            <a:r>
              <a:rPr sz="2400" dirty="0">
                <a:latin typeface="Arial"/>
                <a:cs typeface="Arial"/>
              </a:rPr>
              <a:t>No! It can be a problem for all neural architectures (including </a:t>
            </a:r>
            <a:r>
              <a:rPr sz="2400" dirty="0">
                <a:solidFill>
                  <a:srgbClr val="BA56BD"/>
                </a:solidFill>
                <a:latin typeface="Arial"/>
                <a:cs typeface="Arial"/>
              </a:rPr>
              <a:t> feed-forward </a:t>
            </a:r>
            <a:r>
              <a:rPr sz="2400" dirty="0">
                <a:latin typeface="Arial"/>
                <a:cs typeface="Arial"/>
              </a:rPr>
              <a:t>and </a:t>
            </a:r>
            <a:r>
              <a:rPr sz="2400" dirty="0">
                <a:solidFill>
                  <a:srgbClr val="BA56BD"/>
                </a:solidFill>
                <a:latin typeface="Arial"/>
                <a:cs typeface="Arial"/>
              </a:rPr>
              <a:t>convolutional</a:t>
            </a:r>
            <a:r>
              <a:rPr sz="2400" dirty="0">
                <a:latin typeface="Arial"/>
                <a:cs typeface="Arial"/>
              </a:rPr>
              <a:t>), especially </a:t>
            </a:r>
            <a:r>
              <a:rPr sz="2400" dirty="0">
                <a:solidFill>
                  <a:srgbClr val="BA56BD"/>
                </a:solidFill>
                <a:latin typeface="Arial"/>
                <a:cs typeface="Arial"/>
              </a:rPr>
              <a:t>deep </a:t>
            </a:r>
            <a:r>
              <a:rPr sz="2400" dirty="0">
                <a:latin typeface="Arial"/>
                <a:cs typeface="Arial"/>
              </a:rPr>
              <a:t>ones.</a:t>
            </a:r>
          </a:p>
          <a:p>
            <a:pPr marL="698500" marR="22860" lvl="1" indent="-228600">
              <a:spcBef>
                <a:spcPts val="509"/>
              </a:spcBef>
              <a:buClr>
                <a:srgbClr val="3986FF"/>
              </a:buClr>
              <a:buFont typeface="Times New Roman"/>
              <a:buChar char="•"/>
              <a:tabLst>
                <a:tab pos="698500" algn="l"/>
                <a:tab pos="699135" algn="l"/>
              </a:tabLst>
            </a:pPr>
            <a:r>
              <a:rPr sz="2000" dirty="0">
                <a:latin typeface="Arial"/>
                <a:cs typeface="Arial"/>
              </a:rPr>
              <a:t>Due to chain rule / choice of nonlinearity function, gradient can become  vanishingly small as it backpropagates</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Thus lower layers are learnt very slowly (hard to train)</a:t>
            </a:r>
          </a:p>
          <a:p>
            <a:pPr marL="698500" lvl="1" indent="-228600">
              <a:spcBef>
                <a:spcPts val="480"/>
              </a:spcBef>
              <a:buClr>
                <a:srgbClr val="3986FF"/>
              </a:buClr>
              <a:buFont typeface="Times New Roman"/>
              <a:buChar char="•"/>
              <a:tabLst>
                <a:tab pos="698500" algn="l"/>
                <a:tab pos="699135" algn="l"/>
              </a:tabLst>
            </a:pPr>
            <a:r>
              <a:rPr sz="2000" dirty="0">
                <a:latin typeface="Arial"/>
                <a:cs typeface="Arial"/>
              </a:rPr>
              <a:t>Solution: lots of new deep feedforward/convolutional architectures that</a:t>
            </a:r>
          </a:p>
          <a:p>
            <a:pPr marL="698500"/>
            <a:r>
              <a:rPr sz="2000" dirty="0">
                <a:solidFill>
                  <a:srgbClr val="BA56BD"/>
                </a:solidFill>
                <a:latin typeface="Arial"/>
                <a:cs typeface="Arial"/>
              </a:rPr>
              <a:t>add more direct connections </a:t>
            </a:r>
            <a:r>
              <a:rPr sz="2000" dirty="0">
                <a:latin typeface="Arial"/>
                <a:cs typeface="Arial"/>
              </a:rPr>
              <a:t>(thus allowing the gradient to flow)</a:t>
            </a:r>
          </a:p>
        </p:txBody>
      </p:sp>
      <p:sp>
        <p:nvSpPr>
          <p:cNvPr id="4" name="object 4"/>
          <p:cNvSpPr txBox="1"/>
          <p:nvPr/>
        </p:nvSpPr>
        <p:spPr>
          <a:xfrm>
            <a:off x="1142999" y="4715382"/>
            <a:ext cx="9905999" cy="1120820"/>
          </a:xfrm>
          <a:prstGeom prst="rect">
            <a:avLst/>
          </a:prstGeom>
        </p:spPr>
        <p:txBody>
          <a:bodyPr vert="horz" wrap="square" lIns="0" tIns="12700" rIns="0" bIns="0" rtlCol="0">
            <a:spAutoFit/>
          </a:bodyPr>
          <a:lstStyle/>
          <a:p>
            <a:pPr marL="355600" marR="5080" indent="-342900">
              <a:spcBef>
                <a:spcPts val="100"/>
              </a:spcBef>
              <a:buClr>
                <a:srgbClr val="CC0000"/>
              </a:buClr>
              <a:buFont typeface="Times New Roman"/>
              <a:buChar char="•"/>
              <a:tabLst>
                <a:tab pos="354965" algn="l"/>
                <a:tab pos="355600" algn="l"/>
              </a:tabLst>
            </a:pPr>
            <a:r>
              <a:rPr sz="2400" u="heavy" dirty="0">
                <a:uFill>
                  <a:solidFill>
                    <a:srgbClr val="000000"/>
                  </a:solidFill>
                </a:uFill>
                <a:latin typeface="Arial"/>
                <a:cs typeface="Arial"/>
              </a:rPr>
              <a:t>Conclusion</a:t>
            </a:r>
            <a:r>
              <a:rPr sz="2400" dirty="0">
                <a:latin typeface="Arial"/>
                <a:cs typeface="Arial"/>
              </a:rPr>
              <a:t>: Though vanishing/exploding gradients are a general  problem, </a:t>
            </a:r>
            <a:r>
              <a:rPr sz="2400" dirty="0">
                <a:solidFill>
                  <a:srgbClr val="BA56BD"/>
                </a:solidFill>
                <a:latin typeface="Arial"/>
                <a:cs typeface="Arial"/>
              </a:rPr>
              <a:t>RNNs are particularly unstable </a:t>
            </a:r>
            <a:r>
              <a:rPr sz="2400" dirty="0">
                <a:latin typeface="Arial"/>
                <a:cs typeface="Arial"/>
              </a:rPr>
              <a:t>due to the repeated  multiplication by the </a:t>
            </a:r>
            <a:r>
              <a:rPr sz="2400" dirty="0">
                <a:solidFill>
                  <a:srgbClr val="BA56BD"/>
                </a:solidFill>
                <a:latin typeface="Arial"/>
                <a:cs typeface="Arial"/>
              </a:rPr>
              <a:t>same </a:t>
            </a:r>
            <a:r>
              <a:rPr sz="2400" dirty="0">
                <a:latin typeface="Arial"/>
                <a:cs typeface="Arial"/>
              </a:rPr>
              <a:t>weight matrix [Bengio et al, 1994]</a:t>
            </a:r>
          </a:p>
        </p:txBody>
      </p:sp>
      <p:sp>
        <p:nvSpPr>
          <p:cNvPr id="6" name="object 6"/>
          <p:cNvSpPr txBox="1"/>
          <p:nvPr/>
        </p:nvSpPr>
        <p:spPr>
          <a:xfrm>
            <a:off x="3063367" y="6444184"/>
            <a:ext cx="7414895" cy="166071"/>
          </a:xfrm>
          <a:prstGeom prst="rect">
            <a:avLst/>
          </a:prstGeom>
        </p:spPr>
        <p:txBody>
          <a:bodyPr vert="horz" wrap="square" lIns="0" tIns="12065" rIns="0" bIns="0" rtlCol="0">
            <a:spAutoFit/>
          </a:bodyPr>
          <a:lstStyle/>
          <a:p>
            <a:pPr marL="12700">
              <a:spcBef>
                <a:spcPts val="95"/>
              </a:spcBef>
            </a:pPr>
            <a:r>
              <a:rPr sz="1000" spc="-40" dirty="0">
                <a:latin typeface="Arial"/>
                <a:cs typeface="Arial"/>
              </a:rPr>
              <a:t>”Learning </a:t>
            </a:r>
            <a:r>
              <a:rPr sz="1000" spc="-65" dirty="0">
                <a:latin typeface="Arial"/>
                <a:cs typeface="Arial"/>
              </a:rPr>
              <a:t>Long-Term </a:t>
            </a:r>
            <a:r>
              <a:rPr sz="1000" spc="-60" dirty="0">
                <a:latin typeface="Arial"/>
                <a:cs typeface="Arial"/>
              </a:rPr>
              <a:t>Dependencies </a:t>
            </a:r>
            <a:r>
              <a:rPr sz="1000" dirty="0">
                <a:latin typeface="Arial"/>
                <a:cs typeface="Arial"/>
              </a:rPr>
              <a:t>with </a:t>
            </a:r>
            <a:r>
              <a:rPr sz="1000" spc="-35" dirty="0">
                <a:latin typeface="Arial"/>
                <a:cs typeface="Arial"/>
              </a:rPr>
              <a:t>Gradient </a:t>
            </a:r>
            <a:r>
              <a:rPr sz="1000" spc="-65" dirty="0">
                <a:latin typeface="Arial"/>
                <a:cs typeface="Arial"/>
              </a:rPr>
              <a:t>Descent </a:t>
            </a:r>
            <a:r>
              <a:rPr sz="1000" spc="-55" dirty="0">
                <a:latin typeface="Arial"/>
                <a:cs typeface="Arial"/>
              </a:rPr>
              <a:t>is </a:t>
            </a:r>
            <a:r>
              <a:rPr sz="1000" spc="-10" dirty="0">
                <a:latin typeface="Arial"/>
                <a:cs typeface="Arial"/>
              </a:rPr>
              <a:t>Difficult", </a:t>
            </a:r>
            <a:r>
              <a:rPr sz="1000" spc="-60" dirty="0">
                <a:latin typeface="Arial"/>
                <a:cs typeface="Arial"/>
              </a:rPr>
              <a:t>Bengio </a:t>
            </a:r>
            <a:r>
              <a:rPr sz="1000" spc="-5" dirty="0">
                <a:latin typeface="Arial"/>
                <a:cs typeface="Arial"/>
              </a:rPr>
              <a:t>et </a:t>
            </a:r>
            <a:r>
              <a:rPr sz="1000" spc="-35" dirty="0">
                <a:latin typeface="Arial"/>
                <a:cs typeface="Arial"/>
              </a:rPr>
              <a:t>al. </a:t>
            </a:r>
            <a:r>
              <a:rPr sz="1000" spc="-50" dirty="0">
                <a:latin typeface="Arial"/>
                <a:cs typeface="Arial"/>
              </a:rPr>
              <a:t>1994,</a:t>
            </a:r>
            <a:r>
              <a:rPr sz="1000" spc="155" dirty="0">
                <a:latin typeface="Arial"/>
                <a:cs typeface="Arial"/>
              </a:rPr>
              <a:t> </a:t>
            </a:r>
            <a:r>
              <a:rPr sz="1000" u="sng" spc="-10" dirty="0">
                <a:solidFill>
                  <a:srgbClr val="EE8E1C"/>
                </a:solidFill>
                <a:uFill>
                  <a:solidFill>
                    <a:srgbClr val="EE8E1C"/>
                  </a:solidFill>
                </a:uFill>
                <a:latin typeface="Arial"/>
                <a:cs typeface="Arial"/>
                <a:hlinkClick r:id="rId2"/>
              </a:rPr>
              <a:t>http://ai.dinfo.unifi.it/paolo//ps/tnn-94-gradient.pdf</a:t>
            </a:r>
            <a:endParaRPr sz="1000">
              <a:latin typeface="Arial"/>
              <a:cs typeface="Arial"/>
            </a:endParaRPr>
          </a:p>
        </p:txBody>
      </p:sp>
    </p:spTree>
    <p:extLst>
      <p:ext uri="{BB962C8B-B14F-4D97-AF65-F5344CB8AC3E}">
        <p14:creationId xmlns:p14="http://schemas.microsoft.com/office/powerpoint/2010/main" val="3987211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5273" y="249377"/>
            <a:ext cx="1521454" cy="690574"/>
          </a:xfrm>
          <a:prstGeom prst="rect">
            <a:avLst/>
          </a:prstGeom>
        </p:spPr>
        <p:txBody>
          <a:bodyPr vert="horz" wrap="square" lIns="0" tIns="13335" rIns="0" bIns="0" rtlCol="0">
            <a:spAutoFit/>
          </a:bodyPr>
          <a:lstStyle/>
          <a:p>
            <a:pPr marL="12700" algn="ctr">
              <a:spcBef>
                <a:spcPts val="105"/>
              </a:spcBef>
            </a:pPr>
            <a:r>
              <a:rPr spc="-195" dirty="0">
                <a:solidFill>
                  <a:srgbClr val="3986FF"/>
                </a:solidFill>
              </a:rPr>
              <a:t>Recap</a:t>
            </a:r>
          </a:p>
        </p:txBody>
      </p:sp>
      <p:sp>
        <p:nvSpPr>
          <p:cNvPr id="3" name="object 3"/>
          <p:cNvSpPr txBox="1">
            <a:spLocks noGrp="1"/>
          </p:cNvSpPr>
          <p:nvPr>
            <p:ph type="body" idx="1"/>
          </p:nvPr>
        </p:nvSpPr>
        <p:spPr>
          <a:xfrm>
            <a:off x="1143000" y="1421442"/>
            <a:ext cx="10134600" cy="2902718"/>
          </a:xfrm>
          <a:prstGeom prst="rect">
            <a:avLst/>
          </a:prstGeom>
        </p:spPr>
        <p:txBody>
          <a:bodyPr vert="horz" wrap="square" lIns="0" tIns="85725" rIns="0" bIns="0" rtlCol="0">
            <a:spAutoFit/>
          </a:bodyPr>
          <a:lstStyle/>
          <a:p>
            <a:pPr marL="355600" indent="-342900">
              <a:spcBef>
                <a:spcPts val="675"/>
              </a:spcBef>
              <a:buClr>
                <a:srgbClr val="CC0000"/>
              </a:buClr>
              <a:buChar char="•"/>
              <a:tabLst>
                <a:tab pos="354965" algn="l"/>
                <a:tab pos="355600" algn="l"/>
              </a:tabLst>
            </a:pPr>
            <a:r>
              <a:rPr dirty="0">
                <a:latin typeface="Times New Roman"/>
                <a:cs typeface="Times New Roman"/>
              </a:rPr>
              <a:t> </a:t>
            </a:r>
            <a:r>
              <a:rPr dirty="0"/>
              <a:t>Today we’ve learnt:</a:t>
            </a:r>
          </a:p>
          <a:p>
            <a:pPr marL="698500" lvl="1" indent="-228600">
              <a:spcBef>
                <a:spcPts val="580"/>
              </a:spcBef>
              <a:buClr>
                <a:srgbClr val="3986FF"/>
              </a:buClr>
              <a:buFont typeface="Times New Roman"/>
              <a:buChar char="•"/>
              <a:tabLst>
                <a:tab pos="699135" algn="l"/>
              </a:tabLst>
            </a:pPr>
            <a:r>
              <a:rPr sz="2400" dirty="0">
                <a:solidFill>
                  <a:srgbClr val="4285F4"/>
                </a:solidFill>
                <a:latin typeface="Arial"/>
                <a:cs typeface="Arial"/>
              </a:rPr>
              <a:t>Vanishing gradient problem</a:t>
            </a:r>
            <a:r>
              <a:rPr sz="2400" dirty="0">
                <a:latin typeface="Arial"/>
                <a:cs typeface="Arial"/>
              </a:rPr>
              <a:t>: what it is, why it happens, and</a:t>
            </a:r>
          </a:p>
          <a:p>
            <a:pPr marL="698500"/>
            <a:r>
              <a:rPr dirty="0"/>
              <a:t>why it’s bad for RNNs</a:t>
            </a:r>
          </a:p>
          <a:p>
            <a:pPr marL="698500" marR="5080" lvl="1" indent="-228600">
              <a:spcBef>
                <a:spcPts val="575"/>
              </a:spcBef>
              <a:buClr>
                <a:srgbClr val="3986FF"/>
              </a:buClr>
              <a:buFont typeface="Times New Roman"/>
              <a:buChar char="•"/>
              <a:tabLst>
                <a:tab pos="699135" algn="l"/>
              </a:tabLst>
            </a:pPr>
            <a:r>
              <a:rPr sz="2400" dirty="0">
                <a:solidFill>
                  <a:srgbClr val="4285F4"/>
                </a:solidFill>
                <a:latin typeface="Arial"/>
                <a:cs typeface="Arial"/>
              </a:rPr>
              <a:t>LSTMs and GRUs</a:t>
            </a:r>
            <a:r>
              <a:rPr sz="2400" dirty="0">
                <a:latin typeface="Arial"/>
                <a:cs typeface="Arial"/>
              </a:rPr>
              <a:t>: more complicated RNNs that use gates to  control information flow; they are more resilient to vanishing  gradients</a:t>
            </a:r>
          </a:p>
          <a:p>
            <a:pPr lvl="1">
              <a:spcBef>
                <a:spcPts val="10"/>
              </a:spcBef>
              <a:buClr>
                <a:srgbClr val="3986FF"/>
              </a:buClr>
              <a:buFont typeface="Times New Roman"/>
              <a:buChar char="•"/>
            </a:pPr>
            <a:endParaRPr sz="3500" dirty="0">
              <a:latin typeface="Times New Roman"/>
              <a:cs typeface="Times New Roman"/>
            </a:endParaRPr>
          </a:p>
          <a:p>
            <a:pPr marL="355600" indent="-342900">
              <a:buClr>
                <a:srgbClr val="CC0000"/>
              </a:buClr>
              <a:buFont typeface="Times New Roman"/>
              <a:buChar char="•"/>
              <a:tabLst>
                <a:tab pos="354965" algn="l"/>
                <a:tab pos="355600" algn="l"/>
              </a:tabLst>
            </a:pPr>
            <a:r>
              <a:rPr dirty="0"/>
              <a:t>Remainder of this lecture:</a:t>
            </a:r>
          </a:p>
        </p:txBody>
      </p:sp>
      <p:sp>
        <p:nvSpPr>
          <p:cNvPr id="4" name="object 4"/>
          <p:cNvSpPr txBox="1"/>
          <p:nvPr/>
        </p:nvSpPr>
        <p:spPr>
          <a:xfrm>
            <a:off x="1752600" y="4324160"/>
            <a:ext cx="3048000" cy="902811"/>
          </a:xfrm>
          <a:prstGeom prst="rect">
            <a:avLst/>
          </a:prstGeom>
        </p:spPr>
        <p:txBody>
          <a:bodyPr vert="horz" wrap="square" lIns="0" tIns="86360" rIns="0" bIns="0" rtlCol="0">
            <a:spAutoFit/>
          </a:bodyPr>
          <a:lstStyle/>
          <a:p>
            <a:pPr marL="241300" indent="-228600">
              <a:spcBef>
                <a:spcPts val="680"/>
              </a:spcBef>
              <a:buClr>
                <a:srgbClr val="3986FF"/>
              </a:buClr>
              <a:buFont typeface="Times New Roman"/>
              <a:buChar char="•"/>
              <a:tabLst>
                <a:tab pos="241935" algn="l"/>
              </a:tabLst>
            </a:pPr>
            <a:r>
              <a:rPr sz="2400" dirty="0">
                <a:solidFill>
                  <a:srgbClr val="4285F4"/>
                </a:solidFill>
                <a:latin typeface="Arial"/>
                <a:cs typeface="Arial"/>
              </a:rPr>
              <a:t>Bidirectional </a:t>
            </a:r>
            <a:r>
              <a:rPr sz="2400" dirty="0">
                <a:latin typeface="Arial"/>
                <a:cs typeface="Arial"/>
              </a:rPr>
              <a:t>RNNs</a:t>
            </a:r>
          </a:p>
          <a:p>
            <a:pPr marL="241300" indent="-228600">
              <a:spcBef>
                <a:spcPts val="580"/>
              </a:spcBef>
              <a:buClr>
                <a:srgbClr val="3986FF"/>
              </a:buClr>
              <a:buFont typeface="Times New Roman"/>
              <a:buChar char="•"/>
              <a:tabLst>
                <a:tab pos="241935" algn="l"/>
              </a:tabLst>
            </a:pPr>
            <a:r>
              <a:rPr sz="2400" dirty="0">
                <a:solidFill>
                  <a:srgbClr val="4285F4"/>
                </a:solidFill>
                <a:latin typeface="Arial"/>
                <a:cs typeface="Arial"/>
              </a:rPr>
              <a:t>Multi-layer </a:t>
            </a:r>
            <a:r>
              <a:rPr sz="2400" dirty="0">
                <a:latin typeface="Arial"/>
                <a:cs typeface="Arial"/>
              </a:rPr>
              <a:t>RNNs</a:t>
            </a:r>
          </a:p>
        </p:txBody>
      </p:sp>
      <p:sp>
        <p:nvSpPr>
          <p:cNvPr id="5" name="object 5"/>
          <p:cNvSpPr/>
          <p:nvPr/>
        </p:nvSpPr>
        <p:spPr>
          <a:xfrm>
            <a:off x="5207256" y="4459985"/>
            <a:ext cx="330024" cy="797560"/>
          </a:xfrm>
          <a:custGeom>
            <a:avLst/>
            <a:gdLst/>
            <a:ahLst/>
            <a:cxnLst/>
            <a:rect l="l" t="t" r="r" b="b"/>
            <a:pathLst>
              <a:path w="277495" h="797560">
                <a:moveTo>
                  <a:pt x="0" y="0"/>
                </a:moveTo>
                <a:lnTo>
                  <a:pt x="53976" y="6353"/>
                </a:lnTo>
                <a:lnTo>
                  <a:pt x="98059" y="23685"/>
                </a:lnTo>
                <a:lnTo>
                  <a:pt x="127783" y="49399"/>
                </a:lnTo>
                <a:lnTo>
                  <a:pt x="138683" y="80899"/>
                </a:lnTo>
                <a:lnTo>
                  <a:pt x="138683" y="317626"/>
                </a:lnTo>
                <a:lnTo>
                  <a:pt x="149584" y="349126"/>
                </a:lnTo>
                <a:lnTo>
                  <a:pt x="179308" y="374840"/>
                </a:lnTo>
                <a:lnTo>
                  <a:pt x="223391" y="392172"/>
                </a:lnTo>
                <a:lnTo>
                  <a:pt x="277367" y="398525"/>
                </a:lnTo>
                <a:lnTo>
                  <a:pt x="223391" y="404879"/>
                </a:lnTo>
                <a:lnTo>
                  <a:pt x="179308" y="422211"/>
                </a:lnTo>
                <a:lnTo>
                  <a:pt x="149584" y="447925"/>
                </a:lnTo>
                <a:lnTo>
                  <a:pt x="138683" y="479425"/>
                </a:lnTo>
                <a:lnTo>
                  <a:pt x="138683" y="716152"/>
                </a:lnTo>
                <a:lnTo>
                  <a:pt x="127783" y="747652"/>
                </a:lnTo>
                <a:lnTo>
                  <a:pt x="98059" y="773366"/>
                </a:lnTo>
                <a:lnTo>
                  <a:pt x="53976" y="790698"/>
                </a:lnTo>
                <a:lnTo>
                  <a:pt x="0" y="797051"/>
                </a:lnTo>
              </a:path>
            </a:pathLst>
          </a:custGeom>
          <a:ln w="19812">
            <a:solidFill>
              <a:srgbClr val="4285F4"/>
            </a:solidFill>
          </a:ln>
        </p:spPr>
        <p:txBody>
          <a:bodyPr wrap="square" lIns="0" tIns="0" rIns="0" bIns="0" rtlCol="0"/>
          <a:lstStyle/>
          <a:p>
            <a:endParaRPr/>
          </a:p>
        </p:txBody>
      </p:sp>
      <p:sp>
        <p:nvSpPr>
          <p:cNvPr id="6" name="object 6"/>
          <p:cNvSpPr txBox="1"/>
          <p:nvPr/>
        </p:nvSpPr>
        <p:spPr>
          <a:xfrm>
            <a:off x="5563237" y="4559249"/>
            <a:ext cx="1936340" cy="566822"/>
          </a:xfrm>
          <a:prstGeom prst="rect">
            <a:avLst/>
          </a:prstGeom>
        </p:spPr>
        <p:txBody>
          <a:bodyPr vert="horz" wrap="square" lIns="0" tIns="12700" rIns="0" bIns="0" rtlCol="0">
            <a:spAutoFit/>
          </a:bodyPr>
          <a:lstStyle/>
          <a:p>
            <a:pPr marL="12700">
              <a:spcBef>
                <a:spcPts val="100"/>
              </a:spcBef>
            </a:pPr>
            <a:r>
              <a:rPr dirty="0">
                <a:solidFill>
                  <a:srgbClr val="4285F4"/>
                </a:solidFill>
                <a:latin typeface="Arial"/>
                <a:cs typeface="Arial"/>
              </a:rPr>
              <a:t>Both of these are</a:t>
            </a:r>
            <a:endParaRPr dirty="0">
              <a:latin typeface="Arial"/>
              <a:cs typeface="Arial"/>
            </a:endParaRPr>
          </a:p>
          <a:p>
            <a:pPr marL="12700">
              <a:spcBef>
                <a:spcPts val="5"/>
              </a:spcBef>
            </a:pPr>
            <a:r>
              <a:rPr dirty="0">
                <a:solidFill>
                  <a:srgbClr val="4285F4"/>
                </a:solidFill>
                <a:latin typeface="Arial"/>
                <a:cs typeface="Arial"/>
              </a:rPr>
              <a:t>pretty simple</a:t>
            </a:r>
            <a:endParaRPr dirty="0">
              <a:latin typeface="Arial"/>
              <a:cs typeface="Arial"/>
            </a:endParaRPr>
          </a:p>
        </p:txBody>
      </p:sp>
      <p:sp>
        <p:nvSpPr>
          <p:cNvPr id="8" name="Holder 4">
            <a:extLst>
              <a:ext uri="{FF2B5EF4-FFF2-40B4-BE49-F238E27FC236}">
                <a16:creationId xmlns:a16="http://schemas.microsoft.com/office/drawing/2014/main" id="{25DD3BD1-BE18-4DAA-9E2B-A41EFAB5822E}"/>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72187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Bidirectional </a:t>
            </a:r>
            <a:r>
              <a:rPr lang="en-SG" spc="-125" dirty="0" err="1">
                <a:solidFill>
                  <a:srgbClr val="FFFFFF"/>
                </a:solidFill>
              </a:rPr>
              <a:t>RNNs</a:t>
            </a:r>
            <a:endParaRPr spc="-165" dirty="0">
              <a:solidFill>
                <a:srgbClr val="FFFFFF"/>
              </a:solidFill>
            </a:endParaRPr>
          </a:p>
        </p:txBody>
      </p:sp>
    </p:spTree>
    <p:extLst>
      <p:ext uri="{BB962C8B-B14F-4D97-AF65-F5344CB8AC3E}">
        <p14:creationId xmlns:p14="http://schemas.microsoft.com/office/powerpoint/2010/main" val="2265448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67713" y="4191001"/>
            <a:ext cx="5716523" cy="163201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12155" y="5822391"/>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4" name="object 4"/>
          <p:cNvSpPr txBox="1"/>
          <p:nvPr/>
        </p:nvSpPr>
        <p:spPr>
          <a:xfrm>
            <a:off x="6378702" y="5822391"/>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5" name="object 5"/>
          <p:cNvSpPr txBox="1"/>
          <p:nvPr/>
        </p:nvSpPr>
        <p:spPr>
          <a:xfrm>
            <a:off x="7780782" y="5822391"/>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6" name="object 6"/>
          <p:cNvSpPr txBox="1"/>
          <p:nvPr/>
        </p:nvSpPr>
        <p:spPr>
          <a:xfrm>
            <a:off x="2307437" y="5831535"/>
            <a:ext cx="32893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the</a:t>
            </a:r>
            <a:endParaRPr>
              <a:latin typeface="Trebuchet MS"/>
              <a:cs typeface="Trebuchet MS"/>
            </a:endParaRPr>
          </a:p>
        </p:txBody>
      </p:sp>
      <p:sp>
        <p:nvSpPr>
          <p:cNvPr id="7" name="object 7"/>
          <p:cNvSpPr txBox="1"/>
          <p:nvPr/>
        </p:nvSpPr>
        <p:spPr>
          <a:xfrm>
            <a:off x="3264789" y="5831535"/>
            <a:ext cx="586740" cy="299720"/>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55" dirty="0">
                <a:latin typeface="Trebuchet MS"/>
                <a:cs typeface="Trebuchet MS"/>
              </a:rPr>
              <a:t>o</a:t>
            </a:r>
            <a:r>
              <a:rPr i="1" spc="-110" dirty="0">
                <a:latin typeface="Trebuchet MS"/>
                <a:cs typeface="Trebuchet MS"/>
              </a:rPr>
              <a:t>vie</a:t>
            </a:r>
            <a:endParaRPr>
              <a:latin typeface="Trebuchet MS"/>
              <a:cs typeface="Trebuchet MS"/>
            </a:endParaRPr>
          </a:p>
        </p:txBody>
      </p:sp>
      <p:sp>
        <p:nvSpPr>
          <p:cNvPr id="8" name="object 8"/>
          <p:cNvSpPr txBox="1"/>
          <p:nvPr/>
        </p:nvSpPr>
        <p:spPr>
          <a:xfrm>
            <a:off x="4396868" y="5831535"/>
            <a:ext cx="395605" cy="299720"/>
          </a:xfrm>
          <a:prstGeom prst="rect">
            <a:avLst/>
          </a:prstGeom>
        </p:spPr>
        <p:txBody>
          <a:bodyPr vert="horz" wrap="square" lIns="0" tIns="12700" rIns="0" bIns="0" rtlCol="0">
            <a:spAutoFit/>
          </a:bodyPr>
          <a:lstStyle/>
          <a:p>
            <a:pPr marL="12700">
              <a:spcBef>
                <a:spcPts val="100"/>
              </a:spcBef>
            </a:pPr>
            <a:r>
              <a:rPr i="1" spc="-35" dirty="0">
                <a:latin typeface="Trebuchet MS"/>
                <a:cs typeface="Trebuchet MS"/>
              </a:rPr>
              <a:t>was</a:t>
            </a:r>
            <a:endParaRPr>
              <a:latin typeface="Trebuchet MS"/>
              <a:cs typeface="Trebuchet MS"/>
            </a:endParaRPr>
          </a:p>
        </p:txBody>
      </p:sp>
      <p:sp>
        <p:nvSpPr>
          <p:cNvPr id="9" name="object 9"/>
          <p:cNvSpPr txBox="1"/>
          <p:nvPr/>
        </p:nvSpPr>
        <p:spPr>
          <a:xfrm>
            <a:off x="4757673" y="1290573"/>
            <a:ext cx="775970" cy="299720"/>
          </a:xfrm>
          <a:prstGeom prst="rect">
            <a:avLst/>
          </a:prstGeom>
        </p:spPr>
        <p:txBody>
          <a:bodyPr vert="horz" wrap="square" lIns="0" tIns="12700" rIns="0" bIns="0" rtlCol="0">
            <a:spAutoFit/>
          </a:bodyPr>
          <a:lstStyle/>
          <a:p>
            <a:pPr marL="12700">
              <a:spcBef>
                <a:spcPts val="100"/>
              </a:spcBef>
            </a:pPr>
            <a:r>
              <a:rPr b="1" spc="-95" dirty="0">
                <a:solidFill>
                  <a:srgbClr val="00AF50"/>
                </a:solidFill>
                <a:latin typeface="Trebuchet MS"/>
                <a:cs typeface="Trebuchet MS"/>
              </a:rPr>
              <a:t>positive</a:t>
            </a:r>
            <a:endParaRPr>
              <a:latin typeface="Trebuchet MS"/>
              <a:cs typeface="Trebuchet MS"/>
            </a:endParaRPr>
          </a:p>
        </p:txBody>
      </p:sp>
      <p:sp>
        <p:nvSpPr>
          <p:cNvPr id="10" name="object 10"/>
          <p:cNvSpPr/>
          <p:nvPr/>
        </p:nvSpPr>
        <p:spPr>
          <a:xfrm>
            <a:off x="5068824" y="2232661"/>
            <a:ext cx="166115" cy="17525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068824" y="2464308"/>
            <a:ext cx="166115" cy="17525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068824" y="2697480"/>
            <a:ext cx="166115" cy="17525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068824" y="2929128"/>
            <a:ext cx="166115" cy="17525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969002" y="2138933"/>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5"/>
                </a:lnTo>
                <a:lnTo>
                  <a:pt x="60960" y="1072895"/>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6F2F9F"/>
            </a:solidFill>
          </a:ln>
        </p:spPr>
        <p:txBody>
          <a:bodyPr wrap="square" lIns="0" tIns="0" rIns="0" bIns="0" rtlCol="0"/>
          <a:lstStyle/>
          <a:p>
            <a:endParaRPr/>
          </a:p>
        </p:txBody>
      </p:sp>
      <p:sp>
        <p:nvSpPr>
          <p:cNvPr id="15" name="object 15"/>
          <p:cNvSpPr txBox="1"/>
          <p:nvPr/>
        </p:nvSpPr>
        <p:spPr>
          <a:xfrm>
            <a:off x="2974339" y="2450084"/>
            <a:ext cx="1784350" cy="299720"/>
          </a:xfrm>
          <a:prstGeom prst="rect">
            <a:avLst/>
          </a:prstGeom>
        </p:spPr>
        <p:txBody>
          <a:bodyPr vert="horz" wrap="square" lIns="0" tIns="12700" rIns="0" bIns="0" rtlCol="0">
            <a:spAutoFit/>
          </a:bodyPr>
          <a:lstStyle/>
          <a:p>
            <a:pPr marL="12700">
              <a:spcBef>
                <a:spcPts val="100"/>
              </a:spcBef>
            </a:pPr>
            <a:r>
              <a:rPr spc="-114" dirty="0">
                <a:solidFill>
                  <a:srgbClr val="6F2F9F"/>
                </a:solidFill>
                <a:latin typeface="Arial"/>
                <a:cs typeface="Arial"/>
              </a:rPr>
              <a:t>Sentence</a:t>
            </a:r>
            <a:r>
              <a:rPr spc="-110" dirty="0">
                <a:solidFill>
                  <a:srgbClr val="6F2F9F"/>
                </a:solidFill>
                <a:latin typeface="Arial"/>
                <a:cs typeface="Arial"/>
              </a:rPr>
              <a:t> </a:t>
            </a:r>
            <a:r>
              <a:rPr spc="-85" dirty="0">
                <a:solidFill>
                  <a:srgbClr val="6F2F9F"/>
                </a:solidFill>
                <a:latin typeface="Arial"/>
                <a:cs typeface="Arial"/>
              </a:rPr>
              <a:t>encoding</a:t>
            </a:r>
            <a:endParaRPr>
              <a:latin typeface="Arial"/>
              <a:cs typeface="Arial"/>
            </a:endParaRPr>
          </a:p>
        </p:txBody>
      </p:sp>
      <p:sp>
        <p:nvSpPr>
          <p:cNvPr id="16" name="object 16"/>
          <p:cNvSpPr/>
          <p:nvPr/>
        </p:nvSpPr>
        <p:spPr>
          <a:xfrm>
            <a:off x="5103748" y="1604010"/>
            <a:ext cx="111760" cy="535940"/>
          </a:xfrm>
          <a:custGeom>
            <a:avLst/>
            <a:gdLst/>
            <a:ahLst/>
            <a:cxnLst/>
            <a:rect l="l" t="t" r="r" b="b"/>
            <a:pathLst>
              <a:path w="111760" h="535939">
                <a:moveTo>
                  <a:pt x="55752" y="39224"/>
                </a:moveTo>
                <a:lnTo>
                  <a:pt x="45847" y="56206"/>
                </a:lnTo>
                <a:lnTo>
                  <a:pt x="45847" y="535431"/>
                </a:lnTo>
                <a:lnTo>
                  <a:pt x="65659" y="535431"/>
                </a:lnTo>
                <a:lnTo>
                  <a:pt x="65659" y="56206"/>
                </a:lnTo>
                <a:lnTo>
                  <a:pt x="55752" y="39224"/>
                </a:lnTo>
                <a:close/>
              </a:path>
              <a:path w="111760" h="535939">
                <a:moveTo>
                  <a:pt x="55752" y="0"/>
                </a:moveTo>
                <a:lnTo>
                  <a:pt x="2793" y="90804"/>
                </a:lnTo>
                <a:lnTo>
                  <a:pt x="0" y="95503"/>
                </a:lnTo>
                <a:lnTo>
                  <a:pt x="1524" y="101600"/>
                </a:lnTo>
                <a:lnTo>
                  <a:pt x="6350" y="104393"/>
                </a:lnTo>
                <a:lnTo>
                  <a:pt x="11049" y="107187"/>
                </a:lnTo>
                <a:lnTo>
                  <a:pt x="17145" y="105537"/>
                </a:lnTo>
                <a:lnTo>
                  <a:pt x="19812" y="100837"/>
                </a:lnTo>
                <a:lnTo>
                  <a:pt x="45846" y="56206"/>
                </a:lnTo>
                <a:lnTo>
                  <a:pt x="45847" y="19557"/>
                </a:lnTo>
                <a:lnTo>
                  <a:pt x="67159" y="19557"/>
                </a:lnTo>
                <a:lnTo>
                  <a:pt x="55752" y="0"/>
                </a:lnTo>
                <a:close/>
              </a:path>
              <a:path w="111760" h="535939">
                <a:moveTo>
                  <a:pt x="67159" y="19557"/>
                </a:moveTo>
                <a:lnTo>
                  <a:pt x="65659" y="19557"/>
                </a:lnTo>
                <a:lnTo>
                  <a:pt x="65659" y="56206"/>
                </a:lnTo>
                <a:lnTo>
                  <a:pt x="91693" y="100837"/>
                </a:lnTo>
                <a:lnTo>
                  <a:pt x="94361" y="105537"/>
                </a:lnTo>
                <a:lnTo>
                  <a:pt x="100456" y="107187"/>
                </a:lnTo>
                <a:lnTo>
                  <a:pt x="105155" y="104393"/>
                </a:lnTo>
                <a:lnTo>
                  <a:pt x="109981" y="101600"/>
                </a:lnTo>
                <a:lnTo>
                  <a:pt x="111505" y="95503"/>
                </a:lnTo>
                <a:lnTo>
                  <a:pt x="108712" y="90804"/>
                </a:lnTo>
                <a:lnTo>
                  <a:pt x="67159" y="19557"/>
                </a:lnTo>
                <a:close/>
              </a:path>
              <a:path w="111760" h="535939">
                <a:moveTo>
                  <a:pt x="65659" y="19557"/>
                </a:moveTo>
                <a:lnTo>
                  <a:pt x="45847" y="19557"/>
                </a:lnTo>
                <a:lnTo>
                  <a:pt x="45847" y="56206"/>
                </a:lnTo>
                <a:lnTo>
                  <a:pt x="55752" y="39224"/>
                </a:lnTo>
                <a:lnTo>
                  <a:pt x="47243" y="24637"/>
                </a:lnTo>
                <a:lnTo>
                  <a:pt x="65659" y="24637"/>
                </a:lnTo>
                <a:lnTo>
                  <a:pt x="65659" y="19557"/>
                </a:lnTo>
                <a:close/>
              </a:path>
              <a:path w="111760" h="535939">
                <a:moveTo>
                  <a:pt x="65659" y="24637"/>
                </a:moveTo>
                <a:lnTo>
                  <a:pt x="64262" y="24637"/>
                </a:lnTo>
                <a:lnTo>
                  <a:pt x="55752" y="39224"/>
                </a:lnTo>
                <a:lnTo>
                  <a:pt x="65659" y="56206"/>
                </a:lnTo>
                <a:lnTo>
                  <a:pt x="65659" y="24637"/>
                </a:lnTo>
                <a:close/>
              </a:path>
              <a:path w="111760" h="535939">
                <a:moveTo>
                  <a:pt x="64262" y="24637"/>
                </a:moveTo>
                <a:lnTo>
                  <a:pt x="47243" y="24637"/>
                </a:lnTo>
                <a:lnTo>
                  <a:pt x="55752" y="39224"/>
                </a:lnTo>
                <a:lnTo>
                  <a:pt x="64262" y="24637"/>
                </a:lnTo>
                <a:close/>
              </a:path>
            </a:pathLst>
          </a:custGeom>
          <a:solidFill>
            <a:srgbClr val="7E7E7E"/>
          </a:solidFill>
        </p:spPr>
        <p:txBody>
          <a:bodyPr wrap="square" lIns="0" tIns="0" rIns="0" bIns="0" rtlCol="0"/>
          <a:lstStyle/>
          <a:p>
            <a:endParaRPr/>
          </a:p>
        </p:txBody>
      </p:sp>
      <p:sp>
        <p:nvSpPr>
          <p:cNvPr id="17" name="object 17"/>
          <p:cNvSpPr/>
          <p:nvPr/>
        </p:nvSpPr>
        <p:spPr>
          <a:xfrm>
            <a:off x="5151883" y="3193289"/>
            <a:ext cx="2643505" cy="1021715"/>
          </a:xfrm>
          <a:custGeom>
            <a:avLst/>
            <a:gdLst/>
            <a:ahLst/>
            <a:cxnLst/>
            <a:rect l="l" t="t" r="r" b="b"/>
            <a:pathLst>
              <a:path w="2643504" h="1021714">
                <a:moveTo>
                  <a:pt x="56185" y="29053"/>
                </a:moveTo>
                <a:lnTo>
                  <a:pt x="36740" y="32351"/>
                </a:lnTo>
                <a:lnTo>
                  <a:pt x="49096" y="47556"/>
                </a:lnTo>
                <a:lnTo>
                  <a:pt x="2636139" y="1021207"/>
                </a:lnTo>
                <a:lnTo>
                  <a:pt x="2643123" y="1002664"/>
                </a:lnTo>
                <a:lnTo>
                  <a:pt x="56185" y="29053"/>
                </a:lnTo>
                <a:close/>
              </a:path>
              <a:path w="2643504" h="1021714">
                <a:moveTo>
                  <a:pt x="109092" y="0"/>
                </a:moveTo>
                <a:lnTo>
                  <a:pt x="0" y="18541"/>
                </a:lnTo>
                <a:lnTo>
                  <a:pt x="69722" y="104394"/>
                </a:lnTo>
                <a:lnTo>
                  <a:pt x="76072" y="105028"/>
                </a:lnTo>
                <a:lnTo>
                  <a:pt x="84454" y="98171"/>
                </a:lnTo>
                <a:lnTo>
                  <a:pt x="85216" y="91948"/>
                </a:lnTo>
                <a:lnTo>
                  <a:pt x="81660" y="87629"/>
                </a:lnTo>
                <a:lnTo>
                  <a:pt x="49096" y="47556"/>
                </a:lnTo>
                <a:lnTo>
                  <a:pt x="14858" y="34671"/>
                </a:lnTo>
                <a:lnTo>
                  <a:pt x="21843" y="16128"/>
                </a:lnTo>
                <a:lnTo>
                  <a:pt x="114795" y="16128"/>
                </a:lnTo>
                <a:lnTo>
                  <a:pt x="115950" y="14477"/>
                </a:lnTo>
                <a:lnTo>
                  <a:pt x="114172" y="3683"/>
                </a:lnTo>
                <a:lnTo>
                  <a:pt x="109092" y="0"/>
                </a:lnTo>
                <a:close/>
              </a:path>
              <a:path w="2643504" h="1021714">
                <a:moveTo>
                  <a:pt x="21843" y="16128"/>
                </a:moveTo>
                <a:lnTo>
                  <a:pt x="14858" y="34671"/>
                </a:lnTo>
                <a:lnTo>
                  <a:pt x="49096" y="47556"/>
                </a:lnTo>
                <a:lnTo>
                  <a:pt x="39038" y="35178"/>
                </a:lnTo>
                <a:lnTo>
                  <a:pt x="20065" y="35178"/>
                </a:lnTo>
                <a:lnTo>
                  <a:pt x="26034" y="19176"/>
                </a:lnTo>
                <a:lnTo>
                  <a:pt x="29942" y="19176"/>
                </a:lnTo>
                <a:lnTo>
                  <a:pt x="21843" y="16128"/>
                </a:lnTo>
                <a:close/>
              </a:path>
              <a:path w="2643504" h="1021714">
                <a:moveTo>
                  <a:pt x="26034" y="19176"/>
                </a:moveTo>
                <a:lnTo>
                  <a:pt x="20065" y="35178"/>
                </a:lnTo>
                <a:lnTo>
                  <a:pt x="36740" y="32351"/>
                </a:lnTo>
                <a:lnTo>
                  <a:pt x="26034" y="19176"/>
                </a:lnTo>
                <a:close/>
              </a:path>
              <a:path w="2643504" h="1021714">
                <a:moveTo>
                  <a:pt x="36740" y="32351"/>
                </a:moveTo>
                <a:lnTo>
                  <a:pt x="20065" y="35178"/>
                </a:lnTo>
                <a:lnTo>
                  <a:pt x="39038" y="35178"/>
                </a:lnTo>
                <a:lnTo>
                  <a:pt x="36740" y="32351"/>
                </a:lnTo>
                <a:close/>
              </a:path>
              <a:path w="2643504" h="1021714">
                <a:moveTo>
                  <a:pt x="29942" y="19176"/>
                </a:moveTo>
                <a:lnTo>
                  <a:pt x="26034" y="19176"/>
                </a:lnTo>
                <a:lnTo>
                  <a:pt x="36740" y="32351"/>
                </a:lnTo>
                <a:lnTo>
                  <a:pt x="56185" y="29053"/>
                </a:lnTo>
                <a:lnTo>
                  <a:pt x="29942" y="19176"/>
                </a:lnTo>
                <a:close/>
              </a:path>
              <a:path w="2643504" h="1021714">
                <a:moveTo>
                  <a:pt x="114795" y="16128"/>
                </a:moveTo>
                <a:lnTo>
                  <a:pt x="21843" y="16128"/>
                </a:lnTo>
                <a:lnTo>
                  <a:pt x="56185" y="29053"/>
                </a:lnTo>
                <a:lnTo>
                  <a:pt x="112394" y="19558"/>
                </a:lnTo>
                <a:lnTo>
                  <a:pt x="114795" y="16128"/>
                </a:lnTo>
                <a:close/>
              </a:path>
            </a:pathLst>
          </a:custGeom>
          <a:solidFill>
            <a:srgbClr val="7E7E7E"/>
          </a:solidFill>
        </p:spPr>
        <p:txBody>
          <a:bodyPr wrap="square" lIns="0" tIns="0" rIns="0" bIns="0" rtlCol="0"/>
          <a:lstStyle/>
          <a:p>
            <a:endParaRPr/>
          </a:p>
        </p:txBody>
      </p:sp>
      <p:sp>
        <p:nvSpPr>
          <p:cNvPr id="18" name="object 18"/>
          <p:cNvSpPr/>
          <p:nvPr/>
        </p:nvSpPr>
        <p:spPr>
          <a:xfrm>
            <a:off x="5151883" y="3211829"/>
            <a:ext cx="1588135" cy="1000760"/>
          </a:xfrm>
          <a:custGeom>
            <a:avLst/>
            <a:gdLst/>
            <a:ahLst/>
            <a:cxnLst/>
            <a:rect l="l" t="t" r="r" b="b"/>
            <a:pathLst>
              <a:path w="1588135" h="1000760">
                <a:moveTo>
                  <a:pt x="33264" y="20858"/>
                </a:moveTo>
                <a:lnTo>
                  <a:pt x="42397" y="38296"/>
                </a:lnTo>
                <a:lnTo>
                  <a:pt x="1577085" y="1000760"/>
                </a:lnTo>
                <a:lnTo>
                  <a:pt x="1587627" y="983996"/>
                </a:lnTo>
                <a:lnTo>
                  <a:pt x="52852" y="21478"/>
                </a:lnTo>
                <a:lnTo>
                  <a:pt x="33264" y="20858"/>
                </a:lnTo>
                <a:close/>
              </a:path>
              <a:path w="1588135" h="1000760">
                <a:moveTo>
                  <a:pt x="0" y="0"/>
                </a:moveTo>
                <a:lnTo>
                  <a:pt x="48767" y="93218"/>
                </a:lnTo>
                <a:lnTo>
                  <a:pt x="51307" y="98044"/>
                </a:lnTo>
                <a:lnTo>
                  <a:pt x="57276" y="99822"/>
                </a:lnTo>
                <a:lnTo>
                  <a:pt x="62102" y="97282"/>
                </a:lnTo>
                <a:lnTo>
                  <a:pt x="67055" y="94742"/>
                </a:lnTo>
                <a:lnTo>
                  <a:pt x="68833" y="88773"/>
                </a:lnTo>
                <a:lnTo>
                  <a:pt x="42397" y="38296"/>
                </a:lnTo>
                <a:lnTo>
                  <a:pt x="11302" y="18796"/>
                </a:lnTo>
                <a:lnTo>
                  <a:pt x="21843" y="2032"/>
                </a:lnTo>
                <a:lnTo>
                  <a:pt x="64711" y="2032"/>
                </a:lnTo>
                <a:lnTo>
                  <a:pt x="0" y="0"/>
                </a:lnTo>
                <a:close/>
              </a:path>
              <a:path w="1588135" h="1000760">
                <a:moveTo>
                  <a:pt x="21843" y="2032"/>
                </a:moveTo>
                <a:lnTo>
                  <a:pt x="11302" y="18796"/>
                </a:lnTo>
                <a:lnTo>
                  <a:pt x="42397" y="38296"/>
                </a:lnTo>
                <a:lnTo>
                  <a:pt x="33264" y="20858"/>
                </a:lnTo>
                <a:lnTo>
                  <a:pt x="16255" y="20320"/>
                </a:lnTo>
                <a:lnTo>
                  <a:pt x="25400" y="5842"/>
                </a:lnTo>
                <a:lnTo>
                  <a:pt x="27919" y="5842"/>
                </a:lnTo>
                <a:lnTo>
                  <a:pt x="21843" y="2032"/>
                </a:lnTo>
                <a:close/>
              </a:path>
              <a:path w="1588135" h="1000760">
                <a:moveTo>
                  <a:pt x="64711" y="2032"/>
                </a:moveTo>
                <a:lnTo>
                  <a:pt x="21843" y="2032"/>
                </a:lnTo>
                <a:lnTo>
                  <a:pt x="52852" y="21478"/>
                </a:lnTo>
                <a:lnTo>
                  <a:pt x="104520" y="23114"/>
                </a:lnTo>
                <a:lnTo>
                  <a:pt x="109981" y="23368"/>
                </a:lnTo>
                <a:lnTo>
                  <a:pt x="114553" y="19050"/>
                </a:lnTo>
                <a:lnTo>
                  <a:pt x="114807" y="8128"/>
                </a:lnTo>
                <a:lnTo>
                  <a:pt x="110616" y="3556"/>
                </a:lnTo>
                <a:lnTo>
                  <a:pt x="105155" y="3302"/>
                </a:lnTo>
                <a:lnTo>
                  <a:pt x="64711" y="2032"/>
                </a:lnTo>
                <a:close/>
              </a:path>
              <a:path w="1588135" h="1000760">
                <a:moveTo>
                  <a:pt x="27919" y="5842"/>
                </a:moveTo>
                <a:lnTo>
                  <a:pt x="25400" y="5842"/>
                </a:lnTo>
                <a:lnTo>
                  <a:pt x="33264" y="20858"/>
                </a:lnTo>
                <a:lnTo>
                  <a:pt x="52852" y="21478"/>
                </a:lnTo>
                <a:lnTo>
                  <a:pt x="27919" y="5842"/>
                </a:lnTo>
                <a:close/>
              </a:path>
              <a:path w="1588135" h="1000760">
                <a:moveTo>
                  <a:pt x="25400" y="5842"/>
                </a:moveTo>
                <a:lnTo>
                  <a:pt x="16255" y="20320"/>
                </a:lnTo>
                <a:lnTo>
                  <a:pt x="33264" y="20858"/>
                </a:lnTo>
                <a:lnTo>
                  <a:pt x="25400" y="5842"/>
                </a:lnTo>
                <a:close/>
              </a:path>
            </a:pathLst>
          </a:custGeom>
          <a:solidFill>
            <a:srgbClr val="7E7E7E"/>
          </a:solidFill>
        </p:spPr>
        <p:txBody>
          <a:bodyPr wrap="square" lIns="0" tIns="0" rIns="0" bIns="0" rtlCol="0"/>
          <a:lstStyle/>
          <a:p>
            <a:endParaRPr/>
          </a:p>
        </p:txBody>
      </p:sp>
      <p:sp>
        <p:nvSpPr>
          <p:cNvPr id="19" name="object 19"/>
          <p:cNvSpPr/>
          <p:nvPr/>
        </p:nvSpPr>
        <p:spPr>
          <a:xfrm>
            <a:off x="5146548" y="3211830"/>
            <a:ext cx="528955" cy="993775"/>
          </a:xfrm>
          <a:custGeom>
            <a:avLst/>
            <a:gdLst/>
            <a:ahLst/>
            <a:cxnLst/>
            <a:rect l="l" t="t" r="r" b="b"/>
            <a:pathLst>
              <a:path w="528954" h="993775">
                <a:moveTo>
                  <a:pt x="23453" y="34825"/>
                </a:moveTo>
                <a:lnTo>
                  <a:pt x="22518" y="54505"/>
                </a:lnTo>
                <a:lnTo>
                  <a:pt x="511175" y="993521"/>
                </a:lnTo>
                <a:lnTo>
                  <a:pt x="528701" y="984377"/>
                </a:lnTo>
                <a:lnTo>
                  <a:pt x="40005" y="45286"/>
                </a:lnTo>
                <a:lnTo>
                  <a:pt x="23453" y="34825"/>
                </a:lnTo>
                <a:close/>
              </a:path>
              <a:path w="528954" h="993775">
                <a:moveTo>
                  <a:pt x="5334" y="0"/>
                </a:moveTo>
                <a:lnTo>
                  <a:pt x="0" y="110490"/>
                </a:lnTo>
                <a:lnTo>
                  <a:pt x="4190" y="115189"/>
                </a:lnTo>
                <a:lnTo>
                  <a:pt x="15112" y="115697"/>
                </a:lnTo>
                <a:lnTo>
                  <a:pt x="19812" y="111506"/>
                </a:lnTo>
                <a:lnTo>
                  <a:pt x="22518" y="54505"/>
                </a:lnTo>
                <a:lnTo>
                  <a:pt x="5587" y="21971"/>
                </a:lnTo>
                <a:lnTo>
                  <a:pt x="23113" y="12827"/>
                </a:lnTo>
                <a:lnTo>
                  <a:pt x="25648" y="12827"/>
                </a:lnTo>
                <a:lnTo>
                  <a:pt x="5334" y="0"/>
                </a:lnTo>
                <a:close/>
              </a:path>
              <a:path w="528954" h="993775">
                <a:moveTo>
                  <a:pt x="25648" y="12827"/>
                </a:moveTo>
                <a:lnTo>
                  <a:pt x="23113" y="12827"/>
                </a:lnTo>
                <a:lnTo>
                  <a:pt x="40005" y="45286"/>
                </a:lnTo>
                <a:lnTo>
                  <a:pt x="83692" y="72898"/>
                </a:lnTo>
                <a:lnTo>
                  <a:pt x="88391" y="75819"/>
                </a:lnTo>
                <a:lnTo>
                  <a:pt x="94487" y="74422"/>
                </a:lnTo>
                <a:lnTo>
                  <a:pt x="97409" y="69723"/>
                </a:lnTo>
                <a:lnTo>
                  <a:pt x="100329" y="65150"/>
                </a:lnTo>
                <a:lnTo>
                  <a:pt x="98932" y="59055"/>
                </a:lnTo>
                <a:lnTo>
                  <a:pt x="25648" y="12827"/>
                </a:lnTo>
                <a:close/>
              </a:path>
              <a:path w="528954" h="993775">
                <a:moveTo>
                  <a:pt x="23113" y="12827"/>
                </a:moveTo>
                <a:lnTo>
                  <a:pt x="5587" y="21971"/>
                </a:lnTo>
                <a:lnTo>
                  <a:pt x="22518" y="54505"/>
                </a:lnTo>
                <a:lnTo>
                  <a:pt x="23453" y="34825"/>
                </a:lnTo>
                <a:lnTo>
                  <a:pt x="9143" y="25781"/>
                </a:lnTo>
                <a:lnTo>
                  <a:pt x="24256" y="17907"/>
                </a:lnTo>
                <a:lnTo>
                  <a:pt x="25757" y="17907"/>
                </a:lnTo>
                <a:lnTo>
                  <a:pt x="23113" y="12827"/>
                </a:lnTo>
                <a:close/>
              </a:path>
              <a:path w="528954" h="993775">
                <a:moveTo>
                  <a:pt x="25757" y="17907"/>
                </a:moveTo>
                <a:lnTo>
                  <a:pt x="24256" y="17907"/>
                </a:lnTo>
                <a:lnTo>
                  <a:pt x="23453" y="34825"/>
                </a:lnTo>
                <a:lnTo>
                  <a:pt x="40005" y="45286"/>
                </a:lnTo>
                <a:lnTo>
                  <a:pt x="25757" y="17907"/>
                </a:lnTo>
                <a:close/>
              </a:path>
              <a:path w="528954" h="993775">
                <a:moveTo>
                  <a:pt x="24256" y="17907"/>
                </a:moveTo>
                <a:lnTo>
                  <a:pt x="9143" y="25781"/>
                </a:lnTo>
                <a:lnTo>
                  <a:pt x="23453" y="34825"/>
                </a:lnTo>
                <a:lnTo>
                  <a:pt x="24256" y="17907"/>
                </a:lnTo>
                <a:close/>
              </a:path>
            </a:pathLst>
          </a:custGeom>
          <a:solidFill>
            <a:srgbClr val="7E7E7E"/>
          </a:solidFill>
        </p:spPr>
        <p:txBody>
          <a:bodyPr wrap="square" lIns="0" tIns="0" rIns="0" bIns="0" rtlCol="0"/>
          <a:lstStyle/>
          <a:p>
            <a:endParaRPr/>
          </a:p>
        </p:txBody>
      </p:sp>
      <p:sp>
        <p:nvSpPr>
          <p:cNvPr id="20" name="object 20"/>
          <p:cNvSpPr/>
          <p:nvPr/>
        </p:nvSpPr>
        <p:spPr>
          <a:xfrm>
            <a:off x="4585462" y="3211830"/>
            <a:ext cx="568325" cy="1006475"/>
          </a:xfrm>
          <a:custGeom>
            <a:avLst/>
            <a:gdLst/>
            <a:ahLst/>
            <a:cxnLst/>
            <a:rect l="l" t="t" r="r" b="b"/>
            <a:pathLst>
              <a:path w="568325" h="1006475">
                <a:moveTo>
                  <a:pt x="546568" y="34325"/>
                </a:moveTo>
                <a:lnTo>
                  <a:pt x="529706" y="44309"/>
                </a:lnTo>
                <a:lnTo>
                  <a:pt x="0" y="996823"/>
                </a:lnTo>
                <a:lnTo>
                  <a:pt x="17271" y="1006475"/>
                </a:lnTo>
                <a:lnTo>
                  <a:pt x="546965" y="53985"/>
                </a:lnTo>
                <a:lnTo>
                  <a:pt x="546568" y="34325"/>
                </a:lnTo>
                <a:close/>
              </a:path>
              <a:path w="568325" h="1006475">
                <a:moveTo>
                  <a:pt x="565910" y="12319"/>
                </a:moveTo>
                <a:lnTo>
                  <a:pt x="547497" y="12319"/>
                </a:lnTo>
                <a:lnTo>
                  <a:pt x="564768" y="21971"/>
                </a:lnTo>
                <a:lnTo>
                  <a:pt x="546965" y="53985"/>
                </a:lnTo>
                <a:lnTo>
                  <a:pt x="547997" y="105156"/>
                </a:lnTo>
                <a:lnTo>
                  <a:pt x="548132" y="110998"/>
                </a:lnTo>
                <a:lnTo>
                  <a:pt x="552703" y="115316"/>
                </a:lnTo>
                <a:lnTo>
                  <a:pt x="558164" y="115189"/>
                </a:lnTo>
                <a:lnTo>
                  <a:pt x="563626" y="115189"/>
                </a:lnTo>
                <a:lnTo>
                  <a:pt x="567943" y="110617"/>
                </a:lnTo>
                <a:lnTo>
                  <a:pt x="565910" y="12319"/>
                </a:lnTo>
                <a:close/>
              </a:path>
              <a:path w="568325" h="1006475">
                <a:moveTo>
                  <a:pt x="565658" y="0"/>
                </a:moveTo>
                <a:lnTo>
                  <a:pt x="470535" y="56387"/>
                </a:lnTo>
                <a:lnTo>
                  <a:pt x="468884" y="62484"/>
                </a:lnTo>
                <a:lnTo>
                  <a:pt x="474472" y="71882"/>
                </a:lnTo>
                <a:lnTo>
                  <a:pt x="480567" y="73406"/>
                </a:lnTo>
                <a:lnTo>
                  <a:pt x="529706" y="44309"/>
                </a:lnTo>
                <a:lnTo>
                  <a:pt x="547497" y="12319"/>
                </a:lnTo>
                <a:lnTo>
                  <a:pt x="565910" y="12319"/>
                </a:lnTo>
                <a:lnTo>
                  <a:pt x="565658" y="0"/>
                </a:lnTo>
                <a:close/>
              </a:path>
              <a:path w="568325" h="1006475">
                <a:moveTo>
                  <a:pt x="556587" y="17399"/>
                </a:moveTo>
                <a:lnTo>
                  <a:pt x="546226" y="17399"/>
                </a:lnTo>
                <a:lnTo>
                  <a:pt x="561213" y="25654"/>
                </a:lnTo>
                <a:lnTo>
                  <a:pt x="546568" y="34325"/>
                </a:lnTo>
                <a:lnTo>
                  <a:pt x="546965" y="53985"/>
                </a:lnTo>
                <a:lnTo>
                  <a:pt x="564768" y="21971"/>
                </a:lnTo>
                <a:lnTo>
                  <a:pt x="556587" y="17399"/>
                </a:lnTo>
                <a:close/>
              </a:path>
              <a:path w="568325" h="1006475">
                <a:moveTo>
                  <a:pt x="547497" y="12319"/>
                </a:moveTo>
                <a:lnTo>
                  <a:pt x="529706" y="44309"/>
                </a:lnTo>
                <a:lnTo>
                  <a:pt x="546568" y="34325"/>
                </a:lnTo>
                <a:lnTo>
                  <a:pt x="546226" y="17399"/>
                </a:lnTo>
                <a:lnTo>
                  <a:pt x="556587" y="17399"/>
                </a:lnTo>
                <a:lnTo>
                  <a:pt x="547497" y="12319"/>
                </a:lnTo>
                <a:close/>
              </a:path>
              <a:path w="568325" h="1006475">
                <a:moveTo>
                  <a:pt x="546226" y="17399"/>
                </a:moveTo>
                <a:lnTo>
                  <a:pt x="546568" y="34325"/>
                </a:lnTo>
                <a:lnTo>
                  <a:pt x="561213" y="25654"/>
                </a:lnTo>
                <a:lnTo>
                  <a:pt x="546226" y="17399"/>
                </a:lnTo>
                <a:close/>
              </a:path>
            </a:pathLst>
          </a:custGeom>
          <a:solidFill>
            <a:srgbClr val="7E7E7E"/>
          </a:solidFill>
        </p:spPr>
        <p:txBody>
          <a:bodyPr wrap="square" lIns="0" tIns="0" rIns="0" bIns="0" rtlCol="0"/>
          <a:lstStyle/>
          <a:p>
            <a:endParaRPr/>
          </a:p>
        </p:txBody>
      </p:sp>
      <p:sp>
        <p:nvSpPr>
          <p:cNvPr id="21" name="object 21"/>
          <p:cNvSpPr/>
          <p:nvPr/>
        </p:nvSpPr>
        <p:spPr>
          <a:xfrm>
            <a:off x="3512948" y="3211830"/>
            <a:ext cx="1638935" cy="1011555"/>
          </a:xfrm>
          <a:custGeom>
            <a:avLst/>
            <a:gdLst/>
            <a:ahLst/>
            <a:cxnLst/>
            <a:rect l="l" t="t" r="r" b="b"/>
            <a:pathLst>
              <a:path w="1638935" h="1011554">
                <a:moveTo>
                  <a:pt x="1605256" y="20560"/>
                </a:moveTo>
                <a:lnTo>
                  <a:pt x="1585538" y="20988"/>
                </a:lnTo>
                <a:lnTo>
                  <a:pt x="0" y="994156"/>
                </a:lnTo>
                <a:lnTo>
                  <a:pt x="10413" y="1011047"/>
                </a:lnTo>
                <a:lnTo>
                  <a:pt x="1595985" y="37859"/>
                </a:lnTo>
                <a:lnTo>
                  <a:pt x="1605256" y="20560"/>
                </a:lnTo>
                <a:close/>
              </a:path>
              <a:path w="1638935" h="1011554">
                <a:moveTo>
                  <a:pt x="1637853" y="1778"/>
                </a:moveTo>
                <a:lnTo>
                  <a:pt x="1616837" y="1778"/>
                </a:lnTo>
                <a:lnTo>
                  <a:pt x="1627251" y="18669"/>
                </a:lnTo>
                <a:lnTo>
                  <a:pt x="1595985" y="37859"/>
                </a:lnTo>
                <a:lnTo>
                  <a:pt x="1571625" y="83312"/>
                </a:lnTo>
                <a:lnTo>
                  <a:pt x="1568957" y="88137"/>
                </a:lnTo>
                <a:lnTo>
                  <a:pt x="1570863" y="94107"/>
                </a:lnTo>
                <a:lnTo>
                  <a:pt x="1575689" y="96774"/>
                </a:lnTo>
                <a:lnTo>
                  <a:pt x="1580514" y="99314"/>
                </a:lnTo>
                <a:lnTo>
                  <a:pt x="1586483" y="97536"/>
                </a:lnTo>
                <a:lnTo>
                  <a:pt x="1589024" y="92710"/>
                </a:lnTo>
                <a:lnTo>
                  <a:pt x="1637853" y="1778"/>
                </a:lnTo>
                <a:close/>
              </a:path>
              <a:path w="1638935" h="1011554">
                <a:moveTo>
                  <a:pt x="1619186" y="5587"/>
                </a:moveTo>
                <a:lnTo>
                  <a:pt x="1613280" y="5587"/>
                </a:lnTo>
                <a:lnTo>
                  <a:pt x="1622170" y="20193"/>
                </a:lnTo>
                <a:lnTo>
                  <a:pt x="1605256" y="20560"/>
                </a:lnTo>
                <a:lnTo>
                  <a:pt x="1595985" y="37859"/>
                </a:lnTo>
                <a:lnTo>
                  <a:pt x="1627251" y="18669"/>
                </a:lnTo>
                <a:lnTo>
                  <a:pt x="1619186" y="5587"/>
                </a:lnTo>
                <a:close/>
              </a:path>
              <a:path w="1638935" h="1011554">
                <a:moveTo>
                  <a:pt x="1638807" y="0"/>
                </a:moveTo>
                <a:lnTo>
                  <a:pt x="1528064" y="2412"/>
                </a:lnTo>
                <a:lnTo>
                  <a:pt x="1523745" y="6985"/>
                </a:lnTo>
                <a:lnTo>
                  <a:pt x="1524000" y="17907"/>
                </a:lnTo>
                <a:lnTo>
                  <a:pt x="1528572" y="22225"/>
                </a:lnTo>
                <a:lnTo>
                  <a:pt x="1585538" y="20988"/>
                </a:lnTo>
                <a:lnTo>
                  <a:pt x="1616837" y="1778"/>
                </a:lnTo>
                <a:lnTo>
                  <a:pt x="1637853" y="1778"/>
                </a:lnTo>
                <a:lnTo>
                  <a:pt x="1638807" y="0"/>
                </a:lnTo>
                <a:close/>
              </a:path>
              <a:path w="1638935" h="1011554">
                <a:moveTo>
                  <a:pt x="1616837" y="1778"/>
                </a:moveTo>
                <a:lnTo>
                  <a:pt x="1585538" y="20988"/>
                </a:lnTo>
                <a:lnTo>
                  <a:pt x="1605256" y="20560"/>
                </a:lnTo>
                <a:lnTo>
                  <a:pt x="1613280" y="5587"/>
                </a:lnTo>
                <a:lnTo>
                  <a:pt x="1619186" y="5587"/>
                </a:lnTo>
                <a:lnTo>
                  <a:pt x="1616837" y="1778"/>
                </a:lnTo>
                <a:close/>
              </a:path>
              <a:path w="1638935" h="1011554">
                <a:moveTo>
                  <a:pt x="1613280" y="5587"/>
                </a:moveTo>
                <a:lnTo>
                  <a:pt x="1605256" y="20560"/>
                </a:lnTo>
                <a:lnTo>
                  <a:pt x="1622170" y="20193"/>
                </a:lnTo>
                <a:lnTo>
                  <a:pt x="1613280" y="5587"/>
                </a:lnTo>
                <a:close/>
              </a:path>
            </a:pathLst>
          </a:custGeom>
          <a:solidFill>
            <a:srgbClr val="7E7E7E"/>
          </a:solidFill>
        </p:spPr>
        <p:txBody>
          <a:bodyPr wrap="square" lIns="0" tIns="0" rIns="0" bIns="0" rtlCol="0"/>
          <a:lstStyle/>
          <a:p>
            <a:endParaRPr/>
          </a:p>
        </p:txBody>
      </p:sp>
      <p:sp>
        <p:nvSpPr>
          <p:cNvPr id="22" name="object 22"/>
          <p:cNvSpPr/>
          <p:nvPr/>
        </p:nvSpPr>
        <p:spPr>
          <a:xfrm>
            <a:off x="2457043" y="3192908"/>
            <a:ext cx="2694940" cy="1029969"/>
          </a:xfrm>
          <a:custGeom>
            <a:avLst/>
            <a:gdLst/>
            <a:ahLst/>
            <a:cxnLst/>
            <a:rect l="l" t="t" r="r" b="b"/>
            <a:pathLst>
              <a:path w="2694940" h="1029970">
                <a:moveTo>
                  <a:pt x="2638050" y="29281"/>
                </a:moveTo>
                <a:lnTo>
                  <a:pt x="0" y="1011300"/>
                </a:lnTo>
                <a:lnTo>
                  <a:pt x="6908" y="1029842"/>
                </a:lnTo>
                <a:lnTo>
                  <a:pt x="2644908" y="47870"/>
                </a:lnTo>
                <a:lnTo>
                  <a:pt x="2657363" y="32641"/>
                </a:lnTo>
                <a:lnTo>
                  <a:pt x="2638050" y="29281"/>
                </a:lnTo>
                <a:close/>
              </a:path>
              <a:path w="2694940" h="1029970">
                <a:moveTo>
                  <a:pt x="2680447" y="16509"/>
                </a:moveTo>
                <a:lnTo>
                  <a:pt x="2672359" y="16509"/>
                </a:lnTo>
                <a:lnTo>
                  <a:pt x="2679344" y="35051"/>
                </a:lnTo>
                <a:lnTo>
                  <a:pt x="2644908" y="47870"/>
                </a:lnTo>
                <a:lnTo>
                  <a:pt x="2608859" y="91947"/>
                </a:lnTo>
                <a:lnTo>
                  <a:pt x="2609367" y="98170"/>
                </a:lnTo>
                <a:lnTo>
                  <a:pt x="2617876" y="105155"/>
                </a:lnTo>
                <a:lnTo>
                  <a:pt x="2624099" y="104520"/>
                </a:lnTo>
                <a:lnTo>
                  <a:pt x="2627655" y="100329"/>
                </a:lnTo>
                <a:lnTo>
                  <a:pt x="2694330" y="18922"/>
                </a:lnTo>
                <a:lnTo>
                  <a:pt x="2680447" y="16509"/>
                </a:lnTo>
                <a:close/>
              </a:path>
              <a:path w="2694940" h="1029970">
                <a:moveTo>
                  <a:pt x="2657363" y="32641"/>
                </a:moveTo>
                <a:lnTo>
                  <a:pt x="2644908" y="47870"/>
                </a:lnTo>
                <a:lnTo>
                  <a:pt x="2677979" y="35559"/>
                </a:lnTo>
                <a:lnTo>
                  <a:pt x="2674137" y="35559"/>
                </a:lnTo>
                <a:lnTo>
                  <a:pt x="2657363" y="32641"/>
                </a:lnTo>
                <a:close/>
              </a:path>
              <a:path w="2694940" h="1029970">
                <a:moveTo>
                  <a:pt x="2668168" y="19430"/>
                </a:moveTo>
                <a:lnTo>
                  <a:pt x="2657363" y="32641"/>
                </a:lnTo>
                <a:lnTo>
                  <a:pt x="2674137" y="35559"/>
                </a:lnTo>
                <a:lnTo>
                  <a:pt x="2668168" y="19430"/>
                </a:lnTo>
                <a:close/>
              </a:path>
              <a:path w="2694940" h="1029970">
                <a:moveTo>
                  <a:pt x="2673459" y="19430"/>
                </a:moveTo>
                <a:lnTo>
                  <a:pt x="2668168" y="19430"/>
                </a:lnTo>
                <a:lnTo>
                  <a:pt x="2674137" y="35559"/>
                </a:lnTo>
                <a:lnTo>
                  <a:pt x="2677979" y="35559"/>
                </a:lnTo>
                <a:lnTo>
                  <a:pt x="2679344" y="35051"/>
                </a:lnTo>
                <a:lnTo>
                  <a:pt x="2673459" y="19430"/>
                </a:lnTo>
                <a:close/>
              </a:path>
              <a:path w="2694940" h="1029970">
                <a:moveTo>
                  <a:pt x="2672359" y="16509"/>
                </a:moveTo>
                <a:lnTo>
                  <a:pt x="2638050" y="29281"/>
                </a:lnTo>
                <a:lnTo>
                  <a:pt x="2657363" y="32641"/>
                </a:lnTo>
                <a:lnTo>
                  <a:pt x="2668168" y="19430"/>
                </a:lnTo>
                <a:lnTo>
                  <a:pt x="2673459" y="19430"/>
                </a:lnTo>
                <a:lnTo>
                  <a:pt x="2672359" y="16509"/>
                </a:lnTo>
                <a:close/>
              </a:path>
              <a:path w="2694940" h="1029970">
                <a:moveTo>
                  <a:pt x="2585237" y="0"/>
                </a:moveTo>
                <a:lnTo>
                  <a:pt x="2580157" y="3555"/>
                </a:lnTo>
                <a:lnTo>
                  <a:pt x="2579141" y="9016"/>
                </a:lnTo>
                <a:lnTo>
                  <a:pt x="2578252" y="14350"/>
                </a:lnTo>
                <a:lnTo>
                  <a:pt x="2581808" y="19557"/>
                </a:lnTo>
                <a:lnTo>
                  <a:pt x="2587269" y="20446"/>
                </a:lnTo>
                <a:lnTo>
                  <a:pt x="2638050" y="29281"/>
                </a:lnTo>
                <a:lnTo>
                  <a:pt x="2672359" y="16509"/>
                </a:lnTo>
                <a:lnTo>
                  <a:pt x="2680447" y="16509"/>
                </a:lnTo>
                <a:lnTo>
                  <a:pt x="2585237" y="0"/>
                </a:lnTo>
                <a:close/>
              </a:path>
            </a:pathLst>
          </a:custGeom>
          <a:solidFill>
            <a:srgbClr val="7E7E7E"/>
          </a:solidFill>
        </p:spPr>
        <p:txBody>
          <a:bodyPr wrap="square" lIns="0" tIns="0" rIns="0" bIns="0" rtlCol="0"/>
          <a:lstStyle/>
          <a:p>
            <a:endParaRPr/>
          </a:p>
        </p:txBody>
      </p:sp>
      <p:sp>
        <p:nvSpPr>
          <p:cNvPr id="23" name="object 23"/>
          <p:cNvSpPr/>
          <p:nvPr/>
        </p:nvSpPr>
        <p:spPr>
          <a:xfrm>
            <a:off x="2554998" y="3147314"/>
            <a:ext cx="2183753" cy="88646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585205" y="3127376"/>
            <a:ext cx="2182672" cy="903097"/>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6378702" y="1333870"/>
            <a:ext cx="3807460" cy="1017585"/>
          </a:xfrm>
          <a:prstGeom prst="rect">
            <a:avLst/>
          </a:prstGeom>
          <a:ln w="19811">
            <a:solidFill>
              <a:srgbClr val="4285F4"/>
            </a:solidFill>
          </a:ln>
        </p:spPr>
        <p:txBody>
          <a:bodyPr vert="horz" wrap="square" lIns="0" tIns="32384" rIns="0" bIns="0" rtlCol="0">
            <a:spAutoFit/>
          </a:bodyPr>
          <a:lstStyle/>
          <a:p>
            <a:pPr marL="91440">
              <a:spcBef>
                <a:spcPts val="254"/>
              </a:spcBef>
            </a:pPr>
            <a:r>
              <a:rPr sz="1600" spc="-130" dirty="0">
                <a:solidFill>
                  <a:srgbClr val="4285F4"/>
                </a:solidFill>
                <a:latin typeface="Arial"/>
                <a:cs typeface="Arial"/>
              </a:rPr>
              <a:t>We </a:t>
            </a:r>
            <a:r>
              <a:rPr sz="1600" spc="-110" dirty="0">
                <a:solidFill>
                  <a:srgbClr val="4285F4"/>
                </a:solidFill>
                <a:latin typeface="Arial"/>
                <a:cs typeface="Arial"/>
              </a:rPr>
              <a:t>can </a:t>
            </a:r>
            <a:r>
              <a:rPr sz="1600" spc="-75" dirty="0">
                <a:solidFill>
                  <a:srgbClr val="4285F4"/>
                </a:solidFill>
                <a:latin typeface="Arial"/>
                <a:cs typeface="Arial"/>
              </a:rPr>
              <a:t>regard </a:t>
            </a:r>
            <a:r>
              <a:rPr sz="1600" spc="-35" dirty="0">
                <a:solidFill>
                  <a:srgbClr val="4285F4"/>
                </a:solidFill>
                <a:latin typeface="Arial"/>
                <a:cs typeface="Arial"/>
              </a:rPr>
              <a:t>this </a:t>
            </a:r>
            <a:r>
              <a:rPr sz="1600" spc="-55" dirty="0">
                <a:solidFill>
                  <a:srgbClr val="4285F4"/>
                </a:solidFill>
                <a:latin typeface="Arial"/>
                <a:cs typeface="Arial"/>
              </a:rPr>
              <a:t>hidden state </a:t>
            </a:r>
            <a:r>
              <a:rPr sz="1600" spc="-155" dirty="0">
                <a:solidFill>
                  <a:srgbClr val="4285F4"/>
                </a:solidFill>
                <a:latin typeface="Arial"/>
                <a:cs typeface="Arial"/>
              </a:rPr>
              <a:t>as </a:t>
            </a:r>
            <a:r>
              <a:rPr sz="1600" spc="-130" dirty="0">
                <a:solidFill>
                  <a:srgbClr val="4285F4"/>
                </a:solidFill>
                <a:latin typeface="Arial"/>
                <a:cs typeface="Arial"/>
              </a:rPr>
              <a:t>a</a:t>
            </a:r>
            <a:endParaRPr sz="1600" dirty="0">
              <a:latin typeface="Arial"/>
              <a:cs typeface="Arial"/>
            </a:endParaRPr>
          </a:p>
          <a:p>
            <a:pPr marL="91440" marR="139700"/>
            <a:r>
              <a:rPr sz="1600" spc="-50" dirty="0">
                <a:solidFill>
                  <a:srgbClr val="4285F4"/>
                </a:solidFill>
                <a:latin typeface="Arial"/>
                <a:cs typeface="Arial"/>
              </a:rPr>
              <a:t>representation </a:t>
            </a:r>
            <a:r>
              <a:rPr sz="1600" spc="-10" dirty="0">
                <a:solidFill>
                  <a:srgbClr val="4285F4"/>
                </a:solidFill>
                <a:latin typeface="Arial"/>
                <a:cs typeface="Arial"/>
              </a:rPr>
              <a:t>of </a:t>
            </a:r>
            <a:r>
              <a:rPr sz="1600" spc="-25" dirty="0">
                <a:solidFill>
                  <a:srgbClr val="4285F4"/>
                </a:solidFill>
                <a:latin typeface="Arial"/>
                <a:cs typeface="Arial"/>
              </a:rPr>
              <a:t>the </a:t>
            </a:r>
            <a:r>
              <a:rPr sz="1600" spc="-40" dirty="0">
                <a:solidFill>
                  <a:srgbClr val="4285F4"/>
                </a:solidFill>
                <a:latin typeface="Arial"/>
                <a:cs typeface="Arial"/>
              </a:rPr>
              <a:t>word </a:t>
            </a:r>
            <a:r>
              <a:rPr sz="1600" spc="-90" dirty="0">
                <a:solidFill>
                  <a:srgbClr val="4285F4"/>
                </a:solidFill>
                <a:latin typeface="Arial"/>
                <a:cs typeface="Arial"/>
              </a:rPr>
              <a:t>“</a:t>
            </a:r>
            <a:r>
              <a:rPr sz="1600" i="1" spc="-90" dirty="0">
                <a:solidFill>
                  <a:srgbClr val="4285F4"/>
                </a:solidFill>
                <a:latin typeface="Trebuchet MS"/>
                <a:cs typeface="Trebuchet MS"/>
              </a:rPr>
              <a:t>terribly” </a:t>
            </a:r>
            <a:r>
              <a:rPr sz="1600" spc="-25" dirty="0">
                <a:solidFill>
                  <a:srgbClr val="4285F4"/>
                </a:solidFill>
                <a:latin typeface="Arial"/>
                <a:cs typeface="Arial"/>
              </a:rPr>
              <a:t>in</a:t>
            </a:r>
            <a:r>
              <a:rPr sz="1600" spc="-275" dirty="0">
                <a:solidFill>
                  <a:srgbClr val="4285F4"/>
                </a:solidFill>
                <a:latin typeface="Arial"/>
                <a:cs typeface="Arial"/>
              </a:rPr>
              <a:t> </a:t>
            </a:r>
            <a:r>
              <a:rPr sz="1600" spc="-25" dirty="0">
                <a:solidFill>
                  <a:srgbClr val="4285F4"/>
                </a:solidFill>
                <a:latin typeface="Arial"/>
                <a:cs typeface="Arial"/>
              </a:rPr>
              <a:t>the  </a:t>
            </a:r>
            <a:r>
              <a:rPr sz="1600" spc="-50" dirty="0">
                <a:solidFill>
                  <a:srgbClr val="4285F4"/>
                </a:solidFill>
                <a:latin typeface="Arial"/>
                <a:cs typeface="Arial"/>
              </a:rPr>
              <a:t>context </a:t>
            </a:r>
            <a:r>
              <a:rPr sz="1600" spc="-10" dirty="0">
                <a:solidFill>
                  <a:srgbClr val="4285F4"/>
                </a:solidFill>
                <a:latin typeface="Arial"/>
                <a:cs typeface="Arial"/>
              </a:rPr>
              <a:t>of </a:t>
            </a:r>
            <a:r>
              <a:rPr sz="1600" spc="-35" dirty="0">
                <a:solidFill>
                  <a:srgbClr val="4285F4"/>
                </a:solidFill>
                <a:latin typeface="Arial"/>
                <a:cs typeface="Arial"/>
              </a:rPr>
              <a:t>this </a:t>
            </a:r>
            <a:r>
              <a:rPr sz="1600" spc="-80" dirty="0">
                <a:solidFill>
                  <a:srgbClr val="4285F4"/>
                </a:solidFill>
                <a:latin typeface="Arial"/>
                <a:cs typeface="Arial"/>
              </a:rPr>
              <a:t>sentence. </a:t>
            </a:r>
            <a:r>
              <a:rPr sz="1600" spc="-130" dirty="0">
                <a:solidFill>
                  <a:srgbClr val="4285F4"/>
                </a:solidFill>
                <a:latin typeface="Arial"/>
                <a:cs typeface="Arial"/>
              </a:rPr>
              <a:t>We </a:t>
            </a:r>
            <a:r>
              <a:rPr sz="1600" spc="-60" dirty="0">
                <a:solidFill>
                  <a:srgbClr val="4285F4"/>
                </a:solidFill>
                <a:latin typeface="Arial"/>
                <a:cs typeface="Arial"/>
              </a:rPr>
              <a:t>call </a:t>
            </a:r>
            <a:r>
              <a:rPr sz="1600" spc="-35" dirty="0">
                <a:solidFill>
                  <a:srgbClr val="4285F4"/>
                </a:solidFill>
                <a:latin typeface="Arial"/>
                <a:cs typeface="Arial"/>
              </a:rPr>
              <a:t>this </a:t>
            </a:r>
            <a:r>
              <a:rPr sz="1600" spc="-130" dirty="0">
                <a:solidFill>
                  <a:srgbClr val="4285F4"/>
                </a:solidFill>
                <a:latin typeface="Arial"/>
                <a:cs typeface="Arial"/>
              </a:rPr>
              <a:t>a  </a:t>
            </a:r>
            <a:r>
              <a:rPr sz="1600" i="1" spc="-100" dirty="0">
                <a:solidFill>
                  <a:srgbClr val="4285F4"/>
                </a:solidFill>
                <a:latin typeface="Trebuchet MS"/>
                <a:cs typeface="Trebuchet MS"/>
              </a:rPr>
              <a:t>contextual</a:t>
            </a:r>
            <a:r>
              <a:rPr sz="1600" i="1" spc="-114" dirty="0">
                <a:solidFill>
                  <a:srgbClr val="4285F4"/>
                </a:solidFill>
                <a:latin typeface="Trebuchet MS"/>
                <a:cs typeface="Trebuchet MS"/>
              </a:rPr>
              <a:t> </a:t>
            </a:r>
            <a:r>
              <a:rPr sz="1600" i="1" spc="-100" dirty="0">
                <a:solidFill>
                  <a:srgbClr val="4285F4"/>
                </a:solidFill>
                <a:latin typeface="Trebuchet MS"/>
                <a:cs typeface="Trebuchet MS"/>
              </a:rPr>
              <a:t>representation.</a:t>
            </a:r>
            <a:endParaRPr sz="1600" dirty="0">
              <a:latin typeface="Trebuchet MS"/>
              <a:cs typeface="Trebuchet MS"/>
            </a:endParaRPr>
          </a:p>
        </p:txBody>
      </p:sp>
      <p:sp>
        <p:nvSpPr>
          <p:cNvPr id="26" name="object 26"/>
          <p:cNvSpPr/>
          <p:nvPr/>
        </p:nvSpPr>
        <p:spPr>
          <a:xfrm>
            <a:off x="5671565" y="2351455"/>
            <a:ext cx="1167132" cy="1683334"/>
          </a:xfrm>
          <a:custGeom>
            <a:avLst/>
            <a:gdLst/>
            <a:ahLst/>
            <a:cxnLst/>
            <a:rect l="l" t="t" r="r" b="b"/>
            <a:pathLst>
              <a:path w="1087120" h="1822450">
                <a:moveTo>
                  <a:pt x="6858" y="1725295"/>
                </a:moveTo>
                <a:lnTo>
                  <a:pt x="0" y="1822196"/>
                </a:lnTo>
                <a:lnTo>
                  <a:pt x="81661" y="1769491"/>
                </a:lnTo>
                <a:lnTo>
                  <a:pt x="77791" y="1767205"/>
                </a:lnTo>
                <a:lnTo>
                  <a:pt x="49275" y="1767205"/>
                </a:lnTo>
                <a:lnTo>
                  <a:pt x="24384" y="1752473"/>
                </a:lnTo>
                <a:lnTo>
                  <a:pt x="31761" y="1740008"/>
                </a:lnTo>
                <a:lnTo>
                  <a:pt x="6858" y="1725295"/>
                </a:lnTo>
                <a:close/>
              </a:path>
              <a:path w="1087120" h="1822450">
                <a:moveTo>
                  <a:pt x="31761" y="1740008"/>
                </a:moveTo>
                <a:lnTo>
                  <a:pt x="24384" y="1752473"/>
                </a:lnTo>
                <a:lnTo>
                  <a:pt x="49275" y="1767205"/>
                </a:lnTo>
                <a:lnTo>
                  <a:pt x="56664" y="1754722"/>
                </a:lnTo>
                <a:lnTo>
                  <a:pt x="31761" y="1740008"/>
                </a:lnTo>
                <a:close/>
              </a:path>
              <a:path w="1087120" h="1822450">
                <a:moveTo>
                  <a:pt x="56664" y="1754722"/>
                </a:moveTo>
                <a:lnTo>
                  <a:pt x="49275" y="1767205"/>
                </a:lnTo>
                <a:lnTo>
                  <a:pt x="77791" y="1767205"/>
                </a:lnTo>
                <a:lnTo>
                  <a:pt x="56664" y="1754722"/>
                </a:lnTo>
                <a:close/>
              </a:path>
              <a:path w="1087120" h="1822450">
                <a:moveTo>
                  <a:pt x="1061720" y="0"/>
                </a:moveTo>
                <a:lnTo>
                  <a:pt x="31761" y="1740008"/>
                </a:lnTo>
                <a:lnTo>
                  <a:pt x="56664" y="1754722"/>
                </a:lnTo>
                <a:lnTo>
                  <a:pt x="1086612" y="14732"/>
                </a:lnTo>
                <a:lnTo>
                  <a:pt x="1061720" y="0"/>
                </a:lnTo>
                <a:close/>
              </a:path>
            </a:pathLst>
          </a:custGeom>
          <a:solidFill>
            <a:srgbClr val="4285F4"/>
          </a:solidFill>
        </p:spPr>
        <p:txBody>
          <a:bodyPr wrap="square" lIns="0" tIns="0" rIns="0" bIns="0" rtlCol="0"/>
          <a:lstStyle/>
          <a:p>
            <a:endParaRPr/>
          </a:p>
        </p:txBody>
      </p:sp>
      <p:sp>
        <p:nvSpPr>
          <p:cNvPr id="27" name="object 27"/>
          <p:cNvSpPr/>
          <p:nvPr/>
        </p:nvSpPr>
        <p:spPr>
          <a:xfrm>
            <a:off x="5334762" y="4034791"/>
            <a:ext cx="672465" cy="1428115"/>
          </a:xfrm>
          <a:custGeom>
            <a:avLst/>
            <a:gdLst/>
            <a:ahLst/>
            <a:cxnLst/>
            <a:rect l="l" t="t" r="r" b="b"/>
            <a:pathLst>
              <a:path w="672464" h="1428114">
                <a:moveTo>
                  <a:pt x="0" y="1427988"/>
                </a:moveTo>
                <a:lnTo>
                  <a:pt x="672084" y="1427988"/>
                </a:lnTo>
                <a:lnTo>
                  <a:pt x="672084" y="0"/>
                </a:lnTo>
                <a:lnTo>
                  <a:pt x="0" y="0"/>
                </a:lnTo>
                <a:lnTo>
                  <a:pt x="0" y="1427988"/>
                </a:lnTo>
                <a:close/>
              </a:path>
            </a:pathLst>
          </a:custGeom>
          <a:ln w="28956">
            <a:solidFill>
              <a:srgbClr val="4285F4"/>
            </a:solidFill>
          </a:ln>
        </p:spPr>
        <p:txBody>
          <a:bodyPr wrap="square" lIns="0" tIns="0" rIns="0" bIns="0" rtlCol="0"/>
          <a:lstStyle/>
          <a:p>
            <a:endParaRPr/>
          </a:p>
        </p:txBody>
      </p:sp>
      <p:sp>
        <p:nvSpPr>
          <p:cNvPr id="28" name="object 28"/>
          <p:cNvSpPr txBox="1"/>
          <p:nvPr/>
        </p:nvSpPr>
        <p:spPr>
          <a:xfrm>
            <a:off x="8333993" y="2498599"/>
            <a:ext cx="2062480" cy="4032885"/>
          </a:xfrm>
          <a:prstGeom prst="rect">
            <a:avLst/>
          </a:prstGeom>
          <a:ln w="19811">
            <a:solidFill>
              <a:srgbClr val="4285F4"/>
            </a:solidFill>
          </a:ln>
        </p:spPr>
        <p:txBody>
          <a:bodyPr vert="horz" wrap="square" lIns="0" tIns="32384" rIns="0" bIns="0" rtlCol="0">
            <a:spAutoFit/>
          </a:bodyPr>
          <a:lstStyle/>
          <a:p>
            <a:pPr marL="90805" marR="172720">
              <a:spcBef>
                <a:spcPts val="254"/>
              </a:spcBef>
            </a:pPr>
            <a:r>
              <a:rPr sz="1600" spc="-125" dirty="0">
                <a:solidFill>
                  <a:srgbClr val="4285F4"/>
                </a:solidFill>
                <a:latin typeface="Arial"/>
                <a:cs typeface="Arial"/>
              </a:rPr>
              <a:t>These </a:t>
            </a:r>
            <a:r>
              <a:rPr sz="1600" spc="-50" dirty="0">
                <a:solidFill>
                  <a:srgbClr val="4285F4"/>
                </a:solidFill>
                <a:latin typeface="Arial"/>
                <a:cs typeface="Arial"/>
              </a:rPr>
              <a:t>contextual  </a:t>
            </a:r>
            <a:r>
              <a:rPr sz="1600" spc="-60" dirty="0">
                <a:solidFill>
                  <a:srgbClr val="4285F4"/>
                </a:solidFill>
                <a:latin typeface="Arial"/>
                <a:cs typeface="Arial"/>
              </a:rPr>
              <a:t>representations </a:t>
            </a:r>
            <a:r>
              <a:rPr sz="1600" spc="-45" dirty="0">
                <a:solidFill>
                  <a:srgbClr val="4285F4"/>
                </a:solidFill>
                <a:latin typeface="Arial"/>
                <a:cs typeface="Arial"/>
              </a:rPr>
              <a:t>only  </a:t>
            </a:r>
            <a:r>
              <a:rPr sz="1600" spc="-55" dirty="0">
                <a:solidFill>
                  <a:srgbClr val="4285F4"/>
                </a:solidFill>
                <a:latin typeface="Arial"/>
                <a:cs typeface="Arial"/>
              </a:rPr>
              <a:t>contain </a:t>
            </a:r>
            <a:r>
              <a:rPr sz="1600" spc="-25" dirty="0">
                <a:solidFill>
                  <a:srgbClr val="4285F4"/>
                </a:solidFill>
                <a:latin typeface="Arial"/>
                <a:cs typeface="Arial"/>
              </a:rPr>
              <a:t>information  </a:t>
            </a:r>
            <a:r>
              <a:rPr sz="1600" spc="-40" dirty="0">
                <a:solidFill>
                  <a:srgbClr val="4285F4"/>
                </a:solidFill>
                <a:latin typeface="Arial"/>
                <a:cs typeface="Arial"/>
              </a:rPr>
              <a:t>about </a:t>
            </a:r>
            <a:r>
              <a:rPr sz="1600" spc="-20" dirty="0">
                <a:solidFill>
                  <a:srgbClr val="4285F4"/>
                </a:solidFill>
                <a:latin typeface="Arial"/>
                <a:cs typeface="Arial"/>
              </a:rPr>
              <a:t>the </a:t>
            </a:r>
            <a:r>
              <a:rPr sz="1600" i="1" spc="-135" dirty="0">
                <a:solidFill>
                  <a:srgbClr val="4285F4"/>
                </a:solidFill>
                <a:latin typeface="Trebuchet MS"/>
                <a:cs typeface="Trebuchet MS"/>
              </a:rPr>
              <a:t>left</a:t>
            </a:r>
            <a:r>
              <a:rPr sz="1600" i="1" spc="-290" dirty="0">
                <a:solidFill>
                  <a:srgbClr val="4285F4"/>
                </a:solidFill>
                <a:latin typeface="Trebuchet MS"/>
                <a:cs typeface="Trebuchet MS"/>
              </a:rPr>
              <a:t> </a:t>
            </a:r>
            <a:r>
              <a:rPr sz="1600" spc="-50" dirty="0">
                <a:solidFill>
                  <a:srgbClr val="4285F4"/>
                </a:solidFill>
                <a:latin typeface="Arial"/>
                <a:cs typeface="Arial"/>
              </a:rPr>
              <a:t>context  </a:t>
            </a:r>
            <a:r>
              <a:rPr sz="1600" spc="-75" dirty="0">
                <a:solidFill>
                  <a:srgbClr val="4285F4"/>
                </a:solidFill>
                <a:latin typeface="Arial"/>
                <a:cs typeface="Arial"/>
              </a:rPr>
              <a:t>(e.g. </a:t>
            </a:r>
            <a:r>
              <a:rPr sz="1600" i="1" spc="-125" dirty="0">
                <a:solidFill>
                  <a:srgbClr val="4285F4"/>
                </a:solidFill>
                <a:latin typeface="Trebuchet MS"/>
                <a:cs typeface="Trebuchet MS"/>
              </a:rPr>
              <a:t>“the</a:t>
            </a:r>
            <a:r>
              <a:rPr sz="1600" i="1" spc="-130" dirty="0">
                <a:solidFill>
                  <a:srgbClr val="4285F4"/>
                </a:solidFill>
                <a:latin typeface="Trebuchet MS"/>
                <a:cs typeface="Trebuchet MS"/>
              </a:rPr>
              <a:t> </a:t>
            </a:r>
            <a:r>
              <a:rPr sz="1600" i="1" spc="-85" dirty="0">
                <a:solidFill>
                  <a:srgbClr val="4285F4"/>
                </a:solidFill>
                <a:latin typeface="Trebuchet MS"/>
                <a:cs typeface="Trebuchet MS"/>
              </a:rPr>
              <a:t>movie</a:t>
            </a:r>
            <a:endParaRPr sz="1600">
              <a:latin typeface="Trebuchet MS"/>
              <a:cs typeface="Trebuchet MS"/>
            </a:endParaRPr>
          </a:p>
          <a:p>
            <a:pPr marL="90805">
              <a:spcBef>
                <a:spcPts val="5"/>
              </a:spcBef>
            </a:pPr>
            <a:r>
              <a:rPr sz="1600" i="1" spc="-65" dirty="0">
                <a:solidFill>
                  <a:srgbClr val="4285F4"/>
                </a:solidFill>
                <a:latin typeface="Trebuchet MS"/>
                <a:cs typeface="Trebuchet MS"/>
              </a:rPr>
              <a:t>was”</a:t>
            </a:r>
            <a:r>
              <a:rPr sz="1600" spc="-65" dirty="0">
                <a:solidFill>
                  <a:srgbClr val="4285F4"/>
                </a:solidFill>
                <a:latin typeface="Arial"/>
                <a:cs typeface="Arial"/>
              </a:rPr>
              <a:t>).</a:t>
            </a:r>
            <a:endParaRPr sz="1600">
              <a:latin typeface="Arial"/>
              <a:cs typeface="Arial"/>
            </a:endParaRPr>
          </a:p>
          <a:p>
            <a:pPr>
              <a:spcBef>
                <a:spcPts val="20"/>
              </a:spcBef>
            </a:pPr>
            <a:endParaRPr sz="1650">
              <a:latin typeface="Times New Roman"/>
              <a:cs typeface="Times New Roman"/>
            </a:endParaRPr>
          </a:p>
          <a:p>
            <a:pPr marL="90805"/>
            <a:r>
              <a:rPr sz="1600" b="1" spc="-60" dirty="0">
                <a:solidFill>
                  <a:srgbClr val="4285F4"/>
                </a:solidFill>
                <a:latin typeface="Trebuchet MS"/>
                <a:cs typeface="Trebuchet MS"/>
              </a:rPr>
              <a:t>What </a:t>
            </a:r>
            <a:r>
              <a:rPr sz="1600" b="1" spc="-75" dirty="0">
                <a:solidFill>
                  <a:srgbClr val="4285F4"/>
                </a:solidFill>
                <a:latin typeface="Trebuchet MS"/>
                <a:cs typeface="Trebuchet MS"/>
              </a:rPr>
              <a:t>about</a:t>
            </a:r>
            <a:r>
              <a:rPr sz="1600" b="1" spc="-190" dirty="0">
                <a:solidFill>
                  <a:srgbClr val="4285F4"/>
                </a:solidFill>
                <a:latin typeface="Trebuchet MS"/>
                <a:cs typeface="Trebuchet MS"/>
              </a:rPr>
              <a:t> </a:t>
            </a:r>
            <a:r>
              <a:rPr sz="1600" b="1" i="1" spc="-80" dirty="0">
                <a:solidFill>
                  <a:srgbClr val="4285F4"/>
                </a:solidFill>
                <a:latin typeface="Arial"/>
                <a:cs typeface="Arial"/>
              </a:rPr>
              <a:t>right</a:t>
            </a:r>
            <a:endParaRPr sz="1600">
              <a:latin typeface="Arial"/>
              <a:cs typeface="Arial"/>
            </a:endParaRPr>
          </a:p>
          <a:p>
            <a:pPr marL="90805"/>
            <a:r>
              <a:rPr sz="1600" b="1" spc="-100" dirty="0">
                <a:solidFill>
                  <a:srgbClr val="4285F4"/>
                </a:solidFill>
                <a:latin typeface="Trebuchet MS"/>
                <a:cs typeface="Trebuchet MS"/>
              </a:rPr>
              <a:t>context?</a:t>
            </a:r>
            <a:endParaRPr sz="1600">
              <a:latin typeface="Trebuchet MS"/>
              <a:cs typeface="Trebuchet MS"/>
            </a:endParaRPr>
          </a:p>
          <a:p>
            <a:pPr>
              <a:spcBef>
                <a:spcPts val="25"/>
              </a:spcBef>
            </a:pPr>
            <a:endParaRPr sz="1650">
              <a:latin typeface="Times New Roman"/>
              <a:cs typeface="Times New Roman"/>
            </a:endParaRPr>
          </a:p>
          <a:p>
            <a:pPr marL="90805" marR="168910">
              <a:spcBef>
                <a:spcPts val="5"/>
              </a:spcBef>
            </a:pPr>
            <a:r>
              <a:rPr sz="1600" spc="-50" dirty="0">
                <a:solidFill>
                  <a:srgbClr val="4285F4"/>
                </a:solidFill>
                <a:latin typeface="Arial"/>
                <a:cs typeface="Arial"/>
              </a:rPr>
              <a:t>In </a:t>
            </a:r>
            <a:r>
              <a:rPr sz="1600" spc="-35" dirty="0">
                <a:solidFill>
                  <a:srgbClr val="4285F4"/>
                </a:solidFill>
                <a:latin typeface="Arial"/>
                <a:cs typeface="Arial"/>
              </a:rPr>
              <a:t>this </a:t>
            </a:r>
            <a:r>
              <a:rPr sz="1600" spc="-80" dirty="0">
                <a:solidFill>
                  <a:srgbClr val="4285F4"/>
                </a:solidFill>
                <a:latin typeface="Arial"/>
                <a:cs typeface="Arial"/>
              </a:rPr>
              <a:t>example,  </a:t>
            </a:r>
            <a:r>
              <a:rPr sz="1600" i="1" spc="-120" dirty="0">
                <a:solidFill>
                  <a:srgbClr val="4285F4"/>
                </a:solidFill>
                <a:latin typeface="Trebuchet MS"/>
                <a:cs typeface="Trebuchet MS"/>
              </a:rPr>
              <a:t>“exciting” </a:t>
            </a:r>
            <a:r>
              <a:rPr sz="1600" spc="-85" dirty="0">
                <a:solidFill>
                  <a:srgbClr val="4285F4"/>
                </a:solidFill>
                <a:latin typeface="Arial"/>
                <a:cs typeface="Arial"/>
              </a:rPr>
              <a:t>is </a:t>
            </a:r>
            <a:r>
              <a:rPr sz="1600" spc="-25" dirty="0">
                <a:solidFill>
                  <a:srgbClr val="4285F4"/>
                </a:solidFill>
                <a:latin typeface="Arial"/>
                <a:cs typeface="Arial"/>
              </a:rPr>
              <a:t>in the  </a:t>
            </a:r>
            <a:r>
              <a:rPr sz="1600" spc="-20" dirty="0">
                <a:solidFill>
                  <a:srgbClr val="4285F4"/>
                </a:solidFill>
                <a:latin typeface="Arial"/>
                <a:cs typeface="Arial"/>
              </a:rPr>
              <a:t>right </a:t>
            </a:r>
            <a:r>
              <a:rPr sz="1600" spc="-50" dirty="0">
                <a:solidFill>
                  <a:srgbClr val="4285F4"/>
                </a:solidFill>
                <a:latin typeface="Arial"/>
                <a:cs typeface="Arial"/>
              </a:rPr>
              <a:t>context </a:t>
            </a:r>
            <a:r>
              <a:rPr sz="1600" spc="-80" dirty="0">
                <a:solidFill>
                  <a:srgbClr val="4285F4"/>
                </a:solidFill>
                <a:latin typeface="Arial"/>
                <a:cs typeface="Arial"/>
              </a:rPr>
              <a:t>and </a:t>
            </a:r>
            <a:r>
              <a:rPr sz="1600" spc="-35" dirty="0">
                <a:solidFill>
                  <a:srgbClr val="4285F4"/>
                </a:solidFill>
                <a:latin typeface="Arial"/>
                <a:cs typeface="Arial"/>
              </a:rPr>
              <a:t>this  </a:t>
            </a:r>
            <a:r>
              <a:rPr sz="1600" spc="-45" dirty="0">
                <a:solidFill>
                  <a:srgbClr val="4285F4"/>
                </a:solidFill>
                <a:latin typeface="Arial"/>
                <a:cs typeface="Arial"/>
              </a:rPr>
              <a:t>modifies </a:t>
            </a:r>
            <a:r>
              <a:rPr sz="1600" spc="-20" dirty="0">
                <a:solidFill>
                  <a:srgbClr val="4285F4"/>
                </a:solidFill>
                <a:latin typeface="Arial"/>
                <a:cs typeface="Arial"/>
              </a:rPr>
              <a:t>the</a:t>
            </a:r>
            <a:r>
              <a:rPr sz="1600" spc="-190" dirty="0">
                <a:solidFill>
                  <a:srgbClr val="4285F4"/>
                </a:solidFill>
                <a:latin typeface="Arial"/>
                <a:cs typeface="Arial"/>
              </a:rPr>
              <a:t> </a:t>
            </a:r>
            <a:r>
              <a:rPr sz="1600" spc="-80" dirty="0">
                <a:solidFill>
                  <a:srgbClr val="4285F4"/>
                </a:solidFill>
                <a:latin typeface="Arial"/>
                <a:cs typeface="Arial"/>
              </a:rPr>
              <a:t>meaning  </a:t>
            </a:r>
            <a:r>
              <a:rPr sz="1600" spc="-10" dirty="0">
                <a:solidFill>
                  <a:srgbClr val="4285F4"/>
                </a:solidFill>
                <a:latin typeface="Arial"/>
                <a:cs typeface="Arial"/>
              </a:rPr>
              <a:t>of </a:t>
            </a:r>
            <a:r>
              <a:rPr sz="1600" i="1" spc="-125" dirty="0">
                <a:solidFill>
                  <a:srgbClr val="4285F4"/>
                </a:solidFill>
                <a:latin typeface="Trebuchet MS"/>
                <a:cs typeface="Trebuchet MS"/>
              </a:rPr>
              <a:t>“terribly” </a:t>
            </a:r>
            <a:r>
              <a:rPr sz="1600" spc="-30" dirty="0">
                <a:solidFill>
                  <a:srgbClr val="4285F4"/>
                </a:solidFill>
                <a:latin typeface="Arial"/>
                <a:cs typeface="Arial"/>
              </a:rPr>
              <a:t>(from  </a:t>
            </a:r>
            <a:r>
              <a:rPr sz="1600" spc="-70" dirty="0">
                <a:solidFill>
                  <a:srgbClr val="4285F4"/>
                </a:solidFill>
                <a:latin typeface="Arial"/>
                <a:cs typeface="Arial"/>
              </a:rPr>
              <a:t>negative </a:t>
            </a:r>
            <a:r>
              <a:rPr sz="1600" spc="15" dirty="0">
                <a:solidFill>
                  <a:srgbClr val="4285F4"/>
                </a:solidFill>
                <a:latin typeface="Arial"/>
                <a:cs typeface="Arial"/>
              </a:rPr>
              <a:t>to</a:t>
            </a:r>
            <a:r>
              <a:rPr sz="1600" spc="-130" dirty="0">
                <a:solidFill>
                  <a:srgbClr val="4285F4"/>
                </a:solidFill>
                <a:latin typeface="Arial"/>
                <a:cs typeface="Arial"/>
              </a:rPr>
              <a:t> </a:t>
            </a:r>
            <a:r>
              <a:rPr sz="1600" spc="-50" dirty="0">
                <a:solidFill>
                  <a:srgbClr val="4285F4"/>
                </a:solidFill>
                <a:latin typeface="Arial"/>
                <a:cs typeface="Arial"/>
              </a:rPr>
              <a:t>positive)</a:t>
            </a:r>
            <a:endParaRPr sz="1600">
              <a:latin typeface="Arial"/>
              <a:cs typeface="Arial"/>
            </a:endParaRPr>
          </a:p>
        </p:txBody>
      </p:sp>
      <p:sp>
        <p:nvSpPr>
          <p:cNvPr id="29" name="object 29"/>
          <p:cNvSpPr txBox="1">
            <a:spLocks noGrp="1"/>
          </p:cNvSpPr>
          <p:nvPr>
            <p:ph type="title"/>
          </p:nvPr>
        </p:nvSpPr>
        <p:spPr>
          <a:xfrm>
            <a:off x="1868172" y="179988"/>
            <a:ext cx="8455657" cy="1075936"/>
          </a:xfrm>
          <a:prstGeom prst="rect">
            <a:avLst/>
          </a:prstGeom>
        </p:spPr>
        <p:txBody>
          <a:bodyPr vert="horz" wrap="square" lIns="0" tIns="82550" rIns="0" bIns="0" rtlCol="0">
            <a:spAutoFit/>
          </a:bodyPr>
          <a:lstStyle/>
          <a:p>
            <a:pPr marL="12700" algn="ctr">
              <a:spcBef>
                <a:spcPts val="650"/>
              </a:spcBef>
            </a:pPr>
            <a:r>
              <a:rPr spc="-170" dirty="0">
                <a:solidFill>
                  <a:srgbClr val="3986FF"/>
                </a:solidFill>
              </a:rPr>
              <a:t>Bidirectional </a:t>
            </a:r>
            <a:r>
              <a:rPr spc="-120" dirty="0">
                <a:solidFill>
                  <a:srgbClr val="3986FF"/>
                </a:solidFill>
              </a:rPr>
              <a:t>RNNs:</a:t>
            </a:r>
            <a:r>
              <a:rPr spc="-380" dirty="0">
                <a:solidFill>
                  <a:srgbClr val="3986FF"/>
                </a:solidFill>
              </a:rPr>
              <a:t> </a:t>
            </a:r>
            <a:r>
              <a:rPr spc="-150" dirty="0">
                <a:solidFill>
                  <a:srgbClr val="3986FF"/>
                </a:solidFill>
              </a:rPr>
              <a:t>motivation</a:t>
            </a:r>
          </a:p>
          <a:p>
            <a:pPr marL="33020" algn="ctr">
              <a:spcBef>
                <a:spcPts val="310"/>
              </a:spcBef>
            </a:pPr>
            <a:r>
              <a:rPr sz="1800" u="heavy" spc="-165" dirty="0">
                <a:uFill>
                  <a:solidFill>
                    <a:srgbClr val="000000"/>
                  </a:solidFill>
                </a:uFill>
              </a:rPr>
              <a:t>Task: </a:t>
            </a:r>
            <a:r>
              <a:rPr sz="1800" u="heavy" spc="-65" dirty="0">
                <a:uFill>
                  <a:solidFill>
                    <a:srgbClr val="000000"/>
                  </a:solidFill>
                </a:uFill>
              </a:rPr>
              <a:t>Sentiment</a:t>
            </a:r>
            <a:r>
              <a:rPr sz="1800" u="heavy" spc="-45" dirty="0">
                <a:uFill>
                  <a:solidFill>
                    <a:srgbClr val="000000"/>
                  </a:solidFill>
                </a:uFill>
              </a:rPr>
              <a:t> </a:t>
            </a:r>
            <a:r>
              <a:rPr sz="1800" u="heavy" spc="-85" dirty="0">
                <a:uFill>
                  <a:solidFill>
                    <a:srgbClr val="000000"/>
                  </a:solidFill>
                </a:uFill>
              </a:rPr>
              <a:t>Classification</a:t>
            </a:r>
            <a:endParaRPr sz="1800" dirty="0"/>
          </a:p>
        </p:txBody>
      </p:sp>
      <p:sp>
        <p:nvSpPr>
          <p:cNvPr id="31" name="Holder 4">
            <a:extLst>
              <a:ext uri="{FF2B5EF4-FFF2-40B4-BE49-F238E27FC236}">
                <a16:creationId xmlns:a16="http://schemas.microsoft.com/office/drawing/2014/main" id="{AFB17EF5-EE26-49EB-9F0E-56C6FB80D92F}"/>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93458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191" y="96606"/>
            <a:ext cx="5655308" cy="690574"/>
          </a:xfrm>
          <a:prstGeom prst="rect">
            <a:avLst/>
          </a:prstGeom>
        </p:spPr>
        <p:txBody>
          <a:bodyPr vert="horz" wrap="square" lIns="0" tIns="13335" rIns="0" bIns="0" rtlCol="0">
            <a:spAutoFit/>
          </a:bodyPr>
          <a:lstStyle/>
          <a:p>
            <a:pPr marL="12700">
              <a:spcBef>
                <a:spcPts val="105"/>
              </a:spcBef>
            </a:pPr>
            <a:r>
              <a:rPr spc="-170" dirty="0">
                <a:solidFill>
                  <a:srgbClr val="3986FF"/>
                </a:solidFill>
              </a:rPr>
              <a:t>Bidirectional</a:t>
            </a:r>
            <a:r>
              <a:rPr spc="-300" dirty="0">
                <a:solidFill>
                  <a:srgbClr val="3986FF"/>
                </a:solidFill>
              </a:rPr>
              <a:t> </a:t>
            </a:r>
            <a:r>
              <a:rPr spc="-80" dirty="0">
                <a:solidFill>
                  <a:srgbClr val="3986FF"/>
                </a:solidFill>
              </a:rPr>
              <a:t>RNNs</a:t>
            </a:r>
          </a:p>
        </p:txBody>
      </p:sp>
      <p:sp>
        <p:nvSpPr>
          <p:cNvPr id="3" name="object 3"/>
          <p:cNvSpPr/>
          <p:nvPr/>
        </p:nvSpPr>
        <p:spPr>
          <a:xfrm>
            <a:off x="3800855" y="1101853"/>
            <a:ext cx="6297168" cy="5147881"/>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875779" y="6249415"/>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5" name="object 5"/>
          <p:cNvSpPr txBox="1"/>
          <p:nvPr/>
        </p:nvSpPr>
        <p:spPr>
          <a:xfrm>
            <a:off x="7919084" y="6249415"/>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6" name="object 6"/>
          <p:cNvSpPr txBox="1"/>
          <p:nvPr/>
        </p:nvSpPr>
        <p:spPr>
          <a:xfrm>
            <a:off x="9314433" y="6249415"/>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7" name="object 7"/>
          <p:cNvSpPr txBox="1"/>
          <p:nvPr/>
        </p:nvSpPr>
        <p:spPr>
          <a:xfrm>
            <a:off x="3847845" y="6258256"/>
            <a:ext cx="328930" cy="300355"/>
          </a:xfrm>
          <a:prstGeom prst="rect">
            <a:avLst/>
          </a:prstGeom>
        </p:spPr>
        <p:txBody>
          <a:bodyPr vert="horz" wrap="square" lIns="0" tIns="12700" rIns="0" bIns="0" rtlCol="0">
            <a:spAutoFit/>
          </a:bodyPr>
          <a:lstStyle/>
          <a:p>
            <a:pPr marL="12700">
              <a:spcBef>
                <a:spcPts val="100"/>
              </a:spcBef>
            </a:pPr>
            <a:r>
              <a:rPr i="1" spc="-100" dirty="0">
                <a:latin typeface="Trebuchet MS"/>
                <a:cs typeface="Trebuchet MS"/>
              </a:rPr>
              <a:t>t</a:t>
            </a:r>
            <a:r>
              <a:rPr i="1" spc="-145" dirty="0">
                <a:latin typeface="Trebuchet MS"/>
                <a:cs typeface="Trebuchet MS"/>
              </a:rPr>
              <a:t>h</a:t>
            </a:r>
            <a:r>
              <a:rPr i="1" spc="-110" dirty="0">
                <a:latin typeface="Trebuchet MS"/>
                <a:cs typeface="Trebuchet MS"/>
              </a:rPr>
              <a:t>e</a:t>
            </a:r>
            <a:endParaRPr>
              <a:latin typeface="Trebuchet MS"/>
              <a:cs typeface="Trebuchet MS"/>
            </a:endParaRPr>
          </a:p>
        </p:txBody>
      </p:sp>
      <p:sp>
        <p:nvSpPr>
          <p:cNvPr id="8" name="object 8"/>
          <p:cNvSpPr txBox="1"/>
          <p:nvPr/>
        </p:nvSpPr>
        <p:spPr>
          <a:xfrm>
            <a:off x="4793742" y="6258256"/>
            <a:ext cx="586105" cy="300355"/>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60" dirty="0">
                <a:latin typeface="Trebuchet MS"/>
                <a:cs typeface="Trebuchet MS"/>
              </a:rPr>
              <a:t>o</a:t>
            </a:r>
            <a:r>
              <a:rPr i="1" spc="-135" dirty="0">
                <a:latin typeface="Trebuchet MS"/>
                <a:cs typeface="Trebuchet MS"/>
              </a:rPr>
              <a:t>v</a:t>
            </a:r>
            <a:r>
              <a:rPr i="1" spc="-95" dirty="0">
                <a:latin typeface="Trebuchet MS"/>
                <a:cs typeface="Trebuchet MS"/>
              </a:rPr>
              <a:t>i</a:t>
            </a:r>
            <a:r>
              <a:rPr i="1" spc="-110" dirty="0">
                <a:latin typeface="Trebuchet MS"/>
                <a:cs typeface="Trebuchet MS"/>
              </a:rPr>
              <a:t>e</a:t>
            </a:r>
            <a:endParaRPr>
              <a:latin typeface="Trebuchet MS"/>
              <a:cs typeface="Trebuchet MS"/>
            </a:endParaRPr>
          </a:p>
        </p:txBody>
      </p:sp>
      <p:sp>
        <p:nvSpPr>
          <p:cNvPr id="9" name="object 9"/>
          <p:cNvSpPr txBox="1"/>
          <p:nvPr/>
        </p:nvSpPr>
        <p:spPr>
          <a:xfrm>
            <a:off x="5937630" y="6258256"/>
            <a:ext cx="394970" cy="300355"/>
          </a:xfrm>
          <a:prstGeom prst="rect">
            <a:avLst/>
          </a:prstGeom>
        </p:spPr>
        <p:txBody>
          <a:bodyPr vert="horz" wrap="square" lIns="0" tIns="12700" rIns="0" bIns="0" rtlCol="0">
            <a:spAutoFit/>
          </a:bodyPr>
          <a:lstStyle/>
          <a:p>
            <a:pPr marL="12700">
              <a:spcBef>
                <a:spcPts val="100"/>
              </a:spcBef>
            </a:pPr>
            <a:r>
              <a:rPr i="1" spc="-45" dirty="0">
                <a:latin typeface="Trebuchet MS"/>
                <a:cs typeface="Trebuchet MS"/>
              </a:rPr>
              <a:t>w</a:t>
            </a:r>
            <a:r>
              <a:rPr i="1" spc="-40" dirty="0">
                <a:latin typeface="Trebuchet MS"/>
                <a:cs typeface="Trebuchet MS"/>
              </a:rPr>
              <a:t>a</a:t>
            </a:r>
            <a:r>
              <a:rPr i="1" spc="-30" dirty="0">
                <a:latin typeface="Trebuchet MS"/>
                <a:cs typeface="Trebuchet MS"/>
              </a:rPr>
              <a:t>s</a:t>
            </a:r>
            <a:endParaRPr>
              <a:latin typeface="Trebuchet MS"/>
              <a:cs typeface="Trebuchet MS"/>
            </a:endParaRPr>
          </a:p>
        </p:txBody>
      </p:sp>
      <p:sp>
        <p:nvSpPr>
          <p:cNvPr id="10" name="object 10"/>
          <p:cNvSpPr txBox="1"/>
          <p:nvPr/>
        </p:nvSpPr>
        <p:spPr>
          <a:xfrm>
            <a:off x="1748739" y="4978400"/>
            <a:ext cx="1267460" cy="299720"/>
          </a:xfrm>
          <a:prstGeom prst="rect">
            <a:avLst/>
          </a:prstGeom>
        </p:spPr>
        <p:txBody>
          <a:bodyPr vert="horz" wrap="square" lIns="0" tIns="12700" rIns="0" bIns="0" rtlCol="0">
            <a:spAutoFit/>
          </a:bodyPr>
          <a:lstStyle/>
          <a:p>
            <a:pPr marL="12700">
              <a:spcBef>
                <a:spcPts val="100"/>
              </a:spcBef>
            </a:pPr>
            <a:r>
              <a:rPr spc="-85" dirty="0">
                <a:solidFill>
                  <a:srgbClr val="C00000"/>
                </a:solidFill>
                <a:latin typeface="Arial"/>
                <a:cs typeface="Arial"/>
              </a:rPr>
              <a:t>Forward</a:t>
            </a:r>
            <a:r>
              <a:rPr spc="-140" dirty="0">
                <a:solidFill>
                  <a:srgbClr val="C00000"/>
                </a:solidFill>
                <a:latin typeface="Arial"/>
                <a:cs typeface="Arial"/>
              </a:rPr>
              <a:t> </a:t>
            </a:r>
            <a:r>
              <a:rPr spc="-200" dirty="0">
                <a:solidFill>
                  <a:srgbClr val="C00000"/>
                </a:solidFill>
                <a:latin typeface="Arial"/>
                <a:cs typeface="Arial"/>
              </a:rPr>
              <a:t>RNN</a:t>
            </a:r>
            <a:endParaRPr>
              <a:latin typeface="Arial"/>
              <a:cs typeface="Arial"/>
            </a:endParaRPr>
          </a:p>
        </p:txBody>
      </p:sp>
      <p:sp>
        <p:nvSpPr>
          <p:cNvPr id="11" name="object 11"/>
          <p:cNvSpPr txBox="1"/>
          <p:nvPr/>
        </p:nvSpPr>
        <p:spPr>
          <a:xfrm>
            <a:off x="1748740" y="3908552"/>
            <a:ext cx="1396365" cy="299720"/>
          </a:xfrm>
          <a:prstGeom prst="rect">
            <a:avLst/>
          </a:prstGeom>
        </p:spPr>
        <p:txBody>
          <a:bodyPr vert="horz" wrap="square" lIns="0" tIns="12700" rIns="0" bIns="0" rtlCol="0">
            <a:spAutoFit/>
          </a:bodyPr>
          <a:lstStyle/>
          <a:p>
            <a:pPr marL="12700">
              <a:spcBef>
                <a:spcPts val="100"/>
              </a:spcBef>
            </a:pPr>
            <a:r>
              <a:rPr spc="-105" dirty="0">
                <a:solidFill>
                  <a:srgbClr val="177145"/>
                </a:solidFill>
                <a:latin typeface="Arial"/>
                <a:cs typeface="Arial"/>
              </a:rPr>
              <a:t>Backward</a:t>
            </a:r>
            <a:r>
              <a:rPr spc="-165" dirty="0">
                <a:solidFill>
                  <a:srgbClr val="177145"/>
                </a:solidFill>
                <a:latin typeface="Arial"/>
                <a:cs typeface="Arial"/>
              </a:rPr>
              <a:t> </a:t>
            </a:r>
            <a:r>
              <a:rPr spc="-200" dirty="0">
                <a:solidFill>
                  <a:srgbClr val="177145"/>
                </a:solidFill>
                <a:latin typeface="Arial"/>
                <a:cs typeface="Arial"/>
              </a:rPr>
              <a:t>RNN</a:t>
            </a:r>
            <a:endParaRPr>
              <a:latin typeface="Arial"/>
              <a:cs typeface="Arial"/>
            </a:endParaRPr>
          </a:p>
        </p:txBody>
      </p:sp>
      <p:sp>
        <p:nvSpPr>
          <p:cNvPr id="12" name="object 12"/>
          <p:cNvSpPr txBox="1"/>
          <p:nvPr/>
        </p:nvSpPr>
        <p:spPr>
          <a:xfrm>
            <a:off x="1748739" y="1843279"/>
            <a:ext cx="1314450" cy="574675"/>
          </a:xfrm>
          <a:prstGeom prst="rect">
            <a:avLst/>
          </a:prstGeom>
        </p:spPr>
        <p:txBody>
          <a:bodyPr vert="horz" wrap="square" lIns="0" tIns="12700" rIns="0" bIns="0" rtlCol="0">
            <a:spAutoFit/>
          </a:bodyPr>
          <a:lstStyle/>
          <a:p>
            <a:pPr marL="12700" marR="5080">
              <a:spcBef>
                <a:spcPts val="100"/>
              </a:spcBef>
            </a:pPr>
            <a:r>
              <a:rPr spc="-160" dirty="0">
                <a:solidFill>
                  <a:srgbClr val="7E7E7E"/>
                </a:solidFill>
                <a:latin typeface="Arial"/>
                <a:cs typeface="Arial"/>
              </a:rPr>
              <a:t>Con</a:t>
            </a:r>
            <a:r>
              <a:rPr spc="-145" dirty="0">
                <a:solidFill>
                  <a:srgbClr val="7E7E7E"/>
                </a:solidFill>
                <a:latin typeface="Arial"/>
                <a:cs typeface="Arial"/>
              </a:rPr>
              <a:t>c</a:t>
            </a:r>
            <a:r>
              <a:rPr spc="-155" dirty="0">
                <a:solidFill>
                  <a:srgbClr val="7E7E7E"/>
                </a:solidFill>
                <a:latin typeface="Arial"/>
                <a:cs typeface="Arial"/>
              </a:rPr>
              <a:t>a</a:t>
            </a:r>
            <a:r>
              <a:rPr spc="70" dirty="0">
                <a:solidFill>
                  <a:srgbClr val="7E7E7E"/>
                </a:solidFill>
                <a:latin typeface="Arial"/>
                <a:cs typeface="Arial"/>
              </a:rPr>
              <a:t>t</a:t>
            </a:r>
            <a:r>
              <a:rPr spc="-85" dirty="0">
                <a:solidFill>
                  <a:srgbClr val="7E7E7E"/>
                </a:solidFill>
                <a:latin typeface="Arial"/>
                <a:cs typeface="Arial"/>
              </a:rPr>
              <a:t>e</a:t>
            </a:r>
            <a:r>
              <a:rPr spc="-80" dirty="0">
                <a:solidFill>
                  <a:srgbClr val="7E7E7E"/>
                </a:solidFill>
                <a:latin typeface="Arial"/>
                <a:cs typeface="Arial"/>
              </a:rPr>
              <a:t>n</a:t>
            </a:r>
            <a:r>
              <a:rPr spc="-155" dirty="0">
                <a:solidFill>
                  <a:srgbClr val="7E7E7E"/>
                </a:solidFill>
                <a:latin typeface="Arial"/>
                <a:cs typeface="Arial"/>
              </a:rPr>
              <a:t>a</a:t>
            </a:r>
            <a:r>
              <a:rPr spc="70" dirty="0">
                <a:solidFill>
                  <a:srgbClr val="7E7E7E"/>
                </a:solidFill>
                <a:latin typeface="Arial"/>
                <a:cs typeface="Arial"/>
              </a:rPr>
              <a:t>t</a:t>
            </a:r>
            <a:r>
              <a:rPr spc="-65" dirty="0">
                <a:solidFill>
                  <a:srgbClr val="7E7E7E"/>
                </a:solidFill>
                <a:latin typeface="Arial"/>
                <a:cs typeface="Arial"/>
              </a:rPr>
              <a:t>ed  </a:t>
            </a:r>
            <a:r>
              <a:rPr spc="-60" dirty="0">
                <a:solidFill>
                  <a:srgbClr val="7E7E7E"/>
                </a:solidFill>
                <a:latin typeface="Arial"/>
                <a:cs typeface="Arial"/>
              </a:rPr>
              <a:t>hidden</a:t>
            </a:r>
            <a:r>
              <a:rPr spc="-120" dirty="0">
                <a:solidFill>
                  <a:srgbClr val="7E7E7E"/>
                </a:solidFill>
                <a:latin typeface="Arial"/>
                <a:cs typeface="Arial"/>
              </a:rPr>
              <a:t> </a:t>
            </a:r>
            <a:r>
              <a:rPr spc="-90" dirty="0">
                <a:solidFill>
                  <a:srgbClr val="7E7E7E"/>
                </a:solidFill>
                <a:latin typeface="Arial"/>
                <a:cs typeface="Arial"/>
              </a:rPr>
              <a:t>states</a:t>
            </a:r>
            <a:endParaRPr>
              <a:latin typeface="Arial"/>
              <a:cs typeface="Arial"/>
            </a:endParaRPr>
          </a:p>
        </p:txBody>
      </p:sp>
      <p:sp>
        <p:nvSpPr>
          <p:cNvPr id="13" name="object 13"/>
          <p:cNvSpPr txBox="1"/>
          <p:nvPr/>
        </p:nvSpPr>
        <p:spPr>
          <a:xfrm>
            <a:off x="6096761" y="124206"/>
            <a:ext cx="3807460" cy="525143"/>
          </a:xfrm>
          <a:prstGeom prst="rect">
            <a:avLst/>
          </a:prstGeom>
          <a:ln w="19811">
            <a:solidFill>
              <a:srgbClr val="4285F4"/>
            </a:solidFill>
          </a:ln>
        </p:spPr>
        <p:txBody>
          <a:bodyPr vert="horz" wrap="square" lIns="0" tIns="32384" rIns="0" bIns="0" rtlCol="0">
            <a:spAutoFit/>
          </a:bodyPr>
          <a:lstStyle/>
          <a:p>
            <a:pPr marL="90805">
              <a:spcBef>
                <a:spcPts val="254"/>
              </a:spcBef>
            </a:pPr>
            <a:r>
              <a:rPr sz="1600" spc="-110" dirty="0">
                <a:solidFill>
                  <a:srgbClr val="4285F4"/>
                </a:solidFill>
                <a:latin typeface="Arial"/>
                <a:cs typeface="Arial"/>
              </a:rPr>
              <a:t>This </a:t>
            </a:r>
            <a:r>
              <a:rPr sz="1600" spc="-50" dirty="0">
                <a:solidFill>
                  <a:srgbClr val="4285F4"/>
                </a:solidFill>
                <a:latin typeface="Arial"/>
                <a:cs typeface="Arial"/>
              </a:rPr>
              <a:t>contextual representation </a:t>
            </a:r>
            <a:r>
              <a:rPr sz="1600" spc="-10" dirty="0">
                <a:solidFill>
                  <a:srgbClr val="4285F4"/>
                </a:solidFill>
                <a:latin typeface="Arial"/>
                <a:cs typeface="Arial"/>
              </a:rPr>
              <a:t>of</a:t>
            </a:r>
            <a:r>
              <a:rPr sz="1600" spc="-130" dirty="0">
                <a:solidFill>
                  <a:srgbClr val="4285F4"/>
                </a:solidFill>
                <a:latin typeface="Arial"/>
                <a:cs typeface="Arial"/>
              </a:rPr>
              <a:t> </a:t>
            </a:r>
            <a:r>
              <a:rPr sz="1600" spc="20" dirty="0">
                <a:solidFill>
                  <a:srgbClr val="4285F4"/>
                </a:solidFill>
                <a:latin typeface="Arial"/>
                <a:cs typeface="Arial"/>
              </a:rPr>
              <a:t>“terribly”</a:t>
            </a:r>
            <a:endParaRPr sz="1600">
              <a:latin typeface="Arial"/>
              <a:cs typeface="Arial"/>
            </a:endParaRPr>
          </a:p>
          <a:p>
            <a:pPr marL="90805">
              <a:spcBef>
                <a:spcPts val="5"/>
              </a:spcBef>
            </a:pPr>
            <a:r>
              <a:rPr sz="1600" spc="-120" dirty="0">
                <a:solidFill>
                  <a:srgbClr val="4285F4"/>
                </a:solidFill>
                <a:latin typeface="Arial"/>
                <a:cs typeface="Arial"/>
              </a:rPr>
              <a:t>has </a:t>
            </a:r>
            <a:r>
              <a:rPr sz="1600" spc="-20" dirty="0">
                <a:solidFill>
                  <a:srgbClr val="4285F4"/>
                </a:solidFill>
                <a:latin typeface="Arial"/>
                <a:cs typeface="Arial"/>
              </a:rPr>
              <a:t>both </a:t>
            </a:r>
            <a:r>
              <a:rPr sz="1600" spc="5" dirty="0">
                <a:solidFill>
                  <a:srgbClr val="4285F4"/>
                </a:solidFill>
                <a:latin typeface="Arial"/>
                <a:cs typeface="Arial"/>
              </a:rPr>
              <a:t>left </a:t>
            </a:r>
            <a:r>
              <a:rPr sz="1600" spc="-80" dirty="0">
                <a:solidFill>
                  <a:srgbClr val="4285F4"/>
                </a:solidFill>
                <a:latin typeface="Arial"/>
                <a:cs typeface="Arial"/>
              </a:rPr>
              <a:t>and </a:t>
            </a:r>
            <a:r>
              <a:rPr sz="1600" spc="-20" dirty="0">
                <a:solidFill>
                  <a:srgbClr val="4285F4"/>
                </a:solidFill>
                <a:latin typeface="Arial"/>
                <a:cs typeface="Arial"/>
              </a:rPr>
              <a:t>right</a:t>
            </a:r>
            <a:r>
              <a:rPr sz="1600" spc="-245" dirty="0">
                <a:solidFill>
                  <a:srgbClr val="4285F4"/>
                </a:solidFill>
                <a:latin typeface="Arial"/>
                <a:cs typeface="Arial"/>
              </a:rPr>
              <a:t> </a:t>
            </a:r>
            <a:r>
              <a:rPr sz="1600" spc="-35" dirty="0">
                <a:solidFill>
                  <a:srgbClr val="4285F4"/>
                </a:solidFill>
                <a:latin typeface="Arial"/>
                <a:cs typeface="Arial"/>
              </a:rPr>
              <a:t>context!</a:t>
            </a:r>
            <a:endParaRPr sz="1600">
              <a:latin typeface="Arial"/>
              <a:cs typeface="Arial"/>
            </a:endParaRPr>
          </a:p>
        </p:txBody>
      </p:sp>
      <p:sp>
        <p:nvSpPr>
          <p:cNvPr id="14" name="object 14"/>
          <p:cNvSpPr/>
          <p:nvPr/>
        </p:nvSpPr>
        <p:spPr>
          <a:xfrm>
            <a:off x="7200138" y="695451"/>
            <a:ext cx="803910" cy="262890"/>
          </a:xfrm>
          <a:custGeom>
            <a:avLst/>
            <a:gdLst/>
            <a:ahLst/>
            <a:cxnLst/>
            <a:rect l="l" t="t" r="r" b="b"/>
            <a:pathLst>
              <a:path w="803910" h="262890">
                <a:moveTo>
                  <a:pt x="71374" y="179450"/>
                </a:moveTo>
                <a:lnTo>
                  <a:pt x="0" y="245363"/>
                </a:lnTo>
                <a:lnTo>
                  <a:pt x="95503" y="262889"/>
                </a:lnTo>
                <a:lnTo>
                  <a:pt x="88635" y="239140"/>
                </a:lnTo>
                <a:lnTo>
                  <a:pt x="73533" y="239140"/>
                </a:lnTo>
                <a:lnTo>
                  <a:pt x="65532" y="211327"/>
                </a:lnTo>
                <a:lnTo>
                  <a:pt x="79428" y="207304"/>
                </a:lnTo>
                <a:lnTo>
                  <a:pt x="71374" y="179450"/>
                </a:lnTo>
                <a:close/>
              </a:path>
              <a:path w="803910" h="262890">
                <a:moveTo>
                  <a:pt x="79428" y="207304"/>
                </a:moveTo>
                <a:lnTo>
                  <a:pt x="65532" y="211327"/>
                </a:lnTo>
                <a:lnTo>
                  <a:pt x="73533" y="239140"/>
                </a:lnTo>
                <a:lnTo>
                  <a:pt x="87469" y="235108"/>
                </a:lnTo>
                <a:lnTo>
                  <a:pt x="79428" y="207304"/>
                </a:lnTo>
                <a:close/>
              </a:path>
              <a:path w="803910" h="262890">
                <a:moveTo>
                  <a:pt x="87469" y="235108"/>
                </a:moveTo>
                <a:lnTo>
                  <a:pt x="73533" y="239140"/>
                </a:lnTo>
                <a:lnTo>
                  <a:pt x="88635" y="239140"/>
                </a:lnTo>
                <a:lnTo>
                  <a:pt x="87469" y="235108"/>
                </a:lnTo>
                <a:close/>
              </a:path>
              <a:path w="803910" h="262890">
                <a:moveTo>
                  <a:pt x="795401" y="0"/>
                </a:moveTo>
                <a:lnTo>
                  <a:pt x="79428" y="207304"/>
                </a:lnTo>
                <a:lnTo>
                  <a:pt x="87469" y="235108"/>
                </a:lnTo>
                <a:lnTo>
                  <a:pt x="803401" y="27939"/>
                </a:lnTo>
                <a:lnTo>
                  <a:pt x="795401" y="0"/>
                </a:lnTo>
                <a:close/>
              </a:path>
            </a:pathLst>
          </a:custGeom>
          <a:solidFill>
            <a:srgbClr val="4285F4"/>
          </a:solidFill>
        </p:spPr>
        <p:txBody>
          <a:bodyPr wrap="square" lIns="0" tIns="0" rIns="0" bIns="0" rtlCol="0"/>
          <a:lstStyle/>
          <a:p>
            <a:endParaRPr/>
          </a:p>
        </p:txBody>
      </p:sp>
      <p:sp>
        <p:nvSpPr>
          <p:cNvPr id="15" name="object 15"/>
          <p:cNvSpPr/>
          <p:nvPr/>
        </p:nvSpPr>
        <p:spPr>
          <a:xfrm>
            <a:off x="6864859" y="941070"/>
            <a:ext cx="672465" cy="2379345"/>
          </a:xfrm>
          <a:custGeom>
            <a:avLst/>
            <a:gdLst/>
            <a:ahLst/>
            <a:cxnLst/>
            <a:rect l="l" t="t" r="r" b="b"/>
            <a:pathLst>
              <a:path w="672464" h="2379345">
                <a:moveTo>
                  <a:pt x="0" y="2378964"/>
                </a:moveTo>
                <a:lnTo>
                  <a:pt x="672084" y="2378964"/>
                </a:lnTo>
                <a:lnTo>
                  <a:pt x="672084" y="0"/>
                </a:lnTo>
                <a:lnTo>
                  <a:pt x="0" y="0"/>
                </a:lnTo>
                <a:lnTo>
                  <a:pt x="0" y="2378964"/>
                </a:lnTo>
                <a:close/>
              </a:path>
            </a:pathLst>
          </a:custGeom>
          <a:ln w="28956">
            <a:solidFill>
              <a:srgbClr val="4285F4"/>
            </a:solidFill>
          </a:ln>
        </p:spPr>
        <p:txBody>
          <a:bodyPr wrap="square" lIns="0" tIns="0" rIns="0" bIns="0" rtlCol="0"/>
          <a:lstStyle/>
          <a:p>
            <a:endParaRPr/>
          </a:p>
        </p:txBody>
      </p:sp>
      <p:sp>
        <p:nvSpPr>
          <p:cNvPr id="17" name="Holder 4">
            <a:extLst>
              <a:ext uri="{FF2B5EF4-FFF2-40B4-BE49-F238E27FC236}">
                <a16:creationId xmlns:a16="http://schemas.microsoft.com/office/drawing/2014/main" id="{06473751-13CF-4763-953D-878B19846F7D}"/>
              </a:ext>
            </a:extLst>
          </p:cNvPr>
          <p:cNvSpPr>
            <a:spLocks noGrp="1"/>
          </p:cNvSpPr>
          <p:nvPr>
            <p:ph type="ftr" sz="quarter" idx="5"/>
          </p:nvPr>
        </p:nvSpPr>
        <p:spPr>
          <a:xfrm>
            <a:off x="4943156" y="6629400"/>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33895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6872" y="249377"/>
            <a:ext cx="6398257" cy="690574"/>
          </a:xfrm>
          <a:prstGeom prst="rect">
            <a:avLst/>
          </a:prstGeom>
        </p:spPr>
        <p:txBody>
          <a:bodyPr vert="horz" wrap="square" lIns="0" tIns="13335" rIns="0" bIns="0" rtlCol="0">
            <a:spAutoFit/>
          </a:bodyPr>
          <a:lstStyle/>
          <a:p>
            <a:pPr marL="12700">
              <a:spcBef>
                <a:spcPts val="105"/>
              </a:spcBef>
            </a:pPr>
            <a:r>
              <a:rPr spc="-170" dirty="0">
                <a:solidFill>
                  <a:srgbClr val="3986FF"/>
                </a:solidFill>
              </a:rPr>
              <a:t>Bidirectional</a:t>
            </a:r>
            <a:r>
              <a:rPr spc="-300" dirty="0">
                <a:solidFill>
                  <a:srgbClr val="3986FF"/>
                </a:solidFill>
              </a:rPr>
              <a:t> </a:t>
            </a:r>
            <a:r>
              <a:rPr spc="-80" dirty="0">
                <a:solidFill>
                  <a:srgbClr val="3986FF"/>
                </a:solidFill>
              </a:rPr>
              <a:t>RNNs</a:t>
            </a:r>
          </a:p>
        </p:txBody>
      </p:sp>
      <p:sp>
        <p:nvSpPr>
          <p:cNvPr id="3" name="object 3"/>
          <p:cNvSpPr/>
          <p:nvPr/>
        </p:nvSpPr>
        <p:spPr>
          <a:xfrm>
            <a:off x="4677428" y="2765113"/>
            <a:ext cx="3555605" cy="14345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249295" y="2834132"/>
            <a:ext cx="1267460" cy="299720"/>
          </a:xfrm>
          <a:prstGeom prst="rect">
            <a:avLst/>
          </a:prstGeom>
        </p:spPr>
        <p:txBody>
          <a:bodyPr vert="horz" wrap="square" lIns="0" tIns="12700" rIns="0" bIns="0" rtlCol="0">
            <a:spAutoFit/>
          </a:bodyPr>
          <a:lstStyle/>
          <a:p>
            <a:pPr marL="12700">
              <a:spcBef>
                <a:spcPts val="100"/>
              </a:spcBef>
            </a:pPr>
            <a:r>
              <a:rPr spc="-85" dirty="0">
                <a:solidFill>
                  <a:srgbClr val="C00000"/>
                </a:solidFill>
                <a:latin typeface="Arial"/>
                <a:cs typeface="Arial"/>
              </a:rPr>
              <a:t>Forward</a:t>
            </a:r>
            <a:r>
              <a:rPr spc="-140" dirty="0">
                <a:solidFill>
                  <a:srgbClr val="C00000"/>
                </a:solidFill>
                <a:latin typeface="Arial"/>
                <a:cs typeface="Arial"/>
              </a:rPr>
              <a:t> </a:t>
            </a:r>
            <a:r>
              <a:rPr spc="-200" dirty="0">
                <a:solidFill>
                  <a:srgbClr val="C00000"/>
                </a:solidFill>
                <a:latin typeface="Arial"/>
                <a:cs typeface="Arial"/>
              </a:rPr>
              <a:t>RNN</a:t>
            </a:r>
            <a:endParaRPr>
              <a:latin typeface="Arial"/>
              <a:cs typeface="Arial"/>
            </a:endParaRPr>
          </a:p>
        </p:txBody>
      </p:sp>
      <p:sp>
        <p:nvSpPr>
          <p:cNvPr id="5" name="object 5"/>
          <p:cNvSpPr txBox="1"/>
          <p:nvPr/>
        </p:nvSpPr>
        <p:spPr>
          <a:xfrm>
            <a:off x="3119120" y="3343783"/>
            <a:ext cx="1396365" cy="299720"/>
          </a:xfrm>
          <a:prstGeom prst="rect">
            <a:avLst/>
          </a:prstGeom>
        </p:spPr>
        <p:txBody>
          <a:bodyPr vert="horz" wrap="square" lIns="0" tIns="12700" rIns="0" bIns="0" rtlCol="0">
            <a:spAutoFit/>
          </a:bodyPr>
          <a:lstStyle/>
          <a:p>
            <a:pPr marL="12700">
              <a:spcBef>
                <a:spcPts val="100"/>
              </a:spcBef>
            </a:pPr>
            <a:r>
              <a:rPr spc="-105" dirty="0">
                <a:solidFill>
                  <a:srgbClr val="177145"/>
                </a:solidFill>
                <a:latin typeface="Arial"/>
                <a:cs typeface="Arial"/>
              </a:rPr>
              <a:t>Backward</a:t>
            </a:r>
            <a:r>
              <a:rPr spc="-165" dirty="0">
                <a:solidFill>
                  <a:srgbClr val="177145"/>
                </a:solidFill>
                <a:latin typeface="Arial"/>
                <a:cs typeface="Arial"/>
              </a:rPr>
              <a:t> </a:t>
            </a:r>
            <a:r>
              <a:rPr spc="-200" dirty="0">
                <a:solidFill>
                  <a:srgbClr val="177145"/>
                </a:solidFill>
                <a:latin typeface="Arial"/>
                <a:cs typeface="Arial"/>
              </a:rPr>
              <a:t>RNN</a:t>
            </a:r>
            <a:endParaRPr>
              <a:latin typeface="Arial"/>
              <a:cs typeface="Arial"/>
            </a:endParaRPr>
          </a:p>
        </p:txBody>
      </p:sp>
      <p:sp>
        <p:nvSpPr>
          <p:cNvPr id="6" name="object 6"/>
          <p:cNvSpPr txBox="1"/>
          <p:nvPr/>
        </p:nvSpPr>
        <p:spPr>
          <a:xfrm>
            <a:off x="1899616" y="3853433"/>
            <a:ext cx="2614295" cy="299720"/>
          </a:xfrm>
          <a:prstGeom prst="rect">
            <a:avLst/>
          </a:prstGeom>
        </p:spPr>
        <p:txBody>
          <a:bodyPr vert="horz" wrap="square" lIns="0" tIns="12700" rIns="0" bIns="0" rtlCol="0">
            <a:spAutoFit/>
          </a:bodyPr>
          <a:lstStyle/>
          <a:p>
            <a:pPr marL="12700">
              <a:spcBef>
                <a:spcPts val="100"/>
              </a:spcBef>
            </a:pPr>
            <a:r>
              <a:rPr spc="-95" dirty="0">
                <a:solidFill>
                  <a:srgbClr val="7E7E7E"/>
                </a:solidFill>
                <a:latin typeface="Arial"/>
                <a:cs typeface="Arial"/>
              </a:rPr>
              <a:t>Concatenated </a:t>
            </a:r>
            <a:r>
              <a:rPr spc="-60" dirty="0">
                <a:solidFill>
                  <a:srgbClr val="7E7E7E"/>
                </a:solidFill>
                <a:latin typeface="Arial"/>
                <a:cs typeface="Arial"/>
              </a:rPr>
              <a:t>hidden</a:t>
            </a:r>
            <a:r>
              <a:rPr spc="-70" dirty="0">
                <a:solidFill>
                  <a:srgbClr val="7E7E7E"/>
                </a:solidFill>
                <a:latin typeface="Arial"/>
                <a:cs typeface="Arial"/>
              </a:rPr>
              <a:t> </a:t>
            </a:r>
            <a:r>
              <a:rPr spc="-90" dirty="0">
                <a:solidFill>
                  <a:srgbClr val="7E7E7E"/>
                </a:solidFill>
                <a:latin typeface="Arial"/>
                <a:cs typeface="Arial"/>
              </a:rPr>
              <a:t>states</a:t>
            </a:r>
            <a:endParaRPr>
              <a:latin typeface="Arial"/>
              <a:cs typeface="Arial"/>
            </a:endParaRPr>
          </a:p>
        </p:txBody>
      </p:sp>
      <p:sp>
        <p:nvSpPr>
          <p:cNvPr id="7" name="object 7"/>
          <p:cNvSpPr txBox="1"/>
          <p:nvPr/>
        </p:nvSpPr>
        <p:spPr>
          <a:xfrm>
            <a:off x="4652011" y="1126998"/>
            <a:ext cx="4581525" cy="861133"/>
          </a:xfrm>
          <a:prstGeom prst="rect">
            <a:avLst/>
          </a:prstGeom>
          <a:ln w="19811">
            <a:solidFill>
              <a:srgbClr val="4285F4"/>
            </a:solidFill>
          </a:ln>
        </p:spPr>
        <p:txBody>
          <a:bodyPr vert="horz" wrap="square" lIns="0" tIns="29845" rIns="0" bIns="0" rtlCol="0">
            <a:spAutoFit/>
          </a:bodyPr>
          <a:lstStyle/>
          <a:p>
            <a:pPr marL="91440" marR="361315" algn="just">
              <a:spcBef>
                <a:spcPts val="235"/>
              </a:spcBef>
            </a:pPr>
            <a:r>
              <a:rPr spc="-120" dirty="0">
                <a:solidFill>
                  <a:srgbClr val="4285F4"/>
                </a:solidFill>
                <a:latin typeface="Arial"/>
                <a:cs typeface="Arial"/>
              </a:rPr>
              <a:t>This </a:t>
            </a:r>
            <a:r>
              <a:rPr spc="-95" dirty="0">
                <a:solidFill>
                  <a:srgbClr val="4285F4"/>
                </a:solidFill>
                <a:latin typeface="Arial"/>
                <a:cs typeface="Arial"/>
              </a:rPr>
              <a:t>is </a:t>
            </a:r>
            <a:r>
              <a:rPr spc="-140" dirty="0">
                <a:solidFill>
                  <a:srgbClr val="4285F4"/>
                </a:solidFill>
                <a:latin typeface="Arial"/>
                <a:cs typeface="Arial"/>
              </a:rPr>
              <a:t>a </a:t>
            </a:r>
            <a:r>
              <a:rPr spc="-80" dirty="0">
                <a:solidFill>
                  <a:srgbClr val="4285F4"/>
                </a:solidFill>
                <a:latin typeface="Arial"/>
                <a:cs typeface="Arial"/>
              </a:rPr>
              <a:t>general </a:t>
            </a:r>
            <a:r>
              <a:rPr spc="-30" dirty="0">
                <a:solidFill>
                  <a:srgbClr val="4285F4"/>
                </a:solidFill>
                <a:latin typeface="Arial"/>
                <a:cs typeface="Arial"/>
              </a:rPr>
              <a:t>notation </a:t>
            </a:r>
            <a:r>
              <a:rPr spc="15" dirty="0">
                <a:solidFill>
                  <a:srgbClr val="4285F4"/>
                </a:solidFill>
                <a:latin typeface="Arial"/>
                <a:cs typeface="Arial"/>
              </a:rPr>
              <a:t>to </a:t>
            </a:r>
            <a:r>
              <a:rPr spc="-95" dirty="0">
                <a:solidFill>
                  <a:srgbClr val="4285F4"/>
                </a:solidFill>
                <a:latin typeface="Arial"/>
                <a:cs typeface="Arial"/>
              </a:rPr>
              <a:t>mean </a:t>
            </a:r>
            <a:r>
              <a:rPr spc="-50" dirty="0">
                <a:solidFill>
                  <a:srgbClr val="4285F4"/>
                </a:solidFill>
                <a:latin typeface="Arial"/>
                <a:cs typeface="Arial"/>
              </a:rPr>
              <a:t>“compute  </a:t>
            </a:r>
            <a:r>
              <a:rPr spc="-75" dirty="0">
                <a:solidFill>
                  <a:srgbClr val="4285F4"/>
                </a:solidFill>
                <a:latin typeface="Arial"/>
                <a:cs typeface="Arial"/>
              </a:rPr>
              <a:t>one </a:t>
            </a:r>
            <a:r>
              <a:rPr spc="-40" dirty="0">
                <a:solidFill>
                  <a:srgbClr val="4285F4"/>
                </a:solidFill>
                <a:latin typeface="Arial"/>
                <a:cs typeface="Arial"/>
              </a:rPr>
              <a:t>forward </a:t>
            </a:r>
            <a:r>
              <a:rPr spc="-80" dirty="0">
                <a:solidFill>
                  <a:srgbClr val="4285F4"/>
                </a:solidFill>
                <a:latin typeface="Arial"/>
                <a:cs typeface="Arial"/>
              </a:rPr>
              <a:t>step </a:t>
            </a:r>
            <a:r>
              <a:rPr spc="-5" dirty="0">
                <a:solidFill>
                  <a:srgbClr val="4285F4"/>
                </a:solidFill>
                <a:latin typeface="Arial"/>
                <a:cs typeface="Arial"/>
              </a:rPr>
              <a:t>of </a:t>
            </a:r>
            <a:r>
              <a:rPr spc="-20" dirty="0">
                <a:solidFill>
                  <a:srgbClr val="4285F4"/>
                </a:solidFill>
                <a:latin typeface="Arial"/>
                <a:cs typeface="Arial"/>
              </a:rPr>
              <a:t>the </a:t>
            </a:r>
            <a:r>
              <a:rPr spc="-114" dirty="0">
                <a:solidFill>
                  <a:srgbClr val="4285F4"/>
                </a:solidFill>
                <a:latin typeface="Arial"/>
                <a:cs typeface="Arial"/>
              </a:rPr>
              <a:t>RNN” </a:t>
            </a:r>
            <a:r>
              <a:rPr spc="-105" dirty="0">
                <a:solidFill>
                  <a:srgbClr val="4285F4"/>
                </a:solidFill>
                <a:latin typeface="Arial"/>
                <a:cs typeface="Arial"/>
              </a:rPr>
              <a:t>– </a:t>
            </a:r>
            <a:r>
              <a:rPr spc="55" dirty="0">
                <a:solidFill>
                  <a:srgbClr val="4285F4"/>
                </a:solidFill>
                <a:latin typeface="Arial"/>
                <a:cs typeface="Arial"/>
              </a:rPr>
              <a:t>it</a:t>
            </a:r>
            <a:r>
              <a:rPr spc="-280" dirty="0">
                <a:solidFill>
                  <a:srgbClr val="4285F4"/>
                </a:solidFill>
                <a:latin typeface="Arial"/>
                <a:cs typeface="Arial"/>
              </a:rPr>
              <a:t> </a:t>
            </a:r>
            <a:r>
              <a:rPr spc="-65" dirty="0">
                <a:solidFill>
                  <a:srgbClr val="4285F4"/>
                </a:solidFill>
                <a:latin typeface="Arial"/>
                <a:cs typeface="Arial"/>
              </a:rPr>
              <a:t>could </a:t>
            </a:r>
            <a:r>
              <a:rPr spc="-85" dirty="0">
                <a:solidFill>
                  <a:srgbClr val="4285F4"/>
                </a:solidFill>
                <a:latin typeface="Arial"/>
                <a:cs typeface="Arial"/>
              </a:rPr>
              <a:t>be </a:t>
            </a:r>
            <a:r>
              <a:rPr spc="-140" dirty="0">
                <a:solidFill>
                  <a:srgbClr val="4285F4"/>
                </a:solidFill>
                <a:latin typeface="Arial"/>
                <a:cs typeface="Arial"/>
              </a:rPr>
              <a:t>a  </a:t>
            </a:r>
            <a:r>
              <a:rPr spc="-60" dirty="0">
                <a:solidFill>
                  <a:srgbClr val="4285F4"/>
                </a:solidFill>
                <a:latin typeface="Arial"/>
                <a:cs typeface="Arial"/>
              </a:rPr>
              <a:t>vanilla, </a:t>
            </a:r>
            <a:r>
              <a:rPr spc="-210" dirty="0">
                <a:solidFill>
                  <a:srgbClr val="4285F4"/>
                </a:solidFill>
                <a:latin typeface="Arial"/>
                <a:cs typeface="Arial"/>
              </a:rPr>
              <a:t>LSTM </a:t>
            </a:r>
            <a:r>
              <a:rPr spc="-15" dirty="0">
                <a:solidFill>
                  <a:srgbClr val="4285F4"/>
                </a:solidFill>
                <a:latin typeface="Arial"/>
                <a:cs typeface="Arial"/>
              </a:rPr>
              <a:t>or </a:t>
            </a:r>
            <a:r>
              <a:rPr spc="-245" dirty="0">
                <a:solidFill>
                  <a:srgbClr val="4285F4"/>
                </a:solidFill>
                <a:latin typeface="Arial"/>
                <a:cs typeface="Arial"/>
              </a:rPr>
              <a:t>GRU</a:t>
            </a:r>
            <a:r>
              <a:rPr spc="-105" dirty="0">
                <a:solidFill>
                  <a:srgbClr val="4285F4"/>
                </a:solidFill>
                <a:latin typeface="Arial"/>
                <a:cs typeface="Arial"/>
              </a:rPr>
              <a:t> </a:t>
            </a:r>
            <a:r>
              <a:rPr spc="-45" dirty="0">
                <a:solidFill>
                  <a:srgbClr val="4285F4"/>
                </a:solidFill>
                <a:latin typeface="Arial"/>
                <a:cs typeface="Arial"/>
              </a:rPr>
              <a:t>computation.</a:t>
            </a:r>
            <a:endParaRPr>
              <a:latin typeface="Arial"/>
              <a:cs typeface="Arial"/>
            </a:endParaRPr>
          </a:p>
        </p:txBody>
      </p:sp>
      <p:sp>
        <p:nvSpPr>
          <p:cNvPr id="8" name="object 8"/>
          <p:cNvSpPr/>
          <p:nvPr/>
        </p:nvSpPr>
        <p:spPr>
          <a:xfrm>
            <a:off x="6073903" y="2039748"/>
            <a:ext cx="879475" cy="784225"/>
          </a:xfrm>
          <a:custGeom>
            <a:avLst/>
            <a:gdLst/>
            <a:ahLst/>
            <a:cxnLst/>
            <a:rect l="l" t="t" r="r" b="b"/>
            <a:pathLst>
              <a:path w="879475" h="784225">
                <a:moveTo>
                  <a:pt x="36068" y="694054"/>
                </a:moveTo>
                <a:lnTo>
                  <a:pt x="0" y="784225"/>
                </a:lnTo>
                <a:lnTo>
                  <a:pt x="93725" y="758951"/>
                </a:lnTo>
                <a:lnTo>
                  <a:pt x="83006" y="746887"/>
                </a:lnTo>
                <a:lnTo>
                  <a:pt x="63753" y="746887"/>
                </a:lnTo>
                <a:lnTo>
                  <a:pt x="44450" y="725297"/>
                </a:lnTo>
                <a:lnTo>
                  <a:pt x="55272" y="715670"/>
                </a:lnTo>
                <a:lnTo>
                  <a:pt x="36068" y="694054"/>
                </a:lnTo>
                <a:close/>
              </a:path>
              <a:path w="879475" h="784225">
                <a:moveTo>
                  <a:pt x="55272" y="715670"/>
                </a:moveTo>
                <a:lnTo>
                  <a:pt x="44450" y="725297"/>
                </a:lnTo>
                <a:lnTo>
                  <a:pt x="63753" y="746887"/>
                </a:lnTo>
                <a:lnTo>
                  <a:pt x="74507" y="737320"/>
                </a:lnTo>
                <a:lnTo>
                  <a:pt x="55272" y="715670"/>
                </a:lnTo>
                <a:close/>
              </a:path>
              <a:path w="879475" h="784225">
                <a:moveTo>
                  <a:pt x="74507" y="737320"/>
                </a:moveTo>
                <a:lnTo>
                  <a:pt x="63753" y="746887"/>
                </a:lnTo>
                <a:lnTo>
                  <a:pt x="83006" y="746887"/>
                </a:lnTo>
                <a:lnTo>
                  <a:pt x="74507" y="737320"/>
                </a:lnTo>
                <a:close/>
              </a:path>
              <a:path w="879475" h="784225">
                <a:moveTo>
                  <a:pt x="859789" y="0"/>
                </a:moveTo>
                <a:lnTo>
                  <a:pt x="55272" y="715670"/>
                </a:lnTo>
                <a:lnTo>
                  <a:pt x="74507" y="737320"/>
                </a:lnTo>
                <a:lnTo>
                  <a:pt x="879094" y="21589"/>
                </a:lnTo>
                <a:lnTo>
                  <a:pt x="859789" y="0"/>
                </a:lnTo>
                <a:close/>
              </a:path>
            </a:pathLst>
          </a:custGeom>
          <a:solidFill>
            <a:srgbClr val="4285F4"/>
          </a:solidFill>
        </p:spPr>
        <p:txBody>
          <a:bodyPr wrap="square" lIns="0" tIns="0" rIns="0" bIns="0" rtlCol="0"/>
          <a:lstStyle/>
          <a:p>
            <a:endParaRPr/>
          </a:p>
        </p:txBody>
      </p:sp>
      <p:sp>
        <p:nvSpPr>
          <p:cNvPr id="9" name="object 9"/>
          <p:cNvSpPr/>
          <p:nvPr/>
        </p:nvSpPr>
        <p:spPr>
          <a:xfrm>
            <a:off x="5552695" y="2823211"/>
            <a:ext cx="1042669" cy="398145"/>
          </a:xfrm>
          <a:custGeom>
            <a:avLst/>
            <a:gdLst/>
            <a:ahLst/>
            <a:cxnLst/>
            <a:rect l="l" t="t" r="r" b="b"/>
            <a:pathLst>
              <a:path w="1042670" h="398144">
                <a:moveTo>
                  <a:pt x="0" y="397763"/>
                </a:moveTo>
                <a:lnTo>
                  <a:pt x="1042415" y="397763"/>
                </a:lnTo>
                <a:lnTo>
                  <a:pt x="1042415" y="0"/>
                </a:lnTo>
                <a:lnTo>
                  <a:pt x="0" y="0"/>
                </a:lnTo>
                <a:lnTo>
                  <a:pt x="0" y="397763"/>
                </a:lnTo>
                <a:close/>
              </a:path>
            </a:pathLst>
          </a:custGeom>
          <a:ln w="28956">
            <a:solidFill>
              <a:srgbClr val="4285F4"/>
            </a:solidFill>
          </a:ln>
        </p:spPr>
        <p:txBody>
          <a:bodyPr wrap="square" lIns="0" tIns="0" rIns="0" bIns="0" rtlCol="0"/>
          <a:lstStyle/>
          <a:p>
            <a:endParaRPr/>
          </a:p>
        </p:txBody>
      </p:sp>
      <p:sp>
        <p:nvSpPr>
          <p:cNvPr id="10" name="object 10"/>
          <p:cNvSpPr txBox="1"/>
          <p:nvPr/>
        </p:nvSpPr>
        <p:spPr>
          <a:xfrm>
            <a:off x="3207258" y="5080254"/>
            <a:ext cx="3179445" cy="1138773"/>
          </a:xfrm>
          <a:prstGeom prst="rect">
            <a:avLst/>
          </a:prstGeom>
          <a:ln w="19811">
            <a:solidFill>
              <a:srgbClr val="4285F4"/>
            </a:solidFill>
          </a:ln>
        </p:spPr>
        <p:txBody>
          <a:bodyPr vert="horz" wrap="square" lIns="0" tIns="30480" rIns="0" bIns="0" rtlCol="0">
            <a:spAutoFit/>
          </a:bodyPr>
          <a:lstStyle/>
          <a:p>
            <a:pPr marL="90170" marR="302260" algn="just">
              <a:spcBef>
                <a:spcPts val="240"/>
              </a:spcBef>
            </a:pPr>
            <a:r>
              <a:rPr spc="-135" dirty="0">
                <a:solidFill>
                  <a:srgbClr val="4285F4"/>
                </a:solidFill>
                <a:latin typeface="Arial"/>
                <a:cs typeface="Arial"/>
              </a:rPr>
              <a:t>We </a:t>
            </a:r>
            <a:r>
              <a:rPr spc="-85" dirty="0">
                <a:solidFill>
                  <a:srgbClr val="4285F4"/>
                </a:solidFill>
                <a:latin typeface="Arial"/>
                <a:cs typeface="Arial"/>
              </a:rPr>
              <a:t>regard </a:t>
            </a:r>
            <a:r>
              <a:rPr spc="-40" dirty="0">
                <a:solidFill>
                  <a:srgbClr val="4285F4"/>
                </a:solidFill>
                <a:latin typeface="Arial"/>
                <a:cs typeface="Arial"/>
              </a:rPr>
              <a:t>this </a:t>
            </a:r>
            <a:r>
              <a:rPr spc="-170" dirty="0">
                <a:solidFill>
                  <a:srgbClr val="4285F4"/>
                </a:solidFill>
                <a:latin typeface="Arial"/>
                <a:cs typeface="Arial"/>
              </a:rPr>
              <a:t>as </a:t>
            </a:r>
            <a:r>
              <a:rPr spc="20" dirty="0">
                <a:solidFill>
                  <a:srgbClr val="4285F4"/>
                </a:solidFill>
                <a:latin typeface="Arial"/>
                <a:cs typeface="Arial"/>
              </a:rPr>
              <a:t>“the </a:t>
            </a:r>
            <a:r>
              <a:rPr spc="-60" dirty="0">
                <a:solidFill>
                  <a:srgbClr val="4285F4"/>
                </a:solidFill>
                <a:latin typeface="Arial"/>
                <a:cs typeface="Arial"/>
              </a:rPr>
              <a:t>hidden  </a:t>
            </a:r>
            <a:r>
              <a:rPr spc="-30" dirty="0">
                <a:solidFill>
                  <a:srgbClr val="4285F4"/>
                </a:solidFill>
                <a:latin typeface="Arial"/>
                <a:cs typeface="Arial"/>
              </a:rPr>
              <a:t>state” </a:t>
            </a:r>
            <a:r>
              <a:rPr spc="-5" dirty="0">
                <a:solidFill>
                  <a:srgbClr val="4285F4"/>
                </a:solidFill>
                <a:latin typeface="Arial"/>
                <a:cs typeface="Arial"/>
              </a:rPr>
              <a:t>of </a:t>
            </a:r>
            <a:r>
              <a:rPr spc="-140" dirty="0">
                <a:solidFill>
                  <a:srgbClr val="4285F4"/>
                </a:solidFill>
                <a:latin typeface="Arial"/>
                <a:cs typeface="Arial"/>
              </a:rPr>
              <a:t>a </a:t>
            </a:r>
            <a:r>
              <a:rPr spc="-40" dirty="0">
                <a:solidFill>
                  <a:srgbClr val="4285F4"/>
                </a:solidFill>
                <a:latin typeface="Arial"/>
                <a:cs typeface="Arial"/>
              </a:rPr>
              <a:t>bidirectional </a:t>
            </a:r>
            <a:r>
              <a:rPr spc="-165" dirty="0">
                <a:solidFill>
                  <a:srgbClr val="4285F4"/>
                </a:solidFill>
                <a:latin typeface="Arial"/>
                <a:cs typeface="Arial"/>
              </a:rPr>
              <a:t>RNN.  </a:t>
            </a:r>
            <a:r>
              <a:rPr spc="-120" dirty="0">
                <a:solidFill>
                  <a:srgbClr val="4285F4"/>
                </a:solidFill>
                <a:latin typeface="Arial"/>
                <a:cs typeface="Arial"/>
              </a:rPr>
              <a:t>This </a:t>
            </a:r>
            <a:r>
              <a:rPr spc="-95" dirty="0">
                <a:solidFill>
                  <a:srgbClr val="4285F4"/>
                </a:solidFill>
                <a:latin typeface="Arial"/>
                <a:cs typeface="Arial"/>
              </a:rPr>
              <a:t>is </a:t>
            </a:r>
            <a:r>
              <a:rPr spc="-30" dirty="0">
                <a:solidFill>
                  <a:srgbClr val="4285F4"/>
                </a:solidFill>
                <a:latin typeface="Arial"/>
                <a:cs typeface="Arial"/>
              </a:rPr>
              <a:t>what </a:t>
            </a:r>
            <a:r>
              <a:rPr spc="-70" dirty="0">
                <a:solidFill>
                  <a:srgbClr val="4285F4"/>
                </a:solidFill>
                <a:latin typeface="Arial"/>
                <a:cs typeface="Arial"/>
              </a:rPr>
              <a:t>we </a:t>
            </a:r>
            <a:r>
              <a:rPr spc="-150" dirty="0">
                <a:solidFill>
                  <a:srgbClr val="4285F4"/>
                </a:solidFill>
                <a:latin typeface="Arial"/>
                <a:cs typeface="Arial"/>
              </a:rPr>
              <a:t>pass </a:t>
            </a:r>
            <a:r>
              <a:rPr spc="-60" dirty="0">
                <a:solidFill>
                  <a:srgbClr val="4285F4"/>
                </a:solidFill>
                <a:latin typeface="Arial"/>
                <a:cs typeface="Arial"/>
              </a:rPr>
              <a:t>on </a:t>
            </a:r>
            <a:r>
              <a:rPr spc="15" dirty="0">
                <a:solidFill>
                  <a:srgbClr val="4285F4"/>
                </a:solidFill>
                <a:latin typeface="Arial"/>
                <a:cs typeface="Arial"/>
              </a:rPr>
              <a:t>to</a:t>
            </a:r>
            <a:r>
              <a:rPr spc="-180" dirty="0">
                <a:solidFill>
                  <a:srgbClr val="4285F4"/>
                </a:solidFill>
                <a:latin typeface="Arial"/>
                <a:cs typeface="Arial"/>
              </a:rPr>
              <a:t> </a:t>
            </a:r>
            <a:r>
              <a:rPr spc="-20" dirty="0">
                <a:solidFill>
                  <a:srgbClr val="4285F4"/>
                </a:solidFill>
                <a:latin typeface="Arial"/>
                <a:cs typeface="Arial"/>
              </a:rPr>
              <a:t>the  </a:t>
            </a:r>
            <a:r>
              <a:rPr spc="-55" dirty="0">
                <a:solidFill>
                  <a:srgbClr val="4285F4"/>
                </a:solidFill>
                <a:latin typeface="Arial"/>
                <a:cs typeface="Arial"/>
              </a:rPr>
              <a:t>next </a:t>
            </a:r>
            <a:r>
              <a:rPr spc="-60" dirty="0">
                <a:solidFill>
                  <a:srgbClr val="4285F4"/>
                </a:solidFill>
                <a:latin typeface="Arial"/>
                <a:cs typeface="Arial"/>
              </a:rPr>
              <a:t>parts </a:t>
            </a:r>
            <a:r>
              <a:rPr spc="-5" dirty="0">
                <a:solidFill>
                  <a:srgbClr val="4285F4"/>
                </a:solidFill>
                <a:latin typeface="Arial"/>
                <a:cs typeface="Arial"/>
              </a:rPr>
              <a:t>of </a:t>
            </a:r>
            <a:r>
              <a:rPr spc="-20" dirty="0">
                <a:solidFill>
                  <a:srgbClr val="4285F4"/>
                </a:solidFill>
                <a:latin typeface="Arial"/>
                <a:cs typeface="Arial"/>
              </a:rPr>
              <a:t>the</a:t>
            </a:r>
            <a:r>
              <a:rPr spc="-270" dirty="0">
                <a:solidFill>
                  <a:srgbClr val="4285F4"/>
                </a:solidFill>
                <a:latin typeface="Arial"/>
                <a:cs typeface="Arial"/>
              </a:rPr>
              <a:t> </a:t>
            </a:r>
            <a:r>
              <a:rPr spc="-35" dirty="0">
                <a:solidFill>
                  <a:srgbClr val="4285F4"/>
                </a:solidFill>
                <a:latin typeface="Arial"/>
                <a:cs typeface="Arial"/>
              </a:rPr>
              <a:t>network.</a:t>
            </a:r>
            <a:endParaRPr>
              <a:latin typeface="Arial"/>
              <a:cs typeface="Arial"/>
            </a:endParaRPr>
          </a:p>
        </p:txBody>
      </p:sp>
      <p:sp>
        <p:nvSpPr>
          <p:cNvPr id="11" name="object 11"/>
          <p:cNvSpPr/>
          <p:nvPr/>
        </p:nvSpPr>
        <p:spPr>
          <a:xfrm>
            <a:off x="4782566" y="4260341"/>
            <a:ext cx="208279" cy="822960"/>
          </a:xfrm>
          <a:custGeom>
            <a:avLst/>
            <a:gdLst/>
            <a:ahLst/>
            <a:cxnLst/>
            <a:rect l="l" t="t" r="r" b="b"/>
            <a:pathLst>
              <a:path w="208279" h="822960">
                <a:moveTo>
                  <a:pt x="151001" y="82160"/>
                </a:moveTo>
                <a:lnTo>
                  <a:pt x="0" y="816736"/>
                </a:lnTo>
                <a:lnTo>
                  <a:pt x="28448" y="822578"/>
                </a:lnTo>
                <a:lnTo>
                  <a:pt x="179326" y="87994"/>
                </a:lnTo>
                <a:lnTo>
                  <a:pt x="151001" y="82160"/>
                </a:lnTo>
                <a:close/>
              </a:path>
              <a:path w="208279" h="822960">
                <a:moveTo>
                  <a:pt x="200830" y="67944"/>
                </a:moveTo>
                <a:lnTo>
                  <a:pt x="153924" y="67944"/>
                </a:lnTo>
                <a:lnTo>
                  <a:pt x="182245" y="73786"/>
                </a:lnTo>
                <a:lnTo>
                  <a:pt x="179326" y="87994"/>
                </a:lnTo>
                <a:lnTo>
                  <a:pt x="207772" y="93852"/>
                </a:lnTo>
                <a:lnTo>
                  <a:pt x="200830" y="67944"/>
                </a:lnTo>
                <a:close/>
              </a:path>
              <a:path w="208279" h="822960">
                <a:moveTo>
                  <a:pt x="153924" y="67944"/>
                </a:moveTo>
                <a:lnTo>
                  <a:pt x="151001" y="82160"/>
                </a:lnTo>
                <a:lnTo>
                  <a:pt x="179326" y="87994"/>
                </a:lnTo>
                <a:lnTo>
                  <a:pt x="182245" y="73786"/>
                </a:lnTo>
                <a:lnTo>
                  <a:pt x="153924" y="67944"/>
                </a:lnTo>
                <a:close/>
              </a:path>
              <a:path w="208279" h="822960">
                <a:moveTo>
                  <a:pt x="182625" y="0"/>
                </a:moveTo>
                <a:lnTo>
                  <a:pt x="122682" y="76326"/>
                </a:lnTo>
                <a:lnTo>
                  <a:pt x="151001" y="82160"/>
                </a:lnTo>
                <a:lnTo>
                  <a:pt x="153924" y="67944"/>
                </a:lnTo>
                <a:lnTo>
                  <a:pt x="200830" y="67944"/>
                </a:lnTo>
                <a:lnTo>
                  <a:pt x="182625" y="0"/>
                </a:lnTo>
                <a:close/>
              </a:path>
            </a:pathLst>
          </a:custGeom>
          <a:solidFill>
            <a:srgbClr val="4285F4"/>
          </a:solidFill>
        </p:spPr>
        <p:txBody>
          <a:bodyPr wrap="square" lIns="0" tIns="0" rIns="0" bIns="0" rtlCol="0"/>
          <a:lstStyle/>
          <a:p>
            <a:endParaRPr/>
          </a:p>
        </p:txBody>
      </p:sp>
      <p:sp>
        <p:nvSpPr>
          <p:cNvPr id="12" name="object 12"/>
          <p:cNvSpPr/>
          <p:nvPr/>
        </p:nvSpPr>
        <p:spPr>
          <a:xfrm>
            <a:off x="4652010" y="3797046"/>
            <a:ext cx="624840" cy="463550"/>
          </a:xfrm>
          <a:custGeom>
            <a:avLst/>
            <a:gdLst/>
            <a:ahLst/>
            <a:cxnLst/>
            <a:rect l="l" t="t" r="r" b="b"/>
            <a:pathLst>
              <a:path w="624839" h="463550">
                <a:moveTo>
                  <a:pt x="0" y="463295"/>
                </a:moveTo>
                <a:lnTo>
                  <a:pt x="624839" y="463295"/>
                </a:lnTo>
                <a:lnTo>
                  <a:pt x="624839" y="0"/>
                </a:lnTo>
                <a:lnTo>
                  <a:pt x="0" y="0"/>
                </a:lnTo>
                <a:lnTo>
                  <a:pt x="0" y="463295"/>
                </a:lnTo>
                <a:close/>
              </a:path>
            </a:pathLst>
          </a:custGeom>
          <a:ln w="28956">
            <a:solidFill>
              <a:srgbClr val="4285F4"/>
            </a:solidFill>
          </a:ln>
        </p:spPr>
        <p:txBody>
          <a:bodyPr wrap="square" lIns="0" tIns="0" rIns="0" bIns="0" rtlCol="0"/>
          <a:lstStyle/>
          <a:p>
            <a:endParaRPr/>
          </a:p>
        </p:txBody>
      </p:sp>
      <p:sp>
        <p:nvSpPr>
          <p:cNvPr id="13" name="object 13"/>
          <p:cNvSpPr/>
          <p:nvPr/>
        </p:nvSpPr>
        <p:spPr>
          <a:xfrm>
            <a:off x="8477251" y="2839974"/>
            <a:ext cx="277495" cy="878205"/>
          </a:xfrm>
          <a:custGeom>
            <a:avLst/>
            <a:gdLst/>
            <a:ahLst/>
            <a:cxnLst/>
            <a:rect l="l" t="t" r="r" b="b"/>
            <a:pathLst>
              <a:path w="277495" h="878204">
                <a:moveTo>
                  <a:pt x="0" y="0"/>
                </a:moveTo>
                <a:lnTo>
                  <a:pt x="53976" y="6353"/>
                </a:lnTo>
                <a:lnTo>
                  <a:pt x="98059" y="23685"/>
                </a:lnTo>
                <a:lnTo>
                  <a:pt x="127783" y="49399"/>
                </a:lnTo>
                <a:lnTo>
                  <a:pt x="138683" y="80899"/>
                </a:lnTo>
                <a:lnTo>
                  <a:pt x="138683" y="358013"/>
                </a:lnTo>
                <a:lnTo>
                  <a:pt x="149584" y="389512"/>
                </a:lnTo>
                <a:lnTo>
                  <a:pt x="179308" y="415226"/>
                </a:lnTo>
                <a:lnTo>
                  <a:pt x="223391" y="432558"/>
                </a:lnTo>
                <a:lnTo>
                  <a:pt x="277368" y="438912"/>
                </a:lnTo>
                <a:lnTo>
                  <a:pt x="223391" y="445265"/>
                </a:lnTo>
                <a:lnTo>
                  <a:pt x="179308" y="462597"/>
                </a:lnTo>
                <a:lnTo>
                  <a:pt x="149584" y="488311"/>
                </a:lnTo>
                <a:lnTo>
                  <a:pt x="138683" y="519811"/>
                </a:lnTo>
                <a:lnTo>
                  <a:pt x="138683" y="796925"/>
                </a:lnTo>
                <a:lnTo>
                  <a:pt x="127783" y="828424"/>
                </a:lnTo>
                <a:lnTo>
                  <a:pt x="98059" y="854138"/>
                </a:lnTo>
                <a:lnTo>
                  <a:pt x="53976" y="871470"/>
                </a:lnTo>
                <a:lnTo>
                  <a:pt x="0" y="877824"/>
                </a:lnTo>
              </a:path>
            </a:pathLst>
          </a:custGeom>
          <a:ln w="19812">
            <a:solidFill>
              <a:srgbClr val="4285F4"/>
            </a:solidFill>
          </a:ln>
        </p:spPr>
        <p:txBody>
          <a:bodyPr wrap="square" lIns="0" tIns="0" rIns="0" bIns="0" rtlCol="0"/>
          <a:lstStyle/>
          <a:p>
            <a:endParaRPr/>
          </a:p>
        </p:txBody>
      </p:sp>
      <p:sp>
        <p:nvSpPr>
          <p:cNvPr id="14" name="object 14"/>
          <p:cNvSpPr txBox="1"/>
          <p:nvPr/>
        </p:nvSpPr>
        <p:spPr>
          <a:xfrm>
            <a:off x="8833485" y="2838703"/>
            <a:ext cx="1602105" cy="848360"/>
          </a:xfrm>
          <a:prstGeom prst="rect">
            <a:avLst/>
          </a:prstGeom>
        </p:spPr>
        <p:txBody>
          <a:bodyPr vert="horz" wrap="square" lIns="0" tIns="12700" rIns="0" bIns="0" rtlCol="0">
            <a:spAutoFit/>
          </a:bodyPr>
          <a:lstStyle/>
          <a:p>
            <a:pPr marL="12700" marR="5080">
              <a:spcBef>
                <a:spcPts val="100"/>
              </a:spcBef>
            </a:pPr>
            <a:r>
              <a:rPr spc="-95" dirty="0">
                <a:solidFill>
                  <a:srgbClr val="4285F4"/>
                </a:solidFill>
                <a:latin typeface="Arial"/>
                <a:cs typeface="Arial"/>
              </a:rPr>
              <a:t>Generally, </a:t>
            </a:r>
            <a:r>
              <a:rPr spc="-75" dirty="0">
                <a:solidFill>
                  <a:srgbClr val="4285F4"/>
                </a:solidFill>
                <a:latin typeface="Arial"/>
                <a:cs typeface="Arial"/>
              </a:rPr>
              <a:t>these  </a:t>
            </a:r>
            <a:r>
              <a:rPr spc="5" dirty="0">
                <a:solidFill>
                  <a:srgbClr val="4285F4"/>
                </a:solidFill>
                <a:latin typeface="Arial"/>
                <a:cs typeface="Arial"/>
              </a:rPr>
              <a:t>two </a:t>
            </a:r>
            <a:r>
              <a:rPr spc="-200" dirty="0">
                <a:solidFill>
                  <a:srgbClr val="4285F4"/>
                </a:solidFill>
                <a:latin typeface="Arial"/>
                <a:cs typeface="Arial"/>
              </a:rPr>
              <a:t>RNNs </a:t>
            </a:r>
            <a:r>
              <a:rPr spc="-110" dirty="0">
                <a:solidFill>
                  <a:srgbClr val="4285F4"/>
                </a:solidFill>
                <a:latin typeface="Arial"/>
                <a:cs typeface="Arial"/>
              </a:rPr>
              <a:t>have  </a:t>
            </a:r>
            <a:r>
              <a:rPr spc="-90" dirty="0">
                <a:solidFill>
                  <a:srgbClr val="4285F4"/>
                </a:solidFill>
                <a:latin typeface="Arial"/>
                <a:cs typeface="Arial"/>
              </a:rPr>
              <a:t>separate</a:t>
            </a:r>
            <a:r>
              <a:rPr spc="-155" dirty="0">
                <a:solidFill>
                  <a:srgbClr val="4285F4"/>
                </a:solidFill>
                <a:latin typeface="Arial"/>
                <a:cs typeface="Arial"/>
              </a:rPr>
              <a:t> </a:t>
            </a:r>
            <a:r>
              <a:rPr spc="-65" dirty="0">
                <a:solidFill>
                  <a:srgbClr val="4285F4"/>
                </a:solidFill>
                <a:latin typeface="Arial"/>
                <a:cs typeface="Arial"/>
              </a:rPr>
              <a:t>weights</a:t>
            </a:r>
            <a:endParaRPr>
              <a:latin typeface="Arial"/>
              <a:cs typeface="Arial"/>
            </a:endParaRPr>
          </a:p>
        </p:txBody>
      </p:sp>
      <p:sp>
        <p:nvSpPr>
          <p:cNvPr id="15" name="object 15"/>
          <p:cNvSpPr txBox="1"/>
          <p:nvPr/>
        </p:nvSpPr>
        <p:spPr>
          <a:xfrm>
            <a:off x="1907541" y="1212596"/>
            <a:ext cx="1359535" cy="299720"/>
          </a:xfrm>
          <a:prstGeom prst="rect">
            <a:avLst/>
          </a:prstGeom>
        </p:spPr>
        <p:txBody>
          <a:bodyPr vert="horz" wrap="square" lIns="0" tIns="12700" rIns="0" bIns="0" rtlCol="0">
            <a:spAutoFit/>
          </a:bodyPr>
          <a:lstStyle/>
          <a:p>
            <a:pPr marL="12700">
              <a:spcBef>
                <a:spcPts val="100"/>
              </a:spcBef>
            </a:pPr>
            <a:r>
              <a:rPr spc="-135" dirty="0">
                <a:latin typeface="Arial"/>
                <a:cs typeface="Arial"/>
              </a:rPr>
              <a:t>On </a:t>
            </a:r>
            <a:r>
              <a:rPr spc="-45" dirty="0">
                <a:latin typeface="Arial"/>
                <a:cs typeface="Arial"/>
              </a:rPr>
              <a:t>timestep</a:t>
            </a:r>
            <a:r>
              <a:rPr spc="-120" dirty="0">
                <a:latin typeface="Arial"/>
                <a:cs typeface="Arial"/>
              </a:rPr>
              <a:t> </a:t>
            </a:r>
            <a:r>
              <a:rPr i="1" spc="-90" dirty="0">
                <a:latin typeface="Trebuchet MS"/>
                <a:cs typeface="Trebuchet MS"/>
              </a:rPr>
              <a:t>t</a:t>
            </a:r>
            <a:r>
              <a:rPr spc="-90" dirty="0">
                <a:latin typeface="Arial"/>
                <a:cs typeface="Arial"/>
              </a:rPr>
              <a:t>:</a:t>
            </a:r>
            <a:endParaRPr>
              <a:latin typeface="Arial"/>
              <a:cs typeface="Arial"/>
            </a:endParaRPr>
          </a:p>
        </p:txBody>
      </p:sp>
      <p:sp>
        <p:nvSpPr>
          <p:cNvPr id="17" name="Holder 4">
            <a:extLst>
              <a:ext uri="{FF2B5EF4-FFF2-40B4-BE49-F238E27FC236}">
                <a16:creationId xmlns:a16="http://schemas.microsoft.com/office/drawing/2014/main" id="{8AFAC5B0-42F9-4B98-A5BA-1EF39BC92957}"/>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078762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71" y="249377"/>
            <a:ext cx="9293859" cy="690574"/>
          </a:xfrm>
          <a:prstGeom prst="rect">
            <a:avLst/>
          </a:prstGeom>
        </p:spPr>
        <p:txBody>
          <a:bodyPr vert="horz" wrap="square" lIns="0" tIns="13335" rIns="0" bIns="0" rtlCol="0">
            <a:spAutoFit/>
          </a:bodyPr>
          <a:lstStyle/>
          <a:p>
            <a:pPr marL="12700" algn="ctr">
              <a:spcBef>
                <a:spcPts val="105"/>
              </a:spcBef>
            </a:pPr>
            <a:r>
              <a:rPr spc="-170" dirty="0">
                <a:solidFill>
                  <a:srgbClr val="3986FF"/>
                </a:solidFill>
              </a:rPr>
              <a:t>Bidirectional </a:t>
            </a:r>
            <a:r>
              <a:rPr spc="-120" dirty="0">
                <a:solidFill>
                  <a:srgbClr val="3986FF"/>
                </a:solidFill>
              </a:rPr>
              <a:t>RNNs: </a:t>
            </a:r>
            <a:r>
              <a:rPr spc="-160" dirty="0">
                <a:solidFill>
                  <a:srgbClr val="3986FF"/>
                </a:solidFill>
              </a:rPr>
              <a:t>simplified</a:t>
            </a:r>
            <a:r>
              <a:rPr spc="-540" dirty="0">
                <a:solidFill>
                  <a:srgbClr val="3986FF"/>
                </a:solidFill>
              </a:rPr>
              <a:t> </a:t>
            </a:r>
            <a:r>
              <a:rPr spc="-145" dirty="0">
                <a:solidFill>
                  <a:srgbClr val="3986FF"/>
                </a:solidFill>
              </a:rPr>
              <a:t>diagram</a:t>
            </a:r>
          </a:p>
        </p:txBody>
      </p:sp>
      <p:sp>
        <p:nvSpPr>
          <p:cNvPr id="3" name="object 3"/>
          <p:cNvSpPr/>
          <p:nvPr/>
        </p:nvSpPr>
        <p:spPr>
          <a:xfrm>
            <a:off x="3124200" y="2183893"/>
            <a:ext cx="5716524" cy="163042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168644" y="3814064"/>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5" name="object 5"/>
          <p:cNvSpPr txBox="1"/>
          <p:nvPr/>
        </p:nvSpPr>
        <p:spPr>
          <a:xfrm>
            <a:off x="7235190" y="3814064"/>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6" name="object 6"/>
          <p:cNvSpPr txBox="1"/>
          <p:nvPr/>
        </p:nvSpPr>
        <p:spPr>
          <a:xfrm>
            <a:off x="8637523" y="3814064"/>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7" name="object 7"/>
          <p:cNvSpPr txBox="1"/>
          <p:nvPr/>
        </p:nvSpPr>
        <p:spPr>
          <a:xfrm>
            <a:off x="3164204" y="3823207"/>
            <a:ext cx="32893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the</a:t>
            </a:r>
            <a:endParaRPr>
              <a:latin typeface="Trebuchet MS"/>
              <a:cs typeface="Trebuchet MS"/>
            </a:endParaRPr>
          </a:p>
        </p:txBody>
      </p:sp>
      <p:sp>
        <p:nvSpPr>
          <p:cNvPr id="8" name="object 8"/>
          <p:cNvSpPr txBox="1"/>
          <p:nvPr/>
        </p:nvSpPr>
        <p:spPr>
          <a:xfrm>
            <a:off x="4121276" y="3823207"/>
            <a:ext cx="586740" cy="299720"/>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55" dirty="0">
                <a:latin typeface="Trebuchet MS"/>
                <a:cs typeface="Trebuchet MS"/>
              </a:rPr>
              <a:t>o</a:t>
            </a:r>
            <a:r>
              <a:rPr i="1" spc="-110" dirty="0">
                <a:latin typeface="Trebuchet MS"/>
                <a:cs typeface="Trebuchet MS"/>
              </a:rPr>
              <a:t>vie</a:t>
            </a:r>
            <a:endParaRPr>
              <a:latin typeface="Trebuchet MS"/>
              <a:cs typeface="Trebuchet MS"/>
            </a:endParaRPr>
          </a:p>
        </p:txBody>
      </p:sp>
      <p:sp>
        <p:nvSpPr>
          <p:cNvPr id="9" name="object 9"/>
          <p:cNvSpPr txBox="1"/>
          <p:nvPr/>
        </p:nvSpPr>
        <p:spPr>
          <a:xfrm>
            <a:off x="5253610" y="3823207"/>
            <a:ext cx="395605" cy="299720"/>
          </a:xfrm>
          <a:prstGeom prst="rect">
            <a:avLst/>
          </a:prstGeom>
        </p:spPr>
        <p:txBody>
          <a:bodyPr vert="horz" wrap="square" lIns="0" tIns="12700" rIns="0" bIns="0" rtlCol="0">
            <a:spAutoFit/>
          </a:bodyPr>
          <a:lstStyle/>
          <a:p>
            <a:pPr marL="12700">
              <a:spcBef>
                <a:spcPts val="100"/>
              </a:spcBef>
            </a:pPr>
            <a:r>
              <a:rPr i="1" spc="-35" dirty="0">
                <a:latin typeface="Trebuchet MS"/>
                <a:cs typeface="Trebuchet MS"/>
              </a:rPr>
              <a:t>was</a:t>
            </a:r>
            <a:endParaRPr>
              <a:latin typeface="Trebuchet MS"/>
              <a:cs typeface="Trebuchet MS"/>
            </a:endParaRPr>
          </a:p>
        </p:txBody>
      </p:sp>
      <p:sp>
        <p:nvSpPr>
          <p:cNvPr id="10" name="object 10"/>
          <p:cNvSpPr txBox="1"/>
          <p:nvPr/>
        </p:nvSpPr>
        <p:spPr>
          <a:xfrm>
            <a:off x="3499866" y="4865370"/>
            <a:ext cx="4723130" cy="861774"/>
          </a:xfrm>
          <a:prstGeom prst="rect">
            <a:avLst/>
          </a:prstGeom>
          <a:ln w="19811">
            <a:solidFill>
              <a:srgbClr val="4285F4"/>
            </a:solidFill>
          </a:ln>
        </p:spPr>
        <p:txBody>
          <a:bodyPr vert="horz" wrap="square" lIns="0" tIns="30480" rIns="0" bIns="0" rtlCol="0">
            <a:spAutoFit/>
          </a:bodyPr>
          <a:lstStyle/>
          <a:p>
            <a:pPr marL="231775" marR="94615" indent="-134620">
              <a:spcBef>
                <a:spcPts val="240"/>
              </a:spcBef>
            </a:pPr>
            <a:r>
              <a:rPr spc="-135" dirty="0">
                <a:solidFill>
                  <a:srgbClr val="4285F4"/>
                </a:solidFill>
                <a:latin typeface="Arial"/>
                <a:cs typeface="Arial"/>
              </a:rPr>
              <a:t>The </a:t>
            </a:r>
            <a:r>
              <a:rPr spc="-50" dirty="0">
                <a:solidFill>
                  <a:srgbClr val="4285F4"/>
                </a:solidFill>
                <a:latin typeface="Arial"/>
                <a:cs typeface="Arial"/>
              </a:rPr>
              <a:t>two-way </a:t>
            </a:r>
            <a:r>
              <a:rPr spc="-70" dirty="0">
                <a:solidFill>
                  <a:srgbClr val="4285F4"/>
                </a:solidFill>
                <a:latin typeface="Arial"/>
                <a:cs typeface="Arial"/>
              </a:rPr>
              <a:t>arrows </a:t>
            </a:r>
            <a:r>
              <a:rPr spc="-60" dirty="0">
                <a:solidFill>
                  <a:srgbClr val="4285F4"/>
                </a:solidFill>
                <a:latin typeface="Arial"/>
                <a:cs typeface="Arial"/>
              </a:rPr>
              <a:t>indicate </a:t>
            </a:r>
            <a:r>
              <a:rPr spc="-35" dirty="0">
                <a:solidFill>
                  <a:srgbClr val="4285F4"/>
                </a:solidFill>
                <a:latin typeface="Arial"/>
                <a:cs typeface="Arial"/>
              </a:rPr>
              <a:t>bidirectionality </a:t>
            </a:r>
            <a:r>
              <a:rPr spc="-85" dirty="0">
                <a:solidFill>
                  <a:srgbClr val="4285F4"/>
                </a:solidFill>
                <a:latin typeface="Arial"/>
                <a:cs typeface="Arial"/>
              </a:rPr>
              <a:t>and  </a:t>
            </a:r>
            <a:r>
              <a:rPr spc="-20" dirty="0">
                <a:solidFill>
                  <a:srgbClr val="4285F4"/>
                </a:solidFill>
                <a:latin typeface="Arial"/>
                <a:cs typeface="Arial"/>
              </a:rPr>
              <a:t>the </a:t>
            </a:r>
            <a:r>
              <a:rPr spc="-60" dirty="0">
                <a:solidFill>
                  <a:srgbClr val="4285F4"/>
                </a:solidFill>
                <a:latin typeface="Arial"/>
                <a:cs typeface="Arial"/>
              </a:rPr>
              <a:t>depicted hidden </a:t>
            </a:r>
            <a:r>
              <a:rPr spc="-90" dirty="0">
                <a:solidFill>
                  <a:srgbClr val="4285F4"/>
                </a:solidFill>
                <a:latin typeface="Arial"/>
                <a:cs typeface="Arial"/>
              </a:rPr>
              <a:t>states </a:t>
            </a:r>
            <a:r>
              <a:rPr spc="-85" dirty="0">
                <a:solidFill>
                  <a:srgbClr val="4285F4"/>
                </a:solidFill>
                <a:latin typeface="Arial"/>
                <a:cs typeface="Arial"/>
              </a:rPr>
              <a:t>are </a:t>
            </a:r>
            <a:r>
              <a:rPr spc="-120" dirty="0">
                <a:solidFill>
                  <a:srgbClr val="4285F4"/>
                </a:solidFill>
                <a:latin typeface="Arial"/>
                <a:cs typeface="Arial"/>
              </a:rPr>
              <a:t>assumed </a:t>
            </a:r>
            <a:r>
              <a:rPr spc="15" dirty="0">
                <a:solidFill>
                  <a:srgbClr val="4285F4"/>
                </a:solidFill>
                <a:latin typeface="Arial"/>
                <a:cs typeface="Arial"/>
              </a:rPr>
              <a:t>to </a:t>
            </a:r>
            <a:r>
              <a:rPr spc="-90" dirty="0">
                <a:solidFill>
                  <a:srgbClr val="4285F4"/>
                </a:solidFill>
                <a:latin typeface="Arial"/>
                <a:cs typeface="Arial"/>
              </a:rPr>
              <a:t>be  </a:t>
            </a:r>
            <a:r>
              <a:rPr spc="-20" dirty="0">
                <a:solidFill>
                  <a:srgbClr val="4285F4"/>
                </a:solidFill>
                <a:latin typeface="Arial"/>
                <a:cs typeface="Arial"/>
              </a:rPr>
              <a:t>the </a:t>
            </a:r>
            <a:r>
              <a:rPr spc="-80" dirty="0">
                <a:solidFill>
                  <a:srgbClr val="4285F4"/>
                </a:solidFill>
                <a:latin typeface="Arial"/>
                <a:cs typeface="Arial"/>
              </a:rPr>
              <a:t>concatenated </a:t>
            </a:r>
            <a:r>
              <a:rPr spc="-85" dirty="0">
                <a:solidFill>
                  <a:srgbClr val="4285F4"/>
                </a:solidFill>
                <a:latin typeface="Arial"/>
                <a:cs typeface="Arial"/>
              </a:rPr>
              <a:t>forwards+backwards</a:t>
            </a:r>
            <a:r>
              <a:rPr spc="-110" dirty="0">
                <a:solidFill>
                  <a:srgbClr val="4285F4"/>
                </a:solidFill>
                <a:latin typeface="Arial"/>
                <a:cs typeface="Arial"/>
              </a:rPr>
              <a:t> </a:t>
            </a:r>
            <a:r>
              <a:rPr spc="-85" dirty="0">
                <a:solidFill>
                  <a:srgbClr val="4285F4"/>
                </a:solidFill>
                <a:latin typeface="Arial"/>
                <a:cs typeface="Arial"/>
              </a:rPr>
              <a:t>states.</a:t>
            </a:r>
            <a:endParaRPr>
              <a:latin typeface="Arial"/>
              <a:cs typeface="Arial"/>
            </a:endParaRPr>
          </a:p>
        </p:txBody>
      </p:sp>
      <p:sp>
        <p:nvSpPr>
          <p:cNvPr id="12" name="Holder 4">
            <a:extLst>
              <a:ext uri="{FF2B5EF4-FFF2-40B4-BE49-F238E27FC236}">
                <a16:creationId xmlns:a16="http://schemas.microsoft.com/office/drawing/2014/main" id="{23ECD930-A0DB-4211-B437-2FD455873338}"/>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95479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Vanishing gradient </a:t>
            </a:r>
            <a:endParaRPr spc="-165" dirty="0">
              <a:solidFill>
                <a:srgbClr val="FFFFFF"/>
              </a:solidFill>
            </a:endParaRPr>
          </a:p>
        </p:txBody>
      </p:sp>
      <p:sp>
        <p:nvSpPr>
          <p:cNvPr id="4" name="Footer Placeholder 3">
            <a:extLst>
              <a:ext uri="{FF2B5EF4-FFF2-40B4-BE49-F238E27FC236}">
                <a16:creationId xmlns:a16="http://schemas.microsoft.com/office/drawing/2014/main" id="{0A76220A-666D-4879-81B6-2B9515C6AC51}"/>
              </a:ext>
            </a:extLst>
          </p:cNvPr>
          <p:cNvSpPr>
            <a:spLocks noGrp="1"/>
          </p:cNvSpPr>
          <p:nvPr>
            <p:ph type="ftr" sz="quarter" idx="5"/>
          </p:nvPr>
        </p:nvSpPr>
        <p:spPr>
          <a:xfrm>
            <a:off x="4943156" y="6479852"/>
            <a:ext cx="2600643" cy="179536"/>
          </a:xfrm>
        </p:spPr>
        <p:txBody>
          <a:bodyPr/>
          <a:lstStyle/>
          <a:p>
            <a:pPr algn="ctr">
              <a:lnSpc>
                <a:spcPts val="1420"/>
              </a:lnSpc>
            </a:pPr>
            <a:r>
              <a:rPr lang="en-SG" spc="-110"/>
              <a:t>Richard Socher</a:t>
            </a:r>
            <a:endParaRPr lang="en-SG" sz="1100" dirty="0"/>
          </a:p>
        </p:txBody>
      </p:sp>
    </p:spTree>
    <p:extLst>
      <p:ext uri="{BB962C8B-B14F-4D97-AF65-F5344CB8AC3E}">
        <p14:creationId xmlns:p14="http://schemas.microsoft.com/office/powerpoint/2010/main" val="695137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2171" y="249377"/>
            <a:ext cx="5407659" cy="690574"/>
          </a:xfrm>
          <a:prstGeom prst="rect">
            <a:avLst/>
          </a:prstGeom>
        </p:spPr>
        <p:txBody>
          <a:bodyPr vert="horz" wrap="square" lIns="0" tIns="13335" rIns="0" bIns="0" rtlCol="0">
            <a:spAutoFit/>
          </a:bodyPr>
          <a:lstStyle/>
          <a:p>
            <a:pPr marL="12700">
              <a:spcBef>
                <a:spcPts val="105"/>
              </a:spcBef>
            </a:pPr>
            <a:r>
              <a:rPr spc="-170" dirty="0">
                <a:solidFill>
                  <a:srgbClr val="3986FF"/>
                </a:solidFill>
              </a:rPr>
              <a:t>Bidirectional</a:t>
            </a:r>
            <a:r>
              <a:rPr spc="-300" dirty="0">
                <a:solidFill>
                  <a:srgbClr val="3986FF"/>
                </a:solidFill>
              </a:rPr>
              <a:t> </a:t>
            </a:r>
            <a:r>
              <a:rPr spc="-80" dirty="0">
                <a:solidFill>
                  <a:srgbClr val="3986FF"/>
                </a:solidFill>
              </a:rPr>
              <a:t>RNNs</a:t>
            </a:r>
          </a:p>
        </p:txBody>
      </p:sp>
      <p:sp>
        <p:nvSpPr>
          <p:cNvPr id="3" name="object 3"/>
          <p:cNvSpPr txBox="1"/>
          <p:nvPr/>
        </p:nvSpPr>
        <p:spPr>
          <a:xfrm>
            <a:off x="914400" y="1105662"/>
            <a:ext cx="10667999" cy="4490973"/>
          </a:xfrm>
          <a:prstGeom prst="rect">
            <a:avLst/>
          </a:prstGeom>
        </p:spPr>
        <p:txBody>
          <a:bodyPr vert="horz" wrap="square" lIns="0" tIns="12700" rIns="0" bIns="0" rtlCol="0">
            <a:spAutoFit/>
          </a:bodyPr>
          <a:lstStyle/>
          <a:p>
            <a:pPr marL="355600" marR="243204" indent="-342900">
              <a:spcBef>
                <a:spcPts val="100"/>
              </a:spcBef>
              <a:buClr>
                <a:srgbClr val="CC0000"/>
              </a:buClr>
              <a:buFont typeface="Times New Roman"/>
              <a:buChar char="•"/>
              <a:tabLst>
                <a:tab pos="354965" algn="l"/>
                <a:tab pos="355600" algn="l"/>
              </a:tabLst>
            </a:pPr>
            <a:r>
              <a:rPr sz="2400" dirty="0">
                <a:latin typeface="Arial"/>
                <a:cs typeface="Arial"/>
              </a:rPr>
              <a:t>Note: bidirectional RNNs are only applicable if you have access  to the </a:t>
            </a:r>
            <a:r>
              <a:rPr sz="2400" dirty="0">
                <a:solidFill>
                  <a:srgbClr val="BA56BD"/>
                </a:solidFill>
                <a:latin typeface="Arial"/>
                <a:cs typeface="Arial"/>
              </a:rPr>
              <a:t>entire input sequence</a:t>
            </a:r>
            <a:r>
              <a:rPr sz="2400" dirty="0">
                <a:latin typeface="Arial"/>
                <a:cs typeface="Arial"/>
              </a:rPr>
              <a:t>.</a:t>
            </a:r>
          </a:p>
          <a:p>
            <a:pPr marL="698500" marR="5080" lvl="1" indent="-228600">
              <a:spcBef>
                <a:spcPts val="575"/>
              </a:spcBef>
              <a:buClr>
                <a:srgbClr val="3986FF"/>
              </a:buClr>
              <a:buFont typeface="Times New Roman"/>
              <a:buChar char="•"/>
              <a:tabLst>
                <a:tab pos="699135" algn="l"/>
              </a:tabLst>
            </a:pPr>
            <a:r>
              <a:rPr sz="2400" dirty="0">
                <a:latin typeface="Arial"/>
                <a:cs typeface="Arial"/>
              </a:rPr>
              <a:t>They are </a:t>
            </a:r>
            <a:r>
              <a:rPr sz="2400" b="1" dirty="0">
                <a:latin typeface="Trebuchet MS"/>
                <a:cs typeface="Trebuchet MS"/>
              </a:rPr>
              <a:t>not </a:t>
            </a:r>
            <a:r>
              <a:rPr sz="2400" dirty="0">
                <a:latin typeface="Arial"/>
                <a:cs typeface="Arial"/>
              </a:rPr>
              <a:t>applicable to Language Modeling, because in LM  you </a:t>
            </a:r>
            <a:r>
              <a:rPr sz="2400" i="1" dirty="0">
                <a:latin typeface="Trebuchet MS"/>
                <a:cs typeface="Trebuchet MS"/>
              </a:rPr>
              <a:t>only </a:t>
            </a:r>
            <a:r>
              <a:rPr sz="2400" dirty="0">
                <a:latin typeface="Arial"/>
                <a:cs typeface="Arial"/>
              </a:rPr>
              <a:t>have left context available.</a:t>
            </a:r>
          </a:p>
          <a:p>
            <a:pPr lvl="1">
              <a:spcBef>
                <a:spcPts val="10"/>
              </a:spcBef>
              <a:buClr>
                <a:srgbClr val="3986FF"/>
              </a:buClr>
              <a:buFont typeface="Times New Roman"/>
              <a:buChar char="•"/>
            </a:pPr>
            <a:endParaRPr sz="3500" dirty="0">
              <a:latin typeface="Times New Roman"/>
              <a:cs typeface="Times New Roman"/>
            </a:endParaRPr>
          </a:p>
          <a:p>
            <a:pPr marL="355600" marR="45085" indent="-342900">
              <a:buClr>
                <a:srgbClr val="CC0000"/>
              </a:buClr>
              <a:buFont typeface="Times New Roman"/>
              <a:buChar char="•"/>
              <a:tabLst>
                <a:tab pos="354965" algn="l"/>
                <a:tab pos="355600" algn="l"/>
              </a:tabLst>
            </a:pPr>
            <a:r>
              <a:rPr sz="2400" dirty="0">
                <a:latin typeface="Arial"/>
                <a:cs typeface="Arial"/>
              </a:rPr>
              <a:t>If you do have entire input sequence (e.g. any kind of encoding), </a:t>
            </a:r>
            <a:r>
              <a:rPr sz="2400" dirty="0">
                <a:solidFill>
                  <a:srgbClr val="BA56BD"/>
                </a:solidFill>
                <a:latin typeface="Arial"/>
                <a:cs typeface="Arial"/>
              </a:rPr>
              <a:t> bidirectionality is powerful </a:t>
            </a:r>
            <a:r>
              <a:rPr sz="2400" dirty="0">
                <a:latin typeface="Arial"/>
                <a:cs typeface="Arial"/>
              </a:rPr>
              <a:t>(you should use it by default).</a:t>
            </a:r>
          </a:p>
          <a:p>
            <a:pPr>
              <a:spcBef>
                <a:spcPts val="5"/>
              </a:spcBef>
              <a:buClr>
                <a:srgbClr val="CC0000"/>
              </a:buClr>
              <a:buFont typeface="Times New Roman"/>
              <a:buChar char="•"/>
            </a:pPr>
            <a:endParaRPr sz="3500" dirty="0">
              <a:latin typeface="Times New Roman"/>
              <a:cs typeface="Times New Roman"/>
            </a:endParaRPr>
          </a:p>
          <a:p>
            <a:pPr marL="355600" marR="71120" indent="-342900">
              <a:spcBef>
                <a:spcPts val="5"/>
              </a:spcBef>
              <a:buClr>
                <a:srgbClr val="CC0000"/>
              </a:buClr>
              <a:buFont typeface="Times New Roman"/>
              <a:buChar char="•"/>
              <a:tabLst>
                <a:tab pos="354965" algn="l"/>
                <a:tab pos="355600" algn="l"/>
              </a:tabLst>
            </a:pPr>
            <a:r>
              <a:rPr sz="2400" dirty="0">
                <a:latin typeface="Arial"/>
                <a:cs typeface="Arial"/>
              </a:rPr>
              <a:t>For example, </a:t>
            </a:r>
            <a:r>
              <a:rPr sz="2400" dirty="0">
                <a:solidFill>
                  <a:srgbClr val="BA56BD"/>
                </a:solidFill>
                <a:latin typeface="Arial"/>
                <a:cs typeface="Arial"/>
              </a:rPr>
              <a:t>BERT </a:t>
            </a:r>
            <a:r>
              <a:rPr sz="2400" dirty="0">
                <a:latin typeface="Arial"/>
                <a:cs typeface="Arial"/>
              </a:rPr>
              <a:t>(</a:t>
            </a:r>
            <a:r>
              <a:rPr sz="2400" b="1" dirty="0">
                <a:latin typeface="Trebuchet MS"/>
                <a:cs typeface="Trebuchet MS"/>
              </a:rPr>
              <a:t>Bidirectional </a:t>
            </a:r>
            <a:r>
              <a:rPr sz="2400" dirty="0">
                <a:latin typeface="Arial"/>
                <a:cs typeface="Arial"/>
              </a:rPr>
              <a:t>Encoder Representations from  Transformers) is a powerful pretrained contextual  representation system </a:t>
            </a:r>
            <a:r>
              <a:rPr sz="2400" dirty="0">
                <a:solidFill>
                  <a:srgbClr val="BA56BD"/>
                </a:solidFill>
                <a:latin typeface="Arial"/>
                <a:cs typeface="Arial"/>
              </a:rPr>
              <a:t>built on bidirectionality</a:t>
            </a:r>
            <a:r>
              <a:rPr sz="2400" dirty="0">
                <a:latin typeface="Arial"/>
                <a:cs typeface="Arial"/>
              </a:rPr>
              <a:t>.</a:t>
            </a:r>
          </a:p>
        </p:txBody>
      </p:sp>
      <p:sp>
        <p:nvSpPr>
          <p:cNvPr id="5" name="Holder 4">
            <a:extLst>
              <a:ext uri="{FF2B5EF4-FFF2-40B4-BE49-F238E27FC236}">
                <a16:creationId xmlns:a16="http://schemas.microsoft.com/office/drawing/2014/main" id="{96B60DA1-4D3D-4C4C-A745-4EF7EC2E5E3F}"/>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55202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58ADB"/>
          </a:solidFill>
        </p:spPr>
        <p:txBody>
          <a:bodyPr wrap="square" lIns="0" tIns="0" rIns="0" bIns="0" rtlCol="0"/>
          <a:lstStyle/>
          <a:p>
            <a:endParaRPr/>
          </a:p>
        </p:txBody>
      </p:sp>
      <p:sp>
        <p:nvSpPr>
          <p:cNvPr id="3" name="object 3"/>
          <p:cNvSpPr txBox="1">
            <a:spLocks noGrp="1"/>
          </p:cNvSpPr>
          <p:nvPr>
            <p:ph type="title"/>
          </p:nvPr>
        </p:nvSpPr>
        <p:spPr>
          <a:xfrm>
            <a:off x="1758759" y="3025141"/>
            <a:ext cx="8676005" cy="695960"/>
          </a:xfrm>
          <a:prstGeom prst="rect">
            <a:avLst/>
          </a:prstGeom>
        </p:spPr>
        <p:txBody>
          <a:bodyPr vert="horz" wrap="square" lIns="0" tIns="12700" rIns="0" bIns="0" rtlCol="0">
            <a:spAutoFit/>
          </a:bodyPr>
          <a:lstStyle/>
          <a:p>
            <a:pPr marL="12700" algn="ctr">
              <a:lnSpc>
                <a:spcPct val="100000"/>
              </a:lnSpc>
              <a:spcBef>
                <a:spcPts val="100"/>
              </a:spcBef>
            </a:pPr>
            <a:r>
              <a:rPr lang="en-SG" spc="-125" dirty="0">
                <a:solidFill>
                  <a:srgbClr val="FFFFFF"/>
                </a:solidFill>
              </a:rPr>
              <a:t>Multi-layer </a:t>
            </a:r>
            <a:r>
              <a:rPr lang="en-SG" spc="-125" dirty="0" err="1">
                <a:solidFill>
                  <a:srgbClr val="FFFFFF"/>
                </a:solidFill>
              </a:rPr>
              <a:t>RNNs</a:t>
            </a:r>
            <a:endParaRPr spc="-165" dirty="0">
              <a:solidFill>
                <a:srgbClr val="FFFFFF"/>
              </a:solidFill>
            </a:endParaRPr>
          </a:p>
        </p:txBody>
      </p:sp>
    </p:spTree>
    <p:extLst>
      <p:ext uri="{BB962C8B-B14F-4D97-AF65-F5344CB8AC3E}">
        <p14:creationId xmlns:p14="http://schemas.microsoft.com/office/powerpoint/2010/main" val="2885796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1774" y="249377"/>
            <a:ext cx="4188453"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Multi-layer</a:t>
            </a:r>
            <a:r>
              <a:rPr spc="-340" dirty="0">
                <a:solidFill>
                  <a:srgbClr val="3986FF"/>
                </a:solidFill>
              </a:rPr>
              <a:t> </a:t>
            </a:r>
            <a:r>
              <a:rPr spc="-75" dirty="0">
                <a:solidFill>
                  <a:srgbClr val="3986FF"/>
                </a:solidFill>
              </a:rPr>
              <a:t>RNNs</a:t>
            </a:r>
          </a:p>
        </p:txBody>
      </p:sp>
      <p:sp>
        <p:nvSpPr>
          <p:cNvPr id="3" name="object 3"/>
          <p:cNvSpPr txBox="1"/>
          <p:nvPr/>
        </p:nvSpPr>
        <p:spPr>
          <a:xfrm>
            <a:off x="1143000" y="1105661"/>
            <a:ext cx="10744200" cy="5029582"/>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dirty="0">
                <a:latin typeface="Arial"/>
                <a:cs typeface="Arial"/>
              </a:rPr>
              <a:t>RNNs are already “deep” on one dimension (they unroll over</a:t>
            </a:r>
          </a:p>
          <a:p>
            <a:pPr marL="355600"/>
            <a:r>
              <a:rPr sz="2400" dirty="0">
                <a:latin typeface="Arial"/>
                <a:cs typeface="Arial"/>
              </a:rPr>
              <a:t>many timesteps)</a:t>
            </a:r>
          </a:p>
          <a:p>
            <a:pPr>
              <a:spcBef>
                <a:spcPts val="5"/>
              </a:spcBef>
            </a:pPr>
            <a:endParaRPr sz="35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400" dirty="0">
                <a:latin typeface="Arial"/>
                <a:cs typeface="Arial"/>
              </a:rPr>
              <a:t>We can also make them “deep” in another dimension by</a:t>
            </a:r>
          </a:p>
          <a:p>
            <a:pPr marL="355600"/>
            <a:r>
              <a:rPr sz="2400" dirty="0">
                <a:solidFill>
                  <a:srgbClr val="BA56BD"/>
                </a:solidFill>
                <a:latin typeface="Arial"/>
                <a:cs typeface="Arial"/>
              </a:rPr>
              <a:t>applying multiple RNNs </a:t>
            </a:r>
            <a:r>
              <a:rPr sz="2400" dirty="0">
                <a:latin typeface="Arial"/>
                <a:cs typeface="Arial"/>
              </a:rPr>
              <a:t>– this is a multi-layer RNN.</a:t>
            </a:r>
          </a:p>
          <a:p>
            <a:pPr>
              <a:spcBef>
                <a:spcPts val="5"/>
              </a:spcBef>
            </a:pPr>
            <a:endParaRPr sz="3500" dirty="0">
              <a:latin typeface="Times New Roman"/>
              <a:cs typeface="Times New Roman"/>
            </a:endParaRPr>
          </a:p>
          <a:p>
            <a:pPr marL="355600" marR="1685289" indent="-342900">
              <a:buClr>
                <a:srgbClr val="CC0000"/>
              </a:buClr>
              <a:buFont typeface="Times New Roman"/>
              <a:buChar char="•"/>
              <a:tabLst>
                <a:tab pos="354965" algn="l"/>
                <a:tab pos="355600" algn="l"/>
              </a:tabLst>
            </a:pPr>
            <a:r>
              <a:rPr sz="2400" dirty="0">
                <a:latin typeface="Arial"/>
                <a:cs typeface="Arial"/>
              </a:rPr>
              <a:t>This allows the network to compute </a:t>
            </a:r>
            <a:r>
              <a:rPr sz="2400" dirty="0">
                <a:solidFill>
                  <a:srgbClr val="BA56BD"/>
                </a:solidFill>
                <a:latin typeface="Arial"/>
                <a:cs typeface="Arial"/>
              </a:rPr>
              <a:t>more complex  representations</a:t>
            </a:r>
            <a:endParaRPr sz="2400" dirty="0">
              <a:latin typeface="Arial"/>
              <a:cs typeface="Arial"/>
            </a:endParaRPr>
          </a:p>
          <a:p>
            <a:pPr marL="698500" lvl="1" indent="-228600">
              <a:spcBef>
                <a:spcPts val="580"/>
              </a:spcBef>
              <a:buClr>
                <a:srgbClr val="3986FF"/>
              </a:buClr>
              <a:buFont typeface="Times New Roman"/>
              <a:buChar char="•"/>
              <a:tabLst>
                <a:tab pos="699135" algn="l"/>
              </a:tabLst>
            </a:pPr>
            <a:r>
              <a:rPr sz="2400" dirty="0">
                <a:latin typeface="Arial"/>
                <a:cs typeface="Arial"/>
              </a:rPr>
              <a:t>The </a:t>
            </a:r>
            <a:r>
              <a:rPr sz="2400" dirty="0">
                <a:solidFill>
                  <a:srgbClr val="BA56BD"/>
                </a:solidFill>
                <a:latin typeface="Arial"/>
                <a:cs typeface="Arial"/>
              </a:rPr>
              <a:t>lower RNNs </a:t>
            </a:r>
            <a:r>
              <a:rPr sz="2400" dirty="0">
                <a:latin typeface="Arial"/>
                <a:cs typeface="Arial"/>
              </a:rPr>
              <a:t>should compute </a:t>
            </a:r>
            <a:r>
              <a:rPr sz="2400" dirty="0">
                <a:solidFill>
                  <a:srgbClr val="BA56BD"/>
                </a:solidFill>
                <a:latin typeface="Arial"/>
                <a:cs typeface="Arial"/>
              </a:rPr>
              <a:t>lower-level features </a:t>
            </a:r>
            <a:r>
              <a:rPr sz="2400" dirty="0">
                <a:latin typeface="Arial"/>
                <a:cs typeface="Arial"/>
              </a:rPr>
              <a:t>and the</a:t>
            </a:r>
          </a:p>
          <a:p>
            <a:pPr marL="698500"/>
            <a:r>
              <a:rPr sz="2400" dirty="0">
                <a:solidFill>
                  <a:srgbClr val="BA56BD"/>
                </a:solidFill>
                <a:latin typeface="Arial"/>
                <a:cs typeface="Arial"/>
              </a:rPr>
              <a:t>higher RNNs </a:t>
            </a:r>
            <a:r>
              <a:rPr sz="2400" dirty="0">
                <a:latin typeface="Arial"/>
                <a:cs typeface="Arial"/>
              </a:rPr>
              <a:t>should compute </a:t>
            </a:r>
            <a:r>
              <a:rPr sz="2400" dirty="0">
                <a:solidFill>
                  <a:srgbClr val="BA56BD"/>
                </a:solidFill>
                <a:latin typeface="Arial"/>
                <a:cs typeface="Arial"/>
              </a:rPr>
              <a:t>higher-level features</a:t>
            </a:r>
            <a:r>
              <a:rPr sz="2400" dirty="0">
                <a:latin typeface="Arial"/>
                <a:cs typeface="Arial"/>
              </a:rPr>
              <a:t>.</a:t>
            </a:r>
          </a:p>
          <a:p>
            <a:pPr>
              <a:spcBef>
                <a:spcPts val="5"/>
              </a:spcBef>
            </a:pPr>
            <a:endParaRPr sz="3500" dirty="0">
              <a:latin typeface="Times New Roman"/>
              <a:cs typeface="Times New Roman"/>
            </a:endParaRPr>
          </a:p>
          <a:p>
            <a:pPr marL="355600" indent="-342900">
              <a:spcBef>
                <a:spcPts val="5"/>
              </a:spcBef>
              <a:buClr>
                <a:srgbClr val="CC0000"/>
              </a:buClr>
              <a:buFont typeface="Times New Roman"/>
              <a:buChar char="•"/>
              <a:tabLst>
                <a:tab pos="354965" algn="l"/>
                <a:tab pos="355600" algn="l"/>
              </a:tabLst>
            </a:pPr>
            <a:r>
              <a:rPr sz="2400" dirty="0">
                <a:latin typeface="Arial"/>
                <a:cs typeface="Arial"/>
              </a:rPr>
              <a:t>Multi-layer RNNs are also called </a:t>
            </a:r>
            <a:r>
              <a:rPr sz="2400" i="1" dirty="0">
                <a:solidFill>
                  <a:srgbClr val="BA56BD"/>
                </a:solidFill>
                <a:latin typeface="Trebuchet MS"/>
                <a:cs typeface="Trebuchet MS"/>
              </a:rPr>
              <a:t>stacked RNNs</a:t>
            </a:r>
            <a:r>
              <a:rPr sz="2400" dirty="0">
                <a:latin typeface="Arial"/>
                <a:cs typeface="Arial"/>
              </a:rPr>
              <a:t>.</a:t>
            </a:r>
          </a:p>
        </p:txBody>
      </p:sp>
      <p:sp>
        <p:nvSpPr>
          <p:cNvPr id="5" name="Holder 4">
            <a:extLst>
              <a:ext uri="{FF2B5EF4-FFF2-40B4-BE49-F238E27FC236}">
                <a16:creationId xmlns:a16="http://schemas.microsoft.com/office/drawing/2014/main" id="{BEAA6F19-D66D-4D4D-A51F-4CD503FAD5F0}"/>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968244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3171" y="249377"/>
            <a:ext cx="4645659" cy="690574"/>
          </a:xfrm>
          <a:prstGeom prst="rect">
            <a:avLst/>
          </a:prstGeom>
        </p:spPr>
        <p:txBody>
          <a:bodyPr vert="horz" wrap="square" lIns="0" tIns="13335" rIns="0" bIns="0" rtlCol="0">
            <a:spAutoFit/>
          </a:bodyPr>
          <a:lstStyle/>
          <a:p>
            <a:pPr marL="12700">
              <a:spcBef>
                <a:spcPts val="105"/>
              </a:spcBef>
            </a:pPr>
            <a:r>
              <a:rPr spc="-125" dirty="0">
                <a:solidFill>
                  <a:srgbClr val="3986FF"/>
                </a:solidFill>
              </a:rPr>
              <a:t>Multi-layer</a:t>
            </a:r>
            <a:r>
              <a:rPr spc="-340" dirty="0">
                <a:solidFill>
                  <a:srgbClr val="3986FF"/>
                </a:solidFill>
              </a:rPr>
              <a:t> </a:t>
            </a:r>
            <a:r>
              <a:rPr spc="-75" dirty="0">
                <a:solidFill>
                  <a:srgbClr val="3986FF"/>
                </a:solidFill>
              </a:rPr>
              <a:t>RNNs</a:t>
            </a:r>
          </a:p>
        </p:txBody>
      </p:sp>
      <p:sp>
        <p:nvSpPr>
          <p:cNvPr id="3" name="object 3"/>
          <p:cNvSpPr/>
          <p:nvPr/>
        </p:nvSpPr>
        <p:spPr>
          <a:xfrm>
            <a:off x="3794760" y="1380745"/>
            <a:ext cx="5730240" cy="48689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75779" y="6249415"/>
            <a:ext cx="687070" cy="299720"/>
          </a:xfrm>
          <a:prstGeom prst="rect">
            <a:avLst/>
          </a:prstGeom>
        </p:spPr>
        <p:txBody>
          <a:bodyPr vert="horz" wrap="square" lIns="0" tIns="12700" rIns="0" bIns="0" rtlCol="0">
            <a:spAutoFit/>
          </a:bodyPr>
          <a:lstStyle/>
          <a:p>
            <a:pPr marL="12700">
              <a:spcBef>
                <a:spcPts val="100"/>
              </a:spcBef>
            </a:pPr>
            <a:r>
              <a:rPr i="1" spc="-135" dirty="0">
                <a:latin typeface="Trebuchet MS"/>
                <a:cs typeface="Trebuchet MS"/>
              </a:rPr>
              <a:t>terribly</a:t>
            </a:r>
            <a:endParaRPr>
              <a:latin typeface="Trebuchet MS"/>
              <a:cs typeface="Trebuchet MS"/>
            </a:endParaRPr>
          </a:p>
        </p:txBody>
      </p:sp>
      <p:sp>
        <p:nvSpPr>
          <p:cNvPr id="5" name="object 5"/>
          <p:cNvSpPr txBox="1"/>
          <p:nvPr/>
        </p:nvSpPr>
        <p:spPr>
          <a:xfrm>
            <a:off x="7919084" y="6249415"/>
            <a:ext cx="734060" cy="299720"/>
          </a:xfrm>
          <a:prstGeom prst="rect">
            <a:avLst/>
          </a:prstGeom>
        </p:spPr>
        <p:txBody>
          <a:bodyPr vert="horz" wrap="square" lIns="0" tIns="12700" rIns="0" bIns="0" rtlCol="0">
            <a:spAutoFit/>
          </a:bodyPr>
          <a:lstStyle/>
          <a:p>
            <a:pPr marL="12700">
              <a:spcBef>
                <a:spcPts val="100"/>
              </a:spcBef>
            </a:pPr>
            <a:r>
              <a:rPr i="1" spc="-114" dirty="0">
                <a:latin typeface="Trebuchet MS"/>
                <a:cs typeface="Trebuchet MS"/>
              </a:rPr>
              <a:t>exciting</a:t>
            </a:r>
            <a:endParaRPr>
              <a:latin typeface="Trebuchet MS"/>
              <a:cs typeface="Trebuchet MS"/>
            </a:endParaRPr>
          </a:p>
        </p:txBody>
      </p:sp>
      <p:sp>
        <p:nvSpPr>
          <p:cNvPr id="6" name="object 6"/>
          <p:cNvSpPr txBox="1"/>
          <p:nvPr/>
        </p:nvSpPr>
        <p:spPr>
          <a:xfrm>
            <a:off x="9314433" y="6249415"/>
            <a:ext cx="100330" cy="299720"/>
          </a:xfrm>
          <a:prstGeom prst="rect">
            <a:avLst/>
          </a:prstGeom>
        </p:spPr>
        <p:txBody>
          <a:bodyPr vert="horz" wrap="square" lIns="0" tIns="12700" rIns="0" bIns="0" rtlCol="0">
            <a:spAutoFit/>
          </a:bodyPr>
          <a:lstStyle/>
          <a:p>
            <a:pPr marL="12700">
              <a:spcBef>
                <a:spcPts val="100"/>
              </a:spcBef>
            </a:pPr>
            <a:r>
              <a:rPr i="1" spc="-75" dirty="0">
                <a:latin typeface="Trebuchet MS"/>
                <a:cs typeface="Trebuchet MS"/>
              </a:rPr>
              <a:t>!</a:t>
            </a:r>
            <a:endParaRPr>
              <a:latin typeface="Trebuchet MS"/>
              <a:cs typeface="Trebuchet MS"/>
            </a:endParaRPr>
          </a:p>
        </p:txBody>
      </p:sp>
      <p:sp>
        <p:nvSpPr>
          <p:cNvPr id="7" name="object 7"/>
          <p:cNvSpPr txBox="1"/>
          <p:nvPr/>
        </p:nvSpPr>
        <p:spPr>
          <a:xfrm>
            <a:off x="3847845" y="6258256"/>
            <a:ext cx="328930" cy="300355"/>
          </a:xfrm>
          <a:prstGeom prst="rect">
            <a:avLst/>
          </a:prstGeom>
        </p:spPr>
        <p:txBody>
          <a:bodyPr vert="horz" wrap="square" lIns="0" tIns="12700" rIns="0" bIns="0" rtlCol="0">
            <a:spAutoFit/>
          </a:bodyPr>
          <a:lstStyle/>
          <a:p>
            <a:pPr marL="12700">
              <a:spcBef>
                <a:spcPts val="100"/>
              </a:spcBef>
            </a:pPr>
            <a:r>
              <a:rPr i="1" spc="-100" dirty="0">
                <a:latin typeface="Trebuchet MS"/>
                <a:cs typeface="Trebuchet MS"/>
              </a:rPr>
              <a:t>t</a:t>
            </a:r>
            <a:r>
              <a:rPr i="1" spc="-145" dirty="0">
                <a:latin typeface="Trebuchet MS"/>
                <a:cs typeface="Trebuchet MS"/>
              </a:rPr>
              <a:t>h</a:t>
            </a:r>
            <a:r>
              <a:rPr i="1" spc="-110" dirty="0">
                <a:latin typeface="Trebuchet MS"/>
                <a:cs typeface="Trebuchet MS"/>
              </a:rPr>
              <a:t>e</a:t>
            </a:r>
            <a:endParaRPr>
              <a:latin typeface="Trebuchet MS"/>
              <a:cs typeface="Trebuchet MS"/>
            </a:endParaRPr>
          </a:p>
        </p:txBody>
      </p:sp>
      <p:sp>
        <p:nvSpPr>
          <p:cNvPr id="8" name="object 8"/>
          <p:cNvSpPr txBox="1"/>
          <p:nvPr/>
        </p:nvSpPr>
        <p:spPr>
          <a:xfrm>
            <a:off x="4793742" y="6258256"/>
            <a:ext cx="586105" cy="300355"/>
          </a:xfrm>
          <a:prstGeom prst="rect">
            <a:avLst/>
          </a:prstGeom>
        </p:spPr>
        <p:txBody>
          <a:bodyPr vert="horz" wrap="square" lIns="0" tIns="12700" rIns="0" bIns="0" rtlCol="0">
            <a:spAutoFit/>
          </a:bodyPr>
          <a:lstStyle/>
          <a:p>
            <a:pPr marL="12700">
              <a:spcBef>
                <a:spcPts val="100"/>
              </a:spcBef>
            </a:pPr>
            <a:r>
              <a:rPr i="1" spc="-70" dirty="0">
                <a:latin typeface="Trebuchet MS"/>
                <a:cs typeface="Trebuchet MS"/>
              </a:rPr>
              <a:t>m</a:t>
            </a:r>
            <a:r>
              <a:rPr i="1" spc="-60" dirty="0">
                <a:latin typeface="Trebuchet MS"/>
                <a:cs typeface="Trebuchet MS"/>
              </a:rPr>
              <a:t>o</a:t>
            </a:r>
            <a:r>
              <a:rPr i="1" spc="-135" dirty="0">
                <a:latin typeface="Trebuchet MS"/>
                <a:cs typeface="Trebuchet MS"/>
              </a:rPr>
              <a:t>v</a:t>
            </a:r>
            <a:r>
              <a:rPr i="1" spc="-95" dirty="0">
                <a:latin typeface="Trebuchet MS"/>
                <a:cs typeface="Trebuchet MS"/>
              </a:rPr>
              <a:t>i</a:t>
            </a:r>
            <a:r>
              <a:rPr i="1" spc="-110" dirty="0">
                <a:latin typeface="Trebuchet MS"/>
                <a:cs typeface="Trebuchet MS"/>
              </a:rPr>
              <a:t>e</a:t>
            </a:r>
            <a:endParaRPr>
              <a:latin typeface="Trebuchet MS"/>
              <a:cs typeface="Trebuchet MS"/>
            </a:endParaRPr>
          </a:p>
        </p:txBody>
      </p:sp>
      <p:sp>
        <p:nvSpPr>
          <p:cNvPr id="9" name="object 9"/>
          <p:cNvSpPr txBox="1"/>
          <p:nvPr/>
        </p:nvSpPr>
        <p:spPr>
          <a:xfrm>
            <a:off x="5937630" y="6258256"/>
            <a:ext cx="394970" cy="300355"/>
          </a:xfrm>
          <a:prstGeom prst="rect">
            <a:avLst/>
          </a:prstGeom>
        </p:spPr>
        <p:txBody>
          <a:bodyPr vert="horz" wrap="square" lIns="0" tIns="12700" rIns="0" bIns="0" rtlCol="0">
            <a:spAutoFit/>
          </a:bodyPr>
          <a:lstStyle/>
          <a:p>
            <a:pPr marL="12700">
              <a:spcBef>
                <a:spcPts val="100"/>
              </a:spcBef>
            </a:pPr>
            <a:r>
              <a:rPr i="1" spc="-45" dirty="0">
                <a:latin typeface="Trebuchet MS"/>
                <a:cs typeface="Trebuchet MS"/>
              </a:rPr>
              <a:t>w</a:t>
            </a:r>
            <a:r>
              <a:rPr i="1" spc="-40" dirty="0">
                <a:latin typeface="Trebuchet MS"/>
                <a:cs typeface="Trebuchet MS"/>
              </a:rPr>
              <a:t>a</a:t>
            </a:r>
            <a:r>
              <a:rPr i="1" spc="-30" dirty="0">
                <a:latin typeface="Trebuchet MS"/>
                <a:cs typeface="Trebuchet MS"/>
              </a:rPr>
              <a:t>s</a:t>
            </a:r>
            <a:endParaRPr>
              <a:latin typeface="Trebuchet MS"/>
              <a:cs typeface="Trebuchet MS"/>
            </a:endParaRPr>
          </a:p>
        </p:txBody>
      </p:sp>
      <p:sp>
        <p:nvSpPr>
          <p:cNvPr id="10" name="object 10"/>
          <p:cNvSpPr txBox="1"/>
          <p:nvPr/>
        </p:nvSpPr>
        <p:spPr>
          <a:xfrm>
            <a:off x="1969110" y="5001005"/>
            <a:ext cx="1116965" cy="299720"/>
          </a:xfrm>
          <a:prstGeom prst="rect">
            <a:avLst/>
          </a:prstGeom>
        </p:spPr>
        <p:txBody>
          <a:bodyPr vert="horz" wrap="square" lIns="0" tIns="12700" rIns="0" bIns="0" rtlCol="0">
            <a:spAutoFit/>
          </a:bodyPr>
          <a:lstStyle/>
          <a:p>
            <a:pPr marL="12700">
              <a:spcBef>
                <a:spcPts val="100"/>
              </a:spcBef>
            </a:pPr>
            <a:r>
              <a:rPr spc="-200" dirty="0">
                <a:solidFill>
                  <a:srgbClr val="C00000"/>
                </a:solidFill>
                <a:latin typeface="Arial"/>
                <a:cs typeface="Arial"/>
              </a:rPr>
              <a:t>RNN </a:t>
            </a:r>
            <a:r>
              <a:rPr spc="-75" dirty="0">
                <a:solidFill>
                  <a:srgbClr val="C00000"/>
                </a:solidFill>
                <a:latin typeface="Arial"/>
                <a:cs typeface="Arial"/>
              </a:rPr>
              <a:t>layer</a:t>
            </a:r>
            <a:r>
              <a:rPr spc="-55" dirty="0">
                <a:solidFill>
                  <a:srgbClr val="C00000"/>
                </a:solidFill>
                <a:latin typeface="Arial"/>
                <a:cs typeface="Arial"/>
              </a:rPr>
              <a:t> </a:t>
            </a:r>
            <a:r>
              <a:rPr spc="-90" dirty="0">
                <a:solidFill>
                  <a:srgbClr val="C00000"/>
                </a:solidFill>
                <a:latin typeface="Arial"/>
                <a:cs typeface="Arial"/>
              </a:rPr>
              <a:t>1</a:t>
            </a:r>
            <a:endParaRPr>
              <a:latin typeface="Arial"/>
              <a:cs typeface="Arial"/>
            </a:endParaRPr>
          </a:p>
        </p:txBody>
      </p:sp>
      <p:sp>
        <p:nvSpPr>
          <p:cNvPr id="11" name="object 11"/>
          <p:cNvSpPr txBox="1"/>
          <p:nvPr/>
        </p:nvSpPr>
        <p:spPr>
          <a:xfrm>
            <a:off x="1969110" y="3394075"/>
            <a:ext cx="1116965" cy="299720"/>
          </a:xfrm>
          <a:prstGeom prst="rect">
            <a:avLst/>
          </a:prstGeom>
        </p:spPr>
        <p:txBody>
          <a:bodyPr vert="horz" wrap="square" lIns="0" tIns="12700" rIns="0" bIns="0" rtlCol="0">
            <a:spAutoFit/>
          </a:bodyPr>
          <a:lstStyle/>
          <a:p>
            <a:pPr marL="12700">
              <a:spcBef>
                <a:spcPts val="100"/>
              </a:spcBef>
            </a:pPr>
            <a:r>
              <a:rPr spc="-200" dirty="0">
                <a:solidFill>
                  <a:srgbClr val="C00000"/>
                </a:solidFill>
                <a:latin typeface="Arial"/>
                <a:cs typeface="Arial"/>
              </a:rPr>
              <a:t>RNN </a:t>
            </a:r>
            <a:r>
              <a:rPr spc="-75" dirty="0">
                <a:solidFill>
                  <a:srgbClr val="C00000"/>
                </a:solidFill>
                <a:latin typeface="Arial"/>
                <a:cs typeface="Arial"/>
              </a:rPr>
              <a:t>layer</a:t>
            </a:r>
            <a:r>
              <a:rPr spc="-55" dirty="0">
                <a:solidFill>
                  <a:srgbClr val="C00000"/>
                </a:solidFill>
                <a:latin typeface="Arial"/>
                <a:cs typeface="Arial"/>
              </a:rPr>
              <a:t> </a:t>
            </a:r>
            <a:r>
              <a:rPr spc="-90" dirty="0">
                <a:solidFill>
                  <a:srgbClr val="C00000"/>
                </a:solidFill>
                <a:latin typeface="Arial"/>
                <a:cs typeface="Arial"/>
              </a:rPr>
              <a:t>2</a:t>
            </a:r>
            <a:endParaRPr>
              <a:latin typeface="Arial"/>
              <a:cs typeface="Arial"/>
            </a:endParaRPr>
          </a:p>
        </p:txBody>
      </p:sp>
      <p:sp>
        <p:nvSpPr>
          <p:cNvPr id="12" name="object 12"/>
          <p:cNvSpPr txBox="1"/>
          <p:nvPr/>
        </p:nvSpPr>
        <p:spPr>
          <a:xfrm>
            <a:off x="1969110" y="1749933"/>
            <a:ext cx="1116965" cy="299720"/>
          </a:xfrm>
          <a:prstGeom prst="rect">
            <a:avLst/>
          </a:prstGeom>
        </p:spPr>
        <p:txBody>
          <a:bodyPr vert="horz" wrap="square" lIns="0" tIns="12700" rIns="0" bIns="0" rtlCol="0">
            <a:spAutoFit/>
          </a:bodyPr>
          <a:lstStyle/>
          <a:p>
            <a:pPr marL="12700">
              <a:spcBef>
                <a:spcPts val="100"/>
              </a:spcBef>
            </a:pPr>
            <a:r>
              <a:rPr spc="-200" dirty="0">
                <a:solidFill>
                  <a:srgbClr val="C00000"/>
                </a:solidFill>
                <a:latin typeface="Arial"/>
                <a:cs typeface="Arial"/>
              </a:rPr>
              <a:t>RNN </a:t>
            </a:r>
            <a:r>
              <a:rPr spc="-75" dirty="0">
                <a:solidFill>
                  <a:srgbClr val="C00000"/>
                </a:solidFill>
                <a:latin typeface="Arial"/>
                <a:cs typeface="Arial"/>
              </a:rPr>
              <a:t>layer</a:t>
            </a:r>
            <a:r>
              <a:rPr spc="-55" dirty="0">
                <a:solidFill>
                  <a:srgbClr val="C00000"/>
                </a:solidFill>
                <a:latin typeface="Arial"/>
                <a:cs typeface="Arial"/>
              </a:rPr>
              <a:t> </a:t>
            </a:r>
            <a:r>
              <a:rPr spc="-90" dirty="0">
                <a:solidFill>
                  <a:srgbClr val="C00000"/>
                </a:solidFill>
                <a:latin typeface="Arial"/>
                <a:cs typeface="Arial"/>
              </a:rPr>
              <a:t>3</a:t>
            </a:r>
            <a:endParaRPr>
              <a:latin typeface="Arial"/>
              <a:cs typeface="Arial"/>
            </a:endParaRPr>
          </a:p>
        </p:txBody>
      </p:sp>
      <p:sp>
        <p:nvSpPr>
          <p:cNvPr id="13" name="object 13"/>
          <p:cNvSpPr txBox="1"/>
          <p:nvPr/>
        </p:nvSpPr>
        <p:spPr>
          <a:xfrm>
            <a:off x="9753600" y="1916593"/>
            <a:ext cx="2109470" cy="1138132"/>
          </a:xfrm>
          <a:prstGeom prst="rect">
            <a:avLst/>
          </a:prstGeom>
          <a:ln w="19811">
            <a:solidFill>
              <a:srgbClr val="4285F4"/>
            </a:solidFill>
          </a:ln>
        </p:spPr>
        <p:txBody>
          <a:bodyPr vert="horz" wrap="square" lIns="0" tIns="29845" rIns="0" bIns="0" rtlCol="0">
            <a:spAutoFit/>
          </a:bodyPr>
          <a:lstStyle/>
          <a:p>
            <a:pPr marL="91440">
              <a:spcBef>
                <a:spcPts val="235"/>
              </a:spcBef>
            </a:pPr>
            <a:r>
              <a:rPr dirty="0">
                <a:solidFill>
                  <a:srgbClr val="4285F4"/>
                </a:solidFill>
                <a:latin typeface="Arial"/>
                <a:cs typeface="Arial"/>
              </a:rPr>
              <a:t>The hidden states from RNN layer </a:t>
            </a:r>
            <a:r>
              <a:rPr i="1" dirty="0">
                <a:solidFill>
                  <a:srgbClr val="4285F4"/>
                </a:solidFill>
                <a:latin typeface="Trebuchet MS"/>
                <a:cs typeface="Trebuchet MS"/>
              </a:rPr>
              <a:t>i</a:t>
            </a:r>
            <a:endParaRPr dirty="0">
              <a:latin typeface="Trebuchet MS"/>
              <a:cs typeface="Trebuchet MS"/>
            </a:endParaRPr>
          </a:p>
          <a:p>
            <a:pPr marL="91440"/>
            <a:r>
              <a:rPr dirty="0">
                <a:solidFill>
                  <a:srgbClr val="4285F4"/>
                </a:solidFill>
                <a:latin typeface="Arial"/>
                <a:cs typeface="Arial"/>
              </a:rPr>
              <a:t>are the inputs to RNN layer </a:t>
            </a:r>
            <a:r>
              <a:rPr i="1" dirty="0">
                <a:solidFill>
                  <a:srgbClr val="4285F4"/>
                </a:solidFill>
                <a:latin typeface="Trebuchet MS"/>
                <a:cs typeface="Trebuchet MS"/>
              </a:rPr>
              <a:t>i+1</a:t>
            </a:r>
            <a:endParaRPr dirty="0">
              <a:latin typeface="Trebuchet MS"/>
              <a:cs typeface="Trebuchet MS"/>
            </a:endParaRPr>
          </a:p>
        </p:txBody>
      </p:sp>
      <p:sp>
        <p:nvSpPr>
          <p:cNvPr id="15" name="Holder 4">
            <a:extLst>
              <a:ext uri="{FF2B5EF4-FFF2-40B4-BE49-F238E27FC236}">
                <a16:creationId xmlns:a16="http://schemas.microsoft.com/office/drawing/2014/main" id="{3F9B9FB1-5FC5-42E8-8BD3-8C699E45C7E3}"/>
              </a:ext>
            </a:extLst>
          </p:cNvPr>
          <p:cNvSpPr>
            <a:spLocks noGrp="1"/>
          </p:cNvSpPr>
          <p:nvPr>
            <p:ph type="ftr" sz="quarter" idx="5"/>
          </p:nvPr>
        </p:nvSpPr>
        <p:spPr>
          <a:xfrm>
            <a:off x="4943156" y="6602264"/>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201752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071" y="249377"/>
            <a:ext cx="7007859" cy="690574"/>
          </a:xfrm>
          <a:prstGeom prst="rect">
            <a:avLst/>
          </a:prstGeom>
        </p:spPr>
        <p:txBody>
          <a:bodyPr vert="horz" wrap="square" lIns="0" tIns="13335" rIns="0" bIns="0" rtlCol="0">
            <a:spAutoFit/>
          </a:bodyPr>
          <a:lstStyle/>
          <a:p>
            <a:pPr marL="12700" algn="ctr">
              <a:spcBef>
                <a:spcPts val="105"/>
              </a:spcBef>
            </a:pPr>
            <a:r>
              <a:rPr spc="-125" dirty="0">
                <a:solidFill>
                  <a:srgbClr val="3986FF"/>
                </a:solidFill>
              </a:rPr>
              <a:t>Multi-layer </a:t>
            </a:r>
            <a:r>
              <a:rPr spc="-75" dirty="0">
                <a:solidFill>
                  <a:srgbClr val="3986FF"/>
                </a:solidFill>
              </a:rPr>
              <a:t>RNNs </a:t>
            </a:r>
            <a:r>
              <a:rPr spc="-170" dirty="0">
                <a:solidFill>
                  <a:srgbClr val="3986FF"/>
                </a:solidFill>
              </a:rPr>
              <a:t>in</a:t>
            </a:r>
            <a:r>
              <a:rPr spc="-640" dirty="0">
                <a:solidFill>
                  <a:srgbClr val="3986FF"/>
                </a:solidFill>
              </a:rPr>
              <a:t> </a:t>
            </a:r>
            <a:r>
              <a:rPr spc="-204" dirty="0">
                <a:solidFill>
                  <a:srgbClr val="3986FF"/>
                </a:solidFill>
              </a:rPr>
              <a:t>practice</a:t>
            </a:r>
          </a:p>
        </p:txBody>
      </p:sp>
      <p:sp>
        <p:nvSpPr>
          <p:cNvPr id="3" name="object 3"/>
          <p:cNvSpPr txBox="1"/>
          <p:nvPr/>
        </p:nvSpPr>
        <p:spPr>
          <a:xfrm>
            <a:off x="1907540" y="1105661"/>
            <a:ext cx="8217534" cy="4575612"/>
          </a:xfrm>
          <a:prstGeom prst="rect">
            <a:avLst/>
          </a:prstGeom>
        </p:spPr>
        <p:txBody>
          <a:bodyPr vert="horz" wrap="square" lIns="0" tIns="12700" rIns="0" bIns="0" rtlCol="0">
            <a:spAutoFit/>
          </a:bodyPr>
          <a:lstStyle/>
          <a:p>
            <a:pPr marL="355600" indent="-342900">
              <a:spcBef>
                <a:spcPts val="100"/>
              </a:spcBef>
              <a:buClr>
                <a:srgbClr val="CC0000"/>
              </a:buClr>
              <a:buFont typeface="Times New Roman"/>
              <a:buChar char="•"/>
              <a:tabLst>
                <a:tab pos="354965" algn="l"/>
                <a:tab pos="355600" algn="l"/>
              </a:tabLst>
            </a:pPr>
            <a:r>
              <a:rPr sz="2400" spc="-75" dirty="0">
                <a:solidFill>
                  <a:srgbClr val="BA56BD"/>
                </a:solidFill>
                <a:latin typeface="Arial"/>
                <a:cs typeface="Arial"/>
              </a:rPr>
              <a:t>High-performing </a:t>
            </a:r>
            <a:r>
              <a:rPr sz="2400" spc="-265" dirty="0">
                <a:solidFill>
                  <a:srgbClr val="BA56BD"/>
                </a:solidFill>
                <a:latin typeface="Arial"/>
                <a:cs typeface="Arial"/>
              </a:rPr>
              <a:t>RNNs </a:t>
            </a:r>
            <a:r>
              <a:rPr sz="2400" spc="-100" dirty="0">
                <a:solidFill>
                  <a:srgbClr val="BA56BD"/>
                </a:solidFill>
                <a:latin typeface="Arial"/>
                <a:cs typeface="Arial"/>
              </a:rPr>
              <a:t>are </a:t>
            </a:r>
            <a:r>
              <a:rPr sz="2400" spc="-25" dirty="0">
                <a:solidFill>
                  <a:srgbClr val="BA56BD"/>
                </a:solidFill>
                <a:latin typeface="Arial"/>
                <a:cs typeface="Arial"/>
              </a:rPr>
              <a:t>often </a:t>
            </a:r>
            <a:r>
              <a:rPr sz="2400" spc="-40" dirty="0">
                <a:solidFill>
                  <a:srgbClr val="BA56BD"/>
                </a:solidFill>
                <a:latin typeface="Arial"/>
                <a:cs typeface="Arial"/>
              </a:rPr>
              <a:t>multi-layer </a:t>
            </a:r>
            <a:r>
              <a:rPr sz="2400" spc="-25" dirty="0">
                <a:latin typeface="Arial"/>
                <a:cs typeface="Arial"/>
              </a:rPr>
              <a:t>(but </a:t>
            </a:r>
            <a:r>
              <a:rPr sz="2400" spc="-30" dirty="0">
                <a:latin typeface="Arial"/>
                <a:cs typeface="Arial"/>
              </a:rPr>
              <a:t>aren’t </a:t>
            </a:r>
            <a:r>
              <a:rPr sz="2400" spc="-225" dirty="0">
                <a:latin typeface="Arial"/>
                <a:cs typeface="Arial"/>
              </a:rPr>
              <a:t>as</a:t>
            </a:r>
            <a:r>
              <a:rPr sz="2400" spc="-490" dirty="0">
                <a:latin typeface="Arial"/>
                <a:cs typeface="Arial"/>
              </a:rPr>
              <a:t> </a:t>
            </a:r>
            <a:r>
              <a:rPr sz="2400" spc="-110" dirty="0">
                <a:latin typeface="Arial"/>
                <a:cs typeface="Arial"/>
              </a:rPr>
              <a:t>deep</a:t>
            </a:r>
            <a:endParaRPr sz="2400">
              <a:latin typeface="Arial"/>
              <a:cs typeface="Arial"/>
            </a:endParaRPr>
          </a:p>
          <a:p>
            <a:pPr marL="355600"/>
            <a:r>
              <a:rPr sz="2400" spc="-225" dirty="0">
                <a:latin typeface="Arial"/>
                <a:cs typeface="Arial"/>
              </a:rPr>
              <a:t>as </a:t>
            </a:r>
            <a:r>
              <a:rPr sz="2400" spc="-60" dirty="0">
                <a:latin typeface="Arial"/>
                <a:cs typeface="Arial"/>
              </a:rPr>
              <a:t>convolutional </a:t>
            </a:r>
            <a:r>
              <a:rPr sz="2400" spc="-25" dirty="0">
                <a:latin typeface="Arial"/>
                <a:cs typeface="Arial"/>
              </a:rPr>
              <a:t>or </a:t>
            </a:r>
            <a:r>
              <a:rPr sz="2400" spc="-55" dirty="0">
                <a:latin typeface="Arial"/>
                <a:cs typeface="Arial"/>
              </a:rPr>
              <a:t>feed-forward</a:t>
            </a:r>
            <a:r>
              <a:rPr sz="2400" spc="-185" dirty="0">
                <a:latin typeface="Arial"/>
                <a:cs typeface="Arial"/>
              </a:rPr>
              <a:t> </a:t>
            </a:r>
            <a:r>
              <a:rPr sz="2400" spc="-70" dirty="0">
                <a:latin typeface="Arial"/>
                <a:cs typeface="Arial"/>
              </a:rPr>
              <a:t>networks)</a:t>
            </a:r>
            <a:endParaRPr sz="2400">
              <a:latin typeface="Arial"/>
              <a:cs typeface="Arial"/>
            </a:endParaRPr>
          </a:p>
          <a:p>
            <a:pPr>
              <a:spcBef>
                <a:spcPts val="5"/>
              </a:spcBef>
            </a:pPr>
            <a:endParaRPr sz="3000">
              <a:latin typeface="Times New Roman"/>
              <a:cs typeface="Times New Roman"/>
            </a:endParaRPr>
          </a:p>
          <a:p>
            <a:pPr marL="355600" marR="97790" indent="-342900">
              <a:buClr>
                <a:srgbClr val="CC0000"/>
              </a:buClr>
              <a:buFont typeface="Times New Roman"/>
              <a:buChar char="•"/>
              <a:tabLst>
                <a:tab pos="354965" algn="l"/>
                <a:tab pos="355600" algn="l"/>
              </a:tabLst>
            </a:pPr>
            <a:r>
              <a:rPr sz="2400" spc="-135" dirty="0">
                <a:latin typeface="Arial"/>
                <a:cs typeface="Arial"/>
              </a:rPr>
              <a:t>For </a:t>
            </a:r>
            <a:r>
              <a:rPr sz="2400" spc="-100" dirty="0">
                <a:latin typeface="Arial"/>
                <a:cs typeface="Arial"/>
              </a:rPr>
              <a:t>example: </a:t>
            </a:r>
            <a:r>
              <a:rPr sz="2400" spc="-70" dirty="0">
                <a:latin typeface="Arial"/>
                <a:cs typeface="Arial"/>
              </a:rPr>
              <a:t>In </a:t>
            </a:r>
            <a:r>
              <a:rPr sz="2400" spc="-190" dirty="0">
                <a:latin typeface="Arial"/>
                <a:cs typeface="Arial"/>
              </a:rPr>
              <a:t>a </a:t>
            </a:r>
            <a:r>
              <a:rPr sz="2400" spc="-125" dirty="0">
                <a:latin typeface="Arial"/>
                <a:cs typeface="Arial"/>
              </a:rPr>
              <a:t>2017 </a:t>
            </a:r>
            <a:r>
              <a:rPr sz="2400" spc="-90" dirty="0">
                <a:latin typeface="Arial"/>
                <a:cs typeface="Arial"/>
              </a:rPr>
              <a:t>paper, </a:t>
            </a:r>
            <a:r>
              <a:rPr sz="2400" spc="-75" dirty="0">
                <a:latin typeface="Arial"/>
                <a:cs typeface="Arial"/>
              </a:rPr>
              <a:t>Britz </a:t>
            </a:r>
            <a:r>
              <a:rPr sz="2400" spc="-5" dirty="0">
                <a:latin typeface="Arial"/>
                <a:cs typeface="Arial"/>
              </a:rPr>
              <a:t>et </a:t>
            </a:r>
            <a:r>
              <a:rPr sz="2400" spc="-85" dirty="0">
                <a:latin typeface="Arial"/>
                <a:cs typeface="Arial"/>
              </a:rPr>
              <a:t>al </a:t>
            </a:r>
            <a:r>
              <a:rPr sz="2400" spc="-20" dirty="0">
                <a:latin typeface="Arial"/>
                <a:cs typeface="Arial"/>
              </a:rPr>
              <a:t>find </a:t>
            </a:r>
            <a:r>
              <a:rPr sz="2400" dirty="0">
                <a:latin typeface="Arial"/>
                <a:cs typeface="Arial"/>
              </a:rPr>
              <a:t>that </a:t>
            </a:r>
            <a:r>
              <a:rPr sz="2400" spc="5" dirty="0">
                <a:latin typeface="Arial"/>
                <a:cs typeface="Arial"/>
              </a:rPr>
              <a:t>for </a:t>
            </a:r>
            <a:r>
              <a:rPr sz="2400" spc="-90" dirty="0">
                <a:latin typeface="Arial"/>
                <a:cs typeface="Arial"/>
              </a:rPr>
              <a:t>Neural  Machine Translation, </a:t>
            </a:r>
            <a:r>
              <a:rPr sz="2400" spc="-120" dirty="0">
                <a:solidFill>
                  <a:srgbClr val="BA56BD"/>
                </a:solidFill>
                <a:latin typeface="Arial"/>
                <a:cs typeface="Arial"/>
              </a:rPr>
              <a:t>2 </a:t>
            </a:r>
            <a:r>
              <a:rPr sz="2400" spc="30" dirty="0">
                <a:solidFill>
                  <a:srgbClr val="BA56BD"/>
                </a:solidFill>
                <a:latin typeface="Arial"/>
                <a:cs typeface="Arial"/>
              </a:rPr>
              <a:t>to</a:t>
            </a:r>
            <a:r>
              <a:rPr sz="2400" spc="-490" dirty="0">
                <a:solidFill>
                  <a:srgbClr val="BA56BD"/>
                </a:solidFill>
                <a:latin typeface="Arial"/>
                <a:cs typeface="Arial"/>
              </a:rPr>
              <a:t> </a:t>
            </a:r>
            <a:r>
              <a:rPr sz="2400" spc="-120" dirty="0">
                <a:solidFill>
                  <a:srgbClr val="BA56BD"/>
                </a:solidFill>
                <a:latin typeface="Arial"/>
                <a:cs typeface="Arial"/>
              </a:rPr>
              <a:t>4 </a:t>
            </a:r>
            <a:r>
              <a:rPr sz="2400" spc="-110" dirty="0">
                <a:solidFill>
                  <a:srgbClr val="BA56BD"/>
                </a:solidFill>
                <a:latin typeface="Arial"/>
                <a:cs typeface="Arial"/>
              </a:rPr>
              <a:t>layers </a:t>
            </a:r>
            <a:r>
              <a:rPr sz="2400" spc="-125" dirty="0">
                <a:latin typeface="Arial"/>
                <a:cs typeface="Arial"/>
              </a:rPr>
              <a:t>is </a:t>
            </a:r>
            <a:r>
              <a:rPr sz="2400" spc="-90" dirty="0">
                <a:latin typeface="Arial"/>
                <a:cs typeface="Arial"/>
              </a:rPr>
              <a:t>best </a:t>
            </a:r>
            <a:r>
              <a:rPr sz="2400" spc="5" dirty="0">
                <a:latin typeface="Arial"/>
                <a:cs typeface="Arial"/>
              </a:rPr>
              <a:t>for </a:t>
            </a:r>
            <a:r>
              <a:rPr sz="2400" spc="-30" dirty="0">
                <a:latin typeface="Arial"/>
                <a:cs typeface="Arial"/>
              </a:rPr>
              <a:t>the </a:t>
            </a:r>
            <a:r>
              <a:rPr sz="2400" spc="-95" dirty="0">
                <a:latin typeface="Arial"/>
                <a:cs typeface="Arial"/>
              </a:rPr>
              <a:t>encoder </a:t>
            </a:r>
            <a:r>
              <a:rPr sz="2400" spc="-220" dirty="0">
                <a:latin typeface="Arial"/>
                <a:cs typeface="Arial"/>
              </a:rPr>
              <a:t>RNN,  </a:t>
            </a:r>
            <a:r>
              <a:rPr sz="2400" spc="-114" dirty="0">
                <a:latin typeface="Arial"/>
                <a:cs typeface="Arial"/>
              </a:rPr>
              <a:t>and </a:t>
            </a:r>
            <a:r>
              <a:rPr sz="2400" spc="-120" dirty="0">
                <a:solidFill>
                  <a:srgbClr val="BA56BD"/>
                </a:solidFill>
                <a:latin typeface="Arial"/>
                <a:cs typeface="Arial"/>
              </a:rPr>
              <a:t>4 </a:t>
            </a:r>
            <a:r>
              <a:rPr sz="2400" spc="-110" dirty="0">
                <a:solidFill>
                  <a:srgbClr val="BA56BD"/>
                </a:solidFill>
                <a:latin typeface="Arial"/>
                <a:cs typeface="Arial"/>
              </a:rPr>
              <a:t>layers </a:t>
            </a:r>
            <a:r>
              <a:rPr sz="2400" spc="-125" dirty="0">
                <a:latin typeface="Arial"/>
                <a:cs typeface="Arial"/>
              </a:rPr>
              <a:t>is </a:t>
            </a:r>
            <a:r>
              <a:rPr sz="2400" spc="-90" dirty="0">
                <a:latin typeface="Arial"/>
                <a:cs typeface="Arial"/>
              </a:rPr>
              <a:t>best </a:t>
            </a:r>
            <a:r>
              <a:rPr sz="2400" spc="5" dirty="0">
                <a:latin typeface="Arial"/>
                <a:cs typeface="Arial"/>
              </a:rPr>
              <a:t>for </a:t>
            </a:r>
            <a:r>
              <a:rPr sz="2400" spc="-30" dirty="0">
                <a:latin typeface="Arial"/>
                <a:cs typeface="Arial"/>
              </a:rPr>
              <a:t>the </a:t>
            </a:r>
            <a:r>
              <a:rPr sz="2400" spc="-100" dirty="0">
                <a:latin typeface="Arial"/>
                <a:cs typeface="Arial"/>
              </a:rPr>
              <a:t>decoder</a:t>
            </a:r>
            <a:r>
              <a:rPr sz="2400" spc="-475" dirty="0">
                <a:latin typeface="Arial"/>
                <a:cs typeface="Arial"/>
              </a:rPr>
              <a:t> </a:t>
            </a:r>
            <a:r>
              <a:rPr sz="2400" spc="-270" dirty="0">
                <a:latin typeface="Arial"/>
                <a:cs typeface="Arial"/>
              </a:rPr>
              <a:t>RNN</a:t>
            </a:r>
            <a:endParaRPr sz="2400">
              <a:latin typeface="Arial"/>
              <a:cs typeface="Arial"/>
            </a:endParaRPr>
          </a:p>
          <a:p>
            <a:pPr marL="698500" marR="615950" lvl="1" indent="-228600">
              <a:spcBef>
                <a:spcPts val="509"/>
              </a:spcBef>
              <a:buClr>
                <a:srgbClr val="3986FF"/>
              </a:buClr>
              <a:buFont typeface="Times New Roman"/>
              <a:buChar char="•"/>
              <a:tabLst>
                <a:tab pos="698500" algn="l"/>
                <a:tab pos="699135" algn="l"/>
              </a:tabLst>
            </a:pPr>
            <a:r>
              <a:rPr sz="2000" spc="-85" dirty="0">
                <a:latin typeface="Arial"/>
                <a:cs typeface="Arial"/>
              </a:rPr>
              <a:t>However, </a:t>
            </a:r>
            <a:r>
              <a:rPr sz="2000" spc="-75" dirty="0">
                <a:solidFill>
                  <a:srgbClr val="BA56BD"/>
                </a:solidFill>
                <a:latin typeface="Arial"/>
                <a:cs typeface="Arial"/>
              </a:rPr>
              <a:t>skip-connections</a:t>
            </a:r>
            <a:r>
              <a:rPr sz="2000" spc="-75" dirty="0">
                <a:latin typeface="Arial"/>
                <a:cs typeface="Arial"/>
              </a:rPr>
              <a:t>/</a:t>
            </a:r>
            <a:r>
              <a:rPr sz="2000" spc="-75" dirty="0">
                <a:solidFill>
                  <a:srgbClr val="BA56BD"/>
                </a:solidFill>
                <a:latin typeface="Arial"/>
                <a:cs typeface="Arial"/>
              </a:rPr>
              <a:t>dense-connections </a:t>
            </a:r>
            <a:r>
              <a:rPr sz="2000" spc="-80" dirty="0">
                <a:latin typeface="Arial"/>
                <a:cs typeface="Arial"/>
              </a:rPr>
              <a:t>are </a:t>
            </a:r>
            <a:r>
              <a:rPr sz="2000" spc="-95" dirty="0">
                <a:latin typeface="Arial"/>
                <a:cs typeface="Arial"/>
              </a:rPr>
              <a:t>needed </a:t>
            </a:r>
            <a:r>
              <a:rPr sz="2000" spc="30" dirty="0">
                <a:latin typeface="Arial"/>
                <a:cs typeface="Arial"/>
              </a:rPr>
              <a:t>to</a:t>
            </a:r>
            <a:r>
              <a:rPr sz="2000" spc="-140" dirty="0">
                <a:latin typeface="Arial"/>
                <a:cs typeface="Arial"/>
              </a:rPr>
              <a:t> </a:t>
            </a:r>
            <a:r>
              <a:rPr sz="2000" spc="-15" dirty="0">
                <a:latin typeface="Arial"/>
                <a:cs typeface="Arial"/>
              </a:rPr>
              <a:t>train  </a:t>
            </a:r>
            <a:r>
              <a:rPr sz="2000" spc="-80" dirty="0">
                <a:latin typeface="Arial"/>
                <a:cs typeface="Arial"/>
              </a:rPr>
              <a:t>deeper </a:t>
            </a:r>
            <a:r>
              <a:rPr sz="2000" spc="-220" dirty="0">
                <a:latin typeface="Arial"/>
                <a:cs typeface="Arial"/>
              </a:rPr>
              <a:t>RNNs </a:t>
            </a:r>
            <a:r>
              <a:rPr sz="2000" spc="-95" dirty="0">
                <a:latin typeface="Arial"/>
                <a:cs typeface="Arial"/>
              </a:rPr>
              <a:t>(e.g. </a:t>
            </a:r>
            <a:r>
              <a:rPr sz="2000" spc="-100" dirty="0">
                <a:solidFill>
                  <a:srgbClr val="BA56BD"/>
                </a:solidFill>
                <a:latin typeface="Arial"/>
                <a:cs typeface="Arial"/>
              </a:rPr>
              <a:t>8</a:t>
            </a:r>
            <a:r>
              <a:rPr sz="2000" spc="-55" dirty="0">
                <a:solidFill>
                  <a:srgbClr val="BA56BD"/>
                </a:solidFill>
                <a:latin typeface="Arial"/>
                <a:cs typeface="Arial"/>
              </a:rPr>
              <a:t> </a:t>
            </a:r>
            <a:r>
              <a:rPr sz="2000" spc="-90" dirty="0">
                <a:solidFill>
                  <a:srgbClr val="BA56BD"/>
                </a:solidFill>
                <a:latin typeface="Arial"/>
                <a:cs typeface="Arial"/>
              </a:rPr>
              <a:t>layers</a:t>
            </a:r>
            <a:r>
              <a:rPr sz="2000" spc="-90" dirty="0">
                <a:latin typeface="Arial"/>
                <a:cs typeface="Arial"/>
              </a:rPr>
              <a:t>)</a:t>
            </a:r>
            <a:endParaRPr sz="2000">
              <a:latin typeface="Arial"/>
              <a:cs typeface="Arial"/>
            </a:endParaRPr>
          </a:p>
          <a:p>
            <a:pPr lvl="1">
              <a:lnSpc>
                <a:spcPct val="100000"/>
              </a:lnSpc>
              <a:buClr>
                <a:srgbClr val="3986FF"/>
              </a:buClr>
              <a:buFont typeface="Times New Roman"/>
              <a:buChar char="•"/>
            </a:pPr>
            <a:endParaRPr sz="2000">
              <a:latin typeface="Times New Roman"/>
              <a:cs typeface="Times New Roman"/>
            </a:endParaRPr>
          </a:p>
          <a:p>
            <a:pPr marL="355600" indent="-342900">
              <a:spcBef>
                <a:spcPts val="1705"/>
              </a:spcBef>
              <a:buClr>
                <a:srgbClr val="CC0000"/>
              </a:buClr>
              <a:buFont typeface="Times New Roman"/>
              <a:buChar char="•"/>
              <a:tabLst>
                <a:tab pos="354965" algn="l"/>
                <a:tab pos="355600" algn="l"/>
              </a:tabLst>
            </a:pPr>
            <a:r>
              <a:rPr sz="2400" spc="-110" dirty="0">
                <a:solidFill>
                  <a:srgbClr val="BA56BD"/>
                </a:solidFill>
                <a:latin typeface="Arial"/>
                <a:cs typeface="Arial"/>
              </a:rPr>
              <a:t>Transformer-based </a:t>
            </a:r>
            <a:r>
              <a:rPr sz="2400" spc="-70" dirty="0">
                <a:latin typeface="Arial"/>
                <a:cs typeface="Arial"/>
              </a:rPr>
              <a:t>networks </a:t>
            </a:r>
            <a:r>
              <a:rPr sz="2400" spc="-114" dirty="0">
                <a:latin typeface="Arial"/>
                <a:cs typeface="Arial"/>
              </a:rPr>
              <a:t>(e.g. </a:t>
            </a:r>
            <a:r>
              <a:rPr sz="2400" spc="-305" dirty="0">
                <a:latin typeface="Arial"/>
                <a:cs typeface="Arial"/>
              </a:rPr>
              <a:t>BERT) </a:t>
            </a:r>
            <a:r>
              <a:rPr sz="2400" spc="-150" dirty="0">
                <a:latin typeface="Arial"/>
                <a:cs typeface="Arial"/>
              </a:rPr>
              <a:t>can </a:t>
            </a:r>
            <a:r>
              <a:rPr sz="2400" spc="-110" dirty="0">
                <a:latin typeface="Arial"/>
                <a:cs typeface="Arial"/>
              </a:rPr>
              <a:t>be </a:t>
            </a:r>
            <a:r>
              <a:rPr sz="2400" spc="-80" dirty="0">
                <a:latin typeface="Arial"/>
                <a:cs typeface="Arial"/>
              </a:rPr>
              <a:t>up </a:t>
            </a:r>
            <a:r>
              <a:rPr sz="2400" spc="35" dirty="0">
                <a:latin typeface="Arial"/>
                <a:cs typeface="Arial"/>
              </a:rPr>
              <a:t>to </a:t>
            </a:r>
            <a:r>
              <a:rPr sz="2400" spc="-120" dirty="0">
                <a:solidFill>
                  <a:srgbClr val="BA56BD"/>
                </a:solidFill>
                <a:latin typeface="Arial"/>
                <a:cs typeface="Arial"/>
              </a:rPr>
              <a:t>24</a:t>
            </a:r>
            <a:r>
              <a:rPr sz="2400" spc="-240" dirty="0">
                <a:solidFill>
                  <a:srgbClr val="BA56BD"/>
                </a:solidFill>
                <a:latin typeface="Arial"/>
                <a:cs typeface="Arial"/>
              </a:rPr>
              <a:t> </a:t>
            </a:r>
            <a:r>
              <a:rPr sz="2400" spc="-110" dirty="0">
                <a:solidFill>
                  <a:srgbClr val="BA56BD"/>
                </a:solidFill>
                <a:latin typeface="Arial"/>
                <a:cs typeface="Arial"/>
              </a:rPr>
              <a:t>layers</a:t>
            </a:r>
            <a:endParaRPr sz="2400">
              <a:latin typeface="Arial"/>
              <a:cs typeface="Arial"/>
            </a:endParaRPr>
          </a:p>
          <a:p>
            <a:pPr marL="698500" marR="1546225" lvl="1" indent="-228600">
              <a:spcBef>
                <a:spcPts val="509"/>
              </a:spcBef>
              <a:buClr>
                <a:srgbClr val="3986FF"/>
              </a:buClr>
              <a:buFont typeface="Times New Roman"/>
              <a:buChar char="•"/>
              <a:tabLst>
                <a:tab pos="698500" algn="l"/>
                <a:tab pos="699135" algn="l"/>
              </a:tabLst>
            </a:pPr>
            <a:r>
              <a:rPr sz="2000" spc="-165" dirty="0">
                <a:latin typeface="Arial"/>
                <a:cs typeface="Arial"/>
              </a:rPr>
              <a:t>You </a:t>
            </a:r>
            <a:r>
              <a:rPr sz="2000" spc="5" dirty="0">
                <a:latin typeface="Arial"/>
                <a:cs typeface="Arial"/>
              </a:rPr>
              <a:t>will </a:t>
            </a:r>
            <a:r>
              <a:rPr sz="2000" spc="-60" dirty="0">
                <a:latin typeface="Arial"/>
                <a:cs typeface="Arial"/>
              </a:rPr>
              <a:t>learn </a:t>
            </a:r>
            <a:r>
              <a:rPr sz="2000" spc="-45" dirty="0">
                <a:latin typeface="Arial"/>
                <a:cs typeface="Arial"/>
              </a:rPr>
              <a:t>about </a:t>
            </a:r>
            <a:r>
              <a:rPr sz="2000" spc="-85" dirty="0">
                <a:latin typeface="Arial"/>
                <a:cs typeface="Arial"/>
              </a:rPr>
              <a:t>Transformers </a:t>
            </a:r>
            <a:r>
              <a:rPr sz="2000" spc="-25" dirty="0">
                <a:latin typeface="Arial"/>
                <a:cs typeface="Arial"/>
              </a:rPr>
              <a:t>later; </a:t>
            </a:r>
            <a:r>
              <a:rPr sz="2000" spc="-40" dirty="0">
                <a:latin typeface="Arial"/>
                <a:cs typeface="Arial"/>
              </a:rPr>
              <a:t>they </a:t>
            </a:r>
            <a:r>
              <a:rPr sz="2000" spc="-110" dirty="0">
                <a:latin typeface="Arial"/>
                <a:cs typeface="Arial"/>
              </a:rPr>
              <a:t>have </a:t>
            </a:r>
            <a:r>
              <a:rPr sz="2000" spc="-155" dirty="0">
                <a:latin typeface="Arial"/>
                <a:cs typeface="Arial"/>
              </a:rPr>
              <a:t>a </a:t>
            </a:r>
            <a:r>
              <a:rPr sz="2000" spc="25" dirty="0">
                <a:latin typeface="Arial"/>
                <a:cs typeface="Arial"/>
              </a:rPr>
              <a:t>lot</a:t>
            </a:r>
            <a:r>
              <a:rPr sz="2000" spc="-365" dirty="0">
                <a:latin typeface="Arial"/>
                <a:cs typeface="Arial"/>
              </a:rPr>
              <a:t> </a:t>
            </a:r>
            <a:r>
              <a:rPr sz="2000" spc="-5" dirty="0">
                <a:latin typeface="Arial"/>
                <a:cs typeface="Arial"/>
              </a:rPr>
              <a:t>of  </a:t>
            </a:r>
            <a:r>
              <a:rPr sz="2000" spc="-70" dirty="0">
                <a:latin typeface="Arial"/>
                <a:cs typeface="Arial"/>
              </a:rPr>
              <a:t>skipping-like</a:t>
            </a:r>
            <a:r>
              <a:rPr sz="2000" spc="-110" dirty="0">
                <a:latin typeface="Arial"/>
                <a:cs typeface="Arial"/>
              </a:rPr>
              <a:t> </a:t>
            </a:r>
            <a:r>
              <a:rPr sz="2000" spc="-75" dirty="0">
                <a:latin typeface="Arial"/>
                <a:cs typeface="Arial"/>
              </a:rPr>
              <a:t>connections</a:t>
            </a:r>
            <a:endParaRPr sz="2000">
              <a:latin typeface="Arial"/>
              <a:cs typeface="Arial"/>
            </a:endParaRPr>
          </a:p>
        </p:txBody>
      </p:sp>
      <p:sp>
        <p:nvSpPr>
          <p:cNvPr id="5" name="object 5"/>
          <p:cNvSpPr txBox="1"/>
          <p:nvPr/>
        </p:nvSpPr>
        <p:spPr>
          <a:xfrm>
            <a:off x="4138042" y="6444184"/>
            <a:ext cx="6340475" cy="166071"/>
          </a:xfrm>
          <a:prstGeom prst="rect">
            <a:avLst/>
          </a:prstGeom>
        </p:spPr>
        <p:txBody>
          <a:bodyPr vert="horz" wrap="square" lIns="0" tIns="12065" rIns="0" bIns="0" rtlCol="0">
            <a:spAutoFit/>
          </a:bodyPr>
          <a:lstStyle/>
          <a:p>
            <a:pPr marL="12700">
              <a:spcBef>
                <a:spcPts val="95"/>
              </a:spcBef>
            </a:pPr>
            <a:r>
              <a:rPr sz="1000" spc="-45" dirty="0">
                <a:latin typeface="Arial"/>
                <a:cs typeface="Arial"/>
              </a:rPr>
              <a:t>“Massive </a:t>
            </a:r>
            <a:r>
              <a:rPr sz="1000" spc="-35" dirty="0">
                <a:latin typeface="Arial"/>
                <a:cs typeface="Arial"/>
              </a:rPr>
              <a:t>Exploration </a:t>
            </a:r>
            <a:r>
              <a:rPr sz="1000" spc="-5" dirty="0">
                <a:latin typeface="Arial"/>
                <a:cs typeface="Arial"/>
              </a:rPr>
              <a:t>of </a:t>
            </a:r>
            <a:r>
              <a:rPr sz="1000" spc="-40" dirty="0">
                <a:latin typeface="Arial"/>
                <a:cs typeface="Arial"/>
              </a:rPr>
              <a:t>Neural Machine Translation </a:t>
            </a:r>
            <a:r>
              <a:rPr sz="1000" spc="-25" dirty="0">
                <a:latin typeface="Arial"/>
                <a:cs typeface="Arial"/>
              </a:rPr>
              <a:t>Architecutres”, </a:t>
            </a:r>
            <a:r>
              <a:rPr sz="1000" spc="-35" dirty="0">
                <a:latin typeface="Arial"/>
                <a:cs typeface="Arial"/>
              </a:rPr>
              <a:t>Britz </a:t>
            </a:r>
            <a:r>
              <a:rPr sz="1000" spc="-5" dirty="0">
                <a:latin typeface="Arial"/>
                <a:cs typeface="Arial"/>
              </a:rPr>
              <a:t>et </a:t>
            </a:r>
            <a:r>
              <a:rPr sz="1000" spc="-35" dirty="0">
                <a:latin typeface="Arial"/>
                <a:cs typeface="Arial"/>
              </a:rPr>
              <a:t>al, </a:t>
            </a:r>
            <a:r>
              <a:rPr sz="1000" spc="-50" dirty="0">
                <a:latin typeface="Arial"/>
                <a:cs typeface="Arial"/>
              </a:rPr>
              <a:t>2017.</a:t>
            </a:r>
            <a:r>
              <a:rPr sz="1000" spc="-105" dirty="0">
                <a:latin typeface="Arial"/>
                <a:cs typeface="Arial"/>
              </a:rPr>
              <a:t> </a:t>
            </a:r>
            <a:r>
              <a:rPr sz="1000" u="sng" spc="-20" dirty="0">
                <a:solidFill>
                  <a:srgbClr val="EE8E1C"/>
                </a:solidFill>
                <a:uFill>
                  <a:solidFill>
                    <a:srgbClr val="EE8E1C"/>
                  </a:solidFill>
                </a:uFill>
                <a:latin typeface="Arial"/>
                <a:cs typeface="Arial"/>
                <a:hlinkClick r:id="rId2"/>
              </a:rPr>
              <a:t>https://arxiv.org/pdf/1703.03906.pdf</a:t>
            </a:r>
            <a:endParaRPr sz="1000">
              <a:latin typeface="Arial"/>
              <a:cs typeface="Arial"/>
            </a:endParaRPr>
          </a:p>
        </p:txBody>
      </p:sp>
    </p:spTree>
    <p:extLst>
      <p:ext uri="{BB962C8B-B14F-4D97-AF65-F5344CB8AC3E}">
        <p14:creationId xmlns:p14="http://schemas.microsoft.com/office/powerpoint/2010/main" val="3322845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0870" y="249378"/>
            <a:ext cx="3350260" cy="690574"/>
          </a:xfrm>
          <a:prstGeom prst="rect">
            <a:avLst/>
          </a:prstGeom>
        </p:spPr>
        <p:txBody>
          <a:bodyPr vert="horz" wrap="square" lIns="0" tIns="13335" rIns="0" bIns="0" rtlCol="0">
            <a:spAutoFit/>
          </a:bodyPr>
          <a:lstStyle/>
          <a:p>
            <a:pPr marL="12700" algn="ctr">
              <a:spcBef>
                <a:spcPts val="105"/>
              </a:spcBef>
            </a:pPr>
            <a:r>
              <a:rPr spc="-105" dirty="0">
                <a:solidFill>
                  <a:srgbClr val="3986FF"/>
                </a:solidFill>
              </a:rPr>
              <a:t>In</a:t>
            </a:r>
            <a:r>
              <a:rPr spc="-320" dirty="0">
                <a:solidFill>
                  <a:srgbClr val="3986FF"/>
                </a:solidFill>
              </a:rPr>
              <a:t> </a:t>
            </a:r>
            <a:r>
              <a:rPr spc="-160" dirty="0">
                <a:solidFill>
                  <a:srgbClr val="3986FF"/>
                </a:solidFill>
              </a:rPr>
              <a:t>summary</a:t>
            </a:r>
          </a:p>
        </p:txBody>
      </p:sp>
      <p:sp>
        <p:nvSpPr>
          <p:cNvPr id="3" name="object 3"/>
          <p:cNvSpPr txBox="1"/>
          <p:nvPr/>
        </p:nvSpPr>
        <p:spPr>
          <a:xfrm>
            <a:off x="1907540" y="1105661"/>
            <a:ext cx="8218170" cy="391160"/>
          </a:xfrm>
          <a:prstGeom prst="rect">
            <a:avLst/>
          </a:prstGeom>
        </p:spPr>
        <p:txBody>
          <a:bodyPr vert="horz" wrap="square" lIns="0" tIns="12700" rIns="0" bIns="0" rtlCol="0">
            <a:spAutoFit/>
          </a:bodyPr>
          <a:lstStyle/>
          <a:p>
            <a:pPr marL="12700">
              <a:spcBef>
                <a:spcPts val="100"/>
              </a:spcBef>
            </a:pPr>
            <a:r>
              <a:rPr sz="2400" spc="-135" dirty="0">
                <a:latin typeface="Arial"/>
                <a:cs typeface="Arial"/>
              </a:rPr>
              <a:t>Lots</a:t>
            </a:r>
            <a:r>
              <a:rPr sz="2400" spc="-130" dirty="0">
                <a:latin typeface="Arial"/>
                <a:cs typeface="Arial"/>
              </a:rPr>
              <a:t> </a:t>
            </a:r>
            <a:r>
              <a:rPr sz="2400" spc="-10" dirty="0">
                <a:latin typeface="Arial"/>
                <a:cs typeface="Arial"/>
              </a:rPr>
              <a:t>of</a:t>
            </a:r>
            <a:r>
              <a:rPr sz="2400" spc="-114" dirty="0">
                <a:latin typeface="Arial"/>
                <a:cs typeface="Arial"/>
              </a:rPr>
              <a:t> </a:t>
            </a:r>
            <a:r>
              <a:rPr sz="2400" spc="-85" dirty="0">
                <a:latin typeface="Arial"/>
                <a:cs typeface="Arial"/>
              </a:rPr>
              <a:t>new</a:t>
            </a:r>
            <a:r>
              <a:rPr sz="2400" spc="-130" dirty="0">
                <a:latin typeface="Arial"/>
                <a:cs typeface="Arial"/>
              </a:rPr>
              <a:t> </a:t>
            </a:r>
            <a:r>
              <a:rPr sz="2400" spc="-30" dirty="0">
                <a:latin typeface="Arial"/>
                <a:cs typeface="Arial"/>
              </a:rPr>
              <a:t>information</a:t>
            </a:r>
            <a:r>
              <a:rPr sz="2400" spc="-120" dirty="0">
                <a:latin typeface="Arial"/>
                <a:cs typeface="Arial"/>
              </a:rPr>
              <a:t> </a:t>
            </a:r>
            <a:r>
              <a:rPr sz="2400" spc="-35" dirty="0">
                <a:latin typeface="Arial"/>
                <a:cs typeface="Arial"/>
              </a:rPr>
              <a:t>today!</a:t>
            </a:r>
            <a:r>
              <a:rPr sz="2400" spc="-114" dirty="0">
                <a:latin typeface="Arial"/>
                <a:cs typeface="Arial"/>
              </a:rPr>
              <a:t> </a:t>
            </a:r>
            <a:r>
              <a:rPr sz="2400" spc="-65" dirty="0">
                <a:latin typeface="Arial"/>
                <a:cs typeface="Arial"/>
              </a:rPr>
              <a:t>What</a:t>
            </a:r>
            <a:r>
              <a:rPr sz="2400" spc="-135" dirty="0">
                <a:latin typeface="Arial"/>
                <a:cs typeface="Arial"/>
              </a:rPr>
              <a:t> </a:t>
            </a:r>
            <a:r>
              <a:rPr sz="2400" spc="-100" dirty="0">
                <a:latin typeface="Arial"/>
                <a:cs typeface="Arial"/>
              </a:rPr>
              <a:t>are</a:t>
            </a:r>
            <a:r>
              <a:rPr sz="2400" spc="-110" dirty="0">
                <a:latin typeface="Arial"/>
                <a:cs typeface="Arial"/>
              </a:rPr>
              <a:t> </a:t>
            </a:r>
            <a:r>
              <a:rPr sz="2400" spc="-30" dirty="0">
                <a:latin typeface="Arial"/>
                <a:cs typeface="Arial"/>
              </a:rPr>
              <a:t>the</a:t>
            </a:r>
            <a:r>
              <a:rPr sz="2400" spc="-140" dirty="0">
                <a:latin typeface="Arial"/>
                <a:cs typeface="Arial"/>
              </a:rPr>
              <a:t> </a:t>
            </a:r>
            <a:r>
              <a:rPr sz="2400" spc="-70" dirty="0">
                <a:solidFill>
                  <a:srgbClr val="4285F4"/>
                </a:solidFill>
                <a:latin typeface="Arial"/>
                <a:cs typeface="Arial"/>
              </a:rPr>
              <a:t>practical</a:t>
            </a:r>
            <a:r>
              <a:rPr sz="2400" spc="-145" dirty="0">
                <a:solidFill>
                  <a:srgbClr val="4285F4"/>
                </a:solidFill>
                <a:latin typeface="Arial"/>
                <a:cs typeface="Arial"/>
              </a:rPr>
              <a:t> </a:t>
            </a:r>
            <a:r>
              <a:rPr sz="2400" spc="-130" dirty="0">
                <a:solidFill>
                  <a:srgbClr val="4285F4"/>
                </a:solidFill>
                <a:latin typeface="Arial"/>
                <a:cs typeface="Arial"/>
              </a:rPr>
              <a:t>takeaways</a:t>
            </a:r>
            <a:r>
              <a:rPr sz="2400" spc="-130" dirty="0">
                <a:latin typeface="Arial"/>
                <a:cs typeface="Arial"/>
              </a:rPr>
              <a:t>?</a:t>
            </a:r>
            <a:endParaRPr sz="2400">
              <a:latin typeface="Arial"/>
              <a:cs typeface="Arial"/>
            </a:endParaRPr>
          </a:p>
        </p:txBody>
      </p:sp>
      <p:sp>
        <p:nvSpPr>
          <p:cNvPr id="5" name="object 5"/>
          <p:cNvSpPr/>
          <p:nvPr/>
        </p:nvSpPr>
        <p:spPr>
          <a:xfrm>
            <a:off x="1957324" y="1655143"/>
            <a:ext cx="3780598" cy="142853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878280" y="3153536"/>
            <a:ext cx="3949065"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1. </a:t>
            </a:r>
            <a:r>
              <a:rPr spc="-204" dirty="0">
                <a:latin typeface="Arial"/>
                <a:cs typeface="Arial"/>
              </a:rPr>
              <a:t>LSTMs </a:t>
            </a:r>
            <a:r>
              <a:rPr spc="-85" dirty="0">
                <a:latin typeface="Arial"/>
                <a:cs typeface="Arial"/>
              </a:rPr>
              <a:t>are </a:t>
            </a:r>
            <a:r>
              <a:rPr spc="-30" dirty="0">
                <a:latin typeface="Arial"/>
                <a:cs typeface="Arial"/>
              </a:rPr>
              <a:t>powerful </a:t>
            </a:r>
            <a:r>
              <a:rPr spc="-5" dirty="0">
                <a:latin typeface="Arial"/>
                <a:cs typeface="Arial"/>
              </a:rPr>
              <a:t>but </a:t>
            </a:r>
            <a:r>
              <a:rPr spc="-235" dirty="0">
                <a:latin typeface="Arial"/>
                <a:cs typeface="Arial"/>
              </a:rPr>
              <a:t>GRUs </a:t>
            </a:r>
            <a:r>
              <a:rPr spc="-85" dirty="0">
                <a:latin typeface="Arial"/>
                <a:cs typeface="Arial"/>
              </a:rPr>
              <a:t>are</a:t>
            </a:r>
            <a:r>
              <a:rPr spc="-290" dirty="0">
                <a:latin typeface="Arial"/>
                <a:cs typeface="Arial"/>
              </a:rPr>
              <a:t> </a:t>
            </a:r>
            <a:r>
              <a:rPr spc="-60" dirty="0">
                <a:latin typeface="Arial"/>
                <a:cs typeface="Arial"/>
              </a:rPr>
              <a:t>faster</a:t>
            </a:r>
            <a:endParaRPr>
              <a:latin typeface="Arial"/>
              <a:cs typeface="Arial"/>
            </a:endParaRPr>
          </a:p>
        </p:txBody>
      </p:sp>
      <p:sp>
        <p:nvSpPr>
          <p:cNvPr id="7" name="object 7"/>
          <p:cNvSpPr/>
          <p:nvPr/>
        </p:nvSpPr>
        <p:spPr>
          <a:xfrm>
            <a:off x="7420356" y="1688592"/>
            <a:ext cx="1706879" cy="149199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279640" y="3153536"/>
            <a:ext cx="1986914"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2. </a:t>
            </a:r>
            <a:r>
              <a:rPr spc="-100" dirty="0">
                <a:latin typeface="Arial"/>
                <a:cs typeface="Arial"/>
              </a:rPr>
              <a:t>Clip </a:t>
            </a:r>
            <a:r>
              <a:rPr spc="-50" dirty="0">
                <a:latin typeface="Arial"/>
                <a:cs typeface="Arial"/>
              </a:rPr>
              <a:t>your</a:t>
            </a:r>
            <a:r>
              <a:rPr spc="-160" dirty="0">
                <a:latin typeface="Arial"/>
                <a:cs typeface="Arial"/>
              </a:rPr>
              <a:t> </a:t>
            </a:r>
            <a:r>
              <a:rPr spc="-70" dirty="0">
                <a:latin typeface="Arial"/>
                <a:cs typeface="Arial"/>
              </a:rPr>
              <a:t>gradients</a:t>
            </a:r>
            <a:endParaRPr>
              <a:latin typeface="Arial"/>
              <a:cs typeface="Arial"/>
            </a:endParaRPr>
          </a:p>
        </p:txBody>
      </p:sp>
      <p:sp>
        <p:nvSpPr>
          <p:cNvPr id="9" name="object 9"/>
          <p:cNvSpPr/>
          <p:nvPr/>
        </p:nvSpPr>
        <p:spPr>
          <a:xfrm>
            <a:off x="1839827" y="4289834"/>
            <a:ext cx="4051329" cy="1358777"/>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136749" y="5946444"/>
            <a:ext cx="3431540" cy="299720"/>
          </a:xfrm>
          <a:prstGeom prst="rect">
            <a:avLst/>
          </a:prstGeom>
        </p:spPr>
        <p:txBody>
          <a:bodyPr vert="horz" wrap="square" lIns="0" tIns="12700" rIns="0" bIns="0" rtlCol="0">
            <a:spAutoFit/>
          </a:bodyPr>
          <a:lstStyle/>
          <a:p>
            <a:pPr marL="12700">
              <a:spcBef>
                <a:spcPts val="100"/>
              </a:spcBef>
            </a:pPr>
            <a:r>
              <a:rPr spc="-70" dirty="0">
                <a:latin typeface="Arial"/>
                <a:cs typeface="Arial"/>
              </a:rPr>
              <a:t>3. </a:t>
            </a:r>
            <a:r>
              <a:rPr spc="-150" dirty="0">
                <a:latin typeface="Arial"/>
                <a:cs typeface="Arial"/>
              </a:rPr>
              <a:t>Use </a:t>
            </a:r>
            <a:r>
              <a:rPr spc="-35" dirty="0">
                <a:latin typeface="Arial"/>
                <a:cs typeface="Arial"/>
              </a:rPr>
              <a:t>bidirectionality </a:t>
            </a:r>
            <a:r>
              <a:rPr spc="-60" dirty="0">
                <a:latin typeface="Arial"/>
                <a:cs typeface="Arial"/>
              </a:rPr>
              <a:t>when</a:t>
            </a:r>
            <a:r>
              <a:rPr spc="-65" dirty="0">
                <a:latin typeface="Arial"/>
                <a:cs typeface="Arial"/>
              </a:rPr>
              <a:t> </a:t>
            </a:r>
            <a:r>
              <a:rPr spc="-85" dirty="0">
                <a:latin typeface="Arial"/>
                <a:cs typeface="Arial"/>
              </a:rPr>
              <a:t>possible</a:t>
            </a:r>
            <a:endParaRPr>
              <a:latin typeface="Arial"/>
              <a:cs typeface="Arial"/>
            </a:endParaRPr>
          </a:p>
        </p:txBody>
      </p:sp>
      <p:sp>
        <p:nvSpPr>
          <p:cNvPr id="11" name="object 11"/>
          <p:cNvSpPr/>
          <p:nvPr/>
        </p:nvSpPr>
        <p:spPr>
          <a:xfrm>
            <a:off x="6972332" y="4014292"/>
            <a:ext cx="2593781" cy="1781435"/>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6092444" y="5958636"/>
            <a:ext cx="4362450" cy="574040"/>
          </a:xfrm>
          <a:prstGeom prst="rect">
            <a:avLst/>
          </a:prstGeom>
        </p:spPr>
        <p:txBody>
          <a:bodyPr vert="horz" wrap="square" lIns="0" tIns="12700" rIns="0" bIns="0" rtlCol="0">
            <a:spAutoFit/>
          </a:bodyPr>
          <a:lstStyle/>
          <a:p>
            <a:pPr marL="12700" marR="5080" indent="234315">
              <a:spcBef>
                <a:spcPts val="100"/>
              </a:spcBef>
            </a:pPr>
            <a:r>
              <a:rPr spc="-70" dirty="0">
                <a:latin typeface="Arial"/>
                <a:cs typeface="Arial"/>
              </a:rPr>
              <a:t>4. </a:t>
            </a:r>
            <a:r>
              <a:rPr spc="-30" dirty="0">
                <a:latin typeface="Arial"/>
                <a:cs typeface="Arial"/>
              </a:rPr>
              <a:t>Multi-layer </a:t>
            </a:r>
            <a:r>
              <a:rPr spc="-200" dirty="0">
                <a:latin typeface="Arial"/>
                <a:cs typeface="Arial"/>
              </a:rPr>
              <a:t>RNNs </a:t>
            </a:r>
            <a:r>
              <a:rPr spc="-85" dirty="0">
                <a:latin typeface="Arial"/>
                <a:cs typeface="Arial"/>
              </a:rPr>
              <a:t>are </a:t>
            </a:r>
            <a:r>
              <a:rPr spc="-35" dirty="0">
                <a:latin typeface="Arial"/>
                <a:cs typeface="Arial"/>
              </a:rPr>
              <a:t>powerful, </a:t>
            </a:r>
            <a:r>
              <a:rPr spc="-5" dirty="0">
                <a:latin typeface="Arial"/>
                <a:cs typeface="Arial"/>
              </a:rPr>
              <a:t>but </a:t>
            </a:r>
            <a:r>
              <a:rPr spc="-80" dirty="0">
                <a:latin typeface="Arial"/>
                <a:cs typeface="Arial"/>
              </a:rPr>
              <a:t>you  </a:t>
            </a:r>
            <a:r>
              <a:rPr spc="-35" dirty="0">
                <a:latin typeface="Arial"/>
                <a:cs typeface="Arial"/>
              </a:rPr>
              <a:t>might </a:t>
            </a:r>
            <a:r>
              <a:rPr spc="-85" dirty="0">
                <a:latin typeface="Arial"/>
                <a:cs typeface="Arial"/>
              </a:rPr>
              <a:t>need </a:t>
            </a:r>
            <a:r>
              <a:rPr spc="-70" dirty="0">
                <a:latin typeface="Arial"/>
                <a:cs typeface="Arial"/>
              </a:rPr>
              <a:t>skip/dense-connections </a:t>
            </a:r>
            <a:r>
              <a:rPr spc="25" dirty="0">
                <a:latin typeface="Arial"/>
                <a:cs typeface="Arial"/>
              </a:rPr>
              <a:t>if </a:t>
            </a:r>
            <a:r>
              <a:rPr spc="-25" dirty="0">
                <a:latin typeface="Arial"/>
                <a:cs typeface="Arial"/>
              </a:rPr>
              <a:t>it’s</a:t>
            </a:r>
            <a:r>
              <a:rPr spc="-285" dirty="0">
                <a:latin typeface="Arial"/>
                <a:cs typeface="Arial"/>
              </a:rPr>
              <a:t> </a:t>
            </a:r>
            <a:r>
              <a:rPr spc="-85" dirty="0">
                <a:latin typeface="Arial"/>
                <a:cs typeface="Arial"/>
              </a:rPr>
              <a:t>deep</a:t>
            </a:r>
            <a:endParaRPr>
              <a:latin typeface="Arial"/>
              <a:cs typeface="Arial"/>
            </a:endParaRPr>
          </a:p>
        </p:txBody>
      </p:sp>
    </p:spTree>
    <p:extLst>
      <p:ext uri="{BB962C8B-B14F-4D97-AF65-F5344CB8AC3E}">
        <p14:creationId xmlns:p14="http://schemas.microsoft.com/office/powerpoint/2010/main" val="10969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71" y="249377"/>
            <a:ext cx="906525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3" name="object 3"/>
          <p:cNvSpPr/>
          <p:nvPr/>
        </p:nvSpPr>
        <p:spPr>
          <a:xfrm>
            <a:off x="2825497" y="2981452"/>
            <a:ext cx="166115" cy="1752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25497" y="3214624"/>
            <a:ext cx="166115" cy="1737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25497" y="3446273"/>
            <a:ext cx="166115" cy="1752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25497" y="3679444"/>
            <a:ext cx="166115" cy="17373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721102" y="2889250"/>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8" name="object 8"/>
          <p:cNvSpPr/>
          <p:nvPr/>
        </p:nvSpPr>
        <p:spPr>
          <a:xfrm>
            <a:off x="8868029" y="1479551"/>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9" name="object 9"/>
          <p:cNvSpPr/>
          <p:nvPr/>
        </p:nvSpPr>
        <p:spPr>
          <a:xfrm>
            <a:off x="7099554" y="3369944"/>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0" name="object 10"/>
          <p:cNvSpPr/>
          <p:nvPr/>
        </p:nvSpPr>
        <p:spPr>
          <a:xfrm>
            <a:off x="8846820" y="2981452"/>
            <a:ext cx="166115" cy="17525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846820" y="3214624"/>
            <a:ext cx="166115" cy="17373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846820" y="3446273"/>
            <a:ext cx="166115" cy="17525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8846820" y="3679444"/>
            <a:ext cx="166115" cy="17373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8740902" y="2889250"/>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5" name="object 15"/>
          <p:cNvSpPr/>
          <p:nvPr/>
        </p:nvSpPr>
        <p:spPr>
          <a:xfrm>
            <a:off x="5093971" y="3369944"/>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16" name="object 16"/>
          <p:cNvSpPr/>
          <p:nvPr/>
        </p:nvSpPr>
        <p:spPr>
          <a:xfrm>
            <a:off x="6839712" y="2981452"/>
            <a:ext cx="166115" cy="17525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6839712" y="3214624"/>
            <a:ext cx="166115" cy="17373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839712" y="3446273"/>
            <a:ext cx="166115" cy="17525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839712" y="3679444"/>
            <a:ext cx="166115" cy="17373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733794" y="2889250"/>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1" name="object 21"/>
          <p:cNvSpPr/>
          <p:nvPr/>
        </p:nvSpPr>
        <p:spPr>
          <a:xfrm>
            <a:off x="3086862" y="3369944"/>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2" name="object 22"/>
          <p:cNvSpPr/>
          <p:nvPr/>
        </p:nvSpPr>
        <p:spPr>
          <a:xfrm>
            <a:off x="4832604" y="2981452"/>
            <a:ext cx="166115" cy="175259"/>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4832604" y="3214624"/>
            <a:ext cx="166115" cy="17373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4832604" y="3446273"/>
            <a:ext cx="166115" cy="175259"/>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4832604" y="3679444"/>
            <a:ext cx="166115" cy="173735"/>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728210" y="2889250"/>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27" name="object 27"/>
          <p:cNvSpPr/>
          <p:nvPr/>
        </p:nvSpPr>
        <p:spPr>
          <a:xfrm>
            <a:off x="3752419" y="3138763"/>
            <a:ext cx="292210" cy="180509"/>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5776291" y="3138763"/>
            <a:ext cx="292210" cy="180509"/>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7783288" y="3138763"/>
            <a:ext cx="290818" cy="180509"/>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8577145" y="1181940"/>
            <a:ext cx="673425" cy="269019"/>
          </a:xfrm>
          <a:prstGeom prst="rect">
            <a:avLst/>
          </a:prstGeom>
          <a:blipFill>
            <a:blip r:embed="rId9" cstate="print"/>
            <a:stretch>
              <a:fillRect/>
            </a:stretch>
          </a:blipFill>
        </p:spPr>
        <p:txBody>
          <a:bodyPr wrap="square" lIns="0" tIns="0" rIns="0" bIns="0" rtlCol="0"/>
          <a:lstStyle/>
          <a:p>
            <a:endParaRPr/>
          </a:p>
        </p:txBody>
      </p:sp>
      <p:sp>
        <p:nvSpPr>
          <p:cNvPr id="31" name="Holder 4">
            <a:extLst>
              <a:ext uri="{FF2B5EF4-FFF2-40B4-BE49-F238E27FC236}">
                <a16:creationId xmlns:a16="http://schemas.microsoft.com/office/drawing/2014/main" id="{2DA76076-9B15-4438-9F6A-9B43EFDBDD47}"/>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53306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25497" y="2715768"/>
            <a:ext cx="166115" cy="1752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25497" y="2948940"/>
            <a:ext cx="166115" cy="1737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25497" y="3180589"/>
            <a:ext cx="166115" cy="1752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25497" y="3413760"/>
            <a:ext cx="166115" cy="17373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7211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8" name="object 8"/>
          <p:cNvSpPr/>
          <p:nvPr/>
        </p:nvSpPr>
        <p:spPr>
          <a:xfrm>
            <a:off x="8868029" y="1213867"/>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9" name="object 9"/>
          <p:cNvSpPr/>
          <p:nvPr/>
        </p:nvSpPr>
        <p:spPr>
          <a:xfrm>
            <a:off x="7099554" y="3104260"/>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0" name="object 10"/>
          <p:cNvSpPr/>
          <p:nvPr/>
        </p:nvSpPr>
        <p:spPr>
          <a:xfrm>
            <a:off x="8846820" y="2715768"/>
            <a:ext cx="166115" cy="17525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846820" y="2948940"/>
            <a:ext cx="166115" cy="17373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846820" y="3180589"/>
            <a:ext cx="166115" cy="17525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8846820" y="3413760"/>
            <a:ext cx="166115" cy="17373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8740902" y="2623566"/>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5" name="object 15"/>
          <p:cNvSpPr/>
          <p:nvPr/>
        </p:nvSpPr>
        <p:spPr>
          <a:xfrm>
            <a:off x="5093971" y="3104260"/>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16" name="object 16"/>
          <p:cNvSpPr/>
          <p:nvPr/>
        </p:nvSpPr>
        <p:spPr>
          <a:xfrm>
            <a:off x="6839712" y="2715768"/>
            <a:ext cx="166115" cy="17525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6839712" y="2948940"/>
            <a:ext cx="166115" cy="17373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839712" y="3180589"/>
            <a:ext cx="166115" cy="17525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839712" y="3413760"/>
            <a:ext cx="166115" cy="17373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733794" y="2623566"/>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1" name="object 21"/>
          <p:cNvSpPr/>
          <p:nvPr/>
        </p:nvSpPr>
        <p:spPr>
          <a:xfrm>
            <a:off x="3086862" y="3104260"/>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2" name="object 22"/>
          <p:cNvSpPr/>
          <p:nvPr/>
        </p:nvSpPr>
        <p:spPr>
          <a:xfrm>
            <a:off x="4832604" y="2715768"/>
            <a:ext cx="166115" cy="175259"/>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4832604" y="2948940"/>
            <a:ext cx="166115" cy="17373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4832604" y="3180589"/>
            <a:ext cx="166115" cy="175259"/>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4832604" y="3413760"/>
            <a:ext cx="166115" cy="173735"/>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728210" y="2623566"/>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27" name="object 27"/>
          <p:cNvSpPr/>
          <p:nvPr/>
        </p:nvSpPr>
        <p:spPr>
          <a:xfrm>
            <a:off x="3752419" y="2873079"/>
            <a:ext cx="292210" cy="180509"/>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5776291" y="2873079"/>
            <a:ext cx="292210" cy="180509"/>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7783288" y="2873079"/>
            <a:ext cx="290818" cy="180509"/>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8577145" y="916256"/>
            <a:ext cx="673425" cy="269019"/>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2630176" y="4177432"/>
            <a:ext cx="830119" cy="549623"/>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2447544" y="2313433"/>
            <a:ext cx="899160" cy="1697989"/>
          </a:xfrm>
          <a:custGeom>
            <a:avLst/>
            <a:gdLst/>
            <a:ahLst/>
            <a:cxnLst/>
            <a:rect l="l" t="t" r="r" b="b"/>
            <a:pathLst>
              <a:path w="899160" h="1697989">
                <a:moveTo>
                  <a:pt x="0" y="1697736"/>
                </a:moveTo>
                <a:lnTo>
                  <a:pt x="899159" y="1697736"/>
                </a:lnTo>
                <a:lnTo>
                  <a:pt x="899159" y="0"/>
                </a:lnTo>
                <a:lnTo>
                  <a:pt x="0" y="0"/>
                </a:lnTo>
                <a:lnTo>
                  <a:pt x="0" y="1697736"/>
                </a:lnTo>
                <a:close/>
              </a:path>
            </a:pathLst>
          </a:custGeom>
          <a:solidFill>
            <a:srgbClr val="4285F4">
              <a:alpha val="34901"/>
            </a:srgbClr>
          </a:solidFill>
        </p:spPr>
        <p:txBody>
          <a:bodyPr wrap="square" lIns="0" tIns="0" rIns="0" bIns="0" rtlCol="0"/>
          <a:lstStyle/>
          <a:p>
            <a:endParaRPr/>
          </a:p>
        </p:txBody>
      </p:sp>
      <p:sp>
        <p:nvSpPr>
          <p:cNvPr id="33" name="object 33"/>
          <p:cNvSpPr/>
          <p:nvPr/>
        </p:nvSpPr>
        <p:spPr>
          <a:xfrm>
            <a:off x="8446007" y="821436"/>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4" name="object 34"/>
          <p:cNvSpPr/>
          <p:nvPr/>
        </p:nvSpPr>
        <p:spPr>
          <a:xfrm>
            <a:off x="8920734" y="1267205"/>
            <a:ext cx="8255" cy="1923414"/>
          </a:xfrm>
          <a:custGeom>
            <a:avLst/>
            <a:gdLst/>
            <a:ahLst/>
            <a:cxnLst/>
            <a:rect l="l" t="t" r="r" b="b"/>
            <a:pathLst>
              <a:path w="8254" h="1923414">
                <a:moveTo>
                  <a:pt x="-91122" y="961580"/>
                </a:moveTo>
                <a:lnTo>
                  <a:pt x="99377" y="961580"/>
                </a:lnTo>
              </a:path>
            </a:pathLst>
          </a:custGeom>
          <a:ln w="2113661">
            <a:solidFill>
              <a:srgbClr val="4285F4"/>
            </a:solidFill>
          </a:ln>
        </p:spPr>
        <p:txBody>
          <a:bodyPr wrap="square" lIns="0" tIns="0" rIns="0" bIns="0" rtlCol="0"/>
          <a:lstStyle/>
          <a:p>
            <a:endParaRPr/>
          </a:p>
        </p:txBody>
      </p:sp>
      <p:sp>
        <p:nvSpPr>
          <p:cNvPr id="35" name="object 35"/>
          <p:cNvSpPr/>
          <p:nvPr/>
        </p:nvSpPr>
        <p:spPr>
          <a:xfrm>
            <a:off x="3347466" y="2871216"/>
            <a:ext cx="5641340" cy="571500"/>
          </a:xfrm>
          <a:custGeom>
            <a:avLst/>
            <a:gdLst/>
            <a:ahLst/>
            <a:cxnLst/>
            <a:rect l="l" t="t" r="r" b="b"/>
            <a:pathLst>
              <a:path w="5641340" h="571500">
                <a:moveTo>
                  <a:pt x="571500" y="0"/>
                </a:moveTo>
                <a:lnTo>
                  <a:pt x="0" y="285750"/>
                </a:lnTo>
                <a:lnTo>
                  <a:pt x="571500" y="571500"/>
                </a:lnTo>
                <a:lnTo>
                  <a:pt x="571500" y="381000"/>
                </a:lnTo>
                <a:lnTo>
                  <a:pt x="476250" y="381000"/>
                </a:lnTo>
                <a:lnTo>
                  <a:pt x="476250" y="190500"/>
                </a:lnTo>
                <a:lnTo>
                  <a:pt x="571500" y="190500"/>
                </a:lnTo>
                <a:lnTo>
                  <a:pt x="571500" y="0"/>
                </a:lnTo>
                <a:close/>
              </a:path>
              <a:path w="5641340" h="571500">
                <a:moveTo>
                  <a:pt x="571500" y="190500"/>
                </a:moveTo>
                <a:lnTo>
                  <a:pt x="476250" y="190500"/>
                </a:lnTo>
                <a:lnTo>
                  <a:pt x="476250" y="381000"/>
                </a:lnTo>
                <a:lnTo>
                  <a:pt x="571500" y="381000"/>
                </a:lnTo>
                <a:lnTo>
                  <a:pt x="571500" y="190500"/>
                </a:lnTo>
                <a:close/>
              </a:path>
              <a:path w="5641340" h="571500">
                <a:moveTo>
                  <a:pt x="5641339" y="190500"/>
                </a:moveTo>
                <a:lnTo>
                  <a:pt x="571500" y="190500"/>
                </a:lnTo>
                <a:lnTo>
                  <a:pt x="571500" y="381000"/>
                </a:lnTo>
                <a:lnTo>
                  <a:pt x="5641339" y="381000"/>
                </a:lnTo>
                <a:lnTo>
                  <a:pt x="5641339" y="190500"/>
                </a:lnTo>
                <a:close/>
              </a:path>
            </a:pathLst>
          </a:custGeom>
          <a:solidFill>
            <a:srgbClr val="4285F4">
              <a:alpha val="50195"/>
            </a:srgbClr>
          </a:solidFill>
        </p:spPr>
        <p:txBody>
          <a:bodyPr wrap="square" lIns="0" tIns="0" rIns="0" bIns="0" rtlCol="0"/>
          <a:lstStyle/>
          <a:p>
            <a:endParaRPr/>
          </a:p>
        </p:txBody>
      </p:sp>
      <p:sp>
        <p:nvSpPr>
          <p:cNvPr id="36" name="object 36"/>
          <p:cNvSpPr txBox="1"/>
          <p:nvPr/>
        </p:nvSpPr>
        <p:spPr>
          <a:xfrm>
            <a:off x="3622676" y="4203573"/>
            <a:ext cx="213995" cy="513715"/>
          </a:xfrm>
          <a:prstGeom prst="rect">
            <a:avLst/>
          </a:prstGeom>
        </p:spPr>
        <p:txBody>
          <a:bodyPr vert="horz" wrap="square" lIns="0" tIns="12700" rIns="0" bIns="0" rtlCol="0">
            <a:spAutoFit/>
          </a:bodyPr>
          <a:lstStyle/>
          <a:p>
            <a:pPr marL="12700">
              <a:spcBef>
                <a:spcPts val="100"/>
              </a:spcBef>
            </a:pPr>
            <a:r>
              <a:rPr sz="3200" spc="-295" dirty="0">
                <a:solidFill>
                  <a:srgbClr val="006FC0"/>
                </a:solidFill>
                <a:latin typeface="Arial"/>
                <a:cs typeface="Arial"/>
              </a:rPr>
              <a:t>?</a:t>
            </a:r>
            <a:endParaRPr sz="3200">
              <a:latin typeface="Arial"/>
              <a:cs typeface="Arial"/>
            </a:endParaRPr>
          </a:p>
        </p:txBody>
      </p:sp>
      <p:sp>
        <p:nvSpPr>
          <p:cNvPr id="40" name="object 2">
            <a:extLst>
              <a:ext uri="{FF2B5EF4-FFF2-40B4-BE49-F238E27FC236}">
                <a16:creationId xmlns:a16="http://schemas.microsoft.com/office/drawing/2014/main" id="{51C294C7-9AFE-4300-8E40-4D2F20BB1935}"/>
              </a:ext>
            </a:extLst>
          </p:cNvPr>
          <p:cNvSpPr txBox="1">
            <a:spLocks/>
          </p:cNvSpPr>
          <p:nvPr/>
        </p:nvSpPr>
        <p:spPr>
          <a:xfrm>
            <a:off x="1563371" y="249377"/>
            <a:ext cx="9065259" cy="690574"/>
          </a:xfrm>
          <a:prstGeom prst="rect">
            <a:avLst/>
          </a:prstGeom>
        </p:spPr>
        <p:txBody>
          <a:bodyPr vert="horz" wrap="square" lIns="0" tIns="13335" rIns="0" bIns="0" rtlCol="0">
            <a:spAutoFit/>
          </a:bodyPr>
          <a:lstStyle>
            <a:lvl1pPr>
              <a:defRPr b="0" i="0" u="none">
                <a:latin typeface="+mj-lt"/>
                <a:ea typeface="+mj-ea"/>
                <a:cs typeface="+mj-cs"/>
              </a:defRPr>
            </a:lvl1pPr>
          </a:lstStyle>
          <a:p>
            <a:pPr marL="12700" algn="ctr">
              <a:spcBef>
                <a:spcPts val="105"/>
              </a:spcBef>
            </a:pPr>
            <a:r>
              <a:rPr lang="en-SG" sz="4400" kern="0" spc="-145" dirty="0">
                <a:solidFill>
                  <a:srgbClr val="3986FF"/>
                </a:solidFill>
              </a:rPr>
              <a:t>Vanishing </a:t>
            </a:r>
            <a:r>
              <a:rPr lang="en-SG" sz="4400" kern="0" spc="-170" dirty="0">
                <a:solidFill>
                  <a:srgbClr val="3986FF"/>
                </a:solidFill>
              </a:rPr>
              <a:t>gradient</a:t>
            </a:r>
            <a:r>
              <a:rPr lang="en-SG" sz="4400" kern="0" spc="-420" dirty="0">
                <a:solidFill>
                  <a:srgbClr val="3986FF"/>
                </a:solidFill>
              </a:rPr>
              <a:t> </a:t>
            </a:r>
            <a:r>
              <a:rPr lang="en-SG" sz="4400" kern="0" spc="-160" dirty="0">
                <a:solidFill>
                  <a:srgbClr val="3986FF"/>
                </a:solidFill>
              </a:rPr>
              <a:t>intuition</a:t>
            </a:r>
          </a:p>
        </p:txBody>
      </p:sp>
      <p:sp>
        <p:nvSpPr>
          <p:cNvPr id="37" name="Holder 4">
            <a:extLst>
              <a:ext uri="{FF2B5EF4-FFF2-40B4-BE49-F238E27FC236}">
                <a16:creationId xmlns:a16="http://schemas.microsoft.com/office/drawing/2014/main" id="{0C74689A-6572-4CD9-B0CA-8AED00D088F3}"/>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268304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747850"/>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724659"/>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724659"/>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752487"/>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496440" y="249377"/>
            <a:ext cx="7199121"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3088894"/>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3322066"/>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553715"/>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786886"/>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586993"/>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477386"/>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3088894"/>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3322066"/>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553715"/>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786886"/>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477386"/>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3088894"/>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3322066"/>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553715"/>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786886"/>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996692"/>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477386"/>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3088894"/>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3322066"/>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553715"/>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786886"/>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996692"/>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3246205"/>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1289382"/>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4437888" y="2686559"/>
            <a:ext cx="899160" cy="1697989"/>
          </a:xfrm>
          <a:custGeom>
            <a:avLst/>
            <a:gdLst/>
            <a:ahLst/>
            <a:cxnLst/>
            <a:rect l="l" t="t" r="r" b="b"/>
            <a:pathLst>
              <a:path w="899160" h="1697989">
                <a:moveTo>
                  <a:pt x="0" y="1697736"/>
                </a:moveTo>
                <a:lnTo>
                  <a:pt x="899160" y="1697736"/>
                </a:lnTo>
                <a:lnTo>
                  <a:pt x="899160" y="0"/>
                </a:lnTo>
                <a:lnTo>
                  <a:pt x="0" y="0"/>
                </a:lnTo>
                <a:lnTo>
                  <a:pt x="0" y="1697736"/>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446007" y="1194562"/>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7" name="object 37"/>
          <p:cNvSpPr/>
          <p:nvPr/>
        </p:nvSpPr>
        <p:spPr>
          <a:xfrm>
            <a:off x="8920734" y="1640331"/>
            <a:ext cx="8255" cy="1923414"/>
          </a:xfrm>
          <a:custGeom>
            <a:avLst/>
            <a:gdLst/>
            <a:ahLst/>
            <a:cxnLst/>
            <a:rect l="l" t="t" r="r" b="b"/>
            <a:pathLst>
              <a:path w="8254" h="1923414">
                <a:moveTo>
                  <a:pt x="-91122" y="961580"/>
                </a:moveTo>
                <a:lnTo>
                  <a:pt x="99377" y="961580"/>
                </a:lnTo>
              </a:path>
            </a:pathLst>
          </a:custGeom>
          <a:ln w="2113661">
            <a:solidFill>
              <a:srgbClr val="4285F4"/>
            </a:solidFill>
          </a:ln>
        </p:spPr>
        <p:txBody>
          <a:bodyPr wrap="square" lIns="0" tIns="0" rIns="0" bIns="0" rtlCol="0"/>
          <a:lstStyle/>
          <a:p>
            <a:endParaRPr/>
          </a:p>
        </p:txBody>
      </p:sp>
      <p:sp>
        <p:nvSpPr>
          <p:cNvPr id="38" name="object 38"/>
          <p:cNvSpPr/>
          <p:nvPr/>
        </p:nvSpPr>
        <p:spPr>
          <a:xfrm>
            <a:off x="5337809" y="3249549"/>
            <a:ext cx="3651250" cy="571500"/>
          </a:xfrm>
          <a:custGeom>
            <a:avLst/>
            <a:gdLst/>
            <a:ahLst/>
            <a:cxnLst/>
            <a:rect l="l" t="t" r="r" b="b"/>
            <a:pathLst>
              <a:path w="3651250" h="571500">
                <a:moveTo>
                  <a:pt x="570991" y="0"/>
                </a:moveTo>
                <a:lnTo>
                  <a:pt x="0" y="286638"/>
                </a:lnTo>
                <a:lnTo>
                  <a:pt x="572007" y="571500"/>
                </a:lnTo>
                <a:lnTo>
                  <a:pt x="571669" y="381126"/>
                </a:lnTo>
                <a:lnTo>
                  <a:pt x="476376" y="381126"/>
                </a:lnTo>
                <a:lnTo>
                  <a:pt x="476123" y="190626"/>
                </a:lnTo>
                <a:lnTo>
                  <a:pt x="571330" y="190467"/>
                </a:lnTo>
                <a:lnTo>
                  <a:pt x="570991" y="0"/>
                </a:lnTo>
                <a:close/>
              </a:path>
              <a:path w="3651250" h="571500">
                <a:moveTo>
                  <a:pt x="571330" y="190467"/>
                </a:moveTo>
                <a:lnTo>
                  <a:pt x="476123" y="190626"/>
                </a:lnTo>
                <a:lnTo>
                  <a:pt x="476376" y="381126"/>
                </a:lnTo>
                <a:lnTo>
                  <a:pt x="571669" y="380966"/>
                </a:lnTo>
                <a:lnTo>
                  <a:pt x="571330" y="190467"/>
                </a:lnTo>
                <a:close/>
              </a:path>
              <a:path w="3651250" h="571500">
                <a:moveTo>
                  <a:pt x="571669" y="380966"/>
                </a:moveTo>
                <a:lnTo>
                  <a:pt x="476376" y="381126"/>
                </a:lnTo>
                <a:lnTo>
                  <a:pt x="571669" y="381126"/>
                </a:lnTo>
                <a:lnTo>
                  <a:pt x="571669" y="380966"/>
                </a:lnTo>
                <a:close/>
              </a:path>
              <a:path w="3651250" h="571500">
                <a:moveTo>
                  <a:pt x="3650615" y="185292"/>
                </a:moveTo>
                <a:lnTo>
                  <a:pt x="571330" y="190467"/>
                </a:lnTo>
                <a:lnTo>
                  <a:pt x="571669" y="380966"/>
                </a:lnTo>
                <a:lnTo>
                  <a:pt x="3650995" y="375792"/>
                </a:lnTo>
                <a:lnTo>
                  <a:pt x="3650615" y="185292"/>
                </a:lnTo>
                <a:close/>
              </a:path>
            </a:pathLst>
          </a:custGeom>
          <a:solidFill>
            <a:srgbClr val="4285F4">
              <a:alpha val="50195"/>
            </a:srgbClr>
          </a:solidFill>
        </p:spPr>
        <p:txBody>
          <a:bodyPr wrap="square" lIns="0" tIns="0" rIns="0" bIns="0" rtlCol="0"/>
          <a:lstStyle/>
          <a:p>
            <a:endParaRPr/>
          </a:p>
        </p:txBody>
      </p:sp>
      <p:sp>
        <p:nvSpPr>
          <p:cNvPr id="39" name="object 39"/>
          <p:cNvSpPr/>
          <p:nvPr/>
        </p:nvSpPr>
        <p:spPr>
          <a:xfrm>
            <a:off x="2630176" y="4550558"/>
            <a:ext cx="830119" cy="549623"/>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3734099" y="4556505"/>
            <a:ext cx="735733" cy="647700"/>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4633181" y="4563242"/>
            <a:ext cx="556991" cy="549623"/>
          </a:xfrm>
          <a:prstGeom prst="rect">
            <a:avLst/>
          </a:prstGeom>
          <a:blipFill>
            <a:blip r:embed="rId16" cstate="print"/>
            <a:stretch>
              <a:fillRect/>
            </a:stretch>
          </a:blipFill>
        </p:spPr>
        <p:txBody>
          <a:bodyPr wrap="square" lIns="0" tIns="0" rIns="0" bIns="0" rtlCol="0"/>
          <a:lstStyle/>
          <a:p>
            <a:endParaRPr/>
          </a:p>
        </p:txBody>
      </p:sp>
      <p:sp>
        <p:nvSpPr>
          <p:cNvPr id="42" name="object 42"/>
          <p:cNvSpPr txBox="1"/>
          <p:nvPr/>
        </p:nvSpPr>
        <p:spPr>
          <a:xfrm>
            <a:off x="3910711" y="5339080"/>
            <a:ext cx="1016635" cy="299720"/>
          </a:xfrm>
          <a:prstGeom prst="rect">
            <a:avLst/>
          </a:prstGeom>
        </p:spPr>
        <p:txBody>
          <a:bodyPr vert="horz" wrap="square" lIns="0" tIns="12700" rIns="0" bIns="0" rtlCol="0">
            <a:spAutoFit/>
          </a:bodyPr>
          <a:lstStyle/>
          <a:p>
            <a:pPr marL="12700">
              <a:spcBef>
                <a:spcPts val="100"/>
              </a:spcBef>
            </a:pPr>
            <a:r>
              <a:rPr spc="-85" dirty="0">
                <a:solidFill>
                  <a:srgbClr val="BA56BD"/>
                </a:solidFill>
                <a:latin typeface="Arial"/>
                <a:cs typeface="Arial"/>
              </a:rPr>
              <a:t>chain</a:t>
            </a:r>
            <a:r>
              <a:rPr spc="-140" dirty="0">
                <a:solidFill>
                  <a:srgbClr val="BA56BD"/>
                </a:solidFill>
                <a:latin typeface="Arial"/>
                <a:cs typeface="Arial"/>
              </a:rPr>
              <a:t> </a:t>
            </a:r>
            <a:r>
              <a:rPr spc="-10" dirty="0">
                <a:solidFill>
                  <a:srgbClr val="BA56BD"/>
                </a:solidFill>
                <a:latin typeface="Arial"/>
                <a:cs typeface="Arial"/>
              </a:rPr>
              <a:t>rule!</a:t>
            </a:r>
            <a:endParaRPr>
              <a:latin typeface="Arial"/>
              <a:cs typeface="Arial"/>
            </a:endParaRPr>
          </a:p>
        </p:txBody>
      </p:sp>
      <p:sp>
        <p:nvSpPr>
          <p:cNvPr id="44" name="Holder 4">
            <a:extLst>
              <a:ext uri="{FF2B5EF4-FFF2-40B4-BE49-F238E27FC236}">
                <a16:creationId xmlns:a16="http://schemas.microsoft.com/office/drawing/2014/main" id="{C09C1A2F-E4C9-4C60-8244-75B4E7C83C5D}"/>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9975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747850"/>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724659"/>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724659"/>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752487"/>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798156" y="249377"/>
            <a:ext cx="659568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3088894"/>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3322066"/>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553715"/>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786886"/>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586993"/>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477386"/>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3088894"/>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3322066"/>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553715"/>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786886"/>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9966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477386"/>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3088894"/>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3322066"/>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553715"/>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786886"/>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996692"/>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477386"/>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3088894"/>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3322066"/>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553715"/>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786886"/>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996692"/>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3246205"/>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3246205"/>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1289382"/>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6460235" y="2686559"/>
            <a:ext cx="899160" cy="1697989"/>
          </a:xfrm>
          <a:custGeom>
            <a:avLst/>
            <a:gdLst/>
            <a:ahLst/>
            <a:cxnLst/>
            <a:rect l="l" t="t" r="r" b="b"/>
            <a:pathLst>
              <a:path w="899160" h="1697989">
                <a:moveTo>
                  <a:pt x="0" y="1697736"/>
                </a:moveTo>
                <a:lnTo>
                  <a:pt x="899160" y="1697736"/>
                </a:lnTo>
                <a:lnTo>
                  <a:pt x="899160" y="0"/>
                </a:lnTo>
                <a:lnTo>
                  <a:pt x="0" y="0"/>
                </a:lnTo>
                <a:lnTo>
                  <a:pt x="0" y="1697736"/>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446007" y="1194562"/>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7" name="object 37"/>
          <p:cNvSpPr/>
          <p:nvPr/>
        </p:nvSpPr>
        <p:spPr>
          <a:xfrm>
            <a:off x="8920734" y="1640331"/>
            <a:ext cx="8255" cy="1923414"/>
          </a:xfrm>
          <a:custGeom>
            <a:avLst/>
            <a:gdLst/>
            <a:ahLst/>
            <a:cxnLst/>
            <a:rect l="l" t="t" r="r" b="b"/>
            <a:pathLst>
              <a:path w="8254" h="1923414">
                <a:moveTo>
                  <a:pt x="-91122" y="961580"/>
                </a:moveTo>
                <a:lnTo>
                  <a:pt x="99377" y="961580"/>
                </a:lnTo>
              </a:path>
            </a:pathLst>
          </a:custGeom>
          <a:ln w="2113661">
            <a:solidFill>
              <a:srgbClr val="4285F4"/>
            </a:solidFill>
          </a:ln>
        </p:spPr>
        <p:txBody>
          <a:bodyPr wrap="square" lIns="0" tIns="0" rIns="0" bIns="0" rtlCol="0"/>
          <a:lstStyle/>
          <a:p>
            <a:endParaRPr/>
          </a:p>
        </p:txBody>
      </p:sp>
      <p:sp>
        <p:nvSpPr>
          <p:cNvPr id="38" name="object 38"/>
          <p:cNvSpPr/>
          <p:nvPr/>
        </p:nvSpPr>
        <p:spPr>
          <a:xfrm>
            <a:off x="7360159" y="3247390"/>
            <a:ext cx="1642745" cy="571500"/>
          </a:xfrm>
          <a:custGeom>
            <a:avLst/>
            <a:gdLst/>
            <a:ahLst/>
            <a:cxnLst/>
            <a:rect l="l" t="t" r="r" b="b"/>
            <a:pathLst>
              <a:path w="1642745" h="571500">
                <a:moveTo>
                  <a:pt x="571500" y="0"/>
                </a:moveTo>
                <a:lnTo>
                  <a:pt x="0" y="285750"/>
                </a:lnTo>
                <a:lnTo>
                  <a:pt x="571500" y="571500"/>
                </a:lnTo>
                <a:lnTo>
                  <a:pt x="571500" y="381000"/>
                </a:lnTo>
                <a:lnTo>
                  <a:pt x="476250" y="381000"/>
                </a:lnTo>
                <a:lnTo>
                  <a:pt x="476250" y="190500"/>
                </a:lnTo>
                <a:lnTo>
                  <a:pt x="571500" y="190500"/>
                </a:lnTo>
                <a:lnTo>
                  <a:pt x="571500" y="0"/>
                </a:lnTo>
                <a:close/>
              </a:path>
              <a:path w="1642745" h="571500">
                <a:moveTo>
                  <a:pt x="571500" y="190500"/>
                </a:moveTo>
                <a:lnTo>
                  <a:pt x="476250" y="190500"/>
                </a:lnTo>
                <a:lnTo>
                  <a:pt x="476250" y="381000"/>
                </a:lnTo>
                <a:lnTo>
                  <a:pt x="571500" y="381000"/>
                </a:lnTo>
                <a:lnTo>
                  <a:pt x="571500" y="190500"/>
                </a:lnTo>
                <a:close/>
              </a:path>
              <a:path w="1642745" h="571500">
                <a:moveTo>
                  <a:pt x="1642237" y="190500"/>
                </a:moveTo>
                <a:lnTo>
                  <a:pt x="571500" y="190500"/>
                </a:lnTo>
                <a:lnTo>
                  <a:pt x="571500" y="381000"/>
                </a:lnTo>
                <a:lnTo>
                  <a:pt x="1642237" y="381000"/>
                </a:lnTo>
                <a:lnTo>
                  <a:pt x="1642237" y="190500"/>
                </a:lnTo>
                <a:close/>
              </a:path>
            </a:pathLst>
          </a:custGeom>
          <a:solidFill>
            <a:srgbClr val="4285F4">
              <a:alpha val="50195"/>
            </a:srgbClr>
          </a:solidFill>
        </p:spPr>
        <p:txBody>
          <a:bodyPr wrap="square" lIns="0" tIns="0" rIns="0" bIns="0" rtlCol="0"/>
          <a:lstStyle/>
          <a:p>
            <a:endParaRPr/>
          </a:p>
        </p:txBody>
      </p:sp>
      <p:sp>
        <p:nvSpPr>
          <p:cNvPr id="39" name="object 39"/>
          <p:cNvSpPr/>
          <p:nvPr/>
        </p:nvSpPr>
        <p:spPr>
          <a:xfrm>
            <a:off x="2630176" y="4550558"/>
            <a:ext cx="830119" cy="549623"/>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3734099" y="4556505"/>
            <a:ext cx="735733" cy="647700"/>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5727992" y="4579854"/>
            <a:ext cx="729877" cy="546100"/>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6699860" y="4573665"/>
            <a:ext cx="552903" cy="633588"/>
          </a:xfrm>
          <a:prstGeom prst="rect">
            <a:avLst/>
          </a:prstGeom>
          <a:blipFill>
            <a:blip r:embed="rId17" cstate="print"/>
            <a:stretch>
              <a:fillRect/>
            </a:stretch>
          </a:blipFill>
        </p:spPr>
        <p:txBody>
          <a:bodyPr wrap="square" lIns="0" tIns="0" rIns="0" bIns="0" rtlCol="0"/>
          <a:lstStyle/>
          <a:p>
            <a:endParaRPr/>
          </a:p>
        </p:txBody>
      </p:sp>
      <p:sp>
        <p:nvSpPr>
          <p:cNvPr id="43" name="object 43"/>
          <p:cNvSpPr txBox="1"/>
          <p:nvPr/>
        </p:nvSpPr>
        <p:spPr>
          <a:xfrm>
            <a:off x="5903722" y="5339080"/>
            <a:ext cx="1016635" cy="299720"/>
          </a:xfrm>
          <a:prstGeom prst="rect">
            <a:avLst/>
          </a:prstGeom>
        </p:spPr>
        <p:txBody>
          <a:bodyPr vert="horz" wrap="square" lIns="0" tIns="12700" rIns="0" bIns="0" rtlCol="0">
            <a:spAutoFit/>
          </a:bodyPr>
          <a:lstStyle/>
          <a:p>
            <a:pPr marL="12700">
              <a:spcBef>
                <a:spcPts val="100"/>
              </a:spcBef>
            </a:pPr>
            <a:r>
              <a:rPr spc="-85" dirty="0">
                <a:solidFill>
                  <a:srgbClr val="BA56BD"/>
                </a:solidFill>
                <a:latin typeface="Arial"/>
                <a:cs typeface="Arial"/>
              </a:rPr>
              <a:t>chain</a:t>
            </a:r>
            <a:r>
              <a:rPr spc="-140" dirty="0">
                <a:solidFill>
                  <a:srgbClr val="BA56BD"/>
                </a:solidFill>
                <a:latin typeface="Arial"/>
                <a:cs typeface="Arial"/>
              </a:rPr>
              <a:t> </a:t>
            </a:r>
            <a:r>
              <a:rPr spc="-10" dirty="0">
                <a:solidFill>
                  <a:srgbClr val="BA56BD"/>
                </a:solidFill>
                <a:latin typeface="Arial"/>
                <a:cs typeface="Arial"/>
              </a:rPr>
              <a:t>rule!</a:t>
            </a:r>
            <a:endParaRPr>
              <a:latin typeface="Arial"/>
              <a:cs typeface="Arial"/>
            </a:endParaRPr>
          </a:p>
        </p:txBody>
      </p:sp>
      <p:sp>
        <p:nvSpPr>
          <p:cNvPr id="45" name="Holder 4">
            <a:extLst>
              <a:ext uri="{FF2B5EF4-FFF2-40B4-BE49-F238E27FC236}">
                <a16:creationId xmlns:a16="http://schemas.microsoft.com/office/drawing/2014/main" id="{79FEE45F-C451-4633-900D-D216A48B13E2}"/>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348091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6554" y="2595450"/>
            <a:ext cx="368530" cy="2133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17299" y="2572259"/>
            <a:ext cx="382167" cy="24582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87947" y="2572259"/>
            <a:ext cx="383348" cy="24582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487442" y="2600087"/>
            <a:ext cx="377507" cy="217998"/>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982471" y="249377"/>
            <a:ext cx="8227059" cy="690574"/>
          </a:xfrm>
          <a:prstGeom prst="rect">
            <a:avLst/>
          </a:prstGeom>
        </p:spPr>
        <p:txBody>
          <a:bodyPr vert="horz" wrap="square" lIns="0" tIns="13335" rIns="0" bIns="0" rtlCol="0">
            <a:spAutoFit/>
          </a:bodyPr>
          <a:lstStyle/>
          <a:p>
            <a:pPr marL="12700" algn="ctr">
              <a:spcBef>
                <a:spcPts val="105"/>
              </a:spcBef>
            </a:pPr>
            <a:r>
              <a:rPr spc="-145" dirty="0">
                <a:solidFill>
                  <a:srgbClr val="3986FF"/>
                </a:solidFill>
              </a:rPr>
              <a:t>Vanishing </a:t>
            </a:r>
            <a:r>
              <a:rPr spc="-170" dirty="0">
                <a:solidFill>
                  <a:srgbClr val="3986FF"/>
                </a:solidFill>
              </a:rPr>
              <a:t>gradient</a:t>
            </a:r>
            <a:r>
              <a:rPr spc="-420" dirty="0">
                <a:solidFill>
                  <a:srgbClr val="3986FF"/>
                </a:solidFill>
              </a:rPr>
              <a:t> </a:t>
            </a:r>
            <a:r>
              <a:rPr spc="-160" dirty="0">
                <a:solidFill>
                  <a:srgbClr val="3986FF"/>
                </a:solidFill>
              </a:rPr>
              <a:t>intuition</a:t>
            </a:r>
          </a:p>
        </p:txBody>
      </p:sp>
      <p:sp>
        <p:nvSpPr>
          <p:cNvPr id="7" name="object 7"/>
          <p:cNvSpPr/>
          <p:nvPr/>
        </p:nvSpPr>
        <p:spPr>
          <a:xfrm>
            <a:off x="2825497" y="2936494"/>
            <a:ext cx="166115" cy="17525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825497" y="3169666"/>
            <a:ext cx="166115" cy="17373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25497" y="3401315"/>
            <a:ext cx="166115" cy="17525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825497" y="3634486"/>
            <a:ext cx="166115" cy="17373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21102" y="28442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1" y="1068103"/>
                </a:lnTo>
                <a:lnTo>
                  <a:pt x="17854" y="1055036"/>
                </a:lnTo>
                <a:lnTo>
                  <a:pt x="4790" y="1035659"/>
                </a:lnTo>
                <a:lnTo>
                  <a:pt x="0" y="1011936"/>
                </a:lnTo>
                <a:lnTo>
                  <a:pt x="0" y="60960"/>
                </a:lnTo>
                <a:lnTo>
                  <a:pt x="4790" y="37236"/>
                </a:lnTo>
                <a:lnTo>
                  <a:pt x="17854" y="17859"/>
                </a:lnTo>
                <a:lnTo>
                  <a:pt x="37231"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2" name="object 12"/>
          <p:cNvSpPr/>
          <p:nvPr/>
        </p:nvSpPr>
        <p:spPr>
          <a:xfrm>
            <a:off x="8868029" y="1434593"/>
            <a:ext cx="111760" cy="1409065"/>
          </a:xfrm>
          <a:custGeom>
            <a:avLst/>
            <a:gdLst/>
            <a:ahLst/>
            <a:cxnLst/>
            <a:rect l="l" t="t" r="r" b="b"/>
            <a:pathLst>
              <a:path w="111759" h="1409064">
                <a:moveTo>
                  <a:pt x="55753" y="39224"/>
                </a:moveTo>
                <a:lnTo>
                  <a:pt x="45847" y="56206"/>
                </a:lnTo>
                <a:lnTo>
                  <a:pt x="45847" y="1408938"/>
                </a:lnTo>
                <a:lnTo>
                  <a:pt x="65659" y="1408938"/>
                </a:lnTo>
                <a:lnTo>
                  <a:pt x="65659" y="56206"/>
                </a:lnTo>
                <a:lnTo>
                  <a:pt x="55753" y="39224"/>
                </a:lnTo>
                <a:close/>
              </a:path>
              <a:path w="111759" h="1409064">
                <a:moveTo>
                  <a:pt x="55752" y="0"/>
                </a:moveTo>
                <a:lnTo>
                  <a:pt x="2794" y="90805"/>
                </a:lnTo>
                <a:lnTo>
                  <a:pt x="0" y="95504"/>
                </a:lnTo>
                <a:lnTo>
                  <a:pt x="1524" y="101600"/>
                </a:lnTo>
                <a:lnTo>
                  <a:pt x="6350" y="104394"/>
                </a:lnTo>
                <a:lnTo>
                  <a:pt x="11049" y="107187"/>
                </a:lnTo>
                <a:lnTo>
                  <a:pt x="17145" y="105537"/>
                </a:lnTo>
                <a:lnTo>
                  <a:pt x="19812" y="100837"/>
                </a:lnTo>
                <a:lnTo>
                  <a:pt x="45847" y="56206"/>
                </a:lnTo>
                <a:lnTo>
                  <a:pt x="45847" y="19558"/>
                </a:lnTo>
                <a:lnTo>
                  <a:pt x="67159" y="19558"/>
                </a:lnTo>
                <a:lnTo>
                  <a:pt x="55752" y="0"/>
                </a:lnTo>
                <a:close/>
              </a:path>
              <a:path w="111759" h="1409064">
                <a:moveTo>
                  <a:pt x="67159" y="19558"/>
                </a:moveTo>
                <a:lnTo>
                  <a:pt x="65659" y="19558"/>
                </a:lnTo>
                <a:lnTo>
                  <a:pt x="65659" y="56206"/>
                </a:lnTo>
                <a:lnTo>
                  <a:pt x="91694" y="100837"/>
                </a:lnTo>
                <a:lnTo>
                  <a:pt x="94361" y="105537"/>
                </a:lnTo>
                <a:lnTo>
                  <a:pt x="100456" y="107187"/>
                </a:lnTo>
                <a:lnTo>
                  <a:pt x="109854" y="101600"/>
                </a:lnTo>
                <a:lnTo>
                  <a:pt x="111505" y="95504"/>
                </a:lnTo>
                <a:lnTo>
                  <a:pt x="108712" y="90805"/>
                </a:lnTo>
                <a:lnTo>
                  <a:pt x="67159" y="19558"/>
                </a:lnTo>
                <a:close/>
              </a:path>
              <a:path w="111759" h="1409064">
                <a:moveTo>
                  <a:pt x="65659" y="19558"/>
                </a:moveTo>
                <a:lnTo>
                  <a:pt x="45847" y="19558"/>
                </a:lnTo>
                <a:lnTo>
                  <a:pt x="45847" y="56206"/>
                </a:lnTo>
                <a:lnTo>
                  <a:pt x="55753" y="39224"/>
                </a:lnTo>
                <a:lnTo>
                  <a:pt x="47244" y="24637"/>
                </a:lnTo>
                <a:lnTo>
                  <a:pt x="65659" y="24637"/>
                </a:lnTo>
                <a:lnTo>
                  <a:pt x="65659" y="19558"/>
                </a:lnTo>
                <a:close/>
              </a:path>
              <a:path w="111759" h="1409064">
                <a:moveTo>
                  <a:pt x="65659" y="24637"/>
                </a:moveTo>
                <a:lnTo>
                  <a:pt x="64262" y="24637"/>
                </a:lnTo>
                <a:lnTo>
                  <a:pt x="55753" y="39224"/>
                </a:lnTo>
                <a:lnTo>
                  <a:pt x="65659" y="56206"/>
                </a:lnTo>
                <a:lnTo>
                  <a:pt x="65659" y="24637"/>
                </a:lnTo>
                <a:close/>
              </a:path>
              <a:path w="111759" h="1409064">
                <a:moveTo>
                  <a:pt x="64262" y="24637"/>
                </a:moveTo>
                <a:lnTo>
                  <a:pt x="47244" y="24637"/>
                </a:lnTo>
                <a:lnTo>
                  <a:pt x="55753" y="39224"/>
                </a:lnTo>
                <a:lnTo>
                  <a:pt x="64262" y="24637"/>
                </a:lnTo>
                <a:close/>
              </a:path>
            </a:pathLst>
          </a:custGeom>
          <a:solidFill>
            <a:srgbClr val="7E7E7E"/>
          </a:solidFill>
        </p:spPr>
        <p:txBody>
          <a:bodyPr wrap="square" lIns="0" tIns="0" rIns="0" bIns="0" rtlCol="0"/>
          <a:lstStyle/>
          <a:p>
            <a:endParaRPr/>
          </a:p>
        </p:txBody>
      </p:sp>
      <p:sp>
        <p:nvSpPr>
          <p:cNvPr id="13" name="object 13"/>
          <p:cNvSpPr/>
          <p:nvPr/>
        </p:nvSpPr>
        <p:spPr>
          <a:xfrm>
            <a:off x="7099554" y="3324986"/>
            <a:ext cx="1641475" cy="111760"/>
          </a:xfrm>
          <a:custGeom>
            <a:avLst/>
            <a:gdLst/>
            <a:ahLst/>
            <a:cxnLst/>
            <a:rect l="l" t="t" r="r" b="b"/>
            <a:pathLst>
              <a:path w="1641475" h="111760">
                <a:moveTo>
                  <a:pt x="1601996" y="55752"/>
                </a:moveTo>
                <a:lnTo>
                  <a:pt x="1540382" y="91693"/>
                </a:lnTo>
                <a:lnTo>
                  <a:pt x="1535684" y="94361"/>
                </a:lnTo>
                <a:lnTo>
                  <a:pt x="1534032" y="100456"/>
                </a:lnTo>
                <a:lnTo>
                  <a:pt x="1536827" y="105155"/>
                </a:lnTo>
                <a:lnTo>
                  <a:pt x="1539494" y="109981"/>
                </a:lnTo>
                <a:lnTo>
                  <a:pt x="1545590" y="111505"/>
                </a:lnTo>
                <a:lnTo>
                  <a:pt x="1550289" y="108712"/>
                </a:lnTo>
                <a:lnTo>
                  <a:pt x="1624212" y="65659"/>
                </a:lnTo>
                <a:lnTo>
                  <a:pt x="1621536" y="65659"/>
                </a:lnTo>
                <a:lnTo>
                  <a:pt x="1621536"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1" y="55752"/>
                </a:lnTo>
                <a:lnTo>
                  <a:pt x="1624212" y="45847"/>
                </a:lnTo>
                <a:close/>
              </a:path>
              <a:path w="1641475" h="111760">
                <a:moveTo>
                  <a:pt x="1616582" y="47243"/>
                </a:moveTo>
                <a:lnTo>
                  <a:pt x="1601996" y="55752"/>
                </a:lnTo>
                <a:lnTo>
                  <a:pt x="1616582" y="64262"/>
                </a:lnTo>
                <a:lnTo>
                  <a:pt x="1616582" y="47243"/>
                </a:lnTo>
                <a:close/>
              </a:path>
              <a:path w="1641475" h="111760">
                <a:moveTo>
                  <a:pt x="1621536" y="47243"/>
                </a:moveTo>
                <a:lnTo>
                  <a:pt x="1616582" y="47243"/>
                </a:lnTo>
                <a:lnTo>
                  <a:pt x="1616582" y="64262"/>
                </a:lnTo>
                <a:lnTo>
                  <a:pt x="1621536" y="64262"/>
                </a:lnTo>
                <a:lnTo>
                  <a:pt x="1621536" y="47243"/>
                </a:lnTo>
                <a:close/>
              </a:path>
              <a:path w="1641475" h="111760">
                <a:moveTo>
                  <a:pt x="1545590" y="0"/>
                </a:moveTo>
                <a:lnTo>
                  <a:pt x="1539494" y="1524"/>
                </a:lnTo>
                <a:lnTo>
                  <a:pt x="1536827" y="6350"/>
                </a:lnTo>
                <a:lnTo>
                  <a:pt x="1534032" y="11049"/>
                </a:lnTo>
                <a:lnTo>
                  <a:pt x="1535684" y="17144"/>
                </a:lnTo>
                <a:lnTo>
                  <a:pt x="1540382" y="19812"/>
                </a:lnTo>
                <a:lnTo>
                  <a:pt x="1601996" y="55752"/>
                </a:lnTo>
                <a:lnTo>
                  <a:pt x="1616582" y="47243"/>
                </a:lnTo>
                <a:lnTo>
                  <a:pt x="1621536" y="47243"/>
                </a:lnTo>
                <a:lnTo>
                  <a:pt x="1621536" y="45847"/>
                </a:lnTo>
                <a:lnTo>
                  <a:pt x="1624212" y="45847"/>
                </a:lnTo>
                <a:lnTo>
                  <a:pt x="1550289" y="2793"/>
                </a:lnTo>
                <a:lnTo>
                  <a:pt x="1545590" y="0"/>
                </a:lnTo>
                <a:close/>
              </a:path>
            </a:pathLst>
          </a:custGeom>
          <a:solidFill>
            <a:srgbClr val="7E7E7E"/>
          </a:solidFill>
        </p:spPr>
        <p:txBody>
          <a:bodyPr wrap="square" lIns="0" tIns="0" rIns="0" bIns="0" rtlCol="0"/>
          <a:lstStyle/>
          <a:p>
            <a:endParaRPr/>
          </a:p>
        </p:txBody>
      </p:sp>
      <p:sp>
        <p:nvSpPr>
          <p:cNvPr id="14" name="object 14"/>
          <p:cNvSpPr/>
          <p:nvPr/>
        </p:nvSpPr>
        <p:spPr>
          <a:xfrm>
            <a:off x="8846820" y="2936494"/>
            <a:ext cx="166115" cy="175259"/>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846820" y="3169666"/>
            <a:ext cx="166115" cy="17373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846820" y="3401315"/>
            <a:ext cx="166115" cy="17525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8846820" y="3634486"/>
            <a:ext cx="166115" cy="17373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740902" y="2844292"/>
            <a:ext cx="365760" cy="1073150"/>
          </a:xfrm>
          <a:custGeom>
            <a:avLst/>
            <a:gdLst/>
            <a:ahLst/>
            <a:cxnLst/>
            <a:rect l="l" t="t" r="r" b="b"/>
            <a:pathLst>
              <a:path w="365759"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19" name="object 19"/>
          <p:cNvSpPr/>
          <p:nvPr/>
        </p:nvSpPr>
        <p:spPr>
          <a:xfrm>
            <a:off x="5093971" y="3324986"/>
            <a:ext cx="1641475" cy="111760"/>
          </a:xfrm>
          <a:custGeom>
            <a:avLst/>
            <a:gdLst/>
            <a:ahLst/>
            <a:cxnLst/>
            <a:rect l="l" t="t" r="r" b="b"/>
            <a:pathLst>
              <a:path w="1641475" h="111760">
                <a:moveTo>
                  <a:pt x="1601996" y="55752"/>
                </a:moveTo>
                <a:lnTo>
                  <a:pt x="1540382" y="91693"/>
                </a:lnTo>
                <a:lnTo>
                  <a:pt x="1535683" y="94361"/>
                </a:lnTo>
                <a:lnTo>
                  <a:pt x="1534032" y="100456"/>
                </a:lnTo>
                <a:lnTo>
                  <a:pt x="1536827" y="105155"/>
                </a:lnTo>
                <a:lnTo>
                  <a:pt x="1539493" y="109981"/>
                </a:lnTo>
                <a:lnTo>
                  <a:pt x="1545589" y="111505"/>
                </a:lnTo>
                <a:lnTo>
                  <a:pt x="1550289" y="108712"/>
                </a:lnTo>
                <a:lnTo>
                  <a:pt x="1624212" y="65659"/>
                </a:lnTo>
                <a:lnTo>
                  <a:pt x="1621535" y="65659"/>
                </a:lnTo>
                <a:lnTo>
                  <a:pt x="1621535" y="64262"/>
                </a:lnTo>
                <a:lnTo>
                  <a:pt x="1616582"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5" y="45847"/>
                </a:lnTo>
                <a:lnTo>
                  <a:pt x="1621535" y="65659"/>
                </a:lnTo>
                <a:lnTo>
                  <a:pt x="1624212" y="65659"/>
                </a:lnTo>
                <a:lnTo>
                  <a:pt x="1641220" y="55752"/>
                </a:lnTo>
                <a:lnTo>
                  <a:pt x="1624212" y="45847"/>
                </a:lnTo>
                <a:close/>
              </a:path>
              <a:path w="1641475" h="111760">
                <a:moveTo>
                  <a:pt x="1616582" y="47243"/>
                </a:moveTo>
                <a:lnTo>
                  <a:pt x="1601996" y="55752"/>
                </a:lnTo>
                <a:lnTo>
                  <a:pt x="1616582" y="64262"/>
                </a:lnTo>
                <a:lnTo>
                  <a:pt x="1616582" y="47243"/>
                </a:lnTo>
                <a:close/>
              </a:path>
              <a:path w="1641475" h="111760">
                <a:moveTo>
                  <a:pt x="1621535" y="47243"/>
                </a:moveTo>
                <a:lnTo>
                  <a:pt x="1616582" y="47243"/>
                </a:lnTo>
                <a:lnTo>
                  <a:pt x="1616582" y="64262"/>
                </a:lnTo>
                <a:lnTo>
                  <a:pt x="1621535" y="64262"/>
                </a:lnTo>
                <a:lnTo>
                  <a:pt x="1621535" y="47243"/>
                </a:lnTo>
                <a:close/>
              </a:path>
              <a:path w="1641475" h="111760">
                <a:moveTo>
                  <a:pt x="1545589" y="0"/>
                </a:moveTo>
                <a:lnTo>
                  <a:pt x="1539493" y="1524"/>
                </a:lnTo>
                <a:lnTo>
                  <a:pt x="1536827" y="6350"/>
                </a:lnTo>
                <a:lnTo>
                  <a:pt x="1534032" y="11049"/>
                </a:lnTo>
                <a:lnTo>
                  <a:pt x="1535683" y="17144"/>
                </a:lnTo>
                <a:lnTo>
                  <a:pt x="1540382" y="19812"/>
                </a:lnTo>
                <a:lnTo>
                  <a:pt x="1601996" y="55752"/>
                </a:lnTo>
                <a:lnTo>
                  <a:pt x="1616582" y="47243"/>
                </a:lnTo>
                <a:lnTo>
                  <a:pt x="1621535" y="47243"/>
                </a:lnTo>
                <a:lnTo>
                  <a:pt x="1621535"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0" name="object 20"/>
          <p:cNvSpPr/>
          <p:nvPr/>
        </p:nvSpPr>
        <p:spPr>
          <a:xfrm>
            <a:off x="6839712" y="2936494"/>
            <a:ext cx="166115" cy="17525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839712" y="3169666"/>
            <a:ext cx="166115" cy="173735"/>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839712" y="3401315"/>
            <a:ext cx="166115" cy="17525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39712" y="3634486"/>
            <a:ext cx="166115" cy="173735"/>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733794" y="2844292"/>
            <a:ext cx="365760" cy="1073150"/>
          </a:xfrm>
          <a:custGeom>
            <a:avLst/>
            <a:gdLst/>
            <a:ahLst/>
            <a:cxnLst/>
            <a:rect l="l" t="t" r="r" b="b"/>
            <a:pathLst>
              <a:path w="365760" h="1073150">
                <a:moveTo>
                  <a:pt x="304800" y="0"/>
                </a:moveTo>
                <a:lnTo>
                  <a:pt x="328523" y="4792"/>
                </a:lnTo>
                <a:lnTo>
                  <a:pt x="347900" y="17859"/>
                </a:lnTo>
                <a:lnTo>
                  <a:pt x="360967" y="37236"/>
                </a:lnTo>
                <a:lnTo>
                  <a:pt x="365759" y="60960"/>
                </a:lnTo>
                <a:lnTo>
                  <a:pt x="365759" y="1011936"/>
                </a:lnTo>
                <a:lnTo>
                  <a:pt x="360967" y="1035659"/>
                </a:lnTo>
                <a:lnTo>
                  <a:pt x="347900" y="1055036"/>
                </a:lnTo>
                <a:lnTo>
                  <a:pt x="328523" y="1068103"/>
                </a:lnTo>
                <a:lnTo>
                  <a:pt x="304800" y="1072896"/>
                </a:lnTo>
                <a:lnTo>
                  <a:pt x="60959" y="1072896"/>
                </a:lnTo>
                <a:lnTo>
                  <a:pt x="37236" y="1068103"/>
                </a:lnTo>
                <a:lnTo>
                  <a:pt x="17859" y="1055036"/>
                </a:lnTo>
                <a:lnTo>
                  <a:pt x="4792" y="1035659"/>
                </a:lnTo>
                <a:lnTo>
                  <a:pt x="0" y="1011936"/>
                </a:lnTo>
                <a:lnTo>
                  <a:pt x="0" y="60960"/>
                </a:lnTo>
                <a:lnTo>
                  <a:pt x="4792" y="37236"/>
                </a:lnTo>
                <a:lnTo>
                  <a:pt x="17859" y="17859"/>
                </a:lnTo>
                <a:lnTo>
                  <a:pt x="37236" y="4792"/>
                </a:lnTo>
                <a:lnTo>
                  <a:pt x="60959" y="0"/>
                </a:lnTo>
                <a:lnTo>
                  <a:pt x="304800" y="0"/>
                </a:lnTo>
                <a:close/>
              </a:path>
            </a:pathLst>
          </a:custGeom>
          <a:ln w="19812">
            <a:solidFill>
              <a:srgbClr val="A3001D"/>
            </a:solidFill>
          </a:ln>
        </p:spPr>
        <p:txBody>
          <a:bodyPr wrap="square" lIns="0" tIns="0" rIns="0" bIns="0" rtlCol="0"/>
          <a:lstStyle/>
          <a:p>
            <a:endParaRPr/>
          </a:p>
        </p:txBody>
      </p:sp>
      <p:sp>
        <p:nvSpPr>
          <p:cNvPr id="25" name="object 25"/>
          <p:cNvSpPr/>
          <p:nvPr/>
        </p:nvSpPr>
        <p:spPr>
          <a:xfrm>
            <a:off x="3086862" y="3324986"/>
            <a:ext cx="1641475" cy="111760"/>
          </a:xfrm>
          <a:custGeom>
            <a:avLst/>
            <a:gdLst/>
            <a:ahLst/>
            <a:cxnLst/>
            <a:rect l="l" t="t" r="r" b="b"/>
            <a:pathLst>
              <a:path w="1641475" h="111760">
                <a:moveTo>
                  <a:pt x="1601996" y="55752"/>
                </a:moveTo>
                <a:lnTo>
                  <a:pt x="1540383" y="91693"/>
                </a:lnTo>
                <a:lnTo>
                  <a:pt x="1535683" y="94361"/>
                </a:lnTo>
                <a:lnTo>
                  <a:pt x="1534033" y="100456"/>
                </a:lnTo>
                <a:lnTo>
                  <a:pt x="1536827" y="105155"/>
                </a:lnTo>
                <a:lnTo>
                  <a:pt x="1539494" y="109981"/>
                </a:lnTo>
                <a:lnTo>
                  <a:pt x="1545589" y="111505"/>
                </a:lnTo>
                <a:lnTo>
                  <a:pt x="1550289" y="108712"/>
                </a:lnTo>
                <a:lnTo>
                  <a:pt x="1624212" y="65659"/>
                </a:lnTo>
                <a:lnTo>
                  <a:pt x="1621536" y="65659"/>
                </a:lnTo>
                <a:lnTo>
                  <a:pt x="1621536" y="64262"/>
                </a:lnTo>
                <a:lnTo>
                  <a:pt x="1616583" y="64262"/>
                </a:lnTo>
                <a:lnTo>
                  <a:pt x="1601996" y="55752"/>
                </a:lnTo>
                <a:close/>
              </a:path>
              <a:path w="1641475" h="111760">
                <a:moveTo>
                  <a:pt x="1585014" y="45847"/>
                </a:moveTo>
                <a:lnTo>
                  <a:pt x="0" y="45847"/>
                </a:lnTo>
                <a:lnTo>
                  <a:pt x="0" y="65659"/>
                </a:lnTo>
                <a:lnTo>
                  <a:pt x="1585014" y="65659"/>
                </a:lnTo>
                <a:lnTo>
                  <a:pt x="1601996" y="55752"/>
                </a:lnTo>
                <a:lnTo>
                  <a:pt x="1585014" y="45847"/>
                </a:lnTo>
                <a:close/>
              </a:path>
              <a:path w="1641475" h="111760">
                <a:moveTo>
                  <a:pt x="1624212" y="45847"/>
                </a:moveTo>
                <a:lnTo>
                  <a:pt x="1621536" y="45847"/>
                </a:lnTo>
                <a:lnTo>
                  <a:pt x="1621536" y="65659"/>
                </a:lnTo>
                <a:lnTo>
                  <a:pt x="1624212" y="65659"/>
                </a:lnTo>
                <a:lnTo>
                  <a:pt x="1641220" y="55752"/>
                </a:lnTo>
                <a:lnTo>
                  <a:pt x="1624212" y="45847"/>
                </a:lnTo>
                <a:close/>
              </a:path>
              <a:path w="1641475" h="111760">
                <a:moveTo>
                  <a:pt x="1616583" y="47243"/>
                </a:moveTo>
                <a:lnTo>
                  <a:pt x="1601996" y="55752"/>
                </a:lnTo>
                <a:lnTo>
                  <a:pt x="1616583" y="64262"/>
                </a:lnTo>
                <a:lnTo>
                  <a:pt x="1616583" y="47243"/>
                </a:lnTo>
                <a:close/>
              </a:path>
              <a:path w="1641475" h="111760">
                <a:moveTo>
                  <a:pt x="1621536" y="47243"/>
                </a:moveTo>
                <a:lnTo>
                  <a:pt x="1616583" y="47243"/>
                </a:lnTo>
                <a:lnTo>
                  <a:pt x="1616583" y="64262"/>
                </a:lnTo>
                <a:lnTo>
                  <a:pt x="1621536" y="64262"/>
                </a:lnTo>
                <a:lnTo>
                  <a:pt x="1621536" y="47243"/>
                </a:lnTo>
                <a:close/>
              </a:path>
              <a:path w="1641475" h="111760">
                <a:moveTo>
                  <a:pt x="1545589" y="0"/>
                </a:moveTo>
                <a:lnTo>
                  <a:pt x="1539494" y="1524"/>
                </a:lnTo>
                <a:lnTo>
                  <a:pt x="1536827" y="6350"/>
                </a:lnTo>
                <a:lnTo>
                  <a:pt x="1534033" y="11049"/>
                </a:lnTo>
                <a:lnTo>
                  <a:pt x="1535683" y="17144"/>
                </a:lnTo>
                <a:lnTo>
                  <a:pt x="1540383" y="19812"/>
                </a:lnTo>
                <a:lnTo>
                  <a:pt x="1601996" y="55752"/>
                </a:lnTo>
                <a:lnTo>
                  <a:pt x="1616583" y="47243"/>
                </a:lnTo>
                <a:lnTo>
                  <a:pt x="1621536" y="47243"/>
                </a:lnTo>
                <a:lnTo>
                  <a:pt x="1621536" y="45847"/>
                </a:lnTo>
                <a:lnTo>
                  <a:pt x="1624212" y="45847"/>
                </a:lnTo>
                <a:lnTo>
                  <a:pt x="1550289" y="2793"/>
                </a:lnTo>
                <a:lnTo>
                  <a:pt x="1545589" y="0"/>
                </a:lnTo>
                <a:close/>
              </a:path>
            </a:pathLst>
          </a:custGeom>
          <a:solidFill>
            <a:srgbClr val="7E7E7E"/>
          </a:solidFill>
        </p:spPr>
        <p:txBody>
          <a:bodyPr wrap="square" lIns="0" tIns="0" rIns="0" bIns="0" rtlCol="0"/>
          <a:lstStyle/>
          <a:p>
            <a:endParaRPr/>
          </a:p>
        </p:txBody>
      </p:sp>
      <p:sp>
        <p:nvSpPr>
          <p:cNvPr id="26" name="object 26"/>
          <p:cNvSpPr/>
          <p:nvPr/>
        </p:nvSpPr>
        <p:spPr>
          <a:xfrm>
            <a:off x="4832604" y="2936494"/>
            <a:ext cx="166115" cy="17525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832604" y="3169666"/>
            <a:ext cx="166115" cy="173735"/>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4832604" y="3401315"/>
            <a:ext cx="166115" cy="175259"/>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32604" y="3634486"/>
            <a:ext cx="166115" cy="17373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4728210" y="2844292"/>
            <a:ext cx="365760" cy="1073150"/>
          </a:xfrm>
          <a:custGeom>
            <a:avLst/>
            <a:gdLst/>
            <a:ahLst/>
            <a:cxnLst/>
            <a:rect l="l" t="t" r="r" b="b"/>
            <a:pathLst>
              <a:path w="365760" h="1073150">
                <a:moveTo>
                  <a:pt x="304800" y="0"/>
                </a:moveTo>
                <a:lnTo>
                  <a:pt x="328523" y="4792"/>
                </a:lnTo>
                <a:lnTo>
                  <a:pt x="347900" y="17859"/>
                </a:lnTo>
                <a:lnTo>
                  <a:pt x="360967" y="37236"/>
                </a:lnTo>
                <a:lnTo>
                  <a:pt x="365760" y="60960"/>
                </a:lnTo>
                <a:lnTo>
                  <a:pt x="365760" y="1011936"/>
                </a:lnTo>
                <a:lnTo>
                  <a:pt x="360967" y="1035659"/>
                </a:lnTo>
                <a:lnTo>
                  <a:pt x="347900" y="1055036"/>
                </a:lnTo>
                <a:lnTo>
                  <a:pt x="328523" y="1068103"/>
                </a:lnTo>
                <a:lnTo>
                  <a:pt x="304800" y="1072896"/>
                </a:lnTo>
                <a:lnTo>
                  <a:pt x="60960" y="1072896"/>
                </a:lnTo>
                <a:lnTo>
                  <a:pt x="37236" y="1068103"/>
                </a:lnTo>
                <a:lnTo>
                  <a:pt x="17859" y="1055036"/>
                </a:lnTo>
                <a:lnTo>
                  <a:pt x="4792" y="1035659"/>
                </a:lnTo>
                <a:lnTo>
                  <a:pt x="0" y="1011936"/>
                </a:lnTo>
                <a:lnTo>
                  <a:pt x="0" y="60960"/>
                </a:lnTo>
                <a:lnTo>
                  <a:pt x="4792" y="37236"/>
                </a:lnTo>
                <a:lnTo>
                  <a:pt x="17859" y="17859"/>
                </a:lnTo>
                <a:lnTo>
                  <a:pt x="37236" y="4792"/>
                </a:lnTo>
                <a:lnTo>
                  <a:pt x="60960" y="0"/>
                </a:lnTo>
                <a:lnTo>
                  <a:pt x="304800" y="0"/>
                </a:lnTo>
                <a:close/>
              </a:path>
            </a:pathLst>
          </a:custGeom>
          <a:ln w="19812">
            <a:solidFill>
              <a:srgbClr val="A3001D"/>
            </a:solidFill>
          </a:ln>
        </p:spPr>
        <p:txBody>
          <a:bodyPr wrap="square" lIns="0" tIns="0" rIns="0" bIns="0" rtlCol="0"/>
          <a:lstStyle/>
          <a:p>
            <a:endParaRPr/>
          </a:p>
        </p:txBody>
      </p:sp>
      <p:sp>
        <p:nvSpPr>
          <p:cNvPr id="31" name="object 31"/>
          <p:cNvSpPr/>
          <p:nvPr/>
        </p:nvSpPr>
        <p:spPr>
          <a:xfrm>
            <a:off x="3752419" y="3093805"/>
            <a:ext cx="292210" cy="18050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776291" y="3093805"/>
            <a:ext cx="292210" cy="180509"/>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7783288" y="3093805"/>
            <a:ext cx="290818" cy="180509"/>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8577145" y="1136982"/>
            <a:ext cx="673425" cy="269019"/>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8468868" y="2485390"/>
            <a:ext cx="899160" cy="1696720"/>
          </a:xfrm>
          <a:custGeom>
            <a:avLst/>
            <a:gdLst/>
            <a:ahLst/>
            <a:cxnLst/>
            <a:rect l="l" t="t" r="r" b="b"/>
            <a:pathLst>
              <a:path w="899159" h="1696720">
                <a:moveTo>
                  <a:pt x="0" y="1696212"/>
                </a:moveTo>
                <a:lnTo>
                  <a:pt x="899159" y="1696212"/>
                </a:lnTo>
                <a:lnTo>
                  <a:pt x="899159" y="0"/>
                </a:lnTo>
                <a:lnTo>
                  <a:pt x="0" y="0"/>
                </a:lnTo>
                <a:lnTo>
                  <a:pt x="0" y="1696212"/>
                </a:lnTo>
                <a:close/>
              </a:path>
            </a:pathLst>
          </a:custGeom>
          <a:solidFill>
            <a:srgbClr val="4285F4">
              <a:alpha val="34901"/>
            </a:srgbClr>
          </a:solidFill>
        </p:spPr>
        <p:txBody>
          <a:bodyPr wrap="square" lIns="0" tIns="0" rIns="0" bIns="0" rtlCol="0"/>
          <a:lstStyle/>
          <a:p>
            <a:endParaRPr/>
          </a:p>
        </p:txBody>
      </p:sp>
      <p:sp>
        <p:nvSpPr>
          <p:cNvPr id="36" name="object 36"/>
          <p:cNvSpPr/>
          <p:nvPr/>
        </p:nvSpPr>
        <p:spPr>
          <a:xfrm>
            <a:off x="8446007" y="1042162"/>
            <a:ext cx="949960" cy="445134"/>
          </a:xfrm>
          <a:custGeom>
            <a:avLst/>
            <a:gdLst/>
            <a:ahLst/>
            <a:cxnLst/>
            <a:rect l="l" t="t" r="r" b="b"/>
            <a:pathLst>
              <a:path w="949959" h="445134">
                <a:moveTo>
                  <a:pt x="0" y="445008"/>
                </a:moveTo>
                <a:lnTo>
                  <a:pt x="949451" y="445008"/>
                </a:lnTo>
                <a:lnTo>
                  <a:pt x="949451" y="0"/>
                </a:lnTo>
                <a:lnTo>
                  <a:pt x="0" y="0"/>
                </a:lnTo>
                <a:lnTo>
                  <a:pt x="0" y="445008"/>
                </a:lnTo>
                <a:close/>
              </a:path>
            </a:pathLst>
          </a:custGeom>
          <a:solidFill>
            <a:srgbClr val="4285F4">
              <a:alpha val="34901"/>
            </a:srgbClr>
          </a:solidFill>
        </p:spPr>
        <p:txBody>
          <a:bodyPr wrap="square" lIns="0" tIns="0" rIns="0" bIns="0" rtlCol="0"/>
          <a:lstStyle/>
          <a:p>
            <a:endParaRPr/>
          </a:p>
        </p:txBody>
      </p:sp>
      <p:sp>
        <p:nvSpPr>
          <p:cNvPr id="37" name="object 37"/>
          <p:cNvSpPr/>
          <p:nvPr/>
        </p:nvSpPr>
        <p:spPr>
          <a:xfrm>
            <a:off x="8634730" y="1487679"/>
            <a:ext cx="571500" cy="997585"/>
          </a:xfrm>
          <a:custGeom>
            <a:avLst/>
            <a:gdLst/>
            <a:ahLst/>
            <a:cxnLst/>
            <a:rect l="l" t="t" r="r" b="b"/>
            <a:pathLst>
              <a:path w="571500" h="997585">
                <a:moveTo>
                  <a:pt x="0" y="425196"/>
                </a:moveTo>
                <a:lnTo>
                  <a:pt x="284479" y="997203"/>
                </a:lnTo>
                <a:lnTo>
                  <a:pt x="523801" y="521208"/>
                </a:lnTo>
                <a:lnTo>
                  <a:pt x="380746" y="521208"/>
                </a:lnTo>
                <a:lnTo>
                  <a:pt x="190246" y="520826"/>
                </a:lnTo>
                <a:lnTo>
                  <a:pt x="190455" y="425576"/>
                </a:lnTo>
                <a:lnTo>
                  <a:pt x="0" y="425196"/>
                </a:lnTo>
                <a:close/>
              </a:path>
              <a:path w="571500" h="997585">
                <a:moveTo>
                  <a:pt x="190455" y="425576"/>
                </a:moveTo>
                <a:lnTo>
                  <a:pt x="190246" y="520826"/>
                </a:lnTo>
                <a:lnTo>
                  <a:pt x="380746" y="521208"/>
                </a:lnTo>
                <a:lnTo>
                  <a:pt x="380955" y="425957"/>
                </a:lnTo>
                <a:lnTo>
                  <a:pt x="190455" y="425576"/>
                </a:lnTo>
                <a:close/>
              </a:path>
              <a:path w="571500" h="997585">
                <a:moveTo>
                  <a:pt x="380955" y="425957"/>
                </a:moveTo>
                <a:lnTo>
                  <a:pt x="380746" y="521208"/>
                </a:lnTo>
                <a:lnTo>
                  <a:pt x="523801" y="521208"/>
                </a:lnTo>
                <a:lnTo>
                  <a:pt x="571500" y="426338"/>
                </a:lnTo>
                <a:lnTo>
                  <a:pt x="380955" y="425957"/>
                </a:lnTo>
                <a:close/>
              </a:path>
              <a:path w="571500" h="997585">
                <a:moveTo>
                  <a:pt x="191389" y="0"/>
                </a:moveTo>
                <a:lnTo>
                  <a:pt x="190455" y="425576"/>
                </a:lnTo>
                <a:lnTo>
                  <a:pt x="380955" y="425957"/>
                </a:lnTo>
                <a:lnTo>
                  <a:pt x="381889" y="508"/>
                </a:lnTo>
                <a:lnTo>
                  <a:pt x="191389" y="0"/>
                </a:lnTo>
                <a:close/>
              </a:path>
            </a:pathLst>
          </a:custGeom>
          <a:solidFill>
            <a:srgbClr val="4285F4">
              <a:alpha val="50195"/>
            </a:srgbClr>
          </a:solidFill>
        </p:spPr>
        <p:txBody>
          <a:bodyPr wrap="square" lIns="0" tIns="0" rIns="0" bIns="0" rtlCol="0"/>
          <a:lstStyle/>
          <a:p>
            <a:endParaRPr/>
          </a:p>
        </p:txBody>
      </p:sp>
      <p:sp>
        <p:nvSpPr>
          <p:cNvPr id="38" name="object 38"/>
          <p:cNvSpPr/>
          <p:nvPr/>
        </p:nvSpPr>
        <p:spPr>
          <a:xfrm>
            <a:off x="2630176" y="4398158"/>
            <a:ext cx="830119" cy="549623"/>
          </a:xfrm>
          <a:prstGeom prst="rect">
            <a:avLst/>
          </a:prstGeom>
          <a:blipFill>
            <a:blip r:embed="rId14" cstate="print"/>
            <a:stretch>
              <a:fillRect/>
            </a:stretch>
          </a:blipFill>
        </p:spPr>
        <p:txBody>
          <a:bodyPr wrap="square" lIns="0" tIns="0" rIns="0" bIns="0" rtlCol="0"/>
          <a:lstStyle/>
          <a:p>
            <a:endParaRPr/>
          </a:p>
        </p:txBody>
      </p:sp>
      <p:sp>
        <p:nvSpPr>
          <p:cNvPr id="39" name="object 39"/>
          <p:cNvSpPr/>
          <p:nvPr/>
        </p:nvSpPr>
        <p:spPr>
          <a:xfrm>
            <a:off x="3734099" y="4404105"/>
            <a:ext cx="735733" cy="647700"/>
          </a:xfrm>
          <a:prstGeom prst="rect">
            <a:avLst/>
          </a:prstGeom>
          <a:blipFill>
            <a:blip r:embed="rId15" cstate="print"/>
            <a:stretch>
              <a:fillRect/>
            </a:stretch>
          </a:blipFill>
        </p:spPr>
        <p:txBody>
          <a:bodyPr wrap="square" lIns="0" tIns="0" rIns="0" bIns="0" rtlCol="0"/>
          <a:lstStyle/>
          <a:p>
            <a:endParaRPr/>
          </a:p>
        </p:txBody>
      </p:sp>
      <p:sp>
        <p:nvSpPr>
          <p:cNvPr id="40" name="object 40"/>
          <p:cNvSpPr/>
          <p:nvPr/>
        </p:nvSpPr>
        <p:spPr>
          <a:xfrm>
            <a:off x="5727992" y="4427454"/>
            <a:ext cx="729877" cy="546100"/>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7664564" y="4421319"/>
            <a:ext cx="728907" cy="546100"/>
          </a:xfrm>
          <a:prstGeom prst="rect">
            <a:avLst/>
          </a:prstGeom>
          <a:blipFill>
            <a:blip r:embed="rId17" cstate="print"/>
            <a:stretch>
              <a:fillRect/>
            </a:stretch>
          </a:blipFill>
        </p:spPr>
        <p:txBody>
          <a:bodyPr wrap="square" lIns="0" tIns="0" rIns="0" bIns="0" rtlCol="0"/>
          <a:lstStyle/>
          <a:p>
            <a:endParaRPr/>
          </a:p>
        </p:txBody>
      </p:sp>
      <p:sp>
        <p:nvSpPr>
          <p:cNvPr id="42" name="object 42"/>
          <p:cNvSpPr/>
          <p:nvPr/>
        </p:nvSpPr>
        <p:spPr>
          <a:xfrm>
            <a:off x="8610561" y="4410239"/>
            <a:ext cx="551922" cy="641567"/>
          </a:xfrm>
          <a:prstGeom prst="rect">
            <a:avLst/>
          </a:prstGeom>
          <a:blipFill>
            <a:blip r:embed="rId18" cstate="print"/>
            <a:stretch>
              <a:fillRect/>
            </a:stretch>
          </a:blipFill>
        </p:spPr>
        <p:txBody>
          <a:bodyPr wrap="square" lIns="0" tIns="0" rIns="0" bIns="0" rtlCol="0"/>
          <a:lstStyle/>
          <a:p>
            <a:endParaRPr/>
          </a:p>
        </p:txBody>
      </p:sp>
      <p:sp>
        <p:nvSpPr>
          <p:cNvPr id="43" name="object 43"/>
          <p:cNvSpPr txBox="1"/>
          <p:nvPr/>
        </p:nvSpPr>
        <p:spPr>
          <a:xfrm>
            <a:off x="7887716" y="5186680"/>
            <a:ext cx="1016635" cy="299720"/>
          </a:xfrm>
          <a:prstGeom prst="rect">
            <a:avLst/>
          </a:prstGeom>
        </p:spPr>
        <p:txBody>
          <a:bodyPr vert="horz" wrap="square" lIns="0" tIns="12700" rIns="0" bIns="0" rtlCol="0">
            <a:spAutoFit/>
          </a:bodyPr>
          <a:lstStyle/>
          <a:p>
            <a:pPr marL="12700">
              <a:spcBef>
                <a:spcPts val="100"/>
              </a:spcBef>
            </a:pPr>
            <a:r>
              <a:rPr spc="-85" dirty="0">
                <a:solidFill>
                  <a:srgbClr val="BA56BD"/>
                </a:solidFill>
                <a:latin typeface="Arial"/>
                <a:cs typeface="Arial"/>
              </a:rPr>
              <a:t>chain</a:t>
            </a:r>
            <a:r>
              <a:rPr spc="-140" dirty="0">
                <a:solidFill>
                  <a:srgbClr val="BA56BD"/>
                </a:solidFill>
                <a:latin typeface="Arial"/>
                <a:cs typeface="Arial"/>
              </a:rPr>
              <a:t> </a:t>
            </a:r>
            <a:r>
              <a:rPr spc="-10" dirty="0">
                <a:solidFill>
                  <a:srgbClr val="BA56BD"/>
                </a:solidFill>
                <a:latin typeface="Arial"/>
                <a:cs typeface="Arial"/>
              </a:rPr>
              <a:t>rule!</a:t>
            </a:r>
            <a:endParaRPr>
              <a:latin typeface="Arial"/>
              <a:cs typeface="Arial"/>
            </a:endParaRPr>
          </a:p>
        </p:txBody>
      </p:sp>
      <p:sp>
        <p:nvSpPr>
          <p:cNvPr id="45" name="Holder 4">
            <a:extLst>
              <a:ext uri="{FF2B5EF4-FFF2-40B4-BE49-F238E27FC236}">
                <a16:creationId xmlns:a16="http://schemas.microsoft.com/office/drawing/2014/main" id="{4D02EA02-4DD8-4DAF-9ED2-1DB24AC8C158}"/>
              </a:ext>
            </a:extLst>
          </p:cNvPr>
          <p:cNvSpPr>
            <a:spLocks noGrp="1"/>
          </p:cNvSpPr>
          <p:nvPr>
            <p:ph type="ftr" sz="quarter" idx="5"/>
          </p:nvPr>
        </p:nvSpPr>
        <p:spPr>
          <a:xfrm>
            <a:off x="4943156" y="6479852"/>
            <a:ext cx="2600643" cy="179536"/>
          </a:xfrm>
          <a:prstGeom prst="rect">
            <a:avLst/>
          </a:prstGeom>
        </p:spPr>
        <p:txBody>
          <a:bodyPr wrap="square" lIns="0" tIns="0" rIns="0" bIns="0">
            <a:spAutoFit/>
          </a:bodyPr>
          <a:lstStyle>
            <a:lvl1pPr>
              <a:defRPr lang="en-SG" b="0" i="0" smtClean="0">
                <a:effectLst/>
              </a:defRPr>
            </a:lvl1pPr>
          </a:lstStyle>
          <a:p>
            <a:pPr algn="ctr">
              <a:lnSpc>
                <a:spcPts val="1420"/>
              </a:lnSpc>
            </a:pPr>
            <a:r>
              <a:rPr lang="en-SG" dirty="0"/>
              <a:t>Christopher Manning &amp; Abigail See</a:t>
            </a:r>
            <a:endParaRPr lang="en-SG" sz="1100" dirty="0"/>
          </a:p>
        </p:txBody>
      </p:sp>
    </p:spTree>
    <p:extLst>
      <p:ext uri="{BB962C8B-B14F-4D97-AF65-F5344CB8AC3E}">
        <p14:creationId xmlns:p14="http://schemas.microsoft.com/office/powerpoint/2010/main" val="1705193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29768&quot;&gt;&lt;property id=&quot;20148&quot; value=&quot;5&quot;/&gt;&lt;property id=&quot;20300&quot; value=&quot;Slide 4 - &amp;quot;Vanishing gradient &amp;quot;&quot;/&gt;&lt;property id=&quot;20307&quot; value=&quot;549&quot;/&gt;&lt;/object&gt;&lt;object type=&quot;3&quot; unique_id=&quot;38882&quot;&gt;&lt;property id=&quot;20148&quot; value=&quot;5&quot;/&gt;&lt;property id=&quot;20300&quot; value=&quot;Slide 2 - &amp;quot;Overview&amp;quot;&quot;/&gt;&lt;property id=&quot;20307&quot; value=&quot;683&quot;/&gt;&lt;/object&gt;&lt;object type=&quot;3&quot; unique_id=&quot;38883&quot;&gt;&lt;property id=&quot;20148&quot; value=&quot;5&quot;/&gt;&lt;property id=&quot;20300&quot; value=&quot;Slide 3 - &amp;quot;Today’s lecture&amp;quot;&quot;/&gt;&lt;property id=&quot;20307&quot; value=&quot;684&quot;/&gt;&lt;/object&gt;&lt;object type=&quot;3&quot; unique_id=&quot;38884&quot;&gt;&lt;property id=&quot;20148&quot; value=&quot;5&quot;/&gt;&lt;property id=&quot;20300&quot; value=&quot;Slide 5 - &amp;quot;Vanishing gradient intuition&amp;quot;&quot;/&gt;&lt;property id=&quot;20307&quot; value=&quot;685&quot;/&gt;&lt;/object&gt;&lt;object type=&quot;3&quot; unique_id=&quot;38885&quot;&gt;&lt;property id=&quot;20148&quot; value=&quot;5&quot;/&gt;&lt;property id=&quot;20300&quot; value=&quot;Slide 6&quot;/&gt;&lt;property id=&quot;20307&quot; value=&quot;686&quot;/&gt;&lt;/object&gt;&lt;object type=&quot;3&quot; unique_id=&quot;38886&quot;&gt;&lt;property id=&quot;20148&quot; value=&quot;5&quot;/&gt;&lt;property id=&quot;20300&quot; value=&quot;Slide 7 - &amp;quot;Vanishing gradient intuition&amp;quot;&quot;/&gt;&lt;property id=&quot;20307&quot; value=&quot;687&quot;/&gt;&lt;/object&gt;&lt;object type=&quot;3&quot; unique_id=&quot;38887&quot;&gt;&lt;property id=&quot;20148&quot; value=&quot;5&quot;/&gt;&lt;property id=&quot;20300&quot; value=&quot;Slide 8 - &amp;quot;Vanishing gradient intuition&amp;quot;&quot;/&gt;&lt;property id=&quot;20307&quot; value=&quot;688&quot;/&gt;&lt;/object&gt;&lt;object type=&quot;3&quot; unique_id=&quot;38888&quot;&gt;&lt;property id=&quot;20148&quot; value=&quot;5&quot;/&gt;&lt;property id=&quot;20300&quot; value=&quot;Slide 9 - &amp;quot;Vanishing gradient intuition&amp;quot;&quot;/&gt;&lt;property id=&quot;20307&quot; value=&quot;689&quot;/&gt;&lt;/object&gt;&lt;object type=&quot;3&quot; unique_id=&quot;38889&quot;&gt;&lt;property id=&quot;20148&quot; value=&quot;5&quot;/&gt;&lt;property id=&quot;20300&quot; value=&quot;Slide 10 - &amp;quot;Vanishing gradient intuition&amp;quot;&quot;/&gt;&lt;property id=&quot;20307&quot; value=&quot;690&quot;/&gt;&lt;/object&gt;&lt;object type=&quot;3&quot; unique_id=&quot;38892&quot;&gt;&lt;property id=&quot;20148&quot; value=&quot;5&quot;/&gt;&lt;property id=&quot;20300&quot; value=&quot;Slide 11 - &amp;quot;Why is vanishing gradient a problem?&amp;quot;&quot;/&gt;&lt;property id=&quot;20307&quot; value=&quot;693&quot;/&gt;&lt;/object&gt;&lt;object type=&quot;3&quot; unique_id=&quot;38893&quot;&gt;&lt;property id=&quot;20148&quot; value=&quot;5&quot;/&gt;&lt;property id=&quot;20300&quot; value=&quot;Slide 12 - &amp;quot;Why is vanishing gradient a problem?&amp;quot;&quot;/&gt;&lt;property id=&quot;20307&quot; value=&quot;694&quot;/&gt;&lt;/object&gt;&lt;object type=&quot;3&quot; unique_id=&quot;38894&quot;&gt;&lt;property id=&quot;20148&quot; value=&quot;5&quot;/&gt;&lt;property id=&quot;20300&quot; value=&quot;Slide 13 - &amp;quot;Effect of vanishing gradient on RNN-LM&amp;quot;&quot;/&gt;&lt;property id=&quot;20307&quot; value=&quot;695&quot;/&gt;&lt;/object&gt;&lt;object type=&quot;3&quot; unique_id=&quot;38895&quot;&gt;&lt;property id=&quot;20148&quot; value=&quot;5&quot;/&gt;&lt;property id=&quot;20300&quot; value=&quot;Slide 14 - &amp;quot;Effect of vanishing gradient on RNN-LM&amp;#x0D;&amp;quot;&quot;/&gt;&lt;property id=&quot;20307&quot; value=&quot;696&quot;/&gt;&lt;/object&gt;&lt;object type=&quot;3&quot; unique_id=&quot;38896&quot;&gt;&lt;property id=&quot;20148&quot; value=&quot;5&quot;/&gt;&lt;property id=&quot;20300&quot; value=&quot;Slide 15 - &amp;quot;Why is exploding gradient a problem?&amp;quot;&quot;/&gt;&lt;property id=&quot;20307&quot; value=&quot;697&quot;/&gt;&lt;/object&gt;&lt;object type=&quot;3&quot; unique_id=&quot;38897&quot;&gt;&lt;property id=&quot;20148&quot; value=&quot;5&quot;/&gt;&lt;property id=&quot;20300&quot; value=&quot;Slide 16 - &amp;quot;Gradient clipping: solution for exploding gradient&amp;quot;&quot;/&gt;&lt;property id=&quot;20307&quot; value=&quot;698&quot;/&gt;&lt;/object&gt;&lt;object type=&quot;3&quot; unique_id=&quot;38898&quot;&gt;&lt;property id=&quot;20148&quot; value=&quot;5&quot;/&gt;&lt;property id=&quot;20300&quot; value=&quot;Slide 17 - &amp;quot;Gradient clipping: solution for exploding gradient&amp;quot;&quot;/&gt;&lt;property id=&quot;20307&quot; value=&quot;699&quot;/&gt;&lt;/object&gt;&lt;object type=&quot;3&quot; unique_id=&quot;38899&quot;&gt;&lt;property id=&quot;20148&quot; value=&quot;5&quot;/&gt;&lt;property id=&quot;20300&quot; value=&quot;Slide 18 - &amp;quot;How to fix vanishing gradient problem?&amp;quot;&quot;/&gt;&lt;property id=&quot;20307&quot; value=&quot;700&quot;/&gt;&lt;/object&gt;&lt;object type=&quot;3&quot; unique_id=&quot;38900&quot;&gt;&lt;property id=&quot;20148&quot; value=&quot;5&quot;/&gt;&lt;property id=&quot;20300&quot; value=&quot;Slide 20 - &amp;quot;Long Short-Term Memory (LSTM)&amp;quot;&quot;/&gt;&lt;property id=&quot;20307&quot; value=&quot;701&quot;/&gt;&lt;/object&gt;&lt;object type=&quot;3&quot; unique_id=&quot;38901&quot;&gt;&lt;property id=&quot;20148&quot; value=&quot;5&quot;/&gt;&lt;property id=&quot;20300&quot; value=&quot;Slide 21 - &amp;quot;Long Short-Term Memory (LSTM)&amp;quot;&quot;/&gt;&lt;property id=&quot;20307&quot; value=&quot;702&quot;/&gt;&lt;/object&gt;&lt;object type=&quot;3&quot; unique_id=&quot;38902&quot;&gt;&lt;property id=&quot;20148&quot; value=&quot;5&quot;/&gt;&lt;property id=&quot;20300&quot; value=&quot;Slide 22&quot;/&gt;&lt;property id=&quot;20307&quot; value=&quot;703&quot;/&gt;&lt;/object&gt;&lt;object type=&quot;3&quot; unique_id=&quot;38903&quot;&gt;&lt;property id=&quot;20148&quot; value=&quot;5&quot;/&gt;&lt;property id=&quot;20300&quot; value=&quot;Slide 23 - &amp;quot;Long Short-Term Memory (LSTM)&amp;quot;&quot;/&gt;&lt;property id=&quot;20307&quot; value=&quot;704&quot;/&gt;&lt;/object&gt;&lt;object type=&quot;3&quot; unique_id=&quot;38904&quot;&gt;&lt;property id=&quot;20148&quot; value=&quot;5&quot;/&gt;&lt;property id=&quot;20300&quot; value=&quot;Slide 24 - &amp;quot;How does LSTM solve vanishing gradients?&amp;quot;&quot;/&gt;&lt;property id=&quot;20307&quot; value=&quot;705&quot;/&gt;&lt;/object&gt;&lt;object type=&quot;3&quot; unique_id=&quot;38905&quot;&gt;&lt;property id=&quot;20148&quot; value=&quot;5&quot;/&gt;&lt;property id=&quot;20300&quot; value=&quot;Slide 25 - &amp;quot;LSTMs: real-world success&amp;quot;&quot;/&gt;&lt;property id=&quot;20307&quot; value=&quot;706&quot;/&gt;&lt;/object&gt;&lt;object type=&quot;3&quot; unique_id=&quot;38906&quot;&gt;&lt;property id=&quot;20148&quot; value=&quot;5&quot;/&gt;&lt;property id=&quot;20300&quot; value=&quot;Slide 27 - &amp;quot;Gated Recurrent Units (GRU)&amp;quot;&quot;/&gt;&lt;property id=&quot;20307&quot; value=&quot;707&quot;/&gt;&lt;/object&gt;&lt;object type=&quot;3&quot; unique_id=&quot;38907&quot;&gt;&lt;property id=&quot;20148&quot; value=&quot;5&quot;/&gt;&lt;property id=&quot;20300&quot; value=&quot;Slide 28 - &amp;quot;LSTM vs GRU&amp;quot;&quot;/&gt;&lt;property id=&quot;20307&quot; value=&quot;708&quot;/&gt;&lt;/object&gt;&lt;object type=&quot;3&quot; unique_id=&quot;38908&quot;&gt;&lt;property id=&quot;20148&quot; value=&quot;5&quot;/&gt;&lt;property id=&quot;20300&quot; value=&quot;Slide 29 - &amp;quot;Is vanishing/exploding gradient just a RNN problem?&amp;quot;&quot;/&gt;&lt;property id=&quot;20307&quot; value=&quot;709&quot;/&gt;&lt;/object&gt;&lt;object type=&quot;3&quot; unique_id=&quot;38909&quot;&gt;&lt;property id=&quot;20148&quot; value=&quot;5&quot;/&gt;&lt;property id=&quot;20300&quot; value=&quot;Slide 30 - &amp;quot;Is vanishing/exploding gradient just a RNN problem?&amp;quot;&quot;/&gt;&lt;property id=&quot;20307&quot; value=&quot;710&quot;/&gt;&lt;/object&gt;&lt;object type=&quot;3&quot; unique_id=&quot;38910&quot;&gt;&lt;property id=&quot;20148&quot; value=&quot;5&quot;/&gt;&lt;property id=&quot;20300&quot; value=&quot;Slide 31 - &amp;quot;Is vanishing/exploding gradient just a RNN problem?&amp;quot;&quot;/&gt;&lt;property id=&quot;20307&quot; value=&quot;711&quot;/&gt;&lt;/object&gt;&lt;object type=&quot;3&quot; unique_id=&quot;38911&quot;&gt;&lt;property id=&quot;20148&quot; value=&quot;5&quot;/&gt;&lt;property id=&quot;20300&quot; value=&quot;Slide 32 - &amp;quot;Is vanishing/exploding gradient just a RNN problem?&amp;quot;&quot;/&gt;&lt;property id=&quot;20307&quot; value=&quot;712&quot;/&gt;&lt;/object&gt;&lt;object type=&quot;3&quot; unique_id=&quot;38912&quot;&gt;&lt;property id=&quot;20148&quot; value=&quot;5&quot;/&gt;&lt;property id=&quot;20300&quot; value=&quot;Slide 33 - &amp;quot;Is vanishing/exploding gradient just a RNN problem?&amp;quot;&quot;/&gt;&lt;property id=&quot;20307&quot; value=&quot;713&quot;/&gt;&lt;/object&gt;&lt;object type=&quot;3&quot; unique_id=&quot;38913&quot;&gt;&lt;property id=&quot;20148&quot; value=&quot;5&quot;/&gt;&lt;property id=&quot;20300&quot; value=&quot;Slide 34 - &amp;quot;Recap&amp;quot;&quot;/&gt;&lt;property id=&quot;20307&quot; value=&quot;714&quot;/&gt;&lt;/object&gt;&lt;object type=&quot;3&quot; unique_id=&quot;38914&quot;&gt;&lt;property id=&quot;20148&quot; value=&quot;5&quot;/&gt;&lt;property id=&quot;20300&quot; value=&quot;Slide 36 - &amp;quot;Bidirectional RNNs: motivation&amp;#x0D;Task: Sentiment Classification&amp;quot;&quot;/&gt;&lt;property id=&quot;20307&quot; value=&quot;715&quot;/&gt;&lt;/object&gt;&lt;object type=&quot;3&quot; unique_id=&quot;38915&quot;&gt;&lt;property id=&quot;20148&quot; value=&quot;5&quot;/&gt;&lt;property id=&quot;20300&quot; value=&quot;Slide 37 - &amp;quot;Bidirectional RNNs&amp;quot;&quot;/&gt;&lt;property id=&quot;20307&quot; value=&quot;716&quot;/&gt;&lt;/object&gt;&lt;object type=&quot;3&quot; unique_id=&quot;38916&quot;&gt;&lt;property id=&quot;20148&quot; value=&quot;5&quot;/&gt;&lt;property id=&quot;20300&quot; value=&quot;Slide 38 - &amp;quot;Bidirectional RNNs&amp;quot;&quot;/&gt;&lt;property id=&quot;20307&quot; value=&quot;717&quot;/&gt;&lt;/object&gt;&lt;object type=&quot;3&quot; unique_id=&quot;38917&quot;&gt;&lt;property id=&quot;20148&quot; value=&quot;5&quot;/&gt;&lt;property id=&quot;20300&quot; value=&quot;Slide 39 - &amp;quot;Bidirectional RNNs: simplified diagram&amp;quot;&quot;/&gt;&lt;property id=&quot;20307&quot; value=&quot;718&quot;/&gt;&lt;/object&gt;&lt;object type=&quot;3&quot; unique_id=&quot;38918&quot;&gt;&lt;property id=&quot;20148&quot; value=&quot;5&quot;/&gt;&lt;property id=&quot;20300&quot; value=&quot;Slide 40 - &amp;quot;Bidirectional RNNs&amp;quot;&quot;/&gt;&lt;property id=&quot;20307&quot; value=&quot;719&quot;/&gt;&lt;/object&gt;&lt;object type=&quot;3&quot; unique_id=&quot;38919&quot;&gt;&lt;property id=&quot;20148&quot; value=&quot;5&quot;/&gt;&lt;property id=&quot;20300&quot; value=&quot;Slide 42 - &amp;quot;Multi-layer RNNs&amp;quot;&quot;/&gt;&lt;property id=&quot;20307&quot; value=&quot;720&quot;/&gt;&lt;/object&gt;&lt;object type=&quot;3&quot; unique_id=&quot;38920&quot;&gt;&lt;property id=&quot;20148&quot; value=&quot;5&quot;/&gt;&lt;property id=&quot;20300&quot; value=&quot;Slide 43 - &amp;quot;Multi-layer RNNs&amp;quot;&quot;/&gt;&lt;property id=&quot;20307&quot; value=&quot;721&quot;/&gt;&lt;/object&gt;&lt;object type=&quot;3&quot; unique_id=&quot;38921&quot;&gt;&lt;property id=&quot;20148&quot; value=&quot;5&quot;/&gt;&lt;property id=&quot;20300&quot; value=&quot;Slide 44 - &amp;quot;Multi-layer RNNs in practice&amp;quot;&quot;/&gt;&lt;property id=&quot;20307&quot; value=&quot;722&quot;/&gt;&lt;/object&gt;&lt;object type=&quot;3&quot; unique_id=&quot;38922&quot;&gt;&lt;property id=&quot;20148&quot; value=&quot;5&quot;/&gt;&lt;property id=&quot;20300&quot; value=&quot;Slide 45 - &amp;quot;In summary&amp;quot;&quot;/&gt;&lt;property id=&quot;20307&quot; value=&quot;723&quot;/&gt;&lt;/object&gt;&lt;object type=&quot;3&quot; unique_id=&quot;39206&quot;&gt;&lt;property id=&quot;20148&quot; value=&quot;5&quot;/&gt;&lt;property id=&quot;20300&quot; value=&quot;Slide 19 - &amp;quot;Long Short-Term Memory (LSTM)&amp;quot;&quot;/&gt;&lt;property id=&quot;20307&quot; value=&quot;724&quot;/&gt;&lt;/object&gt;&lt;object type=&quot;3&quot; unique_id=&quot;39617&quot;&gt;&lt;property id=&quot;20148&quot; value=&quot;5&quot;/&gt;&lt;property id=&quot;20300&quot; value=&quot;Slide 26 - &amp;quot;Gated Recurrent Units (GRU)&amp;quot;&quot;/&gt;&lt;property id=&quot;20307&quot; value=&quot;725&quot;/&gt;&lt;/object&gt;&lt;object type=&quot;3&quot; unique_id=&quot;39618&quot;&gt;&lt;property id=&quot;20148&quot; value=&quot;5&quot;/&gt;&lt;property id=&quot;20300&quot; value=&quot;Slide 35 - &amp;quot;Bidirectional RNNs&amp;quot;&quot;/&gt;&lt;property id=&quot;20307&quot; value=&quot;726&quot;/&gt;&lt;/object&gt;&lt;object type=&quot;3&quot; unique_id=&quot;39619&quot;&gt;&lt;property id=&quot;20148&quot; value=&quot;5&quot;/&gt;&lt;property id=&quot;20300&quot; value=&quot;Slide 41 - &amp;quot;Multi-layer RNNs&amp;quot;&quot;/&gt;&lt;property id=&quot;20307&quot; value=&quot;728&quot;/&gt;&lt;/object&gt;&lt;/object&gt;&lt;object type=&quot;8&quot; unique_id=&quot;1014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5980</TotalTime>
  <Words>3001</Words>
  <Application>Microsoft Office PowerPoint</Application>
  <PresentationFormat>Widescreen</PresentationFormat>
  <Paragraphs>375</Paragraphs>
  <Slides>45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Trebuchet MS</vt:lpstr>
      <vt:lpstr>Office Theme</vt:lpstr>
      <vt:lpstr>PowerPoint Presentation</vt:lpstr>
      <vt:lpstr>Overview</vt:lpstr>
      <vt:lpstr>Today’s lecture</vt:lpstr>
      <vt:lpstr>Vanishing gradient </vt:lpstr>
      <vt:lpstr>Vanishing gradient intuition</vt:lpstr>
      <vt:lpstr>PowerPoint Presentation</vt:lpstr>
      <vt:lpstr>Vanishing gradient intuition</vt:lpstr>
      <vt:lpstr>Vanishing gradient intuition</vt:lpstr>
      <vt:lpstr>Vanishing gradient intuition</vt:lpstr>
      <vt:lpstr>Vanishing gradient intuition</vt:lpstr>
      <vt:lpstr>Why is vanishing gradient a problem?</vt:lpstr>
      <vt:lpstr>Why is vanishing gradient a problem?</vt:lpstr>
      <vt:lpstr>Effect of vanishing gradient on RNN-LM</vt:lpstr>
      <vt:lpstr>Effect of vanishing gradient on RNN-LM </vt:lpstr>
      <vt:lpstr>Why is exploding gradient a problem?</vt:lpstr>
      <vt:lpstr>Gradient clipping: solution for exploding gradient</vt:lpstr>
      <vt:lpstr>Gradient clipping: solution for exploding gradient</vt:lpstr>
      <vt:lpstr>How to fix vanishing gradient problem?</vt:lpstr>
      <vt:lpstr>Long Short-Term Memory (LSTM)</vt:lpstr>
      <vt:lpstr>Long Short-Term Memory (LSTM)</vt:lpstr>
      <vt:lpstr>Long Short-Term Memory (LSTM)</vt:lpstr>
      <vt:lpstr>PowerPoint Presentation</vt:lpstr>
      <vt:lpstr>Long Short-Term Memory (LSTM)</vt:lpstr>
      <vt:lpstr>How does LSTM solve vanishing gradients?</vt:lpstr>
      <vt:lpstr>LSTMs: real-world success</vt:lpstr>
      <vt:lpstr>Gated Recurrent Units (GRU)</vt:lpstr>
      <vt:lpstr>Gated Recurrent Units (GRU)</vt:lpstr>
      <vt:lpstr>LSTM vs GRU</vt:lpstr>
      <vt:lpstr>Is vanishing/exploding gradient just a RNN problem?</vt:lpstr>
      <vt:lpstr>Is vanishing/exploding gradient just a RNN problem?</vt:lpstr>
      <vt:lpstr>Is vanishing/exploding gradient just a RNN problem?</vt:lpstr>
      <vt:lpstr>Is vanishing/exploding gradient just a RNN problem?</vt:lpstr>
      <vt:lpstr>Is vanishing/exploding gradient just a RNN problem?</vt:lpstr>
      <vt:lpstr>Recap</vt:lpstr>
      <vt:lpstr>Bidirectional RNNs</vt:lpstr>
      <vt:lpstr>Bidirectional RNNs: motivation Task: Sentiment Classification</vt:lpstr>
      <vt:lpstr>Bidirectional RNNs</vt:lpstr>
      <vt:lpstr>Bidirectional RNNs</vt:lpstr>
      <vt:lpstr>Bidirectional RNNs: simplified diagram</vt:lpstr>
      <vt:lpstr>Bidirectional RNNs</vt:lpstr>
      <vt:lpstr>Multi-layer RNNs</vt:lpstr>
      <vt:lpstr>Multi-layer RNNs</vt:lpstr>
      <vt:lpstr>Multi-layer RNNs</vt:lpstr>
      <vt:lpstr>Multi-layer RNNs in practice</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Rang</cp:lastModifiedBy>
  <cp:revision>114</cp:revision>
  <dcterms:created xsi:type="dcterms:W3CDTF">2019-06-10T14:48:05Z</dcterms:created>
  <dcterms:modified xsi:type="dcterms:W3CDTF">2019-07-30T08:46:35Z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2019-06-10T00:00:00Z</vt:filetime>
  </property>
</Properties>
</file>