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748713" cy="6553200"/>
  <p:notesSz cx="6858000" cy="9144000"/>
  <p:defaultTextStyle>
    <a:defPPr>
      <a:defRPr lang="en-US"/>
    </a:defPPr>
    <a:lvl1pPr marL="0" algn="l" defTabSz="867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3563" algn="l" defTabSz="867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7126" algn="l" defTabSz="867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0688" algn="l" defTabSz="867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4251" algn="l" defTabSz="867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7814" algn="l" defTabSz="867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1377" algn="l" defTabSz="867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34939" algn="l" defTabSz="867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68502" algn="l" defTabSz="867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12">
          <p15:clr>
            <a:srgbClr val="A4A3A4"/>
          </p15:clr>
        </p15:guide>
        <p15:guide id="2" pos="27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1" autoAdjust="0"/>
  </p:normalViewPr>
  <p:slideViewPr>
    <p:cSldViewPr>
      <p:cViewPr varScale="1">
        <p:scale>
          <a:sx n="127" d="100"/>
          <a:sy n="127" d="100"/>
        </p:scale>
        <p:origin x="-1284" y="-102"/>
      </p:cViewPr>
      <p:guideLst>
        <p:guide orient="horz" pos="2064"/>
        <p:guide pos="27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1DC77-38C7-41F2-AD97-127AB383D859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685800"/>
            <a:ext cx="4578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72D9-34A6-4F2A-AAA0-404C957F70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10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9825" y="685800"/>
            <a:ext cx="4578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72D9-34A6-4F2A-AAA0-404C957F70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61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160" y="2035743"/>
            <a:ext cx="7436407" cy="14046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314" y="3713485"/>
            <a:ext cx="6124099" cy="1674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3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0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1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6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2819" y="262435"/>
            <a:ext cx="1968460" cy="5591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7442" y="262435"/>
            <a:ext cx="5759569" cy="5591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94" y="4211043"/>
            <a:ext cx="7436407" cy="1301539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94" y="2777528"/>
            <a:ext cx="7436407" cy="1433512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35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7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068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42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67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13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349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685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442" y="1529082"/>
            <a:ext cx="3864015" cy="432480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7269" y="1529082"/>
            <a:ext cx="3864015" cy="432480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442" y="1466887"/>
            <a:ext cx="3865535" cy="611329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3563" indent="0">
              <a:buNone/>
              <a:defRPr sz="1900" b="1"/>
            </a:lvl2pPr>
            <a:lvl3pPr marL="867126" indent="0">
              <a:buNone/>
              <a:defRPr sz="1700" b="1"/>
            </a:lvl3pPr>
            <a:lvl4pPr marL="1300688" indent="0">
              <a:buNone/>
              <a:defRPr sz="1500" b="1"/>
            </a:lvl4pPr>
            <a:lvl5pPr marL="1734251" indent="0">
              <a:buNone/>
              <a:defRPr sz="1500" b="1"/>
            </a:lvl5pPr>
            <a:lvl6pPr marL="2167814" indent="0">
              <a:buNone/>
              <a:defRPr sz="1500" b="1"/>
            </a:lvl6pPr>
            <a:lvl7pPr marL="2601377" indent="0">
              <a:buNone/>
              <a:defRPr sz="1500" b="1"/>
            </a:lvl7pPr>
            <a:lvl8pPr marL="3034939" indent="0">
              <a:buNone/>
              <a:defRPr sz="1500" b="1"/>
            </a:lvl8pPr>
            <a:lvl9pPr marL="346850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42" y="2078215"/>
            <a:ext cx="3865535" cy="37756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227" y="1466887"/>
            <a:ext cx="3867052" cy="611329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3563" indent="0">
              <a:buNone/>
              <a:defRPr sz="1900" b="1"/>
            </a:lvl2pPr>
            <a:lvl3pPr marL="867126" indent="0">
              <a:buNone/>
              <a:defRPr sz="1700" b="1"/>
            </a:lvl3pPr>
            <a:lvl4pPr marL="1300688" indent="0">
              <a:buNone/>
              <a:defRPr sz="1500" b="1"/>
            </a:lvl4pPr>
            <a:lvl5pPr marL="1734251" indent="0">
              <a:buNone/>
              <a:defRPr sz="1500" b="1"/>
            </a:lvl5pPr>
            <a:lvl6pPr marL="2167814" indent="0">
              <a:buNone/>
              <a:defRPr sz="1500" b="1"/>
            </a:lvl6pPr>
            <a:lvl7pPr marL="2601377" indent="0">
              <a:buNone/>
              <a:defRPr sz="1500" b="1"/>
            </a:lvl7pPr>
            <a:lvl8pPr marL="3034939" indent="0">
              <a:buNone/>
              <a:defRPr sz="1500" b="1"/>
            </a:lvl8pPr>
            <a:lvl9pPr marL="346850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227" y="2078215"/>
            <a:ext cx="3867052" cy="37756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439" y="260915"/>
            <a:ext cx="2878266" cy="111040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06" y="260915"/>
            <a:ext cx="4890774" cy="559297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439" y="1371319"/>
            <a:ext cx="2878266" cy="4482571"/>
          </a:xfrm>
        </p:spPr>
        <p:txBody>
          <a:bodyPr/>
          <a:lstStyle>
            <a:lvl1pPr marL="0" indent="0">
              <a:buNone/>
              <a:defRPr sz="1300"/>
            </a:lvl1pPr>
            <a:lvl2pPr marL="433563" indent="0">
              <a:buNone/>
              <a:defRPr sz="1100"/>
            </a:lvl2pPr>
            <a:lvl3pPr marL="867126" indent="0">
              <a:buNone/>
              <a:defRPr sz="900"/>
            </a:lvl3pPr>
            <a:lvl4pPr marL="1300688" indent="0">
              <a:buNone/>
              <a:defRPr sz="900"/>
            </a:lvl4pPr>
            <a:lvl5pPr marL="1734251" indent="0">
              <a:buNone/>
              <a:defRPr sz="900"/>
            </a:lvl5pPr>
            <a:lvl6pPr marL="2167814" indent="0">
              <a:buNone/>
              <a:defRPr sz="900"/>
            </a:lvl6pPr>
            <a:lvl7pPr marL="2601377" indent="0">
              <a:buNone/>
              <a:defRPr sz="900"/>
            </a:lvl7pPr>
            <a:lvl8pPr marL="3034939" indent="0">
              <a:buNone/>
              <a:defRPr sz="900"/>
            </a:lvl8pPr>
            <a:lvl9pPr marL="34685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810" y="4587243"/>
            <a:ext cx="5249228" cy="5415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810" y="585541"/>
            <a:ext cx="5249228" cy="3931920"/>
          </a:xfrm>
        </p:spPr>
        <p:txBody>
          <a:bodyPr/>
          <a:lstStyle>
            <a:lvl1pPr marL="0" indent="0">
              <a:buNone/>
              <a:defRPr sz="3000"/>
            </a:lvl1pPr>
            <a:lvl2pPr marL="433563" indent="0">
              <a:buNone/>
              <a:defRPr sz="2700"/>
            </a:lvl2pPr>
            <a:lvl3pPr marL="867126" indent="0">
              <a:buNone/>
              <a:defRPr sz="2300"/>
            </a:lvl3pPr>
            <a:lvl4pPr marL="1300688" indent="0">
              <a:buNone/>
              <a:defRPr sz="1900"/>
            </a:lvl4pPr>
            <a:lvl5pPr marL="1734251" indent="0">
              <a:buNone/>
              <a:defRPr sz="1900"/>
            </a:lvl5pPr>
            <a:lvl6pPr marL="2167814" indent="0">
              <a:buNone/>
              <a:defRPr sz="1900"/>
            </a:lvl6pPr>
            <a:lvl7pPr marL="2601377" indent="0">
              <a:buNone/>
              <a:defRPr sz="1900"/>
            </a:lvl7pPr>
            <a:lvl8pPr marL="3034939" indent="0">
              <a:buNone/>
              <a:defRPr sz="1900"/>
            </a:lvl8pPr>
            <a:lvl9pPr marL="346850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810" y="5128790"/>
            <a:ext cx="5249228" cy="769090"/>
          </a:xfrm>
        </p:spPr>
        <p:txBody>
          <a:bodyPr/>
          <a:lstStyle>
            <a:lvl1pPr marL="0" indent="0">
              <a:buNone/>
              <a:defRPr sz="1300"/>
            </a:lvl1pPr>
            <a:lvl2pPr marL="433563" indent="0">
              <a:buNone/>
              <a:defRPr sz="1100"/>
            </a:lvl2pPr>
            <a:lvl3pPr marL="867126" indent="0">
              <a:buNone/>
              <a:defRPr sz="900"/>
            </a:lvl3pPr>
            <a:lvl4pPr marL="1300688" indent="0">
              <a:buNone/>
              <a:defRPr sz="900"/>
            </a:lvl4pPr>
            <a:lvl5pPr marL="1734251" indent="0">
              <a:buNone/>
              <a:defRPr sz="900"/>
            </a:lvl5pPr>
            <a:lvl6pPr marL="2167814" indent="0">
              <a:buNone/>
              <a:defRPr sz="900"/>
            </a:lvl6pPr>
            <a:lvl7pPr marL="2601377" indent="0">
              <a:buNone/>
              <a:defRPr sz="900"/>
            </a:lvl7pPr>
            <a:lvl8pPr marL="3034939" indent="0">
              <a:buNone/>
              <a:defRPr sz="900"/>
            </a:lvl8pPr>
            <a:lvl9pPr marL="34685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7436" y="262432"/>
            <a:ext cx="7873842" cy="1092201"/>
          </a:xfrm>
          <a:prstGeom prst="rect">
            <a:avLst/>
          </a:prstGeom>
        </p:spPr>
        <p:txBody>
          <a:bodyPr vert="horz" lIns="86713" tIns="43356" rIns="86713" bIns="433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436" y="1529082"/>
            <a:ext cx="7873842" cy="4324809"/>
          </a:xfrm>
          <a:prstGeom prst="rect">
            <a:avLst/>
          </a:prstGeom>
        </p:spPr>
        <p:txBody>
          <a:bodyPr vert="horz" lIns="86713" tIns="43356" rIns="86713" bIns="433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7437" y="6073848"/>
            <a:ext cx="2041366" cy="348896"/>
          </a:xfrm>
          <a:prstGeom prst="rect">
            <a:avLst/>
          </a:prstGeom>
        </p:spPr>
        <p:txBody>
          <a:bodyPr vert="horz" lIns="86713" tIns="43356" rIns="86713" bIns="4335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144" y="6073848"/>
            <a:ext cx="2770426" cy="348896"/>
          </a:xfrm>
          <a:prstGeom prst="rect">
            <a:avLst/>
          </a:prstGeom>
        </p:spPr>
        <p:txBody>
          <a:bodyPr vert="horz" lIns="86713" tIns="43356" rIns="86713" bIns="4335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9913" y="6073848"/>
            <a:ext cx="2041366" cy="348896"/>
          </a:xfrm>
          <a:prstGeom prst="rect">
            <a:avLst/>
          </a:prstGeom>
        </p:spPr>
        <p:txBody>
          <a:bodyPr vert="horz" lIns="86713" tIns="43356" rIns="86713" bIns="4335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712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72" indent="-325172" algn="l" defTabSz="86712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4539" indent="-270977" algn="l" defTabSz="86712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3907" indent="-216781" algn="l" defTabSz="8671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7470" indent="-216781" algn="l" defTabSz="86712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1032" indent="-216781" algn="l" defTabSz="86712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4595" indent="-216781" algn="l" defTabSz="8671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18158" indent="-216781" algn="l" defTabSz="8671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1721" indent="-216781" algn="l" defTabSz="8671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5283" indent="-216781" algn="l" defTabSz="8671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71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563" algn="l" defTabSz="8671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7126" algn="l" defTabSz="8671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688" algn="l" defTabSz="8671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4251" algn="l" defTabSz="8671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7814" algn="l" defTabSz="8671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1377" algn="l" defTabSz="8671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939" algn="l" defTabSz="8671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502" algn="l" defTabSz="8671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F:\Projects\Color_Error\Colorchart\draw_teaser\Scene35_W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56" y="252402"/>
            <a:ext cx="2362199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F:\Projects\Color_Error\Colorchart\draw_teaser\luminance_groundtruth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831" y="252402"/>
            <a:ext cx="24460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012156" y="-52398"/>
            <a:ext cx="129150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sRGB</a:t>
            </a:r>
            <a:r>
              <a:rPr lang="en-US" sz="1800" dirty="0" smtClean="0"/>
              <a:t> image</a:t>
            </a:r>
            <a:endParaRPr lang="en-SG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3993356" y="-52874"/>
            <a:ext cx="2457211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Ground truth luminance</a:t>
            </a:r>
            <a:endParaRPr lang="en-SG" sz="1800" dirty="0"/>
          </a:p>
        </p:txBody>
      </p:sp>
      <p:pic>
        <p:nvPicPr>
          <p:cNvPr id="66" name="Picture 9" descr="F:\Projects\Color_Error\Colorchart\draw_teaser\luminance_tonecurve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93" y="2671138"/>
            <a:ext cx="24460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/>
          <p:cNvGrpSpPr/>
          <p:nvPr/>
        </p:nvGrpSpPr>
        <p:grpSpPr>
          <a:xfrm>
            <a:off x="7955756" y="4510733"/>
            <a:ext cx="630669" cy="1990069"/>
            <a:chOff x="11692591" y="2368870"/>
            <a:chExt cx="630669" cy="2060897"/>
          </a:xfrm>
        </p:grpSpPr>
        <p:pic>
          <p:nvPicPr>
            <p:cNvPr id="68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2591" y="2480877"/>
              <a:ext cx="137108" cy="1948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1754974" y="2368870"/>
              <a:ext cx="506870" cy="31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0.20</a:t>
              </a:r>
              <a:endParaRPr lang="en-SG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754974" y="3318947"/>
              <a:ext cx="506870" cy="31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0.10</a:t>
              </a:r>
              <a:endParaRPr lang="en-SG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819596" y="3815557"/>
              <a:ext cx="503664" cy="31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0.05</a:t>
              </a:r>
              <a:endParaRPr lang="en-SG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819596" y="2849061"/>
              <a:ext cx="503664" cy="31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0.15</a:t>
              </a:r>
              <a:endParaRPr lang="en-SG" sz="1400" dirty="0"/>
            </a:p>
          </p:txBody>
        </p:sp>
      </p:grpSp>
      <p:pic>
        <p:nvPicPr>
          <p:cNvPr id="73" name="Picture 3" descr="F:\Projects\Color_Error\Colorchart\draw_teaser\results\luminance_whitebalance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8" y="2671138"/>
            <a:ext cx="24460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F:\Projects\Color_Error\Colorchart\draw_teaser\results\err_whitebalance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8" y="4626282"/>
            <a:ext cx="24460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F:\Projects\Color_Error\Colorchart\draw_teaser\results\err_tonecurve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93" y="4626282"/>
            <a:ext cx="24460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F:\Projects\Color_Error\Colorchart\draw_teaser\results\luminance_conversion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69" y="2671138"/>
            <a:ext cx="24460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F:\Projects\Color_Error\Colorchart\draw_teaser\results\err_YIQ.pn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69" y="4626282"/>
            <a:ext cx="24460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5651393" y="2169455"/>
            <a:ext cx="2219967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/>
              <a:t>E</a:t>
            </a:r>
            <a:r>
              <a:rPr lang="en-US" sz="1800" dirty="0" smtClean="0"/>
              <a:t>rror due to wrong </a:t>
            </a:r>
          </a:p>
          <a:p>
            <a:pPr algn="ctr">
              <a:lnSpc>
                <a:spcPts val="1800"/>
              </a:lnSpc>
            </a:pPr>
            <a:r>
              <a:rPr lang="en-US" sz="1800" dirty="0" smtClean="0"/>
              <a:t>equations (YIQ-</a:t>
            </a:r>
            <a:r>
              <a:rPr lang="en-US" sz="1800" dirty="0" err="1" smtClean="0"/>
              <a:t>Luma</a:t>
            </a:r>
            <a:r>
              <a:rPr lang="en-US" sz="1800" dirty="0" smtClean="0"/>
              <a:t>)</a:t>
            </a:r>
            <a:endParaRPr lang="en-SG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30956" y="2157402"/>
            <a:ext cx="2548197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/>
              <a:t>E</a:t>
            </a:r>
            <a:r>
              <a:rPr lang="en-US" sz="1800" dirty="0" smtClean="0"/>
              <a:t>rror due to wrong </a:t>
            </a:r>
          </a:p>
          <a:p>
            <a:pPr algn="ctr">
              <a:lnSpc>
                <a:spcPts val="1800"/>
              </a:lnSpc>
            </a:pPr>
            <a:r>
              <a:rPr lang="en-US" sz="1800" dirty="0" smtClean="0"/>
              <a:t>white-balancing (2500</a:t>
            </a:r>
            <a:r>
              <a:rPr lang="en-US" sz="1800" baseline="30000" dirty="0" smtClean="0"/>
              <a:t>o</a:t>
            </a:r>
            <a:r>
              <a:rPr lang="en-US" sz="1800" dirty="0" smtClean="0"/>
              <a:t>K)</a:t>
            </a:r>
            <a:endParaRPr lang="en-SG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3025878" y="2169456"/>
            <a:ext cx="2016834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/>
              <a:t>E</a:t>
            </a:r>
            <a:r>
              <a:rPr lang="en-US" sz="1800" dirty="0" smtClean="0"/>
              <a:t>rror due to wrong </a:t>
            </a:r>
          </a:p>
          <a:p>
            <a:pPr algn="ctr">
              <a:lnSpc>
                <a:spcPts val="1800"/>
              </a:lnSpc>
            </a:pPr>
            <a:r>
              <a:rPr lang="en-US" sz="1800" dirty="0" smtClean="0"/>
              <a:t>tone-curve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7362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</dc:creator>
  <cp:lastModifiedBy>Rang</cp:lastModifiedBy>
  <cp:revision>16</cp:revision>
  <dcterms:created xsi:type="dcterms:W3CDTF">2006-08-16T00:00:00Z</dcterms:created>
  <dcterms:modified xsi:type="dcterms:W3CDTF">2017-06-30T03:05:21Z</dcterms:modified>
</cp:coreProperties>
</file>