
<file path=[Content_Types].xml><?xml version="1.0" encoding="utf-8"?>
<Types xmlns="http://schemas.openxmlformats.org/package/2006/content-types">
  <Default Extension="rels" ContentType="application/vnd.openxmlformats-package.relationships+xml"/>
  <Default Extension="xml" ContentType="application/xml"/>
  <Override PartName="/ppt/theme/theme1.xml" ContentType="application/vnd.openxmlformats-officedocument.theme+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9144000" cy="6858000" type="screen4x3"/>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0" Type="http://schemas.openxmlformats.org/officeDocument/2006/relationships/slide" Target="slides/slide48.xml"/>
 <Relationship Id="rId51" Type="http://schemas.openxmlformats.org/officeDocument/2006/relationships/slide" Target="slides/slide49.xml"/>
 <Relationship Id="rId52" Type="http://schemas.openxmlformats.org/officeDocument/2006/relationships/slide" Target="slides/slide50.xml"/>
 <Relationship Id="rId53" Type="http://schemas.openxmlformats.org/officeDocument/2006/relationships/slide" Target="slides/slide51.xml"/>
 <Relationship Id="rId54" Type="http://schemas.openxmlformats.org/officeDocument/2006/relationships/slide" Target="slides/slide52.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6F0DA8BB-0D18-469F-8022-DD923457DE3A}" type="datetimeFigureOut">
              <a:rPr lang="nl-BE" smtClean="0"/>
              <a:t>16/04/2009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6F0DA8BB-0D18-469F-8022-DD923457DE3A}" type="datetimeFigureOut">
              <a:rPr lang="nl-BE" smtClean="0"/>
              <a:t>16/04/2009</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6F0DA8BB-0D18-469F-8022-DD923457DE3A}" type="datetimeFigureOut">
              <a:rPr lang="nl-BE" smtClean="0"/>
              <a:t>16/04/2009</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DA8BB-0D18-469F-8022-DD923457DE3A}" type="datetimeFigureOut">
              <a:rPr lang="nl-BE" smtClean="0"/>
              <a:t>16/04/2009</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DA8BB-0D18-469F-8022-DD923457DE3A}" type="datetimeFigureOut">
              <a:rPr lang="nl-BE" smtClean="0"/>
              <a:t>16/04/2009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DA8BB-0D18-469F-8022-DD923457DE3A}" type="datetimeFigureOut">
              <a:rPr lang="nl-BE" smtClean="0"/>
              <a:t>16/04/2009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30DBB-9FD5-43E7-88F1-55A569E9525E}" type="datetimeFigureOut">
              <a:rPr lang="nl-BE" smtClean="0"/>
              <a:t>16/04/2009</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36665-E7E9-4861-9ADF-F11A47CBAD79}" type="slidenum">
              <a:rPr lang="nl-BE" smtClean="0"/>
              <a:t>&lt;#&gt;</a:t>
            </a:fld>
            <a:endParaRPr lang="nl-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acerLogo1.png"/>
 <Relationship Id="rId3" Type="http://schemas.openxmlformats.org/officeDocument/2006/relationships/image" Target="../media/facebookAndTwitterLogoCover2.png"/>
 <Relationship Id="rId4" Type="http://schemas.openxmlformats.org/officeDocument/2006/relationships/image" Target="../media/bodyImageFirst-LastPage3.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20.png"/>
 <Relationship Id="rId3" Type="http://schemas.openxmlformats.org/officeDocument/2006/relationships/image" Target="../media/facebookLogoStatistics2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22.png"/>
 <Relationship Id="rId3" Type="http://schemas.openxmlformats.org/officeDocument/2006/relationships/image" Target="../media/facebookLogoStatistics2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24.png"/>
 <Relationship Id="rId3" Type="http://schemas.openxmlformats.org/officeDocument/2006/relationships/image" Target="../media/facebookLogoStatistics2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26.png"/>
 <Relationship Id="rId3" Type="http://schemas.openxmlformats.org/officeDocument/2006/relationships/image" Target="../media/facebookLogoStatistics2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28.png"/>
 <Relationship Id="rId3" Type="http://schemas.openxmlformats.org/officeDocument/2006/relationships/image" Target="../media/facebookLogoStatistics2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30.png"/>
 <Relationship Id="rId3" Type="http://schemas.openxmlformats.org/officeDocument/2006/relationships/image" Target="../media/facebookLogoStatistics3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32.png"/>
 <Relationship Id="rId3" Type="http://schemas.openxmlformats.org/officeDocument/2006/relationships/image" Target="../media/facebookLogoStatistics3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34.png"/>
 <Relationship Id="rId3" Type="http://schemas.openxmlformats.org/officeDocument/2006/relationships/image" Target="../media/facebookLogoStatistics3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36.png"/>
 <Relationship Id="rId3" Type="http://schemas.openxmlformats.org/officeDocument/2006/relationships/image" Target="../media/facebookLogoStatistics3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38.png"/>
 <Relationship Id="rId3" Type="http://schemas.openxmlformats.org/officeDocument/2006/relationships/image" Target="../media/facebookLogoStatistics3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4.png"/>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40.png"/>
 <Relationship Id="rId3" Type="http://schemas.openxmlformats.org/officeDocument/2006/relationships/image" Target="../media/facebookLogoStatistics4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42.png"/>
 <Relationship Id="rId3" Type="http://schemas.openxmlformats.org/officeDocument/2006/relationships/image" Target="../media/facebookLogoStatistics4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44.png"/>
 <Relationship Id="rId3" Type="http://schemas.openxmlformats.org/officeDocument/2006/relationships/image" Target="../media/facebookLogoStatistics4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46.png"/>
 <Relationship Id="rId3" Type="http://schemas.openxmlformats.org/officeDocument/2006/relationships/image" Target="../media/facebookLogoStatistics47.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48.png"/>
 <Relationship Id="rId3" Type="http://schemas.openxmlformats.org/officeDocument/2006/relationships/image" Target="../media/facebookLogoStatistics49.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50.png"/>
 <Relationship Id="rId3" Type="http://schemas.openxmlformats.org/officeDocument/2006/relationships/image" Target="../media/facebookLogoStatistics51.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52.png"/>
 <Relationship Id="rId3" Type="http://schemas.openxmlformats.org/officeDocument/2006/relationships/image" Target="../media/facebookLogoStatistics53.pn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acerLogo54.png"/>
 <Relationship Id="rId3" Type="http://schemas.openxmlformats.org/officeDocument/2006/relationships/image" Target="../media/textTwitterCover55.jpg"/>
 <Relationship Id="rId4" Type="http://schemas.openxmlformats.org/officeDocument/2006/relationships/image" Target="../media/twitterLogoCover56.jpg"/>
 <Relationship Id="rId5" Type="http://schemas.openxmlformats.org/officeDocument/2006/relationships/image" Target="../media/bodyImageOfTitlePage57.pn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58.png"/>
 <Relationship Id="rId3" Type="http://schemas.openxmlformats.org/officeDocument/2006/relationships/image" Target="../media/twitterStatistics59.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60.png"/>
 <Relationship Id="rId3" Type="http://schemas.openxmlformats.org/officeDocument/2006/relationships/image" Target="../media/twitterStatistics6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5.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62.png"/>
 <Relationship Id="rId3" Type="http://schemas.openxmlformats.org/officeDocument/2006/relationships/image" Target="../media/twitterStatistics63.png"/>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acerLogo64.png"/>
 <Relationship Id="rId3" Type="http://schemas.openxmlformats.org/officeDocument/2006/relationships/image" Target="../media/bodyImageOfTitlePage65.pn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66.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67.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68.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69.pn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acerLogo70.png"/>
 <Relationship Id="rId3" Type="http://schemas.openxmlformats.org/officeDocument/2006/relationships/image" Target="../media/youtubeLogo71.png"/>
 <Relationship Id="rId4" Type="http://schemas.openxmlformats.org/officeDocument/2006/relationships/image" Target="../media/bodyImageOfTitlePage72.pn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73.png"/>
 <Relationship Id="rId3" Type="http://schemas.openxmlformats.org/officeDocument/2006/relationships/image" Target="../media/youtubeStatistics74.pn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75.png"/>
 <Relationship Id="rId3" Type="http://schemas.openxmlformats.org/officeDocument/2006/relationships/image" Target="../media/youtubeStatistics76.pn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77.png"/>
 <Relationship Id="rId3" Type="http://schemas.openxmlformats.org/officeDocument/2006/relationships/image" Target="../media/youtubeStatistics7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acerLogo6.png"/>
 <Relationship Id="rId3" Type="http://schemas.openxmlformats.org/officeDocument/2006/relationships/image" Target="../media/facebookLogoCover7.png"/>
 <Relationship Id="rId4" Type="http://schemas.openxmlformats.org/officeDocument/2006/relationships/image" Target="../media/messageLogo8.png"/>
 <Relationship Id="rId5" Type="http://schemas.openxmlformats.org/officeDocument/2006/relationships/image" Target="../media/bodyImageOfTitlePage9.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79.png"/>
 <Relationship Id="rId3" Type="http://schemas.openxmlformats.org/officeDocument/2006/relationships/image" Target="../media/youtubeStatistics80.png"/>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acerLogo81.png"/>
 <Relationship Id="rId3" Type="http://schemas.openxmlformats.org/officeDocument/2006/relationships/image" Target="../media/competitorsAnalysisSamsungMobile82.png"/>
 <Relationship Id="rId4" Type="http://schemas.openxmlformats.org/officeDocument/2006/relationships/image" Target="../media/competitorsAnalysisLennovo_white83.png"/>
 <Relationship Id="rId5" Type="http://schemas.openxmlformats.org/officeDocument/2006/relationships/image" Target="../media/competitorsAllbrand84.png"/>
 <Relationship Id="rId6" Type="http://schemas.openxmlformats.org/officeDocument/2006/relationships/image" Target="../media/competitorsAnalysisLennovo_black85.jpg"/>
 <Relationship Id="rId7" Type="http://schemas.openxmlformats.org/officeDocument/2006/relationships/image" Target="../media/bodyImageOfTitlePage86.png"/>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87.pn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88.png"/>
 <Relationship Id="rId3" Type="http://schemas.openxmlformats.org/officeDocument/2006/relationships/image" Target="../media/competitorsAsus89.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90.png"/>
 <Relationship Id="rId3" Type="http://schemas.openxmlformats.org/officeDocument/2006/relationships/image" Target="../media/competitorsDell91.pn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92.png"/>
 <Relationship Id="rId3" Type="http://schemas.openxmlformats.org/officeDocument/2006/relationships/image" Target="../media/competitorsHP93.pn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94.png"/>
 <Relationship Id="rId3" Type="http://schemas.openxmlformats.org/officeDocument/2006/relationships/image" Target="../media/competitorsLenovo_white95.pn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96.png"/>
 <Relationship Id="rId3" Type="http://schemas.openxmlformats.org/officeDocument/2006/relationships/image" Target="../media/competitorsLenovo_black97.jpg"/>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98.png"/>
 <Relationship Id="rId3" Type="http://schemas.openxmlformats.org/officeDocument/2006/relationships/image" Target="../media/competitorsSamsung99.png"/>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100.png"/>
 <Relationship Id="rId3" Type="http://schemas.openxmlformats.org/officeDocument/2006/relationships/image" Target="../media/competitorsSamsungMobile10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10.png"/>
 <Relationship Id="rId3" Type="http://schemas.openxmlformats.org/officeDocument/2006/relationships/image" Target="../media/facebookLogoStatistics11.png"/>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acerLogo102.png"/>
 <Relationship Id="rId3" Type="http://schemas.openxmlformats.org/officeDocument/2006/relationships/image" Target="../media/bodyImageOfTitlePage103.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104.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105.png"/>
 <Relationship Id="rId3" Type="http://schemas.openxmlformats.org/officeDocument/2006/relationships/image" Target="../media/bodyImageFirst-LastPage10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12.png"/>
 <Relationship Id="rId3" Type="http://schemas.openxmlformats.org/officeDocument/2006/relationships/image" Target="../media/facebookLogoStatistics1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14.png"/>
 <Relationship Id="rId3" Type="http://schemas.openxmlformats.org/officeDocument/2006/relationships/image" Target="../media/facebookLogoStatistics1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16.png"/>
 <Relationship Id="rId3" Type="http://schemas.openxmlformats.org/officeDocument/2006/relationships/image" Target="../media/facebookLogoStatistics1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headerFacebookStatistics18.png"/>
 <Relationship Id="rId3" Type="http://schemas.openxmlformats.org/officeDocument/2006/relationships/image" Target="../media/facebookLogoStatistics1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Acer Logo" descr="This image Acer Logo"/>
          <p:cNvPicPr>
            <a:picLocks noChangeAspect="1"/>
          </p:cNvPicPr>
          <p:nvPr/>
        </p:nvPicPr>
        <p:blipFill>
          <a:blip r:embed="rId2"/>
          <a:stretch>
            <a:fillRect/>
          </a:stretch>
        </p:blipFill>
        <p:spPr>
          <a:xfrm rot="0">
            <a:off x="285750" y="952500"/>
            <a:ext cx="2095500" cy="704850"/>
          </a:xfrm>
          <a:prstGeom prst="rect">
            <a:avLst/>
          </a:prstGeom>
        </p:spPr>
      </p:pic>
      <p:pic>
        <p:nvPicPr>
          <p:cNvPr id="2" name="ImageHeader" descr="This image Header"/>
          <p:cNvPicPr>
            <a:picLocks noChangeAspect="1"/>
          </p:cNvPicPr>
          <p:nvPr/>
        </p:nvPicPr>
        <p:blipFill>
          <a:blip r:embed="rId3"/>
          <a:stretch>
            <a:fillRect/>
          </a:stretch>
        </p:blipFill>
        <p:spPr>
          <a:xfrm rot="0">
            <a:off x="7143750" y="762000"/>
            <a:ext cx="1619250" cy="819150"/>
          </a:xfrm>
          <a:prstGeom prst="rect">
            <a:avLst/>
          </a:prstGeom>
        </p:spPr>
      </p:pic>
      <p:sp>
        <p:nvSpPr>
          <p:cNvPr id="3" name=""/>
          <p:cNvSpPr txBox="1"/>
          <p:nvPr/>
        </p:nvSpPr>
        <p:spPr>
          <a:xfrm rot="0">
            <a:off x="4286250" y="2857500"/>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3600" u="none">
                <a:solidFill>
                  <a:srgbClr val="669900"/>
                </a:solidFill>
                <a:latin typeface="Calibri"/>
              </a:rPr>
              <a:t><![CDATA[Social Media Summary]]></a:t>
            </a:r>
          </a:p>
        </p:txBody>
      </p:sp>
      <p:sp>
        <p:nvSpPr>
          <p:cNvPr id="4" name=""/>
          <p:cNvSpPr txBox="1"/>
          <p:nvPr/>
        </p:nvSpPr>
        <p:spPr>
          <a:xfrm rot="0">
            <a:off x="5238750" y="3619500"/>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1800" u="none">
                <a:solidFill>
                  <a:srgbClr val=""/>
                </a:solidFill>
                <a:latin typeface="Calibri"/>
              </a:rPr>
              <a:t><![CDATA[Monthly Report on xxxxxxxxxxx xxxx]]></a:t>
            </a:r>
          </a:p>
        </p:txBody>
      </p:sp>
      <p:pic>
        <p:nvPicPr>
          <p:cNvPr id="5" name="Body Image Frist and Last Page" descr="This Image Frist and Last Page"/>
          <p:cNvPicPr>
            <a:picLocks noChangeAspect="1"/>
          </p:cNvPicPr>
          <p:nvPr/>
        </p:nvPicPr>
        <p:blipFill>
          <a:blip r:embed="rId4"/>
          <a:stretch>
            <a:fillRect/>
          </a:stretch>
        </p:blipFill>
        <p:spPr>
          <a:xfrm rot="0">
            <a:off x="0" y="4333875"/>
            <a:ext cx="9144000" cy="2533650"/>
          </a:xfrm>
          <a:prstGeom prst="rect">
            <a:avLst/>
          </a:prstGeom>
        </p:spPr>
      </p:pic>
      <p:sp>
        <p:nvSpPr>
          <p:cNvPr id="6"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0" y="5238750"/>
            <a:ext cx="9144000" cy="95250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2400" u="none">
                <a:solidFill>
                  <a:srgbClr val="000000"/>
                </a:solidFill>
                <a:latin typeface="Calibri"/>
              </a:rPr>
              <a:t><![CDATA[จำนวน Engagement (Shared) เฉลี่ยอยู่ที่ xxxx
xxxxจากช่วงที่ผ่านมา xxxx%]]></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0" y="5238750"/>
            <a:ext cx="9144000" cy="95250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2400" u="none">
                <a:solidFill>
                  <a:srgbClr val="000000"/>
                </a:solidFill>
                <a:latin typeface="Calibri"/>
              </a:rPr>
              <a:t><![CDATA[จำนวน Total Reach "Orgenic" เฉลี่ยอยู่ที่ xxxx xxxx xxxx%
"Paid" เฉลี่ยอยู่ที่ xxxx xxxx xxxx%]]></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0" y="5238750"/>
            <a:ext cx="9144000" cy="95250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2400" u="none">
                <a:solidFill>
                  <a:srgbClr val="000000"/>
                </a:solidFill>
                <a:latin typeface="Calibri"/>
              </a:rPr>
              <a:t><![CDATA[Your Fans เป็น W:xxxx% / M:xxxx% ส่วนใหญ่ อายุ xxxx
อยู่ที่ xxxx]]></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0" y="5238750"/>
            <a:ext cx="9144000" cy="95250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2400" u="none">
                <a:solidFill>
                  <a:srgbClr val="000000"/>
                </a:solidFill>
                <a:latin typeface="Calibri"/>
              </a:rPr>
              <a:t><![CDATA[People Reached W:xxxx% / M:xxxx% ส่วนใหญ่ อายุ xxxx
ส่วนใหญ่มาจาก xxxx]]></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0" y="5238750"/>
            <a:ext cx="9144000" cy="95250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2400" u="none">
                <a:solidFill>
                  <a:srgbClr val="000000"/>
                </a:solidFill>
                <a:latin typeface="Calibri"/>
              </a:rPr>
              <a:t><![CDATA[Engagement W:xxxx% / M:xxxx% กลุ่ม อายุ xxxx และ อายุ xxxx
ส่วนใหญ่มาจาก xxxx]]></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4762500" y="952500"/>
            <a:ext cx="3810000" cy="476250"/>
          </a:xfrm>
          <a:prstGeom prst="rect"/>
        </p:spPr>
        <p:txBody>
          <a:bodyPr wrap="square" rtlCol="0" horzOverflow="overflow" vertOverflow="overflow" bIns="45720" lIns="91440" rIns="91440" tIns="45720" numCol="1">
            <a:spAutoFit/>
          </a:bodyPr>
          <a:lstStyle/>
          <a:p>
            <a:pPr algn="r" fontAlgn="base" marL="0" marR="0" indent="0" lvl="0"/>
            <a:r>
              <a:rPr b="false" i="false" strike="noStrike" sz="1800" u="none">
                <a:solidFill>
                  <a:srgbClr val="000000"/>
                </a:solidFill>
                <a:latin typeface="Calibri"/>
              </a:rPr>
              <a:t><![CDATA[ช่วงเวลาที่เหมาะสมกับการโพสต์ Content]]></a:t>
            </a:r>
          </a:p>
        </p:txBody>
      </p:sp>
      <p:sp>
        <p:nvSpPr>
          <p:cNvPr id="5" name=""/>
          <p:cNvSpPr txBox="1"/>
          <p:nvPr/>
        </p:nvSpPr>
        <p:spPr>
          <a:xfrm rot="0">
            <a:off x="4762500" y="1428750"/>
            <a:ext cx="3810000" cy="476250"/>
          </a:xfrm>
          <a:prstGeom prst="rect"/>
        </p:spPr>
        <p:txBody>
          <a:bodyPr wrap="square" rtlCol="0" horzOverflow="overflow" vertOverflow="overflow" bIns="45720" lIns="91440" rIns="91440" tIns="45720" numCol="1">
            <a:spAutoFit/>
          </a:bodyPr>
          <a:lstStyle/>
          <a:p>
            <a:pPr algn="r" fontAlgn="base" marL="0" marR="0" indent="0" lvl="0"/>
            <a:r>
              <a:rPr b="false" i="false" strike="noStrike" sz="2400" u="none">
                <a:solidFill>
                  <a:srgbClr val="000000"/>
                </a:solidFill>
                <a:latin typeface="Calibri"/>
              </a:rPr>
              <a:t><![CDATA[เวลา xxxx น. ,xxxx น. และ xxxx น.]]></a:t>
            </a:r>
          </a:p>
        </p:txBody>
      </p:sp>
      <p:sp>
        <p:nvSpPr>
          <p:cNvPr id="6"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0" y="5238750"/>
            <a:ext cx="9144000" cy="95250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2400" u="none">
                <a:solidFill>
                  <a:srgbClr val="000000"/>
                </a:solidFill>
                <a:latin typeface="Calibri"/>
              </a:rPr>
              <a:t><![CDATA[Fan Page ยังคงให้ความสนใจ Content ประเภท xxxx ซึ่งคือการนำเสนอทั้งรูปแบบการ
เขียนภาพและประกอบที่สวยงาม]]></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3143250" y="952500"/>
            <a:ext cx="2857500" cy="4762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800" u="none">
                <a:solidFill>
                  <a:srgbClr val="000000"/>
                </a:solidFill>
                <a:latin typeface="Calibri"/>
              </a:rPr>
              <a:t><![CDATA[Acer Activity]]></a:t>
            </a:r>
          </a:p>
        </p:txBody>
      </p:sp>
      <p:sp>
        <p:nvSpPr>
          <p:cNvPr id="5" name=""/>
          <p:cNvSpPr txBox="1"/>
          <p:nvPr/>
        </p:nvSpPr>
        <p:spPr>
          <a:xfrm rot="0">
            <a:off x="285750" y="5715000"/>
            <a:ext cx="2857500" cy="952500"/>
          </a:xfrm>
          <a:prstGeom prst="rect"/>
        </p:spPr>
        <p:txBody>
          <a:bodyPr wrap="square" rtlCol="0" horzOverflow="overflow" vertOverflow="overflow" bIns="45720" lIns="91440" rIns="91440" tIns="45720" numCol="1">
            <a:spAutoFit/>
          </a:bodyPr>
          <a:lstStyle/>
          <a:p>
            <a:pPr algn="l" fontAlgn="base" marL="0" marR="0" indent="0" lvl="0"/>
            <a:r>
              <a:rPr b="false" i="false" strike="noStrike" sz="1800" u="none">
                <a:solidFill>
                  <a:srgbClr val=""/>
                </a:solidFill>
                <a:latin typeface="Calibri"/>
              </a:rPr>
              <a:t><![CDATA[ระยะเวลากิจกรรม : xxxx xxxx xxxx
จำนวนผู้เข้าร่วมกิจกรรม : xxxx]]></a:t>
            </a:r>
          </a:p>
        </p:txBody>
      </p:sp>
      <p:sp>
        <p:nvSpPr>
          <p:cNvPr id="6"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6667500" y="171450"/>
            <a:ext cx="1905000" cy="4762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800" u="none">
                <a:solidFill>
                  <a:srgbClr val="000000"/>
                </a:solidFill>
                <a:latin typeface="Calibri"/>
              </a:rPr>
              <a:t><![CDATA[Post Reach]]></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Highlight Content]]></a:t>
            </a:r>
          </a:p>
        </p:txBody>
      </p:sp>
      <p:sp>
        <p:nvSpPr>
          <p:cNvPr id="4" name=""/>
          <p:cNvSpPr txBox="1"/>
          <p:nvPr/>
        </p:nvSpPr>
        <p:spPr>
          <a:xfrm rot="0">
            <a:off x="6667500" y="171450"/>
            <a:ext cx="1905000" cy="4762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800" u="none">
                <a:solidFill>
                  <a:srgbClr val="000000"/>
                </a:solidFill>
                <a:latin typeface="Calibri"/>
              </a:rPr>
              <a:t><![CDATA[Post Reach]]></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sp>
        <p:nvSpPr>
          <p:cNvPr id="2" name=""/>
          <p:cNvSpPr txBox="1"/>
          <p:nvPr/>
        </p:nvSpPr>
        <p:spPr>
          <a:xfrm rot="0">
            <a:off x="762000" y="952500"/>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600" u="none">
                <a:solidFill>
                  <a:srgbClr val="669900"/>
                </a:solidFill>
                <a:latin typeface="Calibri"/>
              </a:rPr>
              <a:t><![CDATA[Agenda]]></a:t>
            </a:r>
          </a:p>
        </p:txBody>
      </p:sp>
      <p:sp>
        <p:nvSpPr>
          <p:cNvPr id="3" name=""/>
          <p:cNvSpPr txBox="1"/>
          <p:nvPr/>
        </p:nvSpPr>
        <p:spPr>
          <a:xfrm rot="0">
            <a:off x="1143000" y="1428750"/>
            <a:ext cx="4762500" cy="4762500"/>
          </a:xfrm>
          <a:prstGeom prst="rect"/>
        </p:spPr>
        <p:txBody>
          <a:bodyPr wrap="square" rtlCol="0" horzOverflow="overflow" vertOverflow="overflow" bIns="45720" lIns="91440" rIns="91440" tIns="45720" numCol="1">
            <a:spAutoFit/>
          </a:bodyPr>
          <a:lstStyle/>
          <a:p>
            <a:pPr algn="l" fontAlgn="base" marL="0" marR="0" indent="0" lvl="0"/>
            <a:r>
              <a:rPr b="false" i="false" strike="noStrike" sz="2000" u="none">
                <a:solidFill>
                  <a:srgbClr val=""/>
                </a:solidFill>
                <a:latin typeface="Calibri"/>
              </a:rPr>
              <a:t><![CDATA[Facebook Statistics
Twitter Statistics
Acer4u Statistics
Youtube Statistics
Competitors Analysis
Suggestion & Next Step]]></a:t>
            </a:r>
          </a:p>
        </p:txBody>
      </p:sp>
      <p:sp>
        <p:nvSpPr>
          <p:cNvPr id="4"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6667500" y="171450"/>
            <a:ext cx="1905000" cy="4762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800" u="none">
                <a:solidFill>
                  <a:srgbClr val="000000"/>
                </a:solidFill>
                <a:latin typeface="Calibri"/>
              </a:rPr>
              <a:t><![CDATA[Post Reach]]></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Highlight Content]]></a:t>
            </a:r>
          </a:p>
        </p:txBody>
      </p:sp>
      <p:sp>
        <p:nvSpPr>
          <p:cNvPr id="4" name=""/>
          <p:cNvSpPr txBox="1"/>
          <p:nvPr/>
        </p:nvSpPr>
        <p:spPr>
          <a:xfrm rot="0">
            <a:off x="6667500" y="171450"/>
            <a:ext cx="1905000" cy="4762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800" u="none">
                <a:solidFill>
                  <a:srgbClr val="000000"/>
                </a:solidFill>
                <a:latin typeface="Calibri"/>
              </a:rPr>
              <a:t><![CDATA[Post Reach]]></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Highlight Content]]></a:t>
            </a:r>
          </a:p>
        </p:txBody>
      </p:sp>
      <p:sp>
        <p:nvSpPr>
          <p:cNvPr id="4" name=""/>
          <p:cNvSpPr txBox="1"/>
          <p:nvPr/>
        </p:nvSpPr>
        <p:spPr>
          <a:xfrm rot="0">
            <a:off x="6667500" y="171450"/>
            <a:ext cx="1905000" cy="4762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800" u="none">
                <a:solidFill>
                  <a:srgbClr val="000000"/>
                </a:solidFill>
                <a:latin typeface="Calibri"/>
              </a:rPr>
              <a:t><![CDATA[Product]]></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Highlight Content]]></a:t>
            </a:r>
          </a:p>
        </p:txBody>
      </p:sp>
      <p:sp>
        <p:nvSpPr>
          <p:cNvPr id="4" name=""/>
          <p:cNvSpPr txBox="1"/>
          <p:nvPr/>
        </p:nvSpPr>
        <p:spPr>
          <a:xfrm rot="0">
            <a:off x="6667500" y="171450"/>
            <a:ext cx="1905000" cy="4762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800" u="none">
                <a:solidFill>
                  <a:srgbClr val="000000"/>
                </a:solidFill>
                <a:latin typeface="Calibri"/>
              </a:rPr>
              <a:t><![CDATA[Promotion]]></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Highlight Content]]></a:t>
            </a:r>
          </a:p>
        </p:txBody>
      </p:sp>
      <p:sp>
        <p:nvSpPr>
          <p:cNvPr id="4" name=""/>
          <p:cNvSpPr txBox="1"/>
          <p:nvPr/>
        </p:nvSpPr>
        <p:spPr>
          <a:xfrm rot="0">
            <a:off x="6667500" y="171450"/>
            <a:ext cx="1905000" cy="4762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800" u="none">
                <a:solidFill>
                  <a:srgbClr val="000000"/>
                </a:solidFill>
                <a:latin typeface="Calibri"/>
              </a:rPr>
              <a:t><![CDATA[Lifestyle/Gadget]]></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Highlight Content]]></a:t>
            </a:r>
          </a:p>
        </p:txBody>
      </p:sp>
      <p:sp>
        <p:nvSpPr>
          <p:cNvPr id="4" name=""/>
          <p:cNvSpPr txBox="1"/>
          <p:nvPr/>
        </p:nvSpPr>
        <p:spPr>
          <a:xfrm rot="0">
            <a:off x="6667500" y="171450"/>
            <a:ext cx="1905000" cy="4762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800" u="none">
                <a:solidFill>
                  <a:srgbClr val="000000"/>
                </a:solidFill>
                <a:latin typeface="Calibri"/>
              </a:rPr>
              <a:t><![CDATA[Review]]></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Highlight Content]]></a:t>
            </a:r>
          </a:p>
        </p:txBody>
      </p:sp>
      <p:sp>
        <p:nvSpPr>
          <p:cNvPr id="4" name=""/>
          <p:cNvSpPr txBox="1"/>
          <p:nvPr/>
        </p:nvSpPr>
        <p:spPr>
          <a:xfrm rot="0">
            <a:off x="6667500" y="171450"/>
            <a:ext cx="1905000" cy="4762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800" u="none">
                <a:solidFill>
                  <a:srgbClr val="000000"/>
                </a:solidFill>
                <a:latin typeface="Calibri"/>
              </a:rPr>
              <a:t><![CDATA[Tip & Tricks]]></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Acer Logo" descr="This image Acer Logo"/>
          <p:cNvPicPr>
            <a:picLocks noChangeAspect="1"/>
          </p:cNvPicPr>
          <p:nvPr/>
        </p:nvPicPr>
        <p:blipFill>
          <a:blip r:embed="rId2"/>
          <a:stretch>
            <a:fillRect/>
          </a:stretch>
        </p:blipFill>
        <p:spPr>
          <a:xfrm rot="0">
            <a:off x="285750" y="952500"/>
            <a:ext cx="2095500" cy="704850"/>
          </a:xfrm>
          <a:prstGeom prst="rect">
            <a:avLst/>
          </a:prstGeom>
        </p:spPr>
      </p:pic>
      <p:pic>
        <p:nvPicPr>
          <p:cNvPr id="2" name="ImageHeader" descr="This image Header"/>
          <p:cNvPicPr>
            <a:picLocks noChangeAspect="1"/>
          </p:cNvPicPr>
          <p:nvPr/>
        </p:nvPicPr>
        <p:blipFill>
          <a:blip r:embed="rId3"/>
          <a:stretch>
            <a:fillRect/>
          </a:stretch>
        </p:blipFill>
        <p:spPr>
          <a:xfrm rot="0">
            <a:off x="4762500" y="952500"/>
            <a:ext cx="3810000" cy="1085850"/>
          </a:xfrm>
          <a:prstGeom prst="rect">
            <a:avLst/>
          </a:prstGeom>
        </p:spPr>
      </p:pic>
      <p:pic>
        <p:nvPicPr>
          <p:cNvPr id="3" name="ImageHeader" descr="This image Header"/>
          <p:cNvPicPr>
            <a:picLocks noChangeAspect="1"/>
          </p:cNvPicPr>
          <p:nvPr/>
        </p:nvPicPr>
        <p:blipFill>
          <a:blip r:embed="rId4"/>
          <a:stretch>
            <a:fillRect/>
          </a:stretch>
        </p:blipFill>
        <p:spPr>
          <a:xfrm rot="0">
            <a:off x="381000" y="1905000"/>
            <a:ext cx="4762500" cy="3571875"/>
          </a:xfrm>
          <a:prstGeom prst="rect">
            <a:avLst/>
          </a:prstGeom>
        </p:spPr>
      </p:pic>
      <p:pic>
        <p:nvPicPr>
          <p:cNvPr id="4" name="Body Image Of Title Page" descr="This Image Of Title Page"/>
          <p:cNvPicPr>
            <a:picLocks noChangeAspect="1"/>
          </p:cNvPicPr>
          <p:nvPr/>
        </p:nvPicPr>
        <p:blipFill>
          <a:blip r:embed="rId5"/>
          <a:stretch>
            <a:fillRect/>
          </a:stretch>
        </p:blipFill>
        <p:spPr>
          <a:xfrm rot="0">
            <a:off x="0" y="1971675"/>
            <a:ext cx="9144000" cy="4876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66725"/>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Twitter Statistics]]></a:t>
            </a:r>
          </a:p>
        </p:txBody>
      </p:sp>
      <p:sp>
        <p:nvSpPr>
          <p:cNvPr id="4" name=""/>
          <p:cNvSpPr txBox="1"/>
          <p:nvPr/>
        </p:nvSpPr>
        <p:spPr>
          <a:xfrm rot="0">
            <a:off x="5715000" y="1428750"/>
            <a:ext cx="38100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1800" u="none">
                <a:solidFill>
                  <a:srgbClr val=""/>
                </a:solidFill>
                <a:latin typeface="Calibri"/>
              </a:rPr>
              <a:t><![CDATA[ยอด Followers เฉลี่ยxxxx xxxx%]]></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66725"/>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Twitter Statistics]]></a:t>
            </a:r>
          </a:p>
        </p:txBody>
      </p:sp>
      <p:sp>
        <p:nvSpPr>
          <p:cNvPr id="4"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sp>
        <p:nvSpPr>
          <p:cNvPr id="2" name=""/>
          <p:cNvSpPr txBox="1"/>
          <p:nvPr/>
        </p:nvSpPr>
        <p:spPr>
          <a:xfrm rot="0">
            <a:off x="762000" y="952500"/>
            <a:ext cx="6667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600" u="none">
                <a:solidFill>
                  <a:srgbClr val="669900"/>
                </a:solidFill>
                <a:latin typeface="Calibri"/>
              </a:rPr>
              <a:t><![CDATA[Executive Summary (xxxxxxxxxxx xxxx)]]></a:t>
            </a:r>
          </a:p>
        </p:txBody>
      </p:sp>
      <p:sp>
        <p:nvSpPr>
          <p:cNvPr id="3" name=""/>
          <p:cNvSpPr txBox="1"/>
          <p:nvPr/>
        </p:nvSpPr>
        <p:spPr>
          <a:xfrm rot="0">
            <a:off x="1143000" y="1428750"/>
            <a:ext cx="4762500" cy="4762500"/>
          </a:xfrm>
          <a:prstGeom prst="rect"/>
        </p:spPr>
        <p:txBody>
          <a:bodyPr wrap="square" rtlCol="0" horzOverflow="overflow" vertOverflow="overflow" bIns="45720" lIns="91440" rIns="91440" tIns="45720" numCol="1">
            <a:spAutoFit/>
          </a:bodyPr>
          <a:lstStyle/>
          <a:p>
            <a:pPr algn="l" fontAlgn="base" marL="0" marR="0" indent="0" lvl="0"/>
            <a:r>
              <a:rPr b="false" i="false" strike="noStrike" sz="2000" u="none">
                <a:solidFill>
                  <a:srgbClr val=""/>
                </a:solidFill>
                <a:latin typeface="Calibri"/>
              </a:rPr>
              <a:t><![CDATA[1. Facebook Page Total New Likes xxxx
2. Overall Facebook Engagement xxxx
3. Overall Facebook Reach xxxx
]]></a:t>
            </a:r>
          </a:p>
        </p:txBody>
      </p:sp>
      <p:sp>
        <p:nvSpPr>
          <p:cNvPr id="4"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66725"/>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Twitter Statistics]]></a:t>
            </a:r>
          </a:p>
        </p:txBody>
      </p:sp>
      <p:sp>
        <p:nvSpPr>
          <p:cNvPr id="4"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Acer Logo" descr="This image Acer Logo"/>
          <p:cNvPicPr>
            <a:picLocks noChangeAspect="1"/>
          </p:cNvPicPr>
          <p:nvPr/>
        </p:nvPicPr>
        <p:blipFill>
          <a:blip r:embed="rId2"/>
          <a:stretch>
            <a:fillRect/>
          </a:stretch>
        </p:blipFill>
        <p:spPr>
          <a:xfrm rot="0">
            <a:off x="285750" y="952500"/>
            <a:ext cx="2095500" cy="704850"/>
          </a:xfrm>
          <a:prstGeom prst="rect">
            <a:avLst/>
          </a:prstGeom>
        </p:spPr>
      </p:pic>
      <p:sp>
        <p:nvSpPr>
          <p:cNvPr id="2" name=""/>
          <p:cNvSpPr txBox="1"/>
          <p:nvPr/>
        </p:nvSpPr>
        <p:spPr>
          <a:xfrm rot="0">
            <a:off x="2857500" y="3143250"/>
            <a:ext cx="38100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3000" u="none">
                <a:solidFill>
                  <a:srgbClr val=""/>
                </a:solidFill>
                <a:latin typeface="Calibri"/>
              </a:rPr>
              <a:t><![CDATA[www.acer4u.co.th]]></a:t>
            </a:r>
          </a:p>
        </p:txBody>
      </p:sp>
      <p:pic>
        <p:nvPicPr>
          <p:cNvPr id="3" name="Body Image Of Title Page" descr="This Image Of Title Page"/>
          <p:cNvPicPr>
            <a:picLocks noChangeAspect="1"/>
          </p:cNvPicPr>
          <p:nvPr/>
        </p:nvPicPr>
        <p:blipFill>
          <a:blip r:embed="rId3"/>
          <a:stretch>
            <a:fillRect/>
          </a:stretch>
        </p:blipFill>
        <p:spPr>
          <a:xfrm rot="0">
            <a:off x="0" y="1971675"/>
            <a:ext cx="9144000" cy="4876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sp>
        <p:nvSpPr>
          <p:cNvPr id="2"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Acer4U Latest Updat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sp>
        <p:nvSpPr>
          <p:cNvPr id="2"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Acer4U News & Re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sp>
        <p:nvSpPr>
          <p:cNvPr id="2"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Acer4U Promo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sp>
        <p:nvSpPr>
          <p:cNvPr id="2"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Acer4U Statistics]]></a:t>
            </a:r>
          </a:p>
        </p:txBody>
      </p:sp>
      <p:sp>
        <p:nvSpPr>
          <p:cNvPr id="3"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Acer Logo" descr="This image Acer Logo"/>
          <p:cNvPicPr>
            <a:picLocks noChangeAspect="1"/>
          </p:cNvPicPr>
          <p:nvPr/>
        </p:nvPicPr>
        <p:blipFill>
          <a:blip r:embed="rId2"/>
          <a:stretch>
            <a:fillRect/>
          </a:stretch>
        </p:blipFill>
        <p:spPr>
          <a:xfrm rot="0">
            <a:off x="285750" y="952500"/>
            <a:ext cx="2095500" cy="704850"/>
          </a:xfrm>
          <a:prstGeom prst="rect">
            <a:avLst/>
          </a:prstGeom>
        </p:spPr>
      </p:pic>
      <p:pic>
        <p:nvPicPr>
          <p:cNvPr id="2" name="ImageHeader" descr="This image Header"/>
          <p:cNvPicPr>
            <a:picLocks noChangeAspect="1"/>
          </p:cNvPicPr>
          <p:nvPr/>
        </p:nvPicPr>
        <p:blipFill>
          <a:blip r:embed="rId3"/>
          <a:stretch>
            <a:fillRect/>
          </a:stretch>
        </p:blipFill>
        <p:spPr>
          <a:xfrm rot="0">
            <a:off x="2571750" y="2190750"/>
            <a:ext cx="3333750" cy="1333500"/>
          </a:xfrm>
          <a:prstGeom prst="rect">
            <a:avLst/>
          </a:prstGeom>
        </p:spPr>
      </p:pic>
      <p:pic>
        <p:nvPicPr>
          <p:cNvPr id="3" name="Body Image Of Title Page" descr="This Image Of Title Page"/>
          <p:cNvPicPr>
            <a:picLocks noChangeAspect="1"/>
          </p:cNvPicPr>
          <p:nvPr/>
        </p:nvPicPr>
        <p:blipFill>
          <a:blip r:embed="rId4"/>
          <a:stretch>
            <a:fillRect/>
          </a:stretch>
        </p:blipFill>
        <p:spPr>
          <a:xfrm rot="0">
            <a:off x="0" y="1971675"/>
            <a:ext cx="9144000" cy="4876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7625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Youtube Statistics]]></a:t>
            </a:r>
          </a:p>
        </p:txBody>
      </p:sp>
      <p:sp>
        <p:nvSpPr>
          <p:cNvPr id="4" name=""/>
          <p:cNvSpPr txBox="1"/>
          <p:nvPr/>
        </p:nvSpPr>
        <p:spPr>
          <a:xfrm rot="0">
            <a:off x="285750" y="762000"/>
            <a:ext cx="2857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1800" u="none">
                <a:solidFill>
                  <a:srgbClr val=""/>
                </a:solidFill>
                <a:latin typeface="Calibri"/>
              </a:rPr>
              <a:t><![CDATA[Youtube Channel Video]]></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7625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Youtube Statistics]]></a:t>
            </a:r>
          </a:p>
        </p:txBody>
      </p:sp>
      <p:sp>
        <p:nvSpPr>
          <p:cNvPr id="4" name=""/>
          <p:cNvSpPr txBox="1"/>
          <p:nvPr/>
        </p:nvSpPr>
        <p:spPr>
          <a:xfrm rot="0">
            <a:off x="285750" y="762000"/>
            <a:ext cx="2857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1800" u="none">
                <a:solidFill>
                  <a:srgbClr val=""/>
                </a:solidFill>
                <a:latin typeface="Calibri"/>
              </a:rPr>
              <a:t><![CDATA[Youtube Channel Video]]></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7625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Youtube Statistics]]></a:t>
            </a:r>
          </a:p>
        </p:txBody>
      </p:sp>
      <p:sp>
        <p:nvSpPr>
          <p:cNvPr id="4"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Acer Logo" descr="This image Acer Logo"/>
          <p:cNvPicPr>
            <a:picLocks noChangeAspect="1"/>
          </p:cNvPicPr>
          <p:nvPr/>
        </p:nvPicPr>
        <p:blipFill>
          <a:blip r:embed="rId2"/>
          <a:stretch>
            <a:fillRect/>
          </a:stretch>
        </p:blipFill>
        <p:spPr>
          <a:xfrm rot="0">
            <a:off x="285750" y="952500"/>
            <a:ext cx="2095500" cy="704850"/>
          </a:xfrm>
          <a:prstGeom prst="rect">
            <a:avLst/>
          </a:prstGeom>
        </p:spPr>
      </p:pic>
      <p:pic>
        <p:nvPicPr>
          <p:cNvPr id="2" name="ImageHeader" descr="This image Header"/>
          <p:cNvPicPr>
            <a:picLocks noChangeAspect="1"/>
          </p:cNvPicPr>
          <p:nvPr/>
        </p:nvPicPr>
        <p:blipFill>
          <a:blip r:embed="rId3"/>
          <a:stretch>
            <a:fillRect/>
          </a:stretch>
        </p:blipFill>
        <p:spPr>
          <a:xfrm rot="0">
            <a:off x="7143750" y="0"/>
            <a:ext cx="2095500" cy="2095500"/>
          </a:xfrm>
          <a:prstGeom prst="rect">
            <a:avLst/>
          </a:prstGeom>
        </p:spPr>
      </p:pic>
      <p:pic>
        <p:nvPicPr>
          <p:cNvPr id="3" name="ImageHeader" descr="This image Header"/>
          <p:cNvPicPr>
            <a:picLocks noChangeAspect="1"/>
          </p:cNvPicPr>
          <p:nvPr/>
        </p:nvPicPr>
        <p:blipFill>
          <a:blip r:embed="rId4"/>
          <a:stretch>
            <a:fillRect/>
          </a:stretch>
        </p:blipFill>
        <p:spPr>
          <a:xfrm rot="0">
            <a:off x="571500" y="3810000"/>
            <a:ext cx="2095500" cy="2019300"/>
          </a:xfrm>
          <a:prstGeom prst="rect">
            <a:avLst/>
          </a:prstGeom>
        </p:spPr>
      </p:pic>
      <p:sp>
        <p:nvSpPr>
          <p:cNvPr id="4" name=""/>
          <p:cNvSpPr txBox="1"/>
          <p:nvPr/>
        </p:nvSpPr>
        <p:spPr>
          <a:xfrm rot="0">
            <a:off x="4000500" y="2667000"/>
            <a:ext cx="2857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a:t>
            </a:r>
          </a:p>
        </p:txBody>
      </p:sp>
      <p:pic>
        <p:nvPicPr>
          <p:cNvPr id="5" name="Body Image Of Title Page" descr="This Image Of Title Page"/>
          <p:cNvPicPr>
            <a:picLocks noChangeAspect="1"/>
          </p:cNvPicPr>
          <p:nvPr/>
        </p:nvPicPr>
        <p:blipFill>
          <a:blip r:embed="rId5"/>
          <a:stretch>
            <a:fillRect/>
          </a:stretch>
        </p:blipFill>
        <p:spPr>
          <a:xfrm rot="0">
            <a:off x="0" y="1971675"/>
            <a:ext cx="9144000" cy="48768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7625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Youtube Statistics]]></a:t>
            </a:r>
          </a:p>
        </p:txBody>
      </p:sp>
      <p:sp>
        <p:nvSpPr>
          <p:cNvPr id="4"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Acer Logo" descr="This image Acer Logo"/>
          <p:cNvPicPr>
            <a:picLocks noChangeAspect="1"/>
          </p:cNvPicPr>
          <p:nvPr/>
        </p:nvPicPr>
        <p:blipFill>
          <a:blip r:embed="rId2"/>
          <a:stretch>
            <a:fillRect/>
          </a:stretch>
        </p:blipFill>
        <p:spPr>
          <a:xfrm rot="0">
            <a:off x="285750" y="952500"/>
            <a:ext cx="2095500" cy="704850"/>
          </a:xfrm>
          <a:prstGeom prst="rect">
            <a:avLst/>
          </a:prstGeom>
        </p:spPr>
      </p:pic>
      <p:pic>
        <p:nvPicPr>
          <p:cNvPr id="2" name="ImageHeader" descr="This image Header"/>
          <p:cNvPicPr>
            <a:picLocks noChangeAspect="1"/>
          </p:cNvPicPr>
          <p:nvPr/>
        </p:nvPicPr>
        <p:blipFill>
          <a:blip r:embed="rId3"/>
          <a:stretch>
            <a:fillRect/>
          </a:stretch>
        </p:blipFill>
        <p:spPr>
          <a:xfrm rot="0">
            <a:off x="285750" y="1905000"/>
            <a:ext cx="952500" cy="466725"/>
          </a:xfrm>
          <a:prstGeom prst="rect">
            <a:avLst/>
          </a:prstGeom>
        </p:spPr>
      </p:pic>
      <p:pic>
        <p:nvPicPr>
          <p:cNvPr id="3" name="ImageHeader" descr="This image Header"/>
          <p:cNvPicPr>
            <a:picLocks noChangeAspect="1"/>
          </p:cNvPicPr>
          <p:nvPr/>
        </p:nvPicPr>
        <p:blipFill>
          <a:blip r:embed="rId4"/>
          <a:stretch>
            <a:fillRect/>
          </a:stretch>
        </p:blipFill>
        <p:spPr>
          <a:xfrm rot="0">
            <a:off x="1428750" y="1905000"/>
            <a:ext cx="952500" cy="428625"/>
          </a:xfrm>
          <a:prstGeom prst="rect">
            <a:avLst/>
          </a:prstGeom>
        </p:spPr>
      </p:pic>
      <p:pic>
        <p:nvPicPr>
          <p:cNvPr id="4" name="ImageHeader" descr="This image Header"/>
          <p:cNvPicPr>
            <a:picLocks noChangeAspect="1"/>
          </p:cNvPicPr>
          <p:nvPr/>
        </p:nvPicPr>
        <p:blipFill>
          <a:blip r:embed="rId5"/>
          <a:stretch>
            <a:fillRect/>
          </a:stretch>
        </p:blipFill>
        <p:spPr>
          <a:xfrm rot="0">
            <a:off x="285750" y="2381250"/>
            <a:ext cx="5238750" cy="990600"/>
          </a:xfrm>
          <a:prstGeom prst="rect">
            <a:avLst/>
          </a:prstGeom>
        </p:spPr>
      </p:pic>
      <p:pic>
        <p:nvPicPr>
          <p:cNvPr id="5" name="ImageHeader" descr="This image Header"/>
          <p:cNvPicPr>
            <a:picLocks noChangeAspect="1"/>
          </p:cNvPicPr>
          <p:nvPr/>
        </p:nvPicPr>
        <p:blipFill>
          <a:blip r:embed="rId6"/>
          <a:stretch>
            <a:fillRect/>
          </a:stretch>
        </p:blipFill>
        <p:spPr>
          <a:xfrm rot="0">
            <a:off x="2476500" y="2476500"/>
            <a:ext cx="762000" cy="762000"/>
          </a:xfrm>
          <a:prstGeom prst="rect">
            <a:avLst/>
          </a:prstGeom>
        </p:spPr>
      </p:pic>
      <p:sp>
        <p:nvSpPr>
          <p:cNvPr id="6" name=""/>
          <p:cNvSpPr txBox="1"/>
          <p:nvPr/>
        </p:nvSpPr>
        <p:spPr>
          <a:xfrm rot="0">
            <a:off x="285750" y="3810000"/>
            <a:ext cx="4762500" cy="952500"/>
          </a:xfrm>
          <a:prstGeom prst="rect"/>
        </p:spPr>
        <p:txBody>
          <a:bodyPr wrap="square" rtlCol="0" horzOverflow="overflow" vertOverflow="overflow" bIns="45720" lIns="91440" rIns="91440" tIns="45720" numCol="1">
            <a:spAutoFit/>
          </a:bodyPr>
          <a:lstStyle/>
          <a:p>
            <a:pPr algn="l" fontAlgn="base" marL="0" marR="0" indent="0" lvl="0"/>
            <a:r>
              <a:rPr b="false" i="false" strike="noStrike" sz="3600" u="none">
                <a:solidFill>
                  <a:srgbClr val="669900"/>
                </a:solidFill>
                <a:latin typeface="Calibri"/>
              </a:rPr>
              <a:t><![CDATA[Competitors Analysis]]></a:t>
            </a:r>
          </a:p>
        </p:txBody>
      </p:sp>
      <p:pic>
        <p:nvPicPr>
          <p:cNvPr id="7" name="Body Image Of Title Page" descr="This Image Of Title Page"/>
          <p:cNvPicPr>
            <a:picLocks noChangeAspect="1"/>
          </p:cNvPicPr>
          <p:nvPr/>
        </p:nvPicPr>
        <p:blipFill>
          <a:blip r:embed="rId7"/>
          <a:stretch>
            <a:fillRect/>
          </a:stretch>
        </p:blipFill>
        <p:spPr>
          <a:xfrm rot="0">
            <a:off x="0" y="1971675"/>
            <a:ext cx="9144000" cy="4876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sp>
        <p:nvSpPr>
          <p:cNvPr id="2"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ImageHeader" descr="This image Header"/>
          <p:cNvPicPr>
            <a:picLocks noChangeAspect="1"/>
          </p:cNvPicPr>
          <p:nvPr/>
        </p:nvPicPr>
        <p:blipFill>
          <a:blip r:embed="rId3"/>
          <a:stretch>
            <a:fillRect/>
          </a:stretch>
        </p:blipFill>
        <p:spPr>
          <a:xfrm rot="0">
            <a:off x="381000" y="666750"/>
            <a:ext cx="952500" cy="942975"/>
          </a:xfrm>
          <a:prstGeom prst="rect">
            <a:avLst/>
          </a:prstGeom>
        </p:spPr>
      </p:pic>
      <p:sp>
        <p:nvSpPr>
          <p:cNvPr id="3" name=""/>
          <p:cNvSpPr txBox="1"/>
          <p:nvPr/>
        </p:nvSpPr>
        <p:spPr>
          <a:xfrm rot="0">
            <a:off x="1619250" y="666750"/>
            <a:ext cx="57150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1800" u="none">
                <a:solidFill>
                  <a:srgbClr val=""/>
                </a:solidFill>
                <a:latin typeface="Calibri"/>
              </a:rPr>
              <a:t><![CDATA[Lifestyle, Product, Promotion : Zenfone, Fonepad7]]></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ImageHeader" descr="This image Header"/>
          <p:cNvPicPr>
            <a:picLocks noChangeAspect="1"/>
          </p:cNvPicPr>
          <p:nvPr/>
        </p:nvPicPr>
        <p:blipFill>
          <a:blip r:embed="rId3"/>
          <a:stretch>
            <a:fillRect/>
          </a:stretch>
        </p:blipFill>
        <p:spPr>
          <a:xfrm rot="0">
            <a:off x="381000" y="666750"/>
            <a:ext cx="952500" cy="962025"/>
          </a:xfrm>
          <a:prstGeom prst="rect">
            <a:avLst/>
          </a:prstGeom>
        </p:spPr>
      </p:pic>
      <p:sp>
        <p:nvSpPr>
          <p:cNvPr id="3" name=""/>
          <p:cNvSpPr txBox="1"/>
          <p:nvPr/>
        </p:nvSpPr>
        <p:spPr>
          <a:xfrm rot="0">
            <a:off x="1619250" y="666750"/>
            <a:ext cx="57150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1800" u="none">
                <a:solidFill>
                  <a:srgbClr val=""/>
                </a:solidFill>
                <a:latin typeface="Calibri"/>
              </a:rPr>
              <a:t><![CDATA[Promotion, Activity, Produc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ImageHeader" descr="This image Header"/>
          <p:cNvPicPr>
            <a:picLocks noChangeAspect="1"/>
          </p:cNvPicPr>
          <p:nvPr/>
        </p:nvPicPr>
        <p:blipFill>
          <a:blip r:embed="rId3"/>
          <a:stretch>
            <a:fillRect/>
          </a:stretch>
        </p:blipFill>
        <p:spPr>
          <a:xfrm rot="0">
            <a:off x="381000" y="666750"/>
            <a:ext cx="952500" cy="942975"/>
          </a:xfrm>
          <a:prstGeom prst="rect">
            <a:avLst/>
          </a:prstGeom>
        </p:spPr>
      </p:pic>
      <p:sp>
        <p:nvSpPr>
          <p:cNvPr id="3" name=""/>
          <p:cNvSpPr txBox="1"/>
          <p:nvPr/>
        </p:nvSpPr>
        <p:spPr>
          <a:xfrm rot="0">
            <a:off x="1619250" y="666750"/>
            <a:ext cx="57150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1800" u="none">
                <a:solidFill>
                  <a:srgbClr val=""/>
                </a:solidFill>
                <a:latin typeface="Calibri"/>
              </a:rPr>
              <a:t><![CDATA[Product, Activiti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ImageHeader" descr="This image Header"/>
          <p:cNvPicPr>
            <a:picLocks noChangeAspect="1"/>
          </p:cNvPicPr>
          <p:nvPr/>
        </p:nvPicPr>
        <p:blipFill>
          <a:blip r:embed="rId3"/>
          <a:stretch>
            <a:fillRect/>
          </a:stretch>
        </p:blipFill>
        <p:spPr>
          <a:xfrm rot="0">
            <a:off x="381000" y="666750"/>
            <a:ext cx="952500" cy="952500"/>
          </a:xfrm>
          <a:prstGeom prst="rect">
            <a:avLst/>
          </a:prstGeom>
        </p:spPr>
      </p:pic>
      <p:sp>
        <p:nvSpPr>
          <p:cNvPr id="3" name=""/>
          <p:cNvSpPr txBox="1"/>
          <p:nvPr/>
        </p:nvSpPr>
        <p:spPr>
          <a:xfrm rot="0">
            <a:off x="1619250" y="666750"/>
            <a:ext cx="57150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1800" u="none">
                <a:solidFill>
                  <a:srgbClr val=""/>
                </a:solidFill>
                <a:latin typeface="Calibri"/>
              </a:rPr>
              <a:t><![CDATA[[Lenovo Lover]Activities : Lenovo Yog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ImageHeader" descr="This image Header"/>
          <p:cNvPicPr>
            <a:picLocks noChangeAspect="1"/>
          </p:cNvPicPr>
          <p:nvPr/>
        </p:nvPicPr>
        <p:blipFill>
          <a:blip r:embed="rId3"/>
          <a:stretch>
            <a:fillRect/>
          </a:stretch>
        </p:blipFill>
        <p:spPr>
          <a:xfrm rot="0">
            <a:off x="381000" y="666750"/>
            <a:ext cx="952500" cy="952500"/>
          </a:xfrm>
          <a:prstGeom prst="rect">
            <a:avLst/>
          </a:prstGeom>
        </p:spPr>
      </p:pic>
      <p:sp>
        <p:nvSpPr>
          <p:cNvPr id="3" name=""/>
          <p:cNvSpPr txBox="1"/>
          <p:nvPr/>
        </p:nvSpPr>
        <p:spPr>
          <a:xfrm rot="0">
            <a:off x="1619250" y="666750"/>
            <a:ext cx="57150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1800" u="none">
                <a:solidFill>
                  <a:srgbClr val=""/>
                </a:solidFill>
                <a:latin typeface="Calibri"/>
              </a:rPr>
              <a:t><![CDATA[[Lenovo Mobile Thailand]
Produc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ImageHeader" descr="This image Header"/>
          <p:cNvPicPr>
            <a:picLocks noChangeAspect="1"/>
          </p:cNvPicPr>
          <p:nvPr/>
        </p:nvPicPr>
        <p:blipFill>
          <a:blip r:embed="rId3"/>
          <a:stretch>
            <a:fillRect/>
          </a:stretch>
        </p:blipFill>
        <p:spPr>
          <a:xfrm rot="0">
            <a:off x="381000" y="666750"/>
            <a:ext cx="952500" cy="485775"/>
          </a:xfrm>
          <a:prstGeom prst="rect">
            <a:avLst/>
          </a:prstGeom>
        </p:spPr>
      </p:pic>
      <p:sp>
        <p:nvSpPr>
          <p:cNvPr id="3" name=""/>
          <p:cNvSpPr txBox="1"/>
          <p:nvPr/>
        </p:nvSpPr>
        <p:spPr>
          <a:xfrm rot="0">
            <a:off x="1619250" y="666750"/>
            <a:ext cx="57150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1800" u="none">
                <a:solidFill>
                  <a:srgbClr val=""/>
                </a:solidFill>
                <a:latin typeface="Calibri"/>
              </a:rPr>
              <a:t><![CDATA[Product, Activity, Lifesty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ImageHeader" descr="This image Header"/>
          <p:cNvPicPr>
            <a:picLocks noChangeAspect="1"/>
          </p:cNvPicPr>
          <p:nvPr/>
        </p:nvPicPr>
        <p:blipFill>
          <a:blip r:embed="rId3"/>
          <a:stretch>
            <a:fillRect/>
          </a:stretch>
        </p:blipFill>
        <p:spPr>
          <a:xfrm rot="0">
            <a:off x="381000" y="666750"/>
            <a:ext cx="952500" cy="885825"/>
          </a:xfrm>
          <a:prstGeom prst="rect">
            <a:avLst/>
          </a:prstGeom>
        </p:spPr>
      </p:pic>
      <p:sp>
        <p:nvSpPr>
          <p:cNvPr id="3" name=""/>
          <p:cNvSpPr txBox="1"/>
          <p:nvPr/>
        </p:nvSpPr>
        <p:spPr>
          <a:xfrm rot="0">
            <a:off x="1619250" y="666750"/>
            <a:ext cx="57150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1800" u="none">
                <a:solidFill>
                  <a:srgbClr val=""/>
                </a:solidFill>
                <a:latin typeface="Calibri"/>
              </a:rPr>
              <a:t><![CDATA[[Samsung Mobile Thailand] Product,
Promotion, Lifestyle, A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Acer Logo" descr="This image Acer Logo"/>
          <p:cNvPicPr>
            <a:picLocks noChangeAspect="1"/>
          </p:cNvPicPr>
          <p:nvPr/>
        </p:nvPicPr>
        <p:blipFill>
          <a:blip r:embed="rId2"/>
          <a:stretch>
            <a:fillRect/>
          </a:stretch>
        </p:blipFill>
        <p:spPr>
          <a:xfrm rot="0">
            <a:off x="285750" y="952500"/>
            <a:ext cx="2095500" cy="704850"/>
          </a:xfrm>
          <a:prstGeom prst="rect">
            <a:avLst/>
          </a:prstGeom>
        </p:spPr>
      </p:pic>
      <p:sp>
        <p:nvSpPr>
          <p:cNvPr id="2" name=""/>
          <p:cNvSpPr txBox="1"/>
          <p:nvPr/>
        </p:nvSpPr>
        <p:spPr>
          <a:xfrm rot="0">
            <a:off x="1905000" y="2667000"/>
            <a:ext cx="5715000" cy="952500"/>
          </a:xfrm>
          <a:prstGeom prst="rect"/>
        </p:spPr>
        <p:txBody>
          <a:bodyPr wrap="square" rtlCol="0" horzOverflow="overflow" vertOverflow="overflow" bIns="45720" lIns="91440" rIns="91440" tIns="45720" numCol="1">
            <a:spAutoFit/>
          </a:bodyPr>
          <a:lstStyle/>
          <a:p>
            <a:pPr algn="l" fontAlgn="base" marL="0" marR="0" indent="0" lvl="0"/>
            <a:r>
              <a:rPr b="false" i="false" strike="noStrike" sz="3600" u="none">
                <a:solidFill>
                  <a:srgbClr val=""/>
                </a:solidFill>
                <a:latin typeface="Calibri"/>
              </a:rPr>
              <a:t><![CDATA[Suggestions & Next Step]]></a:t>
            </a:r>
          </a:p>
        </p:txBody>
      </p:sp>
      <p:pic>
        <p:nvPicPr>
          <p:cNvPr id="3" name="Body Image Of Title Page" descr="This Image Of Title Page"/>
          <p:cNvPicPr>
            <a:picLocks noChangeAspect="1"/>
          </p:cNvPicPr>
          <p:nvPr/>
        </p:nvPicPr>
        <p:blipFill>
          <a:blip r:embed="rId3"/>
          <a:stretch>
            <a:fillRect/>
          </a:stretch>
        </p:blipFill>
        <p:spPr>
          <a:xfrm rot="0">
            <a:off x="0" y="1971675"/>
            <a:ext cx="9144000" cy="48768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sp>
        <p:nvSpPr>
          <p:cNvPr id="2" name=""/>
          <p:cNvSpPr txBox="1"/>
          <p:nvPr/>
        </p:nvSpPr>
        <p:spPr>
          <a:xfrm rot="0">
            <a:off x="476250" y="952500"/>
            <a:ext cx="7620000" cy="4762500"/>
          </a:xfrm>
          <a:prstGeom prst="rect"/>
        </p:spPr>
        <p:txBody>
          <a:bodyPr wrap="square" rtlCol="0" horzOverflow="overflow" vertOverflow="overflow" bIns="45720" lIns="91440" rIns="91440" tIns="45720" numCol="1">
            <a:spAutoFit/>
          </a:bodyPr>
          <a:lstStyle/>
          <a:p>
            <a:pPr algn="l" fontAlgn="base" marL="0" marR="0" indent="0" lvl="0"/>
            <a:r>
              <a:rPr b="false" i="false" strike="noStrike" sz="2200" u="none">
                <a:solidFill>
                  <a:srgbClr val=""/>
                </a:solidFill>
                <a:latin typeface="Calibri"/>
              </a:rPr>
              <a:t><![CDATA[1. Lifestyle Product Photos increase engagements as expected. Therefore, we should continue and create more of such contents.
2. Optimize Facebook Ads to generate more new likes
3. Create Facebook Activities  to generate more Engagem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sp>
        <p:nvSpPr>
          <p:cNvPr id="2" name=""/>
          <p:cNvSpPr txBox="1"/>
          <p:nvPr/>
        </p:nvSpPr>
        <p:spPr>
          <a:xfrm rot="0">
            <a:off x="0" y="2857500"/>
            <a:ext cx="9144000" cy="285750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7200" u="none">
                <a:solidFill>
                  <a:srgbClr val="669900"/>
                </a:solidFill>
                <a:latin typeface="Calibri"/>
              </a:rPr>
              <a:t><![CDATA[Thank You]]></a:t>
            </a:r>
          </a:p>
        </p:txBody>
      </p:sp>
      <p:pic>
        <p:nvPicPr>
          <p:cNvPr id="3" name="Body Image Frist and Last Page" descr="This Image Frist and Last Page"/>
          <p:cNvPicPr>
            <a:picLocks noChangeAspect="1"/>
          </p:cNvPicPr>
          <p:nvPr/>
        </p:nvPicPr>
        <p:blipFill>
          <a:blip r:embed="rId3"/>
          <a:stretch>
            <a:fillRect/>
          </a:stretch>
        </p:blipFill>
        <p:spPr>
          <a:xfrm rot="0">
            <a:off x="0" y="4333875"/>
            <a:ext cx="9144000" cy="2533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Ads Facebook]]></a:t>
            </a:r>
          </a:p>
        </p:txBody>
      </p:sp>
      <p:sp>
        <p:nvSpPr>
          <p:cNvPr id="4"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0" y="5238750"/>
            <a:ext cx="9144000" cy="95250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2400" u="none">
                <a:solidFill>
                  <a:srgbClr val="000000"/>
                </a:solidFill>
                <a:latin typeface="Calibri"/>
              </a:rPr>
              <a:t><![CDATA[จำนวน Engagement (Like on content) เฉลี่ยอยู่ที่ xxxx
xxxxจากช่วงที่ผ่านมา xxxx%]]></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ImageHeader" descr="This image Header Of Statistic Page"/>
          <p:cNvPicPr>
            <a:picLocks noChangeAspect="1"/>
          </p:cNvPicPr>
          <p:nvPr/>
        </p:nvPicPr>
        <p:blipFill>
          <a:blip r:embed="rId2"/>
          <a:stretch>
            <a:fillRect/>
          </a:stretch>
        </p:blipFill>
        <p:spPr>
          <a:xfrm rot="0">
            <a:off x="0" y="47625"/>
            <a:ext cx="9144000" cy="600075"/>
          </a:xfrm>
          <a:prstGeom prst="rect">
            <a:avLst/>
          </a:prstGeom>
        </p:spPr>
      </p:pic>
      <p:pic>
        <p:nvPicPr>
          <p:cNvPr id="2" name="Body Image Of Facebook Statistic" descr="This Image Of Facebook Statistic"/>
          <p:cNvPicPr>
            <a:picLocks noChangeAspect="1"/>
          </p:cNvPicPr>
          <p:nvPr/>
        </p:nvPicPr>
        <p:blipFill>
          <a:blip r:embed="rId3"/>
          <a:stretch>
            <a:fillRect/>
          </a:stretch>
        </p:blipFill>
        <p:spPr>
          <a:xfrm rot="0">
            <a:off x="1428750" y="47625"/>
            <a:ext cx="476250" cy="457200"/>
          </a:xfrm>
          <a:prstGeom prst="rect">
            <a:avLst/>
          </a:prstGeom>
        </p:spPr>
      </p:pic>
      <p:sp>
        <p:nvSpPr>
          <p:cNvPr id="3" name=""/>
          <p:cNvSpPr txBox="1"/>
          <p:nvPr/>
        </p:nvSpPr>
        <p:spPr>
          <a:xfrm rot="0">
            <a:off x="1905000" y="123825"/>
            <a:ext cx="4762500" cy="476250"/>
          </a:xfrm>
          <a:prstGeom prst="rect"/>
        </p:spPr>
        <p:txBody>
          <a:bodyPr wrap="square" rtlCol="0" horzOverflow="overflow" vertOverflow="overflow" bIns="45720" lIns="91440" rIns="91440" tIns="45720" numCol="1">
            <a:spAutoFit/>
          </a:bodyPr>
          <a:lstStyle/>
          <a:p>
            <a:pPr algn="l" fontAlgn="base" marL="0" marR="0" indent="0" lvl="0"/>
            <a:r>
              <a:rPr b="false" i="false" strike="noStrike" sz="2400" u="none">
                <a:solidFill>
                  <a:srgbClr val=""/>
                </a:solidFill>
                <a:latin typeface="Calibri"/>
              </a:rPr>
              <a:t><![CDATA[Facebook Statistics]]></a:t>
            </a:r>
          </a:p>
        </p:txBody>
      </p:sp>
      <p:sp>
        <p:nvSpPr>
          <p:cNvPr id="4" name=""/>
          <p:cNvSpPr txBox="1"/>
          <p:nvPr/>
        </p:nvSpPr>
        <p:spPr>
          <a:xfrm rot="0">
            <a:off x="0" y="5238750"/>
            <a:ext cx="9144000" cy="95250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2400" u="none">
                <a:solidFill>
                  <a:srgbClr val="000000"/>
                </a:solidFill>
                <a:latin typeface="Calibri"/>
              </a:rPr>
              <a:t><![CDATA[จำนวน Engagement (Comments) เฉลี่ยอยู่ที่ xxxx
xxxxจากช่วงที่ผ่านมา xxxx%]]></a:t>
            </a:r>
          </a:p>
        </p:txBody>
      </p:sp>
      <p:sp>
        <p:nvSpPr>
          <p:cNvPr id="5" name=""/>
          <p:cNvSpPr txBox="1"/>
          <p:nvPr/>
        </p:nvSpPr>
        <p:spPr>
          <a:xfrm rot="0">
            <a:off x="0" y="6572250"/>
            <a:ext cx="9144000" cy="285750"/>
          </a:xfrm>
          <a:prstGeom prst="rect"/>
        </p:spPr>
        <p:txBody>
          <a:bodyPr wrap="square" rtlCol="0" horzOverflow="overflow" vertOverflow="overflow" bIns="45720" lIns="91440" rIns="91440" tIns="45720" numCol="1">
            <a:spAutoFit/>
          </a:bodyPr>
          <a:lstStyle/>
          <a:p>
            <a:pPr algn="ctr" fontAlgn="base" marL="0" marR="0" indent="0" lvl="0"/>
            <a:r>
              <a:rPr b="false" i="false" strike="noStrike" sz="1000" u="none">
                <a:solidFill>
                  <a:srgbClr val=""/>
                </a:solidFill>
                <a:latin typeface="Calibri"/>
              </a:rPr>
              <a:t><![CDATA[Confidential and All Rights Reserved. Thoth Media Co.,Ltd.]]></a:t>
            </a:r>
          </a:p>
        </p:txBody>
      </p:sp>
    </p:spTree>
  </p:cSld>
  <p:clrMapOvr>
    <a:masterClrMapping/>
  </p:clrMapOvr>
</p:sld>
</file>

<file path=ppt/theme/_rels/theme1.xml.rels><?xml version="1.0" encoding="UTF-8" standalone="yes"?>
<Relationships xmlns="http://schemas.openxmlformats.org/package/2006/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 ?????"/>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 ?????"/>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52</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 Creator</dc:creator>
  <cp:lastModifiedBy>Unknown Creator</cp:lastModifiedBy>
  <dcterms:created xsi:type="dcterms:W3CDTF">2014-10-20T18:14:08Z</dcterms:created>
  <dcterms:modified xsi:type="dcterms:W3CDTF">2014-10-20T18:14:08Z</dcterms:modified>
  <dc:title>Untitled Presentation</dc:title>
  <dc:description/>
  <dc:subject/>
  <cp:keywords/>
  <cp:category/>
</cp:coreProperties>
</file>