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75" r:id="rId4"/>
    <p:sldId id="376" r:id="rId6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  <a:srgbClr val="000099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99"/>
  </p:normalViewPr>
  <p:slideViewPr>
    <p:cSldViewPr showGuides="1">
      <p:cViewPr varScale="1">
        <p:scale>
          <a:sx n="76" d="100"/>
          <a:sy n="76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imes New Roman" panose="02020603050405020304" pitchFamily="18" charset="0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ctrTitle"/>
          </p:nvPr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6147" name="副标题 6146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6106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Tx/>
              <a:buSzTx/>
              <a:buFontTx/>
              <a:buNone/>
              <a:defRPr b="0"/>
            </a:lvl1pPr>
            <a:lvl2pPr marL="457200" lvl="1" indent="0" algn="ctr">
              <a:buClrTx/>
              <a:buSzTx/>
              <a:buFontTx/>
              <a:buNone/>
              <a:defRPr b="0"/>
            </a:lvl2pPr>
            <a:lvl3pPr marL="914400" lvl="2" indent="0" algn="ctr">
              <a:buClrTx/>
              <a:buSzTx/>
              <a:buFontTx/>
              <a:buNone/>
              <a:defRPr b="0"/>
            </a:lvl3pPr>
            <a:lvl4pPr marL="1371600" lvl="3" indent="0" algn="ctr">
              <a:buClrTx/>
              <a:buSzTx/>
              <a:buFontTx/>
              <a:buNone/>
              <a:defRPr b="0"/>
            </a:lvl4pPr>
            <a:lvl5pPr marL="1828800" lvl="4" indent="0" algn="ctr">
              <a:buClrTx/>
              <a:buSzTx/>
              <a:buFontTx/>
              <a:buNone/>
              <a:defRPr b="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6148" name="日期占位符 6147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149" name="页脚占位符 6148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150" name="灯片编号占位符 6149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0"/>
            <a:ext cx="2152650" cy="6629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6333159" cy="6629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ctrTitle"/>
          </p:nvPr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6147" name="副标题 6146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6106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Tx/>
              <a:buSzTx/>
              <a:buFontTx/>
              <a:buNone/>
              <a:defRPr b="0"/>
            </a:lvl1pPr>
            <a:lvl2pPr marL="457200" lvl="1" indent="0" algn="ctr">
              <a:buClrTx/>
              <a:buSzTx/>
              <a:buFontTx/>
              <a:buNone/>
              <a:defRPr b="0"/>
            </a:lvl2pPr>
            <a:lvl3pPr marL="914400" lvl="2" indent="0" algn="ctr">
              <a:buClrTx/>
              <a:buSzTx/>
              <a:buFontTx/>
              <a:buNone/>
              <a:defRPr b="0"/>
            </a:lvl3pPr>
            <a:lvl4pPr marL="1371600" lvl="3" indent="0" algn="ctr">
              <a:buClrTx/>
              <a:buSzTx/>
              <a:buFontTx/>
              <a:buNone/>
              <a:defRPr b="0"/>
            </a:lvl4pPr>
            <a:lvl5pPr marL="1828800" lvl="4" indent="0" algn="ctr">
              <a:buClrTx/>
              <a:buSzTx/>
              <a:buFontTx/>
              <a:buNone/>
              <a:defRPr b="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6148" name="日期占位符 6147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149" name="页脚占位符 6148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150" name="灯片编号占位符 6149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219194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4806" y="914400"/>
            <a:ext cx="4219194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0"/>
            <a:ext cx="2152650" cy="6629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6333159" cy="6629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219194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4806" y="914400"/>
            <a:ext cx="4219194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533400" y="914400"/>
            <a:ext cx="8610600" cy="5715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533400" y="914400"/>
            <a:ext cx="8610600" cy="5715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OCR-A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1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/>
          <p:nvPr/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400" dirty="0">
                <a:solidFill>
                  <a:schemeClr val="tx2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课程考核补充说明</a:t>
            </a:r>
            <a:endParaRPr lang="zh-CN" altLang="en-US" sz="4400" dirty="0">
              <a:solidFill>
                <a:schemeClr val="tx2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3"/>
          <p:cNvSpPr/>
          <p:nvPr/>
        </p:nvSpPr>
        <p:spPr>
          <a:xfrm>
            <a:off x="533400" y="914400"/>
            <a:ext cx="8610600" cy="5715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次随机抽点名旷课也视为该课程不通过。</a:t>
            </a:r>
            <a:endParaRPr lang="zh-CN" altLang="en-US" sz="2800" b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选</a:t>
            </a:r>
            <a:r>
              <a:rPr lang="en-US" altLang="zh-CN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个综合考查作业不合格视为该课程不通过。</a:t>
            </a:r>
            <a:endParaRPr lang="zh-CN" altLang="en-US" sz="2800" b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实验分析报告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个实验中</a:t>
            </a:r>
            <a:r>
              <a:rPr lang="zh-CN" altLang="en-US" sz="2000" b="1" u="sng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任选</a:t>
            </a:r>
            <a:r>
              <a:rPr lang="en-US" altLang="zh-CN" sz="2000" b="1" u="sng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u="sng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个并仅提交</a:t>
            </a:r>
            <a:r>
              <a:rPr lang="en-US" altLang="zh-CN" sz="2000" b="1" u="sng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u="sng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实验分析报告）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第一个报告：实验</a:t>
            </a:r>
            <a:r>
              <a:rPr lang="en-US" altLang="zh-CN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6.1  </a:t>
            </a: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加密技术</a:t>
            </a:r>
            <a:endParaRPr lang="zh-CN" altLang="en-US" sz="2800" b="1" u="none" baseline="0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第二个报告：实验</a:t>
            </a:r>
            <a:r>
              <a:rPr lang="en-US" altLang="zh-CN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6.2  IP</a:t>
            </a: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欺骗和</a:t>
            </a:r>
            <a:r>
              <a:rPr lang="en-US" altLang="zh-CN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TCP</a:t>
            </a: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会话窃用</a:t>
            </a:r>
            <a:endParaRPr lang="zh-CN" altLang="en-US" sz="2800" b="1" u="none" baseline="0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第三个报告：实验</a:t>
            </a:r>
            <a:r>
              <a:rPr lang="en-US" altLang="zh-CN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6.3  </a:t>
            </a: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系统漏洞</a:t>
            </a:r>
            <a:endParaRPr lang="zh-CN" altLang="en-US" sz="2800" b="1" u="none" baseline="0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实验报告格式如：</a:t>
            </a:r>
            <a:r>
              <a:rPr lang="zh-CN" altLang="en-US" sz="2000" b="1" u="sng" baseline="0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网络协议实践课程实验报告格式</a:t>
            </a:r>
            <a:r>
              <a:rPr lang="en-US" altLang="zh-CN" sz="2000" b="1" u="sng" baseline="0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.doc</a:t>
            </a:r>
            <a:r>
              <a:rPr lang="zh-CN" altLang="en-US" sz="20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文件</a:t>
            </a:r>
            <a:endParaRPr lang="zh-CN" altLang="en-US" sz="2800" b="1" u="none" baseline="0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提交邮箱：</a:t>
            </a:r>
            <a:r>
              <a:rPr lang="en-US" altLang="zh-CN" sz="2800" b="1" u="sng" baseline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1292123241</a:t>
            </a:r>
            <a:r>
              <a:rPr lang="zh-CN" altLang="zh-CN" sz="2800" b="1" u="sng" baseline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@qq.com</a:t>
            </a:r>
            <a:endParaRPr lang="zh-CN" altLang="zh-CN" sz="2800" b="1" u="sng" baseline="0">
              <a:solidFill>
                <a:srgbClr val="FFC000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b="1" baseline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 </a:t>
            </a:r>
            <a:r>
              <a:rPr lang="en-US" altLang="zh-CN" sz="2800" b="1" baseline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                                    </a:t>
            </a:r>
            <a:r>
              <a:rPr lang="zh-CN" altLang="en-US" sz="2000" b="1" u="non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（助教华邮箱）</a:t>
            </a:r>
            <a:endParaRPr lang="zh-CN" altLang="zh-CN" sz="2800" b="1" u="none" baseline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800" b="1" u="none" baseline="0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</a:rPr>
              <a:t>提交时限：</a:t>
            </a:r>
            <a:r>
              <a:rPr lang="en-US" altLang="zh-CN" sz="2800" b="1" u="sng" baseline="0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</a:rPr>
              <a:t>2024-12-02</a:t>
            </a:r>
            <a:endParaRPr lang="zh-CN" altLang="en-US" sz="2000" b="1" baseline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/>
          <p:nvPr/>
        </p:nvSpPr>
        <p:spPr>
          <a:xfrm>
            <a:off x="533400" y="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400" dirty="0">
                <a:solidFill>
                  <a:schemeClr val="tx2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课程考核补充说明</a:t>
            </a:r>
            <a:endParaRPr lang="zh-CN" altLang="en-US" sz="4400" dirty="0">
              <a:solidFill>
                <a:schemeClr val="tx2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Rectangle 3"/>
          <p:cNvSpPr/>
          <p:nvPr/>
        </p:nvSpPr>
        <p:spPr>
          <a:xfrm>
            <a:off x="533400" y="914400"/>
            <a:ext cx="8610600" cy="571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fontAlgn="base">
              <a:spcBef>
                <a:spcPct val="20000"/>
              </a:spcBef>
              <a:buChar char="•"/>
            </a:pP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备注说明：</a:t>
            </a:r>
            <a:endParaRPr sz="28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buChar char="•"/>
            </a:pP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lang="en-US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. 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提交实验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分析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报告命名规范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及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举例</a:t>
            </a:r>
            <a:endParaRPr lang="zh-CN" sz="28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    命名方式如：</a:t>
            </a:r>
            <a:r>
              <a:rPr lang="en-US" altLang="zh-CN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学号-姓名-学院-加密技术实验分析报告.doc</a:t>
            </a:r>
            <a:endParaRPr lang="en-US" altLang="zh-CN" sz="2000" b="1" u="none" strike="noStrike" baseline="0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                   </a:t>
            </a:r>
            <a:r>
              <a:rPr lang="en-US" altLang="zh-CN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学号-姓名-学院-IP欺骗和TCP窃用分析</a:t>
            </a:r>
            <a:r>
              <a:rPr lang="zh-CN" altLang="en-US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报</a:t>
            </a:r>
            <a:r>
              <a:rPr lang="en-US" altLang="zh-CN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告.doc</a:t>
            </a:r>
            <a:endParaRPr lang="en-US" altLang="zh-CN" sz="2000" b="1" u="none" strike="noStrike" baseline="0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                   学号-姓名-学院-系统漏洞实验分析报告.doc</a:t>
            </a:r>
            <a:endParaRPr sz="28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algn="ctr" fontAlgn="base">
              <a:spcBef>
                <a:spcPct val="20000"/>
              </a:spcBef>
            </a:pPr>
            <a:r>
              <a:rPr lang="zh-CN" sz="20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例如：</a:t>
            </a:r>
            <a:r>
              <a:rPr sz="2000" b="1" strike="noStrike" noProof="1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  <a:cs typeface="+mn-cs"/>
              </a:rPr>
              <a:t>201952080916-潘沛熠-计算机-系统漏洞分析实验报告.doc</a:t>
            </a:r>
            <a:endParaRPr sz="2000" b="1" strike="noStrike" noProof="1" dirty="0">
              <a:solidFill>
                <a:srgbClr val="FFC000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fontAlgn="base">
              <a:spcBef>
                <a:spcPct val="20000"/>
              </a:spcBef>
            </a:pPr>
            <a:r>
              <a:rPr lang="zh-CN" altLang="en-US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     实验分析报告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命名规范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方便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文件系统自动排序文件，有助于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老师或助教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大大提高考核成绩的统计效率。</a:t>
            </a:r>
            <a:endParaRPr sz="28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  <a:sym typeface="+mn-ea"/>
            </a:endParaRPr>
          </a:p>
          <a:p>
            <a:pPr fontAlgn="base">
              <a:spcBef>
                <a:spcPct val="20000"/>
              </a:spcBef>
            </a:pPr>
            <a:endParaRPr sz="10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buChar char="•"/>
            </a:pPr>
            <a:r>
              <a:rPr lang="en-US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2. 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建议提交的</a:t>
            </a:r>
            <a:r>
              <a:rPr lang="en-US" alt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lang="zh-CN" altLang="en-US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个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实验分析报告直接附件于邮件中</a:t>
            </a:r>
            <a:r>
              <a:rPr lang="zh-CN" b="1" strike="noStrike" noProof="1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（不要压缩打包）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，并且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发送邮件时请使用</a:t>
            </a:r>
            <a:r>
              <a:rPr b="1" strike="noStrike" noProof="1" dirty="0">
                <a:solidFill>
                  <a:srgbClr val="FFC000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“阅读收条”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功能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，有助于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助教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大大提高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附件收存效率和</a:t>
            </a:r>
            <a:r>
              <a:rPr lang="zh-CN"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邮件</a:t>
            </a:r>
            <a:r>
              <a:rPr sz="2800" b="1" strike="noStrike" noProof="1" dirty="0">
                <a:solidFill>
                  <a:schemeClr val="bg1"/>
                </a:solidFill>
                <a:latin typeface="OCR-A" pitchFamily="2" charset="0"/>
                <a:ea typeface="宋体" panose="02010600030101010101" pitchFamily="2" charset="-122"/>
                <a:cs typeface="+mn-cs"/>
                <a:sym typeface="+mn-ea"/>
              </a:rPr>
              <a:t>回复效率。</a:t>
            </a:r>
            <a:endParaRPr sz="2800" b="1" strike="noStrike" noProof="1" dirty="0">
              <a:solidFill>
                <a:schemeClr val="bg1"/>
              </a:solidFill>
              <a:latin typeface="OCR-A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UyMzliODY5NTY4Y2M5OGMzYjhjNDgzMGExYTlmMzcifQ=="/>
  <p:tag name="KSO_WPP_MARK_KEY" val="cd5d4a5a-d941-44ef-8b4b-f3a707207633"/>
</p:tagLst>
</file>

<file path=ppt/theme/theme1.xml><?xml version="1.0" encoding="utf-8"?>
<a:theme xmlns:a="http://schemas.openxmlformats.org/drawingml/2006/main" name="synchronous_conne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Impact"/>
        <a:ea typeface=""/>
        <a:cs typeface=""/>
      </a:majorFont>
      <a:minorFont>
        <a:latin typeface="OCR-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chronous_conne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Impact"/>
        <a:ea typeface=""/>
        <a:cs typeface=""/>
      </a:majorFont>
      <a:minorFont>
        <a:latin typeface="OCR-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synchronous_connection</Template>
  <TotalTime>0</TotalTime>
  <Words>561</Words>
  <Application>WPS 演示</Application>
  <PresentationFormat>在屏幕上显示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OCR-A</vt:lpstr>
      <vt:lpstr>Segoe Print</vt:lpstr>
      <vt:lpstr>Impact</vt:lpstr>
      <vt:lpstr>Wingdings</vt:lpstr>
      <vt:lpstr>微软雅黑</vt:lpstr>
      <vt:lpstr>Arial Unicode MS</vt:lpstr>
      <vt:lpstr>Calibri</vt:lpstr>
      <vt:lpstr>synchronous_connection</vt:lpstr>
      <vt:lpstr>1_synchronous_connection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richard</dc:creator>
  <cp:lastModifiedBy>楠楠楠</cp:lastModifiedBy>
  <cp:revision>87</cp:revision>
  <dcterms:created xsi:type="dcterms:W3CDTF">2011-11-10T03:36:00Z</dcterms:created>
  <dcterms:modified xsi:type="dcterms:W3CDTF">2024-11-05T16:23:45Z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2052-12.1.0.18909</vt:lpwstr>
  </property>
  <property fmtid="{D5CDD505-2E9C-101B-9397-08002B2CF9AE}" pid="3" name="ICV">
    <vt:lpwstr>5C49DABA2B6F4E1283A7BA93F614FEF2_13</vt:lpwstr>
  </property>
</Properties>
</file>