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409" r:id="rId3"/>
    <p:sldId id="601" r:id="rId4"/>
    <p:sldId id="430" r:id="rId5"/>
    <p:sldId id="496" r:id="rId6"/>
    <p:sldId id="460" r:id="rId7"/>
    <p:sldId id="488" r:id="rId8"/>
    <p:sldId id="632" r:id="rId9"/>
    <p:sldId id="489" r:id="rId10"/>
    <p:sldId id="487" r:id="rId11"/>
    <p:sldId id="511" r:id="rId12"/>
    <p:sldId id="512" r:id="rId13"/>
    <p:sldId id="533" r:id="rId14"/>
    <p:sldId id="535" r:id="rId15"/>
    <p:sldId id="536" r:id="rId16"/>
    <p:sldId id="514" r:id="rId17"/>
    <p:sldId id="515" r:id="rId18"/>
    <p:sldId id="537" r:id="rId19"/>
    <p:sldId id="551" r:id="rId20"/>
    <p:sldId id="563" r:id="rId21"/>
    <p:sldId id="490" r:id="rId22"/>
    <p:sldId id="633" r:id="rId23"/>
    <p:sldId id="484" r:id="rId24"/>
    <p:sldId id="658" r:id="rId25"/>
    <p:sldId id="525" r:id="rId26"/>
    <p:sldId id="485" r:id="rId27"/>
    <p:sldId id="507" r:id="rId28"/>
    <p:sldId id="508" r:id="rId29"/>
    <p:sldId id="509" r:id="rId30"/>
    <p:sldId id="510" r:id="rId31"/>
    <p:sldId id="516" r:id="rId32"/>
    <p:sldId id="552" r:id="rId33"/>
    <p:sldId id="564" r:id="rId34"/>
    <p:sldId id="463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5D99"/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5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handoutMaster" Target="handoutMasters/handoutMaster1.xml"/><Relationship Id="rId36" Type="http://schemas.openxmlformats.org/officeDocument/2006/relationships/notesMaster" Target="notesMasters/notesMaster1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png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75340" y="88900"/>
            <a:ext cx="1043940" cy="1010285"/>
          </a:xfrm>
          <a:prstGeom prst="rect">
            <a:avLst/>
          </a:prstGeom>
        </p:spPr>
      </p:pic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9EFD9D74-47D9-4702-A33C-335B63B48DB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tags" Target="../tags/tag54.xml"/><Relationship Id="rId14" Type="http://schemas.openxmlformats.org/officeDocument/2006/relationships/tags" Target="../tags/tag53.xml"/><Relationship Id="rId13" Type="http://schemas.openxmlformats.org/officeDocument/2006/relationships/tags" Target="../tags/tag52.xml"/><Relationship Id="rId12" Type="http://schemas.openxmlformats.org/officeDocument/2006/relationships/tags" Target="../tags/tag5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8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28.png"/><Relationship Id="rId7" Type="http://schemas.openxmlformats.org/officeDocument/2006/relationships/image" Target="../media/image3.png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4" Type="http://schemas.openxmlformats.org/officeDocument/2006/relationships/slideLayout" Target="../slideLayouts/slideLayout2.xml"/><Relationship Id="rId23" Type="http://schemas.openxmlformats.org/officeDocument/2006/relationships/tags" Target="../tags/tag79.xml"/><Relationship Id="rId22" Type="http://schemas.openxmlformats.org/officeDocument/2006/relationships/image" Target="../media/image41.png"/><Relationship Id="rId21" Type="http://schemas.openxmlformats.org/officeDocument/2006/relationships/image" Target="../media/image40.png"/><Relationship Id="rId20" Type="http://schemas.openxmlformats.org/officeDocument/2006/relationships/image" Target="../media/image39.png"/><Relationship Id="rId2" Type="http://schemas.openxmlformats.org/officeDocument/2006/relationships/image" Target="../media/image23.png"/><Relationship Id="rId19" Type="http://schemas.openxmlformats.org/officeDocument/2006/relationships/image" Target="../media/image38.png"/><Relationship Id="rId18" Type="http://schemas.openxmlformats.org/officeDocument/2006/relationships/image" Target="../media/image37.png"/><Relationship Id="rId17" Type="http://schemas.openxmlformats.org/officeDocument/2006/relationships/image" Target="../media/image36.png"/><Relationship Id="rId16" Type="http://schemas.openxmlformats.org/officeDocument/2006/relationships/image" Target="../media/image35.png"/><Relationship Id="rId15" Type="http://schemas.openxmlformats.org/officeDocument/2006/relationships/image" Target="../media/image34.png"/><Relationship Id="rId14" Type="http://schemas.openxmlformats.org/officeDocument/2006/relationships/image" Target="../media/image33.png"/><Relationship Id="rId13" Type="http://schemas.openxmlformats.org/officeDocument/2006/relationships/image" Target="../media/image32.png"/><Relationship Id="rId12" Type="http://schemas.openxmlformats.org/officeDocument/2006/relationships/image" Target="../media/image31.png"/><Relationship Id="rId11" Type="http://schemas.openxmlformats.org/officeDocument/2006/relationships/image" Target="../media/image30.png"/><Relationship Id="rId10" Type="http://schemas.openxmlformats.org/officeDocument/2006/relationships/image" Target="../media/image29.png"/><Relationship Id="rId1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2.wmf"/><Relationship Id="rId1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1.png"/><Relationship Id="rId8" Type="http://schemas.openxmlformats.org/officeDocument/2006/relationships/image" Target="../media/image50.png"/><Relationship Id="rId7" Type="http://schemas.openxmlformats.org/officeDocument/2006/relationships/image" Target="../media/image49.png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35" Type="http://schemas.openxmlformats.org/officeDocument/2006/relationships/slideLayout" Target="../slideLayouts/slideLayout2.xml"/><Relationship Id="rId34" Type="http://schemas.openxmlformats.org/officeDocument/2006/relationships/tags" Target="../tags/tag80.xml"/><Relationship Id="rId33" Type="http://schemas.openxmlformats.org/officeDocument/2006/relationships/image" Target="../media/image75.png"/><Relationship Id="rId32" Type="http://schemas.openxmlformats.org/officeDocument/2006/relationships/image" Target="../media/image74.png"/><Relationship Id="rId31" Type="http://schemas.openxmlformats.org/officeDocument/2006/relationships/image" Target="../media/image73.png"/><Relationship Id="rId30" Type="http://schemas.openxmlformats.org/officeDocument/2006/relationships/image" Target="../media/image72.png"/><Relationship Id="rId3" Type="http://schemas.openxmlformats.org/officeDocument/2006/relationships/image" Target="../media/image45.png"/><Relationship Id="rId29" Type="http://schemas.openxmlformats.org/officeDocument/2006/relationships/image" Target="../media/image71.png"/><Relationship Id="rId28" Type="http://schemas.openxmlformats.org/officeDocument/2006/relationships/image" Target="../media/image70.png"/><Relationship Id="rId27" Type="http://schemas.openxmlformats.org/officeDocument/2006/relationships/image" Target="../media/image69.png"/><Relationship Id="rId26" Type="http://schemas.openxmlformats.org/officeDocument/2006/relationships/image" Target="../media/image68.png"/><Relationship Id="rId25" Type="http://schemas.openxmlformats.org/officeDocument/2006/relationships/image" Target="../media/image67.png"/><Relationship Id="rId24" Type="http://schemas.openxmlformats.org/officeDocument/2006/relationships/image" Target="../media/image66.png"/><Relationship Id="rId23" Type="http://schemas.openxmlformats.org/officeDocument/2006/relationships/image" Target="../media/image65.png"/><Relationship Id="rId22" Type="http://schemas.openxmlformats.org/officeDocument/2006/relationships/image" Target="../media/image64.png"/><Relationship Id="rId21" Type="http://schemas.openxmlformats.org/officeDocument/2006/relationships/image" Target="../media/image63.png"/><Relationship Id="rId20" Type="http://schemas.openxmlformats.org/officeDocument/2006/relationships/image" Target="../media/image62.png"/><Relationship Id="rId2" Type="http://schemas.openxmlformats.org/officeDocument/2006/relationships/image" Target="../media/image44.png"/><Relationship Id="rId19" Type="http://schemas.openxmlformats.org/officeDocument/2006/relationships/image" Target="../media/image61.png"/><Relationship Id="rId18" Type="http://schemas.openxmlformats.org/officeDocument/2006/relationships/image" Target="../media/image60.png"/><Relationship Id="rId17" Type="http://schemas.openxmlformats.org/officeDocument/2006/relationships/image" Target="../media/image59.png"/><Relationship Id="rId16" Type="http://schemas.openxmlformats.org/officeDocument/2006/relationships/image" Target="../media/image58.png"/><Relationship Id="rId15" Type="http://schemas.openxmlformats.org/officeDocument/2006/relationships/image" Target="../media/image57.png"/><Relationship Id="rId14" Type="http://schemas.openxmlformats.org/officeDocument/2006/relationships/image" Target="../media/image56.png"/><Relationship Id="rId13" Type="http://schemas.openxmlformats.org/officeDocument/2006/relationships/image" Target="../media/image55.png"/><Relationship Id="rId12" Type="http://schemas.openxmlformats.org/officeDocument/2006/relationships/image" Target="../media/image54.png"/><Relationship Id="rId11" Type="http://schemas.openxmlformats.org/officeDocument/2006/relationships/image" Target="../media/image53.png"/><Relationship Id="rId10" Type="http://schemas.openxmlformats.org/officeDocument/2006/relationships/image" Target="../media/image52.png"/><Relationship Id="rId1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1.xml"/><Relationship Id="rId2" Type="http://schemas.openxmlformats.org/officeDocument/2006/relationships/image" Target="../media/image76.emf"/><Relationship Id="rId1" Type="http://schemas.openxmlformats.org/officeDocument/2006/relationships/oleObject" Target="../embeddings/oleObject3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3.xml"/><Relationship Id="rId2" Type="http://schemas.openxmlformats.org/officeDocument/2006/relationships/image" Target="../media/image77.png"/><Relationship Id="rId1" Type="http://schemas.openxmlformats.org/officeDocument/2006/relationships/tags" Target="../tags/tag8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image" Target="../media/image7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91.xml"/><Relationship Id="rId2" Type="http://schemas.openxmlformats.org/officeDocument/2006/relationships/image" Target="../media/image79.emf"/><Relationship Id="rId1" Type="http://schemas.openxmlformats.org/officeDocument/2006/relationships/oleObject" Target="../embeddings/oleObject4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64.xml"/><Relationship Id="rId10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6.xml"/><Relationship Id="rId2" Type="http://schemas.openxmlformats.org/officeDocument/2006/relationships/image" Target="../media/image12.png"/><Relationship Id="rId1" Type="http://schemas.openxmlformats.org/officeDocument/2006/relationships/tags" Target="../tags/tag65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计算机系统结构综合实验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931875"/>
            <a:ext cx="9799200" cy="1472400"/>
          </a:xfrm>
        </p:spPr>
        <p:txBody>
          <a:bodyPr/>
          <a:p>
            <a:r>
              <a:rPr lang="zh-CN" altLang="en-US" sz="3200"/>
              <a:t>国家级计算机实验教学示范中心</a:t>
            </a:r>
            <a:endParaRPr lang="zh-CN" altLang="en-US" sz="320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" name="Text Box 3"/>
          <p:cNvSpPr txBox="1">
            <a:spLocks noChangeArrowheads="1"/>
          </p:cNvSpPr>
          <p:nvPr/>
        </p:nvSpPr>
        <p:spPr bwMode="auto">
          <a:xfrm>
            <a:off x="1210945" y="384810"/>
            <a:ext cx="7761605" cy="591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4891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26262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n"/>
            </a:pPr>
            <a:r>
              <a:rPr lang="zh-CN" altLang="en-US" sz="3200" b="1" dirty="0" smtClean="0">
                <a:solidFill>
                  <a:srgbClr val="805D99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数据冒险情况举例（只针对暂停）：</a:t>
            </a:r>
            <a:endParaRPr lang="zh-CN" altLang="en-US" sz="3200" b="1" dirty="0" smtClean="0">
              <a:solidFill>
                <a:srgbClr val="805D99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6620" y="1049655"/>
            <a:ext cx="10398760" cy="5507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第一种情况（需要暂停两个周期）：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stall1= (</a:t>
            </a:r>
            <a:r>
              <a:rPr lang="zh-CN" altLang="zh-CN" sz="24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(Rs == E_R</a:t>
            </a:r>
            <a:r>
              <a:rPr lang="en-US" altLang="zh-CN" sz="24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n</a:t>
            </a:r>
            <a:r>
              <a:rPr lang="zh-CN" altLang="zh-CN" sz="24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)</a:t>
            </a:r>
            <a:r>
              <a:rPr lang="zh-CN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| (Rt == E_R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n</a:t>
            </a:r>
            <a:r>
              <a:rPr lang="zh-CN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)&amp;~regrt)&amp;</a:t>
            </a:r>
            <a:r>
              <a:rPr lang="zh-CN" altLang="zh-CN" sz="24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(E_R</a:t>
            </a:r>
            <a:r>
              <a:rPr lang="en-US" altLang="zh-CN" sz="24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n</a:t>
            </a:r>
            <a:r>
              <a:rPr lang="zh-CN" altLang="zh-CN" sz="24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!=0)</a:t>
            </a:r>
            <a:r>
              <a:rPr lang="zh-CN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zh-CN" sz="24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E_Wreg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 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     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endParaRPr lang="zh-CN" altLang="zh-CN" sz="20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【例】</a:t>
            </a:r>
            <a:endParaRPr lang="zh-CN" altLang="zh-CN" sz="20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</a:rPr>
              <a:t>add  r1, r2, r3  	//EXE</a:t>
            </a:r>
            <a:r>
              <a:rPr lang="zh-CN" altLang="en-US" sz="24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</a:rPr>
              <a:t>级</a:t>
            </a:r>
            <a:r>
              <a:rPr lang="zh-CN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rn=rd=r1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Wreg=1</a:t>
            </a:r>
            <a:endParaRPr lang="en-US" altLang="zh-CN" sz="2800" b="1">
              <a:solidFill>
                <a:srgbClr val="FF0000"/>
              </a:solidFill>
              <a:latin typeface="Monotype Corsiva" panose="03010101010201010101" charset="0"/>
              <a:cs typeface="Monotype Corsiva" panose="03010101010201010101" charset="0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</a:rPr>
              <a:t>or  r4, r1, r2  	//ID</a:t>
            </a:r>
            <a:r>
              <a:rPr lang="zh-CN" altLang="en-US" sz="24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</a:rPr>
              <a:t>级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rs=r1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regrt=0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（</a:t>
            </a:r>
            <a:r>
              <a:rPr lang="zh-CN" altLang="en-US" sz="24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取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rd=r4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rt=r2</a:t>
            </a:r>
            <a:r>
              <a:rPr lang="zh-CN" altLang="en-US" sz="24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是源操作数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）</a:t>
            </a:r>
            <a:endParaRPr lang="en-US" altLang="zh-CN" sz="2800" b="1">
              <a:solidFill>
                <a:srgbClr val="FF0000"/>
              </a:solidFill>
              <a:latin typeface="Monotype Corsiva" panose="03010101010201010101" charset="0"/>
              <a:cs typeface="Monotype Corsiva" panose="03010101010201010101" charset="0"/>
              <a:sym typeface="Wingdings" panose="05000000000000000000" charset="0"/>
            </a:endParaRPr>
          </a:p>
          <a:p>
            <a:pPr fontAlgn="auto">
              <a:lnSpc>
                <a:spcPct val="100000"/>
              </a:lnSpc>
            </a:pPr>
            <a:endParaRPr lang="en-US" altLang="zh-CN" sz="2000" b="1">
              <a:latin typeface="Monotype Corsiva" panose="03010101010201010101" charset="0"/>
              <a:cs typeface="Monotype Corsiva" panose="03010101010201010101" charset="0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[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解析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]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 algn="l" fontAlgn="auto">
              <a:lnSpc>
                <a:spcPct val="150000"/>
              </a:lnSpc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en-US" sz="24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上例满足紫色部分的条件，因此</a:t>
            </a:r>
            <a:r>
              <a:rPr lang="zh-CN" altLang="en-US" sz="24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stall1 = 1，因此，</a:t>
            </a:r>
            <a:r>
              <a:rPr lang="en-US" altLang="zh-CN" sz="24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stall = 1</a:t>
            </a:r>
            <a:r>
              <a:rPr lang="zh-CN" altLang="en-US" sz="24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；</a:t>
            </a:r>
            <a:endParaRPr lang="zh-CN" altLang="en-US" sz="2400" b="1">
              <a:latin typeface="Monotype Corsiva" panose="03010101010201010101" charset="0"/>
              <a:cs typeface="Monotype Corsiva" panose="03010101010201010101" charset="0"/>
              <a:sym typeface="+mn-ea"/>
            </a:endParaRPr>
          </a:p>
          <a:p>
            <a:pPr marL="342900" indent="-342900" algn="l" fontAlgn="auto">
              <a:lnSpc>
                <a:spcPct val="150000"/>
              </a:lnSpc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en-US" sz="24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一个周期后，</a:t>
            </a:r>
            <a:r>
              <a:rPr lang="en-US" altLang="zh-CN" sz="24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stall1 = 0</a:t>
            </a:r>
            <a:r>
              <a:rPr lang="zh-CN" altLang="en-US" sz="24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，但是</a:t>
            </a:r>
            <a:r>
              <a:rPr lang="en-US" altLang="zh-CN" sz="24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stall2 = 1</a:t>
            </a:r>
            <a:r>
              <a:rPr lang="zh-CN" altLang="en-US" sz="24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，因此，</a:t>
            </a:r>
            <a:r>
              <a:rPr lang="en-US" altLang="zh-CN" sz="24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stall = 1</a:t>
            </a:r>
            <a:r>
              <a:rPr lang="zh-CN" altLang="en-US" sz="24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；</a:t>
            </a:r>
            <a:endParaRPr lang="zh-CN" altLang="en-US" sz="2400" b="1">
              <a:latin typeface="Monotype Corsiva" panose="03010101010201010101" charset="0"/>
              <a:cs typeface="Monotype Corsiva" panose="03010101010201010101" charset="0"/>
              <a:sym typeface="+mn-ea"/>
            </a:endParaRPr>
          </a:p>
          <a:p>
            <a:pPr marL="342900" indent="-342900" algn="l" fontAlgn="auto">
              <a:lnSpc>
                <a:spcPct val="150000"/>
              </a:lnSpc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en-US" sz="24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综上，需暂停两个周期</a:t>
            </a:r>
            <a:endParaRPr lang="zh-CN" altLang="en-US" sz="2400" b="1">
              <a:latin typeface="Monotype Corsiva" panose="03010101010201010101" charset="0"/>
              <a:cs typeface="Monotype Corsiva" panose="03010101010201010101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" name="Text Box 3"/>
          <p:cNvSpPr txBox="1">
            <a:spLocks noChangeArrowheads="1"/>
          </p:cNvSpPr>
          <p:nvPr/>
        </p:nvSpPr>
        <p:spPr bwMode="auto">
          <a:xfrm>
            <a:off x="1210945" y="432435"/>
            <a:ext cx="7761605" cy="591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4891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26262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n"/>
            </a:pPr>
            <a:r>
              <a:rPr lang="zh-CN" altLang="en-US" sz="3200" b="1" dirty="0" smtClean="0">
                <a:solidFill>
                  <a:srgbClr val="805D99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数据冒险情况举例（只针对暂停）：</a:t>
            </a:r>
            <a:endParaRPr lang="zh-CN" altLang="en-US" sz="3200" b="1" dirty="0" smtClean="0">
              <a:solidFill>
                <a:srgbClr val="805D99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6620" y="1068705"/>
            <a:ext cx="11155045" cy="5507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第一种情况（需要暂停两个周期）：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stall1= ((Rs == E_R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n</a:t>
            </a:r>
            <a:r>
              <a:rPr lang="zh-CN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) | </a:t>
            </a:r>
            <a:r>
              <a:rPr lang="zh-CN" altLang="zh-CN" sz="24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(Rt == E_R</a:t>
            </a:r>
            <a:r>
              <a:rPr lang="en-US" altLang="zh-CN" sz="24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n</a:t>
            </a:r>
            <a:r>
              <a:rPr lang="zh-CN" altLang="zh-CN" sz="24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)&amp;~regrt</a:t>
            </a:r>
            <a:r>
              <a:rPr lang="zh-CN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)&amp;</a:t>
            </a:r>
            <a:r>
              <a:rPr lang="zh-CN" altLang="zh-CN" sz="24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(E_R</a:t>
            </a:r>
            <a:r>
              <a:rPr lang="en-US" altLang="zh-CN" sz="24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n</a:t>
            </a:r>
            <a:r>
              <a:rPr lang="zh-CN" altLang="zh-CN" sz="24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!=0)</a:t>
            </a:r>
            <a:r>
              <a:rPr lang="zh-CN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zh-CN" sz="24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E_Wreg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          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endParaRPr lang="zh-CN" altLang="zh-CN" sz="20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【例】</a:t>
            </a:r>
            <a:endParaRPr lang="zh-CN" altLang="zh-CN" sz="20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</a:rPr>
              <a:t>add  r1, r2, r3  	//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+mn-ea"/>
              </a:rPr>
              <a:t>EXE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+mn-ea"/>
              </a:rPr>
              <a:t>级</a:t>
            </a:r>
            <a:r>
              <a:rPr lang="zh-CN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rn=rd=r1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Wreg=1</a:t>
            </a:r>
            <a:endParaRPr lang="en-US" altLang="zh-CN" sz="2800" b="1">
              <a:solidFill>
                <a:srgbClr val="FF0000"/>
              </a:solidFill>
              <a:latin typeface="Monotype Corsiva" panose="03010101010201010101" charset="0"/>
              <a:cs typeface="Monotype Corsiva" panose="03010101010201010101" charset="0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</a:rPr>
              <a:t>or  r4, r2, r1           //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+mn-ea"/>
              </a:rPr>
              <a:t>ID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+mn-ea"/>
              </a:rPr>
              <a:t>级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rs=r2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regrt=0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（</a:t>
            </a:r>
            <a:r>
              <a:rPr lang="zh-CN" altLang="en-US" sz="24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取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rd=r4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rt=r1</a:t>
            </a:r>
            <a:r>
              <a:rPr lang="zh-CN" altLang="en-US" sz="24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是源操作数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）</a:t>
            </a:r>
            <a:endParaRPr lang="en-US" altLang="zh-CN" sz="2800" b="1">
              <a:solidFill>
                <a:srgbClr val="FF0000"/>
              </a:solidFill>
              <a:latin typeface="Monotype Corsiva" panose="03010101010201010101" charset="0"/>
              <a:cs typeface="Monotype Corsiva" panose="03010101010201010101" charset="0"/>
              <a:sym typeface="Wingdings" panose="05000000000000000000" charset="0"/>
            </a:endParaRPr>
          </a:p>
          <a:p>
            <a:endParaRPr lang="en-US" altLang="zh-CN" sz="2000" b="1">
              <a:latin typeface="Monotype Corsiva" panose="03010101010201010101" charset="0"/>
              <a:cs typeface="Monotype Corsiva" panose="03010101010201010101" charset="0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[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解析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]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 algn="l" fontAlgn="auto">
              <a:lnSpc>
                <a:spcPct val="150000"/>
              </a:lnSpc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en-US" sz="24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上例满足紫色部分的条件，因此</a:t>
            </a:r>
            <a:r>
              <a:rPr lang="zh-CN" altLang="en-US" sz="24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stall1 = 1，因此，</a:t>
            </a:r>
            <a:r>
              <a:rPr lang="en-US" altLang="zh-CN" sz="24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stall = 1</a:t>
            </a:r>
            <a:r>
              <a:rPr lang="zh-CN" altLang="en-US" sz="24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；</a:t>
            </a:r>
            <a:endParaRPr lang="zh-CN" altLang="en-US" sz="2400" b="1">
              <a:latin typeface="Monotype Corsiva" panose="03010101010201010101" charset="0"/>
              <a:cs typeface="Monotype Corsiva" panose="03010101010201010101" charset="0"/>
              <a:sym typeface="+mn-ea"/>
            </a:endParaRPr>
          </a:p>
          <a:p>
            <a:pPr marL="342900" indent="-342900" algn="l" fontAlgn="auto">
              <a:lnSpc>
                <a:spcPct val="150000"/>
              </a:lnSpc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en-US" sz="24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一个周期后，</a:t>
            </a:r>
            <a:r>
              <a:rPr lang="en-US" altLang="zh-CN" sz="24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stall1 = 0</a:t>
            </a:r>
            <a:r>
              <a:rPr lang="zh-CN" altLang="en-US" sz="24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，但是</a:t>
            </a:r>
            <a:r>
              <a:rPr lang="en-US" altLang="zh-CN" sz="24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stall2 = 1</a:t>
            </a:r>
            <a:r>
              <a:rPr lang="zh-CN" altLang="en-US" sz="24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，因此，</a:t>
            </a:r>
            <a:r>
              <a:rPr lang="en-US" altLang="zh-CN" sz="24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stall = 1</a:t>
            </a:r>
            <a:r>
              <a:rPr lang="zh-CN" altLang="en-US" sz="24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；</a:t>
            </a:r>
            <a:endParaRPr lang="zh-CN" altLang="en-US" sz="2400" b="1">
              <a:latin typeface="Monotype Corsiva" panose="03010101010201010101" charset="0"/>
              <a:cs typeface="Monotype Corsiva" panose="03010101010201010101" charset="0"/>
              <a:sym typeface="+mn-ea"/>
            </a:endParaRPr>
          </a:p>
          <a:p>
            <a:pPr marL="342900" indent="-342900" algn="l" fontAlgn="auto">
              <a:lnSpc>
                <a:spcPct val="150000"/>
              </a:lnSpc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en-US" sz="24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综上，需暂停两个周期</a:t>
            </a:r>
            <a:endParaRPr lang="zh-CN" altLang="en-US" sz="2400" b="1">
              <a:latin typeface="Monotype Corsiva" panose="03010101010201010101" charset="0"/>
              <a:cs typeface="Monotype Corsiva" panose="03010101010201010101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" name="Text Box 3"/>
          <p:cNvSpPr txBox="1">
            <a:spLocks noChangeArrowheads="1"/>
          </p:cNvSpPr>
          <p:nvPr/>
        </p:nvSpPr>
        <p:spPr bwMode="auto">
          <a:xfrm>
            <a:off x="1210945" y="432435"/>
            <a:ext cx="7761605" cy="591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4891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26262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n"/>
            </a:pPr>
            <a:r>
              <a:rPr lang="zh-CN" altLang="en-US" sz="3200" b="1" dirty="0" smtClean="0">
                <a:solidFill>
                  <a:srgbClr val="805D99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数据冒险情况举例（只针对暂停）：</a:t>
            </a:r>
            <a:endParaRPr lang="zh-CN" altLang="en-US" sz="3200" b="1" dirty="0" smtClean="0">
              <a:solidFill>
                <a:srgbClr val="805D99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6620" y="1068705"/>
            <a:ext cx="10800715" cy="535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第一种情况（需要暂停两个周期）：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stall1= ((Rs == E_R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n</a:t>
            </a:r>
            <a:r>
              <a:rPr lang="zh-CN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) | </a:t>
            </a:r>
            <a:r>
              <a:rPr lang="zh-CN" altLang="zh-CN" sz="24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(Rt == E_R</a:t>
            </a:r>
            <a:r>
              <a:rPr lang="en-US" altLang="zh-CN" sz="24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n</a:t>
            </a:r>
            <a:r>
              <a:rPr lang="zh-CN" altLang="zh-CN" sz="24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)&amp;~regrt</a:t>
            </a:r>
            <a:r>
              <a:rPr lang="zh-CN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)&amp;</a:t>
            </a:r>
            <a:r>
              <a:rPr lang="zh-CN" altLang="zh-CN" sz="24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(E_R</a:t>
            </a:r>
            <a:r>
              <a:rPr lang="en-US" altLang="zh-CN" sz="24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n</a:t>
            </a:r>
            <a:r>
              <a:rPr lang="zh-CN" altLang="zh-CN" sz="24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!=0)</a:t>
            </a:r>
            <a:r>
              <a:rPr lang="zh-CN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zh-CN" sz="24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E_Wreg</a:t>
            </a:r>
            <a:endParaRPr lang="zh-CN" altLang="en-US" sz="2400" b="1"/>
          </a:p>
          <a:p>
            <a:pPr fontAlgn="auto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          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00000"/>
              </a:lnSpc>
              <a:buClrTx/>
              <a:buSzTx/>
              <a:buFontTx/>
            </a:pPr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【例】</a:t>
            </a:r>
            <a:endParaRPr lang="zh-CN" altLang="zh-CN" sz="20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</a:rPr>
              <a:t>lw  r1, r2, imm  	//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+mn-ea"/>
              </a:rPr>
              <a:t>EXE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+mn-ea"/>
              </a:rPr>
              <a:t>级</a:t>
            </a:r>
            <a:r>
              <a:rPr lang="zh-CN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rn=rd=r1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Wreg=1</a:t>
            </a:r>
            <a:endParaRPr lang="en-US" altLang="zh-CN" sz="2800" b="1">
              <a:solidFill>
                <a:srgbClr val="FF0000"/>
              </a:solidFill>
              <a:latin typeface="Monotype Corsiva" panose="03010101010201010101" charset="0"/>
              <a:cs typeface="Monotype Corsiva" panose="03010101010201010101" charset="0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</a:rPr>
              <a:t>or  r4, r2, r1           //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+mn-ea"/>
              </a:rPr>
              <a:t>ID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+mn-ea"/>
              </a:rPr>
              <a:t>级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rs=r2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regrt=0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（</a:t>
            </a:r>
            <a:r>
              <a:rPr lang="zh-CN" altLang="en-US" sz="24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取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rd=r4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rt=r1</a:t>
            </a:r>
            <a:r>
              <a:rPr lang="zh-CN" altLang="en-US" sz="24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是源操作数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）</a:t>
            </a:r>
            <a:endParaRPr lang="en-US" altLang="zh-CN" sz="2800" b="1">
              <a:solidFill>
                <a:srgbClr val="FF0000"/>
              </a:solidFill>
              <a:latin typeface="Monotype Corsiva" panose="03010101010201010101" charset="0"/>
              <a:cs typeface="Monotype Corsiva" panose="03010101010201010101" charset="0"/>
              <a:sym typeface="Wingdings" panose="05000000000000000000" charset="0"/>
            </a:endParaRPr>
          </a:p>
          <a:p>
            <a:endParaRPr lang="en-US" altLang="zh-CN" sz="2000" b="1">
              <a:latin typeface="Monotype Corsiva" panose="03010101010201010101" charset="0"/>
              <a:cs typeface="Monotype Corsiva" panose="03010101010201010101" charset="0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[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解析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]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 algn="l" fontAlgn="auto">
              <a:lnSpc>
                <a:spcPct val="150000"/>
              </a:lnSpc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en-US" sz="24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上例满足紫色部分的条件，因此</a:t>
            </a:r>
            <a:r>
              <a:rPr lang="zh-CN" altLang="en-US" sz="24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stall1 = 1，因此，</a:t>
            </a:r>
            <a:r>
              <a:rPr lang="en-US" altLang="zh-CN" sz="24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stall = 1</a:t>
            </a:r>
            <a:r>
              <a:rPr lang="zh-CN" altLang="en-US" sz="24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；</a:t>
            </a:r>
            <a:endParaRPr lang="zh-CN" altLang="en-US" sz="2400" b="1">
              <a:latin typeface="Monotype Corsiva" panose="03010101010201010101" charset="0"/>
              <a:cs typeface="Monotype Corsiva" panose="03010101010201010101" charset="0"/>
              <a:sym typeface="+mn-ea"/>
            </a:endParaRPr>
          </a:p>
          <a:p>
            <a:pPr marL="342900" indent="-342900" algn="l" fontAlgn="auto">
              <a:lnSpc>
                <a:spcPct val="150000"/>
              </a:lnSpc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en-US" sz="24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一个周期后，</a:t>
            </a:r>
            <a:r>
              <a:rPr lang="en-US" altLang="zh-CN" sz="24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stall1 = 0</a:t>
            </a:r>
            <a:r>
              <a:rPr lang="zh-CN" altLang="en-US" sz="24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，但是</a:t>
            </a:r>
            <a:r>
              <a:rPr lang="en-US" altLang="zh-CN" sz="24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stall2 = 1</a:t>
            </a:r>
            <a:r>
              <a:rPr lang="zh-CN" altLang="en-US" sz="24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，因此，</a:t>
            </a:r>
            <a:r>
              <a:rPr lang="en-US" altLang="zh-CN" sz="24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stall = 1</a:t>
            </a:r>
            <a:r>
              <a:rPr lang="zh-CN" altLang="en-US" sz="24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；</a:t>
            </a:r>
            <a:endParaRPr lang="zh-CN" altLang="en-US" sz="2400" b="1">
              <a:latin typeface="Monotype Corsiva" panose="03010101010201010101" charset="0"/>
              <a:cs typeface="Monotype Corsiva" panose="03010101010201010101" charset="0"/>
              <a:sym typeface="+mn-ea"/>
            </a:endParaRPr>
          </a:p>
          <a:p>
            <a:pPr marL="342900" indent="-342900" algn="l" fontAlgn="auto">
              <a:lnSpc>
                <a:spcPct val="150000"/>
              </a:lnSpc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en-US" sz="24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综上，需暂停两个周期</a:t>
            </a:r>
            <a:endParaRPr lang="zh-CN" altLang="en-US" sz="2400" b="1">
              <a:latin typeface="Monotype Corsiva" panose="03010101010201010101" charset="0"/>
              <a:cs typeface="Monotype Corsiva" panose="03010101010201010101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" name="Text Box 3"/>
          <p:cNvSpPr txBox="1">
            <a:spLocks noChangeArrowheads="1"/>
          </p:cNvSpPr>
          <p:nvPr/>
        </p:nvSpPr>
        <p:spPr bwMode="auto">
          <a:xfrm>
            <a:off x="1210945" y="432435"/>
            <a:ext cx="7761605" cy="591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4891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26262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n"/>
            </a:pPr>
            <a:r>
              <a:rPr lang="zh-CN" altLang="en-US" sz="3200" b="1" dirty="0" smtClean="0">
                <a:solidFill>
                  <a:srgbClr val="805D99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数据冒险情况举例（只针对暂停）：</a:t>
            </a:r>
            <a:endParaRPr lang="zh-CN" altLang="en-US" sz="3200" b="1" dirty="0" smtClean="0">
              <a:solidFill>
                <a:srgbClr val="805D99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6620" y="1068705"/>
            <a:ext cx="10398760" cy="5384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第一种情况（需要暂停两个周期）：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stall1= ((</a:t>
            </a:r>
            <a:r>
              <a:rPr lang="zh-CN" altLang="zh-CN" sz="20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Rs == E_R</a:t>
            </a:r>
            <a:r>
              <a:rPr lang="en-US" altLang="zh-CN" sz="20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n</a:t>
            </a:r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) | (Rt == E_Rn)&amp;~regrt)&amp;</a:t>
            </a:r>
            <a:r>
              <a:rPr lang="zh-CN" altLang="zh-CN" sz="20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(E_R</a:t>
            </a:r>
            <a:r>
              <a:rPr lang="en-US" altLang="zh-CN" sz="20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n</a:t>
            </a:r>
            <a:r>
              <a:rPr lang="zh-CN" altLang="zh-CN" sz="20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!=0)</a:t>
            </a:r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zh-CN" sz="20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E_Wreg</a:t>
            </a:r>
            <a:endParaRPr lang="zh-CN" altLang="en-US" sz="2000" b="1"/>
          </a:p>
          <a:p>
            <a:pPr fontAlgn="auto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          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【例】</a:t>
            </a:r>
            <a:endParaRPr lang="zh-CN" altLang="zh-CN" sz="20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</a:rPr>
              <a:t>lw  r1, r2, imm  	//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+mn-ea"/>
              </a:rPr>
              <a:t>EXE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+mn-ea"/>
              </a:rPr>
              <a:t>级</a:t>
            </a:r>
            <a:r>
              <a:rPr lang="zh-CN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rn=rd=r1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Wreg=1</a:t>
            </a:r>
            <a:endParaRPr lang="en-US" altLang="zh-CN" sz="2800" b="1">
              <a:solidFill>
                <a:srgbClr val="FF0000"/>
              </a:solidFill>
              <a:latin typeface="Monotype Corsiva" panose="03010101010201010101" charset="0"/>
              <a:cs typeface="Monotype Corsiva" panose="03010101010201010101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</a:rPr>
              <a:t>ori  r4,  r1, imm  	//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+mn-ea"/>
              </a:rPr>
              <a:t>ID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+mn-ea"/>
              </a:rPr>
              <a:t>级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rs=r1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regrt=1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（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rt=r4</a:t>
            </a:r>
            <a:r>
              <a:rPr lang="zh-CN" altLang="en-US" sz="24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是目标操作数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）</a:t>
            </a:r>
            <a:endParaRPr lang="en-US" altLang="zh-CN" sz="2800" b="1">
              <a:solidFill>
                <a:srgbClr val="FF0000"/>
              </a:solidFill>
              <a:latin typeface="Monotype Corsiva" panose="03010101010201010101" charset="0"/>
              <a:cs typeface="Monotype Corsiva" panose="03010101010201010101" charset="0"/>
              <a:sym typeface="Wingdings" panose="05000000000000000000" charset="0"/>
            </a:endParaRPr>
          </a:p>
          <a:p>
            <a:endParaRPr lang="en-US" altLang="zh-CN" sz="2000" b="1">
              <a:latin typeface="Monotype Corsiva" panose="03010101010201010101" charset="0"/>
              <a:cs typeface="Monotype Corsiva" panose="03010101010201010101" charset="0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[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解析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]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 algn="l" fontAlgn="auto">
              <a:lnSpc>
                <a:spcPct val="150000"/>
              </a:lnSpc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en-US" sz="20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上例满足紫色部分的条件，因此</a:t>
            </a:r>
            <a:r>
              <a:rPr lang="zh-CN" altLang="en-US" sz="20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stall1 = 1，因此，</a:t>
            </a:r>
            <a:r>
              <a:rPr lang="en-US" altLang="zh-CN" sz="20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stall = 1</a:t>
            </a:r>
            <a:r>
              <a:rPr lang="zh-CN" altLang="en-US" sz="20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；</a:t>
            </a:r>
            <a:endParaRPr lang="zh-CN" altLang="en-US" sz="2000" b="1">
              <a:latin typeface="Monotype Corsiva" panose="03010101010201010101" charset="0"/>
              <a:cs typeface="Monotype Corsiva" panose="03010101010201010101" charset="0"/>
              <a:sym typeface="+mn-ea"/>
            </a:endParaRPr>
          </a:p>
          <a:p>
            <a:pPr marL="342900" indent="-342900" algn="l" fontAlgn="auto">
              <a:lnSpc>
                <a:spcPct val="150000"/>
              </a:lnSpc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en-US" sz="20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一个周期后，</a:t>
            </a:r>
            <a:r>
              <a:rPr lang="en-US" altLang="zh-CN" sz="20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stall1 = 0</a:t>
            </a:r>
            <a:r>
              <a:rPr lang="zh-CN" altLang="en-US" sz="20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，但是</a:t>
            </a:r>
            <a:r>
              <a:rPr lang="en-US" altLang="zh-CN" sz="20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stall2 = 1</a:t>
            </a:r>
            <a:r>
              <a:rPr lang="zh-CN" altLang="en-US" sz="20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，因此，</a:t>
            </a:r>
            <a:r>
              <a:rPr lang="en-US" altLang="zh-CN" sz="20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stall = 1</a:t>
            </a:r>
            <a:r>
              <a:rPr lang="zh-CN" altLang="en-US" sz="20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；</a:t>
            </a:r>
            <a:endParaRPr lang="zh-CN" altLang="en-US" sz="2000" b="1">
              <a:latin typeface="Monotype Corsiva" panose="03010101010201010101" charset="0"/>
              <a:cs typeface="Monotype Corsiva" panose="03010101010201010101" charset="0"/>
              <a:sym typeface="+mn-ea"/>
            </a:endParaRPr>
          </a:p>
          <a:p>
            <a:pPr marL="342900" indent="-342900" algn="l" fontAlgn="auto">
              <a:lnSpc>
                <a:spcPct val="150000"/>
              </a:lnSpc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en-US" sz="20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综上，需暂停两个周期</a:t>
            </a:r>
            <a:endParaRPr lang="zh-CN" altLang="en-US" sz="2000" b="1">
              <a:latin typeface="Monotype Corsiva" panose="03010101010201010101" charset="0"/>
              <a:cs typeface="Monotype Corsiva" panose="03010101010201010101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" name="Text Box 3"/>
          <p:cNvSpPr txBox="1">
            <a:spLocks noChangeArrowheads="1"/>
          </p:cNvSpPr>
          <p:nvPr/>
        </p:nvSpPr>
        <p:spPr bwMode="auto">
          <a:xfrm>
            <a:off x="1210945" y="432435"/>
            <a:ext cx="7761605" cy="591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4891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26262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n"/>
            </a:pPr>
            <a:r>
              <a:rPr lang="zh-CN" altLang="en-US" sz="3200" b="1" dirty="0" smtClean="0">
                <a:solidFill>
                  <a:srgbClr val="805D99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数据冒险情况举例（只针对暂停）：</a:t>
            </a:r>
            <a:endParaRPr lang="zh-CN" altLang="en-US" sz="3200" b="1" dirty="0" smtClean="0">
              <a:solidFill>
                <a:srgbClr val="805D99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6620" y="1068705"/>
            <a:ext cx="10398760" cy="535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第一种情况（需要暂停两个周期）：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stall1= ((Rs == E_Rn) | </a:t>
            </a:r>
            <a:r>
              <a:rPr lang="zh-CN" altLang="zh-CN" sz="24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(Rt == E_Rn)&amp;~regrt</a:t>
            </a:r>
            <a:r>
              <a:rPr lang="zh-CN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)&amp;</a:t>
            </a:r>
            <a:r>
              <a:rPr lang="zh-CN" altLang="zh-CN" sz="24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(E_R</a:t>
            </a:r>
            <a:r>
              <a:rPr lang="en-US" altLang="zh-CN" sz="24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n</a:t>
            </a:r>
            <a:r>
              <a:rPr lang="zh-CN" altLang="zh-CN" sz="24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!=0)</a:t>
            </a:r>
            <a:r>
              <a:rPr lang="zh-CN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zh-CN" sz="24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E_Wreg</a:t>
            </a:r>
            <a:endParaRPr lang="zh-CN" altLang="en-US" sz="2400" b="1"/>
          </a:p>
          <a:p>
            <a:pPr fontAlgn="auto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          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00000"/>
              </a:lnSpc>
              <a:buClrTx/>
              <a:buSzTx/>
              <a:buFontTx/>
            </a:pPr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【例】</a:t>
            </a:r>
            <a:endParaRPr lang="zh-CN" altLang="zh-CN" sz="20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</a:rPr>
              <a:t>lw  r1, r2, imm  	//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+mn-ea"/>
              </a:rPr>
              <a:t>EXE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+mn-ea"/>
              </a:rPr>
              <a:t>级</a:t>
            </a:r>
            <a:r>
              <a:rPr lang="zh-CN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rn=rd=r1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Wreg=1</a:t>
            </a:r>
            <a:endParaRPr lang="en-US" altLang="zh-CN" sz="2800" b="1">
              <a:solidFill>
                <a:srgbClr val="FF0000"/>
              </a:solidFill>
              <a:latin typeface="Monotype Corsiva" panose="03010101010201010101" charset="0"/>
              <a:cs typeface="Monotype Corsiva" panose="03010101010201010101" charset="0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</a:rPr>
              <a:t>sw  r1,  r2, imm  	//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+mn-ea"/>
              </a:rPr>
              <a:t>ID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+mn-ea"/>
              </a:rPr>
              <a:t>级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rs=r2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regrt=0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（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rt=r1</a:t>
            </a:r>
            <a:r>
              <a:rPr lang="zh-CN" altLang="en-US" sz="24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是源操作数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）</a:t>
            </a:r>
            <a:endParaRPr lang="en-US" altLang="zh-CN" sz="2800" b="1">
              <a:solidFill>
                <a:srgbClr val="FF0000"/>
              </a:solidFill>
              <a:latin typeface="Monotype Corsiva" panose="03010101010201010101" charset="0"/>
              <a:cs typeface="Monotype Corsiva" panose="03010101010201010101" charset="0"/>
              <a:sym typeface="Wingdings" panose="05000000000000000000" charset="0"/>
            </a:endParaRPr>
          </a:p>
          <a:p>
            <a:endParaRPr lang="en-US" altLang="zh-CN" sz="2000" b="1">
              <a:latin typeface="Monotype Corsiva" panose="03010101010201010101" charset="0"/>
              <a:cs typeface="Monotype Corsiva" panose="03010101010201010101" charset="0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[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解析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]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 algn="l" fontAlgn="auto">
              <a:lnSpc>
                <a:spcPct val="150000"/>
              </a:lnSpc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en-US" sz="24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上例满足紫色部分的条件，因此</a:t>
            </a:r>
            <a:r>
              <a:rPr lang="zh-CN" altLang="en-US" sz="24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stall1 = 1，因此，</a:t>
            </a:r>
            <a:r>
              <a:rPr lang="en-US" altLang="zh-CN" sz="24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stall = 1</a:t>
            </a:r>
            <a:r>
              <a:rPr lang="zh-CN" altLang="en-US" sz="24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；</a:t>
            </a:r>
            <a:endParaRPr lang="zh-CN" altLang="en-US" sz="2400" b="1">
              <a:latin typeface="Monotype Corsiva" panose="03010101010201010101" charset="0"/>
              <a:cs typeface="Monotype Corsiva" panose="03010101010201010101" charset="0"/>
              <a:sym typeface="+mn-ea"/>
            </a:endParaRPr>
          </a:p>
          <a:p>
            <a:pPr marL="342900" indent="-342900" algn="l" fontAlgn="auto">
              <a:lnSpc>
                <a:spcPct val="150000"/>
              </a:lnSpc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en-US" sz="24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一个周期后，</a:t>
            </a:r>
            <a:r>
              <a:rPr lang="en-US" altLang="zh-CN" sz="24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stall1 = 0</a:t>
            </a:r>
            <a:r>
              <a:rPr lang="zh-CN" altLang="en-US" sz="24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，但是</a:t>
            </a:r>
            <a:r>
              <a:rPr lang="en-US" altLang="zh-CN" sz="24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stall2 = 1</a:t>
            </a:r>
            <a:r>
              <a:rPr lang="zh-CN" altLang="en-US" sz="24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，因此，</a:t>
            </a:r>
            <a:r>
              <a:rPr lang="en-US" altLang="zh-CN" sz="24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stall = 1</a:t>
            </a:r>
            <a:r>
              <a:rPr lang="zh-CN" altLang="en-US" sz="24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；</a:t>
            </a:r>
            <a:endParaRPr lang="zh-CN" altLang="en-US" sz="2400" b="1">
              <a:latin typeface="Monotype Corsiva" panose="03010101010201010101" charset="0"/>
              <a:cs typeface="Monotype Corsiva" panose="03010101010201010101" charset="0"/>
              <a:sym typeface="+mn-ea"/>
            </a:endParaRPr>
          </a:p>
          <a:p>
            <a:pPr marL="342900" indent="-342900" algn="l" fontAlgn="auto">
              <a:lnSpc>
                <a:spcPct val="150000"/>
              </a:lnSpc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en-US" sz="24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综上，需暂停两个周期</a:t>
            </a:r>
            <a:endParaRPr lang="zh-CN" altLang="en-US" sz="2400" b="1">
              <a:latin typeface="Monotype Corsiva" panose="03010101010201010101" charset="0"/>
              <a:cs typeface="Monotype Corsiva" panose="03010101010201010101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" name="Text Box 3"/>
          <p:cNvSpPr txBox="1">
            <a:spLocks noChangeArrowheads="1"/>
          </p:cNvSpPr>
          <p:nvPr/>
        </p:nvSpPr>
        <p:spPr bwMode="auto">
          <a:xfrm>
            <a:off x="1210945" y="470535"/>
            <a:ext cx="7761605" cy="591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4891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26262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n"/>
            </a:pPr>
            <a:r>
              <a:rPr lang="zh-CN" altLang="en-US" sz="3200" b="1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方正粗黑宋简体" panose="02000000000000000000" charset="-122"/>
                <a:ea typeface="方正粗黑宋简体" panose="02000000000000000000" charset="-122"/>
              </a:rPr>
              <a:t>数据冒险情况举例（只针对暂停）：</a:t>
            </a:r>
            <a:endParaRPr lang="zh-CN" altLang="en-US" sz="3200" b="1" dirty="0" smtClean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6620" y="1011555"/>
            <a:ext cx="10609580" cy="52311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第二种情况（只需要暂停一个周期）：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stall2= (</a:t>
            </a:r>
            <a:r>
              <a:rPr lang="zh-CN" altLang="zh-CN" sz="24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(Rs == M_R</a:t>
            </a:r>
            <a:r>
              <a:rPr lang="en-US" altLang="zh-CN" sz="24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n</a:t>
            </a:r>
            <a:r>
              <a:rPr lang="zh-CN" altLang="zh-CN" sz="24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)</a:t>
            </a:r>
            <a:r>
              <a:rPr lang="zh-CN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| (Rt ==M_R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n</a:t>
            </a:r>
            <a:r>
              <a:rPr lang="zh-CN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)&amp;~regrt)&amp;</a:t>
            </a:r>
            <a:r>
              <a:rPr lang="zh-CN" altLang="zh-CN" sz="24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(M_R</a:t>
            </a:r>
            <a:r>
              <a:rPr lang="en-US" altLang="zh-CN" sz="24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n</a:t>
            </a:r>
            <a:r>
              <a:rPr lang="zh-CN" altLang="zh-CN" sz="24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!=0)</a:t>
            </a:r>
            <a:r>
              <a:rPr lang="zh-CN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zh-CN" sz="24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M_Wreg</a:t>
            </a:r>
            <a:endParaRPr lang="zh-CN" altLang="en-US" sz="2400" b="1"/>
          </a:p>
          <a:p>
            <a:pPr fontAlgn="auto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          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00000"/>
              </a:lnSpc>
              <a:buClrTx/>
              <a:buSzTx/>
              <a:buFontTx/>
            </a:pPr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【例】</a:t>
            </a:r>
            <a:endParaRPr lang="zh-CN" altLang="zh-CN" sz="20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</a:rPr>
              <a:t>add  r1, r2, r3  	//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+mn-ea"/>
              </a:rPr>
              <a:t>MEM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+mn-ea"/>
              </a:rPr>
              <a:t>级</a:t>
            </a:r>
            <a:r>
              <a:rPr lang="zh-CN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rn=rd=r1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Wreg=1</a:t>
            </a:r>
            <a:endParaRPr lang="en-US" altLang="zh-CN" sz="2800" b="1">
              <a:solidFill>
                <a:srgbClr val="FF0000"/>
              </a:solidFill>
              <a:latin typeface="Monotype Corsiva" panose="03010101010201010101" charset="0"/>
              <a:cs typeface="Monotype Corsiva" panose="03010101010201010101" charset="0"/>
              <a:sym typeface="Wingdings" panose="05000000000000000000" charset="0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800" b="1">
                <a:solidFill>
                  <a:schemeClr val="tx1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and  r4, r2, r3	//</a:t>
            </a:r>
            <a:r>
              <a:rPr lang="en-US" altLang="zh-CN" sz="28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EXE</a:t>
            </a:r>
            <a:r>
              <a:rPr lang="zh-CN" altLang="en-US" sz="28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级</a:t>
            </a:r>
            <a:r>
              <a:rPr lang="zh-CN" altLang="zh-CN" sz="2800" b="1">
                <a:solidFill>
                  <a:schemeClr val="tx1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zh-CN" altLang="zh-CN" sz="2400" b="1">
                <a:solidFill>
                  <a:schemeClr val="tx1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数据无冲突</a:t>
            </a:r>
            <a:endParaRPr lang="en-US" altLang="zh-CN" sz="2800" b="1">
              <a:solidFill>
                <a:schemeClr val="tx1"/>
              </a:solidFill>
              <a:latin typeface="Monotype Corsiva" panose="03010101010201010101" charset="0"/>
              <a:cs typeface="Monotype Corsiva" panose="03010101010201010101" charset="0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</a:rPr>
              <a:t>or  r5, r1, r2  	//ID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+mn-ea"/>
              </a:rPr>
              <a:t>级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rs=r1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regrt=0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（</a:t>
            </a:r>
            <a:r>
              <a:rPr lang="zh-CN" altLang="en-US" sz="24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取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rd=r5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rt=r2</a:t>
            </a:r>
            <a:r>
              <a:rPr lang="zh-CN" altLang="en-US" sz="24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是源操作数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）</a:t>
            </a:r>
            <a:endParaRPr lang="en-US" altLang="zh-CN" sz="2800" b="1">
              <a:solidFill>
                <a:srgbClr val="FF0000"/>
              </a:solidFill>
              <a:latin typeface="Monotype Corsiva" panose="03010101010201010101" charset="0"/>
              <a:cs typeface="Monotype Corsiva" panose="03010101010201010101" charset="0"/>
              <a:sym typeface="Wingdings" panose="05000000000000000000" charset="0"/>
            </a:endParaRPr>
          </a:p>
          <a:p>
            <a:endParaRPr lang="en-US" altLang="zh-CN" sz="2000" b="1">
              <a:latin typeface="Monotype Corsiva" panose="03010101010201010101" charset="0"/>
              <a:cs typeface="Monotype Corsiva" panose="03010101010201010101" charset="0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[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解析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]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 algn="l" fontAlgn="auto">
              <a:lnSpc>
                <a:spcPct val="150000"/>
              </a:lnSpc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en-US" sz="24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上例满足紫色部分的条件，因此</a:t>
            </a:r>
            <a:r>
              <a:rPr lang="zh-CN" altLang="en-US" sz="24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stall</a:t>
            </a:r>
            <a:r>
              <a:rPr lang="en-US" altLang="zh-CN" sz="24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2</a:t>
            </a:r>
            <a:r>
              <a:rPr lang="zh-CN" altLang="en-US" sz="24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 = 1，</a:t>
            </a:r>
            <a:r>
              <a:rPr lang="en-US" altLang="zh-CN" sz="24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stall = 1</a:t>
            </a:r>
            <a:r>
              <a:rPr lang="zh-CN" altLang="en-US" sz="24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；</a:t>
            </a:r>
            <a:endParaRPr lang="zh-CN" altLang="en-US" sz="2400" b="1">
              <a:latin typeface="Monotype Corsiva" panose="03010101010201010101" charset="0"/>
              <a:cs typeface="Monotype Corsiva" panose="03010101010201010101" charset="0"/>
              <a:sym typeface="+mn-ea"/>
            </a:endParaRPr>
          </a:p>
          <a:p>
            <a:pPr marL="342900" indent="-342900" algn="l" fontAlgn="auto">
              <a:lnSpc>
                <a:spcPct val="150000"/>
              </a:lnSpc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en-US" sz="24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一个周期后，不满足暂停条件，</a:t>
            </a:r>
            <a:r>
              <a:rPr lang="en-US" altLang="zh-CN" sz="24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stall = 0</a:t>
            </a:r>
            <a:r>
              <a:rPr lang="zh-CN" altLang="en-US" sz="24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，因此只暂停一个周期；</a:t>
            </a:r>
            <a:endParaRPr lang="zh-CN" altLang="en-US" sz="2400" b="1">
              <a:latin typeface="Monotype Corsiva" panose="03010101010201010101" charset="0"/>
              <a:cs typeface="Monotype Corsiva" panose="03010101010201010101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" name="Text Box 3"/>
          <p:cNvSpPr txBox="1">
            <a:spLocks noChangeArrowheads="1"/>
          </p:cNvSpPr>
          <p:nvPr/>
        </p:nvSpPr>
        <p:spPr bwMode="auto">
          <a:xfrm>
            <a:off x="1210945" y="356235"/>
            <a:ext cx="7761605" cy="591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4891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26262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n"/>
            </a:pPr>
            <a:r>
              <a:rPr lang="zh-CN" altLang="en-US" sz="3200" b="1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方正粗黑宋简体" panose="02000000000000000000" charset="-122"/>
                <a:ea typeface="方正粗黑宋简体" panose="02000000000000000000" charset="-122"/>
              </a:rPr>
              <a:t>数据冒险情况举例（只针对暂停）：</a:t>
            </a:r>
            <a:endParaRPr lang="zh-CN" altLang="en-US" sz="3200" b="1" dirty="0" smtClean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6620" y="1040130"/>
            <a:ext cx="10733405" cy="52311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第二种情况（只需要暂停一个周期）：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stall2= ((Rs == M_R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n</a:t>
            </a:r>
            <a:r>
              <a:rPr lang="zh-CN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) |</a:t>
            </a:r>
            <a:r>
              <a:rPr lang="zh-CN" altLang="zh-CN" sz="24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(Rt ==M_R</a:t>
            </a:r>
            <a:r>
              <a:rPr lang="en-US" altLang="zh-CN" sz="24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n</a:t>
            </a:r>
            <a:r>
              <a:rPr lang="zh-CN" altLang="zh-CN" sz="24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)&amp;~regrt)</a:t>
            </a:r>
            <a:r>
              <a:rPr lang="zh-CN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zh-CN" sz="24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(M_R</a:t>
            </a:r>
            <a:r>
              <a:rPr lang="en-US" altLang="zh-CN" sz="24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n</a:t>
            </a:r>
            <a:r>
              <a:rPr lang="zh-CN" altLang="zh-CN" sz="24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!=0)</a:t>
            </a:r>
            <a:r>
              <a:rPr lang="zh-CN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zh-CN" sz="24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M_Wreg</a:t>
            </a:r>
            <a:endParaRPr lang="zh-CN" altLang="en-US" sz="2400" b="1"/>
          </a:p>
          <a:p>
            <a:pPr fontAlgn="auto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          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00000"/>
              </a:lnSpc>
              <a:buClrTx/>
              <a:buSzTx/>
              <a:buFontTx/>
            </a:pPr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【例】</a:t>
            </a:r>
            <a:endParaRPr lang="zh-CN" altLang="zh-CN" sz="20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</a:rPr>
              <a:t>add  r1, r2, r3  	//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+mn-ea"/>
              </a:rPr>
              <a:t>MEM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+mn-ea"/>
              </a:rPr>
              <a:t>级</a:t>
            </a:r>
            <a:r>
              <a:rPr lang="zh-CN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rn=rd=r1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Wreg=1</a:t>
            </a:r>
            <a:endParaRPr lang="en-US" altLang="zh-CN" sz="2800" b="1">
              <a:solidFill>
                <a:srgbClr val="FF0000"/>
              </a:solidFill>
              <a:latin typeface="Monotype Corsiva" panose="03010101010201010101" charset="0"/>
              <a:cs typeface="Monotype Corsiva" panose="03010101010201010101" charset="0"/>
              <a:sym typeface="Wingdings" panose="05000000000000000000" charset="0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800" b="1">
                <a:solidFill>
                  <a:schemeClr val="tx1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and  r4, r2, r3	//</a:t>
            </a:r>
            <a:r>
              <a:rPr lang="en-US" altLang="zh-CN" sz="28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EXE</a:t>
            </a:r>
            <a:r>
              <a:rPr lang="zh-CN" altLang="en-US" sz="28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级</a:t>
            </a:r>
            <a:r>
              <a:rPr lang="zh-CN" altLang="zh-CN" sz="2800" b="1">
                <a:solidFill>
                  <a:schemeClr val="tx1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zh-CN" altLang="zh-CN" sz="2400" b="1">
                <a:solidFill>
                  <a:schemeClr val="tx1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数据无冲突</a:t>
            </a:r>
            <a:endParaRPr lang="en-US" altLang="zh-CN" sz="2800" b="1">
              <a:solidFill>
                <a:schemeClr val="tx1"/>
              </a:solidFill>
              <a:latin typeface="Monotype Corsiva" panose="03010101010201010101" charset="0"/>
              <a:cs typeface="Monotype Corsiva" panose="03010101010201010101" charset="0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</a:rPr>
              <a:t>or  r5, r2, r1  	//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+mn-ea"/>
              </a:rPr>
              <a:t>ID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+mn-ea"/>
              </a:rPr>
              <a:t>级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rs=r2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regrt=0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（</a:t>
            </a:r>
            <a:r>
              <a:rPr lang="zh-CN" altLang="en-US" sz="24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取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rd=r5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rt=r1</a:t>
            </a:r>
            <a:r>
              <a:rPr lang="zh-CN" altLang="en-US" sz="24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是源操作数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）</a:t>
            </a:r>
            <a:endParaRPr lang="en-US" altLang="zh-CN" sz="2800" b="1">
              <a:solidFill>
                <a:srgbClr val="FF0000"/>
              </a:solidFill>
              <a:latin typeface="Monotype Corsiva" panose="03010101010201010101" charset="0"/>
              <a:cs typeface="Monotype Corsiva" panose="03010101010201010101" charset="0"/>
              <a:sym typeface="Wingdings" panose="05000000000000000000" charset="0"/>
            </a:endParaRPr>
          </a:p>
          <a:p>
            <a:endParaRPr lang="en-US" altLang="zh-CN" sz="2000" b="1">
              <a:latin typeface="Monotype Corsiva" panose="03010101010201010101" charset="0"/>
              <a:cs typeface="Monotype Corsiva" panose="03010101010201010101" charset="0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[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解析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]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 algn="l" fontAlgn="auto">
              <a:lnSpc>
                <a:spcPct val="150000"/>
              </a:lnSpc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en-US" sz="24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上例满足紫色部分的条件，因此</a:t>
            </a:r>
            <a:r>
              <a:rPr lang="zh-CN" altLang="en-US" sz="24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stall</a:t>
            </a:r>
            <a:r>
              <a:rPr lang="en-US" altLang="zh-CN" sz="24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2</a:t>
            </a:r>
            <a:r>
              <a:rPr lang="zh-CN" altLang="en-US" sz="24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 = 1，</a:t>
            </a:r>
            <a:r>
              <a:rPr lang="en-US" altLang="zh-CN" sz="24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stall = 1</a:t>
            </a:r>
            <a:r>
              <a:rPr lang="zh-CN" altLang="en-US" sz="24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；</a:t>
            </a:r>
            <a:endParaRPr lang="zh-CN" altLang="en-US" sz="2400" b="1">
              <a:latin typeface="Monotype Corsiva" panose="03010101010201010101" charset="0"/>
              <a:cs typeface="Monotype Corsiva" panose="03010101010201010101" charset="0"/>
              <a:sym typeface="+mn-ea"/>
            </a:endParaRPr>
          </a:p>
          <a:p>
            <a:pPr marL="342900" indent="-342900" algn="l" fontAlgn="auto">
              <a:lnSpc>
                <a:spcPct val="150000"/>
              </a:lnSpc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en-US" sz="24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一个周期后，不满足暂停条件，</a:t>
            </a:r>
            <a:r>
              <a:rPr lang="en-US" altLang="zh-CN" sz="24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stall = 0</a:t>
            </a:r>
            <a:r>
              <a:rPr lang="zh-CN" altLang="en-US" sz="24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，因此只暂停一个周期；</a:t>
            </a:r>
            <a:endParaRPr lang="zh-CN" altLang="en-US" sz="2400" b="1">
              <a:latin typeface="Monotype Corsiva" panose="03010101010201010101" charset="0"/>
              <a:cs typeface="Monotype Corsiva" panose="03010101010201010101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" name="Text Box 3"/>
          <p:cNvSpPr txBox="1">
            <a:spLocks noChangeArrowheads="1"/>
          </p:cNvSpPr>
          <p:nvPr/>
        </p:nvSpPr>
        <p:spPr bwMode="auto">
          <a:xfrm>
            <a:off x="1210945" y="356235"/>
            <a:ext cx="7761605" cy="591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4891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26262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n"/>
            </a:pPr>
            <a:r>
              <a:rPr lang="zh-CN" altLang="en-US" sz="3200" b="1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方正粗黑宋简体" panose="02000000000000000000" charset="-122"/>
                <a:ea typeface="方正粗黑宋简体" panose="02000000000000000000" charset="-122"/>
              </a:rPr>
              <a:t>数据冒险情况举例（只针对暂停）：</a:t>
            </a:r>
            <a:endParaRPr lang="zh-CN" altLang="en-US" sz="3200" b="1" dirty="0" smtClean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6620" y="1040130"/>
            <a:ext cx="10398760" cy="52311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第二种情况（只需要暂停一个周期）：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stall2= ((Rs == M_R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n</a:t>
            </a:r>
            <a:r>
              <a:rPr lang="zh-CN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) |</a:t>
            </a:r>
            <a:r>
              <a:rPr lang="zh-CN" altLang="zh-CN" sz="24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(Rt ==M_R</a:t>
            </a:r>
            <a:r>
              <a:rPr lang="en-US" altLang="zh-CN" sz="24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n</a:t>
            </a:r>
            <a:r>
              <a:rPr lang="zh-CN" altLang="zh-CN" sz="24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)&amp;~regrt)</a:t>
            </a:r>
            <a:r>
              <a:rPr lang="zh-CN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zh-CN" sz="24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(M_R</a:t>
            </a:r>
            <a:r>
              <a:rPr lang="en-US" altLang="zh-CN" sz="24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n</a:t>
            </a:r>
            <a:r>
              <a:rPr lang="zh-CN" altLang="zh-CN" sz="24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!=0)</a:t>
            </a:r>
            <a:r>
              <a:rPr lang="zh-CN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zh-CN" sz="24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M_Wreg</a:t>
            </a:r>
            <a:endParaRPr lang="zh-CN" altLang="en-US" sz="2400" b="1"/>
          </a:p>
          <a:p>
            <a:pPr fontAlgn="auto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          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00000"/>
              </a:lnSpc>
              <a:buClrTx/>
              <a:buSzTx/>
              <a:buFontTx/>
            </a:pPr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【例】</a:t>
            </a:r>
            <a:endParaRPr lang="zh-CN" altLang="zh-CN" sz="20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</a:rPr>
              <a:t>lw  r1, r2, imm  	//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+mn-ea"/>
              </a:rPr>
              <a:t>MEM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+mn-ea"/>
              </a:rPr>
              <a:t>级</a:t>
            </a:r>
            <a:r>
              <a:rPr lang="zh-CN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rn=rd=r1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Wreg=1</a:t>
            </a:r>
            <a:endParaRPr lang="en-US" altLang="zh-CN" sz="2800" b="1">
              <a:solidFill>
                <a:srgbClr val="FF0000"/>
              </a:solidFill>
              <a:latin typeface="Monotype Corsiva" panose="03010101010201010101" charset="0"/>
              <a:cs typeface="Monotype Corsiva" panose="03010101010201010101" charset="0"/>
              <a:sym typeface="Wingdings" panose="05000000000000000000" charset="0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800" b="1">
                <a:solidFill>
                  <a:schemeClr val="tx1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and  r4, r2, r3	//</a:t>
            </a:r>
            <a:r>
              <a:rPr lang="en-US" altLang="zh-CN" sz="28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EXE</a:t>
            </a:r>
            <a:r>
              <a:rPr lang="zh-CN" altLang="en-US" sz="28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级</a:t>
            </a:r>
            <a:r>
              <a:rPr lang="zh-CN" altLang="zh-CN" sz="2800" b="1">
                <a:solidFill>
                  <a:schemeClr val="tx1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zh-CN" altLang="zh-CN" sz="2400" b="1">
                <a:solidFill>
                  <a:schemeClr val="tx1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数据无冲突</a:t>
            </a:r>
            <a:endParaRPr lang="en-US" altLang="zh-CN" sz="2800" b="1">
              <a:solidFill>
                <a:schemeClr val="tx1"/>
              </a:solidFill>
              <a:latin typeface="Monotype Corsiva" panose="03010101010201010101" charset="0"/>
              <a:cs typeface="Monotype Corsiva" panose="03010101010201010101" charset="0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</a:rPr>
              <a:t>sw  r1, r2, imm  	//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+mn-ea"/>
              </a:rPr>
              <a:t>ID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+mn-ea"/>
              </a:rPr>
              <a:t>级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rs=r2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regrt=0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（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rt=r1</a:t>
            </a:r>
            <a:r>
              <a:rPr lang="zh-CN" altLang="en-US" sz="24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是源操作数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）</a:t>
            </a:r>
            <a:endParaRPr lang="en-US" altLang="zh-CN" sz="2800" b="1">
              <a:solidFill>
                <a:srgbClr val="FF0000"/>
              </a:solidFill>
              <a:latin typeface="Monotype Corsiva" panose="03010101010201010101" charset="0"/>
              <a:cs typeface="Monotype Corsiva" panose="03010101010201010101" charset="0"/>
              <a:sym typeface="Wingdings" panose="05000000000000000000" charset="0"/>
            </a:endParaRPr>
          </a:p>
          <a:p>
            <a:endParaRPr lang="en-US" altLang="zh-CN" sz="2000" b="1">
              <a:latin typeface="Monotype Corsiva" panose="03010101010201010101" charset="0"/>
              <a:cs typeface="Monotype Corsiva" panose="03010101010201010101" charset="0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[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解析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]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 algn="l" fontAlgn="auto">
              <a:lnSpc>
                <a:spcPct val="150000"/>
              </a:lnSpc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en-US" sz="24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上例满足紫色部分的条件，因此</a:t>
            </a:r>
            <a:r>
              <a:rPr lang="zh-CN" altLang="en-US" sz="24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stall</a:t>
            </a:r>
            <a:r>
              <a:rPr lang="en-US" altLang="zh-CN" sz="24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2</a:t>
            </a:r>
            <a:r>
              <a:rPr lang="zh-CN" altLang="en-US" sz="24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 = 1，</a:t>
            </a:r>
            <a:r>
              <a:rPr lang="en-US" altLang="zh-CN" sz="24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stall = 1</a:t>
            </a:r>
            <a:r>
              <a:rPr lang="zh-CN" altLang="en-US" sz="24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；</a:t>
            </a:r>
            <a:endParaRPr lang="zh-CN" altLang="en-US" sz="2400" b="1">
              <a:latin typeface="Monotype Corsiva" panose="03010101010201010101" charset="0"/>
              <a:cs typeface="Monotype Corsiva" panose="03010101010201010101" charset="0"/>
              <a:sym typeface="+mn-ea"/>
            </a:endParaRPr>
          </a:p>
          <a:p>
            <a:pPr marL="342900" indent="-342900" algn="l" fontAlgn="auto">
              <a:lnSpc>
                <a:spcPct val="150000"/>
              </a:lnSpc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en-US" sz="24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一个周期后，不满足暂停条件，</a:t>
            </a:r>
            <a:r>
              <a:rPr lang="en-US" altLang="zh-CN" sz="24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stall = 0</a:t>
            </a:r>
            <a:r>
              <a:rPr lang="zh-CN" altLang="en-US" sz="24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，因此只暂停一个周期；</a:t>
            </a:r>
            <a:endParaRPr lang="zh-CN" altLang="en-US" sz="2400" b="1">
              <a:latin typeface="Monotype Corsiva" panose="03010101010201010101" charset="0"/>
              <a:cs typeface="Monotype Corsiva" panose="03010101010201010101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总结：需要进行哪些修改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 b="1"/>
              <a:t>1</a:t>
            </a:r>
            <a:r>
              <a:rPr sz="2800" b="1"/>
              <a:t>、</a:t>
            </a:r>
            <a:r>
              <a:rPr lang="en-US" altLang="zh-CN" sz="2800" b="1"/>
              <a:t>IF_STAGE</a:t>
            </a:r>
            <a:r>
              <a:rPr sz="2800" b="1"/>
              <a:t>中的</a:t>
            </a:r>
            <a:r>
              <a:rPr lang="en-US" altLang="zh-CN" sz="2800" b="1"/>
              <a:t>PC</a:t>
            </a:r>
            <a:r>
              <a:rPr sz="2800" b="1"/>
              <a:t>模块（增加</a:t>
            </a:r>
            <a:r>
              <a:rPr lang="en-US" altLang="zh-CN" sz="2800" b="1"/>
              <a:t>STALL</a:t>
            </a:r>
            <a:r>
              <a:rPr sz="2800" b="1"/>
              <a:t>的影响）；</a:t>
            </a:r>
            <a:endParaRPr sz="2800" b="1"/>
          </a:p>
          <a:p>
            <a:r>
              <a:rPr lang="en-US" altLang="zh-CN" sz="2800" b="1"/>
              <a:t>2</a:t>
            </a:r>
            <a:r>
              <a:rPr sz="2800" b="1"/>
              <a:t>、</a:t>
            </a:r>
            <a:r>
              <a:rPr lang="en-US" altLang="zh-CN" sz="2800" b="1"/>
              <a:t>IR</a:t>
            </a:r>
            <a:r>
              <a:rPr sz="2800" b="1"/>
              <a:t>中也需要增加</a:t>
            </a:r>
            <a:r>
              <a:rPr lang="en-US" altLang="zh-CN" sz="2800" b="1"/>
              <a:t>STALL</a:t>
            </a:r>
            <a:r>
              <a:rPr sz="2800" b="1"/>
              <a:t>的影响；</a:t>
            </a:r>
            <a:endParaRPr sz="2800" b="1"/>
          </a:p>
          <a:p>
            <a:r>
              <a:rPr lang="en-US" altLang="zh-CN" sz="2800" b="1"/>
              <a:t>3</a:t>
            </a:r>
            <a:r>
              <a:rPr sz="2800" b="1"/>
              <a:t>、修改</a:t>
            </a:r>
            <a:r>
              <a:rPr lang="en-US" altLang="zh-CN" sz="2800" b="1"/>
              <a:t>ID_STAGE</a:t>
            </a:r>
            <a:r>
              <a:rPr sz="2800" b="1"/>
              <a:t>中产生的</a:t>
            </a:r>
            <a:r>
              <a:rPr lang="en-US" altLang="zh-CN" sz="2800" b="1"/>
              <a:t>wreg</a:t>
            </a:r>
            <a:r>
              <a:rPr sz="2800" b="1"/>
              <a:t>信号和</a:t>
            </a:r>
            <a:r>
              <a:rPr lang="en-US" altLang="zh-CN" sz="2800" b="1"/>
              <a:t>wmem</a:t>
            </a:r>
            <a:r>
              <a:rPr sz="2800" b="1"/>
              <a:t>信号，分别是</a:t>
            </a:r>
            <a:r>
              <a:rPr lang="en-US" altLang="zh-CN" sz="2800" b="1"/>
              <a:t>PPT</a:t>
            </a:r>
            <a:r>
              <a:rPr sz="2800" b="1"/>
              <a:t>中提到的</a:t>
            </a:r>
            <a:r>
              <a:rPr lang="en-US" altLang="zh-CN" sz="2800" b="1"/>
              <a:t>id_wreg_org</a:t>
            </a:r>
            <a:r>
              <a:rPr altLang="zh-CN" sz="2800" b="1"/>
              <a:t>和</a:t>
            </a:r>
            <a:r>
              <a:rPr lang="en-US" altLang="zh-CN" sz="2800" b="1"/>
              <a:t>id_wmem_org</a:t>
            </a:r>
            <a:r>
              <a:rPr sz="2800" b="1"/>
              <a:t>；</a:t>
            </a:r>
            <a:endParaRPr sz="2800" b="1"/>
          </a:p>
          <a:p>
            <a:r>
              <a:rPr lang="en-US" altLang="zh-CN" sz="2800" b="1"/>
              <a:t>4</a:t>
            </a:r>
            <a:r>
              <a:rPr sz="2800" b="1"/>
              <a:t>、</a:t>
            </a:r>
            <a:r>
              <a:rPr lang="en-US" altLang="zh-CN" sz="2800" b="1"/>
              <a:t>STALL</a:t>
            </a:r>
            <a:r>
              <a:rPr sz="2800" b="1"/>
              <a:t>信号表达式中的</a:t>
            </a:r>
            <a:r>
              <a:rPr lang="en-US" altLang="zh-CN" sz="2800" b="1"/>
              <a:t>rs</a:t>
            </a:r>
            <a:r>
              <a:rPr sz="2800" b="1"/>
              <a:t>、</a:t>
            </a:r>
            <a:r>
              <a:rPr lang="en-US" altLang="zh-CN" sz="2800" b="1"/>
              <a:t>rt</a:t>
            </a:r>
            <a:r>
              <a:rPr sz="2800" b="1"/>
              <a:t>、</a:t>
            </a:r>
            <a:r>
              <a:rPr lang="en-US" altLang="zh-CN" sz="2800" b="1"/>
              <a:t>regrt</a:t>
            </a:r>
            <a:r>
              <a:rPr sz="2800" b="1"/>
              <a:t>均需要重新引出（这些都是子模块中的</a:t>
            </a:r>
            <a:r>
              <a:rPr lang="en-US" altLang="zh-CN" sz="2800" b="1"/>
              <a:t>wire</a:t>
            </a:r>
            <a:r>
              <a:rPr sz="2800" b="1"/>
              <a:t>，在顶层模块中看不到）；</a:t>
            </a:r>
            <a:endParaRPr sz="2800" b="1"/>
          </a:p>
          <a:p>
            <a:r>
              <a:rPr lang="en-US" altLang="zh-CN" sz="2800" b="1"/>
              <a:t>5</a:t>
            </a:r>
            <a:r>
              <a:rPr sz="2800" b="1"/>
              <a:t>、为了方便观察，建议引出</a:t>
            </a:r>
            <a:r>
              <a:rPr lang="en-US" altLang="zh-CN" sz="2800" b="1"/>
              <a:t>STALL</a:t>
            </a:r>
            <a:r>
              <a:rPr sz="2800" b="1"/>
              <a:t>信号作为顶层输出信号。</a:t>
            </a:r>
            <a:endParaRPr sz="2800" b="1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五级流水线</a:t>
            </a:r>
            <a:r>
              <a:rPr lang="en-US" altLang="zh-CN"/>
              <a:t>CPU</a:t>
            </a:r>
            <a:r>
              <a:t>架构图（纯暂停）</a:t>
            </a:r>
          </a:p>
        </p:txBody>
      </p:sp>
      <p:graphicFrame>
        <p:nvGraphicFramePr>
          <p:cNvPr id="2" name="对象 1"/>
          <p:cNvGraphicFramePr/>
          <p:nvPr/>
        </p:nvGraphicFramePr>
        <p:xfrm>
          <a:off x="131445" y="1438275"/>
          <a:ext cx="11929745" cy="5091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8341975" imgH="10291445" progId="Visio.Drawing.11">
                  <p:embed/>
                </p:oleObj>
              </mc:Choice>
              <mc:Fallback>
                <p:oleObj name="" r:id="rId1" imgW="18341975" imgH="10291445" progId="Visio.Drawing.11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1445" y="1438275"/>
                        <a:ext cx="11929745" cy="5091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5705" y="419100"/>
            <a:ext cx="9799320" cy="1189990"/>
          </a:xfrm>
        </p:spPr>
        <p:txBody>
          <a:bodyPr>
            <a:normAutofit/>
          </a:bodyPr>
          <a:p>
            <a:r>
              <a:rPr lang="zh-CN" altLang="zh-CN"/>
              <a:t>相关说明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918845" y="1706245"/>
            <a:ext cx="10354945" cy="4547870"/>
          </a:xfrm>
        </p:spPr>
        <p:txBody>
          <a:bodyPr>
            <a:noAutofit/>
          </a:bodyPr>
          <a:p>
            <a:pPr algn="l"/>
            <a:r>
              <a:rPr lang="en-US" altLang="zh-CN" sz="3600" b="1">
                <a:solidFill>
                  <a:srgbClr val="7030A0"/>
                </a:solidFill>
              </a:rPr>
              <a:t>1</a:t>
            </a:r>
            <a:r>
              <a:rPr lang="zh-CN" altLang="en-US" sz="3600" b="1">
                <a:solidFill>
                  <a:srgbClr val="7030A0"/>
                </a:solidFill>
              </a:rPr>
              <a:t>、请进入</a:t>
            </a:r>
            <a:r>
              <a:rPr lang="en-US" altLang="zh-CN" sz="3600" b="1">
                <a:solidFill>
                  <a:srgbClr val="7030A0"/>
                </a:solidFill>
              </a:rPr>
              <a:t>Windows7 </a:t>
            </a:r>
            <a:r>
              <a:rPr lang="en-US" altLang="zh-CN" sz="3600" b="1">
                <a:solidFill>
                  <a:srgbClr val="FF0000"/>
                </a:solidFill>
              </a:rPr>
              <a:t>32</a:t>
            </a:r>
            <a:r>
              <a:rPr lang="zh-CN" altLang="en-US" sz="3600" b="1">
                <a:solidFill>
                  <a:srgbClr val="FF0000"/>
                </a:solidFill>
              </a:rPr>
              <a:t>位</a:t>
            </a:r>
            <a:r>
              <a:rPr lang="en-US" altLang="zh-CN" sz="3600" b="1">
                <a:solidFill>
                  <a:srgbClr val="FF0000"/>
                </a:solidFill>
              </a:rPr>
              <a:t>OS</a:t>
            </a:r>
            <a:endParaRPr lang="en-US" altLang="zh-CN" sz="3600" b="1">
              <a:solidFill>
                <a:srgbClr val="7030A0"/>
              </a:solidFill>
            </a:endParaRPr>
          </a:p>
          <a:p>
            <a:pPr algn="l"/>
            <a:r>
              <a:rPr lang="zh-CN" altLang="en-US" sz="3600" b="1">
                <a:solidFill>
                  <a:srgbClr val="7030A0"/>
                </a:solidFill>
              </a:rPr>
              <a:t>（</a:t>
            </a:r>
            <a:r>
              <a:rPr lang="zh-CN" altLang="en-US" sz="3600" b="1">
                <a:solidFill>
                  <a:srgbClr val="FF0000"/>
                </a:solidFill>
              </a:rPr>
              <a:t>仅限</a:t>
            </a:r>
            <a:r>
              <a:rPr lang="en-US" altLang="zh-CN" sz="3600" b="1">
                <a:solidFill>
                  <a:srgbClr val="FF0000"/>
                </a:solidFill>
              </a:rPr>
              <a:t>A2-413-1</a:t>
            </a:r>
            <a:r>
              <a:rPr lang="zh-CN" altLang="en-US" sz="3600" b="1">
                <a:solidFill>
                  <a:srgbClr val="FF0000"/>
                </a:solidFill>
              </a:rPr>
              <a:t>机房</a:t>
            </a:r>
            <a:r>
              <a:rPr lang="zh-CN" altLang="en-US" sz="3600" b="1">
                <a:solidFill>
                  <a:srgbClr val="7030A0"/>
                </a:solidFill>
              </a:rPr>
              <a:t>，</a:t>
            </a:r>
            <a:r>
              <a:rPr lang="zh-CN" altLang="en-US" sz="3600" b="1">
                <a:solidFill>
                  <a:srgbClr val="FF0000"/>
                </a:solidFill>
              </a:rPr>
              <a:t>其余机房请进入</a:t>
            </a:r>
            <a:r>
              <a:rPr lang="en-US" altLang="zh-CN" sz="3600" b="1">
                <a:solidFill>
                  <a:srgbClr val="FF0000"/>
                </a:solidFill>
              </a:rPr>
              <a:t>64</a:t>
            </a:r>
            <a:r>
              <a:rPr lang="zh-CN" altLang="en-US" sz="3600" b="1">
                <a:solidFill>
                  <a:srgbClr val="FF0000"/>
                </a:solidFill>
              </a:rPr>
              <a:t>位</a:t>
            </a:r>
            <a:r>
              <a:rPr lang="en-US" altLang="zh-CN" sz="3600" b="1">
                <a:solidFill>
                  <a:srgbClr val="FF0000"/>
                </a:solidFill>
              </a:rPr>
              <a:t>OS</a:t>
            </a:r>
            <a:r>
              <a:rPr lang="zh-CN" altLang="en-US" sz="3600" b="1">
                <a:solidFill>
                  <a:srgbClr val="7030A0"/>
                </a:solidFill>
              </a:rPr>
              <a:t>）</a:t>
            </a:r>
            <a:endParaRPr lang="en-US" altLang="zh-CN" sz="3600" b="1">
              <a:solidFill>
                <a:srgbClr val="7030A0"/>
              </a:solidFill>
            </a:endParaRPr>
          </a:p>
          <a:p>
            <a:pPr algn="l"/>
            <a:r>
              <a:rPr lang="en-US" altLang="zh-CN" sz="3600" b="1">
                <a:solidFill>
                  <a:srgbClr val="7030A0"/>
                </a:solidFill>
              </a:rPr>
              <a:t>2</a:t>
            </a:r>
            <a:r>
              <a:rPr lang="zh-CN" altLang="en-US" sz="3600" b="1">
                <a:solidFill>
                  <a:srgbClr val="7030A0"/>
                </a:solidFill>
              </a:rPr>
              <a:t>、课件下载地址为</a:t>
            </a:r>
            <a:r>
              <a:rPr lang="en-US" altLang="zh-CN" sz="3600" b="1">
                <a:solidFill>
                  <a:srgbClr val="FF0000"/>
                </a:solidFill>
              </a:rPr>
              <a:t>http</a:t>
            </a:r>
            <a:r>
              <a:rPr lang="en-US" altLang="zh-CN" sz="3600" b="1">
                <a:solidFill>
                  <a:srgbClr val="7030A0"/>
                </a:solidFill>
              </a:rPr>
              <a:t>://192.168.101.131</a:t>
            </a:r>
            <a:endParaRPr lang="en-US" altLang="zh-CN" sz="3600" b="1">
              <a:solidFill>
                <a:srgbClr val="7030A0"/>
              </a:solidFill>
            </a:endParaRPr>
          </a:p>
          <a:p>
            <a:pPr algn="l"/>
            <a:r>
              <a:rPr lang="en-US" altLang="zh-CN" sz="3600" b="1">
                <a:solidFill>
                  <a:srgbClr val="7030A0"/>
                </a:solidFill>
              </a:rPr>
              <a:t>3</a:t>
            </a:r>
            <a:r>
              <a:rPr lang="zh-CN" altLang="en-US" sz="3600" b="1">
                <a:solidFill>
                  <a:srgbClr val="7030A0"/>
                </a:solidFill>
              </a:rPr>
              <a:t>、实验中心</a:t>
            </a:r>
            <a:r>
              <a:rPr lang="zh-CN" altLang="en-US" sz="3600" b="1">
                <a:solidFill>
                  <a:srgbClr val="7030A0"/>
                </a:solidFill>
                <a:sym typeface="+mn-ea"/>
              </a:rPr>
              <a:t>机房安装有</a:t>
            </a:r>
            <a:r>
              <a:rPr lang="en-US" altLang="zh-CN" sz="3600" b="1">
                <a:solidFill>
                  <a:srgbClr val="7030A0"/>
                </a:solidFill>
              </a:rPr>
              <a:t>Visio</a:t>
            </a:r>
            <a:r>
              <a:rPr lang="zh-CN" altLang="en-US" sz="3600" b="1">
                <a:solidFill>
                  <a:srgbClr val="7030A0"/>
                </a:solidFill>
              </a:rPr>
              <a:t>绘图软件</a:t>
            </a:r>
            <a:endParaRPr lang="zh-CN" altLang="en-US" sz="3600" b="1">
              <a:solidFill>
                <a:srgbClr val="7030A0"/>
              </a:solidFill>
            </a:endParaRPr>
          </a:p>
          <a:p>
            <a:pPr algn="l"/>
            <a:r>
              <a:rPr lang="en-US" altLang="zh-CN" sz="3600" b="1">
                <a:solidFill>
                  <a:srgbClr val="7030A0"/>
                </a:solidFill>
              </a:rPr>
              <a:t>4</a:t>
            </a:r>
            <a:r>
              <a:rPr lang="zh-CN" altLang="en-US" sz="3600" b="1">
                <a:solidFill>
                  <a:srgbClr val="7030A0"/>
                </a:solidFill>
              </a:rPr>
              <a:t>、本次课程</a:t>
            </a:r>
            <a:r>
              <a:rPr lang="en-US" altLang="zh-CN" sz="3600" b="1">
                <a:solidFill>
                  <a:srgbClr val="7030A0"/>
                </a:solidFill>
              </a:rPr>
              <a:t>QQ</a:t>
            </a:r>
            <a:r>
              <a:rPr lang="zh-CN" altLang="en-US" sz="3600" b="1">
                <a:solidFill>
                  <a:srgbClr val="7030A0"/>
                </a:solidFill>
              </a:rPr>
              <a:t>群为</a:t>
            </a:r>
            <a:r>
              <a:rPr lang="en-US" altLang="zh-CN" sz="3600" b="1">
                <a:solidFill>
                  <a:srgbClr val="7030A0"/>
                </a:solidFill>
                <a:sym typeface="+mn-ea"/>
              </a:rPr>
              <a:t>460121320</a:t>
            </a:r>
            <a:endParaRPr lang="en-US" altLang="zh-CN" sz="3600" b="1">
              <a:solidFill>
                <a:srgbClr val="7030A0"/>
              </a:solidFill>
            </a:endParaRPr>
          </a:p>
          <a:p>
            <a:pPr algn="l"/>
            <a:r>
              <a:rPr lang="en-US" altLang="zh-CN" sz="3600" b="1">
                <a:solidFill>
                  <a:srgbClr val="7030A0"/>
                </a:solidFill>
              </a:rPr>
              <a:t>5</a:t>
            </a:r>
            <a:r>
              <a:rPr lang="zh-CN" altLang="en-US" sz="3600" b="1">
                <a:solidFill>
                  <a:srgbClr val="7030A0"/>
                </a:solidFill>
              </a:rPr>
              <a:t>、请大家及时完成每次的实验报告</a:t>
            </a:r>
            <a:endParaRPr lang="zh-CN" altLang="en-US" sz="3600" b="1">
              <a:solidFill>
                <a:srgbClr val="7030A0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sz="2400">
                <a:solidFill>
                  <a:srgbClr val="FF0000"/>
                </a:solidFill>
                <a:sym typeface="+mn-ea"/>
              </a:rPr>
              <a:t>解决数据冒险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——</a:t>
            </a:r>
            <a:r>
              <a:rPr sz="2400">
                <a:solidFill>
                  <a:srgbClr val="FF0000"/>
                </a:solidFill>
                <a:sym typeface="+mn-ea"/>
              </a:rPr>
              <a:t>数据前推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050848" y="3400063"/>
            <a:ext cx="360727" cy="307777"/>
          </a:xfrm>
          <a:prstGeom prst="rect">
            <a:avLst/>
          </a:prstGeom>
          <a:solidFill>
            <a:srgbClr val="F4891E">
              <a:lumMod val="20000"/>
              <a:lumOff val="80000"/>
            </a:srgb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endParaRPr lang="zh-CN" altLang="en-US" sz="1400" b="1">
              <a:solidFill>
                <a:srgbClr val="262626"/>
              </a:solidFill>
              <a:latin typeface="Cambria Math" panose="02040503050406030204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7779858" y="4007195"/>
            <a:ext cx="360727" cy="307777"/>
          </a:xfrm>
          <a:prstGeom prst="rect">
            <a:avLst/>
          </a:prstGeom>
          <a:solidFill>
            <a:srgbClr val="F4891E">
              <a:lumMod val="20000"/>
              <a:lumOff val="80000"/>
            </a:srgb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endParaRPr lang="zh-CN" altLang="en-US" sz="1400" b="1">
              <a:solidFill>
                <a:srgbClr val="262626"/>
              </a:solidFill>
              <a:latin typeface="Cambria Math" panose="02040503050406030204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8503547" y="4614327"/>
            <a:ext cx="360727" cy="307777"/>
          </a:xfrm>
          <a:prstGeom prst="rect">
            <a:avLst/>
          </a:prstGeom>
          <a:solidFill>
            <a:srgbClr val="F4891E">
              <a:lumMod val="20000"/>
              <a:lumOff val="80000"/>
            </a:srgb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endParaRPr lang="zh-CN" altLang="en-US" sz="1400" b="1">
              <a:solidFill>
                <a:srgbClr val="262626"/>
              </a:solidFill>
              <a:latin typeface="Cambria Math" panose="02040503050406030204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9227737" y="5225213"/>
            <a:ext cx="360727" cy="307777"/>
          </a:xfrm>
          <a:prstGeom prst="rect">
            <a:avLst/>
          </a:prstGeom>
          <a:solidFill>
            <a:srgbClr val="F4891E">
              <a:lumMod val="20000"/>
              <a:lumOff val="80000"/>
            </a:srgb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endParaRPr lang="zh-CN" altLang="en-US" sz="1400" b="1">
              <a:solidFill>
                <a:srgbClr val="262626"/>
              </a:solidFill>
              <a:latin typeface="Cambria Math" panose="02040503050406030204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9957172" y="5828589"/>
            <a:ext cx="360727" cy="307777"/>
          </a:xfrm>
          <a:prstGeom prst="rect">
            <a:avLst/>
          </a:prstGeom>
          <a:solidFill>
            <a:srgbClr val="F4891E">
              <a:lumMod val="20000"/>
              <a:lumOff val="80000"/>
            </a:srgb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endParaRPr lang="zh-CN" altLang="en-US" sz="1400" b="1">
              <a:solidFill>
                <a:srgbClr val="262626"/>
              </a:solidFill>
              <a:latin typeface="Cambria Math" panose="02040503050406030204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5226744" y="3400063"/>
            <a:ext cx="360727" cy="307777"/>
          </a:xfrm>
          <a:prstGeom prst="rect">
            <a:avLst/>
          </a:prstGeom>
          <a:solidFill>
            <a:srgbClr val="F4891E">
              <a:lumMod val="20000"/>
              <a:lumOff val="80000"/>
            </a:srgb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endParaRPr lang="zh-CN" altLang="en-US" sz="1400" b="1">
              <a:solidFill>
                <a:srgbClr val="262626"/>
              </a:solidFill>
              <a:latin typeface="Cambria Math" panose="02040503050406030204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5952554" y="4007195"/>
            <a:ext cx="360727" cy="307777"/>
          </a:xfrm>
          <a:prstGeom prst="rect">
            <a:avLst/>
          </a:prstGeom>
          <a:solidFill>
            <a:srgbClr val="F4891E">
              <a:lumMod val="20000"/>
              <a:lumOff val="80000"/>
            </a:srgb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endParaRPr lang="zh-CN" altLang="en-US" sz="1400" b="1">
              <a:solidFill>
                <a:srgbClr val="262626"/>
              </a:solidFill>
              <a:latin typeface="Cambria Math" panose="02040503050406030204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683220" y="4614326"/>
            <a:ext cx="360727" cy="307777"/>
          </a:xfrm>
          <a:prstGeom prst="rect">
            <a:avLst/>
          </a:prstGeom>
          <a:solidFill>
            <a:srgbClr val="F4891E">
              <a:lumMod val="20000"/>
              <a:lumOff val="80000"/>
            </a:srgb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endParaRPr lang="zh-CN" altLang="en-US" sz="1400" b="1">
              <a:solidFill>
                <a:srgbClr val="262626"/>
              </a:solidFill>
              <a:latin typeface="Cambria Math" panose="02040503050406030204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7415619" y="5221459"/>
            <a:ext cx="360727" cy="307777"/>
          </a:xfrm>
          <a:prstGeom prst="rect">
            <a:avLst/>
          </a:prstGeom>
          <a:solidFill>
            <a:srgbClr val="F4891E">
              <a:lumMod val="20000"/>
              <a:lumOff val="80000"/>
            </a:srgb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endParaRPr lang="zh-CN" altLang="en-US" sz="1400" b="1">
              <a:solidFill>
                <a:srgbClr val="262626"/>
              </a:solidFill>
              <a:latin typeface="Cambria Math" panose="02040503050406030204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8140585" y="5828590"/>
            <a:ext cx="360727" cy="307777"/>
          </a:xfrm>
          <a:prstGeom prst="rect">
            <a:avLst/>
          </a:prstGeom>
          <a:solidFill>
            <a:srgbClr val="F4891E">
              <a:lumMod val="20000"/>
              <a:lumOff val="80000"/>
            </a:srgb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endParaRPr lang="zh-CN" altLang="en-US" sz="1400" b="1">
              <a:solidFill>
                <a:srgbClr val="262626"/>
              </a:solidFill>
              <a:latin typeface="Cambria Math" panose="02040503050406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1133391" y="3371488"/>
                <a:ext cx="2710180" cy="460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/>
                        </a:rPr>
                        <m:t>𝟏</m:t>
                      </m:r>
                      <m:r>
                        <a:rPr lang="en-US" altLang="zh-CN" sz="2400" b="1" i="1" smtClean="0">
                          <a:latin typeface="Cambria Math" panose="02040503050406030204"/>
                        </a:rPr>
                        <m:t>. </m:t>
                      </m:r>
                      <m:r>
                        <a:rPr lang="en-US" altLang="zh-CN" sz="2400" b="1" i="1" smtClean="0">
                          <a:latin typeface="Cambria Math" panose="02040503050406030204"/>
                        </a:rPr>
                        <m:t>𝒔𝒖𝒃𝒊</m:t>
                      </m:r>
                      <m:r>
                        <a:rPr lang="en-US" altLang="zh-CN" sz="2400" b="1" i="1" smtClean="0">
                          <a:latin typeface="Cambria Math" panose="02040503050406030204"/>
                        </a:rPr>
                        <m:t> $</m:t>
                      </m:r>
                      <m:r>
                        <a:rPr lang="en-US" altLang="zh-CN" sz="2400" b="1" i="1" smtClean="0">
                          <a:latin typeface="Cambria Math" panose="02040503050406030204"/>
                        </a:rPr>
                        <m:t>𝟐</m:t>
                      </m:r>
                      <m:r>
                        <a:rPr lang="en-US" altLang="zh-CN" sz="2400" b="1" i="1" smtClean="0">
                          <a:latin typeface="Cambria Math" panose="02040503050406030204"/>
                        </a:rPr>
                        <m:t>,$</m:t>
                      </m:r>
                      <m:r>
                        <a:rPr lang="en-US" altLang="zh-CN" sz="2400" b="1" i="1" smtClean="0">
                          <a:latin typeface="Cambria Math" panose="02040503050406030204"/>
                        </a:rPr>
                        <m:t>𝟏</m:t>
                      </m:r>
                      <m:r>
                        <a:rPr lang="en-US" altLang="zh-CN" sz="2400" b="1" i="1" smtClean="0">
                          <a:latin typeface="Cambria Math" panose="02040503050406030204"/>
                        </a:rPr>
                        <m:t>,</m:t>
                      </m:r>
                      <m:r>
                        <a:rPr lang="en-US" altLang="zh-CN" sz="2400" b="1" i="1" smtClean="0">
                          <a:latin typeface="Cambria Math" panose="02040503050406030204"/>
                        </a:rPr>
                        <m:t>𝟏𝟎𝟎</m:t>
                      </m:r>
                    </m:oMath>
                  </m:oMathPara>
                </a14:m>
                <a:endParaRPr lang="zh-CN" altLang="en-US" sz="2400" b="1" i="1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391" y="3371488"/>
                <a:ext cx="2710180" cy="460375"/>
              </a:xfrm>
              <a:prstGeom prst="rect">
                <a:avLst/>
              </a:prstGeom>
              <a:blipFill rotWithShape="1">
                <a:blip r:embed="rId1"/>
                <a:stretch>
                  <a:fillRect l="-20" t="-59" r="20" b="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1" name="TextBox 570"/>
              <p:cNvSpPr txBox="1"/>
              <p:nvPr/>
            </p:nvSpPr>
            <p:spPr>
              <a:xfrm>
                <a:off x="1133391" y="3963231"/>
                <a:ext cx="2409825" cy="460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/>
                  <a:t>2.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/>
                      </a:rPr>
                      <m:t>𝒂𝒏𝒅</m:t>
                    </m:r>
                    <m:r>
                      <a:rPr lang="en-US" altLang="zh-CN" sz="2400" b="1" i="1" smtClean="0">
                        <a:latin typeface="Cambria Math" panose="02040503050406030204"/>
                      </a:rPr>
                      <m:t> $</m:t>
                    </m:r>
                    <m:r>
                      <a:rPr lang="en-US" altLang="zh-CN" sz="2400" b="1" i="1" smtClean="0">
                        <a:latin typeface="Cambria Math" panose="02040503050406030204"/>
                      </a:rPr>
                      <m:t>𝟑</m:t>
                    </m:r>
                    <m:r>
                      <a:rPr lang="en-US" altLang="zh-CN" sz="2400" b="1" i="1" smtClean="0">
                        <a:latin typeface="Cambria Math" panose="02040503050406030204"/>
                      </a:rPr>
                      <m:t>,$</m:t>
                    </m:r>
                    <m:r>
                      <a:rPr lang="en-US" altLang="zh-CN" sz="2400" b="1" i="1" smtClean="0">
                        <a:latin typeface="Cambria Math" panose="02040503050406030204"/>
                      </a:rPr>
                      <m:t>𝟒</m:t>
                    </m:r>
                    <m:r>
                      <a:rPr lang="en-US" altLang="zh-CN" sz="2400" b="1" i="1" smtClean="0">
                        <a:latin typeface="Cambria Math" panose="02040503050406030204"/>
                      </a:rPr>
                      <m:t>,$</m:t>
                    </m:r>
                    <m:r>
                      <a:rPr lang="en-US" altLang="zh-CN" sz="2400" b="1" i="1" smtClean="0">
                        <a:latin typeface="Cambria Math" panose="02040503050406030204"/>
                      </a:rPr>
                      <m:t>𝟐</m:t>
                    </m:r>
                  </m:oMath>
                </a14:m>
                <a:endParaRPr lang="zh-CN" altLang="en-US" sz="2400" b="1" i="1" dirty="0"/>
              </a:p>
            </p:txBody>
          </p:sp>
        </mc:Choice>
        <mc:Fallback>
          <p:sp>
            <p:nvSpPr>
              <p:cNvPr id="571" name="TextBox 5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391" y="3963231"/>
                <a:ext cx="2409825" cy="460375"/>
              </a:xfrm>
              <a:prstGeom prst="rect">
                <a:avLst/>
              </a:prstGeom>
              <a:blipFill rotWithShape="1">
                <a:blip r:embed="rId2"/>
                <a:stretch>
                  <a:fillRect l="-23" t="-43" r="23" b="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2" name="TextBox 571"/>
              <p:cNvSpPr txBox="1"/>
              <p:nvPr/>
            </p:nvSpPr>
            <p:spPr>
              <a:xfrm>
                <a:off x="1133391" y="4570363"/>
                <a:ext cx="2528570" cy="460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/>
                  <a:t>3.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/>
                      </a:rPr>
                      <m:t>𝒍𝒘</m:t>
                    </m:r>
                    <m:r>
                      <a:rPr lang="en-US" altLang="zh-CN" sz="2400" b="1" i="1" smtClean="0">
                        <a:latin typeface="Cambria Math" panose="02040503050406030204"/>
                      </a:rPr>
                      <m:t> $</m:t>
                    </m:r>
                    <m:r>
                      <a:rPr lang="en-US" altLang="zh-CN" sz="2400" b="1" i="1" smtClean="0">
                        <a:latin typeface="Cambria Math" panose="02040503050406030204"/>
                      </a:rPr>
                      <m:t>𝟖</m:t>
                    </m:r>
                    <m:r>
                      <a:rPr lang="en-US" altLang="zh-CN" sz="2400" b="1" i="1" smtClean="0">
                        <a:latin typeface="Cambria Math" panose="02040503050406030204"/>
                      </a:rPr>
                      <m:t>,</m:t>
                    </m:r>
                    <m:r>
                      <a:rPr lang="en-US" altLang="zh-CN" sz="2400" b="1" i="1" smtClean="0">
                        <a:latin typeface="Cambria Math" panose="02040503050406030204"/>
                      </a:rPr>
                      <m:t>𝟏𝟎𝟎</m:t>
                    </m:r>
                    <m:r>
                      <a:rPr lang="en-US" altLang="zh-CN" sz="2400" b="1" i="1" smtClean="0">
                        <a:latin typeface="Cambria Math" panose="02040503050406030204"/>
                      </a:rPr>
                      <m:t>($</m:t>
                    </m:r>
                    <m:r>
                      <a:rPr lang="en-US" altLang="zh-CN" sz="2400" b="1" i="1" smtClean="0">
                        <a:latin typeface="Cambria Math" panose="02040503050406030204"/>
                      </a:rPr>
                      <m:t>𝟐</m:t>
                    </m:r>
                    <m:r>
                      <a:rPr lang="en-US" altLang="zh-CN" sz="2400" b="1" i="1" smtClean="0">
                        <a:latin typeface="Cambria Math" panose="02040503050406030204"/>
                      </a:rPr>
                      <m:t>)</m:t>
                    </m:r>
                  </m:oMath>
                </a14:m>
                <a:endParaRPr lang="zh-CN" altLang="en-US" sz="2400" b="1" i="1" dirty="0"/>
              </a:p>
            </p:txBody>
          </p:sp>
        </mc:Choice>
        <mc:Fallback>
          <p:sp>
            <p:nvSpPr>
              <p:cNvPr id="572" name="TextBox 5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391" y="4570363"/>
                <a:ext cx="2528570" cy="460375"/>
              </a:xfrm>
              <a:prstGeom prst="rect">
                <a:avLst/>
              </a:prstGeom>
              <a:blipFill rotWithShape="1">
                <a:blip r:embed="rId3"/>
                <a:stretch>
                  <a:fillRect l="-22" t="-58" r="22" b="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3" name="TextBox 572"/>
              <p:cNvSpPr txBox="1"/>
              <p:nvPr/>
            </p:nvSpPr>
            <p:spPr>
              <a:xfrm>
                <a:off x="1133391" y="5177495"/>
                <a:ext cx="2307590" cy="460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/>
                  <a:t>4.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/>
                      </a:rPr>
                      <m:t>𝒐𝒓𝒊</m:t>
                    </m:r>
                    <m:r>
                      <a:rPr lang="en-US" altLang="zh-CN" sz="2400" b="1" i="1" smtClean="0">
                        <a:latin typeface="Cambria Math" panose="02040503050406030204"/>
                      </a:rPr>
                      <m:t> $</m:t>
                    </m:r>
                    <m:r>
                      <a:rPr lang="en-US" altLang="zh-CN" sz="2400" b="1" i="1" smtClean="0">
                        <a:latin typeface="Cambria Math" panose="02040503050406030204"/>
                      </a:rPr>
                      <m:t>𝟔</m:t>
                    </m:r>
                    <m:r>
                      <a:rPr lang="en-US" altLang="zh-CN" sz="2400" b="1" i="1" smtClean="0">
                        <a:latin typeface="Cambria Math" panose="02040503050406030204"/>
                      </a:rPr>
                      <m:t>,$</m:t>
                    </m:r>
                    <m:r>
                      <a:rPr lang="en-US" altLang="zh-CN" sz="2400" b="1" i="1" smtClean="0">
                        <a:latin typeface="Cambria Math" panose="02040503050406030204"/>
                      </a:rPr>
                      <m:t>𝟐</m:t>
                    </m:r>
                    <m:r>
                      <a:rPr lang="en-US" altLang="zh-CN" sz="2400" b="1" i="1" smtClean="0">
                        <a:latin typeface="Cambria Math" panose="02040503050406030204"/>
                      </a:rPr>
                      <m:t>,</m:t>
                    </m:r>
                    <m:r>
                      <a:rPr lang="en-US" altLang="zh-CN" sz="2400" b="1" i="1" smtClean="0">
                        <a:latin typeface="Cambria Math" panose="02040503050406030204"/>
                      </a:rPr>
                      <m:t>𝟐𝟎</m:t>
                    </m:r>
                  </m:oMath>
                </a14:m>
                <a:endParaRPr lang="zh-CN" altLang="en-US" sz="2400" b="1" i="1" dirty="0"/>
              </a:p>
            </p:txBody>
          </p:sp>
        </mc:Choice>
        <mc:Fallback>
          <p:sp>
            <p:nvSpPr>
              <p:cNvPr id="573" name="TextBox 5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391" y="5177495"/>
                <a:ext cx="2307590" cy="460375"/>
              </a:xfrm>
              <a:prstGeom prst="rect">
                <a:avLst/>
              </a:prstGeom>
              <a:blipFill rotWithShape="1">
                <a:blip r:embed="rId4"/>
                <a:stretch>
                  <a:fillRect l="-24" t="-74" r="24" b="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4" name="TextBox 573"/>
              <p:cNvSpPr txBox="1"/>
              <p:nvPr/>
            </p:nvSpPr>
            <p:spPr>
              <a:xfrm>
                <a:off x="1134661" y="5723666"/>
                <a:ext cx="2408555" cy="460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/>
                  <a:t>5.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/>
                      </a:rPr>
                      <m:t>𝒂𝒅𝒅</m:t>
                    </m:r>
                    <m:r>
                      <a:rPr lang="en-US" altLang="zh-CN" sz="2400" b="1" i="1" smtClean="0">
                        <a:latin typeface="Cambria Math" panose="02040503050406030204"/>
                      </a:rPr>
                      <m:t> $</m:t>
                    </m:r>
                    <m:r>
                      <a:rPr lang="en-US" altLang="zh-CN" sz="2400" b="1" i="1" smtClean="0">
                        <a:latin typeface="Cambria Math" panose="02040503050406030204"/>
                      </a:rPr>
                      <m:t>𝟓</m:t>
                    </m:r>
                    <m:r>
                      <a:rPr lang="en-US" altLang="zh-CN" sz="2400" b="1" i="1" smtClean="0">
                        <a:latin typeface="Cambria Math" panose="02040503050406030204"/>
                      </a:rPr>
                      <m:t>,$</m:t>
                    </m:r>
                    <m:r>
                      <a:rPr lang="en-US" altLang="zh-CN" sz="2400" b="1" i="1" smtClean="0">
                        <a:latin typeface="Cambria Math" panose="02040503050406030204"/>
                      </a:rPr>
                      <m:t>𝟒</m:t>
                    </m:r>
                    <m:r>
                      <a:rPr lang="en-US" altLang="zh-CN" sz="2400" b="1" i="1" smtClean="0">
                        <a:latin typeface="Cambria Math" panose="02040503050406030204"/>
                      </a:rPr>
                      <m:t>,$</m:t>
                    </m:r>
                    <m:r>
                      <a:rPr lang="en-US" altLang="zh-CN" sz="2400" b="1" i="1" smtClean="0">
                        <a:latin typeface="Cambria Math" panose="02040503050406030204"/>
                      </a:rPr>
                      <m:t>𝟐</m:t>
                    </m:r>
                  </m:oMath>
                </a14:m>
                <a:endParaRPr lang="zh-CN" altLang="en-US" sz="2400" b="1" i="1" dirty="0"/>
              </a:p>
            </p:txBody>
          </p:sp>
        </mc:Choice>
        <mc:Fallback>
          <p:sp>
            <p:nvSpPr>
              <p:cNvPr id="574" name="TextBox 5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661" y="5723666"/>
                <a:ext cx="2408555" cy="460375"/>
              </a:xfrm>
              <a:prstGeom prst="rect">
                <a:avLst/>
              </a:prstGeom>
              <a:blipFill rotWithShape="1">
                <a:blip r:embed="rId5"/>
                <a:stretch>
                  <a:fillRect l="-23" t="-89" r="23" b="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13" name="组合 12"/>
          <p:cNvGrpSpPr/>
          <p:nvPr/>
        </p:nvGrpSpPr>
        <p:grpSpPr>
          <a:xfrm rot="0">
            <a:off x="4133850" y="3399790"/>
            <a:ext cx="3639820" cy="307975"/>
            <a:chOff x="2051720" y="3337560"/>
            <a:chExt cx="3639650" cy="30777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779650" y="3337560"/>
                  <a:ext cx="727930" cy="307777"/>
                </a:xfrm>
                <a:prstGeom prst="rect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latin typeface="Cambria Math" panose="02040503050406030204"/>
                          </a:rPr>
                          <m:t>$</m:t>
                        </m:r>
                        <m:r>
                          <a:rPr lang="en-US" altLang="zh-CN" sz="1400" b="1" i="1" smtClean="0">
                            <a:latin typeface="Cambria Math" panose="02040503050406030204"/>
                          </a:rPr>
                          <m:t>𝟏</m:t>
                        </m:r>
                        <m:r>
                          <a:rPr lang="en-US" altLang="zh-CN" sz="1400" b="1" i="1" smtClean="0">
                            <a:latin typeface="Cambria Math" panose="02040503050406030204"/>
                          </a:rPr>
                          <m:t>,</m:t>
                        </m:r>
                        <m:r>
                          <a:rPr lang="en-US" altLang="zh-CN" sz="1400" b="1" i="1" smtClean="0">
                            <a:latin typeface="Cambria Math" panose="02040503050406030204"/>
                          </a:rPr>
                          <m:t>𝟏𝟎𝟎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9650" y="3337560"/>
                  <a:ext cx="727930" cy="307777"/>
                </a:xfrm>
                <a:prstGeom prst="rect">
                  <a:avLst/>
                </a:prstGeom>
                <a:blipFill rotWithShape="1">
                  <a:blip r:embed="rId6"/>
                </a:blipFill>
                <a:ln w="158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9" name="TextBox 558"/>
                <p:cNvSpPr txBox="1"/>
                <p:nvPr/>
              </p:nvSpPr>
              <p:spPr>
                <a:xfrm>
                  <a:off x="2051720" y="3337560"/>
                  <a:ext cx="727930" cy="307777"/>
                </a:xfrm>
                <a:prstGeom prst="rect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0" smtClean="0">
                            <a:latin typeface="Cambria Math" panose="02040503050406030204"/>
                          </a:rPr>
                          <m:t>𝐈𝐅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>
            <p:sp>
              <p:nvSpPr>
                <p:cNvPr id="559" name="TextBox 5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720" y="3337560"/>
                  <a:ext cx="727930" cy="307777"/>
                </a:xfrm>
                <a:prstGeom prst="rect">
                  <a:avLst/>
                </a:prstGeom>
                <a:blipFill rotWithShape="1">
                  <a:blip r:embed="rId7"/>
                </a:blipFill>
                <a:ln w="158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0" name="TextBox 559"/>
                <p:cNvSpPr txBox="1"/>
                <p:nvPr/>
              </p:nvSpPr>
              <p:spPr>
                <a:xfrm>
                  <a:off x="3507580" y="3337560"/>
                  <a:ext cx="727930" cy="307777"/>
                </a:xfrm>
                <a:prstGeom prst="rect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0" smtClean="0">
                            <a:latin typeface="Cambria Math" panose="02040503050406030204"/>
                          </a:rPr>
                          <m:t>𝐬𝐮𝐛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>
            <p:sp>
              <p:nvSpPr>
                <p:cNvPr id="560" name="TextBox 5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7580" y="3337560"/>
                  <a:ext cx="727930" cy="307777"/>
                </a:xfrm>
                <a:prstGeom prst="rect">
                  <a:avLst/>
                </a:prstGeom>
                <a:blipFill rotWithShape="1">
                  <a:blip r:embed="rId8"/>
                </a:blipFill>
                <a:ln w="158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1" name="TextBox 560"/>
                <p:cNvSpPr txBox="1"/>
                <p:nvPr/>
              </p:nvSpPr>
              <p:spPr>
                <a:xfrm>
                  <a:off x="4235510" y="3337560"/>
                  <a:ext cx="727930" cy="307777"/>
                </a:xfrm>
                <a:prstGeom prst="rect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latin typeface="Cambria Math" panose="02040503050406030204"/>
                          </a:rPr>
                          <m:t>−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>
            <p:sp>
              <p:nvSpPr>
                <p:cNvPr id="561" name="TextBox 5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5510" y="3337560"/>
                  <a:ext cx="727930" cy="307777"/>
                </a:xfrm>
                <a:prstGeom prst="rect">
                  <a:avLst/>
                </a:prstGeom>
                <a:blipFill rotWithShape="1">
                  <a:blip r:embed="rId9"/>
                </a:blipFill>
                <a:ln w="158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2" name="TextBox 561"/>
                <p:cNvSpPr txBox="1"/>
                <p:nvPr/>
              </p:nvSpPr>
              <p:spPr>
                <a:xfrm>
                  <a:off x="4963440" y="3337560"/>
                  <a:ext cx="727930" cy="307777"/>
                </a:xfrm>
                <a:prstGeom prst="rect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$</m:t>
                        </m:r>
                        <m:r>
                          <a:rPr lang="en-US" altLang="zh-CN" sz="1400" b="1" i="1" smtClean="0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𝟐</m:t>
                        </m:r>
                      </m:oMath>
                    </m:oMathPara>
                  </a14:m>
                  <a:endParaRPr lang="zh-CN" altLang="en-US" sz="1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562" name="TextBox 5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3440" y="3337560"/>
                  <a:ext cx="727930" cy="307777"/>
                </a:xfrm>
                <a:prstGeom prst="rect">
                  <a:avLst/>
                </a:prstGeom>
                <a:blipFill rotWithShape="1">
                  <a:blip r:embed="rId10"/>
                </a:blipFill>
                <a:ln w="158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575" name="组合 574"/>
          <p:cNvGrpSpPr/>
          <p:nvPr/>
        </p:nvGrpSpPr>
        <p:grpSpPr>
          <a:xfrm rot="0">
            <a:off x="4861560" y="4007485"/>
            <a:ext cx="3639820" cy="307975"/>
            <a:chOff x="2051720" y="3337560"/>
            <a:chExt cx="3639650" cy="30777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6" name="TextBox 575"/>
                <p:cNvSpPr txBox="1"/>
                <p:nvPr/>
              </p:nvSpPr>
              <p:spPr>
                <a:xfrm>
                  <a:off x="2779650" y="3337560"/>
                  <a:ext cx="727930" cy="307777"/>
                </a:xfrm>
                <a:prstGeom prst="rect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latin typeface="Cambria Math" panose="02040503050406030204"/>
                          </a:rPr>
                          <m:t>$</m:t>
                        </m:r>
                        <m:r>
                          <a:rPr lang="en-US" altLang="zh-CN" sz="1400" b="1" i="1" smtClean="0">
                            <a:latin typeface="Cambria Math" panose="02040503050406030204"/>
                          </a:rPr>
                          <m:t>𝟒</m:t>
                        </m:r>
                        <m:r>
                          <a:rPr lang="en-US" altLang="zh-CN" sz="1400" b="1" i="1" smtClean="0">
                            <a:latin typeface="Cambria Math" panose="02040503050406030204"/>
                          </a:rPr>
                          <m:t>,$</m:t>
                        </m:r>
                        <m:r>
                          <a:rPr lang="en-US" altLang="zh-CN" sz="1400" b="1" i="1" smtClean="0">
                            <a:latin typeface="Cambria Math" panose="02040503050406030204"/>
                          </a:rPr>
                          <m:t>𝟐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>
            <p:sp>
              <p:nvSpPr>
                <p:cNvPr id="576" name="TextBox 5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9650" y="3337560"/>
                  <a:ext cx="727930" cy="307777"/>
                </a:xfrm>
                <a:prstGeom prst="rect">
                  <a:avLst/>
                </a:prstGeom>
                <a:blipFill rotWithShape="1">
                  <a:blip r:embed="rId11"/>
                </a:blipFill>
                <a:ln w="158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7" name="TextBox 576"/>
                <p:cNvSpPr txBox="1"/>
                <p:nvPr/>
              </p:nvSpPr>
              <p:spPr>
                <a:xfrm>
                  <a:off x="2051720" y="3337560"/>
                  <a:ext cx="727930" cy="307777"/>
                </a:xfrm>
                <a:prstGeom prst="rect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0" smtClean="0">
                            <a:latin typeface="Cambria Math" panose="02040503050406030204"/>
                          </a:rPr>
                          <m:t>𝐈𝐅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>
            <p:sp>
              <p:nvSpPr>
                <p:cNvPr id="577" name="TextBox 5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720" y="3337560"/>
                  <a:ext cx="727930" cy="307777"/>
                </a:xfrm>
                <a:prstGeom prst="rect">
                  <a:avLst/>
                </a:prstGeom>
                <a:blipFill rotWithShape="1">
                  <a:blip r:embed="rId7"/>
                </a:blipFill>
                <a:ln w="158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8" name="TextBox 577"/>
                <p:cNvSpPr txBox="1"/>
                <p:nvPr/>
              </p:nvSpPr>
              <p:spPr>
                <a:xfrm>
                  <a:off x="3507580" y="3337560"/>
                  <a:ext cx="727930" cy="307777"/>
                </a:xfrm>
                <a:prstGeom prst="rect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0" smtClean="0">
                            <a:latin typeface="Cambria Math" panose="02040503050406030204"/>
                          </a:rPr>
                          <m:t>𝐚𝐧𝐝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>
            <p:sp>
              <p:nvSpPr>
                <p:cNvPr id="578" name="TextBox 5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7580" y="3337560"/>
                  <a:ext cx="727930" cy="307777"/>
                </a:xfrm>
                <a:prstGeom prst="rect">
                  <a:avLst/>
                </a:prstGeom>
                <a:blipFill rotWithShape="1">
                  <a:blip r:embed="rId12"/>
                </a:blipFill>
                <a:ln w="158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9" name="TextBox 578"/>
                <p:cNvSpPr txBox="1"/>
                <p:nvPr/>
              </p:nvSpPr>
              <p:spPr>
                <a:xfrm>
                  <a:off x="4235510" y="3337560"/>
                  <a:ext cx="727930" cy="307777"/>
                </a:xfrm>
                <a:prstGeom prst="rect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latin typeface="Cambria Math" panose="02040503050406030204"/>
                          </a:rPr>
                          <m:t>−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>
            <p:sp>
              <p:nvSpPr>
                <p:cNvPr id="579" name="TextBox 5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5510" y="3337560"/>
                  <a:ext cx="727930" cy="307777"/>
                </a:xfrm>
                <a:prstGeom prst="rect">
                  <a:avLst/>
                </a:prstGeom>
                <a:blipFill rotWithShape="1">
                  <a:blip r:embed="rId9"/>
                </a:blipFill>
                <a:ln w="158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0" name="TextBox 579"/>
                <p:cNvSpPr txBox="1"/>
                <p:nvPr/>
              </p:nvSpPr>
              <p:spPr>
                <a:xfrm>
                  <a:off x="4963440" y="3337560"/>
                  <a:ext cx="727930" cy="307777"/>
                </a:xfrm>
                <a:prstGeom prst="rect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latin typeface="Cambria Math" panose="02040503050406030204"/>
                          </a:rPr>
                          <m:t>$</m:t>
                        </m:r>
                        <m:r>
                          <a:rPr lang="en-US" altLang="zh-CN" sz="1400" b="1" i="1" smtClean="0">
                            <a:latin typeface="Cambria Math" panose="02040503050406030204"/>
                          </a:rPr>
                          <m:t>𝟑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>
            <p:sp>
              <p:nvSpPr>
                <p:cNvPr id="580" name="TextBox 5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3440" y="3337560"/>
                  <a:ext cx="727930" cy="307777"/>
                </a:xfrm>
                <a:prstGeom prst="rect">
                  <a:avLst/>
                </a:prstGeom>
                <a:blipFill rotWithShape="1">
                  <a:blip r:embed="rId13"/>
                </a:blipFill>
                <a:ln w="158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581" name="组合 580"/>
          <p:cNvGrpSpPr/>
          <p:nvPr/>
        </p:nvGrpSpPr>
        <p:grpSpPr>
          <a:xfrm rot="0">
            <a:off x="5589905" y="4614545"/>
            <a:ext cx="3639820" cy="307975"/>
            <a:chOff x="2051720" y="3337560"/>
            <a:chExt cx="3639650" cy="30777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2" name="TextBox 581"/>
                <p:cNvSpPr txBox="1"/>
                <p:nvPr/>
              </p:nvSpPr>
              <p:spPr>
                <a:xfrm>
                  <a:off x="2779650" y="3337560"/>
                  <a:ext cx="727930" cy="307777"/>
                </a:xfrm>
                <a:prstGeom prst="rect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latin typeface="Cambria Math" panose="02040503050406030204"/>
                          </a:rPr>
                          <m:t>$</m:t>
                        </m:r>
                        <m:r>
                          <a:rPr lang="en-US" altLang="zh-CN" sz="1400" b="1" i="1" smtClean="0">
                            <a:latin typeface="Cambria Math" panose="02040503050406030204"/>
                          </a:rPr>
                          <m:t>𝟐</m:t>
                        </m:r>
                        <m:r>
                          <a:rPr lang="en-US" altLang="zh-CN" sz="1400" b="1" i="1" smtClean="0">
                            <a:latin typeface="Cambria Math" panose="02040503050406030204"/>
                          </a:rPr>
                          <m:t>,</m:t>
                        </m:r>
                        <m:r>
                          <a:rPr lang="en-US" altLang="zh-CN" sz="1400" b="1" i="1" smtClean="0">
                            <a:latin typeface="Cambria Math" panose="02040503050406030204"/>
                          </a:rPr>
                          <m:t>𝟏𝟎𝟎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>
            <p:sp>
              <p:nvSpPr>
                <p:cNvPr id="582" name="TextBox 5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9650" y="3337560"/>
                  <a:ext cx="727930" cy="307777"/>
                </a:xfrm>
                <a:prstGeom prst="rect">
                  <a:avLst/>
                </a:prstGeom>
                <a:blipFill rotWithShape="1">
                  <a:blip r:embed="rId14"/>
                </a:blipFill>
                <a:ln w="158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3" name="TextBox 582"/>
                <p:cNvSpPr txBox="1"/>
                <p:nvPr/>
              </p:nvSpPr>
              <p:spPr>
                <a:xfrm>
                  <a:off x="2051720" y="3337560"/>
                  <a:ext cx="727930" cy="307777"/>
                </a:xfrm>
                <a:prstGeom prst="rect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0" smtClean="0">
                            <a:latin typeface="Cambria Math" panose="02040503050406030204"/>
                          </a:rPr>
                          <m:t>𝐈𝐅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>
            <p:sp>
              <p:nvSpPr>
                <p:cNvPr id="583" name="TextBox 5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720" y="3337560"/>
                  <a:ext cx="727930" cy="307777"/>
                </a:xfrm>
                <a:prstGeom prst="rect">
                  <a:avLst/>
                </a:prstGeom>
                <a:blipFill rotWithShape="1">
                  <a:blip r:embed="rId7"/>
                </a:blipFill>
                <a:ln w="158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0" name="TextBox 619"/>
                <p:cNvSpPr txBox="1"/>
                <p:nvPr/>
              </p:nvSpPr>
              <p:spPr>
                <a:xfrm>
                  <a:off x="3507580" y="3337560"/>
                  <a:ext cx="727930" cy="307777"/>
                </a:xfrm>
                <a:prstGeom prst="rect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0" smtClean="0">
                            <a:latin typeface="Cambria Math" panose="02040503050406030204"/>
                          </a:rPr>
                          <m:t>𝐚𝐝𝐝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>
            <p:sp>
              <p:nvSpPr>
                <p:cNvPr id="620" name="TextBox 6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7580" y="3337560"/>
                  <a:ext cx="727930" cy="307777"/>
                </a:xfrm>
                <a:prstGeom prst="rect">
                  <a:avLst/>
                </a:prstGeom>
                <a:blipFill rotWithShape="1">
                  <a:blip r:embed="rId15"/>
                </a:blipFill>
                <a:ln w="158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1" name="TextBox 620"/>
                <p:cNvSpPr txBox="1"/>
                <p:nvPr/>
              </p:nvSpPr>
              <p:spPr>
                <a:xfrm>
                  <a:off x="4235510" y="3337560"/>
                  <a:ext cx="727930" cy="307777"/>
                </a:xfrm>
                <a:prstGeom prst="rect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0" smtClean="0">
                            <a:latin typeface="Cambria Math" panose="02040503050406030204"/>
                          </a:rPr>
                          <m:t>𝐌𝐄𝐌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>
            <p:sp>
              <p:nvSpPr>
                <p:cNvPr id="621" name="TextBox 6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5510" y="3337560"/>
                  <a:ext cx="727930" cy="307777"/>
                </a:xfrm>
                <a:prstGeom prst="rect">
                  <a:avLst/>
                </a:prstGeom>
                <a:blipFill rotWithShape="1">
                  <a:blip r:embed="rId16"/>
                </a:blipFill>
                <a:ln w="158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2" name="TextBox 621"/>
                <p:cNvSpPr txBox="1"/>
                <p:nvPr/>
              </p:nvSpPr>
              <p:spPr>
                <a:xfrm>
                  <a:off x="4963440" y="3337560"/>
                  <a:ext cx="727930" cy="307777"/>
                </a:xfrm>
                <a:prstGeom prst="rect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latin typeface="Cambria Math" panose="02040503050406030204"/>
                          </a:rPr>
                          <m:t>$</m:t>
                        </m:r>
                        <m:r>
                          <a:rPr lang="en-US" altLang="zh-CN" sz="1400" b="1" i="1" smtClean="0">
                            <a:latin typeface="Cambria Math" panose="02040503050406030204"/>
                          </a:rPr>
                          <m:t>𝟖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>
            <p:sp>
              <p:nvSpPr>
                <p:cNvPr id="622" name="TextBox 6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3440" y="3337560"/>
                  <a:ext cx="727930" cy="307777"/>
                </a:xfrm>
                <a:prstGeom prst="rect">
                  <a:avLst/>
                </a:prstGeom>
                <a:blipFill rotWithShape="1">
                  <a:blip r:embed="rId17"/>
                </a:blipFill>
                <a:ln w="158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623" name="组合 622"/>
          <p:cNvGrpSpPr/>
          <p:nvPr/>
        </p:nvGrpSpPr>
        <p:grpSpPr>
          <a:xfrm rot="0">
            <a:off x="6317615" y="5221605"/>
            <a:ext cx="3639820" cy="307975"/>
            <a:chOff x="2051720" y="3337560"/>
            <a:chExt cx="3639650" cy="30777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4" name="TextBox 623"/>
                <p:cNvSpPr txBox="1"/>
                <p:nvPr/>
              </p:nvSpPr>
              <p:spPr>
                <a:xfrm>
                  <a:off x="2779650" y="3337560"/>
                  <a:ext cx="727930" cy="307777"/>
                </a:xfrm>
                <a:prstGeom prst="rect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$</m:t>
                        </m:r>
                        <m:r>
                          <a:rPr lang="en-US" altLang="zh-CN" sz="1400" b="1" i="1" smtClean="0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𝟐</m:t>
                        </m:r>
                        <m:r>
                          <a:rPr lang="en-US" altLang="zh-CN" sz="1400" b="1" i="1" smtClean="0">
                            <a:latin typeface="Cambria Math" panose="02040503050406030204"/>
                          </a:rPr>
                          <m:t>,</m:t>
                        </m:r>
                        <m:r>
                          <a:rPr lang="en-US" altLang="zh-CN" sz="1400" b="1" i="1" smtClean="0">
                            <a:latin typeface="Cambria Math" panose="02040503050406030204"/>
                          </a:rPr>
                          <m:t>𝟐𝟎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>
            <p:sp>
              <p:nvSpPr>
                <p:cNvPr id="624" name="TextBox 6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9650" y="3337560"/>
                  <a:ext cx="727930" cy="307777"/>
                </a:xfrm>
                <a:prstGeom prst="rect">
                  <a:avLst/>
                </a:prstGeom>
                <a:blipFill rotWithShape="1">
                  <a:blip r:embed="rId18"/>
                </a:blipFill>
                <a:ln w="158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5" name="TextBox 624"/>
                <p:cNvSpPr txBox="1"/>
                <p:nvPr/>
              </p:nvSpPr>
              <p:spPr>
                <a:xfrm>
                  <a:off x="2051720" y="3337560"/>
                  <a:ext cx="727930" cy="307777"/>
                </a:xfrm>
                <a:prstGeom prst="rect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0" smtClean="0">
                            <a:latin typeface="Cambria Math" panose="02040503050406030204"/>
                          </a:rPr>
                          <m:t>𝐈𝐅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>
            <p:sp>
              <p:nvSpPr>
                <p:cNvPr id="625" name="TextBox 6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720" y="3337560"/>
                  <a:ext cx="727930" cy="307777"/>
                </a:xfrm>
                <a:prstGeom prst="rect">
                  <a:avLst/>
                </a:prstGeom>
                <a:blipFill rotWithShape="1">
                  <a:blip r:embed="rId7"/>
                </a:blipFill>
                <a:ln w="158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6" name="TextBox 625"/>
                <p:cNvSpPr txBox="1"/>
                <p:nvPr/>
              </p:nvSpPr>
              <p:spPr>
                <a:xfrm>
                  <a:off x="3507580" y="3337560"/>
                  <a:ext cx="727930" cy="307777"/>
                </a:xfrm>
                <a:prstGeom prst="rect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0" smtClean="0">
                            <a:latin typeface="Cambria Math" panose="02040503050406030204"/>
                          </a:rPr>
                          <m:t>𝐨𝐫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>
            <p:sp>
              <p:nvSpPr>
                <p:cNvPr id="626" name="TextBox 6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7580" y="3337560"/>
                  <a:ext cx="727930" cy="307777"/>
                </a:xfrm>
                <a:prstGeom prst="rect">
                  <a:avLst/>
                </a:prstGeom>
                <a:blipFill rotWithShape="1">
                  <a:blip r:embed="rId19"/>
                </a:blipFill>
                <a:ln w="158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7" name="TextBox 626"/>
                <p:cNvSpPr txBox="1"/>
                <p:nvPr/>
              </p:nvSpPr>
              <p:spPr>
                <a:xfrm>
                  <a:off x="4235510" y="3337560"/>
                  <a:ext cx="727930" cy="307777"/>
                </a:xfrm>
                <a:prstGeom prst="rect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latin typeface="Cambria Math" panose="02040503050406030204"/>
                          </a:rPr>
                          <m:t>−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>
            <p:sp>
              <p:nvSpPr>
                <p:cNvPr id="627" name="TextBox 6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5510" y="3337560"/>
                  <a:ext cx="727930" cy="307777"/>
                </a:xfrm>
                <a:prstGeom prst="rect">
                  <a:avLst/>
                </a:prstGeom>
                <a:blipFill rotWithShape="1">
                  <a:blip r:embed="rId9"/>
                </a:blipFill>
                <a:ln w="158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8" name="TextBox 627"/>
                <p:cNvSpPr txBox="1"/>
                <p:nvPr/>
              </p:nvSpPr>
              <p:spPr>
                <a:xfrm>
                  <a:off x="4963440" y="3337560"/>
                  <a:ext cx="727930" cy="307777"/>
                </a:xfrm>
                <a:prstGeom prst="rect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latin typeface="Cambria Math" panose="02040503050406030204"/>
                          </a:rPr>
                          <m:t>$</m:t>
                        </m:r>
                        <m:r>
                          <a:rPr lang="en-US" altLang="zh-CN" sz="1400" b="1" i="1" smtClean="0">
                            <a:latin typeface="Cambria Math" panose="02040503050406030204"/>
                          </a:rPr>
                          <m:t>𝟔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>
            <p:sp>
              <p:nvSpPr>
                <p:cNvPr id="628" name="TextBox 6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3440" y="3337560"/>
                  <a:ext cx="727930" cy="307777"/>
                </a:xfrm>
                <a:prstGeom prst="rect">
                  <a:avLst/>
                </a:prstGeom>
                <a:blipFill rotWithShape="1">
                  <a:blip r:embed="rId20"/>
                </a:blipFill>
                <a:ln w="158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629" name="组合 628"/>
          <p:cNvGrpSpPr/>
          <p:nvPr/>
        </p:nvGrpSpPr>
        <p:grpSpPr>
          <a:xfrm rot="0">
            <a:off x="7045325" y="5828665"/>
            <a:ext cx="3639820" cy="307975"/>
            <a:chOff x="2051720" y="3337560"/>
            <a:chExt cx="3639650" cy="30777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0" name="TextBox 629"/>
                <p:cNvSpPr txBox="1"/>
                <p:nvPr/>
              </p:nvSpPr>
              <p:spPr>
                <a:xfrm>
                  <a:off x="2779650" y="3337560"/>
                  <a:ext cx="727930" cy="307777"/>
                </a:xfrm>
                <a:prstGeom prst="rect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latin typeface="Cambria Math" panose="02040503050406030204"/>
                          </a:rPr>
                          <m:t>$</m:t>
                        </m:r>
                        <m:r>
                          <a:rPr lang="en-US" altLang="zh-CN" sz="1400" b="1" i="1" smtClean="0">
                            <a:latin typeface="Cambria Math" panose="02040503050406030204"/>
                          </a:rPr>
                          <m:t>𝟒</m:t>
                        </m:r>
                        <m:r>
                          <a:rPr lang="en-US" altLang="zh-CN" sz="1400" b="1" i="1" smtClean="0">
                            <a:latin typeface="Cambria Math" panose="02040503050406030204"/>
                          </a:rPr>
                          <m:t>,$</m:t>
                        </m:r>
                        <m:r>
                          <a:rPr lang="en-US" altLang="zh-CN" sz="1400" b="1" i="1" smtClean="0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𝟐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>
            <p:sp>
              <p:nvSpPr>
                <p:cNvPr id="630" name="TextBox 6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9650" y="3337560"/>
                  <a:ext cx="727930" cy="307777"/>
                </a:xfrm>
                <a:prstGeom prst="rect">
                  <a:avLst/>
                </a:prstGeom>
                <a:blipFill rotWithShape="1">
                  <a:blip r:embed="rId21"/>
                </a:blipFill>
                <a:ln w="158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1" name="TextBox 630"/>
                <p:cNvSpPr txBox="1"/>
                <p:nvPr/>
              </p:nvSpPr>
              <p:spPr>
                <a:xfrm>
                  <a:off x="2051720" y="3337560"/>
                  <a:ext cx="727930" cy="307777"/>
                </a:xfrm>
                <a:prstGeom prst="rect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0" smtClean="0">
                            <a:latin typeface="Cambria Math" panose="02040503050406030204"/>
                          </a:rPr>
                          <m:t>𝐈𝐅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>
            <p:sp>
              <p:nvSpPr>
                <p:cNvPr id="631" name="TextBox 6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720" y="3337560"/>
                  <a:ext cx="727930" cy="307777"/>
                </a:xfrm>
                <a:prstGeom prst="rect">
                  <a:avLst/>
                </a:prstGeom>
                <a:blipFill rotWithShape="1">
                  <a:blip r:embed="rId7"/>
                </a:blipFill>
                <a:ln w="158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2" name="TextBox 631"/>
                <p:cNvSpPr txBox="1"/>
                <p:nvPr/>
              </p:nvSpPr>
              <p:spPr>
                <a:xfrm>
                  <a:off x="3507580" y="3337560"/>
                  <a:ext cx="727930" cy="307777"/>
                </a:xfrm>
                <a:prstGeom prst="rect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0" smtClean="0">
                            <a:latin typeface="Cambria Math" panose="02040503050406030204"/>
                          </a:rPr>
                          <m:t>𝐚𝐝𝐝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>
            <p:sp>
              <p:nvSpPr>
                <p:cNvPr id="632" name="TextBox 6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7580" y="3337560"/>
                  <a:ext cx="727930" cy="307777"/>
                </a:xfrm>
                <a:prstGeom prst="rect">
                  <a:avLst/>
                </a:prstGeom>
                <a:blipFill rotWithShape="1">
                  <a:blip r:embed="rId15"/>
                </a:blipFill>
                <a:ln w="158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3" name="TextBox 632"/>
                <p:cNvSpPr txBox="1"/>
                <p:nvPr/>
              </p:nvSpPr>
              <p:spPr>
                <a:xfrm>
                  <a:off x="4235510" y="3337560"/>
                  <a:ext cx="727930" cy="307777"/>
                </a:xfrm>
                <a:prstGeom prst="rect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latin typeface="Cambria Math" panose="02040503050406030204"/>
                          </a:rPr>
                          <m:t>−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>
            <p:sp>
              <p:nvSpPr>
                <p:cNvPr id="633" name="TextBox 6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5510" y="3337560"/>
                  <a:ext cx="727930" cy="307777"/>
                </a:xfrm>
                <a:prstGeom prst="rect">
                  <a:avLst/>
                </a:prstGeom>
                <a:blipFill rotWithShape="1">
                  <a:blip r:embed="rId9"/>
                </a:blipFill>
                <a:ln w="158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4" name="TextBox 633"/>
                <p:cNvSpPr txBox="1"/>
                <p:nvPr/>
              </p:nvSpPr>
              <p:spPr>
                <a:xfrm>
                  <a:off x="4963440" y="3337560"/>
                  <a:ext cx="727930" cy="307777"/>
                </a:xfrm>
                <a:prstGeom prst="rect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latin typeface="Cambria Math" panose="02040503050406030204"/>
                          </a:rPr>
                          <m:t>$</m:t>
                        </m:r>
                        <m:r>
                          <a:rPr lang="en-US" altLang="zh-CN" sz="1400" b="1" i="1" smtClean="0">
                            <a:latin typeface="Cambria Math" panose="02040503050406030204"/>
                          </a:rPr>
                          <m:t>𝟓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>
            <p:sp>
              <p:nvSpPr>
                <p:cNvPr id="634" name="TextBox 6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3440" y="3337560"/>
                  <a:ext cx="727930" cy="307777"/>
                </a:xfrm>
                <a:prstGeom prst="rect">
                  <a:avLst/>
                </a:prstGeom>
                <a:blipFill rotWithShape="1">
                  <a:blip r:embed="rId22"/>
                </a:blipFill>
                <a:ln w="158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28" name="组合 27"/>
          <p:cNvGrpSpPr/>
          <p:nvPr/>
        </p:nvGrpSpPr>
        <p:grpSpPr>
          <a:xfrm>
            <a:off x="4132227" y="3036989"/>
            <a:ext cx="6554380" cy="201536"/>
            <a:chOff x="2226989" y="2448990"/>
            <a:chExt cx="6554380" cy="201536"/>
          </a:xfrm>
        </p:grpSpPr>
        <p:grpSp>
          <p:nvGrpSpPr>
            <p:cNvPr id="27" name="组合 26"/>
            <p:cNvGrpSpPr/>
            <p:nvPr/>
          </p:nvGrpSpPr>
          <p:grpSpPr>
            <a:xfrm>
              <a:off x="2226989" y="2448990"/>
              <a:ext cx="729435" cy="187922"/>
              <a:chOff x="2226989" y="2448990"/>
              <a:chExt cx="729435" cy="187922"/>
            </a:xfrm>
          </p:grpSpPr>
          <p:cxnSp>
            <p:nvCxnSpPr>
              <p:cNvPr id="635" name="直接连接符 634"/>
              <p:cNvCxnSpPr/>
              <p:nvPr/>
            </p:nvCxnSpPr>
            <p:spPr>
              <a:xfrm>
                <a:off x="2956424" y="2448990"/>
                <a:ext cx="0" cy="187922"/>
              </a:xfrm>
              <a:prstGeom prst="line">
                <a:avLst/>
              </a:prstGeom>
              <a:noFill/>
              <a:ln w="15875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  <p:cxnSp>
            <p:nvCxnSpPr>
              <p:cNvPr id="636" name="直接连接符 635"/>
              <p:cNvCxnSpPr/>
              <p:nvPr/>
            </p:nvCxnSpPr>
            <p:spPr>
              <a:xfrm>
                <a:off x="2591957" y="2448990"/>
                <a:ext cx="0" cy="187922"/>
              </a:xfrm>
              <a:prstGeom prst="line">
                <a:avLst/>
              </a:prstGeom>
              <a:noFill/>
              <a:ln w="15875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  <p:cxnSp>
            <p:nvCxnSpPr>
              <p:cNvPr id="20" name="直接连接符 19"/>
              <p:cNvCxnSpPr/>
              <p:nvPr/>
            </p:nvCxnSpPr>
            <p:spPr>
              <a:xfrm>
                <a:off x="2226989" y="2448990"/>
                <a:ext cx="364968" cy="0"/>
              </a:xfrm>
              <a:prstGeom prst="line">
                <a:avLst/>
              </a:prstGeom>
              <a:noFill/>
              <a:ln w="15875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  <p:cxnSp>
            <p:nvCxnSpPr>
              <p:cNvPr id="637" name="直接连接符 636"/>
              <p:cNvCxnSpPr/>
              <p:nvPr/>
            </p:nvCxnSpPr>
            <p:spPr>
              <a:xfrm>
                <a:off x="2591456" y="2636912"/>
                <a:ext cx="364968" cy="0"/>
              </a:xfrm>
              <a:prstGeom prst="line">
                <a:avLst/>
              </a:prstGeom>
              <a:noFill/>
              <a:ln w="15875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</p:grpSp>
        <p:cxnSp>
          <p:nvCxnSpPr>
            <p:cNvPr id="638" name="直接连接符 637"/>
            <p:cNvCxnSpPr/>
            <p:nvPr/>
          </p:nvCxnSpPr>
          <p:spPr>
            <a:xfrm>
              <a:off x="2228494" y="2448990"/>
              <a:ext cx="0" cy="187922"/>
            </a:xfrm>
            <a:prstGeom prst="line">
              <a:avLst/>
            </a:prstGeom>
            <a:noFill/>
            <a:ln w="15875" cap="flat" cmpd="sng" algn="ctr">
              <a:solidFill>
                <a:srgbClr val="C00000"/>
              </a:solidFill>
              <a:prstDash val="solid"/>
            </a:ln>
            <a:effectLst/>
          </p:spPr>
        </p:cxnSp>
        <p:grpSp>
          <p:nvGrpSpPr>
            <p:cNvPr id="639" name="组合 638"/>
            <p:cNvGrpSpPr/>
            <p:nvPr/>
          </p:nvGrpSpPr>
          <p:grpSpPr>
            <a:xfrm>
              <a:off x="2954919" y="2453528"/>
              <a:ext cx="729435" cy="187922"/>
              <a:chOff x="2226989" y="2448990"/>
              <a:chExt cx="729435" cy="187922"/>
            </a:xfrm>
          </p:grpSpPr>
          <p:cxnSp>
            <p:nvCxnSpPr>
              <p:cNvPr id="640" name="直接连接符 639"/>
              <p:cNvCxnSpPr/>
              <p:nvPr/>
            </p:nvCxnSpPr>
            <p:spPr>
              <a:xfrm>
                <a:off x="2956424" y="2448990"/>
                <a:ext cx="0" cy="187922"/>
              </a:xfrm>
              <a:prstGeom prst="line">
                <a:avLst/>
              </a:prstGeom>
              <a:noFill/>
              <a:ln w="15875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  <p:cxnSp>
            <p:nvCxnSpPr>
              <p:cNvPr id="641" name="直接连接符 640"/>
              <p:cNvCxnSpPr/>
              <p:nvPr/>
            </p:nvCxnSpPr>
            <p:spPr>
              <a:xfrm>
                <a:off x="2591957" y="2448990"/>
                <a:ext cx="0" cy="187922"/>
              </a:xfrm>
              <a:prstGeom prst="line">
                <a:avLst/>
              </a:prstGeom>
              <a:noFill/>
              <a:ln w="15875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  <p:cxnSp>
            <p:nvCxnSpPr>
              <p:cNvPr id="642" name="直接连接符 641"/>
              <p:cNvCxnSpPr/>
              <p:nvPr/>
            </p:nvCxnSpPr>
            <p:spPr>
              <a:xfrm>
                <a:off x="2226989" y="2448990"/>
                <a:ext cx="364968" cy="0"/>
              </a:xfrm>
              <a:prstGeom prst="line">
                <a:avLst/>
              </a:prstGeom>
              <a:noFill/>
              <a:ln w="15875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  <p:cxnSp>
            <p:nvCxnSpPr>
              <p:cNvPr id="643" name="直接连接符 642"/>
              <p:cNvCxnSpPr/>
              <p:nvPr/>
            </p:nvCxnSpPr>
            <p:spPr>
              <a:xfrm>
                <a:off x="2591456" y="2636912"/>
                <a:ext cx="364968" cy="0"/>
              </a:xfrm>
              <a:prstGeom prst="line">
                <a:avLst/>
              </a:prstGeom>
              <a:noFill/>
              <a:ln w="15875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</p:grpSp>
        <p:grpSp>
          <p:nvGrpSpPr>
            <p:cNvPr id="644" name="组合 643"/>
            <p:cNvGrpSpPr/>
            <p:nvPr/>
          </p:nvGrpSpPr>
          <p:grpSpPr>
            <a:xfrm>
              <a:off x="3682849" y="2448990"/>
              <a:ext cx="729435" cy="187922"/>
              <a:chOff x="2226989" y="2448990"/>
              <a:chExt cx="729435" cy="187922"/>
            </a:xfrm>
          </p:grpSpPr>
          <p:cxnSp>
            <p:nvCxnSpPr>
              <p:cNvPr id="645" name="直接连接符 644"/>
              <p:cNvCxnSpPr/>
              <p:nvPr/>
            </p:nvCxnSpPr>
            <p:spPr>
              <a:xfrm>
                <a:off x="2956424" y="2448990"/>
                <a:ext cx="0" cy="187922"/>
              </a:xfrm>
              <a:prstGeom prst="line">
                <a:avLst/>
              </a:prstGeom>
              <a:noFill/>
              <a:ln w="15875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  <p:cxnSp>
            <p:nvCxnSpPr>
              <p:cNvPr id="646" name="直接连接符 645"/>
              <p:cNvCxnSpPr/>
              <p:nvPr/>
            </p:nvCxnSpPr>
            <p:spPr>
              <a:xfrm>
                <a:off x="2591957" y="2448990"/>
                <a:ext cx="0" cy="187922"/>
              </a:xfrm>
              <a:prstGeom prst="line">
                <a:avLst/>
              </a:prstGeom>
              <a:noFill/>
              <a:ln w="15875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  <p:cxnSp>
            <p:nvCxnSpPr>
              <p:cNvPr id="647" name="直接连接符 646"/>
              <p:cNvCxnSpPr/>
              <p:nvPr/>
            </p:nvCxnSpPr>
            <p:spPr>
              <a:xfrm>
                <a:off x="2226989" y="2448990"/>
                <a:ext cx="364968" cy="0"/>
              </a:xfrm>
              <a:prstGeom prst="line">
                <a:avLst/>
              </a:prstGeom>
              <a:noFill/>
              <a:ln w="15875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  <p:cxnSp>
            <p:nvCxnSpPr>
              <p:cNvPr id="648" name="直接连接符 647"/>
              <p:cNvCxnSpPr/>
              <p:nvPr/>
            </p:nvCxnSpPr>
            <p:spPr>
              <a:xfrm>
                <a:off x="2591456" y="2636912"/>
                <a:ext cx="364968" cy="0"/>
              </a:xfrm>
              <a:prstGeom prst="line">
                <a:avLst/>
              </a:prstGeom>
              <a:noFill/>
              <a:ln w="15875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</p:grpSp>
        <p:grpSp>
          <p:nvGrpSpPr>
            <p:cNvPr id="649" name="组合 648"/>
            <p:cNvGrpSpPr/>
            <p:nvPr/>
          </p:nvGrpSpPr>
          <p:grpSpPr>
            <a:xfrm>
              <a:off x="4410779" y="2453528"/>
              <a:ext cx="729435" cy="187922"/>
              <a:chOff x="2226989" y="2448990"/>
              <a:chExt cx="729435" cy="187922"/>
            </a:xfrm>
          </p:grpSpPr>
          <p:cxnSp>
            <p:nvCxnSpPr>
              <p:cNvPr id="650" name="直接连接符 649"/>
              <p:cNvCxnSpPr/>
              <p:nvPr/>
            </p:nvCxnSpPr>
            <p:spPr>
              <a:xfrm>
                <a:off x="2956424" y="2448990"/>
                <a:ext cx="0" cy="187922"/>
              </a:xfrm>
              <a:prstGeom prst="line">
                <a:avLst/>
              </a:prstGeom>
              <a:noFill/>
              <a:ln w="15875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  <p:cxnSp>
            <p:nvCxnSpPr>
              <p:cNvPr id="651" name="直接连接符 650"/>
              <p:cNvCxnSpPr/>
              <p:nvPr/>
            </p:nvCxnSpPr>
            <p:spPr>
              <a:xfrm>
                <a:off x="2591957" y="2448990"/>
                <a:ext cx="0" cy="187922"/>
              </a:xfrm>
              <a:prstGeom prst="line">
                <a:avLst/>
              </a:prstGeom>
              <a:noFill/>
              <a:ln w="15875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  <p:cxnSp>
            <p:nvCxnSpPr>
              <p:cNvPr id="652" name="直接连接符 651"/>
              <p:cNvCxnSpPr/>
              <p:nvPr/>
            </p:nvCxnSpPr>
            <p:spPr>
              <a:xfrm>
                <a:off x="2226989" y="2448990"/>
                <a:ext cx="364968" cy="0"/>
              </a:xfrm>
              <a:prstGeom prst="line">
                <a:avLst/>
              </a:prstGeom>
              <a:noFill/>
              <a:ln w="15875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  <p:cxnSp>
            <p:nvCxnSpPr>
              <p:cNvPr id="653" name="直接连接符 652"/>
              <p:cNvCxnSpPr/>
              <p:nvPr/>
            </p:nvCxnSpPr>
            <p:spPr>
              <a:xfrm>
                <a:off x="2591456" y="2636912"/>
                <a:ext cx="364968" cy="0"/>
              </a:xfrm>
              <a:prstGeom prst="line">
                <a:avLst/>
              </a:prstGeom>
              <a:noFill/>
              <a:ln w="15875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</p:grpSp>
        <p:grpSp>
          <p:nvGrpSpPr>
            <p:cNvPr id="654" name="组合 653"/>
            <p:cNvGrpSpPr/>
            <p:nvPr/>
          </p:nvGrpSpPr>
          <p:grpSpPr>
            <a:xfrm>
              <a:off x="5138709" y="2453528"/>
              <a:ext cx="729435" cy="187922"/>
              <a:chOff x="2226989" y="2448990"/>
              <a:chExt cx="729435" cy="187922"/>
            </a:xfrm>
          </p:grpSpPr>
          <p:cxnSp>
            <p:nvCxnSpPr>
              <p:cNvPr id="655" name="直接连接符 654"/>
              <p:cNvCxnSpPr/>
              <p:nvPr/>
            </p:nvCxnSpPr>
            <p:spPr>
              <a:xfrm>
                <a:off x="2956424" y="2448990"/>
                <a:ext cx="0" cy="187922"/>
              </a:xfrm>
              <a:prstGeom prst="line">
                <a:avLst/>
              </a:prstGeom>
              <a:noFill/>
              <a:ln w="15875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  <p:cxnSp>
            <p:nvCxnSpPr>
              <p:cNvPr id="656" name="直接连接符 655"/>
              <p:cNvCxnSpPr/>
              <p:nvPr/>
            </p:nvCxnSpPr>
            <p:spPr>
              <a:xfrm>
                <a:off x="2591957" y="2448990"/>
                <a:ext cx="0" cy="187922"/>
              </a:xfrm>
              <a:prstGeom prst="line">
                <a:avLst/>
              </a:prstGeom>
              <a:noFill/>
              <a:ln w="15875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  <p:cxnSp>
            <p:nvCxnSpPr>
              <p:cNvPr id="657" name="直接连接符 656"/>
              <p:cNvCxnSpPr/>
              <p:nvPr/>
            </p:nvCxnSpPr>
            <p:spPr>
              <a:xfrm>
                <a:off x="2226989" y="2448990"/>
                <a:ext cx="364968" cy="0"/>
              </a:xfrm>
              <a:prstGeom prst="line">
                <a:avLst/>
              </a:prstGeom>
              <a:noFill/>
              <a:ln w="15875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  <p:cxnSp>
            <p:nvCxnSpPr>
              <p:cNvPr id="658" name="直接连接符 657"/>
              <p:cNvCxnSpPr/>
              <p:nvPr/>
            </p:nvCxnSpPr>
            <p:spPr>
              <a:xfrm>
                <a:off x="2591456" y="2636912"/>
                <a:ext cx="364968" cy="0"/>
              </a:xfrm>
              <a:prstGeom prst="line">
                <a:avLst/>
              </a:prstGeom>
              <a:noFill/>
              <a:ln w="15875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</p:grpSp>
        <p:grpSp>
          <p:nvGrpSpPr>
            <p:cNvPr id="659" name="组合 658"/>
            <p:cNvGrpSpPr/>
            <p:nvPr/>
          </p:nvGrpSpPr>
          <p:grpSpPr>
            <a:xfrm>
              <a:off x="5866639" y="2458066"/>
              <a:ext cx="729435" cy="187922"/>
              <a:chOff x="2226989" y="2448990"/>
              <a:chExt cx="729435" cy="187922"/>
            </a:xfrm>
          </p:grpSpPr>
          <p:cxnSp>
            <p:nvCxnSpPr>
              <p:cNvPr id="660" name="直接连接符 659"/>
              <p:cNvCxnSpPr/>
              <p:nvPr/>
            </p:nvCxnSpPr>
            <p:spPr>
              <a:xfrm>
                <a:off x="2956424" y="2448990"/>
                <a:ext cx="0" cy="187922"/>
              </a:xfrm>
              <a:prstGeom prst="line">
                <a:avLst/>
              </a:prstGeom>
              <a:noFill/>
              <a:ln w="15875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  <p:cxnSp>
            <p:nvCxnSpPr>
              <p:cNvPr id="661" name="直接连接符 660"/>
              <p:cNvCxnSpPr/>
              <p:nvPr/>
            </p:nvCxnSpPr>
            <p:spPr>
              <a:xfrm>
                <a:off x="2591957" y="2448990"/>
                <a:ext cx="0" cy="187922"/>
              </a:xfrm>
              <a:prstGeom prst="line">
                <a:avLst/>
              </a:prstGeom>
              <a:noFill/>
              <a:ln w="15875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  <p:cxnSp>
            <p:nvCxnSpPr>
              <p:cNvPr id="662" name="直接连接符 661"/>
              <p:cNvCxnSpPr/>
              <p:nvPr/>
            </p:nvCxnSpPr>
            <p:spPr>
              <a:xfrm>
                <a:off x="2226989" y="2448990"/>
                <a:ext cx="364968" cy="0"/>
              </a:xfrm>
              <a:prstGeom prst="line">
                <a:avLst/>
              </a:prstGeom>
              <a:noFill/>
              <a:ln w="15875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  <p:cxnSp>
            <p:nvCxnSpPr>
              <p:cNvPr id="663" name="直接连接符 662"/>
              <p:cNvCxnSpPr/>
              <p:nvPr/>
            </p:nvCxnSpPr>
            <p:spPr>
              <a:xfrm>
                <a:off x="2591456" y="2636912"/>
                <a:ext cx="364968" cy="0"/>
              </a:xfrm>
              <a:prstGeom prst="line">
                <a:avLst/>
              </a:prstGeom>
              <a:noFill/>
              <a:ln w="15875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</p:grpSp>
        <p:grpSp>
          <p:nvGrpSpPr>
            <p:cNvPr id="664" name="组合 663"/>
            <p:cNvGrpSpPr/>
            <p:nvPr/>
          </p:nvGrpSpPr>
          <p:grpSpPr>
            <a:xfrm>
              <a:off x="6594569" y="2458066"/>
              <a:ext cx="729435" cy="187922"/>
              <a:chOff x="2226989" y="2448990"/>
              <a:chExt cx="729435" cy="187922"/>
            </a:xfrm>
          </p:grpSpPr>
          <p:cxnSp>
            <p:nvCxnSpPr>
              <p:cNvPr id="665" name="直接连接符 664"/>
              <p:cNvCxnSpPr/>
              <p:nvPr/>
            </p:nvCxnSpPr>
            <p:spPr>
              <a:xfrm>
                <a:off x="2956424" y="2448990"/>
                <a:ext cx="0" cy="187922"/>
              </a:xfrm>
              <a:prstGeom prst="line">
                <a:avLst/>
              </a:prstGeom>
              <a:noFill/>
              <a:ln w="15875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  <p:cxnSp>
            <p:nvCxnSpPr>
              <p:cNvPr id="666" name="直接连接符 665"/>
              <p:cNvCxnSpPr/>
              <p:nvPr/>
            </p:nvCxnSpPr>
            <p:spPr>
              <a:xfrm>
                <a:off x="2591957" y="2448990"/>
                <a:ext cx="0" cy="187922"/>
              </a:xfrm>
              <a:prstGeom prst="line">
                <a:avLst/>
              </a:prstGeom>
              <a:noFill/>
              <a:ln w="15875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  <p:cxnSp>
            <p:nvCxnSpPr>
              <p:cNvPr id="667" name="直接连接符 666"/>
              <p:cNvCxnSpPr/>
              <p:nvPr/>
            </p:nvCxnSpPr>
            <p:spPr>
              <a:xfrm>
                <a:off x="2226989" y="2448990"/>
                <a:ext cx="364968" cy="0"/>
              </a:xfrm>
              <a:prstGeom prst="line">
                <a:avLst/>
              </a:prstGeom>
              <a:noFill/>
              <a:ln w="15875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  <p:cxnSp>
            <p:nvCxnSpPr>
              <p:cNvPr id="668" name="直接连接符 667"/>
              <p:cNvCxnSpPr/>
              <p:nvPr/>
            </p:nvCxnSpPr>
            <p:spPr>
              <a:xfrm>
                <a:off x="2591456" y="2636912"/>
                <a:ext cx="364968" cy="0"/>
              </a:xfrm>
              <a:prstGeom prst="line">
                <a:avLst/>
              </a:prstGeom>
              <a:noFill/>
              <a:ln w="15875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</p:grpSp>
        <p:grpSp>
          <p:nvGrpSpPr>
            <p:cNvPr id="669" name="组合 668"/>
            <p:cNvGrpSpPr/>
            <p:nvPr/>
          </p:nvGrpSpPr>
          <p:grpSpPr>
            <a:xfrm>
              <a:off x="7322499" y="2462604"/>
              <a:ext cx="729435" cy="187922"/>
              <a:chOff x="2226989" y="2448990"/>
              <a:chExt cx="729435" cy="187922"/>
            </a:xfrm>
          </p:grpSpPr>
          <p:cxnSp>
            <p:nvCxnSpPr>
              <p:cNvPr id="670" name="直接连接符 669"/>
              <p:cNvCxnSpPr/>
              <p:nvPr/>
            </p:nvCxnSpPr>
            <p:spPr>
              <a:xfrm>
                <a:off x="2956424" y="2448990"/>
                <a:ext cx="0" cy="187922"/>
              </a:xfrm>
              <a:prstGeom prst="line">
                <a:avLst/>
              </a:prstGeom>
              <a:noFill/>
              <a:ln w="15875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  <p:cxnSp>
            <p:nvCxnSpPr>
              <p:cNvPr id="671" name="直接连接符 670"/>
              <p:cNvCxnSpPr/>
              <p:nvPr/>
            </p:nvCxnSpPr>
            <p:spPr>
              <a:xfrm>
                <a:off x="2591957" y="2448990"/>
                <a:ext cx="0" cy="187922"/>
              </a:xfrm>
              <a:prstGeom prst="line">
                <a:avLst/>
              </a:prstGeom>
              <a:noFill/>
              <a:ln w="15875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  <p:cxnSp>
            <p:nvCxnSpPr>
              <p:cNvPr id="672" name="直接连接符 671"/>
              <p:cNvCxnSpPr/>
              <p:nvPr/>
            </p:nvCxnSpPr>
            <p:spPr>
              <a:xfrm>
                <a:off x="2226989" y="2448990"/>
                <a:ext cx="364968" cy="0"/>
              </a:xfrm>
              <a:prstGeom prst="line">
                <a:avLst/>
              </a:prstGeom>
              <a:noFill/>
              <a:ln w="15875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  <p:cxnSp>
            <p:nvCxnSpPr>
              <p:cNvPr id="673" name="直接连接符 672"/>
              <p:cNvCxnSpPr/>
              <p:nvPr/>
            </p:nvCxnSpPr>
            <p:spPr>
              <a:xfrm>
                <a:off x="2591456" y="2636912"/>
                <a:ext cx="364968" cy="0"/>
              </a:xfrm>
              <a:prstGeom prst="line">
                <a:avLst/>
              </a:prstGeom>
              <a:noFill/>
              <a:ln w="15875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</p:grpSp>
        <p:grpSp>
          <p:nvGrpSpPr>
            <p:cNvPr id="674" name="组合 673"/>
            <p:cNvGrpSpPr/>
            <p:nvPr/>
          </p:nvGrpSpPr>
          <p:grpSpPr>
            <a:xfrm>
              <a:off x="8051934" y="2462604"/>
              <a:ext cx="729435" cy="187922"/>
              <a:chOff x="2226989" y="2448990"/>
              <a:chExt cx="729435" cy="187922"/>
            </a:xfrm>
          </p:grpSpPr>
          <p:cxnSp>
            <p:nvCxnSpPr>
              <p:cNvPr id="675" name="直接连接符 674"/>
              <p:cNvCxnSpPr/>
              <p:nvPr/>
            </p:nvCxnSpPr>
            <p:spPr>
              <a:xfrm>
                <a:off x="2956424" y="2448990"/>
                <a:ext cx="0" cy="187922"/>
              </a:xfrm>
              <a:prstGeom prst="line">
                <a:avLst/>
              </a:prstGeom>
              <a:noFill/>
              <a:ln w="15875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  <p:cxnSp>
            <p:nvCxnSpPr>
              <p:cNvPr id="676" name="直接连接符 675"/>
              <p:cNvCxnSpPr/>
              <p:nvPr/>
            </p:nvCxnSpPr>
            <p:spPr>
              <a:xfrm>
                <a:off x="2591957" y="2448990"/>
                <a:ext cx="0" cy="187922"/>
              </a:xfrm>
              <a:prstGeom prst="line">
                <a:avLst/>
              </a:prstGeom>
              <a:noFill/>
              <a:ln w="15875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  <p:cxnSp>
            <p:nvCxnSpPr>
              <p:cNvPr id="677" name="直接连接符 676"/>
              <p:cNvCxnSpPr/>
              <p:nvPr/>
            </p:nvCxnSpPr>
            <p:spPr>
              <a:xfrm>
                <a:off x="2226989" y="2448990"/>
                <a:ext cx="364968" cy="0"/>
              </a:xfrm>
              <a:prstGeom prst="line">
                <a:avLst/>
              </a:prstGeom>
              <a:noFill/>
              <a:ln w="15875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  <p:cxnSp>
            <p:nvCxnSpPr>
              <p:cNvPr id="678" name="直接连接符 677"/>
              <p:cNvCxnSpPr/>
              <p:nvPr/>
            </p:nvCxnSpPr>
            <p:spPr>
              <a:xfrm>
                <a:off x="2591456" y="2636912"/>
                <a:ext cx="364968" cy="0"/>
              </a:xfrm>
              <a:prstGeom prst="line">
                <a:avLst/>
              </a:prstGeom>
              <a:noFill/>
              <a:ln w="15875" cap="flat" cmpd="sng" algn="ctr">
                <a:solidFill>
                  <a:srgbClr val="C00000"/>
                </a:solidFill>
                <a:prstDash val="solid"/>
              </a:ln>
              <a:effectLst/>
            </p:spPr>
          </p:cxnSp>
        </p:grpSp>
      </p:grpSp>
      <p:sp>
        <p:nvSpPr>
          <p:cNvPr id="679" name="Text Box 3"/>
          <p:cNvSpPr txBox="1">
            <a:spLocks noChangeArrowheads="1"/>
          </p:cNvSpPr>
          <p:nvPr/>
        </p:nvSpPr>
        <p:spPr bwMode="auto">
          <a:xfrm>
            <a:off x="1134436" y="2776051"/>
            <a:ext cx="1560353" cy="467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4891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26262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 smtClean="0"/>
              <a:t>指令序列</a:t>
            </a:r>
            <a:endParaRPr lang="zh-CN" altLang="en-US" sz="2400" b="1" dirty="0" smtClean="0"/>
          </a:p>
        </p:txBody>
      </p:sp>
      <p:sp>
        <p:nvSpPr>
          <p:cNvPr id="680" name="Text Box 3"/>
          <p:cNvSpPr txBox="1">
            <a:spLocks noChangeArrowheads="1"/>
          </p:cNvSpPr>
          <p:nvPr/>
        </p:nvSpPr>
        <p:spPr bwMode="auto">
          <a:xfrm>
            <a:off x="3662045" y="2565400"/>
            <a:ext cx="130302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4891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26262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 dirty="0" smtClean="0"/>
              <a:t>时钟周期</a:t>
            </a:r>
            <a:endParaRPr lang="zh-CN" altLang="en-US" sz="2000" b="1" dirty="0" smtClean="0"/>
          </a:p>
        </p:txBody>
      </p:sp>
      <p:cxnSp>
        <p:nvCxnSpPr>
          <p:cNvPr id="30" name="直接箭头连接符 29"/>
          <p:cNvCxnSpPr/>
          <p:nvPr/>
        </p:nvCxnSpPr>
        <p:spPr>
          <a:xfrm>
            <a:off x="5042641" y="2723114"/>
            <a:ext cx="5539053" cy="0"/>
          </a:xfrm>
          <a:prstGeom prst="straightConnector1">
            <a:avLst/>
          </a:prstGeom>
          <a:noFill/>
          <a:ln w="22225" cap="flat" cmpd="sng" algn="ctr">
            <a:solidFill>
              <a:srgbClr val="262626"/>
            </a:solidFill>
            <a:prstDash val="solid"/>
            <a:tailEnd type="triangle"/>
          </a:ln>
          <a:effectLst/>
        </p:spPr>
      </p:cxnSp>
      <p:cxnSp>
        <p:nvCxnSpPr>
          <p:cNvPr id="5" name="直接箭头连接符 4"/>
          <p:cNvCxnSpPr/>
          <p:nvPr/>
        </p:nvCxnSpPr>
        <p:spPr>
          <a:xfrm flipH="1">
            <a:off x="6071235" y="3606165"/>
            <a:ext cx="1073150" cy="402590"/>
          </a:xfrm>
          <a:prstGeom prst="straightConnector1">
            <a:avLst/>
          </a:prstGeom>
          <a:noFill/>
          <a:ln w="19050" cap="flat" cmpd="sng" algn="ctr">
            <a:solidFill>
              <a:srgbClr val="0000FF"/>
            </a:solidFill>
            <a:prstDash val="solid"/>
            <a:tailEnd type="triangle"/>
          </a:ln>
          <a:effectLst/>
        </p:spPr>
      </p:cxnSp>
      <p:cxnSp>
        <p:nvCxnSpPr>
          <p:cNvPr id="110" name="直接箭头连接符 109"/>
          <p:cNvCxnSpPr/>
          <p:nvPr/>
        </p:nvCxnSpPr>
        <p:spPr>
          <a:xfrm flipH="1">
            <a:off x="6681470" y="3590290"/>
            <a:ext cx="443865" cy="1024255"/>
          </a:xfrm>
          <a:prstGeom prst="straightConnector1">
            <a:avLst/>
          </a:prstGeom>
          <a:noFill/>
          <a:ln w="19050" cap="flat" cmpd="sng" algn="ctr">
            <a:solidFill>
              <a:srgbClr val="0000FF"/>
            </a:solidFill>
            <a:prstDash val="solid"/>
            <a:tailEnd type="triangle"/>
          </a:ln>
          <a:effectLst/>
        </p:spPr>
      </p:cxnSp>
      <p:sp>
        <p:nvSpPr>
          <p:cNvPr id="108" name="Text Box 3"/>
          <p:cNvSpPr txBox="1">
            <a:spLocks noChangeArrowheads="1"/>
          </p:cNvSpPr>
          <p:nvPr/>
        </p:nvSpPr>
        <p:spPr bwMode="auto">
          <a:xfrm>
            <a:off x="698500" y="1436370"/>
            <a:ext cx="10384790" cy="744855"/>
          </a:xfrm>
          <a:prstGeom prst="rect">
            <a:avLst/>
          </a:prstGeom>
          <a:solidFill>
            <a:srgbClr val="7BCF27">
              <a:lumMod val="20000"/>
              <a:lumOff val="80000"/>
            </a:srgbClr>
          </a:solidFill>
          <a:ln>
            <a:noFill/>
          </a:ln>
          <a:effectLst/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indent="355600" algn="l">
              <a:lnSpc>
                <a:spcPct val="150000"/>
              </a:lnSpc>
            </a:pPr>
            <a:r>
              <a:rPr lang="zh-CN" altLang="en-US" b="1" dirty="0" smtClean="0"/>
              <a:t>在指令执行的</a:t>
            </a:r>
            <a:r>
              <a:rPr lang="en-US" altLang="zh-CN" b="1" dirty="0" smtClean="0"/>
              <a:t>MEM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WB</a:t>
            </a:r>
            <a:r>
              <a:rPr lang="zh-CN" altLang="en-US" b="1" dirty="0" smtClean="0"/>
              <a:t>级将要更新的数据提前送到</a:t>
            </a:r>
            <a:r>
              <a:rPr lang="en-US" altLang="zh-CN" b="1" dirty="0" smtClean="0"/>
              <a:t>EXE</a:t>
            </a:r>
            <a:r>
              <a:rPr lang="zh-CN" altLang="en-US" b="1" dirty="0" smtClean="0"/>
              <a:t>级。</a:t>
            </a:r>
            <a:endParaRPr lang="en-US" altLang="zh-CN" b="1" dirty="0" smtClean="0"/>
          </a:p>
        </p:txBody>
      </p:sp>
    </p:spTree>
    <p:custDataLst>
      <p:tags r:id="rId23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5</a:t>
            </a:r>
            <a:r>
              <a:t>级</a:t>
            </a:r>
            <a:r>
              <a:rPr lang="zh-CN" altLang="en-US"/>
              <a:t>流水线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1858645" y="1527810"/>
          <a:ext cx="8360410" cy="2919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7200900" imgH="2514600" progId="Paint.Picture">
                  <p:embed/>
                </p:oleObj>
              </mc:Choice>
              <mc:Fallback>
                <p:oleObj name="" r:id="rId1" imgW="7200900" imgH="251460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58645" y="1527810"/>
                        <a:ext cx="8360410" cy="2919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60095" y="4662170"/>
            <a:ext cx="1055751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/>
              <a:t>上图以</a:t>
            </a:r>
            <a:r>
              <a:rPr lang="zh-CN" altLang="en-US">
                <a:solidFill>
                  <a:srgbClr val="FF0000"/>
                </a:solidFill>
              </a:rPr>
              <a:t>时钟同步</a:t>
            </a:r>
            <a:r>
              <a:rPr lang="zh-CN" altLang="en-US"/>
              <a:t>为例，给出了</a:t>
            </a:r>
            <a:r>
              <a:rPr lang="en-US" altLang="zh-CN"/>
              <a:t>5</a:t>
            </a:r>
            <a:r>
              <a:rPr lang="zh-CN" altLang="en-US"/>
              <a:t>级流水线的各个时间节点的工作进度。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【注意】</a:t>
            </a:r>
            <a:r>
              <a:rPr lang="en-US" altLang="zh-CN">
                <a:sym typeface="+mn-ea"/>
              </a:rPr>
              <a:t>regfile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mem</a:t>
            </a:r>
            <a:r>
              <a:rPr lang="zh-CN" altLang="en-US">
                <a:sym typeface="+mn-ea"/>
              </a:rPr>
              <a:t>在第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个上升沿和第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个上升沿写数据的时候，是写的上个指令的相关数据。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 b="1">
                <a:solidFill>
                  <a:srgbClr val="FF0000"/>
                </a:solidFill>
              </a:rPr>
              <a:t>【思考】</a:t>
            </a:r>
            <a:r>
              <a:rPr lang="en-US" altLang="zh-CN"/>
              <a:t>regfile</a:t>
            </a:r>
            <a:r>
              <a:rPr lang="zh-CN" altLang="en-US"/>
              <a:t>和</a:t>
            </a:r>
            <a:r>
              <a:rPr lang="en-US" altLang="zh-CN"/>
              <a:t>mem</a:t>
            </a:r>
            <a:r>
              <a:rPr lang="zh-CN" altLang="en-US"/>
              <a:t>的时钟设置对系统性能是否存在影响？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8555" y="156915"/>
            <a:ext cx="10969200" cy="705600"/>
          </a:xfrm>
        </p:spPr>
        <p:txBody>
          <a:bodyPr/>
          <a:p>
            <a:r>
              <a:rPr lang="zh-CN" altLang="en-US" sz="2400">
                <a:solidFill>
                  <a:srgbClr val="FF0000"/>
                </a:solidFill>
              </a:rPr>
              <a:t>解决数据冒险</a:t>
            </a:r>
            <a:r>
              <a:rPr lang="en-US" altLang="zh-CN" sz="2400">
                <a:solidFill>
                  <a:srgbClr val="FF0000"/>
                </a:solidFill>
              </a:rPr>
              <a:t>——</a:t>
            </a:r>
            <a:r>
              <a:rPr lang="zh-CN" altLang="en-US" sz="2400">
                <a:solidFill>
                  <a:srgbClr val="FF0000"/>
                </a:solidFill>
              </a:rPr>
              <a:t>数据前推</a:t>
            </a:r>
            <a:endParaRPr lang="zh-CN" altLang="en-US" sz="2400">
              <a:solidFill>
                <a:srgbClr val="FF0000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130300" y="798195"/>
            <a:ext cx="8425180" cy="1289685"/>
            <a:chOff x="1780" y="1257"/>
            <a:chExt cx="13268" cy="2031"/>
          </a:xfrm>
        </p:grpSpPr>
        <p:sp>
          <p:nvSpPr>
            <p:cNvPr id="5" name="矩形 4"/>
            <p:cNvSpPr/>
            <p:nvPr/>
          </p:nvSpPr>
          <p:spPr>
            <a:xfrm>
              <a:off x="1780" y="1257"/>
              <a:ext cx="13268" cy="1942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2236" y="1358"/>
              <a:ext cx="5731" cy="1931"/>
              <a:chOff x="425951" y="998773"/>
              <a:chExt cx="3639185" cy="122618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" name="TextBox 1"/>
                  <p:cNvSpPr txBox="1"/>
                  <p:nvPr/>
                </p:nvSpPr>
                <p:spPr>
                  <a:xfrm>
                    <a:off x="425951" y="998773"/>
                    <a:ext cx="1675765" cy="122618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1" i="1" smtClean="0">
                              <a:latin typeface="Cambria Math" panose="02040503050406030204"/>
                            </a:rPr>
                            <m:t>𝑭𝒘𝒅𝑨</m:t>
                          </m:r>
                          <m:r>
                            <a:rPr lang="en-US" altLang="zh-CN" sz="2000" b="1" i="1" smtClean="0">
                              <a:latin typeface="Cambria Math" panose="02040503050406030204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altLang="zh-CN" sz="2000" b="1" i="1" smtClean="0">
                                  <a:latin typeface="Cambria Math" panose="02040503050406030204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2000" b="1" i="1" smtClean="0">
                                      <a:latin typeface="Cambria Math" panose="02040503050406030204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/>
                                    </a:rPr>
                                    <m:t>𝟎𝟎</m:t>
                                  </m:r>
                                </m:e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</a:rPr>
                                    <m:t>𝟎𝟏</m:t>
                                  </m:r>
                                </m:e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/>
                                    </a:rPr>
                                    <m:t>𝟏𝟎</m:t>
                                  </m:r>
                                </m:e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chemeClr val="accent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/>
                                    </a:rPr>
                                    <m:t>𝟏𝟏</m:t>
                                  </m:r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zh-CN" altLang="en-US" sz="1600" b="1" dirty="0"/>
                  </a:p>
                </p:txBody>
              </p:sp>
            </mc:Choice>
            <mc:Fallback>
              <p:sp>
                <p:nvSpPr>
                  <p:cNvPr id="3" name="TextBox 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951" y="998773"/>
                    <a:ext cx="1675765" cy="1226185"/>
                  </a:xfrm>
                  <a:prstGeom prst="rect">
                    <a:avLst/>
                  </a:prstGeom>
                  <a:blipFill rotWithShape="1">
                    <a:blip r:embed="rId1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  <p:sp>
            <p:nvSpPr>
              <p:cNvPr id="192" name="Text Box 3"/>
              <p:cNvSpPr txBox="1">
                <a:spLocks noChangeArrowheads="1"/>
              </p:cNvSpPr>
              <p:nvPr/>
            </p:nvSpPr>
            <p:spPr bwMode="auto">
              <a:xfrm>
                <a:off x="2057266" y="1010071"/>
                <a:ext cx="1691640" cy="314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4891E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26262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wrap="square" lIns="99092" tIns="49545" rIns="99092" bIns="49545">
                <a:spAutoFit/>
              </a:bodyPr>
              <a:lstStyle>
                <a:defPPr>
                  <a:defRPr lang="zh-CN"/>
                </a:defPPr>
                <a:lvl1pPr algn="ctr" latinLnBrk="1">
                  <a:defRPr sz="2800" b="0">
                    <a:ea typeface="华文中宋" panose="02010600040101010101" pitchFamily="2" charset="-122"/>
                  </a:defRPr>
                </a:lvl1pPr>
                <a:lvl2pPr marL="742950" indent="-285750"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/>
                <a:r>
                  <a:rPr lang="zh-CN" altLang="en-US" sz="1400" b="1" dirty="0" smtClean="0"/>
                  <a:t>寄存器堆数据输入</a:t>
                </a:r>
                <a:endParaRPr lang="zh-CN" altLang="en-US" sz="1400" b="1" dirty="0" smtClean="0"/>
              </a:p>
            </p:txBody>
          </p:sp>
          <p:sp>
            <p:nvSpPr>
              <p:cNvPr id="198" name="Text Box 3"/>
              <p:cNvSpPr txBox="1">
                <a:spLocks noChangeArrowheads="1"/>
              </p:cNvSpPr>
              <p:nvPr/>
            </p:nvSpPr>
            <p:spPr bwMode="auto">
              <a:xfrm>
                <a:off x="2057266" y="1307251"/>
                <a:ext cx="1859280" cy="314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4891E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26262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wrap="square" lIns="99092" tIns="49545" rIns="99092" bIns="49545">
                <a:spAutoFit/>
              </a:bodyPr>
              <a:lstStyle>
                <a:defPPr>
                  <a:defRPr lang="zh-CN"/>
                </a:defPPr>
                <a:lvl1pPr latinLnBrk="1">
                  <a:defRPr sz="1400" b="0">
                    <a:ea typeface="华文中宋" panose="02010600040101010101" pitchFamily="2" charset="-122"/>
                  </a:defRPr>
                </a:lvl1pPr>
                <a:lvl2pPr marL="742950" indent="-285750"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 dirty="0"/>
                  <a:t>EXE</a:t>
                </a:r>
                <a:r>
                  <a:rPr lang="zh-CN" altLang="en-US" b="1" dirty="0"/>
                  <a:t>级</a:t>
                </a:r>
                <a:r>
                  <a:rPr lang="en-US" altLang="zh-CN" b="1" dirty="0"/>
                  <a:t>ALU</a:t>
                </a:r>
                <a:r>
                  <a:rPr lang="zh-CN" altLang="en-US" b="1" dirty="0"/>
                  <a:t>数据输入</a:t>
                </a:r>
                <a:endParaRPr lang="en-US" altLang="zh-CN" b="1" dirty="0"/>
              </a:p>
            </p:txBody>
          </p:sp>
          <p:sp>
            <p:nvSpPr>
              <p:cNvPr id="392" name="Text Box 3"/>
              <p:cNvSpPr txBox="1">
                <a:spLocks noChangeArrowheads="1"/>
              </p:cNvSpPr>
              <p:nvPr/>
            </p:nvSpPr>
            <p:spPr bwMode="auto">
              <a:xfrm>
                <a:off x="2057266" y="1601256"/>
                <a:ext cx="2007870" cy="314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4891E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26262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wrap="square" lIns="99092" tIns="49545" rIns="99092" bIns="49545">
                <a:spAutoFit/>
              </a:bodyPr>
              <a:lstStyle>
                <a:defPPr>
                  <a:defRPr lang="zh-CN"/>
                </a:defPPr>
                <a:lvl1pPr latinLnBrk="1">
                  <a:defRPr sz="1400" b="0">
                    <a:ea typeface="华文中宋" panose="02010600040101010101" pitchFamily="2" charset="-122"/>
                  </a:defRPr>
                </a:lvl1pPr>
                <a:lvl2pPr marL="742950" indent="-285750"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 dirty="0"/>
                  <a:t>MEM</a:t>
                </a:r>
                <a:r>
                  <a:rPr lang="zh-CN" altLang="en-US" b="1" dirty="0"/>
                  <a:t>级</a:t>
                </a:r>
                <a:r>
                  <a:rPr lang="en-US" altLang="zh-CN" b="1" dirty="0"/>
                  <a:t>ALU</a:t>
                </a:r>
                <a:r>
                  <a:rPr lang="zh-CN" altLang="en-US" b="1" dirty="0"/>
                  <a:t>数据输入</a:t>
                </a:r>
                <a:endParaRPr lang="en-US" altLang="zh-CN" b="1" dirty="0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8451" y="1348"/>
              <a:ext cx="5731" cy="1931"/>
              <a:chOff x="425951" y="998773"/>
              <a:chExt cx="3639185" cy="122618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TextBox 1"/>
                  <p:cNvSpPr txBox="1"/>
                  <p:nvPr/>
                </p:nvSpPr>
                <p:spPr>
                  <a:xfrm>
                    <a:off x="425951" y="998773"/>
                    <a:ext cx="1691005" cy="122618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1" i="1" smtClean="0">
                              <a:latin typeface="Cambria Math" panose="02040503050406030204"/>
                            </a:rPr>
                            <m:t>𝑭𝒘𝒅𝑩</m:t>
                          </m:r>
                          <m:r>
                            <a:rPr lang="en-US" altLang="zh-CN" sz="2000" b="1" i="1" smtClean="0">
                              <a:latin typeface="Cambria Math" panose="02040503050406030204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altLang="zh-CN" sz="2000" b="1" i="1" smtClean="0">
                                  <a:latin typeface="Cambria Math" panose="02040503050406030204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2000" b="1" i="1" smtClean="0">
                                      <a:latin typeface="Cambria Math" panose="02040503050406030204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/>
                                    </a:rPr>
                                    <m:t>𝟎𝟎</m:t>
                                  </m:r>
                                </m:e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/>
                                    </a:rPr>
                                    <m:t>𝟎𝟏</m:t>
                                  </m:r>
                                </m:e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/>
                                    </a:rPr>
                                    <m:t>𝟏𝟎</m:t>
                                  </m:r>
                                </m:e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chemeClr val="accent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/>
                                    </a:rPr>
                                    <m:t>𝟏𝟏</m:t>
                                  </m:r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zh-CN" altLang="en-US" sz="1600" b="1" dirty="0"/>
                  </a:p>
                </p:txBody>
              </p:sp>
            </mc:Choice>
            <mc:Fallback>
              <p:sp>
                <p:nvSpPr>
                  <p:cNvPr id="19" name="TextBox 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951" y="998773"/>
                    <a:ext cx="1691005" cy="1226185"/>
                  </a:xfrm>
                  <a:prstGeom prst="rect">
                    <a:avLst/>
                  </a:prstGeom>
                  <a:blipFill rotWithShape="1">
                    <a:blip r:embed="rId2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  <p:sp>
            <p:nvSpPr>
              <p:cNvPr id="20" name="Text Box 3"/>
              <p:cNvSpPr txBox="1">
                <a:spLocks noChangeArrowheads="1"/>
              </p:cNvSpPr>
              <p:nvPr/>
            </p:nvSpPr>
            <p:spPr bwMode="auto">
              <a:xfrm>
                <a:off x="2057266" y="1010071"/>
                <a:ext cx="1691640" cy="314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4891E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26262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wrap="square" lIns="99092" tIns="49545" rIns="99092" bIns="49545">
                <a:spAutoFit/>
              </a:bodyPr>
              <a:lstStyle>
                <a:defPPr>
                  <a:defRPr lang="zh-CN"/>
                </a:defPPr>
                <a:lvl1pPr algn="ctr" latinLnBrk="1">
                  <a:defRPr sz="2800" b="0">
                    <a:ea typeface="华文中宋" panose="02010600040101010101" pitchFamily="2" charset="-122"/>
                  </a:defRPr>
                </a:lvl1pPr>
                <a:lvl2pPr marL="742950" indent="-285750"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/>
                <a:r>
                  <a:rPr lang="zh-CN" altLang="en-US" sz="1400" b="1" dirty="0" smtClean="0"/>
                  <a:t>寄存器堆数据输入</a:t>
                </a:r>
                <a:endParaRPr lang="zh-CN" altLang="en-US" sz="1400" b="1" dirty="0" smtClean="0"/>
              </a:p>
            </p:txBody>
          </p:sp>
          <p:sp>
            <p:nvSpPr>
              <p:cNvPr id="21" name="Text Box 3"/>
              <p:cNvSpPr txBox="1">
                <a:spLocks noChangeArrowheads="1"/>
              </p:cNvSpPr>
              <p:nvPr/>
            </p:nvSpPr>
            <p:spPr bwMode="auto">
              <a:xfrm>
                <a:off x="2057266" y="1307251"/>
                <a:ext cx="1859280" cy="314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4891E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26262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wrap="square" lIns="99092" tIns="49545" rIns="99092" bIns="49545">
                <a:spAutoFit/>
              </a:bodyPr>
              <a:lstStyle>
                <a:defPPr>
                  <a:defRPr lang="zh-CN"/>
                </a:defPPr>
                <a:lvl1pPr latinLnBrk="1">
                  <a:defRPr sz="1400" b="0">
                    <a:ea typeface="华文中宋" panose="02010600040101010101" pitchFamily="2" charset="-122"/>
                  </a:defRPr>
                </a:lvl1pPr>
                <a:lvl2pPr marL="742950" indent="-285750"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 dirty="0"/>
                  <a:t>EXE</a:t>
                </a:r>
                <a:r>
                  <a:rPr lang="zh-CN" altLang="en-US" b="1" dirty="0"/>
                  <a:t>级</a:t>
                </a:r>
                <a:r>
                  <a:rPr lang="en-US" altLang="zh-CN" b="1" dirty="0"/>
                  <a:t>ALU</a:t>
                </a:r>
                <a:r>
                  <a:rPr lang="zh-CN" altLang="en-US" b="1" dirty="0"/>
                  <a:t>数据输入</a:t>
                </a:r>
                <a:endParaRPr lang="en-US" altLang="zh-CN" b="1" dirty="0"/>
              </a:p>
            </p:txBody>
          </p:sp>
          <p:sp>
            <p:nvSpPr>
              <p:cNvPr id="22" name="Text Box 3"/>
              <p:cNvSpPr txBox="1">
                <a:spLocks noChangeArrowheads="1"/>
              </p:cNvSpPr>
              <p:nvPr/>
            </p:nvSpPr>
            <p:spPr bwMode="auto">
              <a:xfrm>
                <a:off x="2057266" y="1601256"/>
                <a:ext cx="2007870" cy="314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4891E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26262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 wrap="square" lIns="99092" tIns="49545" rIns="99092" bIns="49545">
                <a:spAutoFit/>
              </a:bodyPr>
              <a:lstStyle>
                <a:defPPr>
                  <a:defRPr lang="zh-CN"/>
                </a:defPPr>
                <a:lvl1pPr latinLnBrk="1">
                  <a:defRPr sz="1400" b="0">
                    <a:ea typeface="华文中宋" panose="02010600040101010101" pitchFamily="2" charset="-122"/>
                  </a:defRPr>
                </a:lvl1pPr>
                <a:lvl2pPr marL="742950" indent="-285750"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 dirty="0"/>
                  <a:t>MEM</a:t>
                </a:r>
                <a:r>
                  <a:rPr lang="zh-CN" altLang="en-US" b="1" dirty="0"/>
                  <a:t>级</a:t>
                </a:r>
                <a:r>
                  <a:rPr lang="en-US" altLang="zh-CN" b="1" dirty="0"/>
                  <a:t>ALU</a:t>
                </a:r>
                <a:r>
                  <a:rPr lang="zh-CN" altLang="en-US" b="1" dirty="0"/>
                  <a:t>数据输入</a:t>
                </a:r>
                <a:endParaRPr lang="en-US" altLang="zh-CN" b="1" dirty="0"/>
              </a:p>
            </p:txBody>
          </p:sp>
        </p:grpSp>
      </p:grpSp>
      <p:grpSp>
        <p:nvGrpSpPr>
          <p:cNvPr id="44" name="组合 43"/>
          <p:cNvGrpSpPr/>
          <p:nvPr/>
        </p:nvGrpSpPr>
        <p:grpSpPr>
          <a:xfrm>
            <a:off x="1687830" y="1779270"/>
            <a:ext cx="8119745" cy="4739005"/>
            <a:chOff x="2658" y="2802"/>
            <a:chExt cx="12787" cy="7463"/>
          </a:xfrm>
        </p:grpSpPr>
        <p:cxnSp>
          <p:nvCxnSpPr>
            <p:cNvPr id="201" name="直接箭头连接符 200"/>
            <p:cNvCxnSpPr/>
            <p:nvPr/>
          </p:nvCxnSpPr>
          <p:spPr>
            <a:xfrm flipV="1">
              <a:off x="6952" y="7623"/>
              <a:ext cx="2375" cy="23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203" name="直接箭头连接符 202"/>
            <p:cNvCxnSpPr>
              <a:stCxn id="263" idx="3"/>
            </p:cNvCxnSpPr>
            <p:nvPr/>
          </p:nvCxnSpPr>
          <p:spPr>
            <a:xfrm flipV="1">
              <a:off x="7367" y="6591"/>
              <a:ext cx="1054" cy="8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204" name="直接箭头连接符 203"/>
            <p:cNvCxnSpPr/>
            <p:nvPr/>
          </p:nvCxnSpPr>
          <p:spPr>
            <a:xfrm>
              <a:off x="7365" y="5551"/>
              <a:ext cx="1011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205" name="直接箭头连接符 204"/>
            <p:cNvCxnSpPr/>
            <p:nvPr/>
          </p:nvCxnSpPr>
          <p:spPr>
            <a:xfrm>
              <a:off x="10380" y="6924"/>
              <a:ext cx="371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206" name="直接连接符 205"/>
            <p:cNvCxnSpPr/>
            <p:nvPr/>
          </p:nvCxnSpPr>
          <p:spPr>
            <a:xfrm>
              <a:off x="13964" y="3398"/>
              <a:ext cx="0" cy="6334"/>
            </a:xfrm>
            <a:prstGeom prst="line">
              <a:avLst/>
            </a:prstGeom>
            <a:noFill/>
            <a:ln w="15875" cap="flat" cmpd="sng" algn="ctr">
              <a:solidFill>
                <a:srgbClr val="262626"/>
              </a:solidFill>
              <a:prstDash val="lgDash"/>
            </a:ln>
            <a:effectLst/>
          </p:spPr>
        </p:cxnSp>
        <p:cxnSp>
          <p:nvCxnSpPr>
            <p:cNvPr id="208" name="直接连接符 207"/>
            <p:cNvCxnSpPr/>
            <p:nvPr/>
          </p:nvCxnSpPr>
          <p:spPr>
            <a:xfrm>
              <a:off x="11888" y="3398"/>
              <a:ext cx="0" cy="6334"/>
            </a:xfrm>
            <a:prstGeom prst="line">
              <a:avLst/>
            </a:prstGeom>
            <a:noFill/>
            <a:ln w="15875" cap="flat" cmpd="sng" algn="ctr">
              <a:solidFill>
                <a:srgbClr val="262626"/>
              </a:solidFill>
              <a:prstDash val="lgDash"/>
            </a:ln>
            <a:effectLst/>
          </p:spPr>
        </p:cxnSp>
        <p:cxnSp>
          <p:nvCxnSpPr>
            <p:cNvPr id="209" name="直接连接符 208"/>
            <p:cNvCxnSpPr/>
            <p:nvPr/>
          </p:nvCxnSpPr>
          <p:spPr>
            <a:xfrm>
              <a:off x="9443" y="3367"/>
              <a:ext cx="0" cy="6334"/>
            </a:xfrm>
            <a:prstGeom prst="line">
              <a:avLst/>
            </a:prstGeom>
            <a:noFill/>
            <a:ln w="15875" cap="flat" cmpd="sng" algn="ctr">
              <a:solidFill>
                <a:srgbClr val="262626"/>
              </a:solidFill>
              <a:prstDash val="lgDash"/>
            </a:ln>
            <a:effectLst/>
          </p:spPr>
        </p:cxnSp>
        <p:cxnSp>
          <p:nvCxnSpPr>
            <p:cNvPr id="211" name="直接连接符 210"/>
            <p:cNvCxnSpPr/>
            <p:nvPr/>
          </p:nvCxnSpPr>
          <p:spPr>
            <a:xfrm>
              <a:off x="4977" y="3398"/>
              <a:ext cx="0" cy="6334"/>
            </a:xfrm>
            <a:prstGeom prst="line">
              <a:avLst/>
            </a:prstGeom>
            <a:noFill/>
            <a:ln w="15875" cap="flat" cmpd="sng" algn="ctr">
              <a:solidFill>
                <a:srgbClr val="262626"/>
              </a:solidFill>
              <a:prstDash val="lgDash"/>
            </a:ln>
            <a:effectLst/>
          </p:spPr>
        </p:cxnSp>
        <p:cxnSp>
          <p:nvCxnSpPr>
            <p:cNvPr id="212" name="直接箭头连接符 211"/>
            <p:cNvCxnSpPr/>
            <p:nvPr/>
          </p:nvCxnSpPr>
          <p:spPr>
            <a:xfrm>
              <a:off x="5020" y="6180"/>
              <a:ext cx="215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oval" w="sm" len="sm"/>
            </a:ln>
            <a:effectLst/>
          </p:spPr>
        </p:cxnSp>
        <p:cxnSp>
          <p:nvCxnSpPr>
            <p:cNvPr id="213" name="直接箭头连接符 212"/>
            <p:cNvCxnSpPr/>
            <p:nvPr/>
          </p:nvCxnSpPr>
          <p:spPr>
            <a:xfrm>
              <a:off x="7455" y="8216"/>
              <a:ext cx="4339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headEnd type="none" w="sm" len="med"/>
              <a:tailEnd type="triangle" w="sm" len="sm"/>
            </a:ln>
            <a:effectLst/>
          </p:spPr>
        </p:cxnSp>
        <p:cxnSp>
          <p:nvCxnSpPr>
            <p:cNvPr id="214" name="直接箭头连接符 213"/>
            <p:cNvCxnSpPr/>
            <p:nvPr/>
          </p:nvCxnSpPr>
          <p:spPr>
            <a:xfrm>
              <a:off x="11876" y="8216"/>
              <a:ext cx="1986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headEnd type="none" w="sm" len="med"/>
              <a:tailEnd type="triangle" w="sm" len="sm"/>
            </a:ln>
            <a:effectLst/>
          </p:spPr>
        </p:cxnSp>
        <p:cxnSp>
          <p:nvCxnSpPr>
            <p:cNvPr id="216" name="直接箭头连接符 215"/>
            <p:cNvCxnSpPr/>
            <p:nvPr/>
          </p:nvCxnSpPr>
          <p:spPr>
            <a:xfrm>
              <a:off x="3130" y="5825"/>
              <a:ext cx="424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 w="sm" len="sm"/>
            </a:ln>
            <a:effectLst/>
          </p:spPr>
        </p:cxnSp>
        <p:sp>
          <p:nvSpPr>
            <p:cNvPr id="220" name="矩形 219"/>
            <p:cNvSpPr/>
            <p:nvPr/>
          </p:nvSpPr>
          <p:spPr>
            <a:xfrm>
              <a:off x="12417" y="6623"/>
              <a:ext cx="1142" cy="1363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/>
              <a:endParaRPr lang="zh-CN" altLang="en-US" b="1" dirty="0">
                <a:solidFill>
                  <a:srgbClr val="262626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25" name="矩形 224"/>
            <p:cNvSpPr/>
            <p:nvPr/>
          </p:nvSpPr>
          <p:spPr>
            <a:xfrm>
              <a:off x="3554" y="5378"/>
              <a:ext cx="1087" cy="1588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/>
              <a:endParaRPr lang="en-US" altLang="zh-CN" b="1" dirty="0" smtClean="0">
                <a:solidFill>
                  <a:srgbClr val="262626"/>
                </a:solidFill>
                <a:latin typeface="+mn-ea"/>
                <a:ea typeface="+mn-ea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6" name="TextBox 225"/>
                <p:cNvSpPr txBox="1"/>
                <p:nvPr/>
              </p:nvSpPr>
              <p:spPr>
                <a:xfrm>
                  <a:off x="3389" y="7119"/>
                  <a:ext cx="1292" cy="4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0" smtClean="0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𝐈𝐍𝐒𝐓𝐌𝐄𝐌</m:t>
                        </m:r>
                      </m:oMath>
                    </m:oMathPara>
                  </a14:m>
                  <a:endParaRPr lang="zh-CN" altLang="en-US" sz="14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226" name="TextBox 2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9" y="7119"/>
                  <a:ext cx="1292" cy="485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7" name="TextBox 226"/>
                <p:cNvSpPr txBox="1"/>
                <p:nvPr/>
              </p:nvSpPr>
              <p:spPr>
                <a:xfrm>
                  <a:off x="3554" y="5620"/>
                  <a:ext cx="703" cy="3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/>
                          </a:rPr>
                          <m:t>𝐴𝑑𝑑𝑟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227" name="TextBox 2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4" y="5620"/>
                  <a:ext cx="703" cy="339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8" name="TextBox 227"/>
                <p:cNvSpPr txBox="1"/>
                <p:nvPr/>
              </p:nvSpPr>
              <p:spPr>
                <a:xfrm>
                  <a:off x="4102" y="6010"/>
                  <a:ext cx="537" cy="3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/>
                          </a:rPr>
                          <m:t>𝐼𝑛𝑠𝑡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228" name="TextBox 2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2" y="6010"/>
                  <a:ext cx="537" cy="339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229" name="矩形 228"/>
            <p:cNvSpPr/>
            <p:nvPr/>
          </p:nvSpPr>
          <p:spPr>
            <a:xfrm>
              <a:off x="2700" y="5239"/>
              <a:ext cx="460" cy="1159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/>
              <a:endParaRPr lang="zh-CN" altLang="en-US" sz="1400" dirty="0">
                <a:solidFill>
                  <a:srgbClr val="262626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0" name="TextBox 229"/>
                <p:cNvSpPr txBox="1"/>
                <p:nvPr/>
              </p:nvSpPr>
              <p:spPr>
                <a:xfrm>
                  <a:off x="2658" y="5545"/>
                  <a:ext cx="546" cy="4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/>
                          </a:rPr>
                          <m:t>𝑃𝐶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230" name="TextBox 2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8" y="5545"/>
                  <a:ext cx="546" cy="485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grpSp>
          <p:nvGrpSpPr>
            <p:cNvPr id="232" name="组合 231"/>
            <p:cNvGrpSpPr/>
            <p:nvPr/>
          </p:nvGrpSpPr>
          <p:grpSpPr>
            <a:xfrm rot="0">
              <a:off x="3731" y="4157"/>
              <a:ext cx="429" cy="882"/>
              <a:chOff x="2169360" y="2359227"/>
              <a:chExt cx="288032" cy="560350"/>
            </a:xfrm>
          </p:grpSpPr>
          <p:grpSp>
            <p:nvGrpSpPr>
              <p:cNvPr id="234" name="组合 233"/>
              <p:cNvGrpSpPr/>
              <p:nvPr/>
            </p:nvGrpSpPr>
            <p:grpSpPr>
              <a:xfrm>
                <a:off x="2169360" y="2359227"/>
                <a:ext cx="288032" cy="560350"/>
                <a:chOff x="1763688" y="4835413"/>
                <a:chExt cx="288032" cy="560350"/>
              </a:xfrm>
            </p:grpSpPr>
            <p:cxnSp>
              <p:nvCxnSpPr>
                <p:cNvPr id="236" name="直接连接符 235"/>
                <p:cNvCxnSpPr/>
                <p:nvPr/>
              </p:nvCxnSpPr>
              <p:spPr>
                <a:xfrm>
                  <a:off x="1763688" y="4835413"/>
                  <a:ext cx="288032" cy="153888"/>
                </a:xfrm>
                <a:prstGeom prst="lin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262626"/>
                  </a:solidFill>
                  <a:prstDash val="solid"/>
                </a:ln>
                <a:effectLst/>
              </p:spPr>
            </p:cxnSp>
            <p:cxnSp>
              <p:nvCxnSpPr>
                <p:cNvPr id="237" name="直接连接符 236"/>
                <p:cNvCxnSpPr/>
                <p:nvPr/>
              </p:nvCxnSpPr>
              <p:spPr>
                <a:xfrm>
                  <a:off x="2051720" y="4989301"/>
                  <a:ext cx="0" cy="129252"/>
                </a:xfrm>
                <a:prstGeom prst="lin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262626"/>
                  </a:solidFill>
                  <a:prstDash val="solid"/>
                </a:ln>
                <a:effectLst/>
              </p:spPr>
            </p:cxnSp>
            <p:cxnSp>
              <p:nvCxnSpPr>
                <p:cNvPr id="239" name="直接连接符 238"/>
                <p:cNvCxnSpPr/>
                <p:nvPr/>
              </p:nvCxnSpPr>
              <p:spPr>
                <a:xfrm>
                  <a:off x="1763688" y="4846264"/>
                  <a:ext cx="0" cy="207663"/>
                </a:xfrm>
                <a:prstGeom prst="lin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262626"/>
                  </a:solidFill>
                  <a:prstDash val="solid"/>
                </a:ln>
                <a:effectLst/>
              </p:spPr>
            </p:cxnSp>
            <p:cxnSp>
              <p:nvCxnSpPr>
                <p:cNvPr id="241" name="直接连接符 240"/>
                <p:cNvCxnSpPr/>
                <p:nvPr/>
              </p:nvCxnSpPr>
              <p:spPr>
                <a:xfrm>
                  <a:off x="1763688" y="5053927"/>
                  <a:ext cx="72008" cy="64626"/>
                </a:xfrm>
                <a:prstGeom prst="lin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262626"/>
                  </a:solidFill>
                  <a:prstDash val="solid"/>
                </a:ln>
                <a:effectLst/>
              </p:spPr>
            </p:cxnSp>
            <p:cxnSp>
              <p:nvCxnSpPr>
                <p:cNvPr id="242" name="直接连接符 241"/>
                <p:cNvCxnSpPr/>
                <p:nvPr/>
              </p:nvCxnSpPr>
              <p:spPr>
                <a:xfrm flipV="1">
                  <a:off x="1763688" y="5241875"/>
                  <a:ext cx="288032" cy="153888"/>
                </a:xfrm>
                <a:prstGeom prst="lin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262626"/>
                  </a:solidFill>
                  <a:prstDash val="solid"/>
                </a:ln>
                <a:effectLst/>
              </p:spPr>
            </p:cxnSp>
            <p:cxnSp>
              <p:nvCxnSpPr>
                <p:cNvPr id="243" name="直接连接符 242"/>
                <p:cNvCxnSpPr/>
                <p:nvPr/>
              </p:nvCxnSpPr>
              <p:spPr>
                <a:xfrm flipV="1">
                  <a:off x="2051720" y="5112623"/>
                  <a:ext cx="0" cy="129252"/>
                </a:xfrm>
                <a:prstGeom prst="lin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262626"/>
                  </a:solidFill>
                  <a:prstDash val="solid"/>
                </a:ln>
                <a:effectLst/>
              </p:spPr>
            </p:cxnSp>
            <p:cxnSp>
              <p:nvCxnSpPr>
                <p:cNvPr id="244" name="直接连接符 243"/>
                <p:cNvCxnSpPr/>
                <p:nvPr/>
              </p:nvCxnSpPr>
              <p:spPr>
                <a:xfrm flipV="1">
                  <a:off x="1763688" y="5177249"/>
                  <a:ext cx="0" cy="207663"/>
                </a:xfrm>
                <a:prstGeom prst="lin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262626"/>
                  </a:solidFill>
                  <a:prstDash val="solid"/>
                </a:ln>
                <a:effectLst/>
              </p:spPr>
            </p:cxnSp>
            <p:cxnSp>
              <p:nvCxnSpPr>
                <p:cNvPr id="246" name="直接连接符 245"/>
                <p:cNvCxnSpPr/>
                <p:nvPr/>
              </p:nvCxnSpPr>
              <p:spPr>
                <a:xfrm flipV="1">
                  <a:off x="1763688" y="5118553"/>
                  <a:ext cx="72008" cy="58696"/>
                </a:xfrm>
                <a:prstGeom prst="lin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262626"/>
                  </a:solidFill>
                  <a:prstDash val="solid"/>
                </a:ln>
                <a:effectLst/>
              </p:spPr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5" name="TextBox 234"/>
                  <p:cNvSpPr txBox="1"/>
                  <p:nvPr/>
                </p:nvSpPr>
                <p:spPr>
                  <a:xfrm>
                    <a:off x="2169360" y="2443333"/>
                    <a:ext cx="28505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1" i="1" smtClean="0">
                              <a:latin typeface="Cambria Math" panose="02040503050406030204"/>
                            </a:rPr>
                            <m:t>+</m:t>
                          </m:r>
                        </m:oMath>
                      </m:oMathPara>
                    </a14:m>
                    <a:endParaRPr lang="zh-CN" altLang="en-US" sz="1600" b="1" dirty="0"/>
                  </a:p>
                </p:txBody>
              </p:sp>
            </mc:Choice>
            <mc:Fallback>
              <p:sp>
                <p:nvSpPr>
                  <p:cNvPr id="235" name="TextBox 2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9360" y="2443333"/>
                    <a:ext cx="285054" cy="338554"/>
                  </a:xfrm>
                  <a:prstGeom prst="rect">
                    <a:avLst/>
                  </a:prstGeom>
                  <a:blipFill rotWithShape="1">
                    <a:blip r:embed="rId7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</p:grpSp>
        <p:cxnSp>
          <p:nvCxnSpPr>
            <p:cNvPr id="247" name="直接箭头连接符 246"/>
            <p:cNvCxnSpPr/>
            <p:nvPr/>
          </p:nvCxnSpPr>
          <p:spPr>
            <a:xfrm>
              <a:off x="3448" y="4356"/>
              <a:ext cx="283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8" name="TextBox 247"/>
                <p:cNvSpPr txBox="1"/>
                <p:nvPr/>
              </p:nvSpPr>
              <p:spPr>
                <a:xfrm>
                  <a:off x="3110" y="4077"/>
                  <a:ext cx="425" cy="5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/>
                          </a:rPr>
                          <m:t>4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>
            <p:sp>
              <p:nvSpPr>
                <p:cNvPr id="248" name="TextBox 2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0" y="4077"/>
                  <a:ext cx="425" cy="533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grpSp>
          <p:nvGrpSpPr>
            <p:cNvPr id="250" name="组合 249"/>
            <p:cNvGrpSpPr/>
            <p:nvPr/>
          </p:nvGrpSpPr>
          <p:grpSpPr>
            <a:xfrm rot="0">
              <a:off x="5943" y="5038"/>
              <a:ext cx="1424" cy="2137"/>
              <a:chOff x="5716037" y="4880244"/>
              <a:chExt cx="955365" cy="1357068"/>
            </a:xfrm>
          </p:grpSpPr>
          <p:sp>
            <p:nvSpPr>
              <p:cNvPr id="251" name="矩形 250"/>
              <p:cNvSpPr/>
              <p:nvPr/>
            </p:nvSpPr>
            <p:spPr>
              <a:xfrm>
                <a:off x="5716041" y="4880244"/>
                <a:ext cx="955361" cy="1357068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rgbClr val="262626"/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/>
                <a:endParaRPr lang="en-US" altLang="zh-CN" b="1" dirty="0" smtClean="0">
                  <a:solidFill>
                    <a:srgbClr val="262626"/>
                  </a:solidFill>
                  <a:latin typeface="+mn-ea"/>
                  <a:ea typeface="+mn-ea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2" name="TextBox 251"/>
                  <p:cNvSpPr txBox="1"/>
                  <p:nvPr/>
                </p:nvSpPr>
                <p:spPr>
                  <a:xfrm>
                    <a:off x="5716041" y="4880245"/>
                    <a:ext cx="379079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latin typeface="Cambria Math" panose="02040503050406030204"/>
                            </a:rPr>
                            <m:t>𝑅𝑎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>
              <p:sp>
                <p:nvSpPr>
                  <p:cNvPr id="252" name="TextBox 2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6041" y="4880245"/>
                    <a:ext cx="379079" cy="307777"/>
                  </a:xfrm>
                  <a:prstGeom prst="rect">
                    <a:avLst/>
                  </a:prstGeom>
                  <a:blipFill rotWithShape="1">
                    <a:blip r:embed="rId9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3" name="TextBox 252"/>
                  <p:cNvSpPr txBox="1"/>
                  <p:nvPr/>
                </p:nvSpPr>
                <p:spPr>
                  <a:xfrm>
                    <a:off x="5716037" y="5115578"/>
                    <a:ext cx="379079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latin typeface="Cambria Math" panose="02040503050406030204"/>
                            </a:rPr>
                            <m:t>𝑅𝑏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>
              <p:sp>
                <p:nvSpPr>
                  <p:cNvPr id="253" name="TextBox 2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6037" y="5115578"/>
                    <a:ext cx="379079" cy="307777"/>
                  </a:xfrm>
                  <a:prstGeom prst="rect">
                    <a:avLst/>
                  </a:prstGeom>
                  <a:blipFill rotWithShape="1">
                    <a:blip r:embed="rId10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5" name="TextBox 254"/>
                  <p:cNvSpPr txBox="1"/>
                  <p:nvPr/>
                </p:nvSpPr>
                <p:spPr>
                  <a:xfrm>
                    <a:off x="5716041" y="5446435"/>
                    <a:ext cx="379079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latin typeface="Cambria Math" panose="02040503050406030204"/>
                            </a:rPr>
                            <m:t>𝑊𝑟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>
              <p:sp>
                <p:nvSpPr>
                  <p:cNvPr id="255" name="TextBox 2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6041" y="5446435"/>
                    <a:ext cx="379079" cy="307777"/>
                  </a:xfrm>
                  <a:prstGeom prst="rect">
                    <a:avLst/>
                  </a:prstGeom>
                  <a:blipFill rotWithShape="1">
                    <a:blip r:embed="rId11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7" name="TextBox 256"/>
                  <p:cNvSpPr txBox="1"/>
                  <p:nvPr/>
                </p:nvSpPr>
                <p:spPr>
                  <a:xfrm>
                    <a:off x="5716041" y="5848478"/>
                    <a:ext cx="32460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latin typeface="Cambria Math" panose="02040503050406030204"/>
                            </a:rPr>
                            <m:t>𝐷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>
              <p:sp>
                <p:nvSpPr>
                  <p:cNvPr id="257" name="TextBox 2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6041" y="5848478"/>
                    <a:ext cx="324606" cy="307777"/>
                  </a:xfrm>
                  <a:prstGeom prst="rect">
                    <a:avLst/>
                  </a:prstGeom>
                  <a:blipFill rotWithShape="1">
                    <a:blip r:embed="rId12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0" name="TextBox 259"/>
                  <p:cNvSpPr txBox="1"/>
                  <p:nvPr/>
                </p:nvSpPr>
                <p:spPr>
                  <a:xfrm>
                    <a:off x="6291312" y="5129021"/>
                    <a:ext cx="379079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latin typeface="Cambria Math" panose="02040503050406030204"/>
                            </a:rPr>
                            <m:t>𝑄𝑎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>
              <p:sp>
                <p:nvSpPr>
                  <p:cNvPr id="260" name="TextBox 2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91312" y="5129021"/>
                    <a:ext cx="379079" cy="307777"/>
                  </a:xfrm>
                  <a:prstGeom prst="rect">
                    <a:avLst/>
                  </a:prstGeom>
                  <a:blipFill rotWithShape="1">
                    <a:blip r:embed="rId13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3" name="TextBox 262"/>
                  <p:cNvSpPr txBox="1"/>
                  <p:nvPr/>
                </p:nvSpPr>
                <p:spPr>
                  <a:xfrm>
                    <a:off x="6292320" y="5717700"/>
                    <a:ext cx="379079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latin typeface="Cambria Math" panose="02040503050406030204"/>
                            </a:rPr>
                            <m:t>𝑄𝑏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>
              <p:sp>
                <p:nvSpPr>
                  <p:cNvPr id="263" name="TextBox 2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92320" y="5717700"/>
                    <a:ext cx="379079" cy="307777"/>
                  </a:xfrm>
                  <a:prstGeom prst="rect">
                    <a:avLst/>
                  </a:prstGeom>
                  <a:blipFill rotWithShape="1">
                    <a:blip r:embed="rId14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</p:grpSp>
        <p:cxnSp>
          <p:nvCxnSpPr>
            <p:cNvPr id="264" name="直接箭头连接符 263"/>
            <p:cNvCxnSpPr/>
            <p:nvPr/>
          </p:nvCxnSpPr>
          <p:spPr>
            <a:xfrm>
              <a:off x="5235" y="5650"/>
              <a:ext cx="708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headEnd type="oval" w="sm" len="sm"/>
              <a:tailEnd type="triangle" w="sm" len="sm"/>
            </a:ln>
            <a:effectLst/>
          </p:spPr>
        </p:cxnSp>
        <p:grpSp>
          <p:nvGrpSpPr>
            <p:cNvPr id="266" name="组合 265"/>
            <p:cNvGrpSpPr/>
            <p:nvPr/>
          </p:nvGrpSpPr>
          <p:grpSpPr>
            <a:xfrm rot="0">
              <a:off x="10751" y="5588"/>
              <a:ext cx="751" cy="1544"/>
              <a:chOff x="5652120" y="5085183"/>
              <a:chExt cx="504056" cy="980613"/>
            </a:xfrm>
          </p:grpSpPr>
          <p:grpSp>
            <p:nvGrpSpPr>
              <p:cNvPr id="267" name="组合 266"/>
              <p:cNvGrpSpPr/>
              <p:nvPr/>
            </p:nvGrpSpPr>
            <p:grpSpPr>
              <a:xfrm>
                <a:off x="5652120" y="5085183"/>
                <a:ext cx="504056" cy="980613"/>
                <a:chOff x="1763688" y="4835413"/>
                <a:chExt cx="288032" cy="560350"/>
              </a:xfrm>
            </p:grpSpPr>
            <p:cxnSp>
              <p:nvCxnSpPr>
                <p:cNvPr id="269" name="直接连接符 268"/>
                <p:cNvCxnSpPr/>
                <p:nvPr/>
              </p:nvCxnSpPr>
              <p:spPr>
                <a:xfrm>
                  <a:off x="1763688" y="4835413"/>
                  <a:ext cx="288032" cy="153888"/>
                </a:xfrm>
                <a:prstGeom prst="lin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262626"/>
                  </a:solidFill>
                  <a:prstDash val="solid"/>
                </a:ln>
                <a:effectLst/>
              </p:spPr>
            </p:cxnSp>
            <p:cxnSp>
              <p:nvCxnSpPr>
                <p:cNvPr id="270" name="直接连接符 269"/>
                <p:cNvCxnSpPr/>
                <p:nvPr/>
              </p:nvCxnSpPr>
              <p:spPr>
                <a:xfrm>
                  <a:off x="2051720" y="4989301"/>
                  <a:ext cx="0" cy="129252"/>
                </a:xfrm>
                <a:prstGeom prst="lin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262626"/>
                  </a:solidFill>
                  <a:prstDash val="solid"/>
                </a:ln>
                <a:effectLst/>
              </p:spPr>
            </p:cxnSp>
            <p:cxnSp>
              <p:nvCxnSpPr>
                <p:cNvPr id="271" name="直接连接符 270"/>
                <p:cNvCxnSpPr/>
                <p:nvPr/>
              </p:nvCxnSpPr>
              <p:spPr>
                <a:xfrm>
                  <a:off x="1763688" y="4846264"/>
                  <a:ext cx="0" cy="207663"/>
                </a:xfrm>
                <a:prstGeom prst="lin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262626"/>
                  </a:solidFill>
                  <a:prstDash val="solid"/>
                </a:ln>
                <a:effectLst/>
              </p:spPr>
            </p:cxnSp>
            <p:cxnSp>
              <p:nvCxnSpPr>
                <p:cNvPr id="272" name="直接连接符 271"/>
                <p:cNvCxnSpPr/>
                <p:nvPr/>
              </p:nvCxnSpPr>
              <p:spPr>
                <a:xfrm>
                  <a:off x="1763688" y="5053927"/>
                  <a:ext cx="72008" cy="64626"/>
                </a:xfrm>
                <a:prstGeom prst="lin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262626"/>
                  </a:solidFill>
                  <a:prstDash val="solid"/>
                </a:ln>
                <a:effectLst/>
              </p:spPr>
            </p:cxnSp>
            <p:cxnSp>
              <p:nvCxnSpPr>
                <p:cNvPr id="273" name="直接连接符 272"/>
                <p:cNvCxnSpPr/>
                <p:nvPr/>
              </p:nvCxnSpPr>
              <p:spPr>
                <a:xfrm flipV="1">
                  <a:off x="1763688" y="5241875"/>
                  <a:ext cx="288032" cy="153888"/>
                </a:xfrm>
                <a:prstGeom prst="lin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262626"/>
                  </a:solidFill>
                  <a:prstDash val="solid"/>
                </a:ln>
                <a:effectLst/>
              </p:spPr>
            </p:cxnSp>
            <p:cxnSp>
              <p:nvCxnSpPr>
                <p:cNvPr id="275" name="直接连接符 274"/>
                <p:cNvCxnSpPr/>
                <p:nvPr/>
              </p:nvCxnSpPr>
              <p:spPr>
                <a:xfrm flipV="1">
                  <a:off x="2051720" y="5112623"/>
                  <a:ext cx="0" cy="129252"/>
                </a:xfrm>
                <a:prstGeom prst="lin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262626"/>
                  </a:solidFill>
                  <a:prstDash val="solid"/>
                </a:ln>
                <a:effectLst/>
              </p:spPr>
            </p:cxnSp>
            <p:cxnSp>
              <p:nvCxnSpPr>
                <p:cNvPr id="276" name="直接连接符 275"/>
                <p:cNvCxnSpPr/>
                <p:nvPr/>
              </p:nvCxnSpPr>
              <p:spPr>
                <a:xfrm flipV="1">
                  <a:off x="1763688" y="5177249"/>
                  <a:ext cx="0" cy="207663"/>
                </a:xfrm>
                <a:prstGeom prst="lin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262626"/>
                  </a:solidFill>
                  <a:prstDash val="solid"/>
                </a:ln>
                <a:effectLst/>
              </p:spPr>
            </p:cxnSp>
            <p:cxnSp>
              <p:nvCxnSpPr>
                <p:cNvPr id="277" name="直接连接符 276"/>
                <p:cNvCxnSpPr/>
                <p:nvPr/>
              </p:nvCxnSpPr>
              <p:spPr>
                <a:xfrm flipV="1">
                  <a:off x="1763688" y="5118553"/>
                  <a:ext cx="72008" cy="58696"/>
                </a:xfrm>
                <a:prstGeom prst="lin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262626"/>
                  </a:solidFill>
                  <a:prstDash val="solid"/>
                </a:ln>
                <a:effectLst/>
              </p:spPr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8" name="TextBox 267"/>
                  <p:cNvSpPr txBox="1"/>
                  <p:nvPr/>
                </p:nvSpPr>
                <p:spPr>
                  <a:xfrm>
                    <a:off x="5685265" y="5426790"/>
                    <a:ext cx="441049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 panose="02040503050406030204"/>
                            </a:rPr>
                            <m:t>ALU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>
              <p:sp>
                <p:nvSpPr>
                  <p:cNvPr id="268" name="TextBox 2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5265" y="5426790"/>
                    <a:ext cx="441049" cy="307777"/>
                  </a:xfrm>
                  <a:prstGeom prst="rect">
                    <a:avLst/>
                  </a:prstGeom>
                  <a:blipFill rotWithShape="1">
                    <a:blip r:embed="rId15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</p:grpSp>
        <p:cxnSp>
          <p:nvCxnSpPr>
            <p:cNvPr id="278" name="直接箭头连接符 277"/>
            <p:cNvCxnSpPr/>
            <p:nvPr/>
          </p:nvCxnSpPr>
          <p:spPr>
            <a:xfrm>
              <a:off x="5235" y="5272"/>
              <a:ext cx="708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279" name="直接箭头连接符 278"/>
            <p:cNvCxnSpPr/>
            <p:nvPr/>
          </p:nvCxnSpPr>
          <p:spPr>
            <a:xfrm>
              <a:off x="5557" y="6180"/>
              <a:ext cx="375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headEnd type="none" w="sm" len="sm"/>
              <a:tailEnd type="triangle" w="sm" len="sm"/>
            </a:ln>
            <a:effectLst/>
          </p:spPr>
        </p:cxnSp>
        <p:cxnSp>
          <p:nvCxnSpPr>
            <p:cNvPr id="280" name="直接连接符 279"/>
            <p:cNvCxnSpPr/>
            <p:nvPr/>
          </p:nvCxnSpPr>
          <p:spPr>
            <a:xfrm>
              <a:off x="5235" y="4894"/>
              <a:ext cx="0" cy="3492"/>
            </a:xfrm>
            <a:prstGeom prst="line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headEnd type="none" w="sm" len="sm"/>
              <a:tailEnd type="none"/>
            </a:ln>
            <a:effectLst/>
          </p:spPr>
        </p:cxnSp>
        <p:sp>
          <p:nvSpPr>
            <p:cNvPr id="281" name="流程图: 手动操作 280"/>
            <p:cNvSpPr/>
            <p:nvPr/>
          </p:nvSpPr>
          <p:spPr>
            <a:xfrm rot="5400000">
              <a:off x="6788" y="7434"/>
              <a:ext cx="561" cy="424"/>
            </a:xfrm>
            <a:prstGeom prst="flowChartManualOperation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b="1" dirty="0">
                <a:solidFill>
                  <a:srgbClr val="262626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2" name="TextBox 281"/>
                <p:cNvSpPr txBox="1"/>
                <p:nvPr/>
              </p:nvSpPr>
              <p:spPr>
                <a:xfrm flipH="1">
                  <a:off x="6888" y="7518"/>
                  <a:ext cx="339" cy="29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rIns="0" bIns="0" rtlCol="0">
                  <a:spAutoFit/>
                </a:bodyPr>
                <a:lstStyle/>
                <a:p>
                  <a:pPr>
                    <a:lnSpc>
                      <a:spcPts val="11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/>
                          </a:rPr>
                          <m:t>E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282" name="TextBox 2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888" y="7518"/>
                  <a:ext cx="339" cy="295"/>
                </a:xfrm>
                <a:prstGeom prst="rect">
                  <a:avLst/>
                </a:prstGeom>
                <a:blipFill rotWithShape="1">
                  <a:blip r:embed="rId1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284" name="直接箭头连接符 283"/>
            <p:cNvCxnSpPr>
              <a:endCxn id="281" idx="2"/>
            </p:cNvCxnSpPr>
            <p:nvPr/>
          </p:nvCxnSpPr>
          <p:spPr>
            <a:xfrm>
              <a:off x="5235" y="7646"/>
              <a:ext cx="1622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headEnd type="oval" w="sm" len="sm"/>
              <a:tailEnd type="triangle" w="sm" len="sm"/>
            </a:ln>
            <a:effectLst/>
          </p:spPr>
        </p:cxnSp>
        <p:cxnSp>
          <p:nvCxnSpPr>
            <p:cNvPr id="285" name="直接箭头连接符 284"/>
            <p:cNvCxnSpPr/>
            <p:nvPr/>
          </p:nvCxnSpPr>
          <p:spPr>
            <a:xfrm>
              <a:off x="7844" y="6722"/>
              <a:ext cx="573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FF0000"/>
              </a:solidFill>
              <a:prstDash val="solid"/>
              <a:headEnd type="oval"/>
              <a:tailEnd type="triangle" w="sm" len="sm"/>
            </a:ln>
            <a:effectLst/>
          </p:spPr>
        </p:cxnSp>
        <p:grpSp>
          <p:nvGrpSpPr>
            <p:cNvPr id="289" name="组合 288"/>
            <p:cNvGrpSpPr/>
            <p:nvPr/>
          </p:nvGrpSpPr>
          <p:grpSpPr>
            <a:xfrm rot="0">
              <a:off x="8443" y="4292"/>
              <a:ext cx="501" cy="831"/>
              <a:chOff x="2169360" y="2359227"/>
              <a:chExt cx="288032" cy="560350"/>
            </a:xfrm>
          </p:grpSpPr>
          <p:grpSp>
            <p:nvGrpSpPr>
              <p:cNvPr id="290" name="组合 289"/>
              <p:cNvGrpSpPr/>
              <p:nvPr/>
            </p:nvGrpSpPr>
            <p:grpSpPr>
              <a:xfrm>
                <a:off x="2169360" y="2359227"/>
                <a:ext cx="288032" cy="560350"/>
                <a:chOff x="1763688" y="4835413"/>
                <a:chExt cx="288032" cy="560350"/>
              </a:xfrm>
            </p:grpSpPr>
            <p:cxnSp>
              <p:nvCxnSpPr>
                <p:cNvPr id="292" name="直接连接符 291"/>
                <p:cNvCxnSpPr/>
                <p:nvPr/>
              </p:nvCxnSpPr>
              <p:spPr>
                <a:xfrm>
                  <a:off x="1763688" y="4835413"/>
                  <a:ext cx="288032" cy="153888"/>
                </a:xfrm>
                <a:prstGeom prst="lin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262626"/>
                  </a:solidFill>
                  <a:prstDash val="solid"/>
                </a:ln>
                <a:effectLst/>
              </p:spPr>
            </p:cxnSp>
            <p:cxnSp>
              <p:nvCxnSpPr>
                <p:cNvPr id="293" name="直接连接符 292"/>
                <p:cNvCxnSpPr/>
                <p:nvPr/>
              </p:nvCxnSpPr>
              <p:spPr>
                <a:xfrm>
                  <a:off x="2051720" y="4989301"/>
                  <a:ext cx="0" cy="129252"/>
                </a:xfrm>
                <a:prstGeom prst="lin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262626"/>
                  </a:solidFill>
                  <a:prstDash val="solid"/>
                </a:ln>
                <a:effectLst/>
              </p:spPr>
            </p:cxnSp>
            <p:cxnSp>
              <p:nvCxnSpPr>
                <p:cNvPr id="294" name="直接连接符 293"/>
                <p:cNvCxnSpPr/>
                <p:nvPr/>
              </p:nvCxnSpPr>
              <p:spPr>
                <a:xfrm>
                  <a:off x="1763688" y="4846264"/>
                  <a:ext cx="0" cy="207663"/>
                </a:xfrm>
                <a:prstGeom prst="lin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262626"/>
                  </a:solidFill>
                  <a:prstDash val="solid"/>
                </a:ln>
                <a:effectLst/>
              </p:spPr>
            </p:cxnSp>
            <p:cxnSp>
              <p:nvCxnSpPr>
                <p:cNvPr id="295" name="直接连接符 294"/>
                <p:cNvCxnSpPr/>
                <p:nvPr/>
              </p:nvCxnSpPr>
              <p:spPr>
                <a:xfrm>
                  <a:off x="1763688" y="5053927"/>
                  <a:ext cx="72008" cy="64626"/>
                </a:xfrm>
                <a:prstGeom prst="lin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262626"/>
                  </a:solidFill>
                  <a:prstDash val="solid"/>
                </a:ln>
                <a:effectLst/>
              </p:spPr>
            </p:cxnSp>
            <p:cxnSp>
              <p:nvCxnSpPr>
                <p:cNvPr id="296" name="直接连接符 295"/>
                <p:cNvCxnSpPr/>
                <p:nvPr/>
              </p:nvCxnSpPr>
              <p:spPr>
                <a:xfrm flipV="1">
                  <a:off x="1763688" y="5241875"/>
                  <a:ext cx="288032" cy="153888"/>
                </a:xfrm>
                <a:prstGeom prst="lin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262626"/>
                  </a:solidFill>
                  <a:prstDash val="solid"/>
                </a:ln>
                <a:effectLst/>
              </p:spPr>
            </p:cxnSp>
            <p:cxnSp>
              <p:nvCxnSpPr>
                <p:cNvPr id="297" name="直接连接符 296"/>
                <p:cNvCxnSpPr/>
                <p:nvPr/>
              </p:nvCxnSpPr>
              <p:spPr>
                <a:xfrm flipV="1">
                  <a:off x="2051720" y="5112623"/>
                  <a:ext cx="0" cy="129252"/>
                </a:xfrm>
                <a:prstGeom prst="lin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262626"/>
                  </a:solidFill>
                  <a:prstDash val="solid"/>
                </a:ln>
                <a:effectLst/>
              </p:spPr>
            </p:cxnSp>
            <p:cxnSp>
              <p:nvCxnSpPr>
                <p:cNvPr id="298" name="直接连接符 297"/>
                <p:cNvCxnSpPr/>
                <p:nvPr/>
              </p:nvCxnSpPr>
              <p:spPr>
                <a:xfrm flipV="1">
                  <a:off x="1763688" y="5177249"/>
                  <a:ext cx="0" cy="207663"/>
                </a:xfrm>
                <a:prstGeom prst="lin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262626"/>
                  </a:solidFill>
                  <a:prstDash val="solid"/>
                </a:ln>
                <a:effectLst/>
              </p:spPr>
            </p:cxnSp>
            <p:cxnSp>
              <p:nvCxnSpPr>
                <p:cNvPr id="300" name="直接连接符 299"/>
                <p:cNvCxnSpPr/>
                <p:nvPr/>
              </p:nvCxnSpPr>
              <p:spPr>
                <a:xfrm flipV="1">
                  <a:off x="1763688" y="5118553"/>
                  <a:ext cx="72008" cy="58696"/>
                </a:xfrm>
                <a:prstGeom prst="lin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262626"/>
                  </a:solidFill>
                  <a:prstDash val="solid"/>
                </a:ln>
                <a:effectLst/>
              </p:spPr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1" name="TextBox 290"/>
                  <p:cNvSpPr txBox="1"/>
                  <p:nvPr/>
                </p:nvSpPr>
                <p:spPr>
                  <a:xfrm>
                    <a:off x="2172338" y="2452446"/>
                    <a:ext cx="28505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1" i="1" smtClean="0">
                              <a:latin typeface="Cambria Math" panose="02040503050406030204"/>
                            </a:rPr>
                            <m:t>+</m:t>
                          </m:r>
                        </m:oMath>
                      </m:oMathPara>
                    </a14:m>
                    <a:endParaRPr lang="zh-CN" altLang="en-US" sz="1600" b="1" dirty="0"/>
                  </a:p>
                </p:txBody>
              </p:sp>
            </mc:Choice>
            <mc:Fallback>
              <p:sp>
                <p:nvSpPr>
                  <p:cNvPr id="291" name="TextBox 2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2338" y="2452446"/>
                    <a:ext cx="285054" cy="338554"/>
                  </a:xfrm>
                  <a:prstGeom prst="rect">
                    <a:avLst/>
                  </a:prstGeom>
                  <a:blipFill rotWithShape="1">
                    <a:blip r:embed="rId17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  <a:endParaRPr lang="zh-CN" altLang="en-US">
                      <a:noFill/>
                    </a:endParaRP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2" name="矩形 301"/>
                <p:cNvSpPr/>
                <p:nvPr/>
              </p:nvSpPr>
              <p:spPr>
                <a:xfrm>
                  <a:off x="7586" y="4761"/>
                  <a:ext cx="624" cy="31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l-GR" altLang="zh-CN" sz="1200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Cambria Math" panose="02040503050406030204"/>
                          </a:rPr>
                          <m:t>≪</m:t>
                        </m:r>
                        <m: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Cambria Math" panose="02040503050406030204"/>
                          </a:rPr>
                          <m:t>2</m:t>
                        </m:r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</p:txBody>
            </p:sp>
          </mc:Choice>
          <mc:Fallback>
            <p:sp>
              <p:nvSpPr>
                <p:cNvPr id="302" name="矩形 3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6" y="4761"/>
                  <a:ext cx="624" cy="314"/>
                </a:xfrm>
                <a:prstGeom prst="rect">
                  <a:avLst/>
                </a:prstGeom>
                <a:blipFill rotWithShape="1">
                  <a:blip r:embed="rId18"/>
                </a:blip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307" name="直接箭头连接符 306"/>
            <p:cNvCxnSpPr/>
            <p:nvPr/>
          </p:nvCxnSpPr>
          <p:spPr>
            <a:xfrm>
              <a:off x="8195" y="4932"/>
              <a:ext cx="256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308" name="直接箭头连接符 307"/>
            <p:cNvCxnSpPr/>
            <p:nvPr/>
          </p:nvCxnSpPr>
          <p:spPr>
            <a:xfrm>
              <a:off x="3110" y="3623"/>
              <a:ext cx="6021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headEnd type="triangle" w="sm" len="med"/>
              <a:tailEnd type="none" w="sm" len="sm"/>
            </a:ln>
            <a:effectLst/>
          </p:spPr>
        </p:cxnSp>
        <p:cxnSp>
          <p:nvCxnSpPr>
            <p:cNvPr id="309" name="直接连接符 308"/>
            <p:cNvCxnSpPr/>
            <p:nvPr/>
          </p:nvCxnSpPr>
          <p:spPr>
            <a:xfrm>
              <a:off x="3302" y="4857"/>
              <a:ext cx="0" cy="968"/>
            </a:xfrm>
            <a:prstGeom prst="line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headEnd type="none" w="sm" len="sm"/>
              <a:tailEnd type="oval" w="sm" len="sm"/>
            </a:ln>
            <a:effectLst/>
          </p:spPr>
        </p:cxnSp>
        <p:cxnSp>
          <p:nvCxnSpPr>
            <p:cNvPr id="310" name="直接箭头连接符 309"/>
            <p:cNvCxnSpPr/>
            <p:nvPr/>
          </p:nvCxnSpPr>
          <p:spPr>
            <a:xfrm>
              <a:off x="3302" y="4888"/>
              <a:ext cx="420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/>
            </a:ln>
            <a:effectLst/>
          </p:spPr>
        </p:cxnSp>
        <p:cxnSp>
          <p:nvCxnSpPr>
            <p:cNvPr id="311" name="直接箭头连接符 310"/>
            <p:cNvCxnSpPr/>
            <p:nvPr/>
          </p:nvCxnSpPr>
          <p:spPr>
            <a:xfrm>
              <a:off x="3110" y="3984"/>
              <a:ext cx="1304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headEnd type="triangle" w="sm" len="med"/>
              <a:tailEnd type="none" w="sm" len="sm"/>
            </a:ln>
            <a:effectLst/>
          </p:spPr>
        </p:cxnSp>
        <p:cxnSp>
          <p:nvCxnSpPr>
            <p:cNvPr id="312" name="直接箭头连接符 311"/>
            <p:cNvCxnSpPr/>
            <p:nvPr/>
          </p:nvCxnSpPr>
          <p:spPr>
            <a:xfrm>
              <a:off x="5079" y="4604"/>
              <a:ext cx="3357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313" name="直接连接符 312"/>
            <p:cNvCxnSpPr/>
            <p:nvPr/>
          </p:nvCxnSpPr>
          <p:spPr>
            <a:xfrm>
              <a:off x="4414" y="3984"/>
              <a:ext cx="0" cy="624"/>
            </a:xfrm>
            <a:prstGeom prst="line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headEnd type="none" w="sm" len="sm"/>
              <a:tailEnd type="oval" w="sm" len="sm"/>
            </a:ln>
            <a:effectLst/>
          </p:spPr>
        </p:cxnSp>
        <p:cxnSp>
          <p:nvCxnSpPr>
            <p:cNvPr id="314" name="直接箭头连接符 313"/>
            <p:cNvCxnSpPr>
              <a:stCxn id="291" idx="3"/>
            </p:cNvCxnSpPr>
            <p:nvPr/>
          </p:nvCxnSpPr>
          <p:spPr>
            <a:xfrm>
              <a:off x="8944" y="4681"/>
              <a:ext cx="186" cy="27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315" name="直接连接符 314"/>
            <p:cNvCxnSpPr/>
            <p:nvPr/>
          </p:nvCxnSpPr>
          <p:spPr>
            <a:xfrm>
              <a:off x="9152" y="3604"/>
              <a:ext cx="0" cy="1090"/>
            </a:xfrm>
            <a:prstGeom prst="line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headEnd type="none" w="sm" len="sm"/>
              <a:tailEnd type="none"/>
            </a:ln>
            <a:effectLst/>
          </p:spPr>
        </p:cxnSp>
        <p:cxnSp>
          <p:nvCxnSpPr>
            <p:cNvPr id="316" name="直接箭头连接符 165"/>
            <p:cNvCxnSpPr>
              <a:stCxn id="361" idx="0"/>
              <a:endCxn id="229" idx="1"/>
            </p:cNvCxnSpPr>
            <p:nvPr/>
          </p:nvCxnSpPr>
          <p:spPr>
            <a:xfrm rot="10800000" flipV="1">
              <a:off x="2700" y="3794"/>
              <a:ext cx="45" cy="2025"/>
            </a:xfrm>
            <a:prstGeom prst="bentConnector3">
              <a:avLst>
                <a:gd name="adj1" fmla="val 1267845"/>
              </a:avLst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 w="sm" len="sm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9" name="TextBox 318"/>
                <p:cNvSpPr txBox="1"/>
                <p:nvPr/>
              </p:nvSpPr>
              <p:spPr>
                <a:xfrm>
                  <a:off x="12428" y="6760"/>
                  <a:ext cx="835" cy="4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/>
                          </a:rPr>
                          <m:t>𝐴𝑑𝑑𝑟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319" name="TextBox 3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28" y="6760"/>
                  <a:ext cx="835" cy="485"/>
                </a:xfrm>
                <a:prstGeom prst="rect">
                  <a:avLst/>
                </a:prstGeom>
                <a:blipFill rotWithShape="1">
                  <a:blip r:embed="rId1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0" name="TextBox 319"/>
                <p:cNvSpPr txBox="1"/>
                <p:nvPr/>
              </p:nvSpPr>
              <p:spPr>
                <a:xfrm>
                  <a:off x="12417" y="7425"/>
                  <a:ext cx="751" cy="4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/>
                          </a:rPr>
                          <m:t>𝐷𝑖𝑛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320" name="TextBox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17" y="7425"/>
                  <a:ext cx="751" cy="485"/>
                </a:xfrm>
                <a:prstGeom prst="rect">
                  <a:avLst/>
                </a:prstGeom>
                <a:blipFill rotWithShape="1">
                  <a:blip r:embed="rId2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1" name="TextBox 320"/>
                <p:cNvSpPr txBox="1"/>
                <p:nvPr/>
              </p:nvSpPr>
              <p:spPr>
                <a:xfrm>
                  <a:off x="12723" y="7119"/>
                  <a:ext cx="835" cy="4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/>
                          </a:rPr>
                          <m:t>𝐷𝑜𝑢𝑡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321" name="TextBox 3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23" y="7119"/>
                  <a:ext cx="835" cy="485"/>
                </a:xfrm>
                <a:prstGeom prst="rect">
                  <a:avLst/>
                </a:prstGeom>
                <a:blipFill rotWithShape="1">
                  <a:blip r:embed="rId2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322" name="直接箭头连接符 321"/>
            <p:cNvCxnSpPr/>
            <p:nvPr/>
          </p:nvCxnSpPr>
          <p:spPr>
            <a:xfrm>
              <a:off x="5771" y="9007"/>
              <a:ext cx="9665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headEnd type="none" w="sm" len="med"/>
              <a:tailEnd type="none" w="sm" len="sm"/>
            </a:ln>
            <a:effectLst/>
          </p:spPr>
        </p:cxnSp>
        <p:cxnSp>
          <p:nvCxnSpPr>
            <p:cNvPr id="324" name="直接箭头连接符 323"/>
            <p:cNvCxnSpPr/>
            <p:nvPr/>
          </p:nvCxnSpPr>
          <p:spPr>
            <a:xfrm>
              <a:off x="5771" y="6827"/>
              <a:ext cx="160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326" name="直接连接符 325"/>
            <p:cNvCxnSpPr/>
            <p:nvPr/>
          </p:nvCxnSpPr>
          <p:spPr>
            <a:xfrm>
              <a:off x="5771" y="6827"/>
              <a:ext cx="0" cy="2179"/>
            </a:xfrm>
            <a:prstGeom prst="line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</a:ln>
            <a:effectLst/>
          </p:spPr>
        </p:cxnSp>
        <p:cxnSp>
          <p:nvCxnSpPr>
            <p:cNvPr id="327" name="直接箭头连接符 326"/>
            <p:cNvCxnSpPr/>
            <p:nvPr/>
          </p:nvCxnSpPr>
          <p:spPr>
            <a:xfrm>
              <a:off x="11981" y="6355"/>
              <a:ext cx="1881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328" name="直接连接符 327"/>
            <p:cNvCxnSpPr/>
            <p:nvPr/>
          </p:nvCxnSpPr>
          <p:spPr>
            <a:xfrm>
              <a:off x="12196" y="6355"/>
              <a:ext cx="0" cy="661"/>
            </a:xfrm>
            <a:prstGeom prst="line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headEnd type="oval" w="sm" len="sm"/>
              <a:tailEnd type="none"/>
            </a:ln>
            <a:effectLst/>
          </p:spPr>
        </p:cxnSp>
        <p:cxnSp>
          <p:nvCxnSpPr>
            <p:cNvPr id="329" name="直接箭头连接符 328"/>
            <p:cNvCxnSpPr/>
            <p:nvPr/>
          </p:nvCxnSpPr>
          <p:spPr>
            <a:xfrm>
              <a:off x="12196" y="7002"/>
              <a:ext cx="221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332" name="直接箭头连接符 331"/>
            <p:cNvCxnSpPr/>
            <p:nvPr/>
          </p:nvCxnSpPr>
          <p:spPr>
            <a:xfrm>
              <a:off x="13559" y="7377"/>
              <a:ext cx="303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 w="sm" len="sm"/>
            </a:ln>
            <a:effectLst/>
          </p:spPr>
        </p:cxnSp>
        <p:sp>
          <p:nvSpPr>
            <p:cNvPr id="333" name="矩形 332"/>
            <p:cNvSpPr/>
            <p:nvPr/>
          </p:nvSpPr>
          <p:spPr>
            <a:xfrm>
              <a:off x="4875" y="4290"/>
              <a:ext cx="204" cy="4150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19050" cap="flat" cmpd="sng" algn="ctr">
              <a:solidFill>
                <a:srgbClr val="262626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/>
              <a:endParaRPr lang="zh-CN" altLang="en-US" sz="1400" dirty="0">
                <a:solidFill>
                  <a:srgbClr val="262626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335" name="直接箭头连接符 334"/>
            <p:cNvCxnSpPr/>
            <p:nvPr/>
          </p:nvCxnSpPr>
          <p:spPr>
            <a:xfrm>
              <a:off x="4641" y="6180"/>
              <a:ext cx="234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336" name="直接箭头连接符 335"/>
            <p:cNvCxnSpPr/>
            <p:nvPr/>
          </p:nvCxnSpPr>
          <p:spPr>
            <a:xfrm>
              <a:off x="4168" y="4604"/>
              <a:ext cx="706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 w="sm" len="sm"/>
            </a:ln>
            <a:effectLst/>
          </p:spPr>
        </p:cxnSp>
        <p:sp>
          <p:nvSpPr>
            <p:cNvPr id="337" name="矩形 336"/>
            <p:cNvSpPr/>
            <p:nvPr/>
          </p:nvSpPr>
          <p:spPr>
            <a:xfrm>
              <a:off x="9365" y="4290"/>
              <a:ext cx="206" cy="4150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19050" cap="flat" cmpd="sng" algn="ctr">
              <a:solidFill>
                <a:srgbClr val="262626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/>
              <a:endParaRPr lang="zh-CN" altLang="en-US" sz="1400" dirty="0">
                <a:solidFill>
                  <a:srgbClr val="262626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338" name="直接箭头连接符 337"/>
            <p:cNvCxnSpPr/>
            <p:nvPr/>
          </p:nvCxnSpPr>
          <p:spPr>
            <a:xfrm>
              <a:off x="9885" y="7646"/>
              <a:ext cx="1910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 w="sm" len="sm"/>
            </a:ln>
            <a:effectLst/>
          </p:spPr>
        </p:cxnSp>
        <p:sp>
          <p:nvSpPr>
            <p:cNvPr id="339" name="矩形 338"/>
            <p:cNvSpPr/>
            <p:nvPr/>
          </p:nvSpPr>
          <p:spPr>
            <a:xfrm>
              <a:off x="11794" y="4268"/>
              <a:ext cx="187" cy="4171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19050" cap="flat" cmpd="sng" algn="ctr">
              <a:solidFill>
                <a:srgbClr val="262626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/>
              <a:endParaRPr lang="zh-CN" altLang="en-US" sz="1400" dirty="0">
                <a:solidFill>
                  <a:srgbClr val="262626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340" name="直接箭头连接符 339"/>
            <p:cNvCxnSpPr/>
            <p:nvPr/>
          </p:nvCxnSpPr>
          <p:spPr>
            <a:xfrm>
              <a:off x="11508" y="6355"/>
              <a:ext cx="287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341" name="直接箭头连接符 340"/>
            <p:cNvCxnSpPr/>
            <p:nvPr/>
          </p:nvCxnSpPr>
          <p:spPr>
            <a:xfrm>
              <a:off x="11981" y="7646"/>
              <a:ext cx="431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 w="sm" len="sm"/>
            </a:ln>
            <a:effectLst/>
          </p:spPr>
        </p:cxnSp>
        <p:sp>
          <p:nvSpPr>
            <p:cNvPr id="342" name="矩形 341"/>
            <p:cNvSpPr/>
            <p:nvPr/>
          </p:nvSpPr>
          <p:spPr>
            <a:xfrm>
              <a:off x="13862" y="4292"/>
              <a:ext cx="204" cy="4171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19050" cap="flat" cmpd="sng" algn="ctr">
              <a:solidFill>
                <a:srgbClr val="262626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/>
              <a:endParaRPr lang="zh-CN" altLang="en-US" sz="1400" dirty="0">
                <a:solidFill>
                  <a:srgbClr val="262626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343" name="直接箭头连接符 342"/>
            <p:cNvCxnSpPr/>
            <p:nvPr/>
          </p:nvCxnSpPr>
          <p:spPr>
            <a:xfrm>
              <a:off x="14066" y="6355"/>
              <a:ext cx="599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344" name="直接箭头连接符 343"/>
            <p:cNvCxnSpPr/>
            <p:nvPr/>
          </p:nvCxnSpPr>
          <p:spPr>
            <a:xfrm>
              <a:off x="14487" y="6845"/>
              <a:ext cx="178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345" name="直接连接符 344"/>
            <p:cNvCxnSpPr/>
            <p:nvPr/>
          </p:nvCxnSpPr>
          <p:spPr>
            <a:xfrm>
              <a:off x="14487" y="6835"/>
              <a:ext cx="0" cy="542"/>
            </a:xfrm>
            <a:prstGeom prst="line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headEnd type="none" w="sm" len="sm"/>
              <a:tailEnd type="none"/>
            </a:ln>
            <a:effectLst/>
          </p:spPr>
        </p:cxnSp>
        <p:cxnSp>
          <p:nvCxnSpPr>
            <p:cNvPr id="346" name="直接箭头连接符 345"/>
            <p:cNvCxnSpPr/>
            <p:nvPr/>
          </p:nvCxnSpPr>
          <p:spPr>
            <a:xfrm>
              <a:off x="14077" y="7377"/>
              <a:ext cx="410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none" w="sm" len="sm"/>
            </a:ln>
            <a:effectLst/>
          </p:spPr>
        </p:cxnSp>
        <p:cxnSp>
          <p:nvCxnSpPr>
            <p:cNvPr id="347" name="直接箭头连接符 346"/>
            <p:cNvCxnSpPr>
              <a:stCxn id="362" idx="2"/>
            </p:cNvCxnSpPr>
            <p:nvPr/>
          </p:nvCxnSpPr>
          <p:spPr>
            <a:xfrm>
              <a:off x="15043" y="6581"/>
              <a:ext cx="402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none" w="sm" len="sm"/>
            </a:ln>
            <a:effectLst/>
          </p:spPr>
        </p:cxnSp>
        <p:cxnSp>
          <p:nvCxnSpPr>
            <p:cNvPr id="348" name="直接连接符 347"/>
            <p:cNvCxnSpPr/>
            <p:nvPr/>
          </p:nvCxnSpPr>
          <p:spPr>
            <a:xfrm>
              <a:off x="15436" y="6581"/>
              <a:ext cx="0" cy="2425"/>
            </a:xfrm>
            <a:prstGeom prst="line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headEnd type="none" w="sm" len="sm"/>
              <a:tailEnd type="none"/>
            </a:ln>
            <a:effectLst/>
          </p:spPr>
        </p:cxnSp>
        <p:cxnSp>
          <p:nvCxnSpPr>
            <p:cNvPr id="350" name="直接连接符 349"/>
            <p:cNvCxnSpPr/>
            <p:nvPr/>
          </p:nvCxnSpPr>
          <p:spPr>
            <a:xfrm>
              <a:off x="5557" y="6190"/>
              <a:ext cx="0" cy="3057"/>
            </a:xfrm>
            <a:prstGeom prst="line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</a:ln>
            <a:effectLst/>
          </p:spPr>
        </p:cxnSp>
        <p:cxnSp>
          <p:nvCxnSpPr>
            <p:cNvPr id="351" name="直接箭头连接符 350"/>
            <p:cNvCxnSpPr/>
            <p:nvPr/>
          </p:nvCxnSpPr>
          <p:spPr>
            <a:xfrm>
              <a:off x="7849" y="8684"/>
              <a:ext cx="3787" cy="15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FF0000"/>
              </a:solidFill>
              <a:prstDash val="solid"/>
              <a:headEnd type="none" w="sm" len="med"/>
              <a:tailEnd type="none" w="sm" len="sm"/>
            </a:ln>
            <a:effectLst/>
          </p:spPr>
        </p:cxnSp>
        <p:cxnSp>
          <p:nvCxnSpPr>
            <p:cNvPr id="352" name="直接箭头连接符 351"/>
            <p:cNvCxnSpPr/>
            <p:nvPr/>
          </p:nvCxnSpPr>
          <p:spPr>
            <a:xfrm>
              <a:off x="14066" y="8216"/>
              <a:ext cx="801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none" w="sm" len="sm"/>
            </a:ln>
            <a:effectLst/>
          </p:spPr>
        </p:cxnSp>
        <p:cxnSp>
          <p:nvCxnSpPr>
            <p:cNvPr id="353" name="直接连接符 352"/>
            <p:cNvCxnSpPr/>
            <p:nvPr/>
          </p:nvCxnSpPr>
          <p:spPr>
            <a:xfrm>
              <a:off x="14864" y="8216"/>
              <a:ext cx="0" cy="1031"/>
            </a:xfrm>
            <a:prstGeom prst="line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headEnd type="none" w="sm" len="sm"/>
              <a:tailEnd type="none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4" name="TextBox 353"/>
                <p:cNvSpPr txBox="1"/>
                <p:nvPr/>
              </p:nvSpPr>
              <p:spPr>
                <a:xfrm>
                  <a:off x="6415" y="5564"/>
                  <a:ext cx="597" cy="1297"/>
                </a:xfrm>
                <a:prstGeom prst="rect">
                  <a:avLst/>
                </a:prstGeom>
                <a:noFill/>
              </p:spPr>
              <p:txBody>
                <a:bodyPr vert="vert270"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0" smtClean="0">
                            <a:solidFill>
                              <a:srgbClr val="0000FF"/>
                            </a:solidFill>
                            <a:latin typeface="Cambria Math" panose="02040503050406030204"/>
                          </a:rPr>
                          <m:t>𝐑𝐞𝐠𝐅𝐢𝐥𝐞</m:t>
                        </m:r>
                      </m:oMath>
                    </m:oMathPara>
                  </a14:m>
                  <a:endParaRPr lang="zh-CN" altLang="en-US" sz="1400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>
            <p:sp>
              <p:nvSpPr>
                <p:cNvPr id="354" name="TextBox 3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5" y="5564"/>
                  <a:ext cx="597" cy="1297"/>
                </a:xfrm>
                <a:prstGeom prst="rect">
                  <a:avLst/>
                </a:prstGeom>
                <a:blipFill rotWithShape="1">
                  <a:blip r:embed="rId2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5" name="TextBox 354"/>
                <p:cNvSpPr txBox="1"/>
                <p:nvPr/>
              </p:nvSpPr>
              <p:spPr>
                <a:xfrm>
                  <a:off x="11980" y="5768"/>
                  <a:ext cx="1882" cy="4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0" smtClean="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𝐃𝐀𝐓𝐀𝐓𝐌𝐄𝐌</m:t>
                        </m:r>
                      </m:oMath>
                    </m:oMathPara>
                  </a14:m>
                  <a:endParaRPr lang="zh-CN" altLang="en-US" sz="1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55" name="TextBox 3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80" y="5768"/>
                  <a:ext cx="1882" cy="485"/>
                </a:xfrm>
                <a:prstGeom prst="rect">
                  <a:avLst/>
                </a:prstGeom>
                <a:blipFill rotWithShape="1">
                  <a:blip r:embed="rId2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7" name="TextBox 356"/>
                <p:cNvSpPr txBox="1"/>
                <p:nvPr/>
              </p:nvSpPr>
              <p:spPr>
                <a:xfrm>
                  <a:off x="4407" y="9718"/>
                  <a:ext cx="1062" cy="53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IF</m:t>
                        </m:r>
                        <m: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ID</m:t>
                        </m:r>
                      </m:oMath>
                    </m:oMathPara>
                  </a14:m>
                  <a:endParaRPr lang="zh-CN" altLang="en-US" sz="16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357" name="TextBox 3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7" y="9718"/>
                  <a:ext cx="1062" cy="533"/>
                </a:xfrm>
                <a:prstGeom prst="rect">
                  <a:avLst/>
                </a:prstGeom>
                <a:blipFill rotWithShape="1">
                  <a:blip r:embed="rId2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8" name="TextBox 357"/>
                <p:cNvSpPr txBox="1"/>
                <p:nvPr/>
              </p:nvSpPr>
              <p:spPr>
                <a:xfrm>
                  <a:off x="8894" y="9732"/>
                  <a:ext cx="1148" cy="53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ID</m:t>
                        </m:r>
                        <m: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EX</m:t>
                        </m:r>
                      </m:oMath>
                    </m:oMathPara>
                  </a14:m>
                  <a:endParaRPr lang="zh-CN" altLang="en-US" sz="16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358" name="TextBox 3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4" y="9732"/>
                  <a:ext cx="1148" cy="533"/>
                </a:xfrm>
                <a:prstGeom prst="rect">
                  <a:avLst/>
                </a:prstGeom>
                <a:blipFill rotWithShape="1">
                  <a:blip r:embed="rId2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9" name="TextBox 358"/>
                <p:cNvSpPr txBox="1"/>
                <p:nvPr/>
              </p:nvSpPr>
              <p:spPr>
                <a:xfrm>
                  <a:off x="11117" y="9718"/>
                  <a:ext cx="1518" cy="53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EX</m:t>
                        </m:r>
                        <m: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MEM</m:t>
                        </m:r>
                      </m:oMath>
                    </m:oMathPara>
                  </a14:m>
                  <a:endParaRPr lang="zh-CN" altLang="en-US" sz="16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359" name="TextBox 3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7" y="9718"/>
                  <a:ext cx="1518" cy="533"/>
                </a:xfrm>
                <a:prstGeom prst="rect">
                  <a:avLst/>
                </a:prstGeom>
                <a:blipFill rotWithShape="1">
                  <a:blip r:embed="rId2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0" name="TextBox 359"/>
                <p:cNvSpPr txBox="1"/>
                <p:nvPr/>
              </p:nvSpPr>
              <p:spPr>
                <a:xfrm>
                  <a:off x="12921" y="9718"/>
                  <a:ext cx="1635" cy="53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MEM</m:t>
                        </m:r>
                        <m: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WB</m:t>
                        </m:r>
                      </m:oMath>
                    </m:oMathPara>
                  </a14:m>
                  <a:endParaRPr lang="zh-CN" altLang="en-US" sz="16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360" name="TextBox 3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21" y="9718"/>
                  <a:ext cx="1635" cy="533"/>
                </a:xfrm>
                <a:prstGeom prst="rect">
                  <a:avLst/>
                </a:prstGeom>
                <a:blipFill rotWithShape="1">
                  <a:blip r:embed="rId2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361" name="流程图: 终止 360"/>
            <p:cNvSpPr/>
            <p:nvPr/>
          </p:nvSpPr>
          <p:spPr>
            <a:xfrm rot="16200000" flipH="1">
              <a:off x="2538" y="3605"/>
              <a:ext cx="792" cy="379"/>
            </a:xfrm>
            <a:prstGeom prst="flowChartTerminator">
              <a:avLst/>
            </a:prstGeom>
            <a:solidFill>
              <a:sysClr val="window" lastClr="FFFFFF">
                <a:alpha val="59000"/>
              </a:sysClr>
            </a:solidFill>
            <a:ln w="19050" cap="flat" cmpd="sng" algn="ctr">
              <a:solidFill>
                <a:srgbClr val="262626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altLang="zh-CN" sz="1200" dirty="0" smtClean="0">
                  <a:solidFill>
                    <a:srgbClr val="262626"/>
                  </a:solidFill>
                </a:rPr>
                <a:t>MUX</a:t>
              </a:r>
              <a:endParaRPr lang="zh-CN" altLang="en-US" sz="1200" dirty="0">
                <a:solidFill>
                  <a:srgbClr val="262626"/>
                </a:solidFill>
              </a:endParaRPr>
            </a:p>
          </p:txBody>
        </p:sp>
        <p:sp>
          <p:nvSpPr>
            <p:cNvPr id="362" name="流程图: 终止 361"/>
            <p:cNvSpPr/>
            <p:nvPr/>
          </p:nvSpPr>
          <p:spPr>
            <a:xfrm rot="16200000" flipH="1">
              <a:off x="14458" y="6392"/>
              <a:ext cx="792" cy="378"/>
            </a:xfrm>
            <a:prstGeom prst="flowChartTerminator">
              <a:avLst/>
            </a:prstGeom>
            <a:solidFill>
              <a:sysClr val="window" lastClr="FFFFFF">
                <a:alpha val="59000"/>
              </a:sysClr>
            </a:solidFill>
            <a:ln w="19050" cap="flat" cmpd="sng" algn="ctr">
              <a:solidFill>
                <a:srgbClr val="262626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altLang="zh-CN" sz="1200" dirty="0" smtClean="0">
                  <a:solidFill>
                    <a:srgbClr val="262626"/>
                  </a:solidFill>
                </a:rPr>
                <a:t>MUX</a:t>
              </a:r>
              <a:endParaRPr lang="zh-CN" altLang="en-US" sz="1200" dirty="0">
                <a:solidFill>
                  <a:srgbClr val="262626"/>
                </a:solidFill>
              </a:endParaRPr>
            </a:p>
          </p:txBody>
        </p:sp>
        <p:sp>
          <p:nvSpPr>
            <p:cNvPr id="363" name="流程图: 终止 362"/>
            <p:cNvSpPr/>
            <p:nvPr/>
          </p:nvSpPr>
          <p:spPr>
            <a:xfrm rot="16200000" flipH="1">
              <a:off x="9939" y="6735"/>
              <a:ext cx="656" cy="378"/>
            </a:xfrm>
            <a:prstGeom prst="flowChartTerminator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altLang="zh-CN" sz="1200" dirty="0" smtClean="0">
                  <a:solidFill>
                    <a:srgbClr val="262626"/>
                  </a:solidFill>
                </a:rPr>
                <a:t>MUX</a:t>
              </a:r>
              <a:endParaRPr lang="zh-CN" altLang="en-US" sz="1200" dirty="0">
                <a:solidFill>
                  <a:srgbClr val="262626"/>
                </a:solidFill>
              </a:endParaRPr>
            </a:p>
          </p:txBody>
        </p:sp>
        <p:sp>
          <p:nvSpPr>
            <p:cNvPr id="364" name="流程图: 终止 363"/>
            <p:cNvSpPr/>
            <p:nvPr/>
          </p:nvSpPr>
          <p:spPr>
            <a:xfrm rot="16200000" flipH="1">
              <a:off x="8115" y="5596"/>
              <a:ext cx="925" cy="378"/>
            </a:xfrm>
            <a:prstGeom prst="flowChartTerminator">
              <a:avLst/>
            </a:prstGeom>
            <a:solidFill>
              <a:srgbClr val="FFC000">
                <a:alpha val="59000"/>
              </a:srgbClr>
            </a:solidFill>
            <a:ln w="19050" cap="flat" cmpd="sng" algn="ctr">
              <a:solidFill>
                <a:srgbClr val="262626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altLang="zh-CN" sz="1200" dirty="0" smtClean="0">
                  <a:solidFill>
                    <a:srgbClr val="262626"/>
                  </a:solidFill>
                </a:rPr>
                <a:t>MUX</a:t>
              </a:r>
              <a:endParaRPr lang="zh-CN" altLang="en-US" sz="1200" dirty="0">
                <a:solidFill>
                  <a:srgbClr val="262626"/>
                </a:solidFill>
              </a:endParaRPr>
            </a:p>
          </p:txBody>
        </p:sp>
        <p:sp>
          <p:nvSpPr>
            <p:cNvPr id="365" name="流程图: 终止 364"/>
            <p:cNvSpPr/>
            <p:nvPr/>
          </p:nvSpPr>
          <p:spPr>
            <a:xfrm rot="16200000" flipH="1">
              <a:off x="8143" y="6608"/>
              <a:ext cx="925" cy="378"/>
            </a:xfrm>
            <a:prstGeom prst="flowChartTerminator">
              <a:avLst/>
            </a:prstGeom>
            <a:solidFill>
              <a:srgbClr val="FFC000">
                <a:alpha val="59000"/>
              </a:srgbClr>
            </a:solidFill>
            <a:ln w="19050" cap="flat" cmpd="sng" algn="ctr">
              <a:solidFill>
                <a:srgbClr val="262626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altLang="zh-CN" sz="1200" dirty="0">
                  <a:solidFill>
                    <a:srgbClr val="262626"/>
                  </a:solidFill>
                </a:rPr>
                <a:t>MUX</a:t>
              </a:r>
              <a:endParaRPr lang="zh-CN" altLang="en-US" sz="1200" dirty="0">
                <a:solidFill>
                  <a:srgbClr val="262626"/>
                </a:solidFill>
              </a:endParaRPr>
            </a:p>
          </p:txBody>
        </p:sp>
        <p:cxnSp>
          <p:nvCxnSpPr>
            <p:cNvPr id="366" name="直接箭头连接符 365"/>
            <p:cNvCxnSpPr/>
            <p:nvPr/>
          </p:nvCxnSpPr>
          <p:spPr>
            <a:xfrm>
              <a:off x="7844" y="5690"/>
              <a:ext cx="544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FF0000"/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367" name="直接箭头连接符 366"/>
            <p:cNvCxnSpPr/>
            <p:nvPr/>
          </p:nvCxnSpPr>
          <p:spPr>
            <a:xfrm>
              <a:off x="8071" y="5829"/>
              <a:ext cx="317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0000FF"/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368" name="直接连接符 367"/>
            <p:cNvCxnSpPr/>
            <p:nvPr/>
          </p:nvCxnSpPr>
          <p:spPr>
            <a:xfrm>
              <a:off x="8077" y="5815"/>
              <a:ext cx="0" cy="3034"/>
            </a:xfrm>
            <a:prstGeom prst="line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0000FF"/>
              </a:solidFill>
              <a:prstDash val="solid"/>
              <a:headEnd type="none" w="sm" len="sm"/>
              <a:tailEnd type="oval"/>
            </a:ln>
            <a:effectLst/>
          </p:spPr>
        </p:cxnSp>
        <p:cxnSp>
          <p:nvCxnSpPr>
            <p:cNvPr id="369" name="直接箭头连接符 368"/>
            <p:cNvCxnSpPr/>
            <p:nvPr/>
          </p:nvCxnSpPr>
          <p:spPr>
            <a:xfrm>
              <a:off x="8799" y="6816"/>
              <a:ext cx="536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370" name="直接箭头连接符 369"/>
            <p:cNvCxnSpPr>
              <a:stCxn id="364" idx="2"/>
            </p:cNvCxnSpPr>
            <p:nvPr/>
          </p:nvCxnSpPr>
          <p:spPr>
            <a:xfrm>
              <a:off x="8767" y="5785"/>
              <a:ext cx="560" cy="1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371" name="直接箭头连接符 370"/>
            <p:cNvCxnSpPr/>
            <p:nvPr/>
          </p:nvCxnSpPr>
          <p:spPr>
            <a:xfrm>
              <a:off x="9734" y="7081"/>
              <a:ext cx="333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374" name="直接连接符 373"/>
            <p:cNvCxnSpPr/>
            <p:nvPr/>
          </p:nvCxnSpPr>
          <p:spPr>
            <a:xfrm>
              <a:off x="9880" y="6797"/>
              <a:ext cx="0" cy="849"/>
            </a:xfrm>
            <a:prstGeom prst="line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headEnd type="oval" w="sm" len="sm"/>
              <a:tailEnd type="none"/>
            </a:ln>
            <a:effectLst/>
          </p:spPr>
        </p:cxnSp>
        <p:cxnSp>
          <p:nvCxnSpPr>
            <p:cNvPr id="375" name="直接连接符 374"/>
            <p:cNvCxnSpPr/>
            <p:nvPr/>
          </p:nvCxnSpPr>
          <p:spPr>
            <a:xfrm>
              <a:off x="7844" y="5679"/>
              <a:ext cx="0" cy="3007"/>
            </a:xfrm>
            <a:prstGeom prst="line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FF0000"/>
              </a:solidFill>
              <a:prstDash val="solid"/>
              <a:headEnd type="none" w="sm" len="sm"/>
              <a:tailEnd type="none"/>
            </a:ln>
            <a:effectLst/>
          </p:spPr>
        </p:cxnSp>
        <p:cxnSp>
          <p:nvCxnSpPr>
            <p:cNvPr id="379" name="直接箭头连接符 378"/>
            <p:cNvCxnSpPr/>
            <p:nvPr/>
          </p:nvCxnSpPr>
          <p:spPr>
            <a:xfrm>
              <a:off x="8078" y="6852"/>
              <a:ext cx="340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0000FF"/>
              </a:solidFill>
              <a:prstDash val="solid"/>
              <a:headEnd type="oval"/>
              <a:tailEnd type="triangle" w="sm" len="sm"/>
            </a:ln>
            <a:effectLst/>
          </p:spPr>
        </p:cxnSp>
        <p:cxnSp>
          <p:nvCxnSpPr>
            <p:cNvPr id="380" name="直接连接符 379"/>
            <p:cNvCxnSpPr/>
            <p:nvPr/>
          </p:nvCxnSpPr>
          <p:spPr>
            <a:xfrm>
              <a:off x="11651" y="6379"/>
              <a:ext cx="0" cy="2303"/>
            </a:xfrm>
            <a:prstGeom prst="line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FF0000"/>
              </a:solidFill>
              <a:prstDash val="solid"/>
              <a:headEnd type="oval" w="sm" len="sm"/>
              <a:tailEnd type="none"/>
            </a:ln>
            <a:effectLst/>
          </p:spPr>
        </p:cxnSp>
        <p:sp>
          <p:nvSpPr>
            <p:cNvPr id="381" name="流程图: 终止 380"/>
            <p:cNvSpPr/>
            <p:nvPr/>
          </p:nvSpPr>
          <p:spPr>
            <a:xfrm rot="16200000" flipH="1">
              <a:off x="6129" y="8020"/>
              <a:ext cx="792" cy="378"/>
            </a:xfrm>
            <a:prstGeom prst="flowChartTerminator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en-US" altLang="zh-CN" sz="1200" dirty="0" smtClean="0">
                  <a:solidFill>
                    <a:srgbClr val="262626"/>
                  </a:solidFill>
                </a:rPr>
                <a:t>MUX</a:t>
              </a:r>
              <a:endParaRPr lang="zh-CN" altLang="en-US" sz="1200" dirty="0">
                <a:solidFill>
                  <a:srgbClr val="262626"/>
                </a:solidFill>
              </a:endParaRPr>
            </a:p>
          </p:txBody>
        </p:sp>
        <p:cxnSp>
          <p:nvCxnSpPr>
            <p:cNvPr id="382" name="直接箭头连接符 381"/>
            <p:cNvCxnSpPr/>
            <p:nvPr/>
          </p:nvCxnSpPr>
          <p:spPr>
            <a:xfrm>
              <a:off x="6698" y="8209"/>
              <a:ext cx="940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383" name="直接箭头连接符 382"/>
            <p:cNvCxnSpPr/>
            <p:nvPr/>
          </p:nvCxnSpPr>
          <p:spPr>
            <a:xfrm>
              <a:off x="5235" y="8046"/>
              <a:ext cx="1117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headEnd type="oval" w="sm" len="sm"/>
              <a:tailEnd type="triangle" w="sm" len="sm"/>
            </a:ln>
            <a:effectLst/>
          </p:spPr>
        </p:cxnSp>
        <p:cxnSp>
          <p:nvCxnSpPr>
            <p:cNvPr id="384" name="直接箭头连接符 383"/>
            <p:cNvCxnSpPr/>
            <p:nvPr/>
          </p:nvCxnSpPr>
          <p:spPr>
            <a:xfrm>
              <a:off x="5235" y="8386"/>
              <a:ext cx="1101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 w="sm" len="sm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5" name="TextBox 384"/>
                <p:cNvSpPr txBox="1"/>
                <p:nvPr/>
              </p:nvSpPr>
              <p:spPr>
                <a:xfrm>
                  <a:off x="5785" y="7646"/>
                  <a:ext cx="565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/>
                          </a:rPr>
                          <m:t>𝑅𝑡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385" name="TextBox 3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5" y="7646"/>
                  <a:ext cx="565" cy="436"/>
                </a:xfrm>
                <a:prstGeom prst="rect">
                  <a:avLst/>
                </a:prstGeom>
                <a:blipFill rotWithShape="1">
                  <a:blip r:embed="rId2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6" name="TextBox 385"/>
                <p:cNvSpPr txBox="1"/>
                <p:nvPr/>
              </p:nvSpPr>
              <p:spPr>
                <a:xfrm>
                  <a:off x="5786" y="8027"/>
                  <a:ext cx="565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/>
                          </a:rPr>
                          <m:t>𝑅𝑑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386" name="TextBox 3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6" y="8027"/>
                  <a:ext cx="565" cy="436"/>
                </a:xfrm>
                <a:prstGeom prst="rect">
                  <a:avLst/>
                </a:prstGeom>
                <a:blipFill rotWithShape="1">
                  <a:blip r:embed="rId2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387" name="直接箭头连接符 386"/>
            <p:cNvCxnSpPr/>
            <p:nvPr/>
          </p:nvCxnSpPr>
          <p:spPr>
            <a:xfrm>
              <a:off x="5557" y="9247"/>
              <a:ext cx="9307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headEnd type="none" w="sm" len="med"/>
              <a:tailEnd type="none" w="sm" len="sm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8" name="TextBox 387"/>
                <p:cNvSpPr txBox="1"/>
                <p:nvPr/>
              </p:nvSpPr>
              <p:spPr>
                <a:xfrm>
                  <a:off x="9508" y="4899"/>
                  <a:ext cx="1126" cy="4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𝑭𝒘𝒅𝑨</m:t>
                        </m:r>
                      </m:oMath>
                    </m:oMathPara>
                  </a14:m>
                  <a:endParaRPr lang="zh-CN" altLang="en-US" sz="1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388" name="TextBox 3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8" y="4899"/>
                  <a:ext cx="1126" cy="485"/>
                </a:xfrm>
                <a:prstGeom prst="rect">
                  <a:avLst/>
                </a:prstGeom>
                <a:blipFill rotWithShape="1">
                  <a:blip r:embed="rId3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9" name="TextBox 388"/>
                <p:cNvSpPr txBox="1"/>
                <p:nvPr/>
              </p:nvSpPr>
              <p:spPr>
                <a:xfrm>
                  <a:off x="8034" y="7716"/>
                  <a:ext cx="1144" cy="4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𝑭𝒘𝒅𝑩</m:t>
                        </m:r>
                      </m:oMath>
                    </m:oMathPara>
                  </a14:m>
                  <a:endParaRPr lang="zh-CN" altLang="en-US" sz="1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389" name="TextBox 3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4" y="7716"/>
                  <a:ext cx="1144" cy="485"/>
                </a:xfrm>
                <a:prstGeom prst="rect">
                  <a:avLst/>
                </a:prstGeom>
                <a:blipFill rotWithShape="1">
                  <a:blip r:embed="rId3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390" name="直接箭头连接符 166"/>
            <p:cNvCxnSpPr>
              <a:endCxn id="364" idx="1"/>
            </p:cNvCxnSpPr>
            <p:nvPr/>
          </p:nvCxnSpPr>
          <p:spPr>
            <a:xfrm rot="10800000" flipV="1">
              <a:off x="8578" y="5135"/>
              <a:ext cx="930" cy="188"/>
            </a:xfrm>
            <a:prstGeom prst="bentConnector2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FF0000"/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6" name="直接连接符 5"/>
            <p:cNvCxnSpPr/>
            <p:nvPr/>
          </p:nvCxnSpPr>
          <p:spPr>
            <a:xfrm flipV="1">
              <a:off x="12089" y="6354"/>
              <a:ext cx="0" cy="2495"/>
            </a:xfrm>
            <a:prstGeom prst="line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0000FF"/>
              </a:solidFill>
              <a:prstDash val="solid"/>
              <a:headEnd type="none" w="sm" len="sm"/>
              <a:tailEnd type="oval"/>
            </a:ln>
            <a:effectLst/>
          </p:spPr>
        </p:cxnSp>
        <p:cxnSp>
          <p:nvCxnSpPr>
            <p:cNvPr id="8" name="直接箭头连接符 7"/>
            <p:cNvCxnSpPr/>
            <p:nvPr/>
          </p:nvCxnSpPr>
          <p:spPr>
            <a:xfrm>
              <a:off x="8075" y="8837"/>
              <a:ext cx="4011" cy="12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0000FF"/>
              </a:solidFill>
              <a:prstDash val="solid"/>
              <a:headEnd type="none" w="sm" len="sm"/>
              <a:tailEnd type="oval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384"/>
                <p:cNvSpPr txBox="1"/>
                <p:nvPr/>
              </p:nvSpPr>
              <p:spPr>
                <a:xfrm>
                  <a:off x="5355" y="5340"/>
                  <a:ext cx="565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/>
                          </a:rPr>
                          <m:t>𝑅𝑡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9" name="TextBox 3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5" y="5340"/>
                  <a:ext cx="565" cy="436"/>
                </a:xfrm>
                <a:prstGeom prst="rect">
                  <a:avLst/>
                </a:prstGeom>
                <a:blipFill rotWithShape="1">
                  <a:blip r:embed="rId2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384"/>
                <p:cNvSpPr txBox="1"/>
                <p:nvPr/>
              </p:nvSpPr>
              <p:spPr>
                <a:xfrm>
                  <a:off x="5385" y="4950"/>
                  <a:ext cx="565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/>
                          </a:rPr>
                          <m:t>𝑅𝑠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10" name="TextBox 3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5" y="4950"/>
                  <a:ext cx="565" cy="434"/>
                </a:xfrm>
                <a:prstGeom prst="rect">
                  <a:avLst/>
                </a:prstGeom>
                <a:blipFill rotWithShape="1">
                  <a:blip r:embed="rId3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384"/>
                <p:cNvSpPr txBox="1"/>
                <p:nvPr/>
              </p:nvSpPr>
              <p:spPr>
                <a:xfrm>
                  <a:off x="6800" y="8120"/>
                  <a:ext cx="565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/>
                          </a:rPr>
                          <m:t>𝑅𝑛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11" name="TextBox 3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0" y="8120"/>
                  <a:ext cx="565" cy="434"/>
                </a:xfrm>
                <a:prstGeom prst="rect">
                  <a:avLst/>
                </a:prstGeom>
                <a:blipFill rotWithShape="1">
                  <a:blip r:embed="rId3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2" name="直接连接符 11"/>
            <p:cNvCxnSpPr/>
            <p:nvPr/>
          </p:nvCxnSpPr>
          <p:spPr>
            <a:xfrm flipV="1">
              <a:off x="13699" y="7349"/>
              <a:ext cx="0" cy="2149"/>
            </a:xfrm>
            <a:prstGeom prst="line">
              <a:avLst/>
            </a:prstGeom>
            <a:ln>
              <a:headEnd type="none" w="sm" len="sm"/>
              <a:tailEnd type="oval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7670" y="6992"/>
              <a:ext cx="752" cy="0"/>
            </a:xfrm>
            <a:prstGeom prst="straightConnector1">
              <a:avLst/>
            </a:prstGeom>
            <a:ln>
              <a:headEnd type="oval" w="med" len="med"/>
              <a:tailEnd type="triangle" w="sm" len="sm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V="1">
              <a:off x="7637" y="9483"/>
              <a:ext cx="6038" cy="17"/>
            </a:xfrm>
            <a:prstGeom prst="straightConnector1">
              <a:avLst/>
            </a:prstGeom>
            <a:ln>
              <a:headEnd type="none" w="sm" len="sm"/>
              <a:tailEnd type="oval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7660" y="5996"/>
              <a:ext cx="0" cy="3486"/>
            </a:xfrm>
            <a:prstGeom prst="line">
              <a:avLst/>
            </a:prstGeom>
            <a:ln>
              <a:headEnd type="none" w="sm" len="sm"/>
              <a:tailEnd type="oval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7660" y="5992"/>
              <a:ext cx="752" cy="0"/>
            </a:xfrm>
            <a:prstGeom prst="straightConnector1">
              <a:avLst/>
            </a:prstGeom>
            <a:ln>
              <a:headEnd type="oval" w="med" len="med"/>
              <a:tailEnd type="triangle" w="sm" len="sm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 Box 3"/>
            <p:cNvSpPr txBox="1">
              <a:spLocks noChangeArrowheads="1"/>
            </p:cNvSpPr>
            <p:nvPr/>
          </p:nvSpPr>
          <p:spPr bwMode="auto">
            <a:xfrm>
              <a:off x="4808" y="2802"/>
              <a:ext cx="2925" cy="4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4891E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26262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wrap="square" lIns="99092" tIns="49545" rIns="99092" bIns="49545">
              <a:spAutoFit/>
            </a:bodyPr>
            <a:lstStyle>
              <a:defPPr>
                <a:defRPr lang="zh-CN"/>
              </a:defPPr>
              <a:lvl1pPr latinLnBrk="1">
                <a:defRPr sz="1400" b="0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 dirty="0"/>
                <a:t>MEM</a:t>
              </a:r>
              <a:r>
                <a:rPr lang="zh-CN" altLang="en-US" b="1" dirty="0"/>
                <a:t>级</a:t>
              </a:r>
              <a:r>
                <a:rPr lang="en-US" altLang="zh-CN" b="1" dirty="0"/>
                <a:t>Mo</a:t>
              </a:r>
              <a:r>
                <a:rPr lang="zh-CN" altLang="en-US" b="1" dirty="0"/>
                <a:t>数据输入</a:t>
              </a:r>
              <a:endParaRPr lang="en-US" altLang="zh-CN" b="1" dirty="0"/>
            </a:p>
          </p:txBody>
        </p:sp>
        <p:sp>
          <p:nvSpPr>
            <p:cNvPr id="23" name="Text Box 3"/>
            <p:cNvSpPr txBox="1">
              <a:spLocks noChangeArrowheads="1"/>
            </p:cNvSpPr>
            <p:nvPr/>
          </p:nvSpPr>
          <p:spPr bwMode="auto">
            <a:xfrm>
              <a:off x="11020" y="2802"/>
              <a:ext cx="2843" cy="4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4891E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26262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 wrap="square" lIns="99092" tIns="49545" rIns="99092" bIns="49545">
              <a:spAutoFit/>
            </a:bodyPr>
            <a:lstStyle>
              <a:defPPr>
                <a:defRPr lang="zh-CN"/>
              </a:defPPr>
              <a:lvl1pPr latinLnBrk="1">
                <a:defRPr sz="1400" b="0">
                  <a:ea typeface="华文中宋" panose="02010600040101010101" pitchFamily="2" charset="-122"/>
                </a:defRPr>
              </a:lvl1pPr>
              <a:lvl2pPr marL="742950" indent="-28575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 b="1"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 dirty="0"/>
                <a:t>MEM</a:t>
              </a:r>
              <a:r>
                <a:rPr lang="zh-CN" altLang="en-US" b="1" dirty="0"/>
                <a:t>级</a:t>
              </a:r>
              <a:r>
                <a:rPr lang="en-US" altLang="zh-CN" b="1" dirty="0"/>
                <a:t>Mo</a:t>
              </a:r>
              <a:r>
                <a:rPr lang="zh-CN" altLang="en-US" b="1" dirty="0"/>
                <a:t>数据输入</a:t>
              </a:r>
              <a:endParaRPr lang="en-US" altLang="zh-CN" b="1" dirty="0"/>
            </a:p>
          </p:txBody>
        </p:sp>
        <p:cxnSp>
          <p:nvCxnSpPr>
            <p:cNvPr id="31" name="直接箭头连接符 30"/>
            <p:cNvCxnSpPr/>
            <p:nvPr/>
          </p:nvCxnSpPr>
          <p:spPr>
            <a:xfrm>
              <a:off x="5221" y="4892"/>
              <a:ext cx="2365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32" name="直接箭头连接符 31"/>
            <p:cNvCxnSpPr/>
            <p:nvPr/>
          </p:nvCxnSpPr>
          <p:spPr>
            <a:xfrm flipV="1">
              <a:off x="9553" y="5801"/>
              <a:ext cx="529" cy="2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33" name="直接箭头连接符 32"/>
            <p:cNvCxnSpPr/>
            <p:nvPr/>
          </p:nvCxnSpPr>
          <p:spPr>
            <a:xfrm>
              <a:off x="9568" y="6805"/>
              <a:ext cx="521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38" name="直接箭头连接符 37"/>
            <p:cNvCxnSpPr/>
            <p:nvPr/>
          </p:nvCxnSpPr>
          <p:spPr>
            <a:xfrm flipV="1">
              <a:off x="8606" y="7242"/>
              <a:ext cx="0" cy="52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9" name="流程图: 终止 38"/>
            <p:cNvSpPr/>
            <p:nvPr/>
          </p:nvSpPr>
          <p:spPr>
            <a:xfrm rot="16200000" flipH="1">
              <a:off x="9944" y="5795"/>
              <a:ext cx="656" cy="378"/>
            </a:xfrm>
            <a:prstGeom prst="flowChartTerminator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</a:ln>
            <a:effectLst/>
          </p:spPr>
          <p:txBody>
            <a:bodyPr lIns="0" tIns="0" rIns="0" bIns="0" rtlCol="0" anchor="ctr"/>
            <a:p>
              <a:pPr algn="ctr"/>
              <a:r>
                <a:rPr lang="en-US" altLang="zh-CN" sz="1200" dirty="0" smtClean="0">
                  <a:solidFill>
                    <a:srgbClr val="262626"/>
                  </a:solidFill>
                </a:rPr>
                <a:t>MUX</a:t>
              </a:r>
              <a:endParaRPr lang="zh-CN" altLang="en-US" sz="1200" dirty="0">
                <a:solidFill>
                  <a:srgbClr val="262626"/>
                </a:solidFill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9734" y="6042"/>
              <a:ext cx="0" cy="1570"/>
            </a:xfrm>
            <a:prstGeom prst="line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headEnd type="oval" w="sm" len="sm"/>
              <a:tailEnd type="none"/>
            </a:ln>
            <a:effectLst/>
          </p:spPr>
        </p:cxnSp>
        <p:cxnSp>
          <p:nvCxnSpPr>
            <p:cNvPr id="41" name="直接箭头连接符 40"/>
            <p:cNvCxnSpPr/>
            <p:nvPr/>
          </p:nvCxnSpPr>
          <p:spPr>
            <a:xfrm>
              <a:off x="9568" y="7604"/>
              <a:ext cx="185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none" w="sm" len="sm"/>
            </a:ln>
            <a:effectLst/>
          </p:spPr>
        </p:cxnSp>
        <p:cxnSp>
          <p:nvCxnSpPr>
            <p:cNvPr id="42" name="直接箭头连接符 41"/>
            <p:cNvCxnSpPr/>
            <p:nvPr/>
          </p:nvCxnSpPr>
          <p:spPr>
            <a:xfrm>
              <a:off x="9739" y="6051"/>
              <a:ext cx="333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43" name="直接箭头连接符 42"/>
            <p:cNvCxnSpPr/>
            <p:nvPr/>
          </p:nvCxnSpPr>
          <p:spPr>
            <a:xfrm>
              <a:off x="10459" y="5984"/>
              <a:ext cx="282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 w="sm" len="sm"/>
            </a:ln>
            <a:effectLst/>
          </p:spPr>
        </p:cxnSp>
      </p:grpSp>
    </p:spTree>
    <p:custDataLst>
      <p:tags r:id="rId34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椭圆 1"/>
          <p:cNvSpPr/>
          <p:nvPr/>
        </p:nvSpPr>
        <p:spPr>
          <a:xfrm>
            <a:off x="11026140" y="3642995"/>
            <a:ext cx="461010" cy="1221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五级流水线</a:t>
            </a:r>
            <a:r>
              <a:rPr lang="en-US" altLang="zh-CN"/>
              <a:t>CPU</a:t>
            </a:r>
            <a:r>
              <a:t>架构图</a:t>
            </a:r>
          </a:p>
        </p:txBody>
      </p:sp>
      <p:graphicFrame>
        <p:nvGraphicFramePr>
          <p:cNvPr id="3" name="对象 2"/>
          <p:cNvGraphicFramePr/>
          <p:nvPr/>
        </p:nvGraphicFramePr>
        <p:xfrm>
          <a:off x="628015" y="1598295"/>
          <a:ext cx="11183620" cy="4837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18144490" imgH="8507730" progId="Visio.Drawing.11">
                  <p:embed/>
                </p:oleObj>
              </mc:Choice>
              <mc:Fallback>
                <p:oleObj name="" r:id="rId1" imgW="18144490" imgH="8507730" progId="Visio.Drawing.11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28015" y="1598295"/>
                        <a:ext cx="11183620" cy="4837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" name="Text Box 3"/>
          <p:cNvSpPr txBox="1">
            <a:spLocks noChangeArrowheads="1"/>
          </p:cNvSpPr>
          <p:nvPr/>
        </p:nvSpPr>
        <p:spPr bwMode="auto">
          <a:xfrm>
            <a:off x="1211012" y="413420"/>
            <a:ext cx="3708282" cy="529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4891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26262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rgbClr val="FF0000"/>
                </a:solidFill>
              </a:rPr>
              <a:t>思考：</a:t>
            </a:r>
            <a:endParaRPr lang="zh-CN" altLang="en-US" b="1" dirty="0" smtClean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6620" y="935990"/>
            <a:ext cx="1039876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4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：FwdA涉及的选项，不包括哪些指令？（移位指令）</a:t>
            </a:r>
            <a:endParaRPr lang="zh-CN" altLang="en-US" sz="2400" b="1" dirty="0">
              <a:solidFill>
                <a:srgbClr val="7030A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24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：Fwd</a:t>
            </a:r>
            <a:r>
              <a:rPr lang="en-US" altLang="zh-CN" sz="24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B</a:t>
            </a:r>
            <a:r>
              <a:rPr lang="zh-CN" altLang="en-US" sz="24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涉及的选项，不包括哪些指令？（</a:t>
            </a:r>
            <a:r>
              <a:rPr lang="en-US" altLang="zh-CN" sz="24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I</a:t>
            </a:r>
            <a:r>
              <a:rPr lang="zh-CN" altLang="en-US" sz="24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型指令）</a:t>
            </a:r>
            <a:r>
              <a:rPr lang="en-US" altLang="zh-CN" sz="24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     </a:t>
            </a:r>
            <a:r>
              <a:rPr lang="zh-CN" altLang="en-US" sz="24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不需要检测</a:t>
            </a:r>
            <a:r>
              <a:rPr lang="en-US" altLang="zh-CN" sz="24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regrt</a:t>
            </a:r>
            <a:endParaRPr lang="en-US" altLang="zh-CN" sz="2400" b="1" dirty="0">
              <a:solidFill>
                <a:srgbClr val="7030A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96620" y="2005330"/>
            <a:ext cx="6287770" cy="4349750"/>
            <a:chOff x="4648" y="3227"/>
            <a:chExt cx="9902" cy="6850"/>
          </a:xfrm>
        </p:grpSpPr>
        <p:pic>
          <p:nvPicPr>
            <p:cNvPr id="5" name="图片 4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4648" y="3227"/>
              <a:ext cx="9903" cy="6850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8882" y="3239"/>
              <a:ext cx="1675" cy="48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p>
              <a:r>
                <a:rPr lang="en-US" altLang="zh-CN" sz="1400"/>
                <a:t>func[25:20]</a:t>
              </a:r>
              <a:endParaRPr lang="en-US" altLang="zh-CN" sz="1400"/>
            </a:p>
          </p:txBody>
        </p:sp>
      </p:grpSp>
      <p:sp>
        <p:nvSpPr>
          <p:cNvPr id="3" name="右箭头 2"/>
          <p:cNvSpPr/>
          <p:nvPr/>
        </p:nvSpPr>
        <p:spPr>
          <a:xfrm>
            <a:off x="8232775" y="1612265"/>
            <a:ext cx="536575" cy="2203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199630" y="3451860"/>
            <a:ext cx="30099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assign shift=i_sll|i_srl;</a:t>
            </a:r>
            <a:endParaRPr lang="zh-CN" altLang="en-US" b="1"/>
          </a:p>
        </p:txBody>
      </p:sp>
      <p:sp>
        <p:nvSpPr>
          <p:cNvPr id="7" name="文本框 6"/>
          <p:cNvSpPr txBox="1"/>
          <p:nvPr/>
        </p:nvSpPr>
        <p:spPr>
          <a:xfrm>
            <a:off x="7199630" y="4280535"/>
            <a:ext cx="47828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assign aluimm=i_addi|i_andi|i_ori|i_xori|i_lw|i_sw;</a:t>
            </a:r>
            <a:endParaRPr lang="zh-CN" altLang="en-US" b="1"/>
          </a:p>
        </p:txBody>
      </p:sp>
      <p:sp>
        <p:nvSpPr>
          <p:cNvPr id="8" name="文本框 7"/>
          <p:cNvSpPr txBox="1"/>
          <p:nvPr/>
        </p:nvSpPr>
        <p:spPr>
          <a:xfrm>
            <a:off x="7199630" y="2319655"/>
            <a:ext cx="47828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EXE_STAGE stage3 (aluc, aluimm, ra, rb, imm, shift, Alu_Result, z);</a:t>
            </a:r>
            <a:endParaRPr lang="zh-CN" altLang="en-US" b="1"/>
          </a:p>
        </p:txBody>
      </p:sp>
    </p:spTree>
    <p:custDataLst>
      <p:tags r:id="rId3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" name="Text Box 3"/>
          <p:cNvSpPr txBox="1">
            <a:spLocks noChangeArrowheads="1"/>
          </p:cNvSpPr>
          <p:nvPr/>
        </p:nvSpPr>
        <p:spPr bwMode="auto">
          <a:xfrm>
            <a:off x="1211012" y="432470"/>
            <a:ext cx="3708282" cy="469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4891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26262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n"/>
            </a:pPr>
            <a:r>
              <a:rPr lang="zh-CN" altLang="en-US" sz="2400" b="1" dirty="0" smtClean="0"/>
              <a:t>当前指令的译码：</a:t>
            </a:r>
            <a:endParaRPr lang="en-US" altLang="zh-CN" sz="2400" b="1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 Box 3"/>
              <p:cNvSpPr txBox="1">
                <a:spLocks noChangeArrowheads="1"/>
              </p:cNvSpPr>
              <p:nvPr/>
            </p:nvSpPr>
            <p:spPr bwMode="auto">
              <a:xfrm>
                <a:off x="1229360" y="957580"/>
                <a:ext cx="9848215" cy="259207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square" lIns="99092" tIns="49545" rIns="99092" bIns="49545">
                <a:spAutoFit/>
              </a:bodyPr>
              <a:lstStyle>
                <a:defPPr>
                  <a:defRPr lang="zh-CN"/>
                </a:defPPr>
                <a:lvl1pPr algn="ctr" latinLnBrk="1">
                  <a:defRPr sz="2800" b="0">
                    <a:ea typeface="华文中宋" panose="02010600040101010101" pitchFamily="2" charset="-122"/>
                  </a:defRPr>
                </a:lvl1pPr>
                <a:lvl2pPr marL="742950" indent="-285750"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 b="1"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800" b="1" i="1" smtClean="0">
                        <a:latin typeface="Cambria Math" panose="02040503050406030204"/>
                      </a:rPr>
                      <m:t>𝑹𝒔</m:t>
                    </m:r>
                    <m:r>
                      <a:rPr lang="zh-CN" altLang="en-US" sz="1800" b="1" i="1" smtClean="0">
                        <a:latin typeface="Cambria Math" panose="02040503050406030204"/>
                      </a:rPr>
                      <m:t>、</m:t>
                    </m:r>
                    <m:r>
                      <a:rPr lang="en-US" altLang="zh-CN" sz="1800" b="1" i="1" smtClean="0">
                        <a:latin typeface="Cambria Math" panose="02040503050406030204"/>
                      </a:rPr>
                      <m:t>𝑹𝒕</m:t>
                    </m:r>
                  </m:oMath>
                </a14:m>
                <a:r>
                  <a:rPr lang="zh-CN" altLang="en-US" sz="1800" b="1" dirty="0"/>
                  <a:t>：</a:t>
                </a:r>
                <a:r>
                  <a:rPr lang="zh-CN" altLang="en-US" sz="1800" b="1" dirty="0" smtClean="0"/>
                  <a:t>表示当前译码指令的</a:t>
                </a:r>
                <a:r>
                  <a:rPr lang="en-US" altLang="zh-CN" sz="1800" b="1" dirty="0" smtClean="0"/>
                  <a:t>2</a:t>
                </a:r>
                <a:r>
                  <a:rPr lang="zh-CN" altLang="en-US" sz="1800" b="1" dirty="0" smtClean="0"/>
                  <a:t>个源操作数</a:t>
                </a:r>
                <a:endParaRPr lang="en-US" altLang="zh-CN" sz="1800" b="1" dirty="0" smtClean="0"/>
              </a:p>
              <a:p>
                <a:pPr algn="l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800" b="1" i="0" smtClean="0">
                        <a:latin typeface="Cambria Math" panose="02040503050406030204"/>
                      </a:rPr>
                      <m:t>𝐄</m:t>
                    </m:r>
                    <m:r>
                      <a:rPr lang="en-US" altLang="zh-CN" sz="1800" b="1" i="1" smtClean="0">
                        <a:latin typeface="Cambria Math" panose="02040503050406030204"/>
                      </a:rPr>
                      <m:t>_</m:t>
                    </m:r>
                    <m:r>
                      <a:rPr lang="en-US" altLang="zh-CN" sz="1800" b="1" i="1" smtClean="0">
                        <a:latin typeface="Cambria Math" panose="02040503050406030204"/>
                      </a:rPr>
                      <m:t>𝑾𝒓𝒆𝒈</m:t>
                    </m:r>
                  </m:oMath>
                </a14:m>
                <a:r>
                  <a:rPr lang="zh-CN" altLang="en-US" sz="1800" b="1" dirty="0"/>
                  <a:t>：</a:t>
                </a:r>
                <a:r>
                  <a:rPr lang="zh-CN" altLang="en-US" sz="1800" b="1" dirty="0" smtClean="0"/>
                  <a:t>表示</a:t>
                </a:r>
                <a:r>
                  <a:rPr lang="en-US" altLang="zh-CN" sz="1800" b="1" dirty="0" smtClean="0"/>
                  <a:t>EXE</a:t>
                </a:r>
                <a:r>
                  <a:rPr lang="zh-CN" altLang="en-US" sz="1800" b="1" dirty="0" smtClean="0"/>
                  <a:t>级寄存器堆写信号（</a:t>
                </a:r>
                <a:r>
                  <a:rPr lang="en-US" altLang="zh-CN" sz="1800" b="1" dirty="0" smtClean="0"/>
                  <a:t>=1</a:t>
                </a:r>
                <a:r>
                  <a:rPr lang="zh-CN" altLang="en-US" sz="1800" b="1" dirty="0" smtClean="0"/>
                  <a:t>为需要写回寄存器，</a:t>
                </a:r>
                <a:r>
                  <a:rPr lang="en-US" altLang="zh-CN" sz="1800" b="1" dirty="0" smtClean="0"/>
                  <a:t>=0</a:t>
                </a:r>
                <a:r>
                  <a:rPr lang="zh-CN" altLang="en-US" sz="1800" b="1" dirty="0" smtClean="0"/>
                  <a:t>为不需要写回寄存器）</a:t>
                </a:r>
                <a:endParaRPr lang="en-US" altLang="zh-CN" sz="1800" b="1" dirty="0" smtClean="0"/>
              </a:p>
              <a:p>
                <a:pPr algn="l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800" b="1" i="0">
                        <a:latin typeface="Cambria Math" panose="02040503050406030204"/>
                      </a:rPr>
                      <m:t>𝐄</m:t>
                    </m:r>
                    <m:r>
                      <a:rPr lang="en-US" altLang="zh-CN" sz="1800" b="1" i="1">
                        <a:latin typeface="Cambria Math" panose="02040503050406030204"/>
                      </a:rPr>
                      <m:t>_</m:t>
                    </m:r>
                    <m:r>
                      <a:rPr lang="en-US" altLang="zh-CN" sz="1800" b="1" i="1" smtClean="0">
                        <a:latin typeface="Cambria Math" panose="02040503050406030204"/>
                      </a:rPr>
                      <m:t>𝑹</m:t>
                    </m:r>
                  </m:oMath>
                </a14:m>
                <a:r>
                  <a:rPr lang="en-US" altLang="zh-CN" sz="1800" b="1" i="1" smtClean="0">
                    <a:latin typeface="Cambria Math" panose="02040503050406030204"/>
                  </a:rPr>
                  <a:t>n：</a:t>
                </a:r>
                <a:r>
                  <a:rPr lang="zh-CN" altLang="en-US" sz="1800" b="1" dirty="0"/>
                  <a:t>表</a:t>
                </a:r>
                <a:r>
                  <a:rPr lang="zh-CN" altLang="en-US" sz="1800" b="1" dirty="0" smtClean="0"/>
                  <a:t>示</a:t>
                </a:r>
                <a:r>
                  <a:rPr lang="en-US" altLang="zh-CN" sz="1800" b="1" dirty="0"/>
                  <a:t>EXE</a:t>
                </a:r>
                <a:r>
                  <a:rPr lang="zh-CN" altLang="en-US" sz="1800" b="1" dirty="0" smtClean="0"/>
                  <a:t>级要写的寄存器号</a:t>
                </a:r>
                <a:endParaRPr lang="en-US" altLang="zh-CN" sz="1800" b="1" dirty="0" smtClean="0"/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1800" b="1" dirty="0" smtClean="0">
                    <a:sym typeface="+mn-ea"/>
                  </a:rPr>
                  <a:t>M</a:t>
                </a:r>
                <a14:m>
                  <m:oMath xmlns:m="http://schemas.openxmlformats.org/officeDocument/2006/math">
                    <m:r>
                      <a:rPr lang="en-US" altLang="zh-CN" sz="1800" b="1" i="1">
                        <a:latin typeface="Cambria Math" panose="02040503050406030204"/>
                      </a:rPr>
                      <m:t>_</m:t>
                    </m:r>
                    <m:r>
                      <a:rPr lang="en-US" altLang="zh-CN" sz="1800" b="1" i="1">
                        <a:latin typeface="Cambria Math" panose="02040503050406030204"/>
                      </a:rPr>
                      <m:t>𝑹𝒏</m:t>
                    </m:r>
                  </m:oMath>
                </a14:m>
                <a:r>
                  <a:rPr lang="en-US" altLang="zh-CN" sz="1800" b="1" i="1" smtClean="0">
                    <a:latin typeface="Cambria Math" panose="02040503050406030204"/>
                    <a:sym typeface="+mn-ea"/>
                  </a:rPr>
                  <a:t>：</a:t>
                </a:r>
                <a:r>
                  <a:rPr lang="zh-CN" altLang="en-US" sz="1800" b="1" dirty="0" smtClean="0">
                    <a:sym typeface="+mn-ea"/>
                  </a:rPr>
                  <a:t>表示</a:t>
                </a:r>
                <a:r>
                  <a:rPr lang="en-US" altLang="zh-CN" sz="1800" b="1" dirty="0" smtClean="0">
                    <a:sym typeface="+mn-ea"/>
                  </a:rPr>
                  <a:t>MEM</a:t>
                </a:r>
                <a:r>
                  <a:rPr lang="zh-CN" altLang="en-US" sz="1800" b="1" dirty="0" smtClean="0">
                    <a:sym typeface="+mn-ea"/>
                  </a:rPr>
                  <a:t>级</a:t>
                </a:r>
                <a:r>
                  <a:rPr lang="zh-CN" altLang="en-US" sz="1800" b="1" dirty="0">
                    <a:sym typeface="+mn-ea"/>
                  </a:rPr>
                  <a:t>要写的寄存器</a:t>
                </a:r>
                <a:r>
                  <a:rPr lang="zh-CN" altLang="en-US" sz="1800" b="1" dirty="0" smtClean="0">
                    <a:sym typeface="+mn-ea"/>
                  </a:rPr>
                  <a:t>号</a:t>
                </a:r>
                <a:endParaRPr lang="en-US" altLang="zh-CN" sz="1800" b="1" dirty="0"/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1800" b="1" dirty="0" smtClean="0">
                    <a:sym typeface="+mn-ea"/>
                  </a:rPr>
                  <a:t>E</a:t>
                </a:r>
                <a14:m>
                  <m:oMath xmlns:m="http://schemas.openxmlformats.org/officeDocument/2006/math">
                    <m:r>
                      <a:rPr lang="en-US" altLang="zh-CN" sz="1800" b="1" i="1">
                        <a:latin typeface="Cambria Math" panose="02040503050406030204"/>
                      </a:rPr>
                      <m:t>_</m:t>
                    </m:r>
                    <m:r>
                      <a:rPr lang="en-US" altLang="zh-CN" sz="1800" b="1" i="1">
                        <a:latin typeface="Cambria Math" panose="02040503050406030204"/>
                      </a:rPr>
                      <m:t>𝒎</m:t>
                    </m:r>
                    <m:r>
                      <a:rPr lang="en-US" altLang="zh-CN" sz="1800" b="1" i="1">
                        <a:latin typeface="Cambria Math" panose="02040503050406030204"/>
                      </a:rPr>
                      <m:t>𝟐</m:t>
                    </m:r>
                    <m:r>
                      <a:rPr lang="en-US" altLang="zh-CN" sz="1800" b="1" i="1">
                        <a:latin typeface="Cambria Math" panose="02040503050406030204"/>
                      </a:rPr>
                      <m:t>𝒓𝒆𝒈</m:t>
                    </m:r>
                  </m:oMath>
                </a14:m>
                <a:r>
                  <a:rPr lang="zh-CN" altLang="en-US" sz="1800" b="1" dirty="0">
                    <a:sym typeface="+mn-ea"/>
                  </a:rPr>
                  <a:t>：</a:t>
                </a:r>
                <a:r>
                  <a:rPr lang="zh-CN" altLang="en-US" sz="1800" b="1" dirty="0" smtClean="0">
                    <a:sym typeface="+mn-ea"/>
                  </a:rPr>
                  <a:t>表示</a:t>
                </a:r>
                <a:r>
                  <a:rPr lang="en-US" altLang="zh-CN" sz="1800" b="1" dirty="0" smtClean="0">
                    <a:sym typeface="+mn-ea"/>
                  </a:rPr>
                  <a:t>EXE</a:t>
                </a:r>
                <a:r>
                  <a:rPr lang="zh-CN" altLang="en-US" sz="1800" b="1" dirty="0" smtClean="0">
                    <a:sym typeface="+mn-ea"/>
                  </a:rPr>
                  <a:t>级</a:t>
                </a:r>
                <a:r>
                  <a:rPr lang="zh-CN" altLang="en-US" sz="1800" b="1" dirty="0">
                    <a:sym typeface="+mn-ea"/>
                  </a:rPr>
                  <a:t>要写入寄存器堆的数据来自数据存储器（</a:t>
                </a:r>
                <a:r>
                  <a:rPr lang="en-US" altLang="zh-CN" sz="1800" b="1" dirty="0">
                    <a:sym typeface="+mn-ea"/>
                  </a:rPr>
                  <a:t>=1</a:t>
                </a:r>
                <a:r>
                  <a:rPr lang="zh-CN" altLang="en-US" sz="1800" b="1" dirty="0">
                    <a:sym typeface="+mn-ea"/>
                  </a:rPr>
                  <a:t>取</a:t>
                </a:r>
                <a:r>
                  <a:rPr lang="en-US" altLang="zh-CN" sz="1800" b="1" dirty="0">
                    <a:sym typeface="+mn-ea"/>
                  </a:rPr>
                  <a:t>Mo</a:t>
                </a:r>
                <a:r>
                  <a:rPr lang="zh-CN" altLang="en-US" sz="1800" b="1" dirty="0">
                    <a:sym typeface="+mn-ea"/>
                  </a:rPr>
                  <a:t>；</a:t>
                </a:r>
                <a:r>
                  <a:rPr lang="en-US" altLang="zh-CN" sz="1800" b="1" dirty="0">
                    <a:sym typeface="+mn-ea"/>
                  </a:rPr>
                  <a:t>=0</a:t>
                </a:r>
                <a:r>
                  <a:rPr lang="zh-CN" altLang="en-US" sz="1800" b="1" dirty="0">
                    <a:sym typeface="+mn-ea"/>
                  </a:rPr>
                  <a:t>取</a:t>
                </a:r>
                <a:r>
                  <a:rPr lang="en-US" altLang="zh-CN" sz="1800" b="1" dirty="0">
                    <a:sym typeface="+mn-ea"/>
                  </a:rPr>
                  <a:t>ALU_result</a:t>
                </a:r>
                <a:r>
                  <a:rPr lang="zh-CN" altLang="en-US" sz="1800" b="1" dirty="0">
                    <a:sym typeface="+mn-ea"/>
                  </a:rPr>
                  <a:t>）</a:t>
                </a:r>
                <a:endParaRPr lang="en-US" altLang="zh-CN" sz="1800" b="1" dirty="0" smtClean="0"/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1800" b="1" dirty="0"/>
                  <a:t>M</a:t>
                </a:r>
                <a14:m>
                  <m:oMath xmlns:m="http://schemas.openxmlformats.org/officeDocument/2006/math">
                    <m:r>
                      <a:rPr lang="en-US" altLang="zh-CN" sz="1800" b="1" i="1">
                        <a:latin typeface="Cambria Math" panose="02040503050406030204"/>
                      </a:rPr>
                      <m:t>_</m:t>
                    </m:r>
                    <m:r>
                      <a:rPr lang="en-US" altLang="zh-CN" sz="1800" b="1" i="1" smtClean="0">
                        <a:latin typeface="Cambria Math" panose="02040503050406030204"/>
                      </a:rPr>
                      <m:t>𝒎</m:t>
                    </m:r>
                    <m:r>
                      <a:rPr lang="en-US" altLang="zh-CN" sz="1800" b="1" i="1" smtClean="0">
                        <a:latin typeface="Cambria Math" panose="02040503050406030204"/>
                      </a:rPr>
                      <m:t>𝟐</m:t>
                    </m:r>
                    <m:r>
                      <a:rPr lang="en-US" altLang="zh-CN" sz="1800" b="1" i="1" smtClean="0">
                        <a:latin typeface="Cambria Math" panose="02040503050406030204"/>
                      </a:rPr>
                      <m:t>𝒓𝒆𝒈</m:t>
                    </m:r>
                  </m:oMath>
                </a14:m>
                <a:r>
                  <a:rPr lang="zh-CN" altLang="en-US" sz="1800" b="1" dirty="0"/>
                  <a:t>：表示</a:t>
                </a:r>
                <a:r>
                  <a:rPr lang="en-US" altLang="zh-CN" sz="1800" b="1" dirty="0"/>
                  <a:t>MEM</a:t>
                </a:r>
                <a:r>
                  <a:rPr lang="zh-CN" altLang="en-US" sz="1800" b="1" dirty="0"/>
                  <a:t>级要</a:t>
                </a:r>
                <a:r>
                  <a:rPr lang="zh-CN" altLang="en-US" sz="1800" b="1" dirty="0" smtClean="0"/>
                  <a:t>写入寄存器堆的数据来自数据存储器</a:t>
                </a:r>
                <a:endParaRPr lang="en-US" altLang="zh-CN" sz="1800" b="1" dirty="0" smtClean="0"/>
              </a:p>
            </p:txBody>
          </p:sp>
        </mc:Choice>
        <mc:Fallback>
          <p:sp>
            <p:nvSpPr>
              <p:cNvPr id="143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29360" y="957580"/>
                <a:ext cx="9848215" cy="259207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896620" y="3858260"/>
            <a:ext cx="1039876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FwdA = ((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E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_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Rn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!= 5'b0) &amp; 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E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_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W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reg &amp; (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E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_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Rn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== rs) &amp;  ~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E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_m2reg) ? 2'b01 : // 选 E_Alu</a:t>
            </a:r>
            <a:endParaRPr lang="zh-CN" altLang="en-US" sz="1800" b="1"/>
          </a:p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            ((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M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_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Rn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!= 5'b0) &amp; 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M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_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W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reg &amp; (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M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_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Rn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== rs) &amp; ~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M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_m2reg) ? 2'b10 : // 选 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M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_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A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lu</a:t>
            </a:r>
            <a:endParaRPr lang="zh-CN" altLang="en-US" sz="1800" b="1"/>
          </a:p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            ((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M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_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Rn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!= 5'b0) &amp; 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M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_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W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reg &amp; (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M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_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Rn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== rs) &amp;  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M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_m2reg) ? 2'b11 : 2'b00;  // 2'b11 选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M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_mo(load)，2b'00 直接选regfile输出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endParaRPr lang="zh-CN" altLang="en-US" b="1"/>
          </a:p>
          <a:p>
            <a:r>
              <a:rPr lang="zh-CN" altLang="en-US" b="1" dirty="0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Fwd</a:t>
            </a:r>
            <a:r>
              <a:rPr lang="en-US" altLang="zh-CN" b="1" dirty="0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B</a:t>
            </a:r>
            <a:r>
              <a:rPr lang="zh-CN" altLang="en-US" b="1" dirty="0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自己写（后面只讨论</a:t>
            </a:r>
            <a:r>
              <a:rPr lang="en-US" altLang="zh-CN" b="1" dirty="0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FwdA</a:t>
            </a:r>
            <a:r>
              <a:rPr lang="zh-CN" altLang="en-US" b="1" dirty="0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的情况，</a:t>
            </a:r>
            <a:r>
              <a:rPr lang="en-US" altLang="zh-CN" b="1" dirty="0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FwdB</a:t>
            </a:r>
            <a:r>
              <a:rPr lang="zh-CN" altLang="en-US" b="1" dirty="0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类似，只是需要比较的源操作数是</a:t>
            </a:r>
            <a:r>
              <a:rPr lang="en-US" altLang="zh-CN" b="1" dirty="0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rt</a:t>
            </a:r>
            <a:r>
              <a:rPr lang="zh-CN" altLang="en-US" b="1" dirty="0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1800" b="1"/>
          </a:p>
          <a:p>
            <a:endParaRPr lang="zh-CN" altLang="en-US" b="1"/>
          </a:p>
        </p:txBody>
      </p:sp>
      <p:sp>
        <p:nvSpPr>
          <p:cNvPr id="6" name="文本框 5"/>
          <p:cNvSpPr txBox="1"/>
          <p:nvPr/>
        </p:nvSpPr>
        <p:spPr>
          <a:xfrm>
            <a:off x="1884045" y="5698490"/>
            <a:ext cx="89598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【思考】</a:t>
            </a:r>
            <a:r>
              <a:rPr lang="en-US" sz="2400" b="1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FwdA/</a:t>
            </a:r>
            <a:r>
              <a:rPr lang="en-US" sz="2400" b="1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FwdB</a:t>
            </a:r>
            <a:r>
              <a:rPr lang="zh-CN" altLang="en-US" sz="2400" b="1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应该出现在哪个逻辑层次？影响哪些模块？</a:t>
            </a:r>
            <a:endParaRPr lang="zh-CN" altLang="en-US" sz="2400" b="1">
              <a:solidFill>
                <a:srgbClr val="7030A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altLang="zh-CN" sz="2400" b="1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    </a:t>
            </a:r>
            <a:r>
              <a:rPr lang="zh-CN" altLang="en-US" sz="2400" b="1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需要构造什么电路使用该信号？</a:t>
            </a:r>
            <a:r>
              <a:rPr lang="en-US" altLang="zh-CN" sz="2400" b="1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    </a:t>
            </a:r>
            <a:endParaRPr lang="zh-CN" altLang="en-US" sz="2400" b="1">
              <a:solidFill>
                <a:srgbClr val="7030A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" name="Text Box 3"/>
          <p:cNvSpPr txBox="1">
            <a:spLocks noChangeArrowheads="1"/>
          </p:cNvSpPr>
          <p:nvPr/>
        </p:nvSpPr>
        <p:spPr bwMode="auto">
          <a:xfrm>
            <a:off x="1210945" y="546735"/>
            <a:ext cx="7761605" cy="591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4891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26262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n"/>
            </a:pPr>
            <a:r>
              <a:rPr lang="zh-CN" altLang="en-US" sz="3200" b="1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方正粗黑宋简体" panose="02000000000000000000" charset="-122"/>
                <a:ea typeface="方正粗黑宋简体" panose="02000000000000000000" charset="-122"/>
              </a:rPr>
              <a:t>数据冒险情况举例（针对数据前推）：</a:t>
            </a:r>
            <a:endParaRPr lang="zh-CN" altLang="en-US" sz="3200" b="1" dirty="0" smtClean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6620" y="1125855"/>
            <a:ext cx="10666095" cy="535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第一种情况：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FwdA = ((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E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_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Rn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!= 5'b0) &amp;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E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_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W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reg &amp; (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E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_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Rn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== rs) &amp;  ~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E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_m2reg) ? 2'b01 : // 选 E_Alu</a:t>
            </a:r>
            <a:endParaRPr lang="zh-CN" altLang="en-US" sz="2400" b="1"/>
          </a:p>
          <a:p>
            <a:pPr fontAlgn="auto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          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00000"/>
              </a:lnSpc>
              <a:buClrTx/>
              <a:buSzTx/>
              <a:buFontTx/>
            </a:pPr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【例】</a:t>
            </a:r>
            <a:endParaRPr lang="zh-CN" altLang="zh-CN" sz="20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8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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</a:rPr>
              <a:t>add  r1, r2, r3  	 	//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+mn-ea"/>
              </a:rPr>
              <a:t>EXE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+mn-ea"/>
              </a:rPr>
              <a:t>级</a:t>
            </a:r>
            <a:r>
              <a:rPr lang="zh-CN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rn=rd=r1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Wreg=1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M2reg=0</a:t>
            </a:r>
            <a:endParaRPr lang="en-US" altLang="zh-CN" sz="2800" b="1">
              <a:solidFill>
                <a:srgbClr val="FF0000"/>
              </a:solidFill>
              <a:latin typeface="Monotype Corsiva" panose="03010101010201010101" charset="0"/>
              <a:cs typeface="Monotype Corsiva" panose="03010101010201010101" charset="0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8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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</a:rPr>
              <a:t>ori   r4, r1, imm  	//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+mn-ea"/>
              </a:rPr>
              <a:t>ID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+mn-ea"/>
              </a:rPr>
              <a:t>级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rs=r1</a:t>
            </a:r>
            <a:endParaRPr lang="en-US" altLang="zh-CN" sz="2800" b="1">
              <a:solidFill>
                <a:srgbClr val="FF0000"/>
              </a:solidFill>
              <a:latin typeface="Monotype Corsiva" panose="03010101010201010101" charset="0"/>
              <a:cs typeface="Monotype Corsiva" panose="03010101010201010101" charset="0"/>
              <a:sym typeface="Wingdings" panose="05000000000000000000" charset="0"/>
            </a:endParaRPr>
          </a:p>
          <a:p>
            <a:endParaRPr lang="en-US" altLang="zh-CN" sz="2000" b="1">
              <a:latin typeface="Monotype Corsiva" panose="03010101010201010101" charset="0"/>
              <a:cs typeface="Monotype Corsiva" panose="03010101010201010101" charset="0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[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解析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]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2400" b="1">
                <a:latin typeface="Monotype Corsiva" panose="03010101010201010101" charset="0"/>
                <a:cs typeface="Monotype Corsiva" panose="03010101010201010101" charset="0"/>
              </a:rPr>
              <a:t>当</a:t>
            </a:r>
            <a:r>
              <a:rPr lang="en-US" altLang="zh-CN" sz="24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</a:t>
            </a:r>
            <a:r>
              <a:rPr lang="zh-CN" altLang="en-US" sz="24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运行到</a:t>
            </a:r>
            <a:r>
              <a:rPr lang="en-US" altLang="zh-CN" sz="24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EXE</a:t>
            </a:r>
            <a:r>
              <a:rPr lang="zh-CN" altLang="en-US" sz="24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的时候，</a:t>
            </a:r>
            <a:r>
              <a:rPr lang="en-US" altLang="zh-CN" sz="24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</a:t>
            </a:r>
            <a:r>
              <a:rPr lang="zh-CN" altLang="en-US" sz="24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需要数据</a:t>
            </a:r>
            <a:r>
              <a:rPr lang="en-US" altLang="zh-CN" sz="24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r1</a:t>
            </a:r>
            <a:r>
              <a:rPr lang="zh-CN" altLang="en-US" sz="24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，因此，可以将</a:t>
            </a:r>
            <a:r>
              <a:rPr lang="en-US" altLang="zh-CN" sz="24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</a:t>
            </a:r>
            <a:r>
              <a:rPr lang="zh-CN" altLang="en-US" sz="24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在</a:t>
            </a:r>
            <a:r>
              <a:rPr lang="en-US" altLang="zh-CN" sz="24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EXE</a:t>
            </a:r>
            <a:r>
              <a:rPr lang="zh-CN" altLang="en-US" sz="24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级的结果进行前推，正好满足</a:t>
            </a:r>
            <a:r>
              <a:rPr lang="en-US" altLang="zh-CN" sz="24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</a:t>
            </a:r>
            <a:r>
              <a:rPr lang="zh-CN" altLang="en-US" sz="24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的需要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Monotype Corsiva" panose="03010101010201010101" charset="0"/>
              <a:ea typeface="微软雅黑" panose="020B0503020204020204" pitchFamily="34" charset="-122"/>
              <a:cs typeface="Monotype Corsiva" panose="03010101010201010101" charset="0"/>
              <a:sym typeface="Wingdings" panose="05000000000000000000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96620" y="792480"/>
            <a:ext cx="10840085" cy="57854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第二种情况：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FwdA =  ((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M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_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Rn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!= 5'b0) &amp;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M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_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W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reg &amp; (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M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_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Rn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== rs) &amp; ~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M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_m2reg) ? 2'b10 : // 选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M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_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A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lu</a:t>
            </a:r>
            <a:endParaRPr lang="zh-CN" altLang="en-US" sz="2400" b="1"/>
          </a:p>
          <a:p>
            <a:pPr fontAlgn="auto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          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00000"/>
              </a:lnSpc>
              <a:buClrTx/>
              <a:buSzTx/>
              <a:buFontTx/>
            </a:pPr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【例】</a:t>
            </a:r>
            <a:endParaRPr lang="zh-CN" altLang="zh-CN" sz="20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8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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</a:rPr>
              <a:t>add  r1, r2, r3  		//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+mn-ea"/>
              </a:rPr>
              <a:t>MEM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+mn-ea"/>
              </a:rPr>
              <a:t>级</a:t>
            </a:r>
            <a:r>
              <a:rPr lang="zh-CN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rn=r1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Wreg=1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M2reg=0</a:t>
            </a:r>
            <a:endParaRPr lang="en-US" altLang="zh-CN" sz="2800" b="1">
              <a:solidFill>
                <a:srgbClr val="FF0000"/>
              </a:solidFill>
              <a:latin typeface="Monotype Corsiva" panose="03010101010201010101" charset="0"/>
              <a:cs typeface="Monotype Corsiva" panose="03010101010201010101" charset="0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8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</a:t>
            </a:r>
            <a:r>
              <a:rPr lang="en-US" altLang="zh-CN" sz="2800" b="1">
                <a:solidFill>
                  <a:schemeClr val="tx1"/>
                </a:solidFill>
                <a:latin typeface="Monotype Corsiva" panose="03010101010201010101" charset="0"/>
                <a:cs typeface="Monotype Corsiva" panose="03010101010201010101" charset="0"/>
              </a:rPr>
              <a:t>ori   r4, r2, imm  	//</a:t>
            </a:r>
            <a:r>
              <a:rPr lang="en-US" altLang="zh-CN" sz="28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EXE</a:t>
            </a:r>
            <a:r>
              <a:rPr lang="zh-CN" altLang="en-US" sz="2800" b="1">
                <a:latin typeface="Monotype Corsiva" panose="03010101010201010101" charset="0"/>
                <a:cs typeface="Monotype Corsiva" panose="03010101010201010101" charset="0"/>
                <a:sym typeface="+mn-ea"/>
              </a:rPr>
              <a:t>级</a:t>
            </a:r>
            <a:r>
              <a:rPr lang="zh-CN" altLang="en-US" sz="2800" b="1">
                <a:solidFill>
                  <a:schemeClr val="tx1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zh-CN" altLang="en-US" sz="2400" b="1">
                <a:solidFill>
                  <a:schemeClr val="tx1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无冒险</a:t>
            </a:r>
            <a:endParaRPr lang="en-US" altLang="zh-CN" sz="2800" b="1">
              <a:solidFill>
                <a:schemeClr val="tx1"/>
              </a:solidFill>
              <a:latin typeface="Monotype Corsiva" panose="03010101010201010101" charset="0"/>
              <a:cs typeface="Monotype Corsiva" panose="03010101010201010101" charset="0"/>
              <a:sym typeface="Wingdings" panose="05000000000000000000" charset="0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28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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addi  r5, r1, imm		//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+mn-ea"/>
              </a:rPr>
              <a:t>ID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+mn-ea"/>
              </a:rPr>
              <a:t>级</a:t>
            </a:r>
            <a:r>
              <a:rPr lang="zh-CN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rs=r1</a:t>
            </a:r>
            <a:endParaRPr lang="en-US" altLang="zh-CN" sz="2800" b="1">
              <a:solidFill>
                <a:srgbClr val="FF0000"/>
              </a:solidFill>
              <a:latin typeface="Monotype Corsiva" panose="03010101010201010101" charset="0"/>
              <a:cs typeface="Monotype Corsiva" panose="03010101010201010101" charset="0"/>
              <a:sym typeface="Wingdings" panose="05000000000000000000" charset="0"/>
            </a:endParaRPr>
          </a:p>
          <a:p>
            <a:endParaRPr lang="en-US" altLang="zh-CN" sz="2000" b="1">
              <a:latin typeface="Monotype Corsiva" panose="03010101010201010101" charset="0"/>
              <a:cs typeface="Monotype Corsiva" panose="03010101010201010101" charset="0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[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解析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]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2400" b="1">
                <a:latin typeface="Monotype Corsiva" panose="03010101010201010101" charset="0"/>
                <a:cs typeface="Monotype Corsiva" panose="03010101010201010101" charset="0"/>
              </a:rPr>
              <a:t>当</a:t>
            </a:r>
            <a:r>
              <a:rPr lang="en-US" altLang="zh-CN" sz="24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</a:t>
            </a:r>
            <a:r>
              <a:rPr lang="zh-CN" altLang="en-US" sz="24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运行到</a:t>
            </a:r>
            <a:r>
              <a:rPr lang="en-US" altLang="zh-CN" sz="24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MEM</a:t>
            </a:r>
            <a:r>
              <a:rPr lang="zh-CN" altLang="en-US" sz="24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的时候，需要数据</a:t>
            </a:r>
            <a:r>
              <a:rPr lang="en-US" altLang="zh-CN" sz="24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r1</a:t>
            </a:r>
            <a:r>
              <a:rPr lang="zh-CN" altLang="en-US" sz="24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，因此，可以将</a:t>
            </a:r>
            <a:r>
              <a:rPr lang="en-US" altLang="zh-CN" sz="24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</a:t>
            </a:r>
            <a:r>
              <a:rPr lang="zh-CN" altLang="en-US" sz="24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在</a:t>
            </a:r>
            <a:r>
              <a:rPr lang="en-US" altLang="zh-CN" sz="24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MEM</a:t>
            </a:r>
            <a:r>
              <a:rPr lang="zh-CN" altLang="en-US" sz="24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级的结果进行前推，正好满足的需要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Monotype Corsiva" panose="03010101010201010101" charset="0"/>
              <a:ea typeface="微软雅黑" panose="020B0503020204020204" pitchFamily="34" charset="-122"/>
              <a:cs typeface="Monotype Corsiva" panose="03010101010201010101" charset="0"/>
              <a:sym typeface="Wingdings" panose="05000000000000000000" charset="0"/>
            </a:endParaRPr>
          </a:p>
        </p:txBody>
      </p:sp>
      <p:sp>
        <p:nvSpPr>
          <p:cNvPr id="130" name="Text Box 3"/>
          <p:cNvSpPr txBox="1">
            <a:spLocks noChangeArrowheads="1"/>
          </p:cNvSpPr>
          <p:nvPr/>
        </p:nvSpPr>
        <p:spPr bwMode="auto">
          <a:xfrm>
            <a:off x="1210945" y="345440"/>
            <a:ext cx="7761605" cy="591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4891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26262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n"/>
            </a:pPr>
            <a:r>
              <a:rPr lang="zh-CN" altLang="en-US" sz="3200" b="1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方正粗黑宋简体" panose="02000000000000000000" charset="-122"/>
                <a:ea typeface="方正粗黑宋简体" panose="02000000000000000000" charset="-122"/>
              </a:rPr>
              <a:t>数据冒险情况举例（针对数据前推）：</a:t>
            </a:r>
            <a:endParaRPr lang="zh-CN" altLang="en-US" sz="3200" b="1" dirty="0" smtClean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96620" y="811530"/>
            <a:ext cx="10619740" cy="57854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第三种情况：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FwdA = ((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M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_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Rn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!= 5'b0) &amp;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M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_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W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reg &amp; (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M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_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Rn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== rs) &amp; 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M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_m2reg) ? 2'b11 : // 选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M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o(load)</a:t>
            </a:r>
            <a:endParaRPr lang="zh-CN" altLang="en-US" sz="2400" b="1"/>
          </a:p>
          <a:p>
            <a:pPr fontAlgn="auto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          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00000"/>
              </a:lnSpc>
              <a:buClrTx/>
              <a:buSzTx/>
              <a:buFontTx/>
            </a:pPr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【例】</a:t>
            </a:r>
            <a:endParaRPr lang="zh-CN" altLang="zh-CN" sz="20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8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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</a:rPr>
              <a:t>lw  r4, r1, imm  	//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+mn-ea"/>
              </a:rPr>
              <a:t>MEM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+mn-ea"/>
              </a:rPr>
              <a:t>级</a:t>
            </a:r>
            <a:r>
              <a:rPr lang="zh-CN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rn=r4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Wreg=1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M2reg=1</a:t>
            </a:r>
            <a:endParaRPr lang="en-US" altLang="zh-CN" sz="2800" b="1">
              <a:solidFill>
                <a:srgbClr val="FF0000"/>
              </a:solidFill>
              <a:latin typeface="Monotype Corsiva" panose="03010101010201010101" charset="0"/>
              <a:cs typeface="Monotype Corsiva" panose="03010101010201010101" charset="0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8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</a:t>
            </a:r>
            <a:r>
              <a:rPr lang="en-US" altLang="zh-CN" sz="2800" b="1">
                <a:solidFill>
                  <a:schemeClr val="tx1"/>
                </a:solidFill>
                <a:latin typeface="Monotype Corsiva" panose="03010101010201010101" charset="0"/>
                <a:cs typeface="Monotype Corsiva" panose="03010101010201010101" charset="0"/>
              </a:rPr>
              <a:t>add   r2, r7, r8  	//</a:t>
            </a:r>
            <a:r>
              <a:rPr lang="en-US" altLang="zh-CN" sz="2800" b="1">
                <a:solidFill>
                  <a:schemeClr val="tx1"/>
                </a:solidFill>
                <a:latin typeface="Monotype Corsiva" panose="03010101010201010101" charset="0"/>
                <a:cs typeface="Monotype Corsiva" panose="03010101010201010101" charset="0"/>
                <a:sym typeface="+mn-ea"/>
              </a:rPr>
              <a:t>EXE</a:t>
            </a:r>
            <a:r>
              <a:rPr lang="zh-CN" altLang="en-US" sz="2800" b="1">
                <a:solidFill>
                  <a:schemeClr val="tx1"/>
                </a:solidFill>
                <a:latin typeface="Monotype Corsiva" panose="03010101010201010101" charset="0"/>
                <a:cs typeface="Monotype Corsiva" panose="03010101010201010101" charset="0"/>
                <a:sym typeface="+mn-ea"/>
              </a:rPr>
              <a:t>级</a:t>
            </a:r>
            <a:r>
              <a:rPr lang="zh-CN" altLang="en-US" sz="2800" b="1">
                <a:solidFill>
                  <a:schemeClr val="tx1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zh-CN" altLang="en-US" sz="2400" b="1">
                <a:solidFill>
                  <a:schemeClr val="tx1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无冒险</a:t>
            </a:r>
            <a:endParaRPr lang="en-US" altLang="zh-CN" sz="2400" b="1">
              <a:solidFill>
                <a:schemeClr val="tx1"/>
              </a:solidFill>
              <a:latin typeface="Monotype Corsiva" panose="03010101010201010101" charset="0"/>
              <a:cs typeface="Monotype Corsiva" panose="03010101010201010101" charset="0"/>
              <a:sym typeface="Wingdings" panose="05000000000000000000" charset="0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28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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ori  r5, r4, imm	//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+mn-ea"/>
              </a:rPr>
              <a:t>ID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+mn-ea"/>
              </a:rPr>
              <a:t>级</a:t>
            </a:r>
            <a:r>
              <a:rPr lang="zh-CN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rs=r4</a:t>
            </a:r>
            <a:endParaRPr lang="en-US" altLang="zh-CN" sz="2800" b="1">
              <a:solidFill>
                <a:srgbClr val="FF0000"/>
              </a:solidFill>
              <a:latin typeface="Monotype Corsiva" panose="03010101010201010101" charset="0"/>
              <a:cs typeface="Monotype Corsiva" panose="03010101010201010101" charset="0"/>
              <a:sym typeface="Wingdings" panose="05000000000000000000" charset="0"/>
            </a:endParaRPr>
          </a:p>
          <a:p>
            <a:endParaRPr lang="en-US" altLang="zh-CN" sz="2000" b="1">
              <a:latin typeface="Monotype Corsiva" panose="03010101010201010101" charset="0"/>
              <a:cs typeface="Monotype Corsiva" panose="03010101010201010101" charset="0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[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解析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]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2400" b="1">
                <a:latin typeface="Monotype Corsiva" panose="03010101010201010101" charset="0"/>
                <a:cs typeface="Monotype Corsiva" panose="03010101010201010101" charset="0"/>
              </a:rPr>
              <a:t>当</a:t>
            </a:r>
            <a:r>
              <a:rPr lang="en-US" altLang="zh-CN" sz="24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</a:t>
            </a:r>
            <a:r>
              <a:rPr lang="zh-CN" altLang="en-US" sz="24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运行到</a:t>
            </a:r>
            <a:r>
              <a:rPr lang="en-US" altLang="zh-CN" sz="24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MEM</a:t>
            </a:r>
            <a:r>
              <a:rPr lang="zh-CN" altLang="en-US" sz="24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的时候，需要数据</a:t>
            </a:r>
            <a:r>
              <a:rPr lang="en-US" altLang="zh-CN" sz="24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r4</a:t>
            </a:r>
            <a:r>
              <a:rPr lang="zh-CN" altLang="en-US" sz="24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，因此，可以将</a:t>
            </a:r>
            <a:r>
              <a:rPr lang="en-US" altLang="zh-CN" sz="24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</a:t>
            </a:r>
            <a:r>
              <a:rPr lang="zh-CN" altLang="en-US" sz="24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在</a:t>
            </a:r>
            <a:r>
              <a:rPr lang="en-US" altLang="zh-CN" sz="24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MEM</a:t>
            </a:r>
            <a:r>
              <a:rPr lang="zh-CN" altLang="en-US" sz="24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级的结果进行前推，正好满足的需要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Monotype Corsiva" panose="03010101010201010101" charset="0"/>
              <a:ea typeface="微软雅黑" panose="020B0503020204020204" pitchFamily="34" charset="-122"/>
              <a:cs typeface="Monotype Corsiva" panose="03010101010201010101" charset="0"/>
              <a:sym typeface="Wingdings" panose="05000000000000000000" charset="0"/>
            </a:endParaRPr>
          </a:p>
        </p:txBody>
      </p:sp>
      <p:sp>
        <p:nvSpPr>
          <p:cNvPr id="130" name="Text Box 3"/>
          <p:cNvSpPr txBox="1">
            <a:spLocks noChangeArrowheads="1"/>
          </p:cNvSpPr>
          <p:nvPr/>
        </p:nvSpPr>
        <p:spPr bwMode="auto">
          <a:xfrm>
            <a:off x="1210945" y="345440"/>
            <a:ext cx="7761605" cy="591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4891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26262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n"/>
            </a:pPr>
            <a:r>
              <a:rPr lang="zh-CN" altLang="en-US" sz="3200" b="1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方正粗黑宋简体" panose="02000000000000000000" charset="-122"/>
                <a:ea typeface="方正粗黑宋简体" panose="02000000000000000000" charset="-122"/>
              </a:rPr>
              <a:t>数据冒险情况举例（针对数据前推）：</a:t>
            </a:r>
            <a:endParaRPr lang="zh-CN" altLang="en-US" sz="3200" b="1" dirty="0" smtClean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96620" y="521970"/>
            <a:ext cx="10398760" cy="57543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3200" b="1" dirty="0">
                <a:solidFill>
                  <a:schemeClr val="accent1"/>
                </a:solidFill>
                <a:uFillTx/>
                <a:latin typeface="+mn-ea"/>
                <a:sym typeface="+mn-ea"/>
              </a:rPr>
              <a:t>【特殊情况】</a:t>
            </a:r>
            <a:r>
              <a:rPr lang="zh-CN" altLang="en-US" sz="24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分析下列情况该如何处理？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          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【例】</a:t>
            </a:r>
            <a:endParaRPr lang="zh-CN" altLang="zh-CN" sz="20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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</a:rPr>
              <a:t>lw  r4, r1, imm  	//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+mn-ea"/>
              </a:rPr>
              <a:t>MEM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+mn-ea"/>
              </a:rPr>
              <a:t>级</a:t>
            </a:r>
            <a:r>
              <a:rPr lang="zh-CN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rn=r4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Wreg=1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M2reg=1</a:t>
            </a:r>
            <a:endParaRPr lang="en-US" altLang="zh-CN" sz="2800" b="1">
              <a:solidFill>
                <a:srgbClr val="FF0000"/>
              </a:solidFill>
              <a:latin typeface="Monotype Corsiva" panose="03010101010201010101" charset="0"/>
              <a:cs typeface="Monotype Corsiva" panose="03010101010201010101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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addi  r5, r4, imm	//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+mn-ea"/>
              </a:rPr>
              <a:t>EXE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+mn-ea"/>
              </a:rPr>
              <a:t>级</a:t>
            </a:r>
            <a:r>
              <a:rPr lang="zh-CN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rs=r4</a:t>
            </a:r>
            <a:endParaRPr lang="en-US" altLang="zh-CN" sz="2800" b="1">
              <a:solidFill>
                <a:srgbClr val="FF0000"/>
              </a:solidFill>
              <a:latin typeface="Monotype Corsiva" panose="03010101010201010101" charset="0"/>
              <a:cs typeface="Monotype Corsiva" panose="03010101010201010101" charset="0"/>
              <a:sym typeface="Wingdings" panose="05000000000000000000" charset="0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8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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or   r3, r4, r2		//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+mn-ea"/>
              </a:rPr>
              <a:t>ID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+mn-ea"/>
              </a:rPr>
              <a:t>级</a:t>
            </a:r>
            <a:r>
              <a:rPr lang="zh-CN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rs=r4</a:t>
            </a:r>
            <a:endParaRPr lang="en-US" altLang="zh-CN" sz="2800" b="1">
              <a:solidFill>
                <a:srgbClr val="FF0000"/>
              </a:solidFill>
              <a:latin typeface="Monotype Corsiva" panose="03010101010201010101" charset="0"/>
              <a:cs typeface="Monotype Corsiva" panose="03010101010201010101" charset="0"/>
              <a:sym typeface="Wingdings" panose="05000000000000000000" charset="0"/>
            </a:endParaRPr>
          </a:p>
          <a:p>
            <a:endParaRPr lang="en-US" altLang="zh-CN" sz="2000" b="1">
              <a:latin typeface="Monotype Corsiva" panose="03010101010201010101" charset="0"/>
              <a:cs typeface="Monotype Corsiva" panose="03010101010201010101" charset="0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[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解析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]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 algn="l" fontAlgn="auto">
              <a:lnSpc>
                <a:spcPct val="150000"/>
              </a:lnSpc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en-US" sz="2400" b="1">
                <a:latin typeface="Monotype Corsiva" panose="03010101010201010101" charset="0"/>
                <a:cs typeface="Monotype Corsiva" panose="03010101010201010101" charset="0"/>
              </a:rPr>
              <a:t>只有当</a:t>
            </a:r>
            <a:r>
              <a:rPr lang="en-US" altLang="zh-CN" sz="24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</a:t>
            </a:r>
            <a:r>
              <a:rPr lang="zh-CN" altLang="en-US" sz="24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运行到</a:t>
            </a:r>
            <a:r>
              <a:rPr lang="en-US" altLang="zh-CN" sz="24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MEM</a:t>
            </a:r>
            <a:r>
              <a:rPr lang="zh-CN" altLang="en-US" sz="24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的时候，需要的数据</a:t>
            </a:r>
            <a:r>
              <a:rPr lang="en-US" altLang="zh-CN" sz="24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r4</a:t>
            </a:r>
            <a:r>
              <a:rPr lang="zh-CN" altLang="en-US" sz="24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才能</a:t>
            </a:r>
            <a:r>
              <a:rPr lang="en-US" altLang="zh-CN" sz="24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“</a:t>
            </a:r>
            <a:r>
              <a:rPr lang="zh-CN" altLang="en-US" sz="24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出炉</a:t>
            </a:r>
            <a:r>
              <a:rPr lang="en-US" altLang="zh-CN" sz="24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”</a:t>
            </a:r>
            <a:r>
              <a:rPr lang="zh-CN" altLang="en-US" sz="24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，因此，必须将暂停一次，当</a:t>
            </a:r>
            <a:r>
              <a:rPr lang="en-US" altLang="zh-CN" sz="24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</a:t>
            </a:r>
            <a:r>
              <a:rPr lang="zh-CN" altLang="en-US" sz="24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进行到</a:t>
            </a:r>
            <a:r>
              <a:rPr lang="en-US" altLang="zh-CN" sz="24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MEM</a:t>
            </a:r>
            <a:r>
              <a:rPr lang="zh-CN" altLang="en-US" sz="24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级的时候，才能将结果进行前推。</a:t>
            </a:r>
            <a:endParaRPr lang="zh-CN" altLang="en-US" sz="2400" b="1">
              <a:latin typeface="Monotype Corsiva" panose="03010101010201010101" charset="0"/>
              <a:cs typeface="Monotype Corsiva" panose="03010101010201010101" charset="0"/>
              <a:sym typeface="Wingdings" panose="05000000000000000000" charset="0"/>
            </a:endParaRPr>
          </a:p>
          <a:p>
            <a:pPr marL="342900" indent="-342900" algn="l" fontAlgn="auto">
              <a:lnSpc>
                <a:spcPct val="150000"/>
              </a:lnSpc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en-US" sz="2400" b="1"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与有没有冲突？</a:t>
            </a:r>
            <a:endParaRPr lang="zh-CN" altLang="en-US" sz="2400" b="1">
              <a:latin typeface="Monotype Corsiva" panose="03010101010201010101" charset="0"/>
              <a:cs typeface="Monotype Corsiva" panose="03010101010201010101" charset="0"/>
              <a:sym typeface="Wingdings" panose="05000000000000000000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703650"/>
            <a:ext cx="10969200" cy="705600"/>
          </a:xfrm>
        </p:spPr>
        <p:txBody>
          <a:bodyPr/>
          <a:p>
            <a:r>
              <a:rPr lang="zh-CN" altLang="en-US"/>
              <a:t>实验三 解决数据冒险问题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857375"/>
            <a:ext cx="10968990" cy="3794760"/>
          </a:xfrm>
        </p:spPr>
        <p:txBody>
          <a:bodyPr>
            <a:noAutofit/>
          </a:bodyPr>
          <a:p>
            <a:r>
              <a:rPr sz="2400" b="1">
                <a:solidFill>
                  <a:srgbClr val="FF0000"/>
                </a:solidFill>
                <a:sym typeface="+mn-ea"/>
              </a:rPr>
              <a:t>实验内容：</a:t>
            </a:r>
            <a:endParaRPr lang="zh-CN" altLang="en-US" sz="2400" b="1">
              <a:solidFill>
                <a:srgbClr val="FF0000"/>
              </a:solidFill>
            </a:endParaRPr>
          </a:p>
          <a:p>
            <a:r>
              <a:rPr sz="2400" b="1">
                <a:sym typeface="+mn-ea"/>
              </a:rPr>
              <a:t>1. 使用</a:t>
            </a:r>
            <a:r>
              <a:rPr sz="2400" b="1">
                <a:solidFill>
                  <a:schemeClr val="accent1"/>
                </a:solidFill>
                <a:sym typeface="+mn-ea"/>
              </a:rPr>
              <a:t>纯暂停</a:t>
            </a:r>
            <a:r>
              <a:rPr sz="2400" b="1">
                <a:sym typeface="+mn-ea"/>
              </a:rPr>
              <a:t>流水线方法解决数据冒险问题：</a:t>
            </a:r>
            <a:endParaRPr sz="2400" b="1">
              <a:sym typeface="+mn-ea"/>
            </a:endParaRPr>
          </a:p>
          <a:p>
            <a:r>
              <a:rPr lang="zh-CN" altLang="en-US" sz="2400" b="1"/>
              <a:t>    a)分析数据冒险出现的情况有哪些；</a:t>
            </a:r>
            <a:endParaRPr lang="zh-CN" altLang="en-US" sz="2400" b="1"/>
          </a:p>
          <a:p>
            <a:r>
              <a:rPr lang="zh-CN" altLang="en-US" sz="2400" b="1"/>
              <a:t>    b)如何检测数据冒险是否发生；</a:t>
            </a:r>
            <a:endParaRPr lang="zh-CN" altLang="en-US" sz="2400" b="1"/>
          </a:p>
          <a:p>
            <a:r>
              <a:rPr lang="zh-CN" altLang="en-US" sz="2400" b="1"/>
              <a:t>    c)修改流水线CPU代码，当数据冒险发生时用暂停流水线的方式处理，保证程序运行结果的正确性。</a:t>
            </a:r>
            <a:r>
              <a:rPr sz="2400"/>
              <a:t>  </a:t>
            </a:r>
            <a:endParaRPr sz="2400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52450" y="544830"/>
            <a:ext cx="11269345" cy="4831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b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如何处理在数据前推的设计下必须暂停的情况？  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     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  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【例】</a:t>
            </a:r>
            <a:endParaRPr lang="zh-CN" altLang="zh-CN" sz="20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</a:rPr>
              <a:t>lw  r4, r1, imm  	//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+mn-ea"/>
              </a:rPr>
              <a:t>EXE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+mn-ea"/>
              </a:rPr>
              <a:t>级</a:t>
            </a:r>
            <a:r>
              <a:rPr lang="zh-CN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rn=r4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Wreg=1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M2reg=1</a:t>
            </a:r>
            <a:endParaRPr lang="en-US" altLang="zh-CN" sz="2800" b="1">
              <a:solidFill>
                <a:srgbClr val="FF0000"/>
              </a:solidFill>
              <a:latin typeface="Monotype Corsiva" panose="03010101010201010101" charset="0"/>
              <a:cs typeface="Monotype Corsiva" panose="03010101010201010101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addi  r5, r4, imm	//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+mn-ea"/>
              </a:rPr>
              <a:t>ID</a:t>
            </a:r>
            <a:r>
              <a:rPr lang="zh-CN" altLang="en-US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+mn-ea"/>
              </a:rPr>
              <a:t>级</a:t>
            </a:r>
            <a:r>
              <a:rPr lang="zh-CN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Monotype Corsiva" panose="03010101010201010101" charset="0"/>
                <a:cs typeface="Monotype Corsiva" panose="03010101010201010101" charset="0"/>
                <a:sym typeface="Wingdings" panose="05000000000000000000" charset="0"/>
              </a:rPr>
              <a:t>rs=r4</a:t>
            </a:r>
            <a:endParaRPr lang="en-US" altLang="zh-CN" sz="2800" b="1">
              <a:solidFill>
                <a:srgbClr val="FF0000"/>
              </a:solidFill>
              <a:latin typeface="Monotype Corsiva" panose="03010101010201010101" charset="0"/>
              <a:cs typeface="Monotype Corsiva" panose="03010101010201010101" charset="0"/>
              <a:sym typeface="Wingdings" panose="05000000000000000000" charset="0"/>
            </a:endParaRPr>
          </a:p>
          <a:p>
            <a:endParaRPr lang="en-US" altLang="zh-CN" sz="2000" b="1">
              <a:latin typeface="Monotype Corsiva" panose="03010101010201010101" charset="0"/>
              <a:cs typeface="Monotype Corsiva" panose="03010101010201010101" charset="0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[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解析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]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 algn="l" fontAlgn="auto">
              <a:lnSpc>
                <a:spcPct val="150000"/>
              </a:lnSpc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lang="zh-CN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stall= ((Rs == E_R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n</a:t>
            </a:r>
            <a:r>
              <a:rPr lang="zh-CN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) | (Rt == E_R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n</a:t>
            </a:r>
            <a:r>
              <a:rPr lang="zh-CN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)&amp;~regrt)&amp;(E_R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n</a:t>
            </a:r>
            <a:r>
              <a:rPr lang="zh-CN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!=0)&amp;（E_Wreg&amp;E_M2reg）</a:t>
            </a:r>
            <a:endParaRPr lang="zh-CN" altLang="zh-CN" sz="2400" b="1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Wingdings" panose="05000000000000000000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84275" y="5758180"/>
            <a:ext cx="89598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【思考】该情况暂停几个周期？</a:t>
            </a:r>
            <a:endParaRPr lang="zh-CN" altLang="en-US" sz="2400" b="1">
              <a:solidFill>
                <a:srgbClr val="7030A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2400" b="1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en-US" altLang="zh-CN" sz="2400" b="1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   </a:t>
            </a:r>
            <a:r>
              <a:rPr lang="zh-CN" altLang="en-US" sz="2400" b="1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暂停后满足哪种前推条件？前推数据是什么？</a:t>
            </a:r>
            <a:r>
              <a:rPr lang="en-US" altLang="zh-CN" sz="2400" b="1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    </a:t>
            </a:r>
            <a:endParaRPr lang="zh-CN" altLang="en-US" sz="2400" b="1">
              <a:solidFill>
                <a:srgbClr val="7030A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370275"/>
            <a:ext cx="10969200" cy="705600"/>
          </a:xfrm>
        </p:spPr>
        <p:txBody>
          <a:bodyPr/>
          <a:p>
            <a:r>
              <a:rPr lang="zh-CN" altLang="en-US">
                <a:solidFill>
                  <a:srgbClr val="FF0000"/>
                </a:solidFill>
              </a:rPr>
              <a:t>总结：需要进行哪些修改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204595"/>
            <a:ext cx="11121390" cy="4759325"/>
          </a:xfrm>
        </p:spPr>
        <p:txBody>
          <a:bodyPr>
            <a:noAutofit/>
          </a:bodyPr>
          <a:p>
            <a:r>
              <a:rPr lang="en-US" altLang="zh-CN" sz="2400" b="1"/>
              <a:t>1</a:t>
            </a:r>
            <a:r>
              <a:rPr sz="2400" b="1"/>
              <a:t>、由于纯前推不能解决所有问题，仍然需要考虑暂停</a:t>
            </a:r>
            <a:r>
              <a:rPr lang="en-US" altLang="zh-CN" sz="2400" b="1"/>
              <a:t>STALL</a:t>
            </a:r>
            <a:r>
              <a:rPr sz="2400" b="1"/>
              <a:t>，所以需要修改</a:t>
            </a:r>
            <a:r>
              <a:rPr lang="en-US" altLang="zh-CN" sz="2400" b="1"/>
              <a:t>IF_STAGE</a:t>
            </a:r>
            <a:r>
              <a:rPr sz="2400" b="1"/>
              <a:t>中的</a:t>
            </a:r>
            <a:r>
              <a:rPr lang="en-US" altLang="zh-CN" sz="2400" b="1"/>
              <a:t>PC</a:t>
            </a:r>
            <a:r>
              <a:rPr sz="2400" b="1"/>
              <a:t>和</a:t>
            </a:r>
            <a:r>
              <a:rPr lang="en-US" altLang="zh-CN" sz="2400" b="1"/>
              <a:t>IR;</a:t>
            </a:r>
            <a:endParaRPr lang="en-US" altLang="zh-CN" sz="2400" b="1"/>
          </a:p>
          <a:p>
            <a:r>
              <a:rPr lang="en-US" altLang="zh-CN" sz="2400" b="1"/>
              <a:t>2</a:t>
            </a:r>
            <a:r>
              <a:rPr sz="2400" b="1"/>
              <a:t>、</a:t>
            </a:r>
            <a:r>
              <a:rPr lang="en-US" altLang="zh-CN" sz="2400" b="1"/>
              <a:t>STALL</a:t>
            </a:r>
            <a:r>
              <a:rPr sz="2400" b="1"/>
              <a:t>的表达式中涉及到的</a:t>
            </a:r>
            <a:r>
              <a:rPr lang="en-US" altLang="zh-CN" sz="2400" b="1"/>
              <a:t>rs</a:t>
            </a:r>
            <a:r>
              <a:rPr sz="2400" b="1"/>
              <a:t>、</a:t>
            </a:r>
            <a:r>
              <a:rPr lang="en-US" altLang="zh-CN" sz="2400" b="1"/>
              <a:t>rt</a:t>
            </a:r>
            <a:r>
              <a:rPr sz="2400" b="1"/>
              <a:t>、</a:t>
            </a:r>
            <a:r>
              <a:rPr lang="en-US" altLang="zh-CN" sz="2400" b="1"/>
              <a:t>regrt</a:t>
            </a:r>
            <a:r>
              <a:rPr sz="2400" b="1"/>
              <a:t>均为下层模块中的</a:t>
            </a:r>
            <a:r>
              <a:rPr lang="en-US" altLang="zh-CN" sz="2400" b="1"/>
              <a:t>wire</a:t>
            </a:r>
            <a:r>
              <a:rPr sz="2400" b="1"/>
              <a:t>，所以仍然需要引出来；</a:t>
            </a:r>
            <a:endParaRPr sz="2400" b="1"/>
          </a:p>
          <a:p>
            <a:r>
              <a:rPr lang="en-US" altLang="zh-CN" sz="2400" b="1"/>
              <a:t>3</a:t>
            </a:r>
            <a:r>
              <a:rPr sz="2400" b="1"/>
              <a:t>、仍然需要修改</a:t>
            </a:r>
            <a:r>
              <a:rPr lang="en-US" altLang="zh-CN" sz="2400" b="1"/>
              <a:t>ID_STAGE</a:t>
            </a:r>
            <a:r>
              <a:rPr sz="2400" b="1"/>
              <a:t>中的</a:t>
            </a:r>
            <a:r>
              <a:rPr lang="en-US" altLang="zh-CN" sz="2400" b="1"/>
              <a:t>wreg</a:t>
            </a:r>
            <a:r>
              <a:rPr sz="2400" b="1"/>
              <a:t>和</a:t>
            </a:r>
            <a:r>
              <a:rPr lang="en-US" altLang="zh-CN" sz="2400" b="1"/>
              <a:t>wmem</a:t>
            </a:r>
            <a:r>
              <a:rPr sz="2400" b="1"/>
              <a:t>信号为</a:t>
            </a:r>
            <a:r>
              <a:rPr lang="en-US" altLang="zh-CN" sz="2400" b="1"/>
              <a:t>id_wreg_org</a:t>
            </a:r>
            <a:r>
              <a:rPr altLang="zh-CN" sz="2400" b="1"/>
              <a:t>和</a:t>
            </a:r>
            <a:r>
              <a:rPr lang="en-US" altLang="zh-CN" sz="2400" b="1"/>
              <a:t>id_wmem_org;</a:t>
            </a:r>
            <a:endParaRPr lang="en-US" altLang="zh-CN" sz="2400" b="1"/>
          </a:p>
          <a:p>
            <a:r>
              <a:rPr lang="en-US" altLang="zh-CN" sz="2400" b="1"/>
              <a:t>4</a:t>
            </a:r>
            <a:r>
              <a:rPr sz="2400" b="1"/>
              <a:t>、需要构造两个</a:t>
            </a:r>
            <a:r>
              <a:rPr lang="en-US" altLang="zh-CN" sz="2400" b="1"/>
              <a:t>32</a:t>
            </a:r>
            <a:r>
              <a:rPr sz="2400" b="1"/>
              <a:t>位</a:t>
            </a:r>
            <a:r>
              <a:rPr lang="en-US" altLang="zh-CN" sz="2400" b="1"/>
              <a:t>4</a:t>
            </a:r>
            <a:r>
              <a:rPr sz="2400" b="1"/>
              <a:t>选</a:t>
            </a:r>
            <a:r>
              <a:rPr lang="en-US" altLang="zh-CN" sz="2400" b="1"/>
              <a:t>1</a:t>
            </a:r>
            <a:r>
              <a:rPr sz="2400" b="1"/>
              <a:t>多路选择器，调用现成的mux32_4_1模块（注意变量顺序）；</a:t>
            </a:r>
            <a:endParaRPr sz="2400" b="1"/>
          </a:p>
          <a:p>
            <a:r>
              <a:rPr lang="en-US" altLang="zh-CN" sz="2400" b="1"/>
              <a:t>5</a:t>
            </a:r>
            <a:r>
              <a:rPr sz="2400" b="1"/>
              <a:t>、需要对控制信号</a:t>
            </a:r>
            <a:r>
              <a:rPr lang="en-US" altLang="zh-CN" sz="2400" b="1"/>
              <a:t>FwdA</a:t>
            </a:r>
            <a:r>
              <a:rPr sz="2400" b="1"/>
              <a:t>和</a:t>
            </a:r>
            <a:r>
              <a:rPr lang="en-US" altLang="zh-CN" sz="2400" b="1"/>
              <a:t>FwdB</a:t>
            </a:r>
            <a:r>
              <a:rPr sz="2400" b="1"/>
              <a:t>进行设置；</a:t>
            </a:r>
            <a:endParaRPr sz="2400" b="1"/>
          </a:p>
          <a:p>
            <a:r>
              <a:rPr lang="en-US" altLang="zh-CN" sz="2400" b="1"/>
              <a:t>6</a:t>
            </a:r>
            <a:r>
              <a:rPr sz="2400" b="1"/>
              <a:t>、对</a:t>
            </a:r>
            <a:r>
              <a:rPr lang="en-US" altLang="zh-CN" sz="2400" b="1"/>
              <a:t>ID_STAGE</a:t>
            </a:r>
            <a:r>
              <a:rPr sz="2400" b="1"/>
              <a:t>中出现的</a:t>
            </a:r>
            <a:r>
              <a:rPr lang="en-US" altLang="zh-CN" sz="2400" b="1"/>
              <a:t>id_a</a:t>
            </a:r>
            <a:r>
              <a:rPr altLang="zh-CN" sz="2400" b="1"/>
              <a:t>和</a:t>
            </a:r>
            <a:r>
              <a:rPr lang="en-US" altLang="zh-CN" sz="2400" b="1"/>
              <a:t>id_b</a:t>
            </a:r>
            <a:r>
              <a:rPr altLang="zh-CN" sz="2400" b="1"/>
              <a:t>修改为</a:t>
            </a:r>
            <a:r>
              <a:rPr lang="en-US" altLang="zh-CN" sz="2400" b="1"/>
              <a:t>id_a_org</a:t>
            </a:r>
            <a:r>
              <a:rPr altLang="zh-CN" sz="2400" b="1"/>
              <a:t>和</a:t>
            </a:r>
            <a:r>
              <a:rPr lang="en-US" altLang="zh-CN" sz="2400" b="1"/>
              <a:t>id_b_org;</a:t>
            </a:r>
            <a:endParaRPr lang="en-US" altLang="zh-CN" sz="2400" b="1"/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08400" y="132150"/>
            <a:ext cx="10969200" cy="705600"/>
          </a:xfrm>
        </p:spPr>
        <p:txBody>
          <a:bodyPr/>
          <a:p>
            <a:r>
              <a:t>五级流水线</a:t>
            </a:r>
            <a:r>
              <a:rPr lang="en-US" altLang="zh-CN"/>
              <a:t>CPU</a:t>
            </a:r>
            <a:r>
              <a:t>架构图（前推</a:t>
            </a:r>
            <a:r>
              <a:rPr lang="en-US" altLang="zh-CN"/>
              <a:t>+</a:t>
            </a:r>
            <a:r>
              <a:t>暂停）</a:t>
            </a:r>
          </a:p>
        </p:txBody>
      </p:sp>
      <p:graphicFrame>
        <p:nvGraphicFramePr>
          <p:cNvPr id="3" name="对象 2"/>
          <p:cNvGraphicFramePr/>
          <p:nvPr/>
        </p:nvGraphicFramePr>
        <p:xfrm>
          <a:off x="388620" y="958850"/>
          <a:ext cx="11188700" cy="5755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20143470" imgH="10739755" progId="Visio.Drawing.11">
                  <p:embed/>
                </p:oleObj>
              </mc:Choice>
              <mc:Fallback>
                <p:oleObj name="" r:id="rId1" imgW="20143470" imgH="10739755" progId="Visio.Drawing.11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8620" y="958850"/>
                        <a:ext cx="11188700" cy="5755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629920"/>
            <a:ext cx="10968990" cy="4493260"/>
          </a:xfrm>
        </p:spPr>
        <p:txBody>
          <a:bodyPr>
            <a:noAutofit/>
          </a:bodyPr>
          <a:p>
            <a:r>
              <a:rPr sz="2400" b="1">
                <a:solidFill>
                  <a:srgbClr val="FF0000"/>
                </a:solidFill>
                <a:sym typeface="+mn-ea"/>
              </a:rPr>
              <a:t>实验报告要求：</a:t>
            </a:r>
            <a:endParaRPr sz="2400" b="1">
              <a:solidFill>
                <a:srgbClr val="FF0000"/>
              </a:solidFill>
              <a:sym typeface="+mn-ea"/>
            </a:endParaRPr>
          </a:p>
          <a:p>
            <a:pPr>
              <a:lnSpc>
                <a:spcPct val="200000"/>
              </a:lnSpc>
            </a:pPr>
            <a:r>
              <a:rPr sz="2300" b="1">
                <a:sym typeface="+mn-ea"/>
              </a:rPr>
              <a:t>1. 阐述数据冒险问题的成因，说明采用暂停流水线与内部前推两种方式解决数据冒险问题的原理；</a:t>
            </a:r>
            <a:endParaRPr sz="2300" b="1">
              <a:sym typeface="+mn-ea"/>
            </a:endParaRPr>
          </a:p>
          <a:p>
            <a:pPr>
              <a:lnSpc>
                <a:spcPct val="200000"/>
              </a:lnSpc>
            </a:pPr>
            <a:r>
              <a:rPr sz="2300" b="1">
                <a:sym typeface="+mn-ea"/>
              </a:rPr>
              <a:t>2. 针对自己采用的解决方式，分析流水线CPU代码并补充相应的流水线</a:t>
            </a:r>
            <a:r>
              <a:rPr lang="en-US" altLang="zh-CN" sz="2300" b="1">
                <a:sym typeface="+mn-ea"/>
              </a:rPr>
              <a:t>CPU</a:t>
            </a:r>
            <a:r>
              <a:rPr sz="2300" b="1">
                <a:sym typeface="+mn-ea"/>
              </a:rPr>
              <a:t>架构图，要求严格按照代码进行补充和完善；</a:t>
            </a:r>
            <a:endParaRPr sz="2300" b="1"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300" b="1">
                <a:sym typeface="+mn-ea"/>
              </a:rPr>
              <a:t>3. </a:t>
            </a:r>
            <a:r>
              <a:rPr sz="2300" b="1">
                <a:solidFill>
                  <a:srgbClr val="FF0000"/>
                </a:solidFill>
                <a:sym typeface="+mn-ea"/>
              </a:rPr>
              <a:t>至少完成一种</a:t>
            </a:r>
            <a:r>
              <a:rPr sz="2300" b="1">
                <a:sym typeface="+mn-ea"/>
              </a:rPr>
              <a:t>方式解决数据冒险问题，修改代码并给出仿真结果，结合inst_</a:t>
            </a:r>
            <a:r>
              <a:rPr lang="en-US" altLang="zh-CN" sz="2300" b="1">
                <a:sym typeface="+mn-ea"/>
              </a:rPr>
              <a:t>ROM</a:t>
            </a:r>
            <a:r>
              <a:rPr sz="2300" b="1">
                <a:sym typeface="+mn-ea"/>
              </a:rPr>
              <a:t>中的指令序列进行详尽分析说明（</a:t>
            </a:r>
            <a:r>
              <a:rPr sz="2300" b="1">
                <a:solidFill>
                  <a:srgbClr val="FF0000"/>
                </a:solidFill>
                <a:sym typeface="+mn-ea"/>
              </a:rPr>
              <a:t>自行设计指令序列，指令的安排需尽可能考虑所有情况，并且分析时序电路的时钟信号该如何安排</a:t>
            </a:r>
            <a:r>
              <a:rPr sz="2300" b="1">
                <a:sym typeface="+mn-ea"/>
              </a:rPr>
              <a:t>）</a:t>
            </a:r>
            <a:endParaRPr lang="zh-CN" altLang="en-US" sz="1800" b="1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6805" y="902335"/>
            <a:ext cx="10144760" cy="5347335"/>
          </a:xfrm>
        </p:spPr>
        <p:txBody>
          <a:bodyPr>
            <a:normAutofit/>
          </a:bodyPr>
          <a:p>
            <a:pPr algn="l">
              <a:buClrTx/>
              <a:buSzTx/>
            </a:pPr>
            <a:r>
              <a:rPr sz="2400" b="1">
                <a:sym typeface="+mn-ea"/>
              </a:rPr>
              <a:t>2. 使用</a:t>
            </a:r>
            <a:r>
              <a:rPr sz="2400" b="1">
                <a:solidFill>
                  <a:schemeClr val="accent1"/>
                </a:solidFill>
                <a:sym typeface="+mn-ea"/>
              </a:rPr>
              <a:t>内部前推技术+暂停</a:t>
            </a:r>
            <a:r>
              <a:rPr sz="2400" b="1">
                <a:sym typeface="+mn-ea"/>
              </a:rPr>
              <a:t>流水线方法解决数据冒险问题：</a:t>
            </a:r>
            <a:endParaRPr sz="2400" b="1"/>
          </a:p>
          <a:p>
            <a:pPr algn="l">
              <a:buClrTx/>
              <a:buSzTx/>
            </a:pPr>
            <a:r>
              <a:rPr sz="2400" b="1">
                <a:sym typeface="+mn-ea"/>
              </a:rPr>
              <a:t>    a)分析数据冒险出现的情况有哪些；</a:t>
            </a:r>
            <a:endParaRPr lang="zh-CN" altLang="en-US" sz="2400" b="1"/>
          </a:p>
          <a:p>
            <a:pPr algn="l">
              <a:buClrTx/>
              <a:buSzTx/>
            </a:pPr>
            <a:r>
              <a:rPr sz="2400" b="1">
                <a:sym typeface="+mn-ea"/>
              </a:rPr>
              <a:t>    b)如何检测数据冒险是否发生；</a:t>
            </a:r>
            <a:endParaRPr lang="zh-CN" altLang="en-US" sz="2400" b="1"/>
          </a:p>
          <a:p>
            <a:pPr algn="l">
              <a:buClrTx/>
              <a:buSzTx/>
            </a:pPr>
            <a:r>
              <a:rPr sz="2400" b="1">
                <a:sym typeface="+mn-ea"/>
              </a:rPr>
              <a:t>    c)修改流水线CPU代码，当数据冒险发生时用数据前推的方式处理，保证程序运行结果的正确性。这里</a:t>
            </a:r>
            <a:r>
              <a:rPr sz="2400" b="1">
                <a:solidFill>
                  <a:schemeClr val="accent1"/>
                </a:solidFill>
                <a:sym typeface="+mn-ea"/>
              </a:rPr>
              <a:t>要考虑两种情况</a:t>
            </a:r>
            <a:r>
              <a:rPr sz="2400" b="1">
                <a:sym typeface="+mn-ea"/>
              </a:rPr>
              <a:t>：</a:t>
            </a:r>
            <a:endParaRPr sz="2400" b="1"/>
          </a:p>
          <a:p>
            <a:pPr marL="342900" indent="-342900" algn="l"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sz="2400" b="1">
                <a:sym typeface="+mn-ea"/>
              </a:rPr>
              <a:t>分析在</a:t>
            </a:r>
            <a:r>
              <a:rPr sz="2400" b="1">
                <a:solidFill>
                  <a:srgbClr val="FF0000"/>
                </a:solidFill>
                <a:sym typeface="+mn-ea"/>
              </a:rPr>
              <a:t>非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Load</a:t>
            </a:r>
            <a:r>
              <a:rPr sz="2400" b="1">
                <a:solidFill>
                  <a:srgbClr val="FF0000"/>
                </a:solidFill>
                <a:sym typeface="+mn-ea"/>
              </a:rPr>
              <a:t>指令</a:t>
            </a:r>
            <a:r>
              <a:rPr sz="2400" b="1">
                <a:sym typeface="+mn-ea"/>
              </a:rPr>
              <a:t>后产生数据冒险时，是否能通过纯内部前推技术得到正确结果。</a:t>
            </a:r>
            <a:endParaRPr sz="2400" b="1">
              <a:sym typeface="+mn-ea"/>
            </a:endParaRPr>
          </a:p>
          <a:p>
            <a:pPr marL="342900" indent="-342900" algn="l">
              <a:buClr>
                <a:srgbClr val="000000"/>
              </a:buClr>
              <a:buSzTx/>
              <a:buFont typeface="Wingdings" panose="05000000000000000000" charset="0"/>
              <a:buChar char="Ø"/>
            </a:pPr>
            <a:r>
              <a:rPr sz="2400" b="1">
                <a:sym typeface="+mn-ea"/>
              </a:rPr>
              <a:t>分析当检测到</a:t>
            </a:r>
            <a:r>
              <a:rPr sz="2400" b="1">
                <a:solidFill>
                  <a:srgbClr val="FF0000"/>
                </a:solidFill>
                <a:sym typeface="+mn-ea"/>
              </a:rPr>
              <a:t>Load指令</a:t>
            </a:r>
            <a:r>
              <a:rPr sz="2400" b="1">
                <a:sym typeface="+mn-ea"/>
              </a:rPr>
              <a:t>后数据冒险时，是否能通过内部前推数据+暂停流水线技术得到正确的计算结果。</a:t>
            </a:r>
            <a:endParaRPr sz="2400" b="1"/>
          </a:p>
          <a:p>
            <a:pPr marL="342900" indent="-342900" algn="l">
              <a:buClrTx/>
              <a:buSzTx/>
            </a:pPr>
            <a:endParaRPr lang="zh-CN" altLang="en-US" sz="2400" b="1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7880" y="563245"/>
            <a:ext cx="10479405" cy="5347335"/>
          </a:xfrm>
        </p:spPr>
        <p:txBody>
          <a:bodyPr>
            <a:noAutofit/>
          </a:bodyPr>
          <a:p>
            <a:r>
              <a:rPr lang="en-US" altLang="zh-CN" sz="2400" b="1">
                <a:sym typeface="+mn-ea"/>
              </a:rPr>
              <a:t>3. </a:t>
            </a:r>
            <a:r>
              <a:rPr sz="2400" b="1">
                <a:solidFill>
                  <a:schemeClr val="accent1"/>
                </a:solidFill>
                <a:sym typeface="+mn-ea"/>
              </a:rPr>
              <a:t>自行设计</a:t>
            </a:r>
            <a:r>
              <a:rPr sz="2400" b="1">
                <a:sym typeface="+mn-ea"/>
              </a:rPr>
              <a:t>指令序列（不少于</a:t>
            </a:r>
            <a:r>
              <a:rPr lang="en-US" altLang="zh-CN" sz="2400" b="1">
                <a:sym typeface="+mn-ea"/>
              </a:rPr>
              <a:t>10</a:t>
            </a:r>
            <a:r>
              <a:rPr sz="2400" b="1">
                <a:sym typeface="+mn-ea"/>
              </a:rPr>
              <a:t>条），重新初始化指令存储器</a:t>
            </a:r>
            <a:r>
              <a:rPr lang="en-US" altLang="zh-CN" sz="2400" b="1">
                <a:sym typeface="+mn-ea"/>
              </a:rPr>
              <a:t>，</a:t>
            </a:r>
            <a:r>
              <a:rPr sz="2400" b="1">
                <a:sym typeface="+mn-ea"/>
              </a:rPr>
              <a:t>尽可能包括所有指令类型之间能产生的数据冒险，</a:t>
            </a:r>
            <a:r>
              <a:rPr lang="en-US" altLang="zh-CN" sz="2400" b="1">
                <a:sym typeface="+mn-ea"/>
              </a:rPr>
              <a:t>验证所实现流水线CPU</a:t>
            </a:r>
            <a:r>
              <a:rPr sz="2400" b="1">
                <a:sym typeface="+mn-ea"/>
              </a:rPr>
              <a:t>是否</a:t>
            </a:r>
            <a:r>
              <a:rPr lang="en-US" altLang="zh-CN" sz="2400" b="1">
                <a:sym typeface="+mn-ea"/>
              </a:rPr>
              <a:t>能够解决数据冒险问题</a:t>
            </a:r>
            <a:r>
              <a:rPr sz="2400" b="1">
                <a:sym typeface="+mn-ea"/>
              </a:rPr>
              <a:t>。</a:t>
            </a:r>
            <a:endParaRPr sz="2400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4. </a:t>
            </a:r>
            <a:r>
              <a:rPr sz="2400" b="1">
                <a:sym typeface="+mn-ea"/>
              </a:rPr>
              <a:t>按照实验</a:t>
            </a:r>
            <a:r>
              <a:rPr lang="en-US" altLang="zh-CN" sz="2400" b="1">
                <a:sym typeface="+mn-ea"/>
              </a:rPr>
              <a:t>2</a:t>
            </a:r>
            <a:r>
              <a:rPr sz="2400" b="1">
                <a:sym typeface="+mn-ea"/>
              </a:rPr>
              <a:t>的要求，初始化</a:t>
            </a:r>
            <a:r>
              <a:rPr lang="en-US" altLang="zh-CN" sz="2400" b="1">
                <a:sym typeface="+mn-ea"/>
              </a:rPr>
              <a:t>寄存器与</a:t>
            </a:r>
            <a:r>
              <a:rPr sz="2400" b="1">
                <a:sym typeface="+mn-ea"/>
              </a:rPr>
              <a:t>数据</a:t>
            </a:r>
            <a:r>
              <a:rPr lang="en-US" altLang="zh-CN" sz="2400" b="1">
                <a:sym typeface="+mn-ea"/>
              </a:rPr>
              <a:t>存储器</a:t>
            </a:r>
            <a:r>
              <a:rPr sz="2400" b="1">
                <a:sym typeface="+mn-ea"/>
              </a:rPr>
              <a:t>。</a:t>
            </a:r>
            <a:endParaRPr sz="2400" b="1">
              <a:sym typeface="+mn-ea"/>
            </a:endParaRPr>
          </a:p>
          <a:p>
            <a:endParaRPr sz="2400" b="1">
              <a:sym typeface="+mn-ea"/>
            </a:endParaRPr>
          </a:p>
          <a:p>
            <a:r>
              <a:rPr sz="2400" b="1">
                <a:solidFill>
                  <a:srgbClr val="FF0000"/>
                </a:solidFill>
                <a:sym typeface="+mn-ea"/>
              </a:rPr>
              <a:t>实验目的：</a:t>
            </a:r>
            <a:endParaRPr sz="2400" b="1">
              <a:solidFill>
                <a:srgbClr val="FF0000"/>
              </a:solidFill>
            </a:endParaRPr>
          </a:p>
          <a:p>
            <a:r>
              <a:rPr lang="en-US" altLang="zh-CN" sz="2400" b="1">
                <a:sym typeface="+mn-ea"/>
              </a:rPr>
              <a:t>1. </a:t>
            </a:r>
            <a:r>
              <a:rPr sz="2400" b="1">
                <a:sym typeface="+mn-ea"/>
              </a:rPr>
              <a:t>进一步掌握流水线</a:t>
            </a:r>
            <a:r>
              <a:rPr lang="en-US" altLang="zh-CN" sz="2400" b="1">
                <a:sym typeface="+mn-ea"/>
              </a:rPr>
              <a:t>CPU</a:t>
            </a:r>
            <a:r>
              <a:rPr sz="2400" b="1">
                <a:sym typeface="+mn-ea"/>
              </a:rPr>
              <a:t>和单周期</a:t>
            </a:r>
            <a:r>
              <a:rPr lang="en-US" altLang="zh-CN" sz="2400" b="1">
                <a:sym typeface="+mn-ea"/>
              </a:rPr>
              <a:t>CPU</a:t>
            </a:r>
            <a:r>
              <a:rPr sz="2400" b="1">
                <a:sym typeface="+mn-ea"/>
              </a:rPr>
              <a:t>的区别；</a:t>
            </a:r>
            <a:endParaRPr sz="2400" b="1"/>
          </a:p>
          <a:p>
            <a:r>
              <a:rPr lang="en-US" altLang="zh-CN" sz="2400" b="1">
                <a:sym typeface="+mn-ea"/>
              </a:rPr>
              <a:t>2. </a:t>
            </a:r>
            <a:r>
              <a:rPr sz="2400" b="1">
                <a:sym typeface="+mn-ea"/>
              </a:rPr>
              <a:t>进一步熟悉</a:t>
            </a:r>
            <a:r>
              <a:rPr lang="en-US" altLang="zh-CN" sz="2400" b="1">
                <a:sym typeface="+mn-ea"/>
              </a:rPr>
              <a:t>Verilog HDL</a:t>
            </a:r>
            <a:r>
              <a:rPr sz="2400" b="1">
                <a:sym typeface="+mn-ea"/>
              </a:rPr>
              <a:t>硬件设计语言；</a:t>
            </a:r>
            <a:endParaRPr sz="2400" b="1">
              <a:sym typeface="+mn-ea"/>
            </a:endParaRPr>
          </a:p>
          <a:p>
            <a:pPr algn="l">
              <a:buClrTx/>
              <a:buSzTx/>
            </a:pPr>
            <a:r>
              <a:rPr sz="2400" b="1">
                <a:sym typeface="+mn-ea"/>
              </a:rPr>
              <a:t>3. 掌握开发平台Xilinx ISE Design Suite 14.7集成开发系统的操作方法；</a:t>
            </a:r>
            <a:endParaRPr sz="2400" b="1">
              <a:sym typeface="+mn-ea"/>
            </a:endParaRPr>
          </a:p>
          <a:p>
            <a:pPr algn="l">
              <a:buClrTx/>
              <a:buSzTx/>
            </a:pPr>
            <a:r>
              <a:rPr lang="en-US" altLang="zh-CN" sz="2400" b="1">
                <a:sym typeface="+mn-ea"/>
              </a:rPr>
              <a:t>4. </a:t>
            </a:r>
            <a:r>
              <a:rPr sz="2400" b="1">
                <a:sym typeface="+mn-ea"/>
              </a:rPr>
              <a:t>进一步理解和掌握流水线数据冒险的概念和解决方法。</a:t>
            </a:r>
            <a:endParaRPr lang="zh-CN" altLang="en-US" sz="2400" b="1"/>
          </a:p>
          <a:p>
            <a:endParaRPr lang="en-US" altLang="zh-CN" sz="2400">
              <a:sym typeface="+mn-ea"/>
            </a:endParaRPr>
          </a:p>
          <a:p>
            <a:r>
              <a:rPr sz="2400">
                <a:sym typeface="+mn-ea"/>
              </a:rPr>
              <a:t>		</a:t>
            </a:r>
            <a:endParaRPr sz="2400">
              <a:sym typeface="+mn-ea"/>
            </a:endParaRPr>
          </a:p>
          <a:p>
            <a:endParaRPr lang="zh-CN" altLang="en-US" sz="24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210" y="329635"/>
            <a:ext cx="10969200" cy="705600"/>
          </a:xfrm>
        </p:spPr>
        <p:txBody>
          <a:bodyPr/>
          <a:p>
            <a:r>
              <a:rPr sz="2400">
                <a:solidFill>
                  <a:srgbClr val="FF0000"/>
                </a:solidFill>
                <a:sym typeface="+mn-ea"/>
              </a:rPr>
              <a:t>解决数据冒险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——</a:t>
            </a:r>
            <a:r>
              <a:rPr altLang="zh-CN" sz="2400">
                <a:solidFill>
                  <a:srgbClr val="FF0000"/>
                </a:solidFill>
                <a:sym typeface="+mn-ea"/>
              </a:rPr>
              <a:t>暂停流水线</a:t>
            </a:r>
            <a:endParaRPr lang="zh-CN" altLang="en-US"/>
          </a:p>
        </p:txBody>
      </p:sp>
      <p:grpSp>
        <p:nvGrpSpPr>
          <p:cNvPr id="66" name="组合 65"/>
          <p:cNvGrpSpPr/>
          <p:nvPr/>
        </p:nvGrpSpPr>
        <p:grpSpPr>
          <a:xfrm>
            <a:off x="591529" y="4524687"/>
            <a:ext cx="3639650" cy="307777"/>
            <a:chOff x="2051720" y="3337560"/>
            <a:chExt cx="3639650" cy="30777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2779650" y="3337560"/>
                  <a:ext cx="727930" cy="307777"/>
                </a:xfrm>
                <a:prstGeom prst="rect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latin typeface="Cambria Math" panose="02040503050406030204"/>
                          </a:rPr>
                          <m:t>𝒍𝒘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9650" y="3337560"/>
                  <a:ext cx="727930" cy="307777"/>
                </a:xfrm>
                <a:prstGeom prst="rect">
                  <a:avLst/>
                </a:prstGeom>
                <a:blipFill rotWithShape="1">
                  <a:blip r:embed="rId1"/>
                </a:blipFill>
                <a:ln w="158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2051720" y="3337560"/>
                  <a:ext cx="727930" cy="307777"/>
                </a:xfrm>
                <a:prstGeom prst="rect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0" smtClean="0">
                            <a:latin typeface="Cambria Math" panose="02040503050406030204"/>
                          </a:rPr>
                          <m:t>𝐈𝐅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720" y="3337560"/>
                  <a:ext cx="727930" cy="307777"/>
                </a:xfrm>
                <a:prstGeom prst="rect">
                  <a:avLst/>
                </a:prstGeom>
                <a:blipFill rotWithShape="1">
                  <a:blip r:embed="rId2"/>
                </a:blipFill>
                <a:ln w="158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3507580" y="3337560"/>
                  <a:ext cx="727930" cy="307777"/>
                </a:xfrm>
                <a:prstGeom prst="rect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0" smtClean="0">
                            <a:latin typeface="Cambria Math" panose="02040503050406030204"/>
                          </a:rPr>
                          <m:t>−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7580" y="3337560"/>
                  <a:ext cx="727930" cy="307777"/>
                </a:xfrm>
                <a:prstGeom prst="rect">
                  <a:avLst/>
                </a:prstGeom>
                <a:blipFill rotWithShape="1">
                  <a:blip r:embed="rId3"/>
                </a:blipFill>
                <a:ln w="158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4235510" y="3337560"/>
                  <a:ext cx="727930" cy="307777"/>
                </a:xfrm>
                <a:prstGeom prst="rect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0" smtClean="0">
                            <a:latin typeface="Cambria Math" panose="02040503050406030204"/>
                          </a:rPr>
                          <m:t>−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5510" y="3337560"/>
                  <a:ext cx="727930" cy="307777"/>
                </a:xfrm>
                <a:prstGeom prst="rect">
                  <a:avLst/>
                </a:prstGeom>
                <a:blipFill rotWithShape="1">
                  <a:blip r:embed="rId3"/>
                </a:blipFill>
                <a:ln w="158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4963440" y="3337560"/>
                  <a:ext cx="727930" cy="307777"/>
                </a:xfrm>
                <a:prstGeom prst="rect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latin typeface="Cambria Math" panose="02040503050406030204"/>
                          </a:rPr>
                          <m:t>−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3440" y="3337560"/>
                  <a:ext cx="727930" cy="307777"/>
                </a:xfrm>
                <a:prstGeom prst="rect">
                  <a:avLst/>
                </a:prstGeom>
                <a:blipFill rotWithShape="1">
                  <a:blip r:embed="rId3"/>
                </a:blipFill>
                <a:ln w="158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622935" y="2950210"/>
                <a:ext cx="4384040" cy="454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/>
                        </a:rPr>
                        <m:t>𝒍𝒘</m:t>
                      </m:r>
                      <m:r>
                        <a:rPr lang="en-US" altLang="zh-CN" sz="2400" b="1" i="1" smtClean="0">
                          <a:latin typeface="Cambria Math" panose="02040503050406030204"/>
                        </a:rPr>
                        <m:t> 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$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𝟐</m:t>
                      </m:r>
                      <m:r>
                        <a:rPr lang="en-US" altLang="zh-CN" sz="2400" b="1" i="1" smtClean="0">
                          <a:latin typeface="Cambria Math" panose="02040503050406030204"/>
                        </a:rPr>
                        <m:t>,</m:t>
                      </m:r>
                      <m:r>
                        <a:rPr lang="en-US" altLang="zh-CN" sz="2400" b="1" i="1" smtClean="0">
                          <a:latin typeface="Cambria Math" panose="02040503050406030204"/>
                        </a:rPr>
                        <m:t>𝟑𝟎</m:t>
                      </m:r>
                      <m:r>
                        <a:rPr lang="en-US" altLang="zh-CN" sz="2400" b="1" i="1" smtClean="0">
                          <a:latin typeface="Cambria Math" panose="02040503050406030204"/>
                        </a:rPr>
                        <m:t>($</m:t>
                      </m:r>
                      <m:r>
                        <a:rPr lang="en-US" altLang="zh-CN" sz="2400" b="1" i="1" smtClean="0">
                          <a:latin typeface="Cambria Math" panose="02040503050406030204"/>
                        </a:rPr>
                        <m:t>𝟑</m:t>
                      </m:r>
                      <m:r>
                        <a:rPr lang="en-US" altLang="zh-CN" sz="2400" b="1" i="1" smtClean="0">
                          <a:latin typeface="Cambria Math" panose="02040503050406030204"/>
                        </a:rPr>
                        <m:t>)</m:t>
                      </m:r>
                      <m:r>
                        <a:rPr lang="en-US" altLang="zh-CN" sz="2400" b="1" i="1" smtClean="0">
                          <a:latin typeface="Cambria Math" panose="02040503050406030204"/>
                        </a:rPr>
                        <m:t>          ;指令</m:t>
                      </m:r>
                      <m:r>
                        <a:rPr lang="en-US" altLang="zh-CN" sz="2400" b="1" i="1" smtClean="0">
                          <a:latin typeface="Cambria Math" panose="02040503050406030204"/>
                        </a:rPr>
                        <m:t>𝑳</m:t>
                      </m:r>
                      <m:r>
                        <a:rPr lang="en-US" altLang="zh-CN" sz="2400" b="1" i="1" smtClean="0">
                          <a:latin typeface="Cambria Math" panose="02040503050406030204"/>
                        </a:rPr>
                        <m:t>𝟏</m:t>
                      </m:r>
                    </m:oMath>
                  </m:oMathPara>
                </a14:m>
                <a:endParaRPr lang="zh-CN" altLang="en-US" sz="2400" b="1" i="1" dirty="0"/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35" y="2950210"/>
                <a:ext cx="4384040" cy="45466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/>
              <p:cNvSpPr txBox="1"/>
              <p:nvPr/>
            </p:nvSpPr>
            <p:spPr>
              <a:xfrm>
                <a:off x="622935" y="3903980"/>
                <a:ext cx="3953510" cy="455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/>
                        </a:rPr>
                        <m:t>𝒂𝒏𝒅𝒊</m:t>
                      </m:r>
                      <m:r>
                        <a:rPr lang="en-US" altLang="zh-CN" sz="2400" b="1" i="1" smtClean="0">
                          <a:latin typeface="Cambria Math" panose="02040503050406030204"/>
                        </a:rPr>
                        <m:t> $</m:t>
                      </m:r>
                      <m:r>
                        <a:rPr lang="en-US" altLang="zh-CN" sz="2400" b="1" i="1" smtClean="0">
                          <a:latin typeface="Cambria Math" panose="02040503050406030204"/>
                        </a:rPr>
                        <m:t>𝟒</m:t>
                      </m:r>
                      <m:r>
                        <a:rPr lang="en-US" altLang="zh-CN" sz="2400" b="1" i="1" smtClean="0">
                          <a:latin typeface="Cambria Math" panose="02040503050406030204"/>
                        </a:rPr>
                        <m:t>,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$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𝟐</m:t>
                      </m:r>
                      <m:r>
                        <a:rPr lang="en-US" altLang="zh-CN" sz="2400" b="1" i="1" smtClean="0">
                          <a:latin typeface="Cambria Math" panose="02040503050406030204"/>
                        </a:rPr>
                        <m:t>,</m:t>
                      </m:r>
                      <m:r>
                        <a:rPr lang="en-US" altLang="zh-CN" sz="2400" b="1" i="1" smtClean="0">
                          <a:latin typeface="Cambria Math" panose="02040503050406030204"/>
                        </a:rPr>
                        <m:t>𝟐𝟎</m:t>
                      </m:r>
                      <m:r>
                        <a:rPr lang="en-US" altLang="zh-CN" sz="2400" b="1" i="1" smtClean="0">
                          <a:latin typeface="Cambria Math" panose="02040503050406030204"/>
                        </a:rPr>
                        <m:t>       ;指令</m:t>
                      </m:r>
                      <m:r>
                        <a:rPr lang="en-US" altLang="zh-CN" sz="2400" b="1" i="1" smtClean="0">
                          <a:latin typeface="Cambria Math" panose="02040503050406030204"/>
                        </a:rPr>
                        <m:t>𝑳</m:t>
                      </m:r>
                      <m:r>
                        <a:rPr lang="en-US" altLang="zh-CN" sz="2400" b="1" i="1" smtClean="0">
                          <a:latin typeface="Cambria Math" panose="02040503050406030204"/>
                        </a:rPr>
                        <m:t>𝟑</m:t>
                      </m:r>
                    </m:oMath>
                  </m:oMathPara>
                </a14:m>
                <a:endParaRPr lang="zh-CN" altLang="en-US" sz="2400" b="1" i="1" dirty="0"/>
              </a:p>
            </p:txBody>
          </p:sp>
        </mc:Choice>
        <mc:Fallback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35" y="3903980"/>
                <a:ext cx="3953510" cy="45529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77" name="组合 76"/>
          <p:cNvGrpSpPr/>
          <p:nvPr/>
        </p:nvGrpSpPr>
        <p:grpSpPr>
          <a:xfrm>
            <a:off x="1315429" y="4915311"/>
            <a:ext cx="3639650" cy="307777"/>
            <a:chOff x="2051720" y="3337560"/>
            <a:chExt cx="3639650" cy="30777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2779650" y="3337560"/>
                  <a:ext cx="727930" cy="307777"/>
                </a:xfrm>
                <a:prstGeom prst="rect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b="1" i="1" dirty="0" smtClean="0">
                      <a:solidFill>
                        <a:srgbClr val="FF0000"/>
                      </a:solidFill>
                    </a:rPr>
                    <a:t>sub</a:t>
                  </a:r>
                  <a14:m>
                    <m:oMath xmlns:m="http://schemas.openxmlformats.org/officeDocument/2006/math"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𝒊</m:t>
                      </m:r>
                    </m:oMath>
                  </a14:m>
                  <a:endParaRPr lang="zh-CN" altLang="en-US" sz="1400" b="1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9650" y="3337560"/>
                  <a:ext cx="727930" cy="307777"/>
                </a:xfrm>
                <a:prstGeom prst="rect">
                  <a:avLst/>
                </a:prstGeom>
                <a:blipFill rotWithShape="1">
                  <a:blip r:embed="rId6"/>
                </a:blipFill>
                <a:ln w="158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2051720" y="3337560"/>
                  <a:ext cx="727930" cy="307777"/>
                </a:xfrm>
                <a:prstGeom prst="rect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0" smtClean="0">
                            <a:latin typeface="Cambria Math" panose="02040503050406030204"/>
                          </a:rPr>
                          <m:t>𝐈𝐅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720" y="3337560"/>
                  <a:ext cx="727930" cy="307777"/>
                </a:xfrm>
                <a:prstGeom prst="rect">
                  <a:avLst/>
                </a:prstGeom>
                <a:blipFill rotWithShape="1">
                  <a:blip r:embed="rId2"/>
                </a:blipFill>
                <a:ln w="158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3507580" y="3337560"/>
                  <a:ext cx="727930" cy="307777"/>
                </a:xfrm>
                <a:prstGeom prst="rect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latin typeface="Cambria Math" panose="02040503050406030204"/>
                          </a:rPr>
                          <m:t>𝒍𝒘</m:t>
                        </m:r>
                      </m:oMath>
                    </m:oMathPara>
                  </a14:m>
                  <a:endParaRPr lang="zh-CN" altLang="en-US" sz="1400" b="1" i="1" dirty="0"/>
                </a:p>
              </p:txBody>
            </p:sp>
          </mc:Choice>
          <mc:Fallback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7580" y="3337560"/>
                  <a:ext cx="727930" cy="307777"/>
                </a:xfrm>
                <a:prstGeom prst="rect">
                  <a:avLst/>
                </a:prstGeom>
                <a:blipFill rotWithShape="1">
                  <a:blip r:embed="rId1"/>
                </a:blipFill>
                <a:ln w="158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4235510" y="3337560"/>
                  <a:ext cx="727930" cy="307777"/>
                </a:xfrm>
                <a:prstGeom prst="rect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0" smtClean="0">
                            <a:latin typeface="Cambria Math" panose="02040503050406030204"/>
                          </a:rPr>
                          <m:t>−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5510" y="3337560"/>
                  <a:ext cx="727930" cy="307777"/>
                </a:xfrm>
                <a:prstGeom prst="rect">
                  <a:avLst/>
                </a:prstGeom>
                <a:blipFill rotWithShape="1">
                  <a:blip r:embed="rId3"/>
                </a:blipFill>
                <a:ln w="158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4963440" y="3337560"/>
                  <a:ext cx="727930" cy="307777"/>
                </a:xfrm>
                <a:prstGeom prst="rect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latin typeface="Cambria Math" panose="02040503050406030204"/>
                          </a:rPr>
                          <m:t>−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3440" y="3337560"/>
                  <a:ext cx="727930" cy="307777"/>
                </a:xfrm>
                <a:prstGeom prst="rect">
                  <a:avLst/>
                </a:prstGeom>
                <a:blipFill rotWithShape="1">
                  <a:blip r:embed="rId3"/>
                </a:blipFill>
                <a:ln w="158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96" name="组合 95"/>
          <p:cNvGrpSpPr/>
          <p:nvPr/>
        </p:nvGrpSpPr>
        <p:grpSpPr>
          <a:xfrm>
            <a:off x="2046949" y="5305935"/>
            <a:ext cx="3639650" cy="307777"/>
            <a:chOff x="2051720" y="3337560"/>
            <a:chExt cx="3639650" cy="30777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2779650" y="3337560"/>
                  <a:ext cx="727930" cy="306705"/>
                </a:xfrm>
                <a:prstGeom prst="rect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b="1" i="1" smtClean="0">
                      <a:solidFill>
                        <a:srgbClr val="FF0000"/>
                      </a:solidFill>
                      <a:cs typeface="+mn-lt"/>
                    </a:rPr>
                    <a:t>and</a:t>
                  </a:r>
                  <a14:m>
                    <m:oMath xmlns:m="http://schemas.openxmlformats.org/officeDocument/2006/math"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𝒊</m:t>
                      </m:r>
                    </m:oMath>
                  </a14:m>
                  <a:endParaRPr lang="en-US" altLang="zh-CN" sz="1400" b="1" i="1" dirty="0" smtClean="0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endParaRPr>
                </a:p>
              </p:txBody>
            </p:sp>
          </mc:Choice>
          <mc:Fallback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9650" y="3337560"/>
                  <a:ext cx="727930" cy="306705"/>
                </a:xfrm>
                <a:prstGeom prst="rect">
                  <a:avLst/>
                </a:prstGeom>
                <a:blipFill rotWithShape="1">
                  <a:blip r:embed="rId7"/>
                </a:blipFill>
                <a:ln w="158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2051720" y="3337560"/>
                  <a:ext cx="727930" cy="307777"/>
                </a:xfrm>
                <a:prstGeom prst="rect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0" smtClean="0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  <m:t>𝐈𝐅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720" y="3337560"/>
                  <a:ext cx="727930" cy="307777"/>
                </a:xfrm>
                <a:prstGeom prst="rect">
                  <a:avLst/>
                </a:prstGeom>
                <a:blipFill rotWithShape="1">
                  <a:blip r:embed="rId2"/>
                </a:blipFill>
                <a:ln w="158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3507580" y="3337560"/>
                  <a:ext cx="727930" cy="307777"/>
                </a:xfrm>
                <a:prstGeom prst="rect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𝒔𝒖𝒃𝒊</m:t>
                        </m:r>
                      </m:oMath>
                    </m:oMathPara>
                  </a14:m>
                  <a:endParaRPr lang="zh-CN" altLang="en-US" sz="1400" b="1" i="1" dirty="0"/>
                </a:p>
              </p:txBody>
            </p:sp>
          </mc:Choice>
          <mc:Fallback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7580" y="3337560"/>
                  <a:ext cx="727930" cy="307777"/>
                </a:xfrm>
                <a:prstGeom prst="rect">
                  <a:avLst/>
                </a:prstGeom>
                <a:blipFill rotWithShape="1">
                  <a:blip r:embed="rId8"/>
                </a:blipFill>
                <a:ln w="158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00" name="TextBox 99"/>
            <p:cNvSpPr txBox="1"/>
            <p:nvPr/>
          </p:nvSpPr>
          <p:spPr>
            <a:xfrm>
              <a:off x="4235510" y="3337560"/>
              <a:ext cx="727930" cy="306705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sz="1400" b="1" i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4963440" y="3337560"/>
                  <a:ext cx="727930" cy="307777"/>
                </a:xfrm>
                <a:prstGeom prst="rect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latin typeface="Cambria Math" panose="02040503050406030204"/>
                          </a:rPr>
                          <m:t>−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3440" y="3337560"/>
                  <a:ext cx="727930" cy="307777"/>
                </a:xfrm>
                <a:prstGeom prst="rect">
                  <a:avLst/>
                </a:prstGeom>
                <a:blipFill rotWithShape="1">
                  <a:blip r:embed="rId3"/>
                </a:blipFill>
                <a:ln w="158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/>
              <p:cNvSpPr txBox="1"/>
              <p:nvPr/>
            </p:nvSpPr>
            <p:spPr>
              <a:xfrm>
                <a:off x="622935" y="3427095"/>
                <a:ext cx="4384675" cy="455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/>
                        </a:rPr>
                        <m:t>𝒔𝒖𝒃𝒊</m:t>
                      </m:r>
                      <m:r>
                        <a:rPr lang="en-US" altLang="zh-CN" sz="2400" b="1" i="1" smtClean="0">
                          <a:latin typeface="Cambria Math" panose="02040503050406030204"/>
                        </a:rPr>
                        <m:t> $</m:t>
                      </m:r>
                      <m:r>
                        <a:rPr lang="en-US" altLang="zh-CN" sz="2400" b="1" i="1" smtClean="0">
                          <a:latin typeface="Cambria Math" panose="02040503050406030204"/>
                        </a:rPr>
                        <m:t>𝟏</m:t>
                      </m:r>
                      <m:r>
                        <a:rPr lang="en-US" altLang="zh-CN" sz="2400" b="1" i="1" smtClean="0">
                          <a:latin typeface="Cambria Math" panose="02040503050406030204"/>
                        </a:rPr>
                        <m:t>,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$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/>
                        </a:rPr>
                        <m:t>𝟐</m:t>
                      </m:r>
                      <m:r>
                        <a:rPr lang="en-US" altLang="zh-CN" sz="2400" b="1" i="1" smtClean="0">
                          <a:latin typeface="Cambria Math" panose="02040503050406030204"/>
                        </a:rPr>
                        <m:t>,</m:t>
                      </m:r>
                      <m:r>
                        <a:rPr lang="en-US" altLang="zh-CN" sz="2400" b="1" i="1" smtClean="0">
                          <a:latin typeface="Cambria Math" panose="02040503050406030204"/>
                        </a:rPr>
                        <m:t>𝟏𝟎𝟎</m:t>
                      </m:r>
                      <m:r>
                        <a:rPr lang="en-US" altLang="zh-CN" sz="2400" b="1" i="1" smtClean="0">
                          <a:latin typeface="Cambria Math" panose="02040503050406030204"/>
                        </a:rPr>
                        <m:t>     ;指令</m:t>
                      </m:r>
                      <m:r>
                        <a:rPr lang="en-US" altLang="zh-CN" sz="2400" b="1" i="1" smtClean="0">
                          <a:latin typeface="Cambria Math" panose="02040503050406030204"/>
                        </a:rPr>
                        <m:t>𝑳</m:t>
                      </m:r>
                      <m:r>
                        <a:rPr lang="en-US" altLang="zh-CN" sz="2400" b="1" i="1" smtClean="0">
                          <a:latin typeface="Cambria Math" panose="02040503050406030204"/>
                        </a:rPr>
                        <m:t>𝟐</m:t>
                      </m:r>
                    </m:oMath>
                  </m:oMathPara>
                </a14:m>
                <a:endParaRPr lang="zh-CN" altLang="en-US" sz="2400" b="1" i="1" dirty="0"/>
              </a:p>
            </p:txBody>
          </p:sp>
        </mc:Choice>
        <mc:Fallback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35" y="3427095"/>
                <a:ext cx="4384675" cy="45529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612140" y="1091565"/>
            <a:ext cx="10969625" cy="16579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如何检测出数据冒险？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比较：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L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1指令写目的寄存器rd，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L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2和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L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3的源操作数假设分别在寄存器rs1或rs2中， 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L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2、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L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3的rs1或rs2与</a:t>
            </a:r>
            <a:r>
              <a:rPr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L</a:t>
            </a:r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1的目的寄存器号rd相等，就可能发生数据冒险。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6319520" y="3146425"/>
                <a:ext cx="5598160" cy="2316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fontAlgn="auto">
                  <a:lnSpc>
                    <a:spcPct val="150000"/>
                  </a:lnSpc>
                </a:pPr>
                <a:r>
                  <a:rPr lang="en-US" altLang="zh-CN" sz="2400" b="1"/>
                  <a:t>L2&amp;L3</a:t>
                </a:r>
                <a:r>
                  <a:rPr lang="zh-CN" altLang="en-US" sz="2400" b="1"/>
                  <a:t>的操作数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/>
                      </a:rPr>
                      <m:t>$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/>
                      </a:rPr>
                      <m:t>𝟐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/>
                      </a:rPr>
                      <m:t>是</m:t>
                    </m:r>
                  </m:oMath>
                </a14:m>
                <a:r>
                  <a:rPr lang="en-US" altLang="zh-CN" sz="2400" b="1"/>
                  <a:t>L1</a:t>
                </a:r>
                <a:r>
                  <a:rPr lang="zh-CN" altLang="en-US" sz="2400" b="1"/>
                  <a:t>的目标操作数；</a:t>
                </a:r>
                <a:endParaRPr lang="zh-CN" altLang="en-US" sz="2400" b="1"/>
              </a:p>
              <a:p>
                <a:pPr fontAlgn="auto">
                  <a:lnSpc>
                    <a:spcPct val="150000"/>
                  </a:lnSpc>
                </a:pPr>
                <a:r>
                  <a:rPr lang="en-US" altLang="zh-CN" sz="2400" b="1"/>
                  <a:t>lw</a:t>
                </a:r>
                <a:r>
                  <a:rPr lang="zh-CN" altLang="en-US" sz="2400" b="1"/>
                  <a:t>指令在</a:t>
                </a:r>
                <a:r>
                  <a:rPr lang="en-US" altLang="zh-CN" sz="2400" b="1"/>
                  <a:t>clk4</a:t>
                </a:r>
                <a:r>
                  <a:rPr lang="zh-CN" altLang="en-US" sz="2400" b="1"/>
                  <a:t>才能将数据写回寄存器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/>
                      </a:rPr>
                      <m:t>$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/>
                      </a:rPr>
                      <m:t>𝟐</m:t>
                    </m:r>
                  </m:oMath>
                </a14:m>
                <a:r>
                  <a:rPr lang="zh-CN" altLang="en-US" sz="2400" b="1" smtClean="0">
                    <a:solidFill>
                      <a:schemeClr val="tx1"/>
                    </a:solidFill>
                    <a:latin typeface="Cambria Math" panose="02040503050406030204"/>
                  </a:rPr>
                  <a:t>；</a:t>
                </a:r>
                <a:endParaRPr lang="zh-CN" altLang="en-US" sz="2400" b="1" smtClean="0">
                  <a:solidFill>
                    <a:schemeClr val="tx1"/>
                  </a:solidFill>
                  <a:latin typeface="Cambria Math" panose="02040503050406030204"/>
                </a:endParaRPr>
              </a:p>
              <a:p>
                <a:pPr fontAlgn="auto">
                  <a:lnSpc>
                    <a:spcPct val="150000"/>
                  </a:lnSpc>
                </a:pPr>
                <a:r>
                  <a:rPr lang="en-US" altLang="zh-CN" sz="2400" b="1" smtClean="0">
                    <a:solidFill>
                      <a:schemeClr val="tx1"/>
                    </a:solidFill>
                    <a:latin typeface="Cambria Math" panose="02040503050406030204"/>
                  </a:rPr>
                  <a:t>subi</a:t>
                </a:r>
                <a:r>
                  <a:rPr lang="zh-CN" altLang="en-US" sz="2400" b="1" smtClean="0">
                    <a:solidFill>
                      <a:schemeClr val="tx1"/>
                    </a:solidFill>
                    <a:latin typeface="Cambria Math" panose="02040503050406030204"/>
                  </a:rPr>
                  <a:t>指令在</a:t>
                </a:r>
                <a:r>
                  <a:rPr lang="en-US" altLang="zh-CN" sz="2400" b="1" smtClean="0">
                    <a:solidFill>
                      <a:schemeClr val="tx1"/>
                    </a:solidFill>
                    <a:latin typeface="Cambria Math" panose="02040503050406030204"/>
                  </a:rPr>
                  <a:t>clk2</a:t>
                </a:r>
                <a:r>
                  <a:rPr lang="zh-CN" altLang="en-US" sz="2400" b="1" smtClean="0">
                    <a:solidFill>
                      <a:schemeClr val="tx1"/>
                    </a:solidFill>
                    <a:latin typeface="Cambria Math" panose="02040503050406030204"/>
                  </a:rPr>
                  <a:t>需要用操作数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/>
                      </a:rPr>
                      <m:t>$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/>
                      </a:rPr>
                      <m:t>𝟐</m:t>
                    </m:r>
                  </m:oMath>
                </a14:m>
                <a:r>
                  <a:rPr lang="zh-CN" altLang="en-US" sz="2400" b="1" smtClean="0">
                    <a:solidFill>
                      <a:schemeClr val="tx1"/>
                    </a:solidFill>
                    <a:latin typeface="Cambria Math" panose="02040503050406030204"/>
                  </a:rPr>
                  <a:t>；</a:t>
                </a:r>
                <a:endParaRPr lang="zh-CN" altLang="en-US" sz="2400" b="1" smtClean="0">
                  <a:solidFill>
                    <a:schemeClr val="tx1"/>
                  </a:solidFill>
                  <a:latin typeface="Cambria Math" panose="02040503050406030204"/>
                </a:endParaRPr>
              </a:p>
              <a:p>
                <a:pPr fontAlgn="auto">
                  <a:lnSpc>
                    <a:spcPct val="150000"/>
                  </a:lnSpc>
                </a:pPr>
                <a:r>
                  <a:rPr lang="en-US" altLang="zh-CN" sz="2400" b="1" smtClean="0">
                    <a:solidFill>
                      <a:schemeClr val="tx1"/>
                    </a:solidFill>
                    <a:latin typeface="Cambria Math" panose="02040503050406030204"/>
                  </a:rPr>
                  <a:t>andi</a:t>
                </a:r>
                <a:r>
                  <a:rPr lang="zh-CN" altLang="en-US" sz="2400" b="1" smtClean="0">
                    <a:solidFill>
                      <a:schemeClr val="tx1"/>
                    </a:solidFill>
                    <a:latin typeface="Cambria Math" panose="02040503050406030204"/>
                  </a:rPr>
                  <a:t>指令在</a:t>
                </a:r>
                <a:r>
                  <a:rPr lang="en-US" altLang="zh-CN" sz="2400" b="1" smtClean="0">
                    <a:solidFill>
                      <a:schemeClr val="tx1"/>
                    </a:solidFill>
                    <a:latin typeface="Cambria Math" panose="02040503050406030204"/>
                  </a:rPr>
                  <a:t>clk3</a:t>
                </a:r>
                <a:r>
                  <a:rPr lang="zh-CN" altLang="en-US" sz="2400" b="1" smtClean="0">
                    <a:solidFill>
                      <a:schemeClr val="tx1"/>
                    </a:solidFill>
                    <a:latin typeface="Cambria Math" panose="02040503050406030204"/>
                  </a:rPr>
                  <a:t>需要用操作数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/>
                      </a:rPr>
                      <m:t>$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/>
                      </a:rPr>
                      <m:t>𝟐</m:t>
                    </m:r>
                  </m:oMath>
                </a14:m>
                <a:r>
                  <a:rPr lang="zh-CN" altLang="en-US" sz="2400" b="1" smtClean="0">
                    <a:latin typeface="Cambria Math" panose="02040503050406030204"/>
                    <a:sym typeface="+mn-ea"/>
                  </a:rPr>
                  <a:t>；</a:t>
                </a:r>
                <a:endParaRPr lang="zh-CN" altLang="en-US" sz="2400" b="1" smtClean="0">
                  <a:solidFill>
                    <a:schemeClr val="tx1"/>
                  </a:solidFill>
                  <a:latin typeface="Cambria Math" panose="02040503050406030204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520" y="3146425"/>
                <a:ext cx="5598160" cy="2316480"/>
              </a:xfrm>
              <a:prstGeom prst="rect">
                <a:avLst/>
              </a:prstGeom>
              <a:blipFill rotWithShape="1">
                <a:blip r:embed="rId10"/>
                <a:stretch>
                  <a:fillRect r="-2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643890" y="5640070"/>
            <a:ext cx="623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clk0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371600" y="5639435"/>
            <a:ext cx="623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clk1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2099310" y="5639435"/>
            <a:ext cx="623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clk2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2827020" y="5640070"/>
            <a:ext cx="623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clk3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3521710" y="5639435"/>
            <a:ext cx="623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clk4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4282440" y="5641975"/>
            <a:ext cx="623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clk5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5010150" y="5641975"/>
            <a:ext cx="623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clk6</a:t>
            </a:r>
            <a:endParaRPr lang="en-US" altLang="zh-CN"/>
          </a:p>
        </p:txBody>
      </p:sp>
      <p:sp>
        <p:nvSpPr>
          <p:cNvPr id="3" name="右箭头 2"/>
          <p:cNvSpPr/>
          <p:nvPr/>
        </p:nvSpPr>
        <p:spPr>
          <a:xfrm>
            <a:off x="5356860" y="4070350"/>
            <a:ext cx="814705" cy="469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319520" y="5462905"/>
            <a:ext cx="53206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【思考】需要多少个周期才能取得正确的结果</a:t>
            </a:r>
            <a:r>
              <a:rPr lang="zh-CN" altLang="en-US" sz="2400" b="1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？</a:t>
            </a:r>
            <a:r>
              <a:rPr lang="zh-CN" altLang="en-US" sz="2400" b="1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（结合写入时刻进行分析）</a:t>
            </a:r>
            <a:r>
              <a:rPr lang="en-US" altLang="zh-CN" sz="2400" b="1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    </a:t>
            </a:r>
            <a:endParaRPr lang="zh-CN" altLang="en-US" sz="2400" b="1">
              <a:solidFill>
                <a:srgbClr val="7030A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210" y="329635"/>
            <a:ext cx="10969200" cy="705600"/>
          </a:xfrm>
        </p:spPr>
        <p:txBody>
          <a:bodyPr/>
          <a:p>
            <a:r>
              <a:rPr sz="2400">
                <a:solidFill>
                  <a:srgbClr val="FF0000"/>
                </a:solidFill>
                <a:sym typeface="+mn-ea"/>
              </a:rPr>
              <a:t>解决数据冒险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——</a:t>
            </a:r>
            <a:r>
              <a:rPr altLang="zh-CN" sz="2400">
                <a:solidFill>
                  <a:srgbClr val="FF0000"/>
                </a:solidFill>
                <a:sym typeface="+mn-ea"/>
              </a:rPr>
              <a:t>暂停流水线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278890" y="4548505"/>
            <a:ext cx="960501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>
                <a:sym typeface="+mn-ea"/>
              </a:rPr>
              <a:t>如果</a:t>
            </a:r>
            <a:r>
              <a:rPr lang="en-US" altLang="zh-CN" sz="2000"/>
              <a:t>regfile</a:t>
            </a:r>
            <a:r>
              <a:rPr lang="zh-CN" altLang="en-US" sz="2000"/>
              <a:t>的时钟不取反，则第四条指令与第一条也会产生数据冒险；</a:t>
            </a:r>
            <a:endParaRPr lang="zh-CN" altLang="en-US" sz="200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/>
              <a:t>如果</a:t>
            </a:r>
            <a:r>
              <a:rPr lang="en-US" altLang="zh-CN" sz="2000"/>
              <a:t>regfile</a:t>
            </a:r>
            <a:r>
              <a:rPr lang="zh-CN" altLang="en-US" sz="2000"/>
              <a:t>的时钟取反，则最多第三条指令与第一条产生数据冒险；</a:t>
            </a:r>
            <a:endParaRPr lang="zh-CN" altLang="en-US" sz="200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/>
              <a:t>无论</a:t>
            </a:r>
            <a:r>
              <a:rPr lang="en-US" altLang="zh-CN" sz="2000"/>
              <a:t>regfile</a:t>
            </a:r>
            <a:r>
              <a:rPr lang="zh-CN" altLang="en-US" sz="2000"/>
              <a:t>时钟是否取反，都不会影响第二条指令与第一条指令产生数据冒险。</a:t>
            </a:r>
            <a:endParaRPr lang="zh-CN" altLang="en-US" sz="2000"/>
          </a:p>
        </p:txBody>
      </p:sp>
      <p:pic>
        <p:nvPicPr>
          <p:cNvPr id="23" name="图片 2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78890" y="1090295"/>
            <a:ext cx="7562850" cy="33337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320745"/>
            <a:ext cx="10969200" cy="705600"/>
          </a:xfrm>
        </p:spPr>
        <p:txBody>
          <a:bodyPr>
            <a:normAutofit/>
          </a:bodyPr>
          <a:p>
            <a:r>
              <a:rPr sz="2400">
                <a:solidFill>
                  <a:srgbClr val="FF0000"/>
                </a:solidFill>
                <a:sym typeface="+mn-ea"/>
              </a:rPr>
              <a:t>解决数据冒险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——</a:t>
            </a:r>
            <a:r>
              <a:rPr altLang="zh-CN" sz="2400">
                <a:solidFill>
                  <a:srgbClr val="FF0000"/>
                </a:solidFill>
                <a:sym typeface="+mn-ea"/>
              </a:rPr>
              <a:t>暂停流水线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1026160"/>
            <a:ext cx="5503545" cy="4759325"/>
          </a:xfrm>
        </p:spPr>
        <p:txBody>
          <a:bodyPr/>
          <a:p>
            <a:r>
              <a:rPr lang="zh-CN" altLang="en-US" sz="2200" b="1"/>
              <a:t>1）封锁当前译码后和写回数据操作相关的控制信号；</a:t>
            </a:r>
            <a:endParaRPr lang="zh-CN" altLang="en-US" sz="2200" b="1"/>
          </a:p>
          <a:p>
            <a:r>
              <a:rPr lang="zh-CN" altLang="en-US" sz="2200" b="1"/>
              <a:t>2）不把从存储器取来的下一条指令打入IR；</a:t>
            </a:r>
            <a:endParaRPr lang="zh-CN" altLang="en-US" sz="2200" b="1"/>
          </a:p>
          <a:p>
            <a:r>
              <a:rPr lang="zh-CN" altLang="en-US" sz="2200" b="1"/>
              <a:t>3）不改变当前PC值。</a:t>
            </a:r>
            <a:endParaRPr lang="zh-CN" altLang="en-US" sz="2200" b="1"/>
          </a:p>
        </p:txBody>
      </p:sp>
      <p:grpSp>
        <p:nvGrpSpPr>
          <p:cNvPr id="17" name="组合 16"/>
          <p:cNvGrpSpPr/>
          <p:nvPr/>
        </p:nvGrpSpPr>
        <p:grpSpPr>
          <a:xfrm>
            <a:off x="920584" y="3258661"/>
            <a:ext cx="3894123" cy="1904167"/>
            <a:chOff x="470941" y="4327850"/>
            <a:chExt cx="3894123" cy="1904167"/>
          </a:xfrm>
        </p:grpSpPr>
        <p:sp>
          <p:nvSpPr>
            <p:cNvPr id="20" name="矩形 19"/>
            <p:cNvSpPr/>
            <p:nvPr/>
          </p:nvSpPr>
          <p:spPr>
            <a:xfrm>
              <a:off x="2728090" y="5488974"/>
              <a:ext cx="1197543" cy="743043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</a:ln>
            <a:effectLst/>
          </p:spPr>
          <p:txBody>
            <a:bodyPr lIns="0" tIns="0" rIns="0" bIns="0" rtlCol="0" anchor="ctr"/>
            <a:p>
              <a:pPr algn="ctr"/>
              <a:endParaRPr lang="en-US" altLang="zh-CN" b="1" dirty="0" smtClean="0">
                <a:solidFill>
                  <a:srgbClr val="262626"/>
                </a:solidFill>
                <a:latin typeface="+mn-ea"/>
                <a:ea typeface="+mn-ea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763194" y="5877070"/>
                  <a:ext cx="116807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0" smtClean="0">
                            <a:solidFill>
                              <a:srgbClr val="C00000"/>
                            </a:solidFill>
                            <a:latin typeface="Cambria Math" panose="02040503050406030204"/>
                          </a:rPr>
                          <m:t>𝐈𝐍𝐒𝐓𝐌𝐄𝐌</m:t>
                        </m:r>
                      </m:oMath>
                    </m:oMathPara>
                  </a14:m>
                  <a:endParaRPr lang="zh-CN" altLang="en-US" sz="14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3194" y="5877070"/>
                  <a:ext cx="1168072" cy="307777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2763194" y="5595273"/>
                  <a:ext cx="44665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latin typeface="Cambria Math" panose="02040503050406030204"/>
                          </a:rPr>
                          <m:t>𝑨𝒅𝒅𝒓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3194" y="5595273"/>
                  <a:ext cx="446651" cy="215444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3500968" y="5595273"/>
                  <a:ext cx="34086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latin typeface="Cambria Math" panose="02040503050406030204"/>
                          </a:rPr>
                          <m:t>𝑰𝒏𝒔𝒕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0968" y="5595273"/>
                  <a:ext cx="340860" cy="215444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49" name="直接箭头连接符 48"/>
            <p:cNvCxnSpPr>
              <a:stCxn id="173" idx="0"/>
              <a:endCxn id="53" idx="1"/>
            </p:cNvCxnSpPr>
            <p:nvPr/>
          </p:nvCxnSpPr>
          <p:spPr>
            <a:xfrm rot="16200000">
              <a:off x="2173542" y="4794734"/>
              <a:ext cx="340995" cy="583565"/>
            </a:xfrm>
            <a:prstGeom prst="bentConnector2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262626"/>
              </a:solidFill>
              <a:prstDash val="solid"/>
              <a:headEnd type="triangle" w="sm" len="med"/>
              <a:tailEnd type="none" w="sm" len="sm"/>
            </a:ln>
            <a:effectLst/>
          </p:spPr>
        </p:cxnSp>
        <p:cxnSp>
          <p:nvCxnSpPr>
            <p:cNvPr id="54" name="直接箭头连接符 165"/>
            <p:cNvCxnSpPr>
              <a:stCxn id="94" idx="0"/>
              <a:endCxn id="24" idx="1"/>
            </p:cNvCxnSpPr>
            <p:nvPr/>
          </p:nvCxnSpPr>
          <p:spPr>
            <a:xfrm>
              <a:off x="1236918" y="5727521"/>
              <a:ext cx="488025" cy="6021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67" name="直接箭头连接符 66"/>
            <p:cNvCxnSpPr/>
            <p:nvPr/>
          </p:nvCxnSpPr>
          <p:spPr>
            <a:xfrm>
              <a:off x="470941" y="5506691"/>
              <a:ext cx="448565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 w="sm" len="sm"/>
            </a:ln>
            <a:effectLst/>
          </p:spPr>
        </p:cxnSp>
        <p:sp>
          <p:nvSpPr>
            <p:cNvPr id="94" name="流程图: 终止 93"/>
            <p:cNvSpPr/>
            <p:nvPr/>
          </p:nvSpPr>
          <p:spPr>
            <a:xfrm rot="5400000">
              <a:off x="691158" y="5570451"/>
              <a:ext cx="777380" cy="314139"/>
            </a:xfrm>
            <a:prstGeom prst="flowChartTerminator">
              <a:avLst/>
            </a:prstGeom>
            <a:solidFill>
              <a:sysClr val="window" lastClr="FFFFFF">
                <a:alpha val="59000"/>
              </a:sysClr>
            </a:solidFill>
            <a:ln w="19050" cap="flat" cmpd="sng" algn="ctr">
              <a:solidFill>
                <a:srgbClr val="262626"/>
              </a:solidFill>
              <a:prstDash val="solid"/>
            </a:ln>
            <a:effectLst/>
          </p:spPr>
          <p:txBody>
            <a:bodyPr lIns="0" tIns="0" rIns="0" bIns="0" rtlCol="0" anchor="ctr"/>
            <a:p>
              <a:pPr algn="ctr"/>
              <a:r>
                <a:rPr lang="en-US" altLang="zh-CN" sz="1600" dirty="0" smtClean="0">
                  <a:solidFill>
                    <a:srgbClr val="262626"/>
                  </a:solidFill>
                </a:rPr>
                <a:t>MUX</a:t>
              </a:r>
              <a:endParaRPr lang="zh-CN" altLang="en-US" sz="1600" dirty="0">
                <a:solidFill>
                  <a:srgbClr val="262626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724943" y="5251640"/>
              <a:ext cx="656592" cy="963803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</a:ln>
            <a:effectLst/>
          </p:spPr>
          <p:txBody>
            <a:bodyPr lIns="0" tIns="0" rIns="0" bIns="0" rtlCol="0" anchor="ctr"/>
            <a:p>
              <a:pPr algn="ctr"/>
              <a:endParaRPr lang="zh-CN" altLang="en-US" sz="1400" dirty="0">
                <a:solidFill>
                  <a:srgbClr val="262626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5" name="等腰三角形 164"/>
            <p:cNvSpPr/>
            <p:nvPr/>
          </p:nvSpPr>
          <p:spPr>
            <a:xfrm>
              <a:off x="1945923" y="6125673"/>
              <a:ext cx="214633" cy="85200"/>
            </a:xfrm>
            <a:prstGeom prst="triangle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</a:ln>
            <a:effectLst/>
          </p:spPr>
          <p:txBody>
            <a:bodyPr lIns="0" tIns="0" rIns="0" bIns="0" rtlCol="0" anchor="ctr"/>
            <a:p>
              <a:pPr algn="ctr"/>
              <a:endParaRPr lang="zh-CN" altLang="en-US" sz="1400">
                <a:solidFill>
                  <a:srgbClr val="262626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3" name="TextBox 172"/>
                <p:cNvSpPr txBox="1"/>
                <p:nvPr/>
              </p:nvSpPr>
              <p:spPr>
                <a:xfrm>
                  <a:off x="1879784" y="5256956"/>
                  <a:ext cx="34691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latin typeface="Cambria Math" panose="02040503050406030204"/>
                          </a:rPr>
                          <m:t>𝑾𝒆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>
            <p:sp>
              <p:nvSpPr>
                <p:cNvPr id="173" name="TextBox 1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9784" y="5256956"/>
                  <a:ext cx="346911" cy="215444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174" name="矩形 173"/>
            <p:cNvSpPr/>
            <p:nvPr/>
          </p:nvSpPr>
          <p:spPr>
            <a:xfrm>
              <a:off x="2629295" y="4327850"/>
              <a:ext cx="1276959" cy="757334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</a:ln>
            <a:effectLst/>
          </p:spPr>
          <p:txBody>
            <a:bodyPr lIns="0" tIns="0" rIns="0" bIns="0" rtlCol="0" anchor="ctr"/>
            <a:p>
              <a:pPr algn="ctr"/>
              <a:endParaRPr lang="en-US" altLang="zh-CN" b="1" dirty="0" smtClean="0">
                <a:solidFill>
                  <a:srgbClr val="262626"/>
                </a:solidFill>
                <a:latin typeface="+mn-ea"/>
                <a:ea typeface="+mn-ea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5" name="TextBox 174"/>
                <p:cNvSpPr txBox="1"/>
                <p:nvPr/>
              </p:nvSpPr>
              <p:spPr>
                <a:xfrm>
                  <a:off x="3219937" y="4515374"/>
                  <a:ext cx="68631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0" smtClean="0">
                            <a:solidFill>
                              <a:srgbClr val="0000FF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/>
                          </a:rPr>
                          <m:t>𝐂𝐔</m:t>
                        </m:r>
                      </m:oMath>
                    </m:oMathPara>
                  </a14:m>
                  <a:endParaRPr lang="zh-CN" altLang="en-US" sz="2000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>
            <p:sp>
              <p:nvSpPr>
                <p:cNvPr id="175" name="TextBox 1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9937" y="4515374"/>
                  <a:ext cx="686317" cy="400110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879784" y="5601431"/>
                  <a:ext cx="34691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600" b="1" i="0" smtClean="0">
                            <a:latin typeface="Cambria Math" panose="02040503050406030204"/>
                          </a:rPr>
                          <m:t>𝐏𝐂</m:t>
                        </m:r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9784" y="5601431"/>
                  <a:ext cx="346911" cy="338554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176" name="直接箭头连接符 175"/>
            <p:cNvCxnSpPr/>
            <p:nvPr/>
          </p:nvCxnSpPr>
          <p:spPr>
            <a:xfrm>
              <a:off x="470941" y="5657278"/>
              <a:ext cx="448565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177" name="直接箭头连接符 176"/>
            <p:cNvCxnSpPr/>
            <p:nvPr/>
          </p:nvCxnSpPr>
          <p:spPr>
            <a:xfrm>
              <a:off x="470941" y="5807865"/>
              <a:ext cx="448565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178" name="直接箭头连接符 177"/>
            <p:cNvCxnSpPr/>
            <p:nvPr/>
          </p:nvCxnSpPr>
          <p:spPr>
            <a:xfrm>
              <a:off x="470941" y="5958453"/>
              <a:ext cx="448565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50" name="直接箭头连接符 165"/>
            <p:cNvCxnSpPr/>
            <p:nvPr/>
          </p:nvCxnSpPr>
          <p:spPr>
            <a:xfrm>
              <a:off x="2381533" y="5727521"/>
              <a:ext cx="346557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 w="sm" len="sm"/>
            </a:ln>
            <a:effectLst/>
          </p:spPr>
        </p:cxnSp>
        <p:cxnSp>
          <p:nvCxnSpPr>
            <p:cNvPr id="52" name="直接箭头连接符 165"/>
            <p:cNvCxnSpPr/>
            <p:nvPr/>
          </p:nvCxnSpPr>
          <p:spPr>
            <a:xfrm>
              <a:off x="3931266" y="5719858"/>
              <a:ext cx="433798" cy="0"/>
            </a:xfrm>
            <a:prstGeom prst="straightConnector1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262626"/>
              </a:solidFill>
              <a:prstDash val="solid"/>
              <a:tailEnd type="triangle" w="sm" len="sm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2636491" y="4808470"/>
                  <a:ext cx="43815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latin typeface="Cambria Math" panose="02040503050406030204"/>
                          </a:rPr>
                          <m:t>𝒔𝒕𝒂𝒍𝒍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6491" y="4808470"/>
                  <a:ext cx="438157" cy="215444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2636491" y="4441625"/>
                  <a:ext cx="56372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latin typeface="Cambria Math" panose="02040503050406030204"/>
                          </a:rPr>
                          <m:t>𝑷𝑪𝒔𝒓𝒄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6491" y="4441625"/>
                  <a:ext cx="563726" cy="215444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cxnSp>
          <p:nvCxnSpPr>
            <p:cNvPr id="58" name="直接箭头连接符 48"/>
            <p:cNvCxnSpPr>
              <a:stCxn id="94" idx="1"/>
              <a:endCxn id="55" idx="1"/>
            </p:cNvCxnSpPr>
            <p:nvPr/>
          </p:nvCxnSpPr>
          <p:spPr>
            <a:xfrm rot="5400000" flipH="1" flipV="1">
              <a:off x="1463427" y="4165768"/>
              <a:ext cx="789484" cy="1556643"/>
            </a:xfrm>
            <a:prstGeom prst="bentConnector2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262626"/>
              </a:solidFill>
              <a:prstDash val="solid"/>
              <a:headEnd type="triangle" w="sm" len="med"/>
              <a:tailEnd type="none" w="sm" len="sm"/>
            </a:ln>
            <a:effectLst/>
          </p:spPr>
        </p:cxnSp>
      </p:grpSp>
      <p:sp>
        <p:nvSpPr>
          <p:cNvPr id="4" name="文本框 3"/>
          <p:cNvSpPr txBox="1"/>
          <p:nvPr/>
        </p:nvSpPr>
        <p:spPr>
          <a:xfrm>
            <a:off x="6115050" y="3739515"/>
            <a:ext cx="5166360" cy="1178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en-US" altLang="zh-CN" sz="2400" b="1" i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id_wreg = ~stall &amp; id_wreg_org</a:t>
            </a:r>
            <a:endParaRPr lang="en-US" altLang="zh-CN" sz="2400" b="1" i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</a:pPr>
            <a:r>
              <a:rPr lang="en-US" altLang="zh-CN" sz="2400" b="1" i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id_wmem = ~stall &amp; id_wmem_org</a:t>
            </a:r>
            <a:endParaRPr lang="en-US" altLang="zh-CN" sz="2400" b="1" i="1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15050" y="1046480"/>
            <a:ext cx="5979160" cy="2399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 b="1"/>
              <a:t>假设</a:t>
            </a:r>
            <a:r>
              <a:rPr lang="en-US" altLang="zh-CN" sz="2000" b="1"/>
              <a:t>stall</a:t>
            </a:r>
            <a:r>
              <a:rPr lang="zh-CN" altLang="en-US" sz="2000" b="1"/>
              <a:t>是暂停信号；</a:t>
            </a:r>
            <a:endParaRPr lang="zh-CN" altLang="en-US" sz="2000" b="1"/>
          </a:p>
          <a:p>
            <a:pPr fontAlgn="auto">
              <a:lnSpc>
                <a:spcPct val="150000"/>
              </a:lnSpc>
            </a:pPr>
            <a:r>
              <a:rPr lang="en-US" altLang="zh-CN" sz="2000" b="1" i="1">
                <a:sym typeface="+mn-ea"/>
              </a:rPr>
              <a:t>id_wreg</a:t>
            </a:r>
            <a:r>
              <a:rPr lang="zh-CN" altLang="en-US" sz="2000" b="1" i="1">
                <a:sym typeface="+mn-ea"/>
              </a:rPr>
              <a:t>：</a:t>
            </a:r>
            <a:r>
              <a:rPr lang="en-US" altLang="zh-CN" sz="2000" b="1" i="1">
                <a:sym typeface="+mn-ea"/>
              </a:rPr>
              <a:t>id</a:t>
            </a:r>
            <a:r>
              <a:rPr lang="zh-CN" altLang="en-US" sz="2000" b="1" i="1">
                <a:sym typeface="+mn-ea"/>
              </a:rPr>
              <a:t>级最终写寄存器堆使能信号；</a:t>
            </a:r>
            <a:endParaRPr lang="zh-CN" altLang="en-US" sz="2000" b="1" i="1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 b="1" i="1">
                <a:sym typeface="+mn-ea"/>
              </a:rPr>
              <a:t>id_wreg_org</a:t>
            </a:r>
            <a:r>
              <a:rPr lang="zh-CN" altLang="en-US" sz="2000" b="1" i="1">
                <a:sym typeface="+mn-ea"/>
              </a:rPr>
              <a:t>：</a:t>
            </a:r>
            <a:r>
              <a:rPr lang="en-US" altLang="zh-CN" sz="2000" b="1" i="1">
                <a:sym typeface="+mn-ea"/>
              </a:rPr>
              <a:t>id</a:t>
            </a:r>
            <a:r>
              <a:rPr lang="zh-CN" altLang="en-US" sz="2000" b="1" i="1">
                <a:sym typeface="+mn-ea"/>
              </a:rPr>
              <a:t>级译码后写寄存器堆使能信号；</a:t>
            </a:r>
            <a:endParaRPr lang="zh-CN" altLang="en-US" sz="2000" b="1" i="1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 b="1" i="1">
                <a:sym typeface="+mn-ea"/>
              </a:rPr>
              <a:t>id_wmem</a:t>
            </a:r>
            <a:r>
              <a:rPr lang="zh-CN" altLang="en-US" sz="2000" b="1" i="1">
                <a:sym typeface="+mn-ea"/>
              </a:rPr>
              <a:t>：</a:t>
            </a:r>
            <a:r>
              <a:rPr lang="en-US" altLang="zh-CN" sz="2000" b="1" i="1">
                <a:sym typeface="+mn-ea"/>
              </a:rPr>
              <a:t>id</a:t>
            </a:r>
            <a:r>
              <a:rPr lang="zh-CN" altLang="en-US" sz="2000" b="1" i="1">
                <a:sym typeface="+mn-ea"/>
              </a:rPr>
              <a:t>级最终写数据存储器使能信号；</a:t>
            </a:r>
            <a:endParaRPr lang="zh-CN" altLang="en-US" sz="2000" b="1" i="1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 b="1" i="1">
                <a:sym typeface="+mn-ea"/>
              </a:rPr>
              <a:t>id_wmem_org</a:t>
            </a:r>
            <a:r>
              <a:rPr lang="zh-CN" altLang="en-US" sz="2000" b="1" i="1">
                <a:sym typeface="+mn-ea"/>
              </a:rPr>
              <a:t>：</a:t>
            </a:r>
            <a:r>
              <a:rPr lang="en-US" altLang="zh-CN" sz="2000" b="1" i="1">
                <a:sym typeface="+mn-ea"/>
              </a:rPr>
              <a:t>id</a:t>
            </a:r>
            <a:r>
              <a:rPr lang="zh-CN" altLang="en-US" sz="2000" b="1" i="1">
                <a:sym typeface="+mn-ea"/>
              </a:rPr>
              <a:t>级译码后写数据存储器使能信号；</a:t>
            </a:r>
            <a:endParaRPr lang="zh-CN" altLang="en-US" sz="2000" b="1" i="1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84045" y="5566410"/>
            <a:ext cx="84232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【思考】</a:t>
            </a:r>
            <a:r>
              <a:rPr lang="en-US" altLang="zh-CN" sz="2400" b="1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stall</a:t>
            </a:r>
            <a:r>
              <a:rPr lang="zh-CN" altLang="en-US" sz="2400" b="1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对</a:t>
            </a:r>
            <a:r>
              <a:rPr lang="en-US" altLang="zh-CN" sz="2400" b="1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PC</a:t>
            </a:r>
            <a:r>
              <a:rPr lang="zh-CN" altLang="en-US" sz="2400" b="1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的影响应该修改哪个模块？</a:t>
            </a:r>
            <a:endParaRPr lang="zh-CN" altLang="en-US" sz="2400" b="1">
              <a:solidFill>
                <a:srgbClr val="7030A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altLang="zh-CN" sz="2400" b="1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    stall</a:t>
            </a:r>
            <a:r>
              <a:rPr lang="zh-CN" altLang="en-US" sz="2400" b="1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对</a:t>
            </a:r>
            <a:r>
              <a:rPr lang="en-US" altLang="zh-CN" sz="2400" b="1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wreg</a:t>
            </a:r>
            <a:r>
              <a:rPr lang="zh-CN" altLang="en-US" sz="2400" b="1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和</a:t>
            </a:r>
            <a:r>
              <a:rPr lang="en-US" altLang="zh-CN" sz="2400" b="1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wmem</a:t>
            </a:r>
            <a:r>
              <a:rPr lang="zh-CN" altLang="en-US" sz="2400" b="1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信号的影响应该修改哪些模块？</a:t>
            </a:r>
            <a:r>
              <a:rPr lang="en-US" altLang="zh-CN" sz="2400" b="1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    </a:t>
            </a:r>
            <a:endParaRPr lang="zh-CN" altLang="en-US" sz="2400" b="1">
              <a:solidFill>
                <a:srgbClr val="7030A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065" y="351860"/>
            <a:ext cx="10969200" cy="705600"/>
          </a:xfrm>
        </p:spPr>
        <p:txBody>
          <a:bodyPr/>
          <a:p>
            <a:r>
              <a:rPr sz="2400">
                <a:solidFill>
                  <a:srgbClr val="FF0000"/>
                </a:solidFill>
                <a:sym typeface="+mn-ea"/>
              </a:rPr>
              <a:t>解决数据冒险</a:t>
            </a:r>
            <a:r>
              <a:rPr lang="en-US" altLang="zh-CN" sz="2400">
                <a:solidFill>
                  <a:srgbClr val="FF0000"/>
                </a:solidFill>
                <a:sym typeface="+mn-ea"/>
              </a:rPr>
              <a:t>——</a:t>
            </a:r>
            <a:r>
              <a:rPr altLang="zh-CN" sz="2400">
                <a:solidFill>
                  <a:srgbClr val="FF0000"/>
                </a:solidFill>
                <a:sym typeface="+mn-ea"/>
              </a:rPr>
              <a:t>暂停流水线</a:t>
            </a:r>
            <a:endParaRPr altLang="zh-CN" sz="2400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7800" y="3853180"/>
            <a:ext cx="9297670" cy="1671955"/>
          </a:xfrm>
        </p:spPr>
        <p:txBody>
          <a:bodyPr>
            <a:noAutofit/>
          </a:bodyPr>
          <a:p>
            <a:pPr algn="l"/>
            <a:r>
              <a:rPr lang="en-US" altLang="zh-CN" sz="2000" b="1" i="1"/>
              <a:t>stall1 = ((Rs == E_Rn) | (</a:t>
            </a:r>
            <a:r>
              <a:rPr lang="en-US" altLang="zh-CN" sz="2000" b="1" i="1">
                <a:sym typeface="+mn-ea"/>
              </a:rPr>
              <a:t>Rt == E_Rn)&amp;~regrt)&amp;(E_Rn !=0)&amp;E_Wreg</a:t>
            </a:r>
            <a:endParaRPr lang="en-US" altLang="zh-CN" sz="2000" b="1" i="1">
              <a:sym typeface="+mn-ea"/>
            </a:endParaRPr>
          </a:p>
          <a:p>
            <a:pPr algn="l"/>
            <a:r>
              <a:rPr lang="en-US" altLang="zh-CN" sz="2000" b="1" i="1">
                <a:sym typeface="+mn-ea"/>
              </a:rPr>
              <a:t>stall2 = ((Rs == M_Rn) | (Rt ==M_Rn)&amp;~regrt)&amp;(M_Rn !=0)&amp;M_Wreg</a:t>
            </a:r>
            <a:endParaRPr sz="2000" b="1" i="1">
              <a:sym typeface="+mn-ea"/>
            </a:endParaRPr>
          </a:p>
          <a:p>
            <a:pPr algn="l"/>
            <a:r>
              <a:rPr lang="en-US" altLang="zh-CN" sz="2000" b="1" i="1">
                <a:sym typeface="+mn-ea"/>
              </a:rPr>
              <a:t>stall = stall1 | stall2 </a:t>
            </a:r>
            <a:endParaRPr lang="en-US" altLang="zh-CN" sz="2000" b="1" i="1">
              <a:sym typeface="+mn-ea"/>
            </a:endParaRPr>
          </a:p>
        </p:txBody>
      </p:sp>
      <p:sp>
        <p:nvSpPr>
          <p:cNvPr id="130" name="Text Box 3"/>
          <p:cNvSpPr txBox="1">
            <a:spLocks noChangeArrowheads="1"/>
          </p:cNvSpPr>
          <p:nvPr/>
        </p:nvSpPr>
        <p:spPr bwMode="auto">
          <a:xfrm>
            <a:off x="721995" y="1103630"/>
            <a:ext cx="7513955" cy="467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4891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26262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  <p:txBody>
          <a:bodyPr wrap="square" lIns="99092" tIns="49545" rIns="99092" bIns="49545">
            <a:spAutoFit/>
          </a:bodyPr>
          <a:lstStyle>
            <a:defPPr>
              <a:defRPr lang="zh-CN"/>
            </a:defPPr>
            <a:lvl1pPr algn="ctr" latinLnBrk="1">
              <a:defRPr sz="2800" b="0">
                <a:ea typeface="华文中宋" panose="02010600040101010101" pitchFamily="2" charset="-122"/>
              </a:defRPr>
            </a:lvl1pPr>
            <a:lvl2pPr marL="742950" indent="-28575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n"/>
            </a:pPr>
            <a:r>
              <a:rPr lang="zh-CN" altLang="en-US" sz="2400" b="1" dirty="0" smtClean="0"/>
              <a:t>发生数据冒险后，需要考虑的相关控制信号有：</a:t>
            </a:r>
            <a:endParaRPr lang="en-US" altLang="zh-CN" sz="2400" b="1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385445" y="1784985"/>
            <a:ext cx="11421745" cy="1938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000"/>
              <a:t>E_Wreg:</a:t>
            </a:r>
            <a:r>
              <a:rPr lang="zh-CN" altLang="en-US" sz="2000"/>
              <a:t>表示</a:t>
            </a:r>
            <a:r>
              <a:rPr lang="en-US" altLang="zh-CN" sz="2000"/>
              <a:t>EXE</a:t>
            </a:r>
            <a:r>
              <a:rPr lang="zh-CN" altLang="en-US" sz="2000"/>
              <a:t>级寄存器堆写信号；</a:t>
            </a:r>
            <a:r>
              <a:rPr lang="en-US" altLang="zh-CN" sz="2000"/>
              <a:t>		</a:t>
            </a:r>
            <a:r>
              <a:rPr lang="en-US" altLang="zh-CN" sz="2000">
                <a:sym typeface="+mn-ea"/>
              </a:rPr>
              <a:t>M_Wreg:</a:t>
            </a:r>
            <a:r>
              <a:rPr lang="zh-CN" altLang="en-US" sz="2000">
                <a:sym typeface="+mn-ea"/>
              </a:rPr>
              <a:t>表示</a:t>
            </a:r>
            <a:r>
              <a:rPr lang="en-US" altLang="zh-CN" sz="2000">
                <a:sym typeface="+mn-ea"/>
              </a:rPr>
              <a:t>MEM</a:t>
            </a:r>
            <a:r>
              <a:rPr lang="zh-CN" altLang="en-US" sz="2000">
                <a:sym typeface="+mn-ea"/>
              </a:rPr>
              <a:t>级寄存器堆写信号；</a:t>
            </a:r>
            <a:endParaRPr lang="en-US" altLang="zh-CN" sz="2000"/>
          </a:p>
          <a:p>
            <a:pPr fontAlgn="auto">
              <a:lnSpc>
                <a:spcPct val="150000"/>
              </a:lnSpc>
            </a:pPr>
            <a:r>
              <a:rPr lang="en-US" altLang="zh-CN" sz="2000"/>
              <a:t>E_Rn:</a:t>
            </a:r>
            <a:r>
              <a:rPr lang="zh-CN" altLang="en-US" sz="2000"/>
              <a:t>表示</a:t>
            </a:r>
            <a:r>
              <a:rPr lang="en-US" altLang="zh-CN" sz="2000"/>
              <a:t>EXE</a:t>
            </a:r>
            <a:r>
              <a:rPr lang="zh-CN" altLang="en-US" sz="2000"/>
              <a:t>级要写的寄存器号；</a:t>
            </a:r>
            <a:r>
              <a:rPr lang="en-US" altLang="zh-CN" sz="2000"/>
              <a:t>		</a:t>
            </a:r>
            <a:r>
              <a:rPr lang="en-US" altLang="zh-CN" sz="2000">
                <a:sym typeface="+mn-ea"/>
              </a:rPr>
              <a:t>M_Rn:</a:t>
            </a:r>
            <a:r>
              <a:rPr lang="zh-CN" altLang="en-US" sz="2000">
                <a:sym typeface="+mn-ea"/>
              </a:rPr>
              <a:t>表示</a:t>
            </a:r>
            <a:r>
              <a:rPr lang="en-US" altLang="zh-CN" sz="2000">
                <a:sym typeface="+mn-ea"/>
              </a:rPr>
              <a:t>MEM</a:t>
            </a:r>
            <a:r>
              <a:rPr lang="zh-CN" altLang="en-US" sz="2000">
                <a:sym typeface="+mn-ea"/>
              </a:rPr>
              <a:t>级要写的寄存器号；</a:t>
            </a:r>
            <a:endParaRPr lang="zh-CN" altLang="en-US" sz="200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/>
              <a:t>E_M2reg:</a:t>
            </a:r>
            <a:r>
              <a:rPr lang="zh-CN" altLang="en-US" sz="2000"/>
              <a:t>表示</a:t>
            </a:r>
            <a:r>
              <a:rPr lang="en-US" altLang="zh-CN" sz="2000"/>
              <a:t>EXE</a:t>
            </a:r>
            <a:r>
              <a:rPr lang="zh-CN" altLang="en-US" sz="2000"/>
              <a:t>级写入数据来源信号；</a:t>
            </a:r>
            <a:r>
              <a:rPr lang="en-US" altLang="zh-CN" sz="2000"/>
              <a:t>	M_</a:t>
            </a:r>
            <a:r>
              <a:rPr lang="en-US" altLang="zh-CN" sz="2000">
                <a:sym typeface="+mn-ea"/>
              </a:rPr>
              <a:t>M2reg</a:t>
            </a:r>
            <a:r>
              <a:rPr lang="zh-CN" altLang="en-US" sz="2000"/>
              <a:t>：表示</a:t>
            </a:r>
            <a:r>
              <a:rPr lang="en-US" altLang="zh-CN" sz="2000"/>
              <a:t>MEM</a:t>
            </a:r>
            <a:r>
              <a:rPr lang="zh-CN" altLang="en-US" sz="2000"/>
              <a:t>级</a:t>
            </a:r>
            <a:r>
              <a:rPr lang="zh-CN" altLang="en-US" sz="2000">
                <a:sym typeface="+mn-ea"/>
              </a:rPr>
              <a:t>写入数据来源信号</a:t>
            </a:r>
            <a:r>
              <a:rPr lang="zh-CN" altLang="en-US" sz="2000"/>
              <a:t>；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en-US" altLang="zh-CN" sz="2000">
                <a:sym typeface="+mn-ea"/>
              </a:rPr>
              <a:t>Rs/Rt:</a:t>
            </a:r>
            <a:r>
              <a:rPr lang="zh-CN" altLang="zh-CN" sz="2000">
                <a:sym typeface="+mn-ea"/>
              </a:rPr>
              <a:t>表示当前译码指令的</a:t>
            </a:r>
            <a:r>
              <a:rPr lang="en-US" altLang="zh-CN" sz="2000">
                <a:sym typeface="+mn-ea"/>
              </a:rPr>
              <a:t>2</a:t>
            </a:r>
            <a:r>
              <a:rPr lang="zh-CN" altLang="en-US" sz="2000">
                <a:sym typeface="+mn-ea"/>
              </a:rPr>
              <a:t>个源操作数；</a:t>
            </a:r>
            <a:r>
              <a:rPr lang="en-US" altLang="zh-CN" sz="2000"/>
              <a:t>	</a:t>
            </a:r>
            <a:r>
              <a:rPr lang="zh-CN" altLang="en-US" sz="2000"/>
              <a:t>（</a:t>
            </a:r>
            <a:r>
              <a:rPr lang="en-US" altLang="zh-CN" sz="2000"/>
              <a:t>=1</a:t>
            </a:r>
            <a:r>
              <a:rPr lang="zh-CN" altLang="en-US" sz="2000"/>
              <a:t>取</a:t>
            </a:r>
            <a:r>
              <a:rPr lang="en-US" altLang="zh-CN" sz="2000"/>
              <a:t>Mo</a:t>
            </a:r>
            <a:r>
              <a:rPr lang="zh-CN" altLang="en-US" sz="2000"/>
              <a:t>，</a:t>
            </a:r>
            <a:r>
              <a:rPr lang="en-US" altLang="zh-CN" sz="2000"/>
              <a:t>=0</a:t>
            </a:r>
            <a:r>
              <a:rPr lang="zh-CN" altLang="en-US" sz="2000"/>
              <a:t>取</a:t>
            </a:r>
            <a:r>
              <a:rPr lang="en-US" altLang="zh-CN" sz="2000"/>
              <a:t>ALU_result</a:t>
            </a:r>
            <a:r>
              <a:rPr lang="zh-CN" altLang="en-US" sz="2000"/>
              <a:t>）</a:t>
            </a:r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1154430" y="5525135"/>
            <a:ext cx="1010475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7030A0"/>
                </a:solidFill>
              </a:rPr>
              <a:t>【说明】在</a:t>
            </a:r>
            <a:r>
              <a:rPr lang="en-US" altLang="zh-CN" sz="2400" b="1">
                <a:solidFill>
                  <a:srgbClr val="7030A0"/>
                </a:solidFill>
              </a:rPr>
              <a:t>CU</a:t>
            </a:r>
            <a:r>
              <a:rPr lang="zh-CN" altLang="en-US" sz="2400" b="1">
                <a:solidFill>
                  <a:srgbClr val="7030A0"/>
                </a:solidFill>
              </a:rPr>
              <a:t>中</a:t>
            </a:r>
            <a:r>
              <a:rPr lang="en-US" altLang="zh-CN" sz="2400" b="1">
                <a:solidFill>
                  <a:srgbClr val="7030A0"/>
                </a:solidFill>
              </a:rPr>
              <a:t>	</a:t>
            </a:r>
            <a:r>
              <a:rPr lang="zh-CN" altLang="en-US" sz="2400" b="1">
                <a:solidFill>
                  <a:srgbClr val="7030A0"/>
                </a:solidFill>
              </a:rPr>
              <a:t>assign regrt=i_addi|i_andi|i_ori|i_xori|i_lw;</a:t>
            </a:r>
            <a:r>
              <a:rPr lang="en-US" altLang="zh-CN" b="1">
                <a:solidFill>
                  <a:srgbClr val="7030A0"/>
                </a:solidFill>
              </a:rPr>
              <a:t>			</a:t>
            </a:r>
            <a:endParaRPr lang="zh-CN" altLang="en-US" b="1">
              <a:solidFill>
                <a:srgbClr val="7030A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8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UNIT_PLACING_PICTURE_USER_VIEWPORT" val="{&quot;height&quot;:5250,&quot;width&quot;:11910}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2.xml><?xml version="1.0" encoding="utf-8"?>
<p:tagLst xmlns:p="http://schemas.openxmlformats.org/presentationml/2006/main">
  <p:tag name="KSO_WM_UNIT_PLACING_PICTURE_USER_VIEWPORT" val="{&quot;height&quot;:6850,&quot;width&quot;:9903}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7211</Words>
  <Application>WPS 演示</Application>
  <PresentationFormat>宽屏</PresentationFormat>
  <Paragraphs>556</Paragraphs>
  <Slides>33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33</vt:i4>
      </vt:variant>
    </vt:vector>
  </HeadingPairs>
  <TitlesOfParts>
    <vt:vector size="64" baseType="lpstr">
      <vt:lpstr>Arial</vt:lpstr>
      <vt:lpstr>宋体</vt:lpstr>
      <vt:lpstr>Wingdings</vt:lpstr>
      <vt:lpstr>微软雅黑</vt:lpstr>
      <vt:lpstr>Wingdings</vt:lpstr>
      <vt:lpstr>黑体</vt:lpstr>
      <vt:lpstr>华文中宋</vt:lpstr>
      <vt:lpstr>Tahoma</vt:lpstr>
      <vt:lpstr>方正粗黑宋简体</vt:lpstr>
      <vt:lpstr>Monotype Corsiva</vt:lpstr>
      <vt:lpstr>Arial Unicode MS</vt:lpstr>
      <vt:lpstr>Cambria Math</vt:lpstr>
      <vt:lpstr>Mongolian Baiti</vt:lpstr>
      <vt:lpstr>Times New Roman</vt:lpstr>
      <vt:lpstr>华文琥珀</vt:lpstr>
      <vt:lpstr>华文细黑</vt:lpstr>
      <vt:lpstr>华文行楷</vt:lpstr>
      <vt:lpstr>华文新魏</vt:lpstr>
      <vt:lpstr>华文楷体</vt:lpstr>
      <vt:lpstr>华文隶书</vt:lpstr>
      <vt:lpstr>幼圆</vt:lpstr>
      <vt:lpstr>微软雅黑 Light</vt:lpstr>
      <vt:lpstr>等线</vt:lpstr>
      <vt:lpstr>隶书</vt:lpstr>
      <vt:lpstr>方正姚体</vt:lpstr>
      <vt:lpstr>新宋体</vt:lpstr>
      <vt:lpstr>Office 主题​​</vt:lpstr>
      <vt:lpstr>Visio.Drawing.11</vt:lpstr>
      <vt:lpstr>Paint.Picture</vt:lpstr>
      <vt:lpstr>Visio.Drawing.11</vt:lpstr>
      <vt:lpstr>Visio.Drawing.11</vt:lpstr>
      <vt:lpstr>计算机系统结构综合实验</vt:lpstr>
      <vt:lpstr>相关说明</vt:lpstr>
      <vt:lpstr>实验三 解决数据冒险问题</vt:lpstr>
      <vt:lpstr>PowerPoint 演示文稿</vt:lpstr>
      <vt:lpstr>PowerPoint 演示文稿</vt:lpstr>
      <vt:lpstr>解决数据冒险——暂停流水线</vt:lpstr>
      <vt:lpstr>解决数据冒险——暂停流水线</vt:lpstr>
      <vt:lpstr>解决数据冒险——暂停流水线</vt:lpstr>
      <vt:lpstr>解决数据冒险——暂停流水线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总结：需要进行哪些修改</vt:lpstr>
      <vt:lpstr>五级流水线CPU架构图（纯暂停）</vt:lpstr>
      <vt:lpstr>解决数据冒险——数据前推</vt:lpstr>
      <vt:lpstr>5级流水线</vt:lpstr>
      <vt:lpstr>解决数据冒险——数据前推</vt:lpstr>
      <vt:lpstr>五级流水线CPU架构图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总结：需要进行哪些修改</vt:lpstr>
      <vt:lpstr>五级流水线CPU架构图（前推+暂停）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wh</cp:lastModifiedBy>
  <cp:revision>336</cp:revision>
  <dcterms:created xsi:type="dcterms:W3CDTF">2019-06-19T02:08:00Z</dcterms:created>
  <dcterms:modified xsi:type="dcterms:W3CDTF">2023-05-09T02:57:25Z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2052-11.8.2.9015</vt:lpwstr>
  </property>
  <property fmtid="{D5CDD505-2E9C-101B-9397-08002B2CF9AE}" pid="3" name="ICV">
    <vt:lpwstr>01028DFEE492490FB1562C6D469068E9</vt:lpwstr>
  </property>
  <property fmtid="{D5CDD505-2E9C-101B-9397-08002B2CF9AE}" pid="4" name="KSOSaveFontToCloudKey">
    <vt:lpwstr>252743768_btnclosed</vt:lpwstr>
  </property>
</Properties>
</file>