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09" r:id="rId3"/>
    <p:sldId id="506" r:id="rId4"/>
    <p:sldId id="431" r:id="rId5"/>
    <p:sldId id="463" r:id="rId6"/>
    <p:sldId id="524" r:id="rId7"/>
    <p:sldId id="470" r:id="rId8"/>
    <p:sldId id="478" r:id="rId9"/>
    <p:sldId id="474" r:id="rId10"/>
    <p:sldId id="479" r:id="rId11"/>
    <p:sldId id="486" r:id="rId12"/>
    <p:sldId id="491" r:id="rId13"/>
    <p:sldId id="471" r:id="rId14"/>
    <p:sldId id="497" r:id="rId15"/>
    <p:sldId id="498" r:id="rId16"/>
    <p:sldId id="480" r:id="rId17"/>
    <p:sldId id="492" r:id="rId18"/>
    <p:sldId id="503" r:id="rId19"/>
    <p:sldId id="460" r:id="rId20"/>
    <p:sldId id="432" r:id="rId21"/>
    <p:sldId id="52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DF5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8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png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75340" y="88900"/>
            <a:ext cx="1043940" cy="1010285"/>
          </a:xfrm>
          <a:prstGeom prst="rect">
            <a:avLst/>
          </a:prstGeom>
        </p:spPr>
      </p:pic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54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计算机系统结构综合实验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960450"/>
            <a:ext cx="9799200" cy="1472400"/>
          </a:xfrm>
        </p:spPr>
        <p:txBody>
          <a:bodyPr/>
          <a:p>
            <a:r>
              <a:rPr lang="zh-CN" altLang="en-US" sz="3200"/>
              <a:t>国家级计算机实验教学示范中心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ID</a:t>
            </a:r>
            <a:r>
              <a:rPr altLang="zh-CN">
                <a:sym typeface="+mn-ea"/>
              </a:rPr>
              <a:t>级处理控制冒险（跳转的情况）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80875"/>
            <a:ext cx="10969200" cy="4759200"/>
          </a:xfrm>
        </p:spPr>
        <p:txBody>
          <a:bodyPr>
            <a:normAutofit fontScale="90000" lnSpcReduction="20000"/>
          </a:bodyPr>
          <a:p>
            <a:r>
              <a:rPr lang="zh-CN" altLang="en-US" sz="2400" b="1">
                <a:solidFill>
                  <a:srgbClr val="FF0000"/>
                </a:solidFill>
              </a:rPr>
              <a:t>【思考】</a:t>
            </a:r>
            <a:endParaRPr lang="zh-CN" altLang="en-US" sz="2400" b="1">
              <a:solidFill>
                <a:srgbClr val="FF0000"/>
              </a:solidFill>
            </a:endParaRPr>
          </a:p>
          <a:p>
            <a:r>
              <a:rPr lang="en-US" altLang="zh-CN" sz="2400" b="1"/>
              <a:t>1</a:t>
            </a:r>
            <a:r>
              <a:rPr sz="2400" b="1"/>
              <a:t>、跳转指令在哪级检测？（</a:t>
            </a:r>
            <a:r>
              <a:rPr lang="en-US" altLang="zh-CN" sz="2400" b="1"/>
              <a:t>ID</a:t>
            </a:r>
            <a:r>
              <a:rPr sz="2400" b="1"/>
              <a:t>级）</a:t>
            </a:r>
            <a:endParaRPr sz="2400" b="1"/>
          </a:p>
          <a:p>
            <a:r>
              <a:rPr lang="en-US" altLang="zh-CN" sz="2400" b="1"/>
              <a:t>2</a:t>
            </a:r>
            <a:r>
              <a:rPr sz="2400" b="1"/>
              <a:t>、需要暂停流水线吗？（不需要，因为不需要运行后面的指令）</a:t>
            </a:r>
            <a:endParaRPr sz="2400" b="1"/>
          </a:p>
          <a:p>
            <a:r>
              <a:rPr lang="en-US" altLang="zh-CN" sz="2400" b="1"/>
              <a:t>3</a:t>
            </a:r>
            <a:r>
              <a:rPr sz="2400" b="1"/>
              <a:t>、需要废弃顺序执行的指令吗？（需要废掉</a:t>
            </a:r>
            <a:r>
              <a:rPr lang="en-US" altLang="zh-CN" sz="2400" b="1"/>
              <a:t>IF</a:t>
            </a:r>
            <a:r>
              <a:rPr sz="2400" b="1"/>
              <a:t>级的指令）</a:t>
            </a:r>
            <a:endParaRPr sz="2400" b="1"/>
          </a:p>
          <a:p>
            <a:r>
              <a:rPr lang="en-US" altLang="zh-CN" sz="2400" b="1"/>
              <a:t>4</a:t>
            </a:r>
            <a:r>
              <a:rPr sz="2400" b="1"/>
              <a:t>、</a:t>
            </a:r>
            <a:r>
              <a:rPr sz="2400" b="1">
                <a:solidFill>
                  <a:srgbClr val="0070C0"/>
                </a:solidFill>
              </a:rPr>
              <a:t>下页</a:t>
            </a:r>
            <a:r>
              <a:rPr lang="en-US" altLang="zh-CN" sz="2400" b="1">
                <a:solidFill>
                  <a:srgbClr val="0070C0"/>
                </a:solidFill>
              </a:rPr>
              <a:t>PPT</a:t>
            </a:r>
            <a:r>
              <a:rPr sz="2400" b="1">
                <a:solidFill>
                  <a:srgbClr val="0070C0"/>
                </a:solidFill>
              </a:rPr>
              <a:t>图中蓝色圈中的数据是否可以合二为一？</a:t>
            </a:r>
            <a:endParaRPr sz="2400" b="1"/>
          </a:p>
          <a:p>
            <a:r>
              <a:rPr sz="2400" b="1">
                <a:solidFill>
                  <a:srgbClr val="FF0000"/>
                </a:solidFill>
              </a:rPr>
              <a:t>【操作方案】</a:t>
            </a:r>
            <a:endParaRPr sz="2400" b="1">
              <a:solidFill>
                <a:srgbClr val="FF0000"/>
              </a:solidFill>
            </a:endParaRPr>
          </a:p>
          <a:p>
            <a:r>
              <a:rPr sz="2400" b="1">
                <a:sym typeface="+mn-ea"/>
              </a:rPr>
              <a:t> </a:t>
            </a:r>
            <a:r>
              <a:rPr sz="2400" b="1">
                <a:solidFill>
                  <a:srgbClr val="002060"/>
                </a:solidFill>
                <a:sym typeface="+mn-ea"/>
              </a:rPr>
              <a:t>IF_Inst = (pcsource ==2'b</a:t>
            </a:r>
            <a:r>
              <a:rPr lang="en-US" altLang="zh-CN" sz="2400" b="1">
                <a:solidFill>
                  <a:srgbClr val="002060"/>
                </a:solidFill>
                <a:sym typeface="+mn-ea"/>
              </a:rPr>
              <a:t>10</a:t>
            </a:r>
            <a:r>
              <a:rPr sz="2400" b="1">
                <a:solidFill>
                  <a:srgbClr val="002060"/>
                </a:solidFill>
                <a:sym typeface="+mn-ea"/>
              </a:rPr>
              <a:t>) ? 32'h0 : IF_Inst_org;</a:t>
            </a:r>
            <a:endParaRPr sz="2400" b="1">
              <a:solidFill>
                <a:srgbClr val="002060"/>
              </a:solidFill>
            </a:endParaRPr>
          </a:p>
          <a:p>
            <a:r>
              <a:rPr sz="2400" b="1">
                <a:solidFill>
                  <a:srgbClr val="FF0000"/>
                </a:solidFill>
              </a:rPr>
              <a:t>【综合分支</a:t>
            </a:r>
            <a:r>
              <a:rPr lang="en-US" altLang="zh-CN" sz="2400" b="1">
                <a:solidFill>
                  <a:srgbClr val="FF0000"/>
                </a:solidFill>
              </a:rPr>
              <a:t>+</a:t>
            </a:r>
            <a:r>
              <a:rPr sz="2400" b="1">
                <a:solidFill>
                  <a:srgbClr val="FF0000"/>
                </a:solidFill>
              </a:rPr>
              <a:t>跳转】</a:t>
            </a:r>
            <a:endParaRPr sz="2400" b="1">
              <a:solidFill>
                <a:srgbClr val="FF0000"/>
              </a:solidFill>
            </a:endParaRPr>
          </a:p>
          <a:p>
            <a:r>
              <a:rPr sz="2400" b="1">
                <a:solidFill>
                  <a:schemeClr val="tx1"/>
                </a:solidFill>
              </a:rPr>
              <a:t> </a:t>
            </a:r>
            <a:r>
              <a:rPr sz="2400" b="1">
                <a:solidFill>
                  <a:srgbClr val="002060"/>
                </a:solidFill>
                <a:sym typeface="+mn-ea"/>
              </a:rPr>
              <a:t>IF_Inst = (pcsource ==2'b01 || pcsource ==2'b10) ? 32'h0 : IF_Inst_org;</a:t>
            </a:r>
            <a:endParaRPr sz="2400" b="1">
              <a:solidFill>
                <a:srgbClr val="002060"/>
              </a:solidFill>
              <a:sym typeface="+mn-ea"/>
            </a:endParaRPr>
          </a:p>
          <a:p>
            <a:endParaRPr sz="2400" b="1">
              <a:solidFill>
                <a:schemeClr val="tx1"/>
              </a:solidFill>
            </a:endParaRPr>
          </a:p>
          <a:p>
            <a:endParaRPr sz="2400" b="1">
              <a:solidFill>
                <a:schemeClr val="tx1"/>
              </a:solidFill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420110" y="4889500"/>
            <a:ext cx="699770" cy="546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2062480" y="4977765"/>
            <a:ext cx="461010" cy="2266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45415" y="4767580"/>
            <a:ext cx="444500" cy="250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五级流水线</a:t>
            </a:r>
            <a:r>
              <a:rPr lang="en-US" altLang="zh-CN"/>
              <a:t>CPU</a:t>
            </a:r>
            <a:r>
              <a:t>架构图（</a:t>
            </a:r>
            <a:r>
              <a:rPr lang="en-US" altLang="zh-CN"/>
              <a:t>ID</a:t>
            </a:r>
            <a:r>
              <a:t>级检测）</a:t>
            </a:r>
          </a:p>
        </p:txBody>
      </p:sp>
      <p:graphicFrame>
        <p:nvGraphicFramePr>
          <p:cNvPr id="2" name="对象 1"/>
          <p:cNvGraphicFramePr/>
          <p:nvPr/>
        </p:nvGraphicFramePr>
        <p:xfrm>
          <a:off x="86995" y="1667510"/>
          <a:ext cx="12011660" cy="490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9533870" imgH="8839200" progId="Visio.Drawing.11">
                  <p:embed/>
                </p:oleObj>
              </mc:Choice>
              <mc:Fallback>
                <p:oleObj name="" r:id="rId1" imgW="19533870" imgH="8839200" progId="Visio.Drawing.11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6995" y="1667510"/>
                        <a:ext cx="12011660" cy="490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471240"/>
            <a:ext cx="10969200" cy="705600"/>
          </a:xfrm>
        </p:spPr>
        <p:txBody>
          <a:bodyPr/>
          <a:p>
            <a:r>
              <a:rPr lang="zh-CN" altLang="en-US"/>
              <a:t>扩展：执行级检测（只有分支的情况）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248410"/>
            <a:ext cx="11265535" cy="5218430"/>
          </a:xfrm>
        </p:spPr>
        <p:txBody>
          <a:bodyPr>
            <a:normAutofit fontScale="90000" lnSpcReduction="10000"/>
          </a:bodyPr>
          <a:p>
            <a:r>
              <a:rPr sz="2400" b="1">
                <a:solidFill>
                  <a:srgbClr val="FF0000"/>
                </a:solidFill>
                <a:uFillTx/>
              </a:rPr>
              <a:t>原因：跳转指令只有两个生命周期，没有</a:t>
            </a:r>
            <a:r>
              <a:rPr lang="en-US" altLang="zh-CN" sz="2400" b="1">
                <a:solidFill>
                  <a:srgbClr val="FF0000"/>
                </a:solidFill>
                <a:uFillTx/>
              </a:rPr>
              <a:t>EXE</a:t>
            </a:r>
            <a:r>
              <a:rPr sz="2400" b="1">
                <a:solidFill>
                  <a:srgbClr val="FF0000"/>
                </a:solidFill>
                <a:uFillTx/>
              </a:rPr>
              <a:t>阶段</a:t>
            </a:r>
            <a:r>
              <a:rPr sz="2400" b="1">
                <a:solidFill>
                  <a:srgbClr val="FF0000"/>
                </a:solidFill>
                <a:uFillTx/>
              </a:rPr>
              <a:t>。</a:t>
            </a:r>
            <a:endParaRPr lang="en-US" altLang="zh-CN" sz="2000" b="1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1</a:t>
            </a:r>
            <a:r>
              <a:rPr sz="2400" b="1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、无需增加比较电路，利用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ALU</a:t>
            </a:r>
            <a:r>
              <a:rPr sz="2400" b="1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产生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exe_z</a:t>
            </a:r>
            <a:r>
              <a:rPr sz="2400" b="1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信号；</a:t>
            </a:r>
            <a:endParaRPr sz="2400" b="1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2</a:t>
            </a:r>
            <a:r>
              <a:rPr sz="2400" b="1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、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pcsource</a:t>
            </a:r>
            <a:r>
              <a:rPr sz="2400" b="1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信号需要重新定义</a:t>
            </a:r>
            <a:endParaRPr sz="2400" b="1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r>
              <a:rPr sz="2400" b="1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原来的</a:t>
            </a:r>
            <a:r>
              <a:rPr lang="en-US" altLang="zh-CN" sz="2400" b="1">
                <a:solidFill>
                  <a:schemeClr val="accent1"/>
                </a:solidFill>
                <a:sym typeface="+mn-ea"/>
              </a:rPr>
              <a:t>pcsource = (</a:t>
            </a:r>
            <a:r>
              <a:rPr lang="en-US" altLang="zh-CN" sz="2400" b="1">
                <a:solidFill>
                  <a:schemeClr val="tx2"/>
                </a:solidFill>
                <a:sym typeface="+mn-ea"/>
              </a:rPr>
              <a:t>ID_Inst</a:t>
            </a:r>
            <a:r>
              <a:rPr lang="en-US" altLang="zh-CN" sz="2400" b="1">
                <a:solidFill>
                  <a:schemeClr val="accent1"/>
                </a:solidFill>
                <a:sym typeface="+mn-ea"/>
              </a:rPr>
              <a:t>[31:26] == 6'b001111 &amp;&amp; </a:t>
            </a:r>
            <a:r>
              <a:rPr lang="en-US" altLang="zh-CN" sz="2400" b="1">
                <a:solidFill>
                  <a:schemeClr val="tx2"/>
                </a:solidFill>
                <a:sym typeface="+mn-ea"/>
              </a:rPr>
              <a:t>id_z</a:t>
            </a:r>
            <a:r>
              <a:rPr lang="en-US" altLang="zh-CN" sz="2400" b="1">
                <a:solidFill>
                  <a:schemeClr val="accent1"/>
                </a:solidFill>
                <a:sym typeface="+mn-ea"/>
              </a:rPr>
              <a:t>) || (</a:t>
            </a:r>
            <a:r>
              <a:rPr lang="en-US" altLang="zh-CN" sz="2400" b="1">
                <a:solidFill>
                  <a:schemeClr val="tx2"/>
                </a:solidFill>
                <a:sym typeface="+mn-ea"/>
              </a:rPr>
              <a:t>ID_Inst</a:t>
            </a:r>
            <a:r>
              <a:rPr lang="en-US" altLang="zh-CN" sz="2400" b="1">
                <a:solidFill>
                  <a:schemeClr val="accent1"/>
                </a:solidFill>
                <a:sym typeface="+mn-ea"/>
              </a:rPr>
              <a:t>[31:26] == 6'b010000 &amp;&amp; </a:t>
            </a:r>
            <a:r>
              <a:rPr lang="en-US" altLang="zh-CN" sz="2400" b="1">
                <a:solidFill>
                  <a:schemeClr val="tx2"/>
                </a:solidFill>
                <a:sym typeface="+mn-ea"/>
              </a:rPr>
              <a:t>~id_z</a:t>
            </a:r>
            <a:r>
              <a:rPr lang="en-US" altLang="zh-CN" sz="2400" b="1">
                <a:solidFill>
                  <a:schemeClr val="accent1"/>
                </a:solidFill>
                <a:sym typeface="+mn-ea"/>
              </a:rPr>
              <a:t>) ? 2'b01: (ID_Inst[31:26] == 6'b010010) ? 2'b10 : 2'b00;</a:t>
            </a:r>
            <a:endParaRPr lang="en-US" altLang="zh-CN" sz="2400" b="1">
              <a:solidFill>
                <a:schemeClr val="accent1"/>
              </a:solidFill>
            </a:endParaRPr>
          </a:p>
          <a:p>
            <a:r>
              <a:rPr sz="2400" b="1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现在的</a:t>
            </a:r>
            <a:r>
              <a:rPr lang="en-US" altLang="zh-CN" sz="2400" b="1">
                <a:solidFill>
                  <a:schemeClr val="accent1"/>
                </a:solidFill>
                <a:sym typeface="+mn-ea"/>
              </a:rPr>
              <a:t>pcsource = (</a:t>
            </a:r>
            <a:r>
              <a:rPr lang="en-US" altLang="zh-CN" sz="2400" b="1">
                <a:solidFill>
                  <a:schemeClr val="tx2"/>
                </a:solidFill>
                <a:sym typeface="+mn-ea"/>
              </a:rPr>
              <a:t>EXE_Inst</a:t>
            </a:r>
            <a:r>
              <a:rPr lang="en-US" altLang="zh-CN" sz="2400" b="1">
                <a:solidFill>
                  <a:schemeClr val="accent1"/>
                </a:solidFill>
                <a:sym typeface="+mn-ea"/>
              </a:rPr>
              <a:t>[31:26] == 6'b001111 &amp;&amp;</a:t>
            </a:r>
            <a:r>
              <a:rPr lang="en-US" altLang="zh-CN" sz="2400" b="1">
                <a:solidFill>
                  <a:schemeClr val="tx2"/>
                </a:solidFill>
                <a:sym typeface="+mn-ea"/>
              </a:rPr>
              <a:t>exe_z</a:t>
            </a:r>
            <a:r>
              <a:rPr lang="en-US" altLang="zh-CN" sz="2400" b="1">
                <a:solidFill>
                  <a:schemeClr val="accent1"/>
                </a:solidFill>
                <a:sym typeface="+mn-ea"/>
              </a:rPr>
              <a:t>) || (</a:t>
            </a:r>
            <a:r>
              <a:rPr lang="en-US" altLang="zh-CN" sz="2400" b="1">
                <a:solidFill>
                  <a:schemeClr val="tx2"/>
                </a:solidFill>
                <a:sym typeface="+mn-ea"/>
              </a:rPr>
              <a:t>EXE_Inst</a:t>
            </a:r>
            <a:r>
              <a:rPr lang="en-US" altLang="zh-CN" sz="2400" b="1">
                <a:solidFill>
                  <a:schemeClr val="accent1"/>
                </a:solidFill>
                <a:sym typeface="+mn-ea"/>
              </a:rPr>
              <a:t>[31:26] == 6'b010000 &amp;&amp; </a:t>
            </a:r>
            <a:r>
              <a:rPr lang="en-US" altLang="zh-CN" sz="2400" b="1">
                <a:solidFill>
                  <a:schemeClr val="tx2"/>
                </a:solidFill>
                <a:sym typeface="+mn-ea"/>
              </a:rPr>
              <a:t>~exe_z</a:t>
            </a:r>
            <a:r>
              <a:rPr lang="en-US" altLang="zh-CN" sz="2400" b="1">
                <a:solidFill>
                  <a:schemeClr val="accent1"/>
                </a:solidFill>
                <a:sym typeface="+mn-ea"/>
              </a:rPr>
              <a:t>) ? 2'b01: (ID_Inst[31:26] == 6'b010010) ? 2'b10 : 2'b00;</a:t>
            </a:r>
            <a:endParaRPr lang="en-US" altLang="zh-CN" sz="2400" b="1">
              <a:solidFill>
                <a:schemeClr val="accent1"/>
              </a:solidFill>
            </a:endParaRPr>
          </a:p>
          <a:p>
            <a:r>
              <a:rPr lang="en-US" altLang="zh-CN" sz="2400" b="1">
                <a:sym typeface="+mn-ea"/>
              </a:rPr>
              <a:t>3</a:t>
            </a:r>
            <a:r>
              <a:rPr sz="2400" b="1">
                <a:sym typeface="+mn-ea"/>
              </a:rPr>
              <a:t>、废掉顺序进入流水线的两条多余的指令</a:t>
            </a:r>
            <a:endParaRPr sz="2400" b="1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algn="l">
              <a:buClrTx/>
              <a:buSzTx/>
            </a:pPr>
            <a:r>
              <a:rPr sz="2400" b="1">
                <a:solidFill>
                  <a:schemeClr val="tx2"/>
                </a:solidFill>
                <a:sym typeface="+mn-ea"/>
              </a:rPr>
              <a:t>需修改IF_Inst和ID_Inst</a:t>
            </a:r>
            <a:endParaRPr sz="2400" b="1">
              <a:solidFill>
                <a:schemeClr val="tx2"/>
              </a:solidFill>
              <a:sym typeface="+mn-ea"/>
            </a:endParaRPr>
          </a:p>
          <a:p>
            <a:pPr algn="l">
              <a:buClrTx/>
              <a:buSzTx/>
            </a:pPr>
            <a:r>
              <a:rPr sz="2400" b="1">
                <a:solidFill>
                  <a:srgbClr val="FF0000"/>
                </a:solidFill>
                <a:sym typeface="+mn-ea"/>
              </a:rPr>
              <a:t>【思考】</a:t>
            </a:r>
            <a:r>
              <a:rPr lang="en-US" altLang="zh-CN" sz="2400" b="1">
                <a:solidFill>
                  <a:schemeClr val="tx2"/>
                </a:solidFill>
                <a:sym typeface="+mn-ea"/>
              </a:rPr>
              <a:t>它们受控</a:t>
            </a:r>
            <a:r>
              <a:rPr sz="2400" b="1">
                <a:solidFill>
                  <a:schemeClr val="tx2"/>
                </a:solidFill>
                <a:sym typeface="+mn-ea"/>
              </a:rPr>
              <a:t>于</a:t>
            </a:r>
            <a:r>
              <a:rPr lang="en-US" altLang="zh-CN" sz="2400" b="1">
                <a:solidFill>
                  <a:schemeClr val="tx2"/>
                </a:solidFill>
                <a:sym typeface="+mn-ea"/>
              </a:rPr>
              <a:t>哪个信号？（</a:t>
            </a:r>
            <a:r>
              <a:rPr sz="2400" b="1">
                <a:solidFill>
                  <a:schemeClr val="tx2"/>
                </a:solidFill>
                <a:sym typeface="+mn-ea"/>
              </a:rPr>
              <a:t>可以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增加</a:t>
            </a:r>
            <a:r>
              <a:rPr lang="en-US" altLang="zh-CN" sz="2400" b="1">
                <a:solidFill>
                  <a:schemeClr val="tx2"/>
                </a:solidFill>
                <a:sym typeface="+mn-ea"/>
              </a:rPr>
              <a:t>一个表示分支是否成立的信号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branch</a:t>
            </a:r>
            <a:r>
              <a:rPr lang="en-US" altLang="zh-CN" sz="2400" b="1">
                <a:solidFill>
                  <a:schemeClr val="tx2"/>
                </a:solidFill>
                <a:sym typeface="+mn-ea"/>
              </a:rPr>
              <a:t>）</a:t>
            </a:r>
            <a:endParaRPr sz="2400" b="1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endParaRPr sz="2400" b="1">
              <a:solidFill>
                <a:schemeClr val="accent1"/>
              </a:solidFill>
              <a:uFillTx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579825"/>
            <a:ext cx="10969200" cy="705600"/>
          </a:xfrm>
        </p:spPr>
        <p:txBody>
          <a:bodyPr/>
          <a:p>
            <a:r>
              <a:rPr lang="zh-CN" altLang="en-US"/>
              <a:t>扩展：执行级检测（只有分支的情况）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33195"/>
            <a:ext cx="11265535" cy="5218430"/>
          </a:xfrm>
        </p:spPr>
        <p:txBody>
          <a:bodyPr>
            <a:normAutofit/>
          </a:bodyPr>
          <a:p>
            <a:r>
              <a:rPr sz="2400" b="1">
                <a:solidFill>
                  <a:srgbClr val="0070C0"/>
                </a:solidFill>
                <a:sym typeface="+mn-ea"/>
              </a:rPr>
              <a:t>branch = ( (</a:t>
            </a:r>
            <a:r>
              <a:rPr lang="en-US" altLang="zh-CN" sz="2400" b="1">
                <a:solidFill>
                  <a:srgbClr val="0070C0"/>
                </a:solidFill>
                <a:sym typeface="+mn-ea"/>
              </a:rPr>
              <a:t>EXE</a:t>
            </a:r>
            <a:r>
              <a:rPr sz="2400" b="1">
                <a:solidFill>
                  <a:srgbClr val="0070C0"/>
                </a:solidFill>
                <a:sym typeface="+mn-ea"/>
              </a:rPr>
              <a:t>_Inst[31:26]==6'b001111 &amp;&amp; exe_z == 1'b1) || (</a:t>
            </a:r>
            <a:r>
              <a:rPr lang="en-US" altLang="zh-CN" sz="2400" b="1">
                <a:solidFill>
                  <a:srgbClr val="0070C0"/>
                </a:solidFill>
                <a:sym typeface="+mn-ea"/>
              </a:rPr>
              <a:t>EXE</a:t>
            </a:r>
            <a:r>
              <a:rPr sz="2400" b="1">
                <a:solidFill>
                  <a:srgbClr val="0070C0"/>
                </a:solidFill>
                <a:sym typeface="+mn-ea"/>
              </a:rPr>
              <a:t>_Inst[31:26]==6'b010000 &amp;&amp; exe_z == 1'b0)) ? 1'b1 : 1'b0; </a:t>
            </a:r>
            <a:endParaRPr sz="2400" b="1">
              <a:solidFill>
                <a:srgbClr val="0070C0"/>
              </a:solidFill>
              <a:sym typeface="+mn-ea"/>
            </a:endParaRPr>
          </a:p>
          <a:p>
            <a:r>
              <a:rPr sz="2400" b="1">
                <a:solidFill>
                  <a:srgbClr val="002060"/>
                </a:solidFill>
                <a:uFillTx/>
              </a:rPr>
              <a:t>IF_Inst = branch ? 32'h0 : IF_Inst</a:t>
            </a:r>
            <a:r>
              <a:rPr lang="en-US" altLang="zh-CN" sz="2400" b="1">
                <a:solidFill>
                  <a:srgbClr val="002060"/>
                </a:solidFill>
                <a:uFillTx/>
              </a:rPr>
              <a:t>_org</a:t>
            </a:r>
            <a:r>
              <a:rPr sz="2400" b="1">
                <a:solidFill>
                  <a:srgbClr val="002060"/>
                </a:solidFill>
                <a:uFillTx/>
              </a:rPr>
              <a:t>;</a:t>
            </a:r>
            <a:endParaRPr sz="2400" b="1">
              <a:solidFill>
                <a:srgbClr val="002060"/>
              </a:solidFill>
              <a:uFillTx/>
            </a:endParaRPr>
          </a:p>
          <a:p>
            <a:r>
              <a:rPr sz="2400" b="1">
                <a:solidFill>
                  <a:srgbClr val="0070C0"/>
                </a:solidFill>
                <a:sym typeface="+mn-ea"/>
              </a:rPr>
              <a:t>I</a:t>
            </a:r>
            <a:r>
              <a:rPr lang="en-US" altLang="zh-CN" sz="2400" b="1">
                <a:solidFill>
                  <a:srgbClr val="0070C0"/>
                </a:solidFill>
                <a:sym typeface="+mn-ea"/>
              </a:rPr>
              <a:t>D</a:t>
            </a:r>
            <a:r>
              <a:rPr sz="2400" b="1">
                <a:solidFill>
                  <a:srgbClr val="0070C0"/>
                </a:solidFill>
                <a:sym typeface="+mn-ea"/>
              </a:rPr>
              <a:t>_Inst = branch ? 32'h0 : I</a:t>
            </a:r>
            <a:r>
              <a:rPr lang="en-US" altLang="zh-CN" sz="2400" b="1">
                <a:solidFill>
                  <a:srgbClr val="0070C0"/>
                </a:solidFill>
                <a:sym typeface="+mn-ea"/>
              </a:rPr>
              <a:t>D</a:t>
            </a:r>
            <a:r>
              <a:rPr sz="2400" b="1">
                <a:solidFill>
                  <a:srgbClr val="0070C0"/>
                </a:solidFill>
                <a:sym typeface="+mn-ea"/>
              </a:rPr>
              <a:t>_Inst</a:t>
            </a:r>
            <a:r>
              <a:rPr lang="en-US" altLang="zh-CN" sz="2400" b="1">
                <a:solidFill>
                  <a:srgbClr val="0070C0"/>
                </a:solidFill>
                <a:sym typeface="+mn-ea"/>
              </a:rPr>
              <a:t>_org</a:t>
            </a:r>
            <a:r>
              <a:rPr sz="2400" b="1">
                <a:solidFill>
                  <a:srgbClr val="0070C0"/>
                </a:solidFill>
                <a:sym typeface="+mn-ea"/>
              </a:rPr>
              <a:t>;</a:t>
            </a:r>
            <a:endParaRPr sz="2400" b="1">
              <a:solidFill>
                <a:srgbClr val="0070C0"/>
              </a:solidFill>
              <a:uFillTx/>
            </a:endParaRPr>
          </a:p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4</a:t>
            </a:r>
            <a:r>
              <a:rPr sz="2400" b="1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、对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ID</a:t>
            </a:r>
            <a:r>
              <a:rPr sz="2400" b="1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级产生的写信号进行</a:t>
            </a:r>
            <a:r>
              <a:rPr sz="2400" b="1">
                <a:uFillTx/>
              </a:rPr>
              <a:t>修改</a:t>
            </a:r>
            <a:endParaRPr sz="2400" b="1">
              <a:solidFill>
                <a:srgbClr val="FF0000"/>
              </a:solidFill>
              <a:uFillTx/>
            </a:endParaRPr>
          </a:p>
          <a:p>
            <a:r>
              <a:rPr sz="2400" b="1">
                <a:solidFill>
                  <a:schemeClr val="tx2"/>
                </a:solidFill>
                <a:sym typeface="+mn-ea"/>
              </a:rPr>
              <a:t>需修改</a:t>
            </a:r>
            <a:r>
              <a:rPr lang="en-US" altLang="zh-CN" sz="2400" b="1">
                <a:solidFill>
                  <a:schemeClr val="tx2"/>
                </a:solidFill>
                <a:uFillTx/>
              </a:rPr>
              <a:t>id_wreg</a:t>
            </a:r>
            <a:r>
              <a:rPr altLang="zh-CN" sz="2400" b="1">
                <a:solidFill>
                  <a:schemeClr val="tx2"/>
                </a:solidFill>
                <a:uFillTx/>
              </a:rPr>
              <a:t>和</a:t>
            </a:r>
            <a:r>
              <a:rPr lang="en-US" altLang="zh-CN" sz="2400" b="1">
                <a:solidFill>
                  <a:schemeClr val="tx2"/>
                </a:solidFill>
                <a:uFillTx/>
              </a:rPr>
              <a:t>id_wmem</a:t>
            </a:r>
            <a:r>
              <a:rPr sz="2400" b="1">
                <a:solidFill>
                  <a:schemeClr val="tx2"/>
                </a:solidFill>
                <a:uFillTx/>
              </a:rPr>
              <a:t>（仍然</a:t>
            </a:r>
            <a:r>
              <a:rPr sz="2400" b="1">
                <a:solidFill>
                  <a:srgbClr val="FF0000"/>
                </a:solidFill>
                <a:uFillTx/>
              </a:rPr>
              <a:t>受控于</a:t>
            </a:r>
            <a:r>
              <a:rPr sz="2400" b="1">
                <a:solidFill>
                  <a:srgbClr val="FF0000"/>
                </a:solidFill>
                <a:sym typeface="+mn-ea"/>
              </a:rPr>
              <a:t>branch</a:t>
            </a:r>
            <a:r>
              <a:rPr sz="2400" b="1">
                <a:solidFill>
                  <a:schemeClr val="tx2"/>
                </a:solidFill>
                <a:uFillTx/>
              </a:rPr>
              <a:t>）</a:t>
            </a:r>
            <a:endParaRPr sz="2400" b="1">
              <a:solidFill>
                <a:schemeClr val="tx2"/>
              </a:solidFill>
              <a:uFillTx/>
            </a:endParaRPr>
          </a:p>
          <a:p>
            <a:pPr algn="l">
              <a:buClrTx/>
              <a:buSzTx/>
            </a:pPr>
            <a:r>
              <a:rPr sz="2400" b="1">
                <a:solidFill>
                  <a:srgbClr val="0070C0"/>
                </a:solidFill>
                <a:uFillTx/>
              </a:rPr>
              <a:t>id_wreg  =  branch? 1'b0 : id_wreg_org;</a:t>
            </a:r>
            <a:endParaRPr sz="2400" b="1">
              <a:solidFill>
                <a:srgbClr val="0070C0"/>
              </a:solidFill>
              <a:uFillTx/>
            </a:endParaRPr>
          </a:p>
          <a:p>
            <a:pPr algn="l">
              <a:buClrTx/>
              <a:buSzTx/>
            </a:pPr>
            <a:r>
              <a:rPr sz="2400" b="1">
                <a:solidFill>
                  <a:srgbClr val="002060"/>
                </a:solidFill>
                <a:uFillTx/>
              </a:rPr>
              <a:t>id_wmem  =  branch ? 1'b0 : id_wmem_org;</a:t>
            </a:r>
            <a:endParaRPr sz="2400" b="1">
              <a:solidFill>
                <a:srgbClr val="002060"/>
              </a:solidFill>
              <a:uFillTx/>
            </a:endParaRPr>
          </a:p>
          <a:p>
            <a:endParaRPr sz="2000" b="1">
              <a:solidFill>
                <a:schemeClr val="tx2"/>
              </a:solidFill>
              <a:uFillTx/>
            </a:endParaRPr>
          </a:p>
          <a:p>
            <a:endParaRPr sz="2000" b="1">
              <a:solidFill>
                <a:schemeClr val="tx2"/>
              </a:solidFill>
              <a:uFillTx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450285"/>
            <a:ext cx="10969200" cy="705600"/>
          </a:xfrm>
        </p:spPr>
        <p:txBody>
          <a:bodyPr/>
          <a:p>
            <a:r>
              <a:rPr lang="zh-CN" altLang="en-US"/>
              <a:t>扩展：执行级检测（只有分支的情况）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189355"/>
            <a:ext cx="11354435" cy="5218430"/>
          </a:xfrm>
        </p:spPr>
        <p:txBody>
          <a:bodyPr>
            <a:noAutofit/>
          </a:bodyPr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5</a:t>
            </a:r>
            <a:r>
              <a:rPr sz="2400" b="1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、修改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bpc</a:t>
            </a:r>
            <a:r>
              <a:rPr sz="2400" b="1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信号</a:t>
            </a:r>
            <a:endParaRPr sz="2400" b="1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r>
              <a:rPr sz="2400" b="1">
                <a:solidFill>
                  <a:schemeClr val="tx2"/>
                </a:solidFill>
                <a:uFillTx/>
              </a:rPr>
              <a:t>原来的</a:t>
            </a:r>
            <a:r>
              <a:rPr lang="en-US" altLang="zh-CN" sz="2400" b="1">
                <a:solidFill>
                  <a:schemeClr val="tx2"/>
                </a:solidFill>
                <a:uFillTx/>
              </a:rPr>
              <a:t>bpc</a:t>
            </a:r>
            <a:r>
              <a:rPr sz="2400" b="1">
                <a:solidFill>
                  <a:schemeClr val="tx2"/>
                </a:solidFill>
                <a:uFillTx/>
              </a:rPr>
              <a:t>：</a:t>
            </a:r>
            <a:r>
              <a:rPr lang="en-US" altLang="zh-CN" sz="2400" b="1">
                <a:solidFill>
                  <a:schemeClr val="tx2"/>
                </a:solidFill>
                <a:uFillTx/>
              </a:rPr>
              <a:t>ID</a:t>
            </a:r>
            <a:r>
              <a:rPr sz="2400" b="1">
                <a:solidFill>
                  <a:schemeClr val="tx2"/>
                </a:solidFill>
                <a:uFillTx/>
              </a:rPr>
              <a:t>级产生，</a:t>
            </a:r>
            <a:r>
              <a:rPr sz="2400" b="1">
                <a:solidFill>
                  <a:srgbClr val="0070C0"/>
                </a:solidFill>
                <a:uFillTx/>
              </a:rPr>
              <a:t>add32  br_addr (</a:t>
            </a:r>
            <a:r>
              <a:rPr lang="en-US" altLang="zh-CN" sz="2400" b="1">
                <a:solidFill>
                  <a:srgbClr val="0070C0"/>
                </a:solidFill>
                <a:uFillTx/>
              </a:rPr>
              <a:t>id_</a:t>
            </a:r>
            <a:r>
              <a:rPr sz="2400" b="1">
                <a:solidFill>
                  <a:srgbClr val="0070C0"/>
                </a:solidFill>
                <a:uFillTx/>
              </a:rPr>
              <a:t>pc4,br_offset,bpc);</a:t>
            </a:r>
            <a:endParaRPr sz="2400" b="1">
              <a:solidFill>
                <a:srgbClr val="0070C0"/>
              </a:solidFill>
              <a:uFillTx/>
            </a:endParaRPr>
          </a:p>
          <a:p>
            <a:r>
              <a:rPr sz="2400" b="1">
                <a:solidFill>
                  <a:srgbClr val="FF0000"/>
                </a:solidFill>
                <a:uFillTx/>
              </a:rPr>
              <a:t>【注意】</a:t>
            </a:r>
            <a:r>
              <a:rPr sz="2400" b="1">
                <a:uFillTx/>
              </a:rPr>
              <a:t>目前分支指令在EXE级，ID级是分支指令后面的指令</a:t>
            </a:r>
            <a:endParaRPr sz="2400" b="1">
              <a:solidFill>
                <a:schemeClr val="accent1"/>
              </a:solidFill>
              <a:uFillTx/>
            </a:endParaRPr>
          </a:p>
          <a:p>
            <a:r>
              <a:rPr sz="2400" b="1">
                <a:solidFill>
                  <a:schemeClr val="tx2"/>
                </a:solidFill>
                <a:uFillTx/>
              </a:rPr>
              <a:t>修改方案一：重新定义</a:t>
            </a:r>
            <a:r>
              <a:rPr lang="en-US" altLang="zh-CN" sz="2400" b="1">
                <a:solidFill>
                  <a:schemeClr val="tx2"/>
                </a:solidFill>
                <a:uFillTx/>
              </a:rPr>
              <a:t>bpc</a:t>
            </a:r>
            <a:endParaRPr lang="en-US" altLang="zh-CN" sz="2400" b="1">
              <a:solidFill>
                <a:schemeClr val="tx2"/>
              </a:solidFill>
              <a:uFillTx/>
            </a:endParaRPr>
          </a:p>
          <a:p>
            <a:r>
              <a:rPr sz="2400" b="1" kern="1000" spc="-100">
                <a:solidFill>
                  <a:srgbClr val="0070C0"/>
                </a:solidFill>
                <a:uFillTx/>
              </a:rPr>
              <a:t>bpc =  branch ? </a:t>
            </a:r>
            <a:r>
              <a:rPr lang="en-US" altLang="zh-CN" sz="2400" b="1" kern="1000" spc="-100">
                <a:solidFill>
                  <a:srgbClr val="0070C0"/>
                </a:solidFill>
                <a:uFillTx/>
              </a:rPr>
              <a:t>( exe</a:t>
            </a:r>
            <a:r>
              <a:rPr sz="2400" b="1" kern="1000" spc="-100">
                <a:solidFill>
                  <a:srgbClr val="0070C0"/>
                </a:solidFill>
                <a:uFillTx/>
              </a:rPr>
              <a:t>_pc4 + { {14{</a:t>
            </a:r>
            <a:r>
              <a:rPr lang="en-US" altLang="zh-CN" sz="2400" b="1" kern="1000" spc="-100">
                <a:solidFill>
                  <a:srgbClr val="0070C0"/>
                </a:solidFill>
                <a:sym typeface="+mn-ea"/>
              </a:rPr>
              <a:t>EXE</a:t>
            </a:r>
            <a:r>
              <a:rPr sz="2400" b="1" kern="1000" spc="-100">
                <a:solidFill>
                  <a:srgbClr val="0070C0"/>
                </a:solidFill>
                <a:sym typeface="+mn-ea"/>
              </a:rPr>
              <a:t>_Inst</a:t>
            </a:r>
            <a:r>
              <a:rPr sz="2400" b="1" kern="1000" spc="-100">
                <a:solidFill>
                  <a:srgbClr val="0070C0"/>
                </a:solidFill>
                <a:uFillTx/>
              </a:rPr>
              <a:t>[25]}}  ,</a:t>
            </a:r>
            <a:r>
              <a:rPr lang="en-US" altLang="zh-CN" sz="2400" b="1" kern="1000" spc="-100">
                <a:solidFill>
                  <a:srgbClr val="0070C0"/>
                </a:solidFill>
                <a:sym typeface="+mn-ea"/>
              </a:rPr>
              <a:t>EXE</a:t>
            </a:r>
            <a:r>
              <a:rPr sz="2400" b="1" kern="1000" spc="-100">
                <a:solidFill>
                  <a:srgbClr val="0070C0"/>
                </a:solidFill>
                <a:sym typeface="+mn-ea"/>
              </a:rPr>
              <a:t>_Inst</a:t>
            </a:r>
            <a:r>
              <a:rPr sz="2400" b="1" kern="1000" spc="-100">
                <a:solidFill>
                  <a:srgbClr val="0070C0"/>
                </a:solidFill>
                <a:uFillTx/>
              </a:rPr>
              <a:t>[25:10],2'b00}</a:t>
            </a:r>
            <a:r>
              <a:rPr lang="en-US" altLang="zh-CN" sz="2400" b="1" kern="1000" spc="-100">
                <a:solidFill>
                  <a:srgbClr val="0070C0"/>
                </a:solidFill>
                <a:uFillTx/>
              </a:rPr>
              <a:t> )</a:t>
            </a:r>
            <a:r>
              <a:rPr sz="2400" b="1" kern="1000" spc="-100">
                <a:solidFill>
                  <a:srgbClr val="0070C0"/>
                </a:solidFill>
                <a:uFillTx/>
              </a:rPr>
              <a:t> : </a:t>
            </a:r>
            <a:r>
              <a:rPr lang="en-US" altLang="zh-CN" sz="2400" b="1" kern="1000" spc="-100">
                <a:solidFill>
                  <a:srgbClr val="0070C0"/>
                </a:solidFill>
                <a:uFillTx/>
              </a:rPr>
              <a:t>id_</a:t>
            </a:r>
            <a:r>
              <a:rPr sz="2400" b="1" kern="1000" spc="-100">
                <a:solidFill>
                  <a:srgbClr val="0070C0"/>
                </a:solidFill>
                <a:uFillTx/>
              </a:rPr>
              <a:t>bpc;</a:t>
            </a:r>
            <a:endParaRPr sz="2400" b="1">
              <a:solidFill>
                <a:srgbClr val="0070C0"/>
              </a:solidFill>
              <a:uFillTx/>
            </a:endParaRPr>
          </a:p>
          <a:p>
            <a:r>
              <a:rPr sz="2400" b="1">
                <a:solidFill>
                  <a:schemeClr val="tx2"/>
                </a:solidFill>
                <a:uFillTx/>
              </a:rPr>
              <a:t>可见，需要</a:t>
            </a:r>
            <a:r>
              <a:rPr sz="2400" b="1">
                <a:solidFill>
                  <a:srgbClr val="FF0000"/>
                </a:solidFill>
                <a:uFillTx/>
              </a:rPr>
              <a:t>增加</a:t>
            </a:r>
            <a:r>
              <a:rPr lang="en-US" altLang="zh-CN" sz="2400" b="1">
                <a:solidFill>
                  <a:srgbClr val="FF0000"/>
                </a:solidFill>
                <a:uFillTx/>
              </a:rPr>
              <a:t>exe_pc4</a:t>
            </a:r>
            <a:r>
              <a:rPr sz="2400" b="1">
                <a:solidFill>
                  <a:srgbClr val="FF0000"/>
                </a:solidFill>
                <a:uFillTx/>
              </a:rPr>
              <a:t>信号</a:t>
            </a:r>
            <a:r>
              <a:rPr sz="2400" b="1">
                <a:solidFill>
                  <a:schemeClr val="tx2"/>
                </a:solidFill>
                <a:uFillTx/>
              </a:rPr>
              <a:t>，为</a:t>
            </a:r>
            <a:r>
              <a:rPr lang="en-US" altLang="zh-CN" sz="2400" b="1">
                <a:solidFill>
                  <a:schemeClr val="tx2"/>
                </a:solidFill>
                <a:uFillTx/>
              </a:rPr>
              <a:t>pc4</a:t>
            </a:r>
            <a:r>
              <a:rPr sz="2400" b="1">
                <a:solidFill>
                  <a:schemeClr val="tx2"/>
                </a:solidFill>
                <a:uFillTx/>
              </a:rPr>
              <a:t>传递到</a:t>
            </a:r>
            <a:r>
              <a:rPr lang="en-US" altLang="zh-CN" sz="2400" b="1">
                <a:solidFill>
                  <a:schemeClr val="tx2"/>
                </a:solidFill>
                <a:uFillTx/>
              </a:rPr>
              <a:t>exe</a:t>
            </a:r>
            <a:r>
              <a:rPr sz="2400" b="1">
                <a:solidFill>
                  <a:schemeClr val="tx2"/>
                </a:solidFill>
                <a:uFillTx/>
              </a:rPr>
              <a:t>级的信号。</a:t>
            </a:r>
            <a:endParaRPr sz="2400" b="1">
              <a:solidFill>
                <a:schemeClr val="tx2"/>
              </a:solidFill>
              <a:uFillTx/>
            </a:endParaRPr>
          </a:p>
          <a:p>
            <a:pPr>
              <a:spcBef>
                <a:spcPts val="1200"/>
              </a:spcBef>
            </a:pPr>
            <a:r>
              <a:rPr sz="2400" b="1">
                <a:solidFill>
                  <a:schemeClr val="tx2"/>
                </a:solidFill>
                <a:uFillTx/>
              </a:rPr>
              <a:t>修改方案二（推荐）：通过</a:t>
            </a:r>
            <a:r>
              <a:rPr lang="en-US" altLang="zh-CN" sz="2400" b="1">
                <a:solidFill>
                  <a:schemeClr val="tx2"/>
                </a:solidFill>
                <a:uFillTx/>
              </a:rPr>
              <a:t>ID_EXE</a:t>
            </a:r>
            <a:r>
              <a:rPr sz="2400" b="1">
                <a:solidFill>
                  <a:schemeClr val="tx2"/>
                </a:solidFill>
                <a:uFillTx/>
              </a:rPr>
              <a:t>级流水线寄存器多传递一个</a:t>
            </a:r>
            <a:r>
              <a:rPr lang="en-US" altLang="zh-CN" sz="2400" b="1">
                <a:solidFill>
                  <a:schemeClr val="tx2"/>
                </a:solidFill>
                <a:uFillTx/>
              </a:rPr>
              <a:t>bpc</a:t>
            </a:r>
            <a:r>
              <a:rPr sz="2400" b="1">
                <a:solidFill>
                  <a:schemeClr val="tx2"/>
                </a:solidFill>
                <a:uFillTx/>
              </a:rPr>
              <a:t>信号</a:t>
            </a:r>
            <a:r>
              <a:rPr lang="en-US" altLang="zh-CN" sz="2400" b="1">
                <a:solidFill>
                  <a:srgbClr val="FF0000"/>
                </a:solidFill>
                <a:uFillTx/>
              </a:rPr>
              <a:t>id_bpc</a:t>
            </a:r>
            <a:r>
              <a:rPr lang="en-US" altLang="zh-CN" sz="2400" b="1">
                <a:solidFill>
                  <a:srgbClr val="FF0000"/>
                </a:solidFill>
                <a:uFillTx/>
                <a:cs typeface="Arial" panose="020B0604020202020204" pitchFamily="34" charset="0"/>
              </a:rPr>
              <a:t>→</a:t>
            </a:r>
            <a:r>
              <a:rPr lang="en-US" altLang="zh-CN" sz="2400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exe_bpc                 </a:t>
            </a:r>
            <a:r>
              <a:rPr sz="2400" b="1">
                <a:solidFill>
                  <a:srgbClr val="0070C0"/>
                </a:solidFill>
                <a:sym typeface="+mn-ea"/>
              </a:rPr>
              <a:t>bpc =  branch ? </a:t>
            </a:r>
            <a:r>
              <a:rPr lang="en-US" altLang="zh-CN" sz="2400" b="1">
                <a:solidFill>
                  <a:srgbClr val="0070C0"/>
                </a:solidFill>
                <a:sym typeface="+mn-ea"/>
              </a:rPr>
              <a:t>exe</a:t>
            </a:r>
            <a:r>
              <a:rPr sz="2400" b="1">
                <a:solidFill>
                  <a:srgbClr val="0070C0"/>
                </a:solidFill>
                <a:sym typeface="+mn-ea"/>
              </a:rPr>
              <a:t>_</a:t>
            </a:r>
            <a:r>
              <a:rPr lang="en-US" altLang="zh-CN" sz="2400" b="1">
                <a:solidFill>
                  <a:srgbClr val="0070C0"/>
                </a:solidFill>
                <a:sym typeface="+mn-ea"/>
              </a:rPr>
              <a:t>b</a:t>
            </a:r>
            <a:r>
              <a:rPr sz="2400" b="1">
                <a:solidFill>
                  <a:srgbClr val="0070C0"/>
                </a:solidFill>
                <a:sym typeface="+mn-ea"/>
              </a:rPr>
              <a:t>pc: </a:t>
            </a:r>
            <a:r>
              <a:rPr lang="en-US" altLang="zh-CN" sz="2400" b="1">
                <a:solidFill>
                  <a:srgbClr val="0070C0"/>
                </a:solidFill>
                <a:sym typeface="+mn-ea"/>
              </a:rPr>
              <a:t>id_</a:t>
            </a:r>
            <a:r>
              <a:rPr sz="2400" b="1">
                <a:solidFill>
                  <a:srgbClr val="0070C0"/>
                </a:solidFill>
                <a:sym typeface="+mn-ea"/>
              </a:rPr>
              <a:t>bpc;</a:t>
            </a:r>
            <a:endParaRPr sz="2400" b="1">
              <a:solidFill>
                <a:srgbClr val="0070C0"/>
              </a:solidFill>
              <a:uFillTx/>
            </a:endParaRPr>
          </a:p>
          <a:p>
            <a:endParaRPr lang="en-US" altLang="zh-CN" sz="2400" b="1">
              <a:solidFill>
                <a:srgbClr val="0070C0"/>
              </a:solidFill>
              <a:uFillTx/>
              <a:cs typeface="Arial" panose="020B0604020202020204" pitchFamily="34" charset="0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3340735" y="5630545"/>
            <a:ext cx="1197610" cy="283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2655" y="534035"/>
            <a:ext cx="10968990" cy="5266690"/>
          </a:xfrm>
        </p:spPr>
        <p:txBody>
          <a:bodyPr>
            <a:normAutofit lnSpcReduction="10000"/>
          </a:bodyPr>
          <a:p>
            <a:r>
              <a:rPr sz="2400" b="1">
                <a:solidFill>
                  <a:srgbClr val="7030A0"/>
                </a:solidFill>
                <a:sym typeface="+mn-ea"/>
              </a:rPr>
              <a:t>附：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pcsource</a:t>
            </a:r>
            <a:r>
              <a:rPr sz="2400" b="1">
                <a:solidFill>
                  <a:srgbClr val="7030A0"/>
                </a:solidFill>
                <a:sym typeface="+mn-ea"/>
              </a:rPr>
              <a:t>的另一种表达</a:t>
            </a:r>
            <a:endParaRPr lang="en-US" altLang="zh-CN" sz="2400" b="1">
              <a:solidFill>
                <a:srgbClr val="7030A0"/>
              </a:solidFill>
            </a:endParaRPr>
          </a:p>
          <a:p>
            <a:r>
              <a:rPr sz="2400" b="1">
                <a:solidFill>
                  <a:schemeClr val="tx1"/>
                </a:solidFill>
              </a:rPr>
              <a:t>利用已有的分支判定信号</a:t>
            </a:r>
            <a:r>
              <a:rPr sz="2400" b="1">
                <a:solidFill>
                  <a:schemeClr val="tx1"/>
                </a:solidFill>
                <a:sym typeface="+mn-ea"/>
              </a:rPr>
              <a:t>b</a:t>
            </a:r>
            <a:r>
              <a:rPr lang="en-US" altLang="zh-CN" sz="2400" b="1">
                <a:solidFill>
                  <a:schemeClr val="tx1"/>
                </a:solidFill>
                <a:sym typeface="+mn-ea"/>
              </a:rPr>
              <a:t>ranch</a:t>
            </a:r>
            <a:r>
              <a:rPr sz="2400" b="1">
                <a:solidFill>
                  <a:schemeClr val="tx1"/>
                </a:solidFill>
                <a:sym typeface="+mn-ea"/>
              </a:rPr>
              <a:t>，得到如下表达式</a:t>
            </a:r>
            <a:endParaRPr sz="2400">
              <a:sym typeface="+mn-ea"/>
            </a:endParaRPr>
          </a:p>
          <a:p>
            <a:pPr algn="l">
              <a:buClr>
                <a:srgbClr val="000000"/>
              </a:buClr>
              <a:buFont typeface="Wingdings" panose="05000000000000000000" charset="0"/>
            </a:pPr>
            <a:r>
              <a:rPr lang="en-US" altLang="zh-CN" sz="2400" b="1">
                <a:solidFill>
                  <a:schemeClr val="tx1"/>
                </a:solidFill>
              </a:rPr>
              <a:t>assign pcsource = branch ?                                     	2'b01: </a:t>
            </a:r>
            <a:endParaRPr lang="en-US" altLang="zh-CN" sz="2400" b="1">
              <a:solidFill>
                <a:schemeClr val="tx1"/>
              </a:solidFill>
            </a:endParaRPr>
          </a:p>
          <a:p>
            <a:pPr algn="l">
              <a:buClr>
                <a:srgbClr val="000000"/>
              </a:buClr>
              <a:buFont typeface="Wingdings" panose="05000000000000000000" charset="0"/>
            </a:pPr>
            <a:r>
              <a:rPr lang="en-US" altLang="zh-CN" sz="2400" b="1">
                <a:solidFill>
                  <a:schemeClr val="tx1"/>
                </a:solidFill>
              </a:rPr>
              <a:t>                                ID_Inst[31:26] == 6'b010010 ?  	2'b10:</a:t>
            </a:r>
            <a:endParaRPr lang="en-US" altLang="zh-CN" sz="2400" b="1">
              <a:solidFill>
                <a:schemeClr val="tx1"/>
              </a:solidFill>
            </a:endParaRPr>
          </a:p>
          <a:p>
            <a:pPr algn="l">
              <a:buClr>
                <a:srgbClr val="000000"/>
              </a:buClr>
              <a:buFont typeface="Wingdings" panose="05000000000000000000" charset="0"/>
            </a:pPr>
            <a:r>
              <a:rPr lang="en-US" altLang="zh-CN" sz="2400" b="1">
                <a:solidFill>
                  <a:schemeClr val="tx1"/>
                </a:solidFill>
              </a:rPr>
              <a:t>                                                                                     	2'b00;</a:t>
            </a:r>
            <a:endParaRPr lang="en-US" altLang="zh-CN" sz="2400" b="1">
              <a:solidFill>
                <a:schemeClr val="tx1"/>
              </a:solidFill>
            </a:endParaRPr>
          </a:p>
          <a:p>
            <a:pPr algn="l">
              <a:buClr>
                <a:srgbClr val="000000"/>
              </a:buClr>
              <a:buFont typeface="Wingdings" panose="05000000000000000000" charset="0"/>
            </a:pPr>
            <a:endParaRPr lang="en-US" altLang="zh-CN" sz="2400" b="1">
              <a:solidFill>
                <a:schemeClr val="tx1"/>
              </a:solidFill>
            </a:endParaRPr>
          </a:p>
          <a:p>
            <a:pPr algn="l">
              <a:buClr>
                <a:srgbClr val="000000"/>
              </a:buClr>
              <a:buFont typeface="Wingdings" panose="05000000000000000000" charset="0"/>
            </a:pPr>
            <a:r>
              <a:rPr sz="2400" b="1">
                <a:solidFill>
                  <a:srgbClr val="FF0000"/>
                </a:solidFill>
              </a:rPr>
              <a:t>【示例】</a:t>
            </a:r>
            <a:r>
              <a:rPr sz="2400" b="1">
                <a:solidFill>
                  <a:schemeClr val="tx1"/>
                </a:solidFill>
              </a:rPr>
              <a:t>分析下列代码，理解上述表达顺序的重要性</a:t>
            </a:r>
            <a:endParaRPr sz="2400" b="1">
              <a:solidFill>
                <a:schemeClr val="tx1"/>
              </a:solidFill>
            </a:endParaRPr>
          </a:p>
          <a:p>
            <a:pPr algn="l">
              <a:buClr>
                <a:srgbClr val="000000"/>
              </a:buClr>
              <a:buFont typeface="Wingdings" panose="05000000000000000000" charset="0"/>
            </a:pPr>
            <a:endParaRPr sz="2400" b="1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2655" y="3361690"/>
            <a:ext cx="10033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【思考】该语句的选择顺序是否意味着一种优先级？能变吗？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1100" y="4523105"/>
            <a:ext cx="75234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ym typeface="+mn-ea"/>
              </a:rPr>
              <a:t> </a:t>
            </a:r>
            <a:r>
              <a:rPr lang="en-US" altLang="zh-CN" b="1">
                <a:solidFill>
                  <a:srgbClr val="0070C0"/>
                </a:solidFill>
                <a:sym typeface="+mn-ea"/>
              </a:rPr>
              <a:t>rom[6'h01]	beq r1,r1,6'h0a   	//</a:t>
            </a:r>
            <a:r>
              <a:rPr lang="zh-CN" altLang="en-US" b="1">
                <a:solidFill>
                  <a:srgbClr val="0070C0"/>
                </a:solidFill>
                <a:sym typeface="+mn-ea"/>
              </a:rPr>
              <a:t>跳转到</a:t>
            </a:r>
            <a:r>
              <a:rPr lang="en-US" altLang="zh-CN" b="1">
                <a:solidFill>
                  <a:srgbClr val="0070C0"/>
                </a:solidFill>
                <a:sym typeface="+mn-ea"/>
              </a:rPr>
              <a:t>6'h0a</a:t>
            </a:r>
            <a:r>
              <a:rPr lang="zh-CN" altLang="en-US" b="1">
                <a:solidFill>
                  <a:srgbClr val="0070C0"/>
                </a:solidFill>
                <a:sym typeface="+mn-ea"/>
              </a:rPr>
              <a:t>处</a:t>
            </a:r>
            <a:endParaRPr lang="en-US" altLang="zh-CN" b="1">
              <a:solidFill>
                <a:srgbClr val="0070C0"/>
              </a:solidFill>
            </a:endParaRPr>
          </a:p>
          <a:p>
            <a:r>
              <a:rPr lang="en-US" altLang="zh-CN" b="1">
                <a:solidFill>
                  <a:srgbClr val="0070C0"/>
                </a:solidFill>
                <a:sym typeface="+mn-ea"/>
              </a:rPr>
              <a:t> </a:t>
            </a:r>
            <a:r>
              <a:rPr lang="zh-CN" altLang="en-US" b="1">
                <a:solidFill>
                  <a:srgbClr val="0070C0"/>
                </a:solidFill>
                <a:sym typeface="+mn-ea"/>
              </a:rPr>
              <a:t>rom[6'h0</a:t>
            </a:r>
            <a:r>
              <a:rPr lang="en-US" altLang="zh-CN" b="1">
                <a:solidFill>
                  <a:srgbClr val="0070C0"/>
                </a:solidFill>
                <a:sym typeface="+mn-ea"/>
              </a:rPr>
              <a:t>2</a:t>
            </a:r>
            <a:r>
              <a:rPr lang="zh-CN" altLang="en-US" b="1">
                <a:solidFill>
                  <a:srgbClr val="0070C0"/>
                </a:solidFill>
                <a:sym typeface="+mn-ea"/>
              </a:rPr>
              <a:t>]	</a:t>
            </a:r>
            <a:r>
              <a:rPr lang="en-US" altLang="zh-CN" b="1">
                <a:solidFill>
                  <a:srgbClr val="0070C0"/>
                </a:solidFill>
                <a:sym typeface="+mn-ea"/>
              </a:rPr>
              <a:t>jump 6'h05	//</a:t>
            </a:r>
            <a:r>
              <a:rPr lang="zh-CN" altLang="en-US" b="1">
                <a:solidFill>
                  <a:srgbClr val="0070C0"/>
                </a:solidFill>
                <a:sym typeface="+mn-ea"/>
              </a:rPr>
              <a:t>跳转到</a:t>
            </a:r>
            <a:r>
              <a:rPr lang="en-US" altLang="zh-CN" b="1">
                <a:solidFill>
                  <a:srgbClr val="0070C0"/>
                </a:solidFill>
                <a:sym typeface="+mn-ea"/>
              </a:rPr>
              <a:t>6'h05</a:t>
            </a:r>
            <a:r>
              <a:rPr lang="zh-CN" altLang="en-US" b="1">
                <a:solidFill>
                  <a:srgbClr val="0070C0"/>
                </a:solidFill>
                <a:sym typeface="+mn-ea"/>
              </a:rPr>
              <a:t>处</a:t>
            </a:r>
            <a:endParaRPr lang="en-US" altLang="zh-CN" b="1">
              <a:solidFill>
                <a:srgbClr val="0070C0"/>
              </a:solidFill>
              <a:sym typeface="+mn-ea"/>
            </a:endParaRPr>
          </a:p>
          <a:p>
            <a:r>
              <a:rPr lang="en-US" altLang="zh-CN" b="1">
                <a:solidFill>
                  <a:srgbClr val="0070C0"/>
                </a:solidFill>
                <a:sym typeface="+mn-ea"/>
              </a:rPr>
              <a:t> ...</a:t>
            </a:r>
            <a:endParaRPr lang="zh-CN" altLang="en-US" b="1">
              <a:solidFill>
                <a:srgbClr val="0070C0"/>
              </a:solidFill>
            </a:endParaRPr>
          </a:p>
          <a:p>
            <a:r>
              <a:rPr lang="zh-CN" altLang="en-US" b="1">
                <a:solidFill>
                  <a:srgbClr val="0070C0"/>
                </a:solidFill>
                <a:sym typeface="+mn-ea"/>
              </a:rPr>
              <a:t> rom[6'h0</a:t>
            </a:r>
            <a:r>
              <a:rPr lang="en-US" altLang="zh-CN" b="1">
                <a:solidFill>
                  <a:srgbClr val="0070C0"/>
                </a:solidFill>
                <a:sym typeface="+mn-ea"/>
              </a:rPr>
              <a:t>5</a:t>
            </a:r>
            <a:r>
              <a:rPr lang="zh-CN" altLang="en-US" b="1">
                <a:solidFill>
                  <a:srgbClr val="0070C0"/>
                </a:solidFill>
                <a:sym typeface="+mn-ea"/>
              </a:rPr>
              <a:t>]	addi r3,r2,0x0  </a:t>
            </a:r>
            <a:endParaRPr lang="zh-CN" altLang="en-US" b="1">
              <a:solidFill>
                <a:srgbClr val="0070C0"/>
              </a:solidFill>
            </a:endParaRPr>
          </a:p>
          <a:p>
            <a:r>
              <a:rPr lang="zh-CN" altLang="en-US" b="1">
                <a:solidFill>
                  <a:srgbClr val="0070C0"/>
                </a:solidFill>
                <a:sym typeface="+mn-ea"/>
              </a:rPr>
              <a:t> </a:t>
            </a:r>
            <a:r>
              <a:rPr lang="en-US" b="1">
                <a:solidFill>
                  <a:srgbClr val="0070C0"/>
                </a:solidFill>
                <a:sym typeface="+mn-ea"/>
              </a:rPr>
              <a:t>...</a:t>
            </a:r>
            <a:r>
              <a:rPr lang="zh-CN" altLang="en-US" b="1">
                <a:solidFill>
                  <a:srgbClr val="0070C0"/>
                </a:solidFill>
                <a:sym typeface="+mn-ea"/>
              </a:rPr>
              <a:t> </a:t>
            </a:r>
            <a:endParaRPr lang="zh-CN" altLang="en-US" b="1">
              <a:solidFill>
                <a:srgbClr val="0070C0"/>
              </a:solidFill>
            </a:endParaRPr>
          </a:p>
          <a:p>
            <a:r>
              <a:rPr lang="en-US" altLang="zh-CN" b="1">
                <a:solidFill>
                  <a:srgbClr val="0070C0"/>
                </a:solidFill>
                <a:sym typeface="+mn-ea"/>
              </a:rPr>
              <a:t> </a:t>
            </a:r>
            <a:r>
              <a:rPr lang="zh-CN" altLang="en-US" b="1">
                <a:solidFill>
                  <a:srgbClr val="0070C0"/>
                </a:solidFill>
                <a:sym typeface="+mn-ea"/>
              </a:rPr>
              <a:t>rom[6'h0</a:t>
            </a:r>
            <a:r>
              <a:rPr lang="en-US" altLang="zh-CN" b="1">
                <a:solidFill>
                  <a:srgbClr val="0070C0"/>
                </a:solidFill>
                <a:sym typeface="+mn-ea"/>
              </a:rPr>
              <a:t>a</a:t>
            </a:r>
            <a:r>
              <a:rPr lang="zh-CN" altLang="en-US" b="1">
                <a:solidFill>
                  <a:srgbClr val="0070C0"/>
                </a:solidFill>
                <a:sym typeface="+mn-ea"/>
              </a:rPr>
              <a:t>]	addi r1,r1,0x0004  </a:t>
            </a:r>
            <a:endParaRPr lang="zh-CN" altLang="en-US" b="1">
              <a:solidFill>
                <a:srgbClr val="0070C0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五级流水线</a:t>
            </a:r>
            <a:r>
              <a:rPr lang="en-US" altLang="zh-CN"/>
              <a:t>CPU</a:t>
            </a:r>
            <a:r>
              <a:t>架构图（</a:t>
            </a:r>
            <a:r>
              <a:rPr lang="en-US" altLang="zh-CN"/>
              <a:t>EXE</a:t>
            </a:r>
            <a:r>
              <a:t>级检测）</a:t>
            </a:r>
          </a:p>
        </p:txBody>
      </p:sp>
      <p:graphicFrame>
        <p:nvGraphicFramePr>
          <p:cNvPr id="3" name="对象 2"/>
          <p:cNvGraphicFramePr/>
          <p:nvPr/>
        </p:nvGraphicFramePr>
        <p:xfrm>
          <a:off x="49530" y="1433195"/>
          <a:ext cx="12085955" cy="521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19632930" imgH="9646285" progId="Visio.Drawing.11">
                  <p:embed/>
                </p:oleObj>
              </mc:Choice>
              <mc:Fallback>
                <p:oleObj name="" r:id="rId1" imgW="19632930" imgH="9646285" progId="Visio.Drawing.11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530" y="1433195"/>
                        <a:ext cx="12085955" cy="5216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08400" y="294075"/>
            <a:ext cx="10969200" cy="705600"/>
          </a:xfrm>
        </p:spPr>
        <p:txBody>
          <a:bodyPr/>
          <a:p>
            <a:r>
              <a:t>五级流水线</a:t>
            </a:r>
            <a:r>
              <a:rPr lang="en-US" altLang="zh-CN"/>
              <a:t>CPU</a:t>
            </a:r>
            <a:r>
              <a:t>架构图（</a:t>
            </a:r>
            <a:r>
              <a:rPr lang="en-US" altLang="zh-CN"/>
              <a:t>EXE</a:t>
            </a:r>
            <a:r>
              <a:t>级检测）</a:t>
            </a:r>
          </a:p>
        </p:txBody>
      </p:sp>
      <p:graphicFrame>
        <p:nvGraphicFramePr>
          <p:cNvPr id="2" name="对象 1"/>
          <p:cNvGraphicFramePr/>
          <p:nvPr/>
        </p:nvGraphicFramePr>
        <p:xfrm>
          <a:off x="384175" y="1059180"/>
          <a:ext cx="11424285" cy="568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9632930" imgH="9646285" progId="Visio.Drawing.11">
                  <p:embed/>
                </p:oleObj>
              </mc:Choice>
              <mc:Fallback>
                <p:oleObj name="" r:id="rId1" imgW="19632930" imgH="9646285" progId="Visio.Drawing.11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4175" y="1059180"/>
                        <a:ext cx="11424285" cy="568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378460"/>
            <a:ext cx="10968990" cy="6149975"/>
          </a:xfrm>
        </p:spPr>
        <p:txBody>
          <a:bodyPr>
            <a:normAutofit/>
          </a:bodyPr>
          <a:p>
            <a:r>
              <a:rPr sz="3110" b="1">
                <a:solidFill>
                  <a:srgbClr val="FF0000"/>
                </a:solidFill>
                <a:sym typeface="+mn-ea"/>
              </a:rPr>
              <a:t>实验报告要求：</a:t>
            </a:r>
            <a:endParaRPr sz="2665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</a:pPr>
            <a:r>
              <a:rPr sz="2665" b="1">
                <a:sym typeface="+mn-ea"/>
              </a:rPr>
              <a:t>1. 阐述控制冒险问题的成因，说明解决控制冒险问题的设计思路；</a:t>
            </a:r>
            <a:endParaRPr sz="2665" b="1"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</a:pPr>
            <a:r>
              <a:rPr sz="2665" b="1">
                <a:sym typeface="+mn-ea"/>
              </a:rPr>
              <a:t>2. 给出为解决控制冒险问题所添加或修改的流水线CPU代码（代码需含有注释）；给出解决控制冒险问题的仿真结果，</a:t>
            </a:r>
            <a:r>
              <a:rPr sz="2665" b="1">
                <a:solidFill>
                  <a:srgbClr val="FF0000"/>
                </a:solidFill>
                <a:sym typeface="+mn-ea"/>
              </a:rPr>
              <a:t>自行设计指令序列</a:t>
            </a:r>
            <a:r>
              <a:rPr sz="2665" b="1">
                <a:sym typeface="+mn-ea"/>
              </a:rPr>
              <a:t>（不少于</a:t>
            </a:r>
            <a:r>
              <a:rPr lang="en-US" altLang="zh-CN" sz="2665" b="1">
                <a:sym typeface="+mn-ea"/>
              </a:rPr>
              <a:t>6</a:t>
            </a:r>
            <a:r>
              <a:rPr sz="2665" b="1">
                <a:sym typeface="+mn-ea"/>
              </a:rPr>
              <a:t>条），初始化inst_mem，对仿真结果进行详尽分析说明，并分析时序电路的时钟信号该如何安排。</a:t>
            </a:r>
            <a:endParaRPr sz="2665" b="1"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</a:pPr>
            <a:r>
              <a:rPr sz="2665" b="1">
                <a:sym typeface="+mn-ea"/>
              </a:rPr>
              <a:t>3.</a:t>
            </a:r>
            <a:r>
              <a:rPr lang="en-US" altLang="zh-CN" sz="2665" b="1">
                <a:sym typeface="+mn-ea"/>
              </a:rPr>
              <a:t> </a:t>
            </a:r>
            <a:r>
              <a:rPr sz="2665" b="1">
                <a:sym typeface="+mn-ea"/>
              </a:rPr>
              <a:t>按照自己所用的方案补充并修正五级流水线CPU架构图。严格按照代码对图中的所有信号进行标注，并添加必要的文字说明。</a:t>
            </a:r>
            <a:endParaRPr sz="2665" b="1"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</a:pPr>
            <a:r>
              <a:rPr lang="en-US" altLang="zh-CN" sz="2665" b="1">
                <a:sym typeface="+mn-ea"/>
              </a:rPr>
              <a:t>4. </a:t>
            </a:r>
            <a:r>
              <a:rPr sz="2665" b="1">
                <a:sym typeface="+mn-ea"/>
              </a:rPr>
              <a:t>至少完成</a:t>
            </a:r>
            <a:r>
              <a:rPr lang="en-US" altLang="zh-CN" sz="2665" b="1">
                <a:sym typeface="+mn-ea"/>
              </a:rPr>
              <a:t>ID</a:t>
            </a:r>
            <a:r>
              <a:rPr sz="2665" b="1">
                <a:sym typeface="+mn-ea"/>
              </a:rPr>
              <a:t>级</a:t>
            </a:r>
            <a:r>
              <a:rPr lang="en-US" altLang="zh-CN" sz="2665" b="1">
                <a:sym typeface="+mn-ea"/>
              </a:rPr>
              <a:t>/EXE</a:t>
            </a:r>
            <a:r>
              <a:rPr sz="2665" b="1">
                <a:sym typeface="+mn-ea"/>
              </a:rPr>
              <a:t>级检测中的一种方案解决控制冒险。</a:t>
            </a:r>
            <a:endParaRPr sz="2665" b="1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972890"/>
            <a:ext cx="10969200" cy="705600"/>
          </a:xfrm>
        </p:spPr>
        <p:txBody>
          <a:bodyPr/>
          <a:p>
            <a:r>
              <a:rPr lang="zh-CN" altLang="en-US"/>
              <a:t>其他注意事项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690" y="1854200"/>
            <a:ext cx="11687175" cy="4012565"/>
          </a:xfrm>
        </p:spPr>
        <p:txBody>
          <a:bodyPr>
            <a:normAutofit lnSpcReduction="20000"/>
          </a:bodyPr>
          <a:p>
            <a:pPr marL="285750" indent="-285750"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altLang="en-US" sz="3600" b="1">
                <a:solidFill>
                  <a:srgbClr val="FF0000"/>
                </a:solidFill>
              </a:rPr>
              <a:t>每个实验报告分开提交，提交前将报告转换为</a:t>
            </a:r>
            <a:r>
              <a:rPr lang="en-US" altLang="zh-CN" sz="3600" b="1">
                <a:solidFill>
                  <a:srgbClr val="FF0000"/>
                </a:solidFill>
              </a:rPr>
              <a:t>PDF</a:t>
            </a:r>
            <a:r>
              <a:rPr sz="3600" b="1">
                <a:solidFill>
                  <a:srgbClr val="FF0000"/>
                </a:solidFill>
              </a:rPr>
              <a:t>格式</a:t>
            </a:r>
            <a:r>
              <a:rPr lang="zh-CN" altLang="en-US" sz="3600" b="1">
                <a:solidFill>
                  <a:srgbClr val="FF0000"/>
                </a:solidFill>
              </a:rPr>
              <a:t>；</a:t>
            </a:r>
            <a:endParaRPr lang="zh-CN" altLang="en-US" sz="2400" b="1"/>
          </a:p>
          <a:p>
            <a:pPr marL="285750" indent="-285750"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altLang="en-US" sz="2400" b="1"/>
              <a:t>实验报告提交至学生实验报告平台（</a:t>
            </a:r>
            <a:r>
              <a:rPr lang="zh-CN" altLang="en-US" sz="2400" b="1">
                <a:solidFill>
                  <a:srgbClr val="FF0000"/>
                </a:solidFill>
              </a:rPr>
              <a:t>主楼</a:t>
            </a:r>
            <a:r>
              <a:rPr lang="en-US" altLang="zh-CN" sz="2400" b="1">
                <a:solidFill>
                  <a:srgbClr val="FF0000"/>
                </a:solidFill>
              </a:rPr>
              <a:t>A2</a:t>
            </a:r>
            <a:r>
              <a:rPr sz="2400" b="1">
                <a:solidFill>
                  <a:srgbClr val="FF0000"/>
                </a:solidFill>
              </a:rPr>
              <a:t>区实验室</a:t>
            </a:r>
            <a:r>
              <a:rPr lang="zh-CN" altLang="en-US" sz="2400" b="1"/>
              <a:t>）；</a:t>
            </a:r>
            <a:endParaRPr lang="zh-CN" altLang="en-US" sz="2400" b="1"/>
          </a:p>
          <a:p>
            <a:pPr marL="285750" indent="-285750" algn="l"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400" b="1"/>
              <a:t>报告提交</a:t>
            </a:r>
            <a:r>
              <a:rPr lang="zh-CN" altLang="en-US" sz="3600" b="1">
                <a:solidFill>
                  <a:srgbClr val="FF0000"/>
                </a:solidFill>
              </a:rPr>
              <a:t>截止时间：</a:t>
            </a:r>
            <a:r>
              <a:rPr lang="en-US" altLang="zh-CN" sz="3600" b="1">
                <a:solidFill>
                  <a:srgbClr val="FF0000"/>
                </a:solidFill>
              </a:rPr>
              <a:t>6</a:t>
            </a:r>
            <a:r>
              <a:rPr sz="3600" b="1">
                <a:solidFill>
                  <a:srgbClr val="FF0000"/>
                </a:solidFill>
              </a:rPr>
              <a:t>月2日下午15:30（1</a:t>
            </a:r>
            <a:r>
              <a:rPr lang="en-US" altLang="zh-CN" sz="3600" b="1">
                <a:solidFill>
                  <a:srgbClr val="FF0000"/>
                </a:solidFill>
              </a:rPr>
              <a:t>5</a:t>
            </a:r>
            <a:r>
              <a:rPr sz="3600" b="1">
                <a:solidFill>
                  <a:srgbClr val="FF0000"/>
                </a:solidFill>
              </a:rPr>
              <a:t>周周五）</a:t>
            </a:r>
            <a:endParaRPr lang="zh-CN" altLang="en-US" sz="3600" b="1">
              <a:solidFill>
                <a:srgbClr val="FF0000"/>
              </a:solidFill>
            </a:endParaRPr>
          </a:p>
          <a:p>
            <a:pPr marL="285750" indent="-285750"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altLang="en-US" sz="2400" b="1"/>
              <a:t>请于</a:t>
            </a:r>
            <a:r>
              <a:rPr lang="zh-CN" altLang="en-US" sz="2400" b="1">
                <a:solidFill>
                  <a:srgbClr val="FF0000"/>
                </a:solidFill>
              </a:rPr>
              <a:t>工作日</a:t>
            </a:r>
            <a:r>
              <a:rPr lang="zh-CN" altLang="en-US" sz="2400" b="1"/>
              <a:t>提交报告，时间为</a:t>
            </a:r>
            <a:r>
              <a:rPr lang="en-US" altLang="zh-CN" sz="2400" b="1">
                <a:solidFill>
                  <a:srgbClr val="FF0000"/>
                </a:solidFill>
              </a:rPr>
              <a:t>9</a:t>
            </a:r>
            <a:r>
              <a:rPr sz="2400" b="1">
                <a:solidFill>
                  <a:srgbClr val="FF0000"/>
                </a:solidFill>
              </a:rPr>
              <a:t>：</a:t>
            </a:r>
            <a:r>
              <a:rPr lang="en-US" altLang="zh-CN" sz="2400" b="1">
                <a:solidFill>
                  <a:srgbClr val="FF0000"/>
                </a:solidFill>
              </a:rPr>
              <a:t>00—17</a:t>
            </a:r>
            <a:r>
              <a:rPr sz="2400" b="1">
                <a:solidFill>
                  <a:srgbClr val="FF0000"/>
                </a:solidFill>
              </a:rPr>
              <a:t>：</a:t>
            </a:r>
            <a:r>
              <a:rPr lang="en-US" altLang="zh-CN" sz="2400" b="1">
                <a:solidFill>
                  <a:srgbClr val="FF0000"/>
                </a:solidFill>
              </a:rPr>
              <a:t>00</a:t>
            </a:r>
            <a:r>
              <a:rPr sz="2400" b="1"/>
              <a:t>（中午不休息）</a:t>
            </a:r>
            <a:endParaRPr lang="zh-CN" altLang="en-US" sz="2400" b="1"/>
          </a:p>
          <a:p>
            <a:pPr marL="285750" indent="-285750"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altLang="en-US" sz="3600" b="1">
                <a:solidFill>
                  <a:srgbClr val="FF0000"/>
                </a:solidFill>
              </a:rPr>
              <a:t>报告严禁抄袭，</a:t>
            </a:r>
            <a:r>
              <a:rPr lang="zh-CN" altLang="en-US" sz="2400" b="1"/>
              <a:t>一经发现，视情节轻重扣分，相似度很高者，双方最终得分均不超过</a:t>
            </a:r>
            <a:r>
              <a:rPr lang="en-US" altLang="zh-CN" sz="2400" b="1"/>
              <a:t>60</a:t>
            </a:r>
            <a:r>
              <a:rPr lang="zh-CN" altLang="en-US" sz="2400" b="1"/>
              <a:t>！！！</a:t>
            </a:r>
            <a:endParaRPr lang="zh-CN" altLang="en-US" sz="2400" b="1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5705" y="419100"/>
            <a:ext cx="9799320" cy="1189990"/>
          </a:xfrm>
        </p:spPr>
        <p:txBody>
          <a:bodyPr>
            <a:normAutofit/>
          </a:bodyPr>
          <a:p>
            <a:r>
              <a:rPr lang="zh-CN" altLang="zh-CN"/>
              <a:t>相关说明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918845" y="1706245"/>
            <a:ext cx="10354945" cy="4547870"/>
          </a:xfrm>
        </p:spPr>
        <p:txBody>
          <a:bodyPr>
            <a:noAutofit/>
          </a:bodyPr>
          <a:p>
            <a:pPr algn="l"/>
            <a:r>
              <a:rPr lang="en-US" altLang="zh-CN" sz="3600" b="1">
                <a:solidFill>
                  <a:srgbClr val="7030A0"/>
                </a:solidFill>
              </a:rPr>
              <a:t>1</a:t>
            </a:r>
            <a:r>
              <a:rPr lang="zh-CN" altLang="en-US" sz="3600" b="1">
                <a:solidFill>
                  <a:srgbClr val="7030A0"/>
                </a:solidFill>
              </a:rPr>
              <a:t>、请进入</a:t>
            </a:r>
            <a:r>
              <a:rPr lang="en-US" altLang="zh-CN" sz="3600" b="1">
                <a:solidFill>
                  <a:srgbClr val="7030A0"/>
                </a:solidFill>
              </a:rPr>
              <a:t>Windows7 </a:t>
            </a:r>
            <a:r>
              <a:rPr lang="en-US" altLang="zh-CN" sz="3600" b="1">
                <a:solidFill>
                  <a:srgbClr val="FF0000"/>
                </a:solidFill>
              </a:rPr>
              <a:t>32</a:t>
            </a:r>
            <a:r>
              <a:rPr lang="zh-CN" altLang="en-US" sz="3600" b="1">
                <a:solidFill>
                  <a:srgbClr val="FF0000"/>
                </a:solidFill>
              </a:rPr>
              <a:t>位</a:t>
            </a:r>
            <a:r>
              <a:rPr lang="en-US" altLang="zh-CN" sz="3600" b="1">
                <a:solidFill>
                  <a:srgbClr val="FF0000"/>
                </a:solidFill>
              </a:rPr>
              <a:t>OS</a:t>
            </a:r>
            <a:endParaRPr lang="en-US" altLang="zh-CN" sz="3600" b="1">
              <a:solidFill>
                <a:srgbClr val="7030A0"/>
              </a:solidFill>
            </a:endParaRPr>
          </a:p>
          <a:p>
            <a:pPr algn="l"/>
            <a:r>
              <a:rPr lang="zh-CN" altLang="en-US" sz="3600" b="1">
                <a:solidFill>
                  <a:srgbClr val="7030A0"/>
                </a:solidFill>
              </a:rPr>
              <a:t>（</a:t>
            </a:r>
            <a:r>
              <a:rPr lang="zh-CN" altLang="en-US" sz="3600" b="1">
                <a:solidFill>
                  <a:srgbClr val="FF0000"/>
                </a:solidFill>
              </a:rPr>
              <a:t>仅限</a:t>
            </a:r>
            <a:r>
              <a:rPr lang="en-US" altLang="zh-CN" sz="3600" b="1">
                <a:solidFill>
                  <a:srgbClr val="FF0000"/>
                </a:solidFill>
              </a:rPr>
              <a:t>A2-413-1</a:t>
            </a:r>
            <a:r>
              <a:rPr lang="zh-CN" altLang="en-US" sz="3600" b="1">
                <a:solidFill>
                  <a:srgbClr val="FF0000"/>
                </a:solidFill>
              </a:rPr>
              <a:t>机房</a:t>
            </a:r>
            <a:r>
              <a:rPr lang="zh-CN" altLang="en-US" sz="3600" b="1">
                <a:solidFill>
                  <a:srgbClr val="7030A0"/>
                </a:solidFill>
              </a:rPr>
              <a:t>，</a:t>
            </a:r>
            <a:r>
              <a:rPr lang="zh-CN" altLang="en-US" sz="3600" b="1">
                <a:solidFill>
                  <a:srgbClr val="FF0000"/>
                </a:solidFill>
              </a:rPr>
              <a:t>其余机房请进入</a:t>
            </a:r>
            <a:r>
              <a:rPr lang="en-US" altLang="zh-CN" sz="3600" b="1">
                <a:solidFill>
                  <a:srgbClr val="FF0000"/>
                </a:solidFill>
              </a:rPr>
              <a:t>64</a:t>
            </a:r>
            <a:r>
              <a:rPr lang="zh-CN" altLang="en-US" sz="3600" b="1">
                <a:solidFill>
                  <a:srgbClr val="FF0000"/>
                </a:solidFill>
              </a:rPr>
              <a:t>位</a:t>
            </a:r>
            <a:r>
              <a:rPr lang="en-US" altLang="zh-CN" sz="3600" b="1">
                <a:solidFill>
                  <a:srgbClr val="FF0000"/>
                </a:solidFill>
              </a:rPr>
              <a:t>OS</a:t>
            </a:r>
            <a:r>
              <a:rPr lang="zh-CN" altLang="en-US" sz="3600" b="1">
                <a:solidFill>
                  <a:srgbClr val="7030A0"/>
                </a:solidFill>
              </a:rPr>
              <a:t>）</a:t>
            </a:r>
            <a:endParaRPr lang="en-US" altLang="zh-CN" sz="3600" b="1">
              <a:solidFill>
                <a:srgbClr val="7030A0"/>
              </a:solidFill>
            </a:endParaRPr>
          </a:p>
          <a:p>
            <a:pPr algn="l"/>
            <a:r>
              <a:rPr lang="en-US" altLang="zh-CN" sz="3600" b="1">
                <a:solidFill>
                  <a:srgbClr val="7030A0"/>
                </a:solidFill>
              </a:rPr>
              <a:t>2</a:t>
            </a:r>
            <a:r>
              <a:rPr lang="zh-CN" altLang="en-US" sz="3600" b="1">
                <a:solidFill>
                  <a:srgbClr val="7030A0"/>
                </a:solidFill>
              </a:rPr>
              <a:t>、课件下载地址为</a:t>
            </a:r>
            <a:r>
              <a:rPr lang="en-US" altLang="zh-CN" sz="3600" b="1">
                <a:solidFill>
                  <a:srgbClr val="FF0000"/>
                </a:solidFill>
              </a:rPr>
              <a:t>http</a:t>
            </a:r>
            <a:r>
              <a:rPr lang="en-US" altLang="zh-CN" sz="3600" b="1">
                <a:solidFill>
                  <a:srgbClr val="7030A0"/>
                </a:solidFill>
              </a:rPr>
              <a:t>://192.168.101.131</a:t>
            </a:r>
            <a:endParaRPr lang="en-US" altLang="zh-CN" sz="3600" b="1">
              <a:solidFill>
                <a:srgbClr val="7030A0"/>
              </a:solidFill>
            </a:endParaRPr>
          </a:p>
          <a:p>
            <a:pPr algn="l"/>
            <a:r>
              <a:rPr lang="en-US" altLang="zh-CN" sz="3600" b="1">
                <a:solidFill>
                  <a:srgbClr val="7030A0"/>
                </a:solidFill>
              </a:rPr>
              <a:t>3</a:t>
            </a:r>
            <a:r>
              <a:rPr lang="zh-CN" altLang="en-US" sz="3600" b="1">
                <a:solidFill>
                  <a:srgbClr val="7030A0"/>
                </a:solidFill>
              </a:rPr>
              <a:t>、实验中心</a:t>
            </a:r>
            <a:r>
              <a:rPr lang="zh-CN" altLang="en-US" sz="3600" b="1">
                <a:solidFill>
                  <a:srgbClr val="7030A0"/>
                </a:solidFill>
                <a:sym typeface="+mn-ea"/>
              </a:rPr>
              <a:t>机房安装有</a:t>
            </a:r>
            <a:r>
              <a:rPr lang="en-US" altLang="zh-CN" sz="3600" b="1">
                <a:solidFill>
                  <a:srgbClr val="7030A0"/>
                </a:solidFill>
              </a:rPr>
              <a:t>Visio</a:t>
            </a:r>
            <a:r>
              <a:rPr lang="zh-CN" altLang="en-US" sz="3600" b="1">
                <a:solidFill>
                  <a:srgbClr val="7030A0"/>
                </a:solidFill>
              </a:rPr>
              <a:t>绘图软件</a:t>
            </a:r>
            <a:endParaRPr lang="zh-CN" altLang="en-US" sz="3600" b="1">
              <a:solidFill>
                <a:srgbClr val="7030A0"/>
              </a:solidFill>
            </a:endParaRPr>
          </a:p>
          <a:p>
            <a:pPr algn="l"/>
            <a:r>
              <a:rPr lang="en-US" altLang="zh-CN" sz="3600" b="1">
                <a:solidFill>
                  <a:srgbClr val="7030A0"/>
                </a:solidFill>
              </a:rPr>
              <a:t>4</a:t>
            </a:r>
            <a:r>
              <a:rPr lang="zh-CN" altLang="en-US" sz="3600" b="1">
                <a:solidFill>
                  <a:srgbClr val="7030A0"/>
                </a:solidFill>
              </a:rPr>
              <a:t>、本次课程</a:t>
            </a:r>
            <a:r>
              <a:rPr lang="en-US" altLang="zh-CN" sz="3600" b="1">
                <a:solidFill>
                  <a:srgbClr val="7030A0"/>
                </a:solidFill>
              </a:rPr>
              <a:t>QQ</a:t>
            </a:r>
            <a:r>
              <a:rPr lang="zh-CN" altLang="en-US" sz="3600" b="1">
                <a:solidFill>
                  <a:srgbClr val="7030A0"/>
                </a:solidFill>
              </a:rPr>
              <a:t>群为</a:t>
            </a:r>
            <a:r>
              <a:rPr lang="en-US" altLang="zh-CN" sz="3600" b="1">
                <a:solidFill>
                  <a:srgbClr val="7030A0"/>
                </a:solidFill>
                <a:sym typeface="+mn-ea"/>
              </a:rPr>
              <a:t>460121320</a:t>
            </a:r>
            <a:endParaRPr lang="en-US" altLang="zh-CN" sz="3600" b="1">
              <a:solidFill>
                <a:srgbClr val="7030A0"/>
              </a:solidFill>
            </a:endParaRPr>
          </a:p>
          <a:p>
            <a:pPr algn="l"/>
            <a:r>
              <a:rPr lang="en-US" altLang="zh-CN" sz="3600" b="1">
                <a:solidFill>
                  <a:srgbClr val="7030A0"/>
                </a:solidFill>
              </a:rPr>
              <a:t>5</a:t>
            </a:r>
            <a:r>
              <a:rPr lang="zh-CN" altLang="en-US" sz="3600" b="1">
                <a:solidFill>
                  <a:srgbClr val="7030A0"/>
                </a:solidFill>
              </a:rPr>
              <a:t>、请大家及时完成每次的实验报告</a:t>
            </a:r>
            <a:endParaRPr lang="zh-CN" altLang="en-US" sz="3600" b="1">
              <a:solidFill>
                <a:srgbClr val="7030A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关于提交实验报告的再次申明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1</a:t>
            </a:r>
            <a:r>
              <a:rPr b="1"/>
              <a:t>、实验报告</a:t>
            </a:r>
            <a:r>
              <a:rPr sz="2400" b="1">
                <a:solidFill>
                  <a:srgbClr val="FF0000"/>
                </a:solidFill>
              </a:rPr>
              <a:t>共需提交</a:t>
            </a:r>
            <a:r>
              <a:rPr lang="en-US" altLang="zh-CN" sz="2400" b="1">
                <a:solidFill>
                  <a:srgbClr val="FF0000"/>
                </a:solidFill>
              </a:rPr>
              <a:t>4</a:t>
            </a:r>
            <a:r>
              <a:rPr sz="2400" b="1">
                <a:solidFill>
                  <a:srgbClr val="FF0000"/>
                </a:solidFill>
              </a:rPr>
              <a:t>个</a:t>
            </a:r>
            <a:r>
              <a:rPr lang="en-US" altLang="zh-CN" sz="2400" b="1">
                <a:solidFill>
                  <a:srgbClr val="FF0000"/>
                </a:solidFill>
              </a:rPr>
              <a:t>PDF</a:t>
            </a:r>
            <a:r>
              <a:rPr sz="2400" b="1">
                <a:solidFill>
                  <a:srgbClr val="FF0000"/>
                </a:solidFill>
              </a:rPr>
              <a:t>文档</a:t>
            </a:r>
            <a:r>
              <a:rPr b="1"/>
              <a:t>；</a:t>
            </a:r>
            <a:endParaRPr b="1"/>
          </a:p>
          <a:p>
            <a:r>
              <a:rPr lang="en-US" altLang="zh-CN" b="1"/>
              <a:t>2</a:t>
            </a:r>
            <a:r>
              <a:rPr b="1"/>
              <a:t>、</a:t>
            </a:r>
            <a:r>
              <a:rPr lang="en-US" altLang="zh-CN" sz="2400" b="1">
                <a:solidFill>
                  <a:srgbClr val="FF0000"/>
                </a:solidFill>
              </a:rPr>
              <a:t>4</a:t>
            </a:r>
            <a:r>
              <a:rPr sz="2400" b="1">
                <a:solidFill>
                  <a:srgbClr val="FF0000"/>
                </a:solidFill>
              </a:rPr>
              <a:t>个实验报告命名分别为：实验</a:t>
            </a:r>
            <a:r>
              <a:rPr lang="en-US" altLang="zh-CN" sz="2400" b="1">
                <a:solidFill>
                  <a:srgbClr val="FF0000"/>
                </a:solidFill>
              </a:rPr>
              <a:t>1.pdf  </a:t>
            </a:r>
            <a:r>
              <a:rPr sz="2400" b="1">
                <a:solidFill>
                  <a:srgbClr val="FF0000"/>
                </a:solidFill>
              </a:rPr>
              <a:t>实验</a:t>
            </a:r>
            <a:r>
              <a:rPr lang="en-US" altLang="zh-CN" sz="2400" b="1">
                <a:solidFill>
                  <a:srgbClr val="FF0000"/>
                </a:solidFill>
              </a:rPr>
              <a:t>2.pdf   </a:t>
            </a:r>
            <a:r>
              <a:rPr sz="2400" b="1">
                <a:solidFill>
                  <a:srgbClr val="FF0000"/>
                </a:solidFill>
              </a:rPr>
              <a:t>实验</a:t>
            </a:r>
            <a:r>
              <a:rPr lang="en-US" altLang="zh-CN" sz="2400" b="1">
                <a:solidFill>
                  <a:srgbClr val="FF0000"/>
                </a:solidFill>
              </a:rPr>
              <a:t>3.pdf   </a:t>
            </a:r>
            <a:r>
              <a:rPr sz="2400" b="1">
                <a:solidFill>
                  <a:srgbClr val="FF0000"/>
                </a:solidFill>
              </a:rPr>
              <a:t>实验</a:t>
            </a:r>
            <a:r>
              <a:rPr lang="en-US" altLang="zh-CN" sz="2400" b="1">
                <a:solidFill>
                  <a:srgbClr val="FF0000"/>
                </a:solidFill>
              </a:rPr>
              <a:t>4.pdf</a:t>
            </a:r>
            <a:r>
              <a:rPr sz="2400" b="1">
                <a:solidFill>
                  <a:srgbClr val="FF0000"/>
                </a:solidFill>
              </a:rPr>
              <a:t>；</a:t>
            </a:r>
            <a:endParaRPr lang="en-US" altLang="zh-CN" b="1"/>
          </a:p>
          <a:p>
            <a:r>
              <a:rPr lang="en-US" altLang="zh-CN" b="1"/>
              <a:t>3</a:t>
            </a:r>
            <a:r>
              <a:rPr b="1"/>
              <a:t>、分别提交，</a:t>
            </a:r>
            <a:r>
              <a:rPr sz="2400" b="1">
                <a:solidFill>
                  <a:srgbClr val="FF0000"/>
                </a:solidFill>
              </a:rPr>
              <a:t>无需压缩</a:t>
            </a:r>
            <a:r>
              <a:rPr b="1"/>
              <a:t>！！！；</a:t>
            </a:r>
            <a:endParaRPr b="1"/>
          </a:p>
          <a:p>
            <a:r>
              <a:rPr lang="en-US" altLang="zh-CN" b="1"/>
              <a:t>4</a:t>
            </a:r>
            <a:r>
              <a:rPr b="1"/>
              <a:t>、实验报告总大小</a:t>
            </a:r>
            <a:r>
              <a:rPr lang="en-US" altLang="zh-CN" b="1"/>
              <a:t>&lt;10M</a:t>
            </a:r>
            <a:r>
              <a:rPr b="1"/>
              <a:t>；</a:t>
            </a:r>
            <a:endParaRPr lang="en-US" altLang="zh-CN" b="1"/>
          </a:p>
          <a:p>
            <a:r>
              <a:rPr lang="en-US" altLang="zh-CN" b="1"/>
              <a:t>5</a:t>
            </a:r>
            <a:r>
              <a:rPr b="1"/>
              <a:t>、提交完成后，请退出系统再次登录账号，打开报告查看，避免交错报告或者报告文档出错；</a:t>
            </a:r>
            <a:endParaRPr b="1"/>
          </a:p>
          <a:p>
            <a:r>
              <a:rPr lang="en-US" altLang="zh-CN" b="1"/>
              <a:t>6</a:t>
            </a:r>
            <a:r>
              <a:rPr b="1"/>
              <a:t>、在规定时间内提交，</a:t>
            </a:r>
            <a:r>
              <a:rPr sz="2400" b="1">
                <a:solidFill>
                  <a:srgbClr val="FF0000"/>
                </a:solidFill>
              </a:rPr>
              <a:t>逾期将无法提交</a:t>
            </a:r>
            <a:r>
              <a:rPr b="1"/>
              <a:t>；</a:t>
            </a:r>
            <a:endParaRPr b="1"/>
          </a:p>
          <a:p>
            <a:r>
              <a:rPr lang="en-US" altLang="zh-CN" b="1"/>
              <a:t>7</a:t>
            </a:r>
            <a:r>
              <a:rPr b="1"/>
              <a:t>、实验报告是本课程重要的评分依据，</a:t>
            </a:r>
            <a:r>
              <a:rPr sz="2400" b="1">
                <a:solidFill>
                  <a:srgbClr val="FF0000"/>
                </a:solidFill>
              </a:rPr>
              <a:t>无报告者成绩记零</a:t>
            </a:r>
            <a:r>
              <a:rPr b="1"/>
              <a:t>；</a:t>
            </a:r>
            <a:endParaRPr b="1"/>
          </a:p>
          <a:p>
            <a:r>
              <a:rPr lang="en-US" altLang="zh-CN" b="1"/>
              <a:t>8</a:t>
            </a:r>
            <a:r>
              <a:rPr b="1"/>
              <a:t>、</a:t>
            </a:r>
            <a:r>
              <a:rPr sz="2400" b="1">
                <a:solidFill>
                  <a:srgbClr val="FF0000"/>
                </a:solidFill>
              </a:rPr>
              <a:t>切忌抄袭！！！切忌抄袭！！！切忌抄袭！！！</a:t>
            </a:r>
            <a:endParaRPr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05" y="519430"/>
            <a:ext cx="10968990" cy="1270635"/>
          </a:xfrm>
        </p:spPr>
        <p:txBody>
          <a:bodyPr>
            <a:normAutofit/>
          </a:bodyPr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/>
              <a:t>实验四 解决控制冒险问题</a:t>
            </a:r>
            <a:endParaRPr sz="1555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948815"/>
            <a:ext cx="10968990" cy="4161790"/>
          </a:xfrm>
        </p:spPr>
        <p:txBody>
          <a:bodyPr>
            <a:noAutofit/>
          </a:bodyPr>
          <a:p>
            <a:r>
              <a:rPr sz="2400" b="1">
                <a:solidFill>
                  <a:srgbClr val="FF0000"/>
                </a:solidFill>
                <a:sym typeface="+mn-ea"/>
              </a:rPr>
              <a:t>实验内容：</a:t>
            </a:r>
            <a:endParaRPr lang="zh-CN" altLang="en-US" sz="2400" b="1">
              <a:solidFill>
                <a:srgbClr val="FF0000"/>
              </a:solidFill>
            </a:endParaRPr>
          </a:p>
          <a:p>
            <a:r>
              <a:rPr sz="2400" b="1">
                <a:sym typeface="+mn-ea"/>
              </a:rPr>
              <a:t>1. 修改流水线CPU代码，解决无条件跳转指令（JUMP指令）的控制冒险问题。</a:t>
            </a:r>
            <a:endParaRPr sz="2400" b="1">
              <a:sym typeface="+mn-ea"/>
            </a:endParaRPr>
          </a:p>
          <a:p>
            <a:r>
              <a:rPr sz="2400" b="1">
                <a:sym typeface="+mn-ea"/>
              </a:rPr>
              <a:t>    a)消除无条件跳转指令的后续指令所产生的影响；</a:t>
            </a:r>
            <a:endParaRPr sz="2400" b="1">
              <a:sym typeface="+mn-ea"/>
            </a:endParaRPr>
          </a:p>
          <a:p>
            <a:r>
              <a:rPr sz="2400" b="1">
                <a:sym typeface="+mn-ea"/>
              </a:rPr>
              <a:t>2. 修改流水线CPU代码，解决条件跳转指令（BNE与BEQ指令）的控制冒险问题。</a:t>
            </a:r>
            <a:endParaRPr sz="2400" b="1">
              <a:sym typeface="+mn-ea"/>
            </a:endParaRPr>
          </a:p>
          <a:p>
            <a:r>
              <a:rPr sz="2400" b="1">
                <a:sym typeface="+mn-ea"/>
              </a:rPr>
              <a:t>    a)当条件跳转指令的Z信号还未准备好时，需要暂停流水线；</a:t>
            </a:r>
            <a:endParaRPr sz="2400" b="1">
              <a:sym typeface="+mn-ea"/>
            </a:endParaRPr>
          </a:p>
          <a:p>
            <a:r>
              <a:rPr sz="2400" b="1">
                <a:sym typeface="+mn-ea"/>
              </a:rPr>
              <a:t>    b)消除条件跳转指令的后续指令所产生的影响；</a:t>
            </a:r>
            <a:endParaRPr sz="2400" b="1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502920"/>
            <a:ext cx="10968990" cy="6158230"/>
          </a:xfrm>
        </p:spPr>
        <p:txBody>
          <a:bodyPr>
            <a:normAutofit lnSpcReduction="20000"/>
          </a:bodyPr>
          <a:p>
            <a:r>
              <a:rPr lang="en-US" altLang="zh-CN" sz="2220" b="1">
                <a:sym typeface="+mn-ea"/>
              </a:rPr>
              <a:t>3. </a:t>
            </a:r>
            <a:r>
              <a:rPr sz="2220" b="1">
                <a:solidFill>
                  <a:srgbClr val="FF0000"/>
                </a:solidFill>
                <a:sym typeface="+mn-ea"/>
              </a:rPr>
              <a:t>自行设计</a:t>
            </a:r>
            <a:r>
              <a:rPr lang="en-US" altLang="zh-CN" sz="2220" b="1">
                <a:solidFill>
                  <a:srgbClr val="FF0000"/>
                </a:solidFill>
                <a:sym typeface="+mn-ea"/>
              </a:rPr>
              <a:t>指令序列</a:t>
            </a:r>
            <a:r>
              <a:rPr sz="2220" b="1">
                <a:solidFill>
                  <a:srgbClr val="FF0000"/>
                </a:solidFill>
                <a:sym typeface="+mn-ea"/>
              </a:rPr>
              <a:t>（不少于</a:t>
            </a:r>
            <a:r>
              <a:rPr lang="en-US" altLang="zh-CN" sz="2220" b="1">
                <a:solidFill>
                  <a:srgbClr val="FF0000"/>
                </a:solidFill>
                <a:sym typeface="+mn-ea"/>
              </a:rPr>
              <a:t>6</a:t>
            </a:r>
            <a:r>
              <a:rPr sz="2220" b="1">
                <a:solidFill>
                  <a:srgbClr val="FF0000"/>
                </a:solidFill>
                <a:sym typeface="+mn-ea"/>
              </a:rPr>
              <a:t>条）</a:t>
            </a:r>
            <a:r>
              <a:rPr sz="2220" b="1">
                <a:sym typeface="+mn-ea"/>
              </a:rPr>
              <a:t>并</a:t>
            </a:r>
            <a:r>
              <a:rPr lang="en-US" altLang="zh-CN" sz="2220" b="1">
                <a:sym typeface="+mn-ea"/>
              </a:rPr>
              <a:t>进行仿真，验证所实现流水线CPU</a:t>
            </a:r>
            <a:r>
              <a:rPr sz="2220" b="1">
                <a:sym typeface="+mn-ea"/>
              </a:rPr>
              <a:t>是否</a:t>
            </a:r>
            <a:r>
              <a:rPr lang="en-US" altLang="zh-CN" sz="2220" b="1">
                <a:sym typeface="+mn-ea"/>
              </a:rPr>
              <a:t>能够</a:t>
            </a:r>
            <a:endParaRPr lang="en-US" altLang="zh-CN" sz="2220" b="1">
              <a:sym typeface="+mn-ea"/>
            </a:endParaRPr>
          </a:p>
          <a:p>
            <a:r>
              <a:rPr lang="en-US" altLang="zh-CN" sz="2220" b="1">
                <a:sym typeface="+mn-ea"/>
              </a:rPr>
              <a:t>    解决控制冒险问题</a:t>
            </a:r>
            <a:r>
              <a:rPr sz="2220" b="1">
                <a:sym typeface="+mn-ea"/>
              </a:rPr>
              <a:t>。</a:t>
            </a:r>
            <a:endParaRPr lang="zh-CN" altLang="en-US" sz="2220"/>
          </a:p>
          <a:p>
            <a:r>
              <a:rPr sz="2220" b="1">
                <a:solidFill>
                  <a:srgbClr val="FF0000"/>
                </a:solidFill>
                <a:sym typeface="+mn-ea"/>
              </a:rPr>
              <a:t>【注意】</a:t>
            </a:r>
            <a:r>
              <a:rPr sz="2220" b="1">
                <a:sym typeface="+mn-ea"/>
              </a:rPr>
              <a:t>首先对寄存器堆与数据存储器进行初始化。</a:t>
            </a:r>
            <a:endParaRPr lang="en-US" altLang="zh-CN" sz="2220" b="1">
              <a:sym typeface="+mn-ea"/>
            </a:endParaRPr>
          </a:p>
          <a:p>
            <a:r>
              <a:rPr lang="en-US" altLang="zh-CN" sz="2220" b="1">
                <a:sym typeface="+mn-ea"/>
              </a:rPr>
              <a:t>4</a:t>
            </a:r>
            <a:r>
              <a:rPr sz="2220" b="1">
                <a:sym typeface="+mn-ea"/>
              </a:rPr>
              <a:t>. 补充完整流水线CPU架构图：</a:t>
            </a:r>
            <a:endParaRPr sz="2220" b="1"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sz="2220" b="1">
                <a:sym typeface="+mn-ea"/>
              </a:rPr>
              <a:t>严格按照代码对各个信号命名；</a:t>
            </a:r>
            <a:endParaRPr sz="2220" b="1"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sz="2220" b="1">
                <a:sym typeface="+mn-ea"/>
              </a:rPr>
              <a:t>说明各个信号或者新增功能模块的作用。</a:t>
            </a:r>
            <a:endParaRPr sz="2220" b="1">
              <a:sym typeface="+mn-ea"/>
            </a:endParaRPr>
          </a:p>
          <a:p>
            <a:endParaRPr lang="en-US" altLang="zh-CN" sz="2220" b="1">
              <a:sym typeface="+mn-ea"/>
            </a:endParaRPr>
          </a:p>
          <a:p>
            <a:r>
              <a:rPr lang="en-US" altLang="zh-CN" sz="2220" b="1">
                <a:solidFill>
                  <a:srgbClr val="FF0000"/>
                </a:solidFill>
                <a:sym typeface="+mn-ea"/>
              </a:rPr>
              <a:t>实验目的：</a:t>
            </a:r>
            <a:endParaRPr lang="en-US" altLang="zh-CN" sz="2220" b="1">
              <a:solidFill>
                <a:srgbClr val="FF0000"/>
              </a:solidFill>
              <a:sym typeface="+mn-ea"/>
            </a:endParaRPr>
          </a:p>
          <a:p>
            <a:r>
              <a:rPr lang="en-US" altLang="zh-CN" sz="2220" b="1">
                <a:sym typeface="+mn-ea"/>
              </a:rPr>
              <a:t>1. 进一步掌握流水线CPU和单周期CPU的区别；</a:t>
            </a:r>
            <a:endParaRPr lang="en-US" altLang="zh-CN" sz="2220" b="1">
              <a:sym typeface="+mn-ea"/>
            </a:endParaRPr>
          </a:p>
          <a:p>
            <a:r>
              <a:rPr lang="en-US" altLang="zh-CN" sz="2220" b="1">
                <a:sym typeface="+mn-ea"/>
              </a:rPr>
              <a:t>2. 进一步熟悉Verilog HDL硬件设计语言；</a:t>
            </a:r>
            <a:endParaRPr lang="en-US" altLang="zh-CN" sz="2220" b="1">
              <a:sym typeface="+mn-ea"/>
            </a:endParaRPr>
          </a:p>
          <a:p>
            <a:r>
              <a:rPr lang="en-US" altLang="zh-CN" sz="2220" b="1">
                <a:sym typeface="+mn-ea"/>
              </a:rPr>
              <a:t>3. 熟悉和掌握开发平台Xilinx ISE Design Suite 14.7集成开发系统的操作方法；</a:t>
            </a:r>
            <a:endParaRPr lang="en-US" altLang="zh-CN" sz="2220" b="1">
              <a:sym typeface="+mn-ea"/>
            </a:endParaRPr>
          </a:p>
          <a:p>
            <a:r>
              <a:rPr lang="en-US" altLang="zh-CN" sz="2220" b="1">
                <a:sym typeface="+mn-ea"/>
              </a:rPr>
              <a:t>4. 进一步理解和掌握流水线控制冒险的概念和解决方法。</a:t>
            </a:r>
            <a:r>
              <a:rPr lang="en-US" altLang="zh-CN" sz="2000">
                <a:sym typeface="+mn-ea"/>
              </a:rPr>
              <a:t>	</a:t>
            </a:r>
            <a:endParaRPr lang="en-US" altLang="zh-CN" sz="20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1659255" y="655320"/>
            <a:ext cx="8905875" cy="5767070"/>
            <a:chOff x="2493" y="1080"/>
            <a:chExt cx="14025" cy="9082"/>
          </a:xfrm>
        </p:grpSpPr>
        <p:cxnSp>
          <p:nvCxnSpPr>
            <p:cNvPr id="15369" name="直接连接符 23"/>
            <p:cNvCxnSpPr/>
            <p:nvPr/>
          </p:nvCxnSpPr>
          <p:spPr>
            <a:xfrm>
              <a:off x="4838" y="3207"/>
              <a:ext cx="10375" cy="0"/>
            </a:xfrm>
            <a:prstGeom prst="line">
              <a:avLst/>
            </a:prstGeom>
            <a:ln w="19050" cap="sq" cmpd="sng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cxnSp>
        <p:cxnSp>
          <p:nvCxnSpPr>
            <p:cNvPr id="15376" name="直接连接符 37"/>
            <p:cNvCxnSpPr/>
            <p:nvPr/>
          </p:nvCxnSpPr>
          <p:spPr>
            <a:xfrm>
              <a:off x="10393" y="2752"/>
              <a:ext cx="0" cy="455"/>
            </a:xfrm>
            <a:prstGeom prst="line">
              <a:avLst/>
            </a:prstGeom>
            <a:ln w="19050" cap="sq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sp>
          <p:nvSpPr>
            <p:cNvPr id="15377" name="TextBox 4"/>
            <p:cNvSpPr txBox="1"/>
            <p:nvPr/>
          </p:nvSpPr>
          <p:spPr>
            <a:xfrm>
              <a:off x="9316" y="1732"/>
              <a:ext cx="2155" cy="91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90000"/>
                <a:buChar char="–"/>
                <a:defRPr kumimoji="1" sz="28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FF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kumimoji="1" sz="20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FF"/>
                </a:buClr>
                <a:buChar char="•"/>
                <a:defRPr kumimoji="1" sz="20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IR←Mem[PC]</a:t>
              </a:r>
              <a:endParaRPr lang="en-US" altLang="zh-CN" sz="16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PC←PC+4</a:t>
              </a:r>
              <a:endParaRPr lang="en-US" altLang="zh-CN" sz="16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5387" name="直接连接符 53"/>
            <p:cNvCxnSpPr/>
            <p:nvPr/>
          </p:nvCxnSpPr>
          <p:spPr>
            <a:xfrm>
              <a:off x="4821" y="10162"/>
              <a:ext cx="11677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88" name="直接连接符 55"/>
            <p:cNvCxnSpPr/>
            <p:nvPr/>
          </p:nvCxnSpPr>
          <p:spPr>
            <a:xfrm>
              <a:off x="10373" y="1080"/>
              <a:ext cx="0" cy="652"/>
            </a:xfrm>
            <a:prstGeom prst="line">
              <a:avLst/>
            </a:prstGeom>
            <a:ln w="38100" cap="sq" cmpd="sng">
              <a:solidFill>
                <a:srgbClr val="00FFFF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15389" name="直接连接符 57"/>
            <p:cNvCxnSpPr/>
            <p:nvPr/>
          </p:nvCxnSpPr>
          <p:spPr>
            <a:xfrm>
              <a:off x="10351" y="1091"/>
              <a:ext cx="6165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90" name="直接连接符 59"/>
            <p:cNvCxnSpPr/>
            <p:nvPr/>
          </p:nvCxnSpPr>
          <p:spPr>
            <a:xfrm>
              <a:off x="16518" y="1084"/>
              <a:ext cx="0" cy="9021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" name="组合 80"/>
            <p:cNvGrpSpPr/>
            <p:nvPr/>
          </p:nvGrpSpPr>
          <p:grpSpPr>
            <a:xfrm>
              <a:off x="2513" y="1960"/>
              <a:ext cx="1020" cy="907"/>
              <a:chOff x="107950" y="765175"/>
              <a:chExt cx="647700" cy="576263"/>
            </a:xfrm>
          </p:grpSpPr>
          <p:cxnSp>
            <p:nvCxnSpPr>
              <p:cNvPr id="9313" name="直接连接符 62"/>
              <p:cNvCxnSpPr/>
              <p:nvPr/>
            </p:nvCxnSpPr>
            <p:spPr>
              <a:xfrm>
                <a:off x="611188" y="765175"/>
                <a:ext cx="0" cy="576263"/>
              </a:xfrm>
              <a:prstGeom prst="line">
                <a:avLst/>
              </a:prstGeom>
              <a:ln w="12700" cap="sq" cmpd="sng">
                <a:solidFill>
                  <a:srgbClr val="00FFFF"/>
                </a:solidFill>
                <a:prstDash val="solid"/>
                <a:headEnd type="none" w="med" len="med"/>
                <a:tailEnd type="stealth" w="med" len="lg"/>
              </a:ln>
            </p:spPr>
          </p:cxnSp>
          <p:cxnSp>
            <p:nvCxnSpPr>
              <p:cNvPr id="9314" name="直接连接符 77"/>
              <p:cNvCxnSpPr/>
              <p:nvPr/>
            </p:nvCxnSpPr>
            <p:spPr>
              <a:xfrm>
                <a:off x="468313" y="765175"/>
                <a:ext cx="287337" cy="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</p:cxnSp>
          <p:cxnSp>
            <p:nvCxnSpPr>
              <p:cNvPr id="9315" name="直接连接符 78"/>
              <p:cNvCxnSpPr/>
              <p:nvPr/>
            </p:nvCxnSpPr>
            <p:spPr>
              <a:xfrm>
                <a:off x="468313" y="1341438"/>
                <a:ext cx="287337" cy="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</p:cxnSp>
          <p:sp>
            <p:nvSpPr>
              <p:cNvPr id="9316" name="TextBox 79"/>
              <p:cNvSpPr txBox="1"/>
              <p:nvPr/>
            </p:nvSpPr>
            <p:spPr>
              <a:xfrm>
                <a:off x="107950" y="884238"/>
                <a:ext cx="576263" cy="39878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90000"/>
                  <a:buChar char="–"/>
                  <a:defRPr kumimoji="1" sz="28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Char char="•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T0</a:t>
                </a:r>
                <a:endParaRPr lang="en-US" altLang="zh-CN" sz="2000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6" name="组合 81"/>
            <p:cNvGrpSpPr/>
            <p:nvPr/>
          </p:nvGrpSpPr>
          <p:grpSpPr>
            <a:xfrm>
              <a:off x="2513" y="3660"/>
              <a:ext cx="1020" cy="907"/>
              <a:chOff x="107950" y="1844675"/>
              <a:chExt cx="647700" cy="576263"/>
            </a:xfrm>
          </p:grpSpPr>
          <p:cxnSp>
            <p:nvCxnSpPr>
              <p:cNvPr id="9309" name="直接连接符 66"/>
              <p:cNvCxnSpPr/>
              <p:nvPr/>
            </p:nvCxnSpPr>
            <p:spPr>
              <a:xfrm>
                <a:off x="468313" y="1844675"/>
                <a:ext cx="287337" cy="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</p:cxnSp>
          <p:cxnSp>
            <p:nvCxnSpPr>
              <p:cNvPr id="9310" name="直接连接符 70"/>
              <p:cNvCxnSpPr/>
              <p:nvPr/>
            </p:nvCxnSpPr>
            <p:spPr>
              <a:xfrm>
                <a:off x="611188" y="1881188"/>
                <a:ext cx="0" cy="539750"/>
              </a:xfrm>
              <a:prstGeom prst="line">
                <a:avLst/>
              </a:prstGeom>
              <a:ln w="12700" cap="sq" cmpd="sng">
                <a:solidFill>
                  <a:srgbClr val="00FFFF"/>
                </a:solidFill>
                <a:prstDash val="solid"/>
                <a:headEnd type="none" w="med" len="med"/>
                <a:tailEnd type="stealth" w="med" len="lg"/>
              </a:ln>
            </p:spPr>
          </p:cxnSp>
          <p:cxnSp>
            <p:nvCxnSpPr>
              <p:cNvPr id="9311" name="直接连接符 76"/>
              <p:cNvCxnSpPr/>
              <p:nvPr/>
            </p:nvCxnSpPr>
            <p:spPr>
              <a:xfrm>
                <a:off x="468313" y="2420938"/>
                <a:ext cx="287337" cy="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</p:cxnSp>
          <p:sp>
            <p:nvSpPr>
              <p:cNvPr id="9312" name="TextBox 80"/>
              <p:cNvSpPr txBox="1"/>
              <p:nvPr/>
            </p:nvSpPr>
            <p:spPr>
              <a:xfrm>
                <a:off x="107950" y="1916113"/>
                <a:ext cx="576263" cy="39878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90000"/>
                  <a:buChar char="–"/>
                  <a:defRPr kumimoji="1" sz="28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Char char="•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T1</a:t>
                </a:r>
                <a:endParaRPr lang="en-US" altLang="zh-CN" sz="2000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7" name="组合 82"/>
            <p:cNvGrpSpPr/>
            <p:nvPr/>
          </p:nvGrpSpPr>
          <p:grpSpPr>
            <a:xfrm>
              <a:off x="2493" y="5460"/>
              <a:ext cx="1040" cy="982"/>
              <a:chOff x="95609" y="3176588"/>
              <a:chExt cx="660041" cy="623887"/>
            </a:xfrm>
          </p:grpSpPr>
          <p:cxnSp>
            <p:nvCxnSpPr>
              <p:cNvPr id="9305" name="直接连接符 65"/>
              <p:cNvCxnSpPr/>
              <p:nvPr/>
            </p:nvCxnSpPr>
            <p:spPr>
              <a:xfrm>
                <a:off x="468313" y="3176588"/>
                <a:ext cx="287337" cy="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</p:cxnSp>
          <p:cxnSp>
            <p:nvCxnSpPr>
              <p:cNvPr id="9306" name="直接连接符 71"/>
              <p:cNvCxnSpPr/>
              <p:nvPr/>
            </p:nvCxnSpPr>
            <p:spPr>
              <a:xfrm>
                <a:off x="611188" y="3189288"/>
                <a:ext cx="0" cy="611187"/>
              </a:xfrm>
              <a:prstGeom prst="line">
                <a:avLst/>
              </a:prstGeom>
              <a:ln w="12700" cap="sq" cmpd="sng">
                <a:solidFill>
                  <a:srgbClr val="00FFFF"/>
                </a:solidFill>
                <a:prstDash val="solid"/>
                <a:headEnd type="none" w="med" len="med"/>
                <a:tailEnd type="stealth" w="med" len="lg"/>
              </a:ln>
            </p:spPr>
          </p:cxnSp>
          <p:cxnSp>
            <p:nvCxnSpPr>
              <p:cNvPr id="9307" name="直接连接符 75"/>
              <p:cNvCxnSpPr/>
              <p:nvPr/>
            </p:nvCxnSpPr>
            <p:spPr>
              <a:xfrm>
                <a:off x="468313" y="3789363"/>
                <a:ext cx="287337" cy="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</p:cxnSp>
          <p:sp>
            <p:nvSpPr>
              <p:cNvPr id="9308" name="TextBox 81"/>
              <p:cNvSpPr txBox="1"/>
              <p:nvPr/>
            </p:nvSpPr>
            <p:spPr>
              <a:xfrm>
                <a:off x="95609" y="3284538"/>
                <a:ext cx="576265" cy="39878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90000"/>
                  <a:buChar char="–"/>
                  <a:defRPr kumimoji="1" sz="28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Char char="•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T2</a:t>
                </a:r>
                <a:endParaRPr lang="en-US" altLang="zh-CN" sz="2000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8" name="组合 83"/>
            <p:cNvGrpSpPr/>
            <p:nvPr/>
          </p:nvGrpSpPr>
          <p:grpSpPr>
            <a:xfrm>
              <a:off x="2513" y="7137"/>
              <a:ext cx="1020" cy="945"/>
              <a:chOff x="107950" y="4052888"/>
              <a:chExt cx="647700" cy="600075"/>
            </a:xfrm>
          </p:grpSpPr>
          <p:cxnSp>
            <p:nvCxnSpPr>
              <p:cNvPr id="9301" name="直接连接符 67"/>
              <p:cNvCxnSpPr/>
              <p:nvPr/>
            </p:nvCxnSpPr>
            <p:spPr>
              <a:xfrm>
                <a:off x="468313" y="4052888"/>
                <a:ext cx="287337" cy="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</p:cxnSp>
          <p:cxnSp>
            <p:nvCxnSpPr>
              <p:cNvPr id="9302" name="直接连接符 72"/>
              <p:cNvCxnSpPr/>
              <p:nvPr/>
            </p:nvCxnSpPr>
            <p:spPr>
              <a:xfrm>
                <a:off x="611188" y="4076700"/>
                <a:ext cx="0" cy="576263"/>
              </a:xfrm>
              <a:prstGeom prst="line">
                <a:avLst/>
              </a:prstGeom>
              <a:ln w="12700" cap="sq" cmpd="sng">
                <a:solidFill>
                  <a:srgbClr val="00FFFF"/>
                </a:solidFill>
                <a:prstDash val="solid"/>
                <a:headEnd type="none" w="med" len="med"/>
                <a:tailEnd type="stealth" w="med" len="lg"/>
              </a:ln>
            </p:spPr>
          </p:cxnSp>
          <p:cxnSp>
            <p:nvCxnSpPr>
              <p:cNvPr id="9303" name="直接连接符 74"/>
              <p:cNvCxnSpPr/>
              <p:nvPr/>
            </p:nvCxnSpPr>
            <p:spPr>
              <a:xfrm>
                <a:off x="468313" y="4652963"/>
                <a:ext cx="287337" cy="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</p:cxnSp>
          <p:sp>
            <p:nvSpPr>
              <p:cNvPr id="9304" name="TextBox 82"/>
              <p:cNvSpPr txBox="1"/>
              <p:nvPr/>
            </p:nvSpPr>
            <p:spPr>
              <a:xfrm>
                <a:off x="107950" y="4149725"/>
                <a:ext cx="576263" cy="39878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90000"/>
                  <a:buChar char="–"/>
                  <a:defRPr kumimoji="1" sz="28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Char char="•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T3</a:t>
                </a:r>
                <a:endParaRPr lang="en-US" altLang="zh-CN" sz="2000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13" name="组合 84"/>
            <p:cNvGrpSpPr/>
            <p:nvPr/>
          </p:nvGrpSpPr>
          <p:grpSpPr>
            <a:xfrm>
              <a:off x="2513" y="8707"/>
              <a:ext cx="1020" cy="963"/>
              <a:chOff x="107950" y="4905375"/>
              <a:chExt cx="647700" cy="611188"/>
            </a:xfrm>
          </p:grpSpPr>
          <p:cxnSp>
            <p:nvCxnSpPr>
              <p:cNvPr id="9297" name="直接连接符 68"/>
              <p:cNvCxnSpPr/>
              <p:nvPr/>
            </p:nvCxnSpPr>
            <p:spPr>
              <a:xfrm>
                <a:off x="468313" y="4905375"/>
                <a:ext cx="287337" cy="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</p:cxnSp>
          <p:cxnSp>
            <p:nvCxnSpPr>
              <p:cNvPr id="9298" name="直接连接符 69"/>
              <p:cNvCxnSpPr/>
              <p:nvPr/>
            </p:nvCxnSpPr>
            <p:spPr>
              <a:xfrm>
                <a:off x="468313" y="5516563"/>
                <a:ext cx="287337" cy="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</p:cxnSp>
          <p:cxnSp>
            <p:nvCxnSpPr>
              <p:cNvPr id="9299" name="直接连接符 73"/>
              <p:cNvCxnSpPr/>
              <p:nvPr/>
            </p:nvCxnSpPr>
            <p:spPr>
              <a:xfrm>
                <a:off x="611188" y="4941888"/>
                <a:ext cx="0" cy="574675"/>
              </a:xfrm>
              <a:prstGeom prst="line">
                <a:avLst/>
              </a:prstGeom>
              <a:ln w="12700" cap="sq" cmpd="sng">
                <a:solidFill>
                  <a:srgbClr val="00FFFF"/>
                </a:solidFill>
                <a:prstDash val="solid"/>
                <a:headEnd type="none" w="med" len="med"/>
                <a:tailEnd type="stealth" w="med" len="lg"/>
              </a:ln>
            </p:spPr>
          </p:cxnSp>
          <p:sp>
            <p:nvSpPr>
              <p:cNvPr id="9300" name="TextBox 83"/>
              <p:cNvSpPr txBox="1"/>
              <p:nvPr/>
            </p:nvSpPr>
            <p:spPr>
              <a:xfrm>
                <a:off x="107950" y="5013325"/>
                <a:ext cx="576263" cy="39878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90000"/>
                  <a:buChar char="–"/>
                  <a:defRPr kumimoji="1" sz="28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Char char="•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T4</a:t>
                </a:r>
                <a:endParaRPr lang="en-US" altLang="zh-CN" sz="2000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14" name="组合 85"/>
            <p:cNvGrpSpPr/>
            <p:nvPr/>
          </p:nvGrpSpPr>
          <p:grpSpPr>
            <a:xfrm>
              <a:off x="4328" y="2485"/>
              <a:ext cx="11488" cy="801"/>
              <a:chOff x="1128713" y="1133892"/>
              <a:chExt cx="7295620" cy="508689"/>
            </a:xfrm>
          </p:grpSpPr>
          <p:sp>
            <p:nvSpPr>
              <p:cNvPr id="9291" name="TextBox 84"/>
              <p:cNvSpPr txBox="1"/>
              <p:nvPr/>
            </p:nvSpPr>
            <p:spPr>
              <a:xfrm>
                <a:off x="1128713" y="1163638"/>
                <a:ext cx="720725" cy="46056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90000"/>
                  <a:buChar char="–"/>
                  <a:defRPr kumimoji="1" sz="28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Char char="•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R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型</a:t>
                </a:r>
                <a:endParaRPr lang="zh-CN" altLang="en-US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292" name="TextBox 85"/>
              <p:cNvSpPr txBox="1"/>
              <p:nvPr/>
            </p:nvSpPr>
            <p:spPr>
              <a:xfrm>
                <a:off x="2411413" y="1145924"/>
                <a:ext cx="720725" cy="46056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90000"/>
                  <a:buChar char="–"/>
                  <a:defRPr kumimoji="1" sz="28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Char char="•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lw</a:t>
                </a:r>
                <a:endParaRPr lang="en-US" altLang="zh-CN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293" name="TextBox 86"/>
              <p:cNvSpPr txBox="1"/>
              <p:nvPr/>
            </p:nvSpPr>
            <p:spPr>
              <a:xfrm>
                <a:off x="3635375" y="1145924"/>
                <a:ext cx="720725" cy="46056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90000"/>
                  <a:buChar char="–"/>
                  <a:defRPr kumimoji="1" sz="28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Char char="•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sw</a:t>
                </a:r>
                <a:endParaRPr lang="en-US" altLang="zh-CN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294" name="TextBox 87"/>
              <p:cNvSpPr txBox="1"/>
              <p:nvPr/>
            </p:nvSpPr>
            <p:spPr>
              <a:xfrm>
                <a:off x="5160963" y="1182020"/>
                <a:ext cx="720725" cy="46056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90000"/>
                  <a:buChar char="–"/>
                  <a:defRPr kumimoji="1" sz="28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Char char="•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beq</a:t>
                </a:r>
                <a:endParaRPr lang="en-US" altLang="zh-CN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295" name="TextBox 88"/>
              <p:cNvSpPr txBox="1"/>
              <p:nvPr/>
            </p:nvSpPr>
            <p:spPr>
              <a:xfrm>
                <a:off x="6335430" y="1145925"/>
                <a:ext cx="900079" cy="46056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90000"/>
                  <a:buChar char="–"/>
                  <a:defRPr kumimoji="1" sz="28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Char char="•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I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运算</a:t>
                </a:r>
                <a:endParaRPr lang="zh-CN" altLang="en-US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296" name="TextBox 89"/>
              <p:cNvSpPr txBox="1"/>
              <p:nvPr/>
            </p:nvSpPr>
            <p:spPr>
              <a:xfrm>
                <a:off x="7703608" y="1133892"/>
                <a:ext cx="720725" cy="46056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90000"/>
                  <a:buChar char="–"/>
                  <a:defRPr kumimoji="1" sz="28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Char char="•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j</a:t>
                </a:r>
                <a:endParaRPr lang="en-US" altLang="zh-CN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5434" name="TextBox 91"/>
            <p:cNvSpPr txBox="1"/>
            <p:nvPr/>
          </p:nvSpPr>
          <p:spPr>
            <a:xfrm>
              <a:off x="3118" y="2122"/>
              <a:ext cx="908" cy="62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90000"/>
                <a:buChar char="–"/>
                <a:defRPr kumimoji="1" sz="28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FF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kumimoji="1" sz="20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FF"/>
                </a:buClr>
                <a:buChar char="•"/>
                <a:defRPr kumimoji="1" sz="20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FT</a:t>
              </a:r>
              <a:endParaRPr lang="en-US" altLang="zh-CN" sz="20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435" name="TextBox 92"/>
            <p:cNvSpPr txBox="1"/>
            <p:nvPr/>
          </p:nvSpPr>
          <p:spPr>
            <a:xfrm>
              <a:off x="3116" y="3747"/>
              <a:ext cx="907" cy="62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90000"/>
                <a:buChar char="–"/>
                <a:defRPr kumimoji="1" sz="28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FF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kumimoji="1" sz="20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FF"/>
                </a:buClr>
                <a:buChar char="•"/>
                <a:defRPr kumimoji="1" sz="20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DT</a:t>
              </a:r>
              <a:endParaRPr lang="en-US" altLang="zh-CN" sz="20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436" name="TextBox 93"/>
            <p:cNvSpPr txBox="1"/>
            <p:nvPr/>
          </p:nvSpPr>
          <p:spPr>
            <a:xfrm>
              <a:off x="3098" y="5622"/>
              <a:ext cx="908" cy="62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90000"/>
                <a:buChar char="–"/>
                <a:defRPr kumimoji="1" sz="28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FF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kumimoji="1" sz="20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FF"/>
                </a:buClr>
                <a:buChar char="•"/>
                <a:defRPr kumimoji="1" sz="20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ET</a:t>
              </a:r>
              <a:endParaRPr lang="en-US" altLang="zh-CN" sz="20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437" name="TextBox 94"/>
            <p:cNvSpPr txBox="1"/>
            <p:nvPr/>
          </p:nvSpPr>
          <p:spPr>
            <a:xfrm>
              <a:off x="3193" y="7302"/>
              <a:ext cx="908" cy="62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90000"/>
                <a:buChar char="–"/>
                <a:defRPr kumimoji="1" sz="28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FF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kumimoji="1" sz="20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FF"/>
                </a:buClr>
                <a:buChar char="•"/>
                <a:defRPr kumimoji="1" sz="20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MT</a:t>
              </a:r>
              <a:endParaRPr lang="en-US" altLang="zh-CN" sz="20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438" name="TextBox 95"/>
            <p:cNvSpPr txBox="1"/>
            <p:nvPr/>
          </p:nvSpPr>
          <p:spPr>
            <a:xfrm>
              <a:off x="3173" y="8857"/>
              <a:ext cx="908" cy="62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90000"/>
                <a:buChar char="–"/>
                <a:defRPr kumimoji="1" sz="28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FF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kumimoji="1" sz="20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FF"/>
                </a:buClr>
                <a:buChar char="•"/>
                <a:defRPr kumimoji="1" sz="20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RT</a:t>
              </a:r>
              <a:endParaRPr lang="en-US" altLang="zh-CN" sz="20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5366" name="直接连接符 50"/>
            <p:cNvCxnSpPr/>
            <p:nvPr/>
          </p:nvCxnSpPr>
          <p:spPr>
            <a:xfrm>
              <a:off x="4838" y="9670"/>
              <a:ext cx="0" cy="452"/>
            </a:xfrm>
            <a:prstGeom prst="line">
              <a:avLst/>
            </a:prstGeom>
            <a:ln w="19050" cap="sq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15368" name="直接连接符 54"/>
            <p:cNvCxnSpPr/>
            <p:nvPr/>
          </p:nvCxnSpPr>
          <p:spPr>
            <a:xfrm>
              <a:off x="13228" y="9670"/>
              <a:ext cx="0" cy="452"/>
            </a:xfrm>
            <a:prstGeom prst="line">
              <a:avLst/>
            </a:prstGeom>
            <a:ln w="19050" cap="sq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15386" name="直接连接符 49"/>
            <p:cNvCxnSpPr/>
            <p:nvPr/>
          </p:nvCxnSpPr>
          <p:spPr>
            <a:xfrm>
              <a:off x="4838" y="6382"/>
              <a:ext cx="0" cy="2323"/>
            </a:xfrm>
            <a:prstGeom prst="line">
              <a:avLst/>
            </a:prstGeom>
            <a:ln w="19050" cap="sq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grpSp>
          <p:nvGrpSpPr>
            <p:cNvPr id="15" name="组合 88"/>
            <p:cNvGrpSpPr/>
            <p:nvPr/>
          </p:nvGrpSpPr>
          <p:grpSpPr>
            <a:xfrm>
              <a:off x="3931" y="3207"/>
              <a:ext cx="1812" cy="3167"/>
              <a:chOff x="900113" y="1557338"/>
              <a:chExt cx="1150937" cy="2011269"/>
            </a:xfrm>
          </p:grpSpPr>
          <p:cxnSp>
            <p:nvCxnSpPr>
              <p:cNvPr id="9287" name="直接连接符 25"/>
              <p:cNvCxnSpPr/>
              <p:nvPr/>
            </p:nvCxnSpPr>
            <p:spPr>
              <a:xfrm>
                <a:off x="1476375" y="1557338"/>
                <a:ext cx="0" cy="287337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arrow" w="med" len="med"/>
              </a:ln>
            </p:spPr>
          </p:cxnSp>
          <p:cxnSp>
            <p:nvCxnSpPr>
              <p:cNvPr id="9288" name="直接连接符 48"/>
              <p:cNvCxnSpPr/>
              <p:nvPr/>
            </p:nvCxnSpPr>
            <p:spPr>
              <a:xfrm>
                <a:off x="1476375" y="2420938"/>
                <a:ext cx="0" cy="540000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arrow" w="med" len="med"/>
              </a:ln>
            </p:spPr>
          </p:cxnSp>
          <p:sp>
            <p:nvSpPr>
              <p:cNvPr id="9289" name="TextBox 5"/>
              <p:cNvSpPr txBox="1"/>
              <p:nvPr/>
            </p:nvSpPr>
            <p:spPr>
              <a:xfrm>
                <a:off x="900113" y="1844675"/>
                <a:ext cx="1150937" cy="583687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90000"/>
                  <a:buChar char="–"/>
                  <a:defRPr kumimoji="1" sz="28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Char char="•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A←Reg[rs]</a:t>
                </a:r>
                <a:endParaRPr lang="en-US" altLang="zh-CN" sz="1600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B←Reg[rt]</a:t>
                </a:r>
                <a:endParaRPr lang="en-US" altLang="zh-CN" sz="1600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9290" name="TextBox 6"/>
              <p:cNvSpPr txBox="1"/>
              <p:nvPr/>
            </p:nvSpPr>
            <p:spPr>
              <a:xfrm>
                <a:off x="900113" y="2984920"/>
                <a:ext cx="1150937" cy="583687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90000"/>
                  <a:buChar char="–"/>
                  <a:defRPr kumimoji="1" sz="28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Char char="•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F←</a:t>
                </a:r>
                <a:endParaRPr lang="en-US" altLang="zh-CN" sz="1600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A op B</a:t>
                </a:r>
                <a:endParaRPr lang="en-US" altLang="zh-CN" sz="1600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16" name="组合 90"/>
            <p:cNvGrpSpPr/>
            <p:nvPr/>
          </p:nvGrpSpPr>
          <p:grpSpPr>
            <a:xfrm>
              <a:off x="5971" y="3207"/>
              <a:ext cx="1702" cy="6915"/>
              <a:chOff x="2195513" y="1557338"/>
              <a:chExt cx="1081087" cy="4391225"/>
            </a:xfrm>
          </p:grpSpPr>
          <p:cxnSp>
            <p:nvCxnSpPr>
              <p:cNvPr id="9278" name="直接连接符 51"/>
              <p:cNvCxnSpPr/>
              <p:nvPr/>
            </p:nvCxnSpPr>
            <p:spPr>
              <a:xfrm>
                <a:off x="2771775" y="5516563"/>
                <a:ext cx="0" cy="432000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arrow" w="med" len="med"/>
              </a:ln>
            </p:spPr>
          </p:cxnSp>
          <p:cxnSp>
            <p:nvCxnSpPr>
              <p:cNvPr id="9279" name="直接连接符 33"/>
              <p:cNvCxnSpPr/>
              <p:nvPr/>
            </p:nvCxnSpPr>
            <p:spPr>
              <a:xfrm>
                <a:off x="2759743" y="1557338"/>
                <a:ext cx="0" cy="287337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arrow" w="med" len="med"/>
              </a:ln>
            </p:spPr>
          </p:cxnSp>
          <p:cxnSp>
            <p:nvCxnSpPr>
              <p:cNvPr id="9280" name="直接连接符 45"/>
              <p:cNvCxnSpPr/>
              <p:nvPr/>
            </p:nvCxnSpPr>
            <p:spPr>
              <a:xfrm>
                <a:off x="2771775" y="4652962"/>
                <a:ext cx="0" cy="396000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arrow" w="med" len="med"/>
              </a:ln>
            </p:spPr>
          </p:cxnSp>
          <p:cxnSp>
            <p:nvCxnSpPr>
              <p:cNvPr id="9281" name="直接连接符 46"/>
              <p:cNvCxnSpPr/>
              <p:nvPr/>
            </p:nvCxnSpPr>
            <p:spPr>
              <a:xfrm>
                <a:off x="2771775" y="3573015"/>
                <a:ext cx="0" cy="468000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arrow" w="med" len="med"/>
              </a:ln>
            </p:spPr>
          </p:cxnSp>
          <p:cxnSp>
            <p:nvCxnSpPr>
              <p:cNvPr id="9282" name="直接连接符 47"/>
              <p:cNvCxnSpPr/>
              <p:nvPr/>
            </p:nvCxnSpPr>
            <p:spPr>
              <a:xfrm>
                <a:off x="2759743" y="2420938"/>
                <a:ext cx="0" cy="540000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arrow" w="med" len="med"/>
              </a:ln>
            </p:spPr>
          </p:cxnSp>
          <p:sp>
            <p:nvSpPr>
              <p:cNvPr id="9283" name="TextBox 8"/>
              <p:cNvSpPr txBox="1"/>
              <p:nvPr/>
            </p:nvSpPr>
            <p:spPr>
              <a:xfrm>
                <a:off x="2195513" y="1844675"/>
                <a:ext cx="1081087" cy="58359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90000"/>
                  <a:buChar char="–"/>
                  <a:defRPr kumimoji="1" sz="28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Char char="•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A←</a:t>
                </a:r>
                <a:endParaRPr lang="en-US" altLang="zh-CN" sz="1600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Reg[rs]</a:t>
                </a:r>
                <a:endParaRPr lang="en-US" altLang="zh-CN" sz="1600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9284" name="TextBox 9"/>
              <p:cNvSpPr txBox="1"/>
              <p:nvPr/>
            </p:nvSpPr>
            <p:spPr>
              <a:xfrm>
                <a:off x="2195513" y="2984501"/>
                <a:ext cx="1081087" cy="58359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90000"/>
                  <a:buChar char="–"/>
                  <a:defRPr kumimoji="1" sz="28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Char char="•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F←</a:t>
                </a:r>
                <a:endParaRPr lang="en-US" altLang="zh-CN" sz="1600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A+E(offset)</a:t>
                </a:r>
                <a:endParaRPr lang="en-US" altLang="zh-CN" sz="1600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9285" name="TextBox 10"/>
              <p:cNvSpPr txBox="1"/>
              <p:nvPr/>
            </p:nvSpPr>
            <p:spPr>
              <a:xfrm>
                <a:off x="2195513" y="4063048"/>
                <a:ext cx="1081087" cy="58359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90000"/>
                  <a:buChar char="–"/>
                  <a:defRPr kumimoji="1" sz="28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Char char="•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MDR←</a:t>
                </a:r>
                <a:endParaRPr lang="en-US" altLang="zh-CN" sz="1600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Mem[F]</a:t>
                </a:r>
                <a:endParaRPr lang="en-US" altLang="zh-CN" sz="1600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9286" name="TextBox 11"/>
              <p:cNvSpPr txBox="1"/>
              <p:nvPr/>
            </p:nvSpPr>
            <p:spPr>
              <a:xfrm>
                <a:off x="2195513" y="5077048"/>
                <a:ext cx="1081087" cy="58359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90000"/>
                  <a:buChar char="–"/>
                  <a:defRPr kumimoji="1" sz="28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Char char="•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Reg[rt]←</a:t>
                </a:r>
                <a:endParaRPr lang="en-US" altLang="zh-CN" sz="1600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MDR</a:t>
                </a:r>
                <a:endParaRPr lang="en-US" altLang="zh-CN" sz="1600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17" name="组合 91"/>
            <p:cNvGrpSpPr/>
            <p:nvPr/>
          </p:nvGrpSpPr>
          <p:grpSpPr>
            <a:xfrm>
              <a:off x="7898" y="3207"/>
              <a:ext cx="1815" cy="6915"/>
              <a:chOff x="3419475" y="1557338"/>
              <a:chExt cx="1152525" cy="4391837"/>
            </a:xfrm>
          </p:grpSpPr>
          <p:cxnSp>
            <p:nvCxnSpPr>
              <p:cNvPr id="18" name="直接连接符 44"/>
              <p:cNvCxnSpPr>
                <a:stCxn id="9277" idx="2"/>
              </p:cNvCxnSpPr>
              <p:nvPr/>
            </p:nvCxnSpPr>
            <p:spPr>
              <a:xfrm>
                <a:off x="3996055" y="4409015"/>
                <a:ext cx="0" cy="1540160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arrow" w="med" len="med"/>
              </a:ln>
            </p:spPr>
          </p:cxnSp>
          <p:cxnSp>
            <p:nvCxnSpPr>
              <p:cNvPr id="9272" name="直接连接符 32"/>
              <p:cNvCxnSpPr/>
              <p:nvPr/>
            </p:nvCxnSpPr>
            <p:spPr>
              <a:xfrm>
                <a:off x="3995738" y="1557338"/>
                <a:ext cx="0" cy="287337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arrow" w="med" len="med"/>
              </a:ln>
            </p:spPr>
          </p:cxnSp>
          <p:cxnSp>
            <p:nvCxnSpPr>
              <p:cNvPr id="9273" name="直接连接符 42"/>
              <p:cNvCxnSpPr/>
              <p:nvPr/>
            </p:nvCxnSpPr>
            <p:spPr>
              <a:xfrm>
                <a:off x="3995738" y="2433638"/>
                <a:ext cx="0" cy="540000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arrow" w="med" len="med"/>
              </a:ln>
            </p:spPr>
          </p:cxnSp>
          <p:cxnSp>
            <p:nvCxnSpPr>
              <p:cNvPr id="9274" name="直接连接符 43"/>
              <p:cNvCxnSpPr/>
              <p:nvPr/>
            </p:nvCxnSpPr>
            <p:spPr>
              <a:xfrm>
                <a:off x="3995738" y="3573015"/>
                <a:ext cx="0" cy="468000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arrow" w="med" len="med"/>
              </a:ln>
            </p:spPr>
          </p:cxnSp>
          <p:sp>
            <p:nvSpPr>
              <p:cNvPr id="9275" name="TextBox 12"/>
              <p:cNvSpPr txBox="1"/>
              <p:nvPr/>
            </p:nvSpPr>
            <p:spPr>
              <a:xfrm>
                <a:off x="3419475" y="1844675"/>
                <a:ext cx="1152525" cy="58364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90000"/>
                  <a:buChar char="–"/>
                  <a:defRPr kumimoji="1" sz="28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Char char="•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A←Reg[rs]B←Reg[rt]</a:t>
                </a:r>
                <a:endParaRPr lang="en-US" altLang="zh-CN" sz="1600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9276" name="TextBox 13"/>
              <p:cNvSpPr txBox="1"/>
              <p:nvPr/>
            </p:nvSpPr>
            <p:spPr>
              <a:xfrm>
                <a:off x="3419475" y="2996952"/>
                <a:ext cx="1152525" cy="58364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90000"/>
                  <a:buChar char="–"/>
                  <a:defRPr kumimoji="1" sz="28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Char char="•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F←</a:t>
                </a:r>
                <a:endParaRPr lang="en-US" altLang="zh-CN" sz="1600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A+E(offset)</a:t>
                </a:r>
                <a:endParaRPr lang="en-US" altLang="zh-CN" sz="1600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9277" name="TextBox 14"/>
              <p:cNvSpPr txBox="1"/>
              <p:nvPr/>
            </p:nvSpPr>
            <p:spPr>
              <a:xfrm>
                <a:off x="3419475" y="4071938"/>
                <a:ext cx="1152525" cy="33723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90000"/>
                  <a:buChar char="–"/>
                  <a:defRPr kumimoji="1" sz="28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Char char="•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Mem[F]←B</a:t>
                </a:r>
                <a:endParaRPr lang="en-US" altLang="zh-CN" sz="1600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19" name="组合 92"/>
            <p:cNvGrpSpPr/>
            <p:nvPr/>
          </p:nvGrpSpPr>
          <p:grpSpPr>
            <a:xfrm>
              <a:off x="9941" y="3207"/>
              <a:ext cx="2267" cy="6918"/>
              <a:chOff x="4716463" y="1557338"/>
              <a:chExt cx="1439713" cy="4391478"/>
            </a:xfrm>
          </p:grpSpPr>
          <p:cxnSp>
            <p:nvCxnSpPr>
              <p:cNvPr id="9266" name="直接连接符 41"/>
              <p:cNvCxnSpPr/>
              <p:nvPr/>
            </p:nvCxnSpPr>
            <p:spPr>
              <a:xfrm>
                <a:off x="5508625" y="3573015"/>
                <a:ext cx="0" cy="2375801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arrow" w="med" len="med"/>
              </a:ln>
            </p:spPr>
          </p:cxnSp>
          <p:cxnSp>
            <p:nvCxnSpPr>
              <p:cNvPr id="9267" name="直接连接符 31"/>
              <p:cNvCxnSpPr/>
              <p:nvPr/>
            </p:nvCxnSpPr>
            <p:spPr>
              <a:xfrm>
                <a:off x="5508625" y="1557338"/>
                <a:ext cx="0" cy="287337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arrow" w="med" len="med"/>
              </a:ln>
            </p:spPr>
          </p:cxnSp>
          <p:cxnSp>
            <p:nvCxnSpPr>
              <p:cNvPr id="9268" name="直接连接符 40"/>
              <p:cNvCxnSpPr/>
              <p:nvPr/>
            </p:nvCxnSpPr>
            <p:spPr>
              <a:xfrm>
                <a:off x="5508625" y="2636018"/>
                <a:ext cx="0" cy="360000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arrow" w="med" len="med"/>
              </a:ln>
            </p:spPr>
          </p:cxnSp>
          <p:sp>
            <p:nvSpPr>
              <p:cNvPr id="9269" name="TextBox 15"/>
              <p:cNvSpPr txBox="1"/>
              <p:nvPr/>
            </p:nvSpPr>
            <p:spPr>
              <a:xfrm>
                <a:off x="4716463" y="1844675"/>
                <a:ext cx="1439713" cy="76815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90000"/>
                  <a:buChar char="–"/>
                  <a:defRPr kumimoji="1" sz="28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Char char="•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A←Reg[rs]</a:t>
                </a:r>
                <a:endParaRPr lang="en-US" altLang="zh-CN" sz="1600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B←Reg[rt]</a:t>
                </a:r>
                <a:endParaRPr lang="en-US" altLang="zh-CN" sz="1600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2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F←PC+E(offset)&lt;&lt;2</a:t>
                </a:r>
                <a:endParaRPr lang="en-US" altLang="zh-CN" sz="1200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9270" name="TextBox 16"/>
              <p:cNvSpPr txBox="1"/>
              <p:nvPr/>
            </p:nvSpPr>
            <p:spPr>
              <a:xfrm>
                <a:off x="4716463" y="2997080"/>
                <a:ext cx="1439713" cy="58341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90000"/>
                  <a:buChar char="–"/>
                  <a:defRPr kumimoji="1" sz="28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Char char="•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A-B</a:t>
                </a:r>
                <a:endParaRPr lang="en-US" altLang="zh-CN" sz="1600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Zero=1: PC←F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                        </a:t>
                </a:r>
                <a:endParaRPr lang="en-US" altLang="zh-CN" sz="16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20" name="组合 95"/>
            <p:cNvGrpSpPr/>
            <p:nvPr/>
          </p:nvGrpSpPr>
          <p:grpSpPr>
            <a:xfrm>
              <a:off x="14248" y="3207"/>
              <a:ext cx="2043" cy="6935"/>
              <a:chOff x="7452320" y="1557338"/>
              <a:chExt cx="1296292" cy="4404299"/>
            </a:xfrm>
          </p:grpSpPr>
          <p:cxnSp>
            <p:nvCxnSpPr>
              <p:cNvPr id="9263" name="直接连接符 39"/>
              <p:cNvCxnSpPr/>
              <p:nvPr/>
            </p:nvCxnSpPr>
            <p:spPr>
              <a:xfrm>
                <a:off x="8100392" y="2433638"/>
                <a:ext cx="0" cy="3527999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arrow" w="med" len="med"/>
              </a:ln>
            </p:spPr>
          </p:cxnSp>
          <p:cxnSp>
            <p:nvCxnSpPr>
              <p:cNvPr id="9264" name="直接连接符 29"/>
              <p:cNvCxnSpPr/>
              <p:nvPr/>
            </p:nvCxnSpPr>
            <p:spPr>
              <a:xfrm>
                <a:off x="8092772" y="1557338"/>
                <a:ext cx="0" cy="287337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arrow" w="med" len="med"/>
              </a:ln>
            </p:spPr>
          </p:cxnSp>
          <p:sp>
            <p:nvSpPr>
              <p:cNvPr id="9265" name="TextBox 21"/>
              <p:cNvSpPr txBox="1"/>
              <p:nvPr/>
            </p:nvSpPr>
            <p:spPr>
              <a:xfrm>
                <a:off x="7452320" y="1844675"/>
                <a:ext cx="1296292" cy="58364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90000"/>
                  <a:buChar char="–"/>
                  <a:defRPr kumimoji="1" sz="28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Char char="•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PC←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PC[31:28]</a:t>
                </a:r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U addr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&lt;&lt;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2</a:t>
                </a:r>
                <a:endParaRPr lang="en-US" altLang="zh-CN" sz="1600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21" name="组合 93"/>
            <p:cNvGrpSpPr/>
            <p:nvPr/>
          </p:nvGrpSpPr>
          <p:grpSpPr>
            <a:xfrm>
              <a:off x="12436" y="3207"/>
              <a:ext cx="2040" cy="3186"/>
              <a:chOff x="6443663" y="1557338"/>
              <a:chExt cx="1295548" cy="2023345"/>
            </a:xfrm>
          </p:grpSpPr>
          <p:cxnSp>
            <p:nvCxnSpPr>
              <p:cNvPr id="9259" name="直接连接符 30"/>
              <p:cNvCxnSpPr/>
              <p:nvPr/>
            </p:nvCxnSpPr>
            <p:spPr>
              <a:xfrm>
                <a:off x="6948488" y="1557338"/>
                <a:ext cx="0" cy="287337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arrow" w="med" len="med"/>
              </a:ln>
            </p:spPr>
          </p:cxnSp>
          <p:cxnSp>
            <p:nvCxnSpPr>
              <p:cNvPr id="9260" name="直接连接符 38"/>
              <p:cNvCxnSpPr/>
              <p:nvPr/>
            </p:nvCxnSpPr>
            <p:spPr>
              <a:xfrm>
                <a:off x="6948488" y="2420938"/>
                <a:ext cx="0" cy="540000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arrow" w="med" len="med"/>
              </a:ln>
            </p:spPr>
          </p:cxnSp>
          <p:sp>
            <p:nvSpPr>
              <p:cNvPr id="9261" name="TextBox 18"/>
              <p:cNvSpPr txBox="1"/>
              <p:nvPr/>
            </p:nvSpPr>
            <p:spPr>
              <a:xfrm>
                <a:off x="6443663" y="2997024"/>
                <a:ext cx="1295548" cy="58365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90000"/>
                  <a:buChar char="–"/>
                  <a:defRPr kumimoji="1" sz="28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Char char="•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F←</a:t>
                </a:r>
                <a:endParaRPr lang="en-US" altLang="zh-CN" sz="1600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A op E(imm)</a:t>
                </a:r>
                <a:endParaRPr lang="en-US" altLang="zh-CN" sz="1600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9262" name="TextBox 17"/>
              <p:cNvSpPr txBox="1"/>
              <p:nvPr/>
            </p:nvSpPr>
            <p:spPr>
              <a:xfrm>
                <a:off x="6443663" y="1844675"/>
                <a:ext cx="1008062" cy="58365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90000"/>
                  <a:buChar char="–"/>
                  <a:defRPr kumimoji="1" sz="28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Char char="•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A←</a:t>
                </a:r>
                <a:endParaRPr lang="en-US" altLang="zh-CN" sz="1600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Reg[rs]</a:t>
                </a:r>
                <a:endParaRPr lang="en-US" altLang="zh-CN" sz="1600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15433" name="直接连接符 90"/>
            <p:cNvCxnSpPr/>
            <p:nvPr/>
          </p:nvCxnSpPr>
          <p:spPr>
            <a:xfrm>
              <a:off x="13228" y="6400"/>
              <a:ext cx="0" cy="2325"/>
            </a:xfrm>
            <a:prstGeom prst="line">
              <a:avLst/>
            </a:prstGeom>
            <a:ln w="19050" cap="sq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90" name="直接连接符 50"/>
            <p:cNvCxnSpPr/>
            <p:nvPr/>
          </p:nvCxnSpPr>
          <p:spPr>
            <a:xfrm>
              <a:off x="4838" y="8877"/>
              <a:ext cx="0" cy="565"/>
            </a:xfrm>
            <a:prstGeom prst="line">
              <a:avLst/>
            </a:prstGeom>
            <a:ln w="19050" cap="sq" cmpd="sng">
              <a:solidFill>
                <a:srgbClr val="00FFFF"/>
              </a:solidFill>
              <a:prstDash val="sysDash"/>
              <a:headEnd type="none" w="med" len="med"/>
              <a:tailEnd type="arrow" w="med" len="med"/>
            </a:ln>
          </p:spPr>
        </p:cxnSp>
        <p:cxnSp>
          <p:nvCxnSpPr>
            <p:cNvPr id="95" name="直接连接符 54"/>
            <p:cNvCxnSpPr/>
            <p:nvPr/>
          </p:nvCxnSpPr>
          <p:spPr>
            <a:xfrm>
              <a:off x="13228" y="8877"/>
              <a:ext cx="0" cy="565"/>
            </a:xfrm>
            <a:prstGeom prst="line">
              <a:avLst/>
            </a:prstGeom>
            <a:ln w="19050" cap="sq" cmpd="sng">
              <a:solidFill>
                <a:srgbClr val="00FFFF"/>
              </a:solidFill>
              <a:prstDash val="sysDash"/>
              <a:headEnd type="none" w="med" len="med"/>
              <a:tailEnd type="arrow" w="med" len="med"/>
            </a:ln>
          </p:spPr>
        </p:cxnSp>
        <p:sp>
          <p:nvSpPr>
            <p:cNvPr id="15393" name="TextBox 7"/>
            <p:cNvSpPr txBox="1"/>
            <p:nvPr/>
          </p:nvSpPr>
          <p:spPr>
            <a:xfrm>
              <a:off x="3931" y="8750"/>
              <a:ext cx="1812" cy="91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90000"/>
                <a:buChar char="–"/>
                <a:defRPr kumimoji="1" sz="28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FF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kumimoji="1" sz="20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FF"/>
                </a:buClr>
                <a:buChar char="•"/>
                <a:defRPr kumimoji="1" sz="20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Reg[rd]←</a:t>
              </a:r>
              <a:endParaRPr lang="en-US" altLang="zh-CN" sz="16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F</a:t>
              </a:r>
              <a:endParaRPr lang="en-US" altLang="zh-CN" sz="16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404" name="TextBox 20"/>
            <p:cNvSpPr txBox="1"/>
            <p:nvPr/>
          </p:nvSpPr>
          <p:spPr>
            <a:xfrm>
              <a:off x="12436" y="8750"/>
              <a:ext cx="1587" cy="91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90000"/>
                <a:buChar char="–"/>
                <a:defRPr kumimoji="1" sz="28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FF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kumimoji="1" sz="20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FF"/>
                </a:buClr>
                <a:buChar char="•"/>
                <a:defRPr kumimoji="1" sz="20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Reg[rt]←</a:t>
              </a:r>
              <a:endParaRPr lang="en-US" altLang="zh-CN" sz="16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F</a:t>
              </a:r>
              <a:endParaRPr lang="en-US" altLang="zh-CN" sz="16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643" y="1370"/>
              <a:ext cx="1374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90000"/>
                <a:buChar char="–"/>
                <a:defRPr kumimoji="1" sz="28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FF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kumimoji="1" sz="20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FF"/>
                </a:buClr>
                <a:buChar char="•"/>
                <a:defRPr kumimoji="1" sz="20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取指令</a:t>
              </a:r>
              <a:endPara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816" y="3070"/>
              <a:ext cx="1012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90000"/>
                <a:buChar char="–"/>
                <a:defRPr kumimoji="1" sz="28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FF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kumimoji="1" sz="20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FF"/>
                </a:buClr>
                <a:buChar char="•"/>
                <a:defRPr kumimoji="1" sz="20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译码</a:t>
              </a:r>
              <a:endPara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793" y="4870"/>
              <a:ext cx="1012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90000"/>
                <a:buChar char="–"/>
                <a:defRPr kumimoji="1" sz="28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FF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kumimoji="1" sz="20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FF"/>
                </a:buClr>
                <a:buChar char="•"/>
                <a:defRPr kumimoji="1" sz="20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执行</a:t>
              </a:r>
              <a:endPara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796" y="6547"/>
              <a:ext cx="1012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90000"/>
                <a:buChar char="–"/>
                <a:defRPr kumimoji="1" sz="28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FF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kumimoji="1" sz="20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FF"/>
                </a:buClr>
                <a:buChar char="•"/>
                <a:defRPr kumimoji="1" sz="20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访存</a:t>
              </a:r>
              <a:endPara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633" y="8140"/>
              <a:ext cx="1736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90000"/>
                <a:buChar char="–"/>
                <a:defRPr kumimoji="1" sz="28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FF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kumimoji="1" sz="20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FF"/>
                </a:buClr>
                <a:buChar char="•"/>
                <a:defRPr kumimoji="1" sz="20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写回寄堆</a:t>
              </a:r>
              <a:endPara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30225" y="919480"/>
            <a:ext cx="675005" cy="41586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3200" b="1"/>
              <a:t>指令执行流程</a:t>
            </a:r>
            <a:endParaRPr lang="zh-CN" altLang="en-US" sz="3200" b="1"/>
          </a:p>
        </p:txBody>
      </p:sp>
      <p:sp>
        <p:nvSpPr>
          <p:cNvPr id="12" name="文本框 11"/>
          <p:cNvSpPr txBox="1"/>
          <p:nvPr/>
        </p:nvSpPr>
        <p:spPr>
          <a:xfrm>
            <a:off x="1849755" y="287020"/>
            <a:ext cx="453898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这里，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F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是将要写入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PC/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regfile/mem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的数据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译码级检测（分支的情况）</a:t>
            </a:r>
            <a:endParaRPr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 sz="2000" b="1">
                <a:solidFill>
                  <a:srgbClr val="FF0000"/>
                </a:solidFill>
              </a:rPr>
              <a:t>要点：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en-US" altLang="zh-CN" sz="2000" b="1"/>
              <a:t>1</a:t>
            </a:r>
            <a:r>
              <a:rPr sz="2000" b="1"/>
              <a:t>、</a:t>
            </a:r>
            <a:r>
              <a:rPr lang="zh-CN" altLang="en-US" sz="2000" b="1"/>
              <a:t>在</a:t>
            </a:r>
            <a:r>
              <a:rPr lang="en-US" altLang="zh-CN" sz="2000" b="1"/>
              <a:t>ID</a:t>
            </a:r>
            <a:r>
              <a:rPr sz="2000" b="1"/>
              <a:t>级增加比较电路，</a:t>
            </a:r>
            <a:r>
              <a:rPr sz="2000" b="1">
                <a:sym typeface="+mn-ea"/>
              </a:rPr>
              <a:t>判断</a:t>
            </a:r>
            <a:r>
              <a:rPr lang="en-US" altLang="zh-CN" sz="2000" b="1"/>
              <a:t>id_a</a:t>
            </a:r>
            <a:r>
              <a:rPr sz="2000" b="1"/>
              <a:t>和</a:t>
            </a:r>
            <a:r>
              <a:rPr lang="en-US" altLang="zh-CN" sz="2000" b="1"/>
              <a:t>id_b</a:t>
            </a:r>
            <a:r>
              <a:rPr sz="2000" b="1"/>
              <a:t>是否相等，产生</a:t>
            </a:r>
            <a:r>
              <a:rPr lang="en-US" altLang="zh-CN" sz="2000" b="1"/>
              <a:t>id_z</a:t>
            </a:r>
            <a:r>
              <a:rPr altLang="zh-CN" sz="2000" b="1"/>
              <a:t>信号；</a:t>
            </a:r>
            <a:endParaRPr altLang="zh-CN" sz="2000" b="1"/>
          </a:p>
          <a:p>
            <a:r>
              <a:rPr altLang="zh-CN" sz="2000" b="1"/>
              <a:t>【例】</a:t>
            </a:r>
            <a:r>
              <a:rPr lang="en-US" altLang="zh-CN" sz="2000" b="1">
                <a:solidFill>
                  <a:schemeClr val="accent2">
                    <a:lumMod val="75000"/>
                  </a:schemeClr>
                </a:solidFill>
              </a:rPr>
              <a:t>wire </a:t>
            </a:r>
            <a:r>
              <a:rPr altLang="zh-CN" sz="2000" b="1">
                <a:solidFill>
                  <a:schemeClr val="accent2">
                    <a:lumMod val="75000"/>
                  </a:schemeClr>
                </a:solidFill>
              </a:rPr>
              <a:t>id_z = </a:t>
            </a:r>
            <a:r>
              <a:rPr lang="en-US" altLang="zh-CN" sz="2000" b="1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altLang="zh-CN" sz="2000" b="1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zh-CN" sz="2000" b="1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altLang="zh-CN" sz="2000" b="1">
                <a:solidFill>
                  <a:schemeClr val="accent2">
                    <a:lumMod val="75000"/>
                  </a:schemeClr>
                </a:solidFill>
              </a:rPr>
              <a:t>id_a == id_b</a:t>
            </a:r>
            <a:r>
              <a:rPr lang="en-US" altLang="zh-CN" sz="2000" b="1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altLang="zh-CN" sz="2000" b="1">
                <a:solidFill>
                  <a:schemeClr val="accent2">
                    <a:lumMod val="75000"/>
                  </a:schemeClr>
                </a:solidFill>
              </a:rPr>
              <a:t>) </a:t>
            </a:r>
            <a:r>
              <a:rPr lang="en-US" altLang="zh-CN" sz="2000" b="1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altLang="zh-CN" sz="2000" b="1">
                <a:solidFill>
                  <a:schemeClr val="accent2">
                    <a:lumMod val="75000"/>
                  </a:schemeClr>
                </a:solidFill>
              </a:rPr>
              <a:t>? </a:t>
            </a:r>
            <a:r>
              <a:rPr lang="en-US" altLang="zh-CN" sz="2000" b="1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altLang="zh-CN" sz="2000" b="1">
                <a:solidFill>
                  <a:schemeClr val="accent2">
                    <a:lumMod val="75000"/>
                  </a:schemeClr>
                </a:solidFill>
              </a:rPr>
              <a:t>1'b1</a:t>
            </a:r>
            <a:r>
              <a:rPr lang="en-US" altLang="zh-CN" sz="2000" b="1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altLang="zh-CN" sz="2000" b="1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US" altLang="zh-CN" sz="2000" b="1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altLang="zh-CN" sz="2000" b="1">
                <a:solidFill>
                  <a:schemeClr val="accent2">
                    <a:lumMod val="75000"/>
                  </a:schemeClr>
                </a:solidFill>
              </a:rPr>
              <a:t>1'b0;</a:t>
            </a:r>
            <a:endParaRPr altLang="zh-CN" sz="2000" b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altLang="zh-CN" sz="2000" b="1"/>
              <a:t>或者</a:t>
            </a:r>
            <a:r>
              <a:rPr lang="en-US" altLang="zh-CN" sz="2000" b="1"/>
              <a:t>   </a:t>
            </a:r>
            <a:r>
              <a:rPr lang="en-US" altLang="zh-CN" sz="2000" b="1">
                <a:solidFill>
                  <a:schemeClr val="accent1"/>
                </a:solidFill>
              </a:rPr>
              <a:t> wire id_z = ~|( id_a ^ id_b );</a:t>
            </a:r>
            <a:endParaRPr altLang="zh-CN" sz="2000" b="1">
              <a:solidFill>
                <a:schemeClr val="accent1"/>
              </a:solidFill>
            </a:endParaRPr>
          </a:p>
          <a:p>
            <a:r>
              <a:rPr lang="en-US" altLang="zh-CN" sz="2000" b="1"/>
              <a:t>2</a:t>
            </a:r>
            <a:r>
              <a:rPr sz="2000" b="1"/>
              <a:t>、</a:t>
            </a:r>
            <a:r>
              <a:rPr altLang="zh-CN" sz="2000" b="1"/>
              <a:t>在</a:t>
            </a:r>
            <a:r>
              <a:rPr lang="en-US" altLang="zh-CN" sz="2000" b="1"/>
              <a:t>ID</a:t>
            </a:r>
            <a:r>
              <a:rPr sz="2000" b="1"/>
              <a:t>级判断是否是分支指令，假设</a:t>
            </a:r>
            <a:r>
              <a:rPr lang="en-US" altLang="zh-CN" sz="2000" b="1"/>
              <a:t>ID</a:t>
            </a:r>
            <a:r>
              <a:rPr sz="2000" b="1"/>
              <a:t>级指令序列为</a:t>
            </a:r>
            <a:r>
              <a:rPr lang="en-US" altLang="zh-CN" sz="2000" b="1">
                <a:sym typeface="+mn-ea"/>
              </a:rPr>
              <a:t>ID_Inst</a:t>
            </a:r>
            <a:r>
              <a:rPr sz="2000" b="1"/>
              <a:t>，通过对</a:t>
            </a:r>
            <a:r>
              <a:rPr lang="en-US" altLang="zh-CN" sz="2000" b="1"/>
              <a:t>pcsource</a:t>
            </a:r>
            <a:r>
              <a:rPr sz="2000" b="1"/>
              <a:t>信号定义，检测是否是分支指令（</a:t>
            </a:r>
            <a:r>
              <a:rPr sz="2000" b="1">
                <a:solidFill>
                  <a:srgbClr val="FF0000"/>
                </a:solidFill>
              </a:rPr>
              <a:t>这部分判断本身就是</a:t>
            </a:r>
            <a:r>
              <a:rPr lang="en-US" altLang="zh-CN" sz="2000" b="1">
                <a:solidFill>
                  <a:srgbClr val="FF0000"/>
                </a:solidFill>
              </a:rPr>
              <a:t>ID</a:t>
            </a:r>
            <a:r>
              <a:rPr sz="2000" b="1">
                <a:solidFill>
                  <a:srgbClr val="FF0000"/>
                </a:solidFill>
              </a:rPr>
              <a:t>级完成的</a:t>
            </a:r>
            <a:r>
              <a:rPr sz="2000" b="1"/>
              <a:t>）；</a:t>
            </a:r>
            <a:endParaRPr sz="2000" b="1"/>
          </a:p>
          <a:p>
            <a:r>
              <a:rPr sz="2000" b="1"/>
              <a:t>【例】</a:t>
            </a:r>
            <a:r>
              <a:rPr lang="en-US" altLang="zh-CN" sz="2000" b="1">
                <a:solidFill>
                  <a:schemeClr val="accent1"/>
                </a:solidFill>
              </a:rPr>
              <a:t>assign pcsource = (ID_Inst[31:26] == 6'b001111 &amp;&amp; id_z) || (ID_Inst[31:26] == 6'b010000 &amp;&amp; ~id_z) ? 2'b01: (ID_Inst[31:26] == 6'b010010) ? 2'b10 : 2'b00;</a:t>
            </a:r>
            <a:endParaRPr lang="en-US" altLang="zh-CN" sz="2000" b="1">
              <a:solidFill>
                <a:schemeClr val="accent1"/>
              </a:solidFill>
            </a:endParaRPr>
          </a:p>
          <a:p>
            <a:pPr algn="l">
              <a:buClrTx/>
              <a:buSzTx/>
            </a:pPr>
            <a:r>
              <a:rPr sz="2400" b="1">
                <a:solidFill>
                  <a:srgbClr val="FF0000"/>
                </a:solidFill>
              </a:rPr>
              <a:t>【思考】</a:t>
            </a:r>
            <a:r>
              <a:rPr lang="en-US" altLang="zh-CN" sz="2400" b="1"/>
              <a:t> 	</a:t>
            </a:r>
            <a:r>
              <a:rPr lang="en-US" altLang="zh-CN" sz="2400" b="1">
                <a:sym typeface="Wingdings" panose="05000000000000000000" charset="0"/>
              </a:rPr>
              <a:t></a:t>
            </a:r>
            <a:r>
              <a:rPr sz="2400" b="1">
                <a:sym typeface="Wingdings" panose="05000000000000000000" charset="0"/>
              </a:rPr>
              <a:t>必须这样</a:t>
            </a:r>
            <a:r>
              <a:rPr sz="2400" b="1"/>
              <a:t>修改</a:t>
            </a:r>
            <a:r>
              <a:rPr sz="2400" b="1">
                <a:sym typeface="+mn-ea"/>
              </a:rPr>
              <a:t>pcsource吗？</a:t>
            </a:r>
            <a:endParaRPr sz="2400" b="1">
              <a:sym typeface="+mn-ea"/>
            </a:endParaRPr>
          </a:p>
          <a:p>
            <a:r>
              <a:rPr sz="2400" b="1">
                <a:sym typeface="+mn-ea"/>
              </a:rPr>
              <a:t> </a:t>
            </a:r>
            <a:r>
              <a:rPr lang="en-US" altLang="zh-CN" sz="2400" b="1">
                <a:sym typeface="+mn-ea"/>
              </a:rPr>
              <a:t>              	</a:t>
            </a:r>
            <a:r>
              <a:rPr lang="en-US" altLang="zh-CN" sz="2400" b="1">
                <a:sym typeface="Wingdings" panose="05000000000000000000" charset="0"/>
              </a:rPr>
              <a:t></a:t>
            </a:r>
            <a:r>
              <a:rPr sz="2400" b="1">
                <a:sym typeface="+mn-ea"/>
              </a:rPr>
              <a:t>仅仅</a:t>
            </a:r>
            <a:r>
              <a:rPr sz="2400" b="1"/>
              <a:t>这样就对了吗？（进入流水线的指令是否按照预期执行）</a:t>
            </a:r>
            <a:endParaRPr sz="2400" b="1"/>
          </a:p>
          <a:p>
            <a:endParaRPr sz="2400" b="1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分析下列指令的结果：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44145" y="1490345"/>
            <a:ext cx="11524615" cy="3877945"/>
          </a:xfrm>
        </p:spPr>
        <p:txBody>
          <a:bodyPr>
            <a:normAutofit lnSpcReduction="20000"/>
          </a:bodyPr>
          <a:p>
            <a:r>
              <a:rPr lang="en-US" altLang="zh-CN" sz="2000" b="1">
                <a:sym typeface="+mn-ea"/>
              </a:rPr>
              <a:t>	         ...                 ...                 ...</a:t>
            </a:r>
            <a:r>
              <a:rPr sz="2000" b="1">
                <a:sym typeface="+mn-ea"/>
              </a:rPr>
              <a:t>  </a:t>
            </a:r>
            <a:r>
              <a:rPr lang="en-US" altLang="zh-CN" sz="2000" b="1"/>
              <a:t>              </a:t>
            </a:r>
            <a:endParaRPr lang="en-US" altLang="zh-CN" sz="2000" b="1"/>
          </a:p>
          <a:p>
            <a:r>
              <a:rPr lang="en-US" altLang="zh-CN" sz="2000" b="1"/>
              <a:t>	 assign rom[6'h01]=32'h14001021;		//addi r1,r1,0x0004  </a:t>
            </a:r>
            <a:r>
              <a:rPr lang="en-US" altLang="zh-CN" sz="2000" b="1">
                <a:solidFill>
                  <a:srgbClr val="FF0000"/>
                </a:solidFill>
              </a:rPr>
              <a:t>r1=0x00000005</a:t>
            </a:r>
            <a:endParaRPr lang="en-US" altLang="zh-CN" sz="2000" b="1"/>
          </a:p>
          <a:p>
            <a:r>
              <a:rPr lang="en-US" altLang="zh-CN" sz="2000" b="1"/>
              <a:t>              </a:t>
            </a:r>
            <a:r>
              <a:rPr lang="zh-CN" altLang="en-US" sz="2000" b="1"/>
              <a:t>assign rom[6'h0</a:t>
            </a:r>
            <a:r>
              <a:rPr lang="en-US" altLang="zh-CN" sz="2000" b="1"/>
              <a:t>2</a:t>
            </a:r>
            <a:r>
              <a:rPr lang="zh-CN" altLang="en-US" sz="2000" b="1"/>
              <a:t>]=32'h042010a6;		//or r4,r5,r6 </a:t>
            </a:r>
            <a:r>
              <a:rPr lang="zh-CN" altLang="en-US" sz="2000" b="1">
                <a:solidFill>
                  <a:srgbClr val="FF0000"/>
                </a:solidFill>
              </a:rPr>
              <a:t> r4=0x00000007</a:t>
            </a:r>
            <a:endParaRPr lang="zh-CN" altLang="en-US" sz="2000" b="1"/>
          </a:p>
          <a:p>
            <a:r>
              <a:rPr lang="zh-CN" altLang="en-US" sz="2000" b="1"/>
              <a:t>	 assign rom[6'h0</a:t>
            </a:r>
            <a:r>
              <a:rPr lang="en-US" altLang="zh-CN" sz="2000" b="1"/>
              <a:t>3</a:t>
            </a:r>
            <a:r>
              <a:rPr lang="zh-CN" altLang="en-US" sz="2000" b="1"/>
              <a:t>]=32'h14000043;		//addi r3,r2,0x0  </a:t>
            </a:r>
            <a:r>
              <a:rPr lang="zh-CN" altLang="en-US" sz="2000" b="1">
                <a:solidFill>
                  <a:srgbClr val="FF0000"/>
                </a:solidFill>
              </a:rPr>
              <a:t>r3=0x00000007</a:t>
            </a:r>
            <a:endParaRPr lang="zh-CN" altLang="en-US" sz="2000" b="1"/>
          </a:p>
          <a:p>
            <a:r>
              <a:rPr lang="zh-CN" altLang="en-US" sz="2000" b="1"/>
              <a:t>	 assign rom[6'h0</a:t>
            </a:r>
            <a:r>
              <a:rPr lang="en-US" altLang="zh-CN" sz="2000" b="1"/>
              <a:t>4</a:t>
            </a:r>
            <a:r>
              <a:rPr lang="zh-CN" altLang="en-US" sz="2000" b="1"/>
              <a:t>]=32'h3c001883;   </a:t>
            </a:r>
            <a:r>
              <a:rPr lang="en-US" altLang="zh-CN" sz="2000" b="1"/>
              <a:t>		</a:t>
            </a:r>
            <a:r>
              <a:rPr lang="zh-CN" altLang="en-US" sz="2000" b="1"/>
              <a:t>//</a:t>
            </a:r>
            <a:r>
              <a:rPr lang="zh-CN" altLang="en-US" sz="2000" b="1">
                <a:solidFill>
                  <a:srgbClr val="FF0000"/>
                </a:solidFill>
              </a:rPr>
              <a:t>beq r3,r4,</a:t>
            </a:r>
            <a:r>
              <a:rPr lang="en-US" altLang="zh-CN" sz="2000" b="1">
                <a:solidFill>
                  <a:srgbClr val="FF0000"/>
                </a:solidFill>
              </a:rPr>
              <a:t>6'h0b</a:t>
            </a:r>
            <a:r>
              <a:rPr lang="zh-CN" altLang="en-US" sz="2000" b="1">
                <a:solidFill>
                  <a:srgbClr val="FF0000"/>
                </a:solidFill>
              </a:rPr>
              <a:t>  </a:t>
            </a:r>
            <a:r>
              <a:rPr lang="en-US" altLang="zh-CN" sz="2000" b="1">
                <a:solidFill>
                  <a:srgbClr val="FF0000"/>
                </a:solidFill>
              </a:rPr>
              <a:t>offset=6,</a:t>
            </a:r>
            <a:r>
              <a:rPr lang="zh-CN" altLang="en-US" sz="2000" b="1">
                <a:solidFill>
                  <a:srgbClr val="FF0000"/>
                </a:solidFill>
              </a:rPr>
              <a:t>跳转到6'h</a:t>
            </a:r>
            <a:r>
              <a:rPr lang="en-US" altLang="zh-CN" sz="2000" b="1">
                <a:solidFill>
                  <a:srgbClr val="FF0000"/>
                </a:solidFill>
              </a:rPr>
              <a:t>0b</a:t>
            </a:r>
            <a:r>
              <a:rPr lang="zh-CN" altLang="en-US" sz="2000" b="1"/>
              <a:t> </a:t>
            </a:r>
            <a:endParaRPr lang="zh-CN" altLang="en-US" sz="2000" b="1"/>
          </a:p>
          <a:p>
            <a:r>
              <a:rPr lang="en-US" altLang="zh-CN" sz="2000" b="1"/>
              <a:t>              </a:t>
            </a:r>
            <a:r>
              <a:rPr lang="zh-CN" altLang="en-US" sz="2000" b="1"/>
              <a:t>assign rom[6'h0</a:t>
            </a:r>
            <a:r>
              <a:rPr lang="en-US" altLang="zh-CN" sz="2000" b="1"/>
              <a:t>5</a:t>
            </a:r>
            <a:r>
              <a:rPr lang="zh-CN" altLang="en-US" sz="2000" b="1"/>
              <a:t>]=32'h14001021;		//addi r1,r1,0x0004  r1=？</a:t>
            </a:r>
            <a:endParaRPr lang="zh-CN" altLang="en-US" sz="2000" b="1"/>
          </a:p>
          <a:p>
            <a:r>
              <a:rPr lang="zh-CN" altLang="en-US" sz="2000" b="1"/>
              <a:t>	 </a:t>
            </a:r>
            <a:r>
              <a:rPr lang="en-US" altLang="zh-CN" sz="2000" b="1"/>
              <a:t>        ...                 ...                 ...</a:t>
            </a:r>
            <a:r>
              <a:rPr lang="zh-CN" altLang="en-US" sz="2000" b="1"/>
              <a:t>  </a:t>
            </a:r>
            <a:endParaRPr lang="zh-CN" altLang="en-US" sz="2000" b="1"/>
          </a:p>
          <a:p>
            <a:r>
              <a:rPr lang="zh-CN" altLang="en-US" sz="2000" b="1"/>
              <a:t>	 </a:t>
            </a:r>
            <a:r>
              <a:rPr lang="zh-CN" altLang="en-US" sz="2000" b="1">
                <a:solidFill>
                  <a:srgbClr val="FF0000"/>
                </a:solidFill>
              </a:rPr>
              <a:t>assign rom[6'h</a:t>
            </a:r>
            <a:r>
              <a:rPr lang="en-US" altLang="zh-CN" sz="2000" b="1">
                <a:solidFill>
                  <a:srgbClr val="FF0000"/>
                </a:solidFill>
              </a:rPr>
              <a:t>0b</a:t>
            </a:r>
            <a:r>
              <a:rPr lang="zh-CN" altLang="en-US" sz="2000" b="1">
                <a:solidFill>
                  <a:srgbClr val="FF0000"/>
                </a:solidFill>
              </a:rPr>
              <a:t>]=32'h14001021;		//addi r1,r1,0x0004	r1=？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7260" y="5494020"/>
            <a:ext cx="9287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【思考】理论上</a:t>
            </a:r>
            <a:r>
              <a:rPr lang="en-US" altLang="zh-CN" sz="2400" b="1"/>
              <a:t>R1</a:t>
            </a:r>
            <a:r>
              <a:rPr lang="zh-CN" altLang="en-US" sz="2400" b="1"/>
              <a:t>应该等于多少才对？</a:t>
            </a:r>
            <a:endParaRPr lang="zh-CN" altLang="en-US" sz="2400" b="1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81705"/>
            <a:ext cx="10969200" cy="705600"/>
          </a:xfrm>
        </p:spPr>
        <p:txBody>
          <a:bodyPr/>
          <a:p>
            <a:r>
              <a:rPr altLang="zh-CN"/>
              <a:t>仅仅增加</a:t>
            </a:r>
            <a:r>
              <a:rPr lang="en-US" altLang="zh-CN"/>
              <a:t>ID</a:t>
            </a:r>
            <a:r>
              <a:t>级检测的状态：</a:t>
            </a:r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608400" y="1168455"/>
          <a:ext cx="10968990" cy="24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090"/>
                <a:gridCol w="4319270"/>
                <a:gridCol w="826008"/>
                <a:gridCol w="817033"/>
                <a:gridCol w="730461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MEM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WB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beq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sym typeface="+mn-ea"/>
                        </a:rPr>
                        <a:t>addi</a:t>
                      </a:r>
                      <a:endParaRPr lang="en-US" altLang="zh-CN" sz="1800" b="1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beq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id_z</a:t>
                      </a:r>
                      <a:r>
                        <a:rPr lang="zh-CN" altLang="en-US"/>
                        <a:t>仅仅</a:t>
                      </a:r>
                      <a:r>
                        <a:rPr lang="zh-CN" altLang="zh-CN"/>
                        <a:t>影响</a:t>
                      </a:r>
                      <a:r>
                        <a:rPr lang="en-US" altLang="zh-CN"/>
                        <a:t>pcsource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后续指令（若不成立）</a:t>
                      </a:r>
                      <a:r>
                        <a:rPr lang="en-US" altLang="zh-CN" sz="1600">
                          <a:sym typeface="+mn-ea"/>
                        </a:rPr>
                        <a:t>/</a:t>
                      </a:r>
                      <a:r>
                        <a:rPr lang="zh-CN" altLang="en-US" sz="1600">
                          <a:sym typeface="+mn-ea"/>
                        </a:rPr>
                        <a:t>转移指令（若成立）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addi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D2DDF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beq</a:t>
                      </a:r>
                      <a:endParaRPr lang="en-US" altLang="zh-CN"/>
                    </a:p>
                  </a:txBody>
                  <a:tcPr>
                    <a:solidFill>
                      <a:srgbClr val="D2DDF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后续指令</a:t>
                      </a:r>
                      <a:r>
                        <a:rPr lang="en-US" altLang="zh-CN" sz="1800"/>
                        <a:t>...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下一条应该执行的指令</a:t>
                      </a:r>
                      <a:endParaRPr lang="zh-CN" altLang="en-US" sz="16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D2DDF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addi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611575" y="3897685"/>
          <a:ext cx="10968990" cy="172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9585"/>
                <a:gridCol w="4305935"/>
                <a:gridCol w="842645"/>
                <a:gridCol w="774911"/>
                <a:gridCol w="745912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MEM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WB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beq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600"/>
                        <a:t>若成立，addi 作废，转移指令进入队列</a:t>
                      </a:r>
                      <a:r>
                        <a:rPr lang="zh-CN" altLang="en-US" sz="1600"/>
                        <a:t>；</a:t>
                      </a:r>
                      <a:endParaRPr lang="zh-CN" altLang="en-US" sz="160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/>
                        <a:t>若不成立，</a:t>
                      </a:r>
                      <a:r>
                        <a:rPr lang="en-US" altLang="zh-CN" sz="1600"/>
                        <a:t>addi进入队列</a:t>
                      </a:r>
                      <a:endParaRPr lang="en-US" altLang="zh-CN" sz="16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/>
                        <a:t>beq</a:t>
                      </a:r>
                      <a:r>
                        <a:rPr lang="en-US" altLang="zh-CN" sz="1800">
                          <a:sym typeface="+mn-ea"/>
                        </a:rPr>
                        <a:t>（id_z影响pcsource及IF_Inst）</a:t>
                      </a:r>
                      <a:endParaRPr lang="en-US" altLang="zh-CN" sz="18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后续指令</a:t>
                      </a: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下一条应该执行的指令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>
                    <a:solidFill>
                      <a:srgbClr val="D2DDF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beq</a:t>
                      </a:r>
                      <a:endParaRPr lang="en-US" altLang="zh-CN"/>
                    </a:p>
                  </a:txBody>
                  <a:tcPr>
                    <a:solidFill>
                      <a:srgbClr val="D2DDF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1"/>
          <p:cNvSpPr>
            <a:spLocks noGrp="1"/>
          </p:cNvSpPr>
          <p:nvPr/>
        </p:nvSpPr>
        <p:spPr>
          <a:xfrm>
            <a:off x="611575" y="317888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t>理想的运行状态：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8330" y="5802630"/>
            <a:ext cx="10217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【思考】</a:t>
            </a:r>
            <a:r>
              <a:rPr lang="zh-CN" altLang="en-US" sz="2400" b="1"/>
              <a:t>能否达到理想状态？（不能）；还应该修改什么？（</a:t>
            </a:r>
            <a:r>
              <a:rPr lang="en-US" altLang="zh-CN" sz="2400" b="1"/>
              <a:t>IF_inst</a:t>
            </a:r>
            <a:r>
              <a:rPr lang="zh-CN" altLang="en-US" sz="2400" b="1"/>
              <a:t>）</a:t>
            </a:r>
            <a:endParaRPr lang="zh-CN" altLang="en-US" sz="2400" b="1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ID</a:t>
            </a:r>
            <a:r>
              <a:rPr altLang="zh-CN"/>
              <a:t>级处理控制冒险</a:t>
            </a:r>
            <a:r>
              <a:rPr altLang="zh-CN">
                <a:solidFill>
                  <a:srgbClr val="FF0000"/>
                </a:solidFill>
              </a:rPr>
              <a:t>总结</a:t>
            </a:r>
            <a:r>
              <a:rPr altLang="zh-CN"/>
              <a:t>（</a:t>
            </a:r>
            <a:r>
              <a:rPr altLang="zh-CN">
                <a:solidFill>
                  <a:srgbClr val="FF0000"/>
                </a:solidFill>
              </a:rPr>
              <a:t>分支的情况</a:t>
            </a:r>
            <a:r>
              <a:rPr altLang="zh-CN"/>
              <a:t>）</a:t>
            </a:r>
            <a:endParaRPr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 sz="2400" b="1"/>
              <a:t>1</a:t>
            </a:r>
            <a:r>
              <a:rPr sz="2400" b="1"/>
              <a:t>、在</a:t>
            </a:r>
            <a:r>
              <a:rPr lang="en-US" altLang="zh-CN" sz="2400" b="1"/>
              <a:t>ID</a:t>
            </a:r>
            <a:r>
              <a:rPr sz="2400" b="1"/>
              <a:t>级增加比较电路（</a:t>
            </a:r>
            <a:r>
              <a:rPr sz="2400" b="1">
                <a:solidFill>
                  <a:srgbClr val="7030A0"/>
                </a:solidFill>
              </a:rPr>
              <a:t>提前获取正确的pcsource</a:t>
            </a:r>
            <a:r>
              <a:rPr sz="2400" b="1"/>
              <a:t>）</a:t>
            </a:r>
            <a:endParaRPr sz="2400" b="1"/>
          </a:p>
          <a:p>
            <a:r>
              <a:rPr sz="2400" b="1"/>
              <a:t>【例】</a:t>
            </a:r>
            <a:r>
              <a:rPr lang="en-US" altLang="zh-CN" sz="2400" b="1"/>
              <a:t>	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wire </a:t>
            </a:r>
            <a:r>
              <a:rPr altLang="zh-CN" sz="24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id_z = 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 </a:t>
            </a:r>
            <a:r>
              <a:rPr altLang="zh-CN" sz="24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(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 </a:t>
            </a:r>
            <a:r>
              <a:rPr altLang="zh-CN" sz="24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id_a == id_b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 </a:t>
            </a:r>
            <a:r>
              <a:rPr altLang="zh-CN" sz="24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) 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 </a:t>
            </a:r>
            <a:r>
              <a:rPr altLang="zh-CN" sz="24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? 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 </a:t>
            </a:r>
            <a:r>
              <a:rPr altLang="zh-CN" sz="24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1'b1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 </a:t>
            </a:r>
            <a:r>
              <a:rPr altLang="zh-CN" sz="24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: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 </a:t>
            </a:r>
            <a:r>
              <a:rPr altLang="zh-CN" sz="24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1'b0;</a:t>
            </a:r>
            <a:endParaRPr altLang="zh-CN" sz="2400" b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2400" b="1">
                <a:sym typeface="+mn-ea"/>
              </a:rPr>
              <a:t>  </a:t>
            </a:r>
            <a:r>
              <a:rPr altLang="zh-CN" sz="2400" b="1">
                <a:sym typeface="+mn-ea"/>
              </a:rPr>
              <a:t>或者</a:t>
            </a:r>
            <a:r>
              <a:rPr lang="en-US" altLang="zh-CN" sz="2400" b="1">
                <a:sym typeface="+mn-ea"/>
              </a:rPr>
              <a:t>    	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wire id_z = ~|( id_a ^ id_b );</a:t>
            </a:r>
            <a:endParaRPr lang="en-US" altLang="zh-CN" sz="2400" b="1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br>
              <a:rPr sz="2400" b="1">
                <a:solidFill>
                  <a:schemeClr val="accent1"/>
                </a:solidFill>
              </a:rPr>
            </a:br>
            <a:r>
              <a:rPr lang="en-US" altLang="zh-CN" sz="2400" b="1"/>
              <a:t>2</a:t>
            </a:r>
            <a:r>
              <a:rPr sz="2400" b="1"/>
              <a:t>、修改</a:t>
            </a:r>
            <a:r>
              <a:rPr sz="2400" b="1">
                <a:sym typeface="+mn-ea"/>
              </a:rPr>
              <a:t>IF_Inst（</a:t>
            </a:r>
            <a:r>
              <a:rPr sz="2400" b="1">
                <a:solidFill>
                  <a:srgbClr val="7030A0"/>
                </a:solidFill>
                <a:sym typeface="+mn-ea"/>
              </a:rPr>
              <a:t>要阻止顺序的下一条指令进入流水线</a:t>
            </a:r>
            <a:r>
              <a:rPr sz="2400" b="1">
                <a:sym typeface="+mn-ea"/>
              </a:rPr>
              <a:t>）</a:t>
            </a:r>
            <a:endParaRPr sz="2400" b="1"/>
          </a:p>
          <a:p>
            <a:r>
              <a:rPr sz="2400" b="1"/>
              <a:t>【例】</a:t>
            </a:r>
            <a:r>
              <a:rPr sz="2400" b="1">
                <a:solidFill>
                  <a:schemeClr val="accent2">
                    <a:lumMod val="75000"/>
                  </a:schemeClr>
                </a:solidFill>
              </a:rPr>
              <a:t>wire [31:0] IF_Inst = (pcsource ==2'b01) ? 32'h0 : IF_Inst_org;</a:t>
            </a:r>
            <a:endParaRPr sz="2400" b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sz="2400" b="1">
                <a:solidFill>
                  <a:srgbClr val="FF0000"/>
                </a:solidFill>
              </a:rPr>
              <a:t>【思考】</a:t>
            </a:r>
            <a:r>
              <a:rPr sz="2400" b="1">
                <a:sym typeface="+mn-ea"/>
              </a:rPr>
              <a:t>IF_Inst_org和IF_Inst分别应该对应哪些模块？</a:t>
            </a:r>
            <a:endParaRPr sz="2400" b="1">
              <a:sym typeface="+mn-ea"/>
            </a:endParaRPr>
          </a:p>
          <a:p>
            <a:r>
              <a:rPr sz="2400" b="1">
                <a:sym typeface="+mn-ea"/>
              </a:rPr>
              <a:t> </a:t>
            </a:r>
            <a:r>
              <a:rPr lang="en-US" altLang="zh-CN" sz="2400" b="1">
                <a:sym typeface="+mn-ea"/>
              </a:rPr>
              <a:t>             </a:t>
            </a:r>
            <a:r>
              <a:rPr sz="2400" b="1">
                <a:sym typeface="+mn-ea"/>
              </a:rPr>
              <a:t>废掉一条指令和暂停一条指令有什么区别？</a:t>
            </a:r>
            <a:endParaRPr sz="2400" b="1">
              <a:sym typeface="+mn-ea"/>
            </a:endParaRPr>
          </a:p>
          <a:p>
            <a:endParaRPr sz="2400" b="1"/>
          </a:p>
        </p:txBody>
      </p:sp>
      <p:sp>
        <p:nvSpPr>
          <p:cNvPr id="4" name="圆角矩形标注 3"/>
          <p:cNvSpPr/>
          <p:nvPr/>
        </p:nvSpPr>
        <p:spPr>
          <a:xfrm>
            <a:off x="8672830" y="3303905"/>
            <a:ext cx="2078990" cy="661035"/>
          </a:xfrm>
          <a:prstGeom prst="wedgeRoundRectCallout">
            <a:avLst>
              <a:gd name="adj1" fmla="val -54673"/>
              <a:gd name="adj2" fmla="val 88616"/>
              <a:gd name="adj3" fmla="val 16667"/>
            </a:avLst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这是一条无效指令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580630" y="4224020"/>
            <a:ext cx="901065" cy="536575"/>
          </a:xfrm>
          <a:prstGeom prst="rect">
            <a:avLst/>
          </a:prstGeom>
          <a:noFill/>
          <a:ln w="12700" cmpd="sng">
            <a:solidFill>
              <a:schemeClr val="accent6">
                <a:alpha val="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590155" y="4233545"/>
            <a:ext cx="920115" cy="5080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8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UNIT_TABLE_BEAUTIFY" val="smartTable{7da5cc5b-fdac-400e-9e59-52ecc519dca8}"/>
</p:tagLst>
</file>

<file path=ppt/tags/tag66.xml><?xml version="1.0" encoding="utf-8"?>
<p:tagLst xmlns:p="http://schemas.openxmlformats.org/presentationml/2006/main">
  <p:tag name="KSO_WM_UNIT_TABLE_BEAUTIFY" val="smartTable{af102913-5da3-4f83-9201-3d2d0bb05ed6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5097</Words>
  <Application>WPS 演示</Application>
  <PresentationFormat>宽屏</PresentationFormat>
  <Paragraphs>365</Paragraphs>
  <Slides>20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Wingdings</vt:lpstr>
      <vt:lpstr>Arial Unicode MS</vt:lpstr>
      <vt:lpstr>Times New Roman</vt:lpstr>
      <vt:lpstr>Calibri</vt:lpstr>
      <vt:lpstr>黑体</vt:lpstr>
      <vt:lpstr>Office 主题​​</vt:lpstr>
      <vt:lpstr>Visio.Drawing.11</vt:lpstr>
      <vt:lpstr>Visio.Drawing.11</vt:lpstr>
      <vt:lpstr>Visio.Drawing.11</vt:lpstr>
      <vt:lpstr>计算机系统结构综合实验</vt:lpstr>
      <vt:lpstr>相关说明</vt:lpstr>
      <vt:lpstr>实验四 解决控制冒险问题</vt:lpstr>
      <vt:lpstr>PowerPoint 演示文稿</vt:lpstr>
      <vt:lpstr>PowerPoint 演示文稿</vt:lpstr>
      <vt:lpstr>译码级检测（分支）</vt:lpstr>
      <vt:lpstr>分析下列指令的结果：</vt:lpstr>
      <vt:lpstr>仅仅增加ID级检测的状态：</vt:lpstr>
      <vt:lpstr>ID级处理控制冒险总结（分支）</vt:lpstr>
      <vt:lpstr>ID级处理控制冒险（跳转）</vt:lpstr>
      <vt:lpstr>五级流水线CPU架构图（ID级检测）</vt:lpstr>
      <vt:lpstr>扩展：执行级检测（分支）</vt:lpstr>
      <vt:lpstr>扩展：执行级检测（分支）</vt:lpstr>
      <vt:lpstr>扩展：执行级检测（分支）</vt:lpstr>
      <vt:lpstr>PowerPoint 演示文稿</vt:lpstr>
      <vt:lpstr>五级流水线CPU架构图（EXE级检测）</vt:lpstr>
      <vt:lpstr>五级流水线CPU架构图（EXE级检测）</vt:lpstr>
      <vt:lpstr>PowerPoint 演示文稿</vt:lpstr>
      <vt:lpstr>其他注意事项</vt:lpstr>
      <vt:lpstr>关于提交实验报告的再次申明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wh</cp:lastModifiedBy>
  <cp:revision>330</cp:revision>
  <dcterms:created xsi:type="dcterms:W3CDTF">2019-06-19T02:08:00Z</dcterms:created>
  <dcterms:modified xsi:type="dcterms:W3CDTF">2023-05-09T09:20:34Z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2052-11.8.2.9015</vt:lpwstr>
  </property>
  <property fmtid="{D5CDD505-2E9C-101B-9397-08002B2CF9AE}" pid="3" name="ICV">
    <vt:lpwstr>1ADC2B408BDA47E3949DEAA66B299237</vt:lpwstr>
  </property>
</Properties>
</file>