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99" r:id="rId3"/>
    <p:sldId id="339" r:id="rId4"/>
    <p:sldId id="402" r:id="rId5"/>
    <p:sldId id="345" r:id="rId6"/>
    <p:sldId id="401" r:id="rId7"/>
    <p:sldId id="347" r:id="rId8"/>
    <p:sldId id="340" r:id="rId9"/>
    <p:sldId id="368" r:id="rId10"/>
    <p:sldId id="370" r:id="rId11"/>
    <p:sldId id="404" r:id="rId12"/>
    <p:sldId id="406" r:id="rId13"/>
    <p:sldId id="371" r:id="rId14"/>
    <p:sldId id="373" r:id="rId15"/>
    <p:sldId id="374" r:id="rId16"/>
    <p:sldId id="375" r:id="rId17"/>
    <p:sldId id="376" r:id="rId18"/>
    <p:sldId id="377" r:id="rId19"/>
    <p:sldId id="378" r:id="rId20"/>
    <p:sldId id="379" r:id="rId21"/>
    <p:sldId id="380" r:id="rId22"/>
    <p:sldId id="504" r:id="rId23"/>
    <p:sldId id="382" r:id="rId24"/>
    <p:sldId id="383" r:id="rId25"/>
    <p:sldId id="509" r:id="rId26"/>
    <p:sldId id="507" r:id="rId27"/>
    <p:sldId id="505" r:id="rId28"/>
    <p:sldId id="506" r:id="rId29"/>
    <p:sldId id="384" r:id="rId30"/>
    <p:sldId id="508" r:id="rId31"/>
    <p:sldId id="510" r:id="rId32"/>
    <p:sldId id="407" r:id="rId33"/>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6600"/>
    <a:srgbClr val="FF8398"/>
    <a:srgbClr val="A50021"/>
    <a:srgbClr val="993300"/>
    <a:srgbClr val="6D6D6D"/>
    <a:srgbClr val="818181"/>
    <a:srgbClr val="469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autoAdjust="0"/>
    <p:restoredTop sz="92767" autoAdjust="0"/>
  </p:normalViewPr>
  <p:slideViewPr>
    <p:cSldViewPr snapToGrid="0">
      <p:cViewPr>
        <p:scale>
          <a:sx n="50" d="100"/>
          <a:sy n="50" d="100"/>
        </p:scale>
        <p:origin x="1368" y="6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53" d="100"/>
          <a:sy n="53" d="100"/>
        </p:scale>
        <p:origin x="-1530" y="-72"/>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40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269" tIns="49255" rIns="100269" bIns="49255" numCol="1" anchor="t" anchorCtr="0" compatLnSpc="1">
            <a:prstTxWarp prst="textNoShape">
              <a:avLst/>
            </a:prstTxWarp>
          </a:bodyPr>
          <a:lstStyle/>
          <a:p>
            <a:pPr lvl="0"/>
            <a:r>
              <a:rPr lang="en-US" altLang="zh-CN" noProof="0" smtClean="0"/>
              <a:t>We want this to be in font 11 and justify.</a:t>
            </a:r>
          </a:p>
        </p:txBody>
      </p:sp>
    </p:spTree>
    <p:extLst>
      <p:ext uri="{BB962C8B-B14F-4D97-AF65-F5344CB8AC3E}">
        <p14:creationId xmlns:p14="http://schemas.microsoft.com/office/powerpoint/2010/main" val="3453879226"/>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p:spPr>
        <p:txBody>
          <a:bodyPr/>
          <a:lstStyle/>
          <a:p>
            <a:r>
              <a:rPr lang="en-US" altLang="zh-CN" smtClean="0"/>
              <a:t>Start X:40</a:t>
            </a:r>
          </a:p>
        </p:txBody>
      </p:sp>
      <p:sp>
        <p:nvSpPr>
          <p:cNvPr id="4099"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469823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smtClean="0"/>
              <a:t>So where are in in the overall scheme of things.</a:t>
            </a:r>
          </a:p>
          <a:p>
            <a:r>
              <a:rPr lang="en-US" altLang="zh-CN" smtClean="0"/>
              <a:t>Well, we just finished designing the processor’s datapath.</a:t>
            </a:r>
          </a:p>
          <a:p>
            <a:r>
              <a:rPr lang="en-US" altLang="zh-CN" smtClean="0"/>
              <a:t>Now I am going to show you how to design the control for the datapath.</a:t>
            </a:r>
          </a:p>
          <a:p>
            <a:endParaRPr lang="en-US" altLang="zh-CN" smtClean="0"/>
          </a:p>
          <a:p>
            <a:r>
              <a:rPr lang="en-US" altLang="zh-CN" smtClean="0"/>
              <a:t>+1 = 7 min. (X:47)</a:t>
            </a:r>
          </a:p>
        </p:txBody>
      </p:sp>
      <p:sp>
        <p:nvSpPr>
          <p:cNvPr id="88067"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2855880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smtClean="0"/>
              <a:t>First let’s look at the Instruction Fetch Unit where everything begins.</a:t>
            </a:r>
          </a:p>
          <a:p>
            <a:r>
              <a:rPr lang="en-US" altLang="zh-CN" smtClean="0"/>
              <a:t>Every instruction begins at the clock tick.  The clock tick in this case is the high to low transition of the Clk (points to the “bubble” of PC).</a:t>
            </a:r>
          </a:p>
          <a:p>
            <a:r>
              <a:rPr lang="en-US" altLang="zh-CN" smtClean="0"/>
              <a:t>What happens right after the clock tick?</a:t>
            </a:r>
          </a:p>
          <a:p>
            <a:r>
              <a:rPr lang="en-US" altLang="zh-CN" smtClean="0"/>
              <a:t>After Clk-to-Q delay, the PC gets the value that points to the Add instruction and fetch the add instruction from the memory but sending the address to the Ideal Instruction memory.</a:t>
            </a:r>
          </a:p>
          <a:p>
            <a:r>
              <a:rPr lang="en-US" altLang="zh-CN" smtClean="0"/>
              <a:t>Notice that since this is the beginning of the instruction, Control signals Branch and Jump will still have the old values from the previous instruction.</a:t>
            </a:r>
          </a:p>
          <a:p>
            <a:r>
              <a:rPr lang="en-US" altLang="zh-CN" smtClean="0"/>
              <a:t>At the beginning of ALL instructions execution, the instruction unit behaves the same way as shown here and we won’t repeat this picture for every instruction.</a:t>
            </a:r>
          </a:p>
          <a:p>
            <a:endParaRPr lang="en-US" altLang="zh-CN" smtClean="0"/>
          </a:p>
          <a:p>
            <a:r>
              <a:rPr lang="en-US" altLang="zh-CN" smtClean="0"/>
              <a:t>+2 = 12 min. (X:52)</a:t>
            </a:r>
          </a:p>
        </p:txBody>
      </p:sp>
      <p:sp>
        <p:nvSpPr>
          <p:cNvPr id="90115"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309931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This picture shows the activities at the main </a:t>
            </a:r>
            <a:r>
              <a:rPr lang="en-US" altLang="zh-CN" dirty="0" err="1" smtClean="0"/>
              <a:t>datapath</a:t>
            </a:r>
            <a:r>
              <a:rPr lang="en-US" altLang="zh-CN" dirty="0" smtClean="0"/>
              <a:t> during the execution of the Add or Subtract instructions.  </a:t>
            </a:r>
          </a:p>
          <a:p>
            <a:r>
              <a:rPr lang="en-US" altLang="zh-CN" dirty="0" smtClean="0"/>
              <a:t>The active parts of the </a:t>
            </a:r>
            <a:r>
              <a:rPr lang="en-US" altLang="zh-CN" dirty="0" err="1" smtClean="0"/>
              <a:t>datapath</a:t>
            </a:r>
            <a:r>
              <a:rPr lang="en-US" altLang="zh-CN" dirty="0" smtClean="0"/>
              <a:t> are shown in different color as well as thicker lines.</a:t>
            </a:r>
          </a:p>
          <a:p>
            <a:r>
              <a:rPr lang="en-US" altLang="zh-CN" dirty="0" smtClean="0"/>
              <a:t>First of all, the </a:t>
            </a:r>
            <a:r>
              <a:rPr lang="en-US" altLang="zh-CN" dirty="0" err="1" smtClean="0"/>
              <a:t>Rs</a:t>
            </a:r>
            <a:r>
              <a:rPr lang="en-US" altLang="zh-CN" dirty="0" smtClean="0"/>
              <a:t> and </a:t>
            </a:r>
            <a:r>
              <a:rPr lang="en-US" altLang="zh-CN" dirty="0" err="1" smtClean="0"/>
              <a:t>Rt</a:t>
            </a:r>
            <a:r>
              <a:rPr lang="en-US" altLang="zh-CN" dirty="0" smtClean="0"/>
              <a:t> of the instructions are fed to the Ra and </a:t>
            </a:r>
            <a:r>
              <a:rPr lang="en-US" altLang="zh-CN" dirty="0" err="1" smtClean="0"/>
              <a:t>Rb</a:t>
            </a:r>
            <a:r>
              <a:rPr lang="en-US" altLang="zh-CN" dirty="0" smtClean="0"/>
              <a:t> address ports of the register file and cause the contents of registers specified by the </a:t>
            </a:r>
            <a:r>
              <a:rPr lang="en-US" altLang="zh-CN" dirty="0" err="1" smtClean="0"/>
              <a:t>Rs</a:t>
            </a:r>
            <a:r>
              <a:rPr lang="en-US" altLang="zh-CN" dirty="0" smtClean="0"/>
              <a:t> and </a:t>
            </a:r>
            <a:r>
              <a:rPr lang="en-US" altLang="zh-CN" dirty="0" err="1" smtClean="0"/>
              <a:t>Rt</a:t>
            </a:r>
            <a:r>
              <a:rPr lang="en-US" altLang="zh-CN" dirty="0" smtClean="0"/>
              <a:t> fields to be placed on </a:t>
            </a:r>
            <a:r>
              <a:rPr lang="en-US" altLang="zh-CN" dirty="0" err="1" smtClean="0"/>
              <a:t>busA</a:t>
            </a:r>
            <a:r>
              <a:rPr lang="en-US" altLang="zh-CN" dirty="0" smtClean="0"/>
              <a:t> and </a:t>
            </a:r>
            <a:r>
              <a:rPr lang="en-US" altLang="zh-CN" dirty="0" err="1" smtClean="0"/>
              <a:t>busB</a:t>
            </a:r>
            <a:r>
              <a:rPr lang="en-US" altLang="zh-CN" dirty="0" smtClean="0"/>
              <a:t>, respectively.</a:t>
            </a:r>
          </a:p>
          <a:p>
            <a:r>
              <a:rPr lang="en-US" altLang="zh-CN" dirty="0" smtClean="0"/>
              <a:t>With the ALUctr signals set to either Add or Subtract, the ALU will perform the proper operation and with </a:t>
            </a:r>
            <a:r>
              <a:rPr lang="en-US" altLang="zh-CN" dirty="0" err="1" smtClean="0"/>
              <a:t>MemtoReg</a:t>
            </a:r>
            <a:r>
              <a:rPr lang="en-US" altLang="zh-CN" dirty="0" smtClean="0"/>
              <a:t> set to 0, the ALU output will be placed onto </a:t>
            </a:r>
            <a:r>
              <a:rPr lang="en-US" altLang="zh-CN" dirty="0" err="1" smtClean="0"/>
              <a:t>busW</a:t>
            </a:r>
            <a:r>
              <a:rPr lang="en-US" altLang="zh-CN" dirty="0" smtClean="0"/>
              <a:t>.</a:t>
            </a:r>
          </a:p>
          <a:p>
            <a:r>
              <a:rPr lang="en-US" altLang="zh-CN" dirty="0" smtClean="0"/>
              <a:t>The control we are going to design will also set </a:t>
            </a:r>
            <a:r>
              <a:rPr lang="en-US" altLang="zh-CN" dirty="0" err="1" smtClean="0"/>
              <a:t>RegWr</a:t>
            </a:r>
            <a:r>
              <a:rPr lang="en-US" altLang="zh-CN" dirty="0" smtClean="0"/>
              <a:t> to 1 so that the result will be written to the register file at the end of the cycle.</a:t>
            </a:r>
          </a:p>
          <a:p>
            <a:r>
              <a:rPr lang="en-US" altLang="zh-CN" dirty="0" smtClean="0"/>
              <a:t>Notice that </a:t>
            </a:r>
            <a:r>
              <a:rPr lang="en-US" altLang="zh-CN" dirty="0" err="1" smtClean="0"/>
              <a:t>ExtOp</a:t>
            </a:r>
            <a:r>
              <a:rPr lang="en-US" altLang="zh-CN" dirty="0" smtClean="0"/>
              <a:t> is don’t care because the Extender in this case can either do a </a:t>
            </a:r>
            <a:r>
              <a:rPr lang="en-US" altLang="zh-CN" dirty="0" err="1" smtClean="0"/>
              <a:t>SignExt</a:t>
            </a:r>
            <a:r>
              <a:rPr lang="en-US" altLang="zh-CN" dirty="0" smtClean="0"/>
              <a:t> or </a:t>
            </a:r>
            <a:r>
              <a:rPr lang="en-US" altLang="zh-CN" dirty="0" err="1" smtClean="0"/>
              <a:t>ZeroExt</a:t>
            </a:r>
            <a:r>
              <a:rPr lang="en-US" altLang="zh-CN" dirty="0" smtClean="0"/>
              <a:t>.  We DON’T care because </a:t>
            </a:r>
            <a:r>
              <a:rPr lang="en-US" altLang="zh-CN" dirty="0" err="1" smtClean="0"/>
              <a:t>ALUSrc</a:t>
            </a:r>
            <a:r>
              <a:rPr lang="en-US" altLang="zh-CN" dirty="0" smtClean="0"/>
              <a:t> will be equal to 0--we are using </a:t>
            </a:r>
            <a:r>
              <a:rPr lang="en-US" altLang="zh-CN" dirty="0" err="1" smtClean="0"/>
              <a:t>busB</a:t>
            </a:r>
            <a:r>
              <a:rPr lang="en-US" altLang="zh-CN" dirty="0" smtClean="0"/>
              <a:t>.</a:t>
            </a:r>
          </a:p>
          <a:p>
            <a:r>
              <a:rPr lang="en-US" altLang="zh-CN" dirty="0" smtClean="0"/>
              <a:t>The other control signals we need to worry about are:</a:t>
            </a:r>
          </a:p>
          <a:p>
            <a:r>
              <a:rPr lang="en-US" altLang="zh-CN" dirty="0" smtClean="0"/>
              <a:t>(a) </a:t>
            </a:r>
            <a:r>
              <a:rPr lang="en-US" altLang="zh-CN" dirty="0" err="1" smtClean="0"/>
              <a:t>MemWr</a:t>
            </a:r>
            <a:r>
              <a:rPr lang="en-US" altLang="zh-CN" dirty="0" smtClean="0"/>
              <a:t> has to be set to zero because we do not want to  write the memory. </a:t>
            </a:r>
          </a:p>
          <a:p>
            <a:r>
              <a:rPr lang="en-US" altLang="zh-CN" dirty="0" smtClean="0"/>
              <a:t>(b) And Branch and Jump, we have to set to zero.  Let me show you why.</a:t>
            </a:r>
          </a:p>
          <a:p>
            <a:endParaRPr lang="en-US" altLang="zh-CN" dirty="0" smtClean="0"/>
          </a:p>
          <a:p>
            <a:r>
              <a:rPr lang="en-US" altLang="zh-CN" dirty="0" smtClean="0"/>
              <a:t>+3 = 15 min. (X:55)</a:t>
            </a:r>
          </a:p>
        </p:txBody>
      </p:sp>
      <p:sp>
        <p:nvSpPr>
          <p:cNvPr id="92163"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3518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smtClean="0"/>
              <a:t>This picture shows the control signals setting for the Instruction Fetch Unit at the end of the Add or Subtract instruction.</a:t>
            </a:r>
          </a:p>
          <a:p>
            <a:r>
              <a:rPr lang="en-US" altLang="zh-CN" smtClean="0"/>
              <a:t>Both the Branch and Jump signals are set to 0.</a:t>
            </a:r>
          </a:p>
          <a:p>
            <a:r>
              <a:rPr lang="en-US" altLang="zh-CN" smtClean="0"/>
              <a:t>Consequently, the output of the first adder, which implements PC plus 1, is selected through the two 2-to-1 mux and got placed into the input of the Program Counter register.</a:t>
            </a:r>
          </a:p>
          <a:p>
            <a:r>
              <a:rPr lang="en-US" altLang="zh-CN" smtClean="0"/>
              <a:t>The Program Counter is updated to this new value at the next clock tick.</a:t>
            </a:r>
          </a:p>
          <a:p>
            <a:r>
              <a:rPr lang="en-US" altLang="zh-CN" smtClean="0"/>
              <a:t>Notice that the Program Counter is updated at every cycle.  Therefore it does not have a Write Enable signal to control the write.</a:t>
            </a:r>
          </a:p>
          <a:p>
            <a:r>
              <a:rPr lang="en-US" altLang="zh-CN" smtClean="0"/>
              <a:t>Also, this picture is the same for or all instructions other than Branch and Jump.</a:t>
            </a:r>
          </a:p>
          <a:p>
            <a:r>
              <a:rPr lang="en-US" altLang="zh-CN" smtClean="0"/>
              <a:t>Therefore I will only show this picture again for the Branch and Jump instructions and will not  repeat this for all other instructions.</a:t>
            </a:r>
          </a:p>
          <a:p>
            <a:endParaRPr lang="en-US" altLang="zh-CN" smtClean="0"/>
          </a:p>
          <a:p>
            <a:r>
              <a:rPr lang="en-US" altLang="zh-CN" smtClean="0"/>
              <a:t>+2 = 17 min. (X:57)</a:t>
            </a:r>
          </a:p>
        </p:txBody>
      </p:sp>
      <p:sp>
        <p:nvSpPr>
          <p:cNvPr id="94211"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2233140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dirty="0" smtClean="0"/>
              <a:t>Let’s take a more quantitative picture of what is happening.</a:t>
            </a:r>
          </a:p>
          <a:p>
            <a:r>
              <a:rPr lang="en-US" altLang="zh-CN" dirty="0" smtClean="0"/>
              <a:t>At each clock tick, the Program Counter will present its latest value to the Instruction memory after </a:t>
            </a:r>
            <a:r>
              <a:rPr lang="en-US" altLang="zh-CN" dirty="0" err="1" smtClean="0"/>
              <a:t>Clk</a:t>
            </a:r>
            <a:r>
              <a:rPr lang="en-US" altLang="zh-CN" dirty="0" smtClean="0"/>
              <a:t>-to-Q time(</a:t>
            </a:r>
            <a:r>
              <a:rPr lang="zh-CN" altLang="en-US" dirty="0" smtClean="0"/>
              <a:t>虽然早就产生，但</a:t>
            </a:r>
            <a:r>
              <a:rPr lang="en-US" altLang="zh-CN" dirty="0" smtClean="0"/>
              <a:t>PC</a:t>
            </a:r>
            <a:r>
              <a:rPr lang="zh-CN" altLang="en-US" dirty="0" smtClean="0"/>
              <a:t>值的改变一定在时钟边沿的控制下进行的</a:t>
            </a:r>
            <a:r>
              <a:rPr lang="en-US" altLang="zh-CN" dirty="0" smtClean="0"/>
              <a:t>).</a:t>
            </a:r>
          </a:p>
          <a:p>
            <a:r>
              <a:rPr lang="en-US" altLang="zh-CN" dirty="0" smtClean="0"/>
              <a:t>After a delay of the Instruction Memory Access time, the Opcode, Rd, </a:t>
            </a:r>
            <a:r>
              <a:rPr lang="en-US" altLang="zh-CN" dirty="0" err="1" smtClean="0"/>
              <a:t>Rs</a:t>
            </a:r>
            <a:r>
              <a:rPr lang="en-US" altLang="zh-CN" dirty="0" smtClean="0"/>
              <a:t>, </a:t>
            </a:r>
            <a:r>
              <a:rPr lang="en-US" altLang="zh-CN" dirty="0" err="1" smtClean="0"/>
              <a:t>Rt</a:t>
            </a:r>
            <a:r>
              <a:rPr lang="en-US" altLang="zh-CN" dirty="0" smtClean="0"/>
              <a:t>, and Function fields will become valid on the instruction bus.</a:t>
            </a:r>
          </a:p>
          <a:p>
            <a:r>
              <a:rPr lang="en-US" altLang="zh-CN" dirty="0" smtClean="0"/>
              <a:t>Once we have the new instruction, that is the Add or Subtract instruction, on the instruction bus, two things happen in parallel.</a:t>
            </a:r>
          </a:p>
          <a:p>
            <a:r>
              <a:rPr lang="en-US" altLang="zh-CN" dirty="0" smtClean="0"/>
              <a:t>First of all, the control unit will decode the Opcode and </a:t>
            </a:r>
            <a:r>
              <a:rPr lang="en-US" altLang="zh-CN" dirty="0" err="1" smtClean="0"/>
              <a:t>Func</a:t>
            </a:r>
            <a:r>
              <a:rPr lang="en-US" altLang="zh-CN" dirty="0" smtClean="0"/>
              <a:t> field and set the control signals ALUctr and </a:t>
            </a:r>
            <a:r>
              <a:rPr lang="en-US" altLang="zh-CN" dirty="0" err="1" smtClean="0"/>
              <a:t>RegWr</a:t>
            </a:r>
            <a:r>
              <a:rPr lang="en-US" altLang="zh-CN" dirty="0" smtClean="0"/>
              <a:t> accordingly.  We will cover this in the next lecture.</a:t>
            </a:r>
          </a:p>
          <a:p>
            <a:r>
              <a:rPr lang="en-US" altLang="zh-CN" dirty="0" smtClean="0"/>
              <a:t>While this is happening (points to Control Delay), we will also be reading the register file (Register File Access Time).</a:t>
            </a:r>
          </a:p>
          <a:p>
            <a:r>
              <a:rPr lang="en-US" altLang="zh-CN" dirty="0" smtClean="0"/>
              <a:t>Once the data is valid on </a:t>
            </a:r>
            <a:r>
              <a:rPr lang="en-US" altLang="zh-CN" dirty="0" err="1" smtClean="0"/>
              <a:t>busA</a:t>
            </a:r>
            <a:r>
              <a:rPr lang="en-US" altLang="zh-CN" dirty="0" smtClean="0"/>
              <a:t> and </a:t>
            </a:r>
            <a:r>
              <a:rPr lang="en-US" altLang="zh-CN" dirty="0" err="1" smtClean="0"/>
              <a:t>busB</a:t>
            </a:r>
            <a:r>
              <a:rPr lang="en-US" altLang="zh-CN" dirty="0" smtClean="0"/>
              <a:t>, the ALU will perform the Add or Subtract operation based on the ALUctr signal.</a:t>
            </a:r>
          </a:p>
          <a:p>
            <a:r>
              <a:rPr lang="en-US" altLang="zh-CN" dirty="0" smtClean="0"/>
              <a:t>Hopefully, the ALU is fast enough that it will finish the operation (ALU Delay) before the next clock tick.</a:t>
            </a:r>
          </a:p>
          <a:p>
            <a:r>
              <a:rPr lang="en-US" altLang="zh-CN" dirty="0" smtClean="0"/>
              <a:t>At the next clock tick, the output of the ALU will be written into the register file because the </a:t>
            </a:r>
            <a:r>
              <a:rPr lang="en-US" altLang="zh-CN" dirty="0" err="1" smtClean="0"/>
              <a:t>RegWr</a:t>
            </a:r>
            <a:r>
              <a:rPr lang="en-US" altLang="zh-CN" dirty="0" smtClean="0"/>
              <a:t> signal will be equal to 1.</a:t>
            </a:r>
          </a:p>
          <a:p>
            <a:endParaRPr lang="en-US" altLang="zh-CN" dirty="0" smtClean="0"/>
          </a:p>
          <a:p>
            <a:r>
              <a:rPr lang="en-US" altLang="zh-CN" dirty="0" smtClean="0"/>
              <a:t>+3 = 45 min. (Y:25)</a:t>
            </a:r>
          </a:p>
          <a:p>
            <a:endParaRPr lang="en-US" altLang="zh-CN" dirty="0" smtClean="0"/>
          </a:p>
          <a:p>
            <a:r>
              <a:rPr lang="en-US" altLang="zh-CN" b="1" dirty="0" smtClean="0"/>
              <a:t>Complement:</a:t>
            </a:r>
          </a:p>
          <a:p>
            <a:r>
              <a:rPr lang="en-US" altLang="zh-CN" dirty="0" smtClean="0"/>
              <a:t>Instruction bus: see slide 12 on </a:t>
            </a:r>
            <a:r>
              <a:rPr lang="en-US" altLang="zh-CN" b="1" dirty="0" smtClean="0"/>
              <a:t>An Abstract View of the Critical Path</a:t>
            </a:r>
          </a:p>
        </p:txBody>
      </p:sp>
      <p:sp>
        <p:nvSpPr>
          <p:cNvPr id="96259"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1600329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Now let’s look at the control signals setting for the Or immediate instruction.</a:t>
            </a:r>
          </a:p>
          <a:p>
            <a:r>
              <a:rPr lang="en-US" altLang="zh-CN" dirty="0" smtClean="0"/>
              <a:t>The OR immediate instruction OR the content of the register specified by the </a:t>
            </a:r>
            <a:r>
              <a:rPr lang="en-US" altLang="zh-CN" dirty="0" err="1" smtClean="0"/>
              <a:t>Rs</a:t>
            </a:r>
            <a:r>
              <a:rPr lang="en-US" altLang="zh-CN" dirty="0" smtClean="0"/>
              <a:t> field to the Zero Extended Immediate field and write the result to the register specified in Rt.</a:t>
            </a:r>
          </a:p>
          <a:p>
            <a:r>
              <a:rPr lang="en-US" altLang="zh-CN" dirty="0" smtClean="0"/>
              <a:t>This is how it works in the </a:t>
            </a:r>
            <a:r>
              <a:rPr lang="en-US" altLang="zh-CN" dirty="0" err="1" smtClean="0"/>
              <a:t>datapath</a:t>
            </a:r>
            <a:r>
              <a:rPr lang="en-US" altLang="zh-CN" dirty="0" smtClean="0"/>
              <a:t>.  The </a:t>
            </a:r>
            <a:r>
              <a:rPr lang="en-US" altLang="zh-CN" dirty="0" err="1" smtClean="0"/>
              <a:t>Rs</a:t>
            </a:r>
            <a:r>
              <a:rPr lang="en-US" altLang="zh-CN" dirty="0" smtClean="0"/>
              <a:t> field is fed to the Ra address port to cause the contents of register </a:t>
            </a:r>
            <a:r>
              <a:rPr lang="en-US" altLang="zh-CN" dirty="0" err="1" smtClean="0"/>
              <a:t>Rs</a:t>
            </a:r>
            <a:r>
              <a:rPr lang="en-US" altLang="zh-CN" dirty="0" smtClean="0"/>
              <a:t> to be placed on </a:t>
            </a:r>
            <a:r>
              <a:rPr lang="en-US" altLang="zh-CN" dirty="0" err="1" smtClean="0"/>
              <a:t>busA</a:t>
            </a:r>
            <a:r>
              <a:rPr lang="en-US" altLang="zh-CN" dirty="0" smtClean="0"/>
              <a:t>.</a:t>
            </a:r>
          </a:p>
          <a:p>
            <a:r>
              <a:rPr lang="en-US" altLang="zh-CN" dirty="0" smtClean="0"/>
              <a:t>The other operand for the ALU will come from the immediate field.  In order to do this, the controller need to set </a:t>
            </a:r>
            <a:r>
              <a:rPr lang="en-US" altLang="zh-CN" dirty="0" err="1" smtClean="0"/>
              <a:t>ExtOp</a:t>
            </a:r>
            <a:r>
              <a:rPr lang="en-US" altLang="zh-CN" dirty="0" smtClean="0"/>
              <a:t> to 0 to instruct the extender to perform a Zero Extend operation.</a:t>
            </a:r>
          </a:p>
          <a:p>
            <a:r>
              <a:rPr lang="en-US" altLang="zh-CN" dirty="0" smtClean="0"/>
              <a:t>Furthermore, </a:t>
            </a:r>
            <a:r>
              <a:rPr lang="en-US" altLang="zh-CN" dirty="0" err="1" smtClean="0"/>
              <a:t>ALUSrc</a:t>
            </a:r>
            <a:r>
              <a:rPr lang="en-US" altLang="zh-CN" dirty="0" smtClean="0"/>
              <a:t> must set to 1 such that the MUX will block off bus B from the register file and send the zero extended version of the immediate field to the ALU.</a:t>
            </a:r>
          </a:p>
          <a:p>
            <a:r>
              <a:rPr lang="en-US" altLang="zh-CN" dirty="0" smtClean="0"/>
              <a:t>Of course, the ALUctr has to be set to OR so the ALU can perform an OR operation.</a:t>
            </a:r>
          </a:p>
          <a:p>
            <a:r>
              <a:rPr lang="en-US" altLang="zh-CN" dirty="0" smtClean="0"/>
              <a:t>The rest of the control signals (</a:t>
            </a:r>
            <a:r>
              <a:rPr lang="en-US" altLang="zh-CN" dirty="0" err="1" smtClean="0"/>
              <a:t>MemWr</a:t>
            </a:r>
            <a:r>
              <a:rPr lang="en-US" altLang="zh-CN" dirty="0" smtClean="0"/>
              <a:t>, </a:t>
            </a:r>
            <a:r>
              <a:rPr lang="en-US" altLang="zh-CN" dirty="0" err="1" smtClean="0"/>
              <a:t>MemtoReg</a:t>
            </a:r>
            <a:r>
              <a:rPr lang="en-US" altLang="zh-CN" dirty="0" smtClean="0"/>
              <a:t>, Branch, and Jump) are the same as </a:t>
            </a:r>
            <a:r>
              <a:rPr lang="en-US" altLang="zh-CN" dirty="0" err="1" smtClean="0"/>
              <a:t>theAdd</a:t>
            </a:r>
            <a:r>
              <a:rPr lang="en-US" altLang="zh-CN" dirty="0" smtClean="0"/>
              <a:t> and Subtract instructions.</a:t>
            </a:r>
          </a:p>
          <a:p>
            <a:r>
              <a:rPr lang="en-US" altLang="zh-CN" dirty="0" smtClean="0"/>
              <a:t>One big difference is the </a:t>
            </a:r>
            <a:r>
              <a:rPr lang="en-US" altLang="zh-CN" dirty="0" err="1" smtClean="0"/>
              <a:t>RegDst</a:t>
            </a:r>
            <a:r>
              <a:rPr lang="en-US" altLang="zh-CN" dirty="0" smtClean="0"/>
              <a:t> signal.  In this case, the destination register is specified by the instruction’s </a:t>
            </a:r>
            <a:r>
              <a:rPr lang="en-US" altLang="zh-CN" dirty="0" err="1" smtClean="0"/>
              <a:t>Rt</a:t>
            </a:r>
            <a:r>
              <a:rPr lang="en-US" altLang="zh-CN" dirty="0" smtClean="0"/>
              <a:t> field, NOT the Rd field because we do not have a Rd field here.</a:t>
            </a:r>
          </a:p>
          <a:p>
            <a:r>
              <a:rPr lang="en-US" altLang="zh-CN" dirty="0" smtClean="0"/>
              <a:t>Consequently, </a:t>
            </a:r>
            <a:r>
              <a:rPr lang="en-US" altLang="zh-CN" dirty="0" err="1" smtClean="0"/>
              <a:t>RegDst</a:t>
            </a:r>
            <a:r>
              <a:rPr lang="en-US" altLang="zh-CN" dirty="0" smtClean="0"/>
              <a:t> must be set to 0 to place </a:t>
            </a:r>
            <a:r>
              <a:rPr lang="en-US" altLang="zh-CN" dirty="0" err="1" smtClean="0"/>
              <a:t>Rt</a:t>
            </a:r>
            <a:r>
              <a:rPr lang="en-US" altLang="zh-CN" dirty="0" smtClean="0"/>
              <a:t> onto the Register File’s </a:t>
            </a:r>
            <a:r>
              <a:rPr lang="en-US" altLang="zh-CN" dirty="0" err="1" smtClean="0"/>
              <a:t>Rw</a:t>
            </a:r>
            <a:r>
              <a:rPr lang="en-US" altLang="zh-CN" dirty="0" smtClean="0"/>
              <a:t> address port.</a:t>
            </a:r>
          </a:p>
          <a:p>
            <a:r>
              <a:rPr lang="en-US" altLang="zh-CN" dirty="0" smtClean="0"/>
              <a:t>Finally, in order to accomplish the register write, </a:t>
            </a:r>
            <a:r>
              <a:rPr lang="en-US" altLang="zh-CN" dirty="0" err="1" smtClean="0"/>
              <a:t>RegWr</a:t>
            </a:r>
            <a:r>
              <a:rPr lang="en-US" altLang="zh-CN" dirty="0" smtClean="0"/>
              <a:t> must be set to 1.</a:t>
            </a:r>
          </a:p>
          <a:p>
            <a:endParaRPr lang="en-US" altLang="zh-CN" dirty="0" smtClean="0"/>
          </a:p>
          <a:p>
            <a:r>
              <a:rPr lang="en-US" altLang="zh-CN" dirty="0" smtClean="0"/>
              <a:t>+3 = 20 min. (X:60)</a:t>
            </a:r>
          </a:p>
        </p:txBody>
      </p:sp>
      <p:sp>
        <p:nvSpPr>
          <p:cNvPr id="98307"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16071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Let’s continue our lecture with the load instruction.  What does the load instruction do?</a:t>
            </a:r>
          </a:p>
          <a:p>
            <a:r>
              <a:rPr lang="en-US" altLang="zh-CN" dirty="0" smtClean="0"/>
              <a:t>It first adds the contents of the register specified by the </a:t>
            </a:r>
            <a:r>
              <a:rPr lang="en-US" altLang="zh-CN" dirty="0" err="1" smtClean="0"/>
              <a:t>Rs</a:t>
            </a:r>
            <a:r>
              <a:rPr lang="en-US" altLang="zh-CN" dirty="0" smtClean="0"/>
              <a:t> field to the Sign Extended version of the Immediate field to form the memory address.</a:t>
            </a:r>
          </a:p>
          <a:p>
            <a:r>
              <a:rPr lang="en-US" altLang="zh-CN" dirty="0" smtClean="0"/>
              <a:t>Then it uses this memory address to access the memory and write the data back to the register specified by the </a:t>
            </a:r>
            <a:r>
              <a:rPr lang="en-US" altLang="zh-CN" dirty="0" err="1" smtClean="0"/>
              <a:t>Rt</a:t>
            </a:r>
            <a:r>
              <a:rPr lang="en-US" altLang="zh-CN" dirty="0" smtClean="0"/>
              <a:t> field of the instruction.</a:t>
            </a:r>
          </a:p>
          <a:p>
            <a:r>
              <a:rPr lang="en-US" altLang="zh-CN" dirty="0" smtClean="0"/>
              <a:t>Here is how the </a:t>
            </a:r>
            <a:r>
              <a:rPr lang="en-US" altLang="zh-CN" dirty="0" err="1" smtClean="0"/>
              <a:t>datapath</a:t>
            </a:r>
            <a:r>
              <a:rPr lang="en-US" altLang="zh-CN" dirty="0" smtClean="0"/>
              <a:t> works: first the </a:t>
            </a:r>
            <a:r>
              <a:rPr lang="en-US" altLang="zh-CN" dirty="0" err="1" smtClean="0"/>
              <a:t>Rs</a:t>
            </a:r>
            <a:r>
              <a:rPr lang="en-US" altLang="zh-CN" dirty="0" smtClean="0"/>
              <a:t> field is fed to the Register File’s Ra address port to place the register onto bus A.</a:t>
            </a:r>
          </a:p>
          <a:p>
            <a:r>
              <a:rPr lang="en-US" altLang="zh-CN" dirty="0" smtClean="0"/>
              <a:t>Then the </a:t>
            </a:r>
            <a:r>
              <a:rPr lang="en-US" altLang="zh-CN" dirty="0" err="1" smtClean="0"/>
              <a:t>ExtOp</a:t>
            </a:r>
            <a:r>
              <a:rPr lang="en-US" altLang="zh-CN" dirty="0" smtClean="0"/>
              <a:t> signal is set to 1 so that the immediate field is Sign Extended and we place this value (output of Extender) onto the ALU input by setting </a:t>
            </a:r>
            <a:r>
              <a:rPr lang="en-US" altLang="zh-CN" dirty="0" err="1" smtClean="0"/>
              <a:t>ALUsrc</a:t>
            </a:r>
            <a:r>
              <a:rPr lang="en-US" altLang="zh-CN" dirty="0" smtClean="0"/>
              <a:t> to 1.</a:t>
            </a:r>
          </a:p>
          <a:p>
            <a:r>
              <a:rPr lang="en-US" altLang="zh-CN" dirty="0" smtClean="0"/>
              <a:t>The ALU then add (ALUctr = add) the two together to form the memory address which is then placed onto the Data Memory’s address port.</a:t>
            </a:r>
          </a:p>
          <a:p>
            <a:r>
              <a:rPr lang="en-US" altLang="zh-CN" dirty="0" smtClean="0"/>
              <a:t>In order to place the Data Memory’s output bus onto the Register File’s input bus (</a:t>
            </a:r>
            <a:r>
              <a:rPr lang="en-US" altLang="zh-CN" dirty="0" err="1" smtClean="0"/>
              <a:t>busW</a:t>
            </a:r>
            <a:r>
              <a:rPr lang="en-US" altLang="zh-CN" dirty="0" smtClean="0"/>
              <a:t>), the control needs to set </a:t>
            </a:r>
            <a:r>
              <a:rPr lang="en-US" altLang="zh-CN" dirty="0" err="1" smtClean="0"/>
              <a:t>MemtoReg</a:t>
            </a:r>
            <a:r>
              <a:rPr lang="en-US" altLang="zh-CN" dirty="0" smtClean="0"/>
              <a:t> to 1.</a:t>
            </a:r>
          </a:p>
          <a:p>
            <a:r>
              <a:rPr lang="en-US" altLang="zh-CN" dirty="0" smtClean="0"/>
              <a:t>Similar to the OR immediate instruction I showed you earlier, the destination register here is specified by the </a:t>
            </a:r>
            <a:r>
              <a:rPr lang="en-US" altLang="zh-CN" dirty="0" err="1" smtClean="0"/>
              <a:t>Rt</a:t>
            </a:r>
            <a:r>
              <a:rPr lang="en-US" altLang="zh-CN" dirty="0" smtClean="0"/>
              <a:t> field.  Therefore </a:t>
            </a:r>
            <a:r>
              <a:rPr lang="en-US" altLang="zh-CN" dirty="0" err="1" smtClean="0"/>
              <a:t>RegDst</a:t>
            </a:r>
            <a:r>
              <a:rPr lang="en-US" altLang="zh-CN" dirty="0" smtClean="0"/>
              <a:t> must be set to 0.</a:t>
            </a:r>
          </a:p>
          <a:p>
            <a:r>
              <a:rPr lang="en-US" altLang="zh-CN" dirty="0" smtClean="0"/>
              <a:t>Finally, </a:t>
            </a:r>
            <a:r>
              <a:rPr lang="en-US" altLang="zh-CN" dirty="0" err="1" smtClean="0"/>
              <a:t>RegWr</a:t>
            </a:r>
            <a:r>
              <a:rPr lang="en-US" altLang="zh-CN" dirty="0" smtClean="0"/>
              <a:t> must be set to 1 to complete the register write operation.</a:t>
            </a:r>
          </a:p>
          <a:p>
            <a:r>
              <a:rPr lang="en-US" altLang="zh-CN" dirty="0" smtClean="0"/>
              <a:t>Well, it should be obvious to you guys by now that we need to set Branch and Jump to 0 to make sure the Instruction Fetch Unit update the Program Counter correctly.</a:t>
            </a:r>
          </a:p>
          <a:p>
            <a:endParaRPr lang="en-US" altLang="zh-CN" dirty="0" smtClean="0"/>
          </a:p>
          <a:p>
            <a:r>
              <a:rPr lang="en-US" altLang="zh-CN" dirty="0" smtClean="0"/>
              <a:t>+3 = 28 min. (Y:08)</a:t>
            </a:r>
          </a:p>
        </p:txBody>
      </p:sp>
      <p:sp>
        <p:nvSpPr>
          <p:cNvPr id="100355"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300386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The store instruction performs the inverse function of the load.  Instead of loading data from memory, the store instruction sends the contents of register specified by </a:t>
            </a:r>
            <a:r>
              <a:rPr lang="en-US" altLang="zh-CN" dirty="0" err="1" smtClean="0"/>
              <a:t>Rt</a:t>
            </a:r>
            <a:r>
              <a:rPr lang="en-US" altLang="zh-CN" dirty="0" smtClean="0"/>
              <a:t> to data memory.</a:t>
            </a:r>
          </a:p>
          <a:p>
            <a:r>
              <a:rPr lang="en-US" altLang="zh-CN" dirty="0" smtClean="0"/>
              <a:t>Similar to the load instruction, the store instruction needs to read the contents of register </a:t>
            </a:r>
            <a:r>
              <a:rPr lang="en-US" altLang="zh-CN" dirty="0" err="1" smtClean="0"/>
              <a:t>Rs</a:t>
            </a:r>
            <a:r>
              <a:rPr lang="en-US" altLang="zh-CN" dirty="0" smtClean="0"/>
              <a:t> (points to Ra port) and add it to the sign extended </a:t>
            </a:r>
            <a:r>
              <a:rPr lang="en-US" altLang="zh-CN" dirty="0" err="1" smtClean="0"/>
              <a:t>verion</a:t>
            </a:r>
            <a:r>
              <a:rPr lang="en-US" altLang="zh-CN" dirty="0" smtClean="0"/>
              <a:t> of the immediate filed (Imm16, </a:t>
            </a:r>
            <a:r>
              <a:rPr lang="en-US" altLang="zh-CN" dirty="0" err="1" smtClean="0"/>
              <a:t>ExtOp</a:t>
            </a:r>
            <a:r>
              <a:rPr lang="en-US" altLang="zh-CN" dirty="0" smtClean="0"/>
              <a:t> = 1, </a:t>
            </a:r>
            <a:r>
              <a:rPr lang="en-US" altLang="zh-CN" dirty="0" err="1" smtClean="0"/>
              <a:t>ALUSrc</a:t>
            </a:r>
            <a:r>
              <a:rPr lang="en-US" altLang="zh-CN" dirty="0" smtClean="0"/>
              <a:t> = 1) to form the data memory address (ALUctr = add).</a:t>
            </a:r>
          </a:p>
          <a:p>
            <a:r>
              <a:rPr lang="en-US" altLang="zh-CN" dirty="0" smtClean="0"/>
              <a:t>However unlike the Load </a:t>
            </a:r>
            <a:r>
              <a:rPr lang="en-US" altLang="zh-CN" dirty="0" err="1" smtClean="0"/>
              <a:t>instructoion</a:t>
            </a:r>
            <a:r>
              <a:rPr lang="en-US" altLang="zh-CN" dirty="0" smtClean="0"/>
              <a:t> where </a:t>
            </a:r>
            <a:r>
              <a:rPr lang="en-US" altLang="zh-CN" dirty="0" err="1" smtClean="0"/>
              <a:t>busB</a:t>
            </a:r>
            <a:r>
              <a:rPr lang="en-US" altLang="zh-CN" dirty="0" smtClean="0"/>
              <a:t> is not used, the store instruction will use </a:t>
            </a:r>
            <a:r>
              <a:rPr lang="en-US" altLang="zh-CN" dirty="0" err="1" smtClean="0"/>
              <a:t>busB</a:t>
            </a:r>
            <a:r>
              <a:rPr lang="en-US" altLang="zh-CN" dirty="0" smtClean="0"/>
              <a:t> to send the data to the Data memory.</a:t>
            </a:r>
          </a:p>
          <a:p>
            <a:r>
              <a:rPr lang="en-US" altLang="zh-CN" dirty="0" smtClean="0"/>
              <a:t>Consequently, the </a:t>
            </a:r>
            <a:r>
              <a:rPr lang="en-US" altLang="zh-CN" dirty="0" err="1" smtClean="0"/>
              <a:t>Rt</a:t>
            </a:r>
            <a:r>
              <a:rPr lang="en-US" altLang="zh-CN" dirty="0" smtClean="0"/>
              <a:t> field of the instruction has to be fed to the </a:t>
            </a:r>
            <a:r>
              <a:rPr lang="en-US" altLang="zh-CN" dirty="0" err="1" smtClean="0"/>
              <a:t>Rb</a:t>
            </a:r>
            <a:r>
              <a:rPr lang="en-US" altLang="zh-CN" dirty="0" smtClean="0"/>
              <a:t> port of the register file.</a:t>
            </a:r>
          </a:p>
          <a:p>
            <a:r>
              <a:rPr lang="en-US" altLang="zh-CN" dirty="0" smtClean="0"/>
              <a:t>In order to write the Data Memory properly, the </a:t>
            </a:r>
            <a:r>
              <a:rPr lang="en-US" altLang="zh-CN" dirty="0" err="1" smtClean="0"/>
              <a:t>MemWr</a:t>
            </a:r>
            <a:r>
              <a:rPr lang="en-US" altLang="zh-CN" dirty="0" smtClean="0"/>
              <a:t> signal has to be set to 1.</a:t>
            </a:r>
          </a:p>
          <a:p>
            <a:r>
              <a:rPr lang="en-US" altLang="zh-CN" dirty="0" smtClean="0"/>
              <a:t>Notice that the store instruction does not update the register file.  Therefore, </a:t>
            </a:r>
            <a:r>
              <a:rPr lang="en-US" altLang="zh-CN" dirty="0" err="1" smtClean="0"/>
              <a:t>RegWr</a:t>
            </a:r>
            <a:r>
              <a:rPr lang="en-US" altLang="zh-CN" dirty="0" smtClean="0"/>
              <a:t> must be set to zero and consequently control signals </a:t>
            </a:r>
            <a:r>
              <a:rPr lang="en-US" altLang="zh-CN" dirty="0" err="1" smtClean="0"/>
              <a:t>RegDst</a:t>
            </a:r>
            <a:r>
              <a:rPr lang="en-US" altLang="zh-CN" dirty="0" smtClean="0"/>
              <a:t> and </a:t>
            </a:r>
            <a:r>
              <a:rPr lang="en-US" altLang="zh-CN" dirty="0" err="1" smtClean="0"/>
              <a:t>MemtoReg</a:t>
            </a:r>
            <a:r>
              <a:rPr lang="en-US" altLang="zh-CN" dirty="0" smtClean="0"/>
              <a:t> are don’t cares.</a:t>
            </a:r>
          </a:p>
          <a:p>
            <a:r>
              <a:rPr lang="en-US" altLang="zh-CN" dirty="0" smtClean="0"/>
              <a:t>And once again we need to set the control signals Branch and Jump to zero to ensure proper Program Counter </a:t>
            </a:r>
            <a:r>
              <a:rPr lang="en-US" altLang="zh-CN" dirty="0" err="1" smtClean="0"/>
              <a:t>updataing</a:t>
            </a:r>
            <a:r>
              <a:rPr lang="en-US" altLang="zh-CN" dirty="0" smtClean="0"/>
              <a:t>.</a:t>
            </a:r>
          </a:p>
          <a:p>
            <a:r>
              <a:rPr lang="en-US" altLang="zh-CN" dirty="0" smtClean="0"/>
              <a:t>Well, by now, you are probably tied of these boring stuff where Branch and Jump are zero so let’s look at something different--the </a:t>
            </a:r>
            <a:r>
              <a:rPr lang="en-US" altLang="zh-CN" dirty="0" err="1" smtClean="0"/>
              <a:t>bracnh</a:t>
            </a:r>
            <a:r>
              <a:rPr lang="en-US" altLang="zh-CN" dirty="0" smtClean="0"/>
              <a:t> instruction.</a:t>
            </a:r>
          </a:p>
          <a:p>
            <a:endParaRPr lang="en-US" altLang="zh-CN" dirty="0" smtClean="0"/>
          </a:p>
          <a:p>
            <a:r>
              <a:rPr lang="en-US" altLang="zh-CN" dirty="0" smtClean="0"/>
              <a:t>+3 = 31 min. (Y:11)</a:t>
            </a:r>
          </a:p>
        </p:txBody>
      </p:sp>
      <p:sp>
        <p:nvSpPr>
          <p:cNvPr id="105475"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2115281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So how does the branch instruction work?</a:t>
            </a:r>
          </a:p>
          <a:p>
            <a:r>
              <a:rPr lang="en-US" altLang="zh-CN" dirty="0" smtClean="0"/>
              <a:t>As far as the main </a:t>
            </a:r>
            <a:r>
              <a:rPr lang="en-US" altLang="zh-CN" dirty="0" err="1" smtClean="0"/>
              <a:t>datapath</a:t>
            </a:r>
            <a:r>
              <a:rPr lang="en-US" altLang="zh-CN" dirty="0" smtClean="0"/>
              <a:t> is concerned, it needs to calculate the branch condition. That is, it subtracts the register specified in the </a:t>
            </a:r>
            <a:r>
              <a:rPr lang="en-US" altLang="zh-CN" dirty="0" err="1" smtClean="0"/>
              <a:t>Rt</a:t>
            </a:r>
            <a:r>
              <a:rPr lang="en-US" altLang="zh-CN" dirty="0" smtClean="0"/>
              <a:t> field from the register specified in the </a:t>
            </a:r>
            <a:r>
              <a:rPr lang="en-US" altLang="zh-CN" dirty="0" err="1" smtClean="0"/>
              <a:t>Rs</a:t>
            </a:r>
            <a:r>
              <a:rPr lang="en-US" altLang="zh-CN" dirty="0" smtClean="0"/>
              <a:t> field and set the condition Zero accordingly.</a:t>
            </a:r>
          </a:p>
          <a:p>
            <a:r>
              <a:rPr lang="en-US" altLang="zh-CN" dirty="0" smtClean="0"/>
              <a:t>In order to place the register values on </a:t>
            </a:r>
            <a:r>
              <a:rPr lang="en-US" altLang="zh-CN" dirty="0" err="1" smtClean="0"/>
              <a:t>busA</a:t>
            </a:r>
            <a:r>
              <a:rPr lang="en-US" altLang="zh-CN" dirty="0" smtClean="0"/>
              <a:t> and </a:t>
            </a:r>
            <a:r>
              <a:rPr lang="en-US" altLang="zh-CN" dirty="0" err="1" smtClean="0"/>
              <a:t>busB</a:t>
            </a:r>
            <a:r>
              <a:rPr lang="en-US" altLang="zh-CN" dirty="0" smtClean="0"/>
              <a:t>, we need to feed the </a:t>
            </a:r>
            <a:r>
              <a:rPr lang="en-US" altLang="zh-CN" dirty="0" err="1" smtClean="0"/>
              <a:t>Rs</a:t>
            </a:r>
            <a:r>
              <a:rPr lang="en-US" altLang="zh-CN" dirty="0" smtClean="0"/>
              <a:t> and </a:t>
            </a:r>
            <a:r>
              <a:rPr lang="en-US" altLang="zh-CN" dirty="0" err="1" smtClean="0"/>
              <a:t>Rt</a:t>
            </a:r>
            <a:r>
              <a:rPr lang="en-US" altLang="zh-CN" dirty="0" smtClean="0"/>
              <a:t> fields of the instruction to the Ra and </a:t>
            </a:r>
            <a:r>
              <a:rPr lang="en-US" altLang="zh-CN" dirty="0" err="1" smtClean="0"/>
              <a:t>Rb</a:t>
            </a:r>
            <a:r>
              <a:rPr lang="en-US" altLang="zh-CN" dirty="0" smtClean="0"/>
              <a:t> ports of the register file and set </a:t>
            </a:r>
            <a:r>
              <a:rPr lang="en-US" altLang="zh-CN" dirty="0" err="1" smtClean="0"/>
              <a:t>ALUSrc</a:t>
            </a:r>
            <a:r>
              <a:rPr lang="en-US" altLang="zh-CN" dirty="0" smtClean="0"/>
              <a:t> to 0.</a:t>
            </a:r>
          </a:p>
          <a:p>
            <a:r>
              <a:rPr lang="en-US" altLang="zh-CN" dirty="0" smtClean="0"/>
              <a:t>Then we have to instruction the ALU to perform the subtract (ALUctr = sub) operation and set the Zero bit accordingly.</a:t>
            </a:r>
          </a:p>
          <a:p>
            <a:r>
              <a:rPr lang="en-US" altLang="zh-CN" dirty="0" smtClean="0"/>
              <a:t>The Zero bit is sent to the Instruction Fetch Unit.  I will show you the internal of the Instruction Fetch Unit in a second.</a:t>
            </a:r>
          </a:p>
          <a:p>
            <a:r>
              <a:rPr lang="en-US" altLang="zh-CN" dirty="0" smtClean="0"/>
              <a:t>But before we leave this slide, I want you to notice that </a:t>
            </a:r>
            <a:r>
              <a:rPr lang="en-US" altLang="zh-CN" dirty="0" err="1" smtClean="0"/>
              <a:t>ExtOp</a:t>
            </a:r>
            <a:r>
              <a:rPr lang="en-US" altLang="zh-CN" dirty="0" smtClean="0"/>
              <a:t>, </a:t>
            </a:r>
            <a:r>
              <a:rPr lang="en-US" altLang="zh-CN" dirty="0" err="1" smtClean="0"/>
              <a:t>MemtoReg</a:t>
            </a:r>
            <a:r>
              <a:rPr lang="en-US" altLang="zh-CN" dirty="0" smtClean="0"/>
              <a:t>, and </a:t>
            </a:r>
            <a:r>
              <a:rPr lang="en-US" altLang="zh-CN" dirty="0" err="1" smtClean="0"/>
              <a:t>RegDst</a:t>
            </a:r>
            <a:r>
              <a:rPr lang="en-US" altLang="zh-CN" dirty="0" smtClean="0"/>
              <a:t> are don’t cares but </a:t>
            </a:r>
            <a:r>
              <a:rPr lang="en-US" altLang="zh-CN" dirty="0" err="1" smtClean="0"/>
              <a:t>RegWr</a:t>
            </a:r>
            <a:r>
              <a:rPr lang="en-US" altLang="zh-CN" dirty="0" smtClean="0"/>
              <a:t> and </a:t>
            </a:r>
            <a:r>
              <a:rPr lang="en-US" altLang="zh-CN" dirty="0" err="1" smtClean="0"/>
              <a:t>MemWr</a:t>
            </a:r>
            <a:r>
              <a:rPr lang="en-US" altLang="zh-CN" dirty="0" smtClean="0"/>
              <a:t> have to be ZERO to prevent any write to occur.</a:t>
            </a:r>
          </a:p>
          <a:p>
            <a:r>
              <a:rPr lang="en-US" altLang="zh-CN" dirty="0" smtClean="0"/>
              <a:t>And finally, the controller needs to set the Branch signal to 1 so the Instruction Fetch Unit knows what to do.  So now  let’s take a look at the Instruction Fetch Unit.</a:t>
            </a:r>
          </a:p>
          <a:p>
            <a:endParaRPr lang="en-US" altLang="zh-CN" dirty="0" smtClean="0"/>
          </a:p>
          <a:p>
            <a:r>
              <a:rPr lang="en-US" altLang="zh-CN" dirty="0" smtClean="0"/>
              <a:t>+2 = 33 min. (Y:13)</a:t>
            </a:r>
          </a:p>
        </p:txBody>
      </p:sp>
      <p:sp>
        <p:nvSpPr>
          <p:cNvPr id="107523"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218643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smtClean="0"/>
              <a:t>Let’s look at the interesting case where the branch condition Zero is true (Zero = 1).</a:t>
            </a:r>
          </a:p>
          <a:p>
            <a:r>
              <a:rPr lang="en-US" altLang="zh-CN" smtClean="0"/>
              <a:t>Well, if Zero is not asserted, we will have our boring case where PC + 1 is selected.</a:t>
            </a:r>
          </a:p>
          <a:p>
            <a:r>
              <a:rPr lang="en-US" altLang="zh-CN" smtClean="0"/>
              <a:t>Anyway, with Branch = 1 and Zero = 1, the output of the second adder will be selected.</a:t>
            </a:r>
          </a:p>
          <a:p>
            <a:r>
              <a:rPr lang="en-US" altLang="zh-CN" smtClean="0"/>
              <a:t>That is, we will add the sequential address, that is output of the first adder, to the sign extended version of the immediate field, to form the branch target address (output of 2nd adder).</a:t>
            </a:r>
          </a:p>
          <a:p>
            <a:r>
              <a:rPr lang="en-US" altLang="zh-CN" smtClean="0"/>
              <a:t>With the control signal Jump set to zero, this branch target address will be written into the Program Counter register (PC) at the end of the clock cycle.</a:t>
            </a:r>
          </a:p>
          <a:p>
            <a:endParaRPr lang="en-US" altLang="zh-CN" smtClean="0"/>
          </a:p>
          <a:p>
            <a:r>
              <a:rPr lang="en-US" altLang="zh-CN" smtClean="0"/>
              <a:t>+2 = 35 min. (Y:15)</a:t>
            </a:r>
          </a:p>
        </p:txBody>
      </p:sp>
      <p:sp>
        <p:nvSpPr>
          <p:cNvPr id="109571"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405602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383457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The control signals setting in the main </a:t>
            </a:r>
            <a:r>
              <a:rPr lang="en-US" altLang="zh-CN" dirty="0" err="1" smtClean="0"/>
              <a:t>datapath</a:t>
            </a:r>
            <a:r>
              <a:rPr lang="en-US" altLang="zh-CN" dirty="0" smtClean="0"/>
              <a:t> for the Jump instruction is pretty boring because in most cases, we DON’T CARE.</a:t>
            </a:r>
          </a:p>
          <a:p>
            <a:r>
              <a:rPr lang="en-US" altLang="zh-CN" dirty="0" smtClean="0"/>
              <a:t>More specifically, control signals </a:t>
            </a:r>
            <a:r>
              <a:rPr lang="en-US" altLang="zh-CN" dirty="0" err="1" smtClean="0"/>
              <a:t>ExtOp</a:t>
            </a:r>
            <a:r>
              <a:rPr lang="en-US" altLang="zh-CN" dirty="0" smtClean="0"/>
              <a:t>, </a:t>
            </a:r>
            <a:r>
              <a:rPr lang="en-US" altLang="zh-CN" dirty="0" err="1" smtClean="0"/>
              <a:t>ALUSrc</a:t>
            </a:r>
            <a:r>
              <a:rPr lang="en-US" altLang="zh-CN" dirty="0" smtClean="0"/>
              <a:t>, ALUctr are all don’t cares because the ALU is not used at all for the Jump instruction.</a:t>
            </a:r>
          </a:p>
          <a:p>
            <a:r>
              <a:rPr lang="en-US" altLang="zh-CN" dirty="0" smtClean="0"/>
              <a:t>Control signals </a:t>
            </a:r>
            <a:r>
              <a:rPr lang="en-US" altLang="zh-CN" dirty="0" err="1" smtClean="0"/>
              <a:t>MemtoReg</a:t>
            </a:r>
            <a:r>
              <a:rPr lang="en-US" altLang="zh-CN" dirty="0" smtClean="0"/>
              <a:t> and </a:t>
            </a:r>
            <a:r>
              <a:rPr lang="en-US" altLang="zh-CN" dirty="0" err="1" smtClean="0"/>
              <a:t>RegDst</a:t>
            </a:r>
            <a:r>
              <a:rPr lang="en-US" altLang="zh-CN" dirty="0" smtClean="0"/>
              <a:t> are don’t are because Jump does not write the register file.  That is the reason why we still need to set </a:t>
            </a:r>
            <a:r>
              <a:rPr lang="en-US" altLang="zh-CN" dirty="0" err="1" smtClean="0"/>
              <a:t>RegWr</a:t>
            </a:r>
            <a:r>
              <a:rPr lang="en-US" altLang="zh-CN" dirty="0" smtClean="0"/>
              <a:t> to zero.</a:t>
            </a:r>
          </a:p>
          <a:p>
            <a:r>
              <a:rPr lang="en-US" altLang="zh-CN" dirty="0" smtClean="0"/>
              <a:t>Furthermore, we also need to set  </a:t>
            </a:r>
            <a:r>
              <a:rPr lang="en-US" altLang="zh-CN" dirty="0" err="1" smtClean="0"/>
              <a:t>MemWr</a:t>
            </a:r>
            <a:r>
              <a:rPr lang="en-US" altLang="zh-CN" dirty="0" smtClean="0"/>
              <a:t> to zero to avoid Data </a:t>
            </a:r>
            <a:r>
              <a:rPr lang="en-US" altLang="zh-CN" dirty="0" err="1" smtClean="0"/>
              <a:t>Memroy</a:t>
            </a:r>
            <a:r>
              <a:rPr lang="en-US" altLang="zh-CN" dirty="0" smtClean="0"/>
              <a:t> write.</a:t>
            </a:r>
          </a:p>
          <a:p>
            <a:r>
              <a:rPr lang="en-US" altLang="zh-CN" dirty="0" smtClean="0"/>
              <a:t>Finally, the control signal Branch is set to zero but Jump is set to 1.</a:t>
            </a:r>
          </a:p>
          <a:p>
            <a:endParaRPr lang="en-US" altLang="zh-CN" dirty="0" smtClean="0"/>
          </a:p>
          <a:p>
            <a:r>
              <a:rPr lang="en-US" altLang="zh-CN" dirty="0" smtClean="0"/>
              <a:t>+2 = 37 min. (X:17)</a:t>
            </a:r>
          </a:p>
          <a:p>
            <a:endParaRPr lang="en-US" altLang="zh-CN" dirty="0" smtClean="0"/>
          </a:p>
          <a:p>
            <a:r>
              <a:rPr lang="en-US" altLang="zh-CN" b="1" dirty="0" smtClean="0"/>
              <a:t>Complement:</a:t>
            </a:r>
            <a:r>
              <a:rPr lang="en-US" altLang="zh-CN" dirty="0" smtClean="0"/>
              <a:t> So far as we have already seen, almost all instructions use ALU. But this jump instruction is exceptional.</a:t>
            </a:r>
          </a:p>
          <a:p>
            <a:r>
              <a:rPr lang="en-US" altLang="zh-CN" dirty="0" smtClean="0"/>
              <a:t>                    which instruction doesn't use ALU?</a:t>
            </a:r>
          </a:p>
        </p:txBody>
      </p:sp>
      <p:sp>
        <p:nvSpPr>
          <p:cNvPr id="111619"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1643294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smtClean="0"/>
              <a:t>Inside the Instruction Fetch Unit, with Branch set to zero and Jump set to 1, we will not use the output of neither Adder.</a:t>
            </a:r>
          </a:p>
          <a:p>
            <a:r>
              <a:rPr lang="en-US" altLang="zh-CN" smtClean="0"/>
              <a:t>What we will use is the concatenation of the four most significant bits of the current program counter and the twenty six bits of the target address.</a:t>
            </a:r>
          </a:p>
          <a:p>
            <a:r>
              <a:rPr lang="en-US" altLang="zh-CN" smtClean="0"/>
              <a:t>With the control signal Jump set to 1, this value will be send to the Program Counter and get written into PC at the next clock tick (points to the Clk bubble).</a:t>
            </a:r>
          </a:p>
          <a:p>
            <a:endParaRPr lang="en-US" altLang="zh-CN" smtClean="0"/>
          </a:p>
          <a:p>
            <a:r>
              <a:rPr lang="en-US" altLang="zh-CN" smtClean="0"/>
              <a:t>+2 = 39 min. (Y:19)</a:t>
            </a:r>
          </a:p>
          <a:p>
            <a:endParaRPr lang="en-US" altLang="zh-CN" smtClean="0"/>
          </a:p>
          <a:p>
            <a:r>
              <a:rPr lang="en-US" altLang="zh-CN" b="1" smtClean="0"/>
              <a:t>There should be an improvement: When Jump=1, we don’t have to set Branch=0. We can set Branch=x to simply logical design of the control part. But we have to set Jump=0 when Branch=1.</a:t>
            </a:r>
          </a:p>
        </p:txBody>
      </p:sp>
      <p:sp>
        <p:nvSpPr>
          <p:cNvPr id="113667"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3878797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xfrm>
            <a:off x="533400" y="4860925"/>
            <a:ext cx="6118225" cy="4605338"/>
          </a:xfrm>
          <a:noFill/>
          <a:extLst>
            <a:ext uri="{91240B29-F687-4F45-9708-019B960494DF}">
              <a14:hiddenLine xmlns:a14="http://schemas.microsoft.com/office/drawing/2010/main" w="9525">
                <a:solidFill>
                  <a:schemeClr val="tx1"/>
                </a:solidFill>
                <a:miter lim="800000"/>
                <a:headEnd/>
                <a:tailEnd/>
              </a14:hiddenLine>
            </a:ext>
          </a:extLst>
        </p:spPr>
        <p:txBody>
          <a:bodyPr lIns="95058" tIns="46695" rIns="95058" bIns="46695"/>
          <a:lstStyle/>
          <a:p>
            <a:r>
              <a:rPr lang="zh-CN" altLang="en-US" dirty="0" smtClean="0"/>
              <a:t>该</a:t>
            </a:r>
            <a:r>
              <a:rPr lang="en-US" altLang="zh-CN" dirty="0" smtClean="0"/>
              <a:t>ALU</a:t>
            </a:r>
            <a:r>
              <a:rPr lang="zh-CN" altLang="en-US" dirty="0" smtClean="0"/>
              <a:t>是定点整数运算器！</a:t>
            </a:r>
            <a:endParaRPr lang="en-US" altLang="zh-CN" dirty="0" smtClean="0"/>
          </a:p>
          <a:p>
            <a:r>
              <a:rPr lang="zh-CN" altLang="en-US" dirty="0" smtClean="0"/>
              <a:t>算术运算：无符号加、无符号减、带符号数加、带符号数减（原码加</a:t>
            </a:r>
            <a:r>
              <a:rPr lang="en-US" altLang="zh-CN" dirty="0" smtClean="0"/>
              <a:t>/</a:t>
            </a:r>
            <a:r>
              <a:rPr lang="zh-CN" altLang="en-US" dirty="0" smtClean="0"/>
              <a:t>减和移码加减运算电路在浮点运算器中）</a:t>
            </a:r>
            <a:endParaRPr lang="en-US" altLang="zh-CN" dirty="0" smtClean="0"/>
          </a:p>
          <a:p>
            <a:r>
              <a:rPr lang="zh-CN" altLang="en-US" dirty="0" smtClean="0"/>
              <a:t>按位运算：或</a:t>
            </a:r>
            <a:endParaRPr lang="en-US" altLang="zh-CN" dirty="0" smtClean="0"/>
          </a:p>
          <a:p>
            <a:r>
              <a:rPr lang="zh-CN" altLang="en-US" dirty="0" smtClean="0"/>
              <a:t>比较运算：小于置</a:t>
            </a:r>
            <a:r>
              <a:rPr lang="en-US" altLang="zh-CN" dirty="0" smtClean="0"/>
              <a:t>1</a:t>
            </a:r>
          </a:p>
          <a:p>
            <a:r>
              <a:rPr lang="zh-CN" altLang="en-US" dirty="0" smtClean="0"/>
              <a:t>标志：</a:t>
            </a:r>
            <a:r>
              <a:rPr lang="en-US" altLang="zh-CN" dirty="0" smtClean="0"/>
              <a:t>ZF</a:t>
            </a:r>
            <a:r>
              <a:rPr lang="zh-CN" altLang="en-US" dirty="0" smtClean="0"/>
              <a:t>和</a:t>
            </a:r>
            <a:r>
              <a:rPr lang="en-US" altLang="zh-CN" dirty="0" smtClean="0"/>
              <a:t>OF</a:t>
            </a:r>
          </a:p>
          <a:p>
            <a:r>
              <a:rPr lang="zh-CN" altLang="en-US" dirty="0" smtClean="0"/>
              <a:t>定点乘除运算是否也能实现？</a:t>
            </a:r>
          </a:p>
        </p:txBody>
      </p:sp>
    </p:spTree>
    <p:extLst>
      <p:ext uri="{BB962C8B-B14F-4D97-AF65-F5344CB8AC3E}">
        <p14:creationId xmlns:p14="http://schemas.microsoft.com/office/powerpoint/2010/main" val="4197858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Here is a table summarizing the control signals setting for the seven (add, sub, ...) instructions we have looked at.</a:t>
            </a:r>
          </a:p>
          <a:p>
            <a:r>
              <a:rPr lang="en-US" altLang="zh-CN" dirty="0" smtClean="0"/>
              <a:t>Instead of showing you the exact bit values for the ALU control (ALUctr), I have used the symbolic values here.</a:t>
            </a:r>
          </a:p>
          <a:p>
            <a:r>
              <a:rPr lang="en-US" altLang="zh-CN" dirty="0" smtClean="0"/>
              <a:t>The first two columns are unique in the sense that they are R-type </a:t>
            </a:r>
            <a:r>
              <a:rPr lang="en-US" altLang="zh-CN" dirty="0" err="1" smtClean="0"/>
              <a:t>instrucions</a:t>
            </a:r>
            <a:r>
              <a:rPr lang="en-US" altLang="zh-CN" dirty="0" smtClean="0"/>
              <a:t> and in order to uniquely identify them, we need to look at BOTH the op field as well as the </a:t>
            </a:r>
            <a:r>
              <a:rPr lang="en-US" altLang="zh-CN" dirty="0" err="1" smtClean="0"/>
              <a:t>func</a:t>
            </a:r>
            <a:r>
              <a:rPr lang="en-US" altLang="zh-CN" dirty="0" smtClean="0"/>
              <a:t> </a:t>
            </a:r>
            <a:r>
              <a:rPr lang="en-US" altLang="zh-CN" dirty="0" err="1" smtClean="0"/>
              <a:t>fiels</a:t>
            </a:r>
            <a:r>
              <a:rPr lang="en-US" altLang="zh-CN" dirty="0" smtClean="0"/>
              <a:t>.</a:t>
            </a:r>
          </a:p>
          <a:p>
            <a:r>
              <a:rPr lang="en-US" altLang="zh-CN" dirty="0" smtClean="0"/>
              <a:t>Ori, </a:t>
            </a:r>
            <a:r>
              <a:rPr lang="en-US" altLang="zh-CN" dirty="0" err="1" smtClean="0"/>
              <a:t>lw</a:t>
            </a:r>
            <a:r>
              <a:rPr lang="en-US" altLang="zh-CN" dirty="0" smtClean="0"/>
              <a:t>, </a:t>
            </a:r>
            <a:r>
              <a:rPr lang="en-US" altLang="zh-CN" dirty="0" err="1" smtClean="0"/>
              <a:t>sw</a:t>
            </a:r>
            <a:r>
              <a:rPr lang="en-US" altLang="zh-CN" dirty="0" smtClean="0"/>
              <a:t>, and branch on equal are I-type instructions and Jump is J-type.  They all can be uniquely </a:t>
            </a:r>
            <a:r>
              <a:rPr lang="en-US" altLang="zh-CN" dirty="0" err="1" smtClean="0"/>
              <a:t>idetified</a:t>
            </a:r>
            <a:r>
              <a:rPr lang="en-US" altLang="zh-CN" dirty="0" smtClean="0"/>
              <a:t> by looking at the opcode field alone.</a:t>
            </a:r>
          </a:p>
          <a:p>
            <a:r>
              <a:rPr lang="en-US" altLang="zh-CN" dirty="0" smtClean="0"/>
              <a:t>Now let’s take a more careful look at the first two columns.  Notice that they are identical except the last row.</a:t>
            </a:r>
          </a:p>
          <a:p>
            <a:r>
              <a:rPr lang="en-US" altLang="zh-CN" dirty="0" smtClean="0"/>
              <a:t>So we can combine these two rows here if we can “delay” the generation of ALUctr signals.</a:t>
            </a:r>
          </a:p>
          <a:p>
            <a:r>
              <a:rPr lang="en-US" altLang="zh-CN" dirty="0" smtClean="0"/>
              <a:t>This lead us to something called “local decoding.”</a:t>
            </a:r>
          </a:p>
          <a:p>
            <a:endParaRPr lang="en-US" altLang="zh-CN" dirty="0" smtClean="0"/>
          </a:p>
          <a:p>
            <a:r>
              <a:rPr lang="en-US" altLang="zh-CN" dirty="0" smtClean="0"/>
              <a:t>+3 = 42 min. (Y:22)</a:t>
            </a:r>
          </a:p>
        </p:txBody>
      </p:sp>
      <p:sp>
        <p:nvSpPr>
          <p:cNvPr id="115715"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2706834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533400" y="4264025"/>
            <a:ext cx="6248400" cy="5459413"/>
          </a:xfrm>
          <a:noFill/>
        </p:spPr>
        <p:txBody>
          <a:bodyPr lIns="100746" tIns="49489" rIns="100746" bIns="49489"/>
          <a:lstStyle/>
          <a:p>
            <a:r>
              <a:rPr lang="en-US" altLang="zh-CN" dirty="0" smtClean="0"/>
              <a:t>Here is a table summarizing the control signals setting for the seven (add, sub, ...) instructions we have looked at.</a:t>
            </a:r>
          </a:p>
          <a:p>
            <a:r>
              <a:rPr lang="en-US" altLang="zh-CN" dirty="0" smtClean="0"/>
              <a:t>Instead of showing you the exact bit values for the ALU control (ALUctr), I have used the symbolic values here.</a:t>
            </a:r>
          </a:p>
          <a:p>
            <a:r>
              <a:rPr lang="en-US" altLang="zh-CN" dirty="0" smtClean="0"/>
              <a:t>The first two columns are unique in the sense that they are R-type </a:t>
            </a:r>
            <a:r>
              <a:rPr lang="en-US" altLang="zh-CN" dirty="0" err="1" smtClean="0"/>
              <a:t>instrucions</a:t>
            </a:r>
            <a:r>
              <a:rPr lang="en-US" altLang="zh-CN" dirty="0" smtClean="0"/>
              <a:t> and in order to uniquely identify them, we need to look at BOTH the op field as well as the </a:t>
            </a:r>
            <a:r>
              <a:rPr lang="en-US" altLang="zh-CN" dirty="0" err="1" smtClean="0"/>
              <a:t>func</a:t>
            </a:r>
            <a:r>
              <a:rPr lang="en-US" altLang="zh-CN" dirty="0" smtClean="0"/>
              <a:t> </a:t>
            </a:r>
            <a:r>
              <a:rPr lang="en-US" altLang="zh-CN" dirty="0" err="1" smtClean="0"/>
              <a:t>fiels</a:t>
            </a:r>
            <a:r>
              <a:rPr lang="en-US" altLang="zh-CN" dirty="0" smtClean="0"/>
              <a:t>.</a:t>
            </a:r>
          </a:p>
          <a:p>
            <a:r>
              <a:rPr lang="en-US" altLang="zh-CN" dirty="0" smtClean="0"/>
              <a:t>Ori, </a:t>
            </a:r>
            <a:r>
              <a:rPr lang="en-US" altLang="zh-CN" dirty="0" err="1" smtClean="0"/>
              <a:t>lw</a:t>
            </a:r>
            <a:r>
              <a:rPr lang="en-US" altLang="zh-CN" dirty="0" smtClean="0"/>
              <a:t>, </a:t>
            </a:r>
            <a:r>
              <a:rPr lang="en-US" altLang="zh-CN" dirty="0" err="1" smtClean="0"/>
              <a:t>sw</a:t>
            </a:r>
            <a:r>
              <a:rPr lang="en-US" altLang="zh-CN" dirty="0" smtClean="0"/>
              <a:t>, and branch on equal are I-type instructions and Jump is J-type.  They all can be uniquely </a:t>
            </a:r>
            <a:r>
              <a:rPr lang="en-US" altLang="zh-CN" dirty="0" err="1" smtClean="0"/>
              <a:t>idetified</a:t>
            </a:r>
            <a:r>
              <a:rPr lang="en-US" altLang="zh-CN" dirty="0" smtClean="0"/>
              <a:t> by looking at the opcode field alone.</a:t>
            </a:r>
          </a:p>
          <a:p>
            <a:r>
              <a:rPr lang="en-US" altLang="zh-CN" dirty="0" smtClean="0"/>
              <a:t>Now let’s take a more careful look at the first two columns.  Notice that they are identical except the last row.</a:t>
            </a:r>
          </a:p>
          <a:p>
            <a:r>
              <a:rPr lang="en-US" altLang="zh-CN" dirty="0" smtClean="0"/>
              <a:t>So we can combine these two rows here if we can “delay” the generation of ALUctr signals.</a:t>
            </a:r>
          </a:p>
          <a:p>
            <a:r>
              <a:rPr lang="en-US" altLang="zh-CN" dirty="0" smtClean="0"/>
              <a:t>This lead us to something called “local decoding.”</a:t>
            </a:r>
          </a:p>
          <a:p>
            <a:endParaRPr lang="en-US" altLang="zh-CN" dirty="0" smtClean="0"/>
          </a:p>
          <a:p>
            <a:r>
              <a:rPr lang="en-US" altLang="zh-CN" dirty="0" smtClean="0"/>
              <a:t>+3 = 42 min. (Y:22)</a:t>
            </a:r>
          </a:p>
        </p:txBody>
      </p:sp>
      <p:sp>
        <p:nvSpPr>
          <p:cNvPr id="115715" name="Rectangle 3"/>
          <p:cNvSpPr>
            <a:spLocks noGrp="1" noRot="1" noChangeAspect="1" noChangeArrowheads="1" noTextEdit="1"/>
          </p:cNvSpPr>
          <p:nvPr>
            <p:ph type="sldImg"/>
          </p:nvPr>
        </p:nvSpPr>
        <p:spPr>
          <a:xfrm>
            <a:off x="1257300" y="644525"/>
            <a:ext cx="4598988" cy="3449638"/>
          </a:xfrm>
        </p:spPr>
      </p:sp>
    </p:spTree>
    <p:extLst>
      <p:ext uri="{BB962C8B-B14F-4D97-AF65-F5344CB8AC3E}">
        <p14:creationId xmlns:p14="http://schemas.microsoft.com/office/powerpoint/2010/main" val="66520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dirty="0" smtClean="0"/>
              <a:t>Before we go any further, let’s step back for a second and take a look at the big picture.</a:t>
            </a:r>
          </a:p>
          <a:p>
            <a:r>
              <a:rPr lang="en-US" altLang="zh-CN" dirty="0" smtClean="0"/>
              <a:t>All computer consist of five components: (1) Input and (2) output devices. (3) The Memory System. And the (4) Control and (5) </a:t>
            </a:r>
            <a:r>
              <a:rPr lang="en-US" altLang="zh-CN" dirty="0" err="1" smtClean="0"/>
              <a:t>Datapath</a:t>
            </a:r>
            <a:r>
              <a:rPr lang="en-US" altLang="zh-CN" dirty="0" smtClean="0"/>
              <a:t> of the Processor.</a:t>
            </a:r>
          </a:p>
          <a:p>
            <a:r>
              <a:rPr lang="en-US" altLang="zh-CN" dirty="0" smtClean="0"/>
              <a:t>Today’s lecture covers the </a:t>
            </a:r>
            <a:r>
              <a:rPr lang="en-US" altLang="zh-CN" dirty="0" err="1" smtClean="0"/>
              <a:t>datapath</a:t>
            </a:r>
            <a:r>
              <a:rPr lang="en-US" altLang="zh-CN" dirty="0" smtClean="0"/>
              <a:t> design.</a:t>
            </a:r>
          </a:p>
          <a:p>
            <a:r>
              <a:rPr lang="en-US" altLang="zh-CN" dirty="0" smtClean="0"/>
              <a:t>In the next lecture, I will show you how to design the processor’s control unit.</a:t>
            </a:r>
          </a:p>
          <a:p>
            <a:endParaRPr lang="en-US" altLang="zh-CN" dirty="0" smtClean="0"/>
          </a:p>
          <a:p>
            <a:r>
              <a:rPr lang="en-US" altLang="zh-CN" dirty="0" smtClean="0"/>
              <a:t>+1 = 5 min. (X:45)</a:t>
            </a:r>
          </a:p>
        </p:txBody>
      </p:sp>
      <p:sp>
        <p:nvSpPr>
          <p:cNvPr id="11267"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52266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smtClean="0"/>
              <a:t>As far as storage elements are concerned, we will need a N-bit register that is similar to the D flip-flop I showed you in class.</a:t>
            </a:r>
          </a:p>
          <a:p>
            <a:r>
              <a:rPr lang="en-US" altLang="zh-CN" smtClean="0"/>
              <a:t>The significant difference here is that the register will have a Write Enable input.</a:t>
            </a:r>
          </a:p>
          <a:p>
            <a:r>
              <a:rPr lang="en-US" altLang="zh-CN" smtClean="0"/>
              <a:t>That is the content of the register will NOT  be updated if Write Enable is zero.</a:t>
            </a:r>
          </a:p>
          <a:p>
            <a:r>
              <a:rPr lang="en-US" altLang="zh-CN" smtClean="0"/>
              <a:t>The content is updated at the clock tick ONLY if the Write Enable signal is set to 1.</a:t>
            </a:r>
          </a:p>
          <a:p>
            <a:endParaRPr lang="en-US" altLang="zh-CN" smtClean="0"/>
          </a:p>
          <a:p>
            <a:r>
              <a:rPr lang="en-US" altLang="zh-CN" smtClean="0"/>
              <a:t>+1 = 31 min. (Y:11)</a:t>
            </a:r>
          </a:p>
          <a:p>
            <a:endParaRPr lang="en-US" altLang="zh-CN" smtClean="0"/>
          </a:p>
          <a:p>
            <a:r>
              <a:rPr lang="en-US" altLang="zh-CN" b="1" smtClean="0"/>
              <a:t>Complement:</a:t>
            </a:r>
          </a:p>
          <a:p>
            <a:r>
              <a:rPr lang="en-US" altLang="zh-CN" smtClean="0"/>
              <a:t>To know more detailed diagram for a register, see page B22-B25.</a:t>
            </a:r>
          </a:p>
        </p:txBody>
      </p:sp>
      <p:sp>
        <p:nvSpPr>
          <p:cNvPr id="18435"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56181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smtClean="0"/>
              <a:t>The last storage element you will need for the datapath is the idealized memory to store your data and instructions.</a:t>
            </a:r>
          </a:p>
          <a:p>
            <a:r>
              <a:rPr lang="en-US" altLang="zh-CN" smtClean="0"/>
              <a:t>This idealized memory block has just one input bus (DataIn) and one output bus (DataOut).</a:t>
            </a:r>
          </a:p>
          <a:p>
            <a:r>
              <a:rPr lang="en-US" altLang="zh-CN" smtClean="0"/>
              <a:t>When Write Enable is 0, the address selects the memory word to put on the Data Out bus.</a:t>
            </a:r>
          </a:p>
          <a:p>
            <a:r>
              <a:rPr lang="en-US" altLang="zh-CN" smtClean="0"/>
              <a:t>When Write Enable is 1, the address selects the memory word to be written via the DataIn bus at the next clock tick.</a:t>
            </a:r>
          </a:p>
          <a:p>
            <a:r>
              <a:rPr lang="en-US" altLang="zh-CN" smtClean="0"/>
              <a:t>Once again, the clock input is a factor ONLY during the write operation.</a:t>
            </a:r>
          </a:p>
          <a:p>
            <a:r>
              <a:rPr lang="en-US" altLang="zh-CN" smtClean="0"/>
              <a:t>During read operation, it behaves as a combinational logic block.</a:t>
            </a:r>
          </a:p>
          <a:p>
            <a:r>
              <a:rPr lang="en-US" altLang="zh-CN" smtClean="0"/>
              <a:t>That is if you put a valid value on the address lines, the output bus DataOut will become valid after the access time of the memory.</a:t>
            </a:r>
          </a:p>
          <a:p>
            <a:endParaRPr lang="en-US" altLang="zh-CN" smtClean="0"/>
          </a:p>
          <a:p>
            <a:r>
              <a:rPr lang="en-US" altLang="zh-CN" smtClean="0"/>
              <a:t>+2 = 35 min. (Y:15)</a:t>
            </a:r>
          </a:p>
        </p:txBody>
      </p:sp>
      <p:sp>
        <p:nvSpPr>
          <p:cNvPr id="21507"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223114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smtClean="0"/>
              <a:t>In today’s lecture, I will show you how to implement the following subset of MIPS instructions: add, subtract, or immediate, load, store, branch, and the jump instruction.</a:t>
            </a:r>
          </a:p>
          <a:p>
            <a:r>
              <a:rPr lang="en-US" altLang="zh-CN" smtClean="0"/>
              <a:t>The Add and Subtract instructions use the R format.  The Op together with the Func fields together specified all the different kinds of add and subtract instructions.</a:t>
            </a:r>
          </a:p>
          <a:p>
            <a:r>
              <a:rPr lang="en-US" altLang="zh-CN" smtClean="0"/>
              <a:t>Rs and Rt specifies the source registers.  And the Rd field specifies the destination register.</a:t>
            </a:r>
          </a:p>
          <a:p>
            <a:r>
              <a:rPr lang="en-US" altLang="zh-CN" smtClean="0"/>
              <a:t>The Or immediate instruction uses the I format.  It only uses one source register, Rs.  The other operand comes from the immediate field. The Rt field is used to specified the destination register.</a:t>
            </a:r>
          </a:p>
          <a:p>
            <a:r>
              <a:rPr lang="en-US" altLang="zh-CN" smtClean="0"/>
              <a:t>Both the load and store instructions use the I format and both add the Rs and the immediate filed together to form the memory address.</a:t>
            </a:r>
          </a:p>
          <a:p>
            <a:r>
              <a:rPr lang="en-US" altLang="zh-CN" smtClean="0"/>
              <a:t>The difference is that the load instruction will load the data from memory into Rt while the store instruction will store the data in Rt into the memory.</a:t>
            </a:r>
          </a:p>
          <a:p>
            <a:r>
              <a:rPr lang="en-US" altLang="zh-CN" smtClean="0"/>
              <a:t>The branch on equal instruction also uses the I format.  Here Rs and Rt are used to specify the registers we need to compare.</a:t>
            </a:r>
          </a:p>
          <a:p>
            <a:r>
              <a:rPr lang="en-US" altLang="zh-CN" smtClean="0"/>
              <a:t>If these two registers are equal, we will branch to a location specified by the immediate field.</a:t>
            </a:r>
          </a:p>
          <a:p>
            <a:r>
              <a:rPr lang="en-US" altLang="zh-CN" smtClean="0"/>
              <a:t>Finally, the jump instruction uses the J format and always causes the program to jump to a memory location specified in the address field. </a:t>
            </a:r>
          </a:p>
          <a:p>
            <a:r>
              <a:rPr lang="en-US" altLang="zh-CN" smtClean="0"/>
              <a:t>I know I went over this rather quickly and you may have missed something.  But don’t worry, this is just an overview.  You will keep seeing these (point to the format) all day today.</a:t>
            </a:r>
          </a:p>
          <a:p>
            <a:endParaRPr lang="en-US" altLang="zh-CN" smtClean="0"/>
          </a:p>
          <a:p>
            <a:r>
              <a:rPr lang="en-US" altLang="zh-CN" smtClean="0"/>
              <a:t>+3 = 13 min. (X:53)</a:t>
            </a:r>
          </a:p>
        </p:txBody>
      </p:sp>
      <p:sp>
        <p:nvSpPr>
          <p:cNvPr id="30723"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3513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smtClean="0"/>
              <a:t>Well this (points to the equation) is easy to implement.</a:t>
            </a:r>
          </a:p>
          <a:p>
            <a:r>
              <a:rPr lang="en-US" altLang="zh-CN" smtClean="0"/>
              <a:t>All we have to do is grab the four most significant bits of the PC and put them right next to the 26 bits target, and we will have the next PC for the jump (point to the feedback path).</a:t>
            </a:r>
          </a:p>
          <a:p>
            <a:r>
              <a:rPr lang="en-US" altLang="zh-CN" smtClean="0"/>
              <a:t>If we are running Powerview, what we will do now is to create a symbol called Instruction Fetch Unit.</a:t>
            </a:r>
          </a:p>
          <a:p>
            <a:r>
              <a:rPr lang="en-US" altLang="zh-CN" smtClean="0"/>
              <a:t>The output of this symbol is the 32-bit instruction word.</a:t>
            </a:r>
          </a:p>
          <a:p>
            <a:r>
              <a:rPr lang="en-US" altLang="zh-CN" smtClean="0"/>
              <a:t>The input to the Instruction Fetch Unit are two control signals, Branch and Jump, and one conditional input Zero from the datapath. </a:t>
            </a:r>
          </a:p>
          <a:p>
            <a:r>
              <a:rPr lang="en-US" altLang="zh-CN" smtClean="0"/>
              <a:t>Using this new symbol, we can complete our single cycle datapath.</a:t>
            </a:r>
          </a:p>
          <a:p>
            <a:endParaRPr lang="en-US" altLang="zh-CN" smtClean="0"/>
          </a:p>
          <a:p>
            <a:r>
              <a:rPr lang="en-US" altLang="zh-CN" smtClean="0"/>
              <a:t>+2 = 78 min. (Y:58)</a:t>
            </a:r>
          </a:p>
        </p:txBody>
      </p:sp>
      <p:sp>
        <p:nvSpPr>
          <p:cNvPr id="77827"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28194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dirty="0" smtClean="0"/>
              <a:t>So here is the single cycle </a:t>
            </a:r>
            <a:r>
              <a:rPr lang="en-US" altLang="zh-CN" dirty="0" err="1" smtClean="0"/>
              <a:t>datapath</a:t>
            </a:r>
            <a:r>
              <a:rPr lang="en-US" altLang="zh-CN" dirty="0" smtClean="0"/>
              <a:t> we just built.</a:t>
            </a:r>
          </a:p>
          <a:p>
            <a:r>
              <a:rPr lang="en-US" altLang="zh-CN" dirty="0" smtClean="0"/>
              <a:t>If you push into the Instruction Fetch Unit, you will see the last slide showing the PC, the next address logic, and the Instruction Memory.</a:t>
            </a:r>
          </a:p>
          <a:p>
            <a:r>
              <a:rPr lang="en-US" altLang="zh-CN" dirty="0" smtClean="0"/>
              <a:t>Here I have shown how we can get the </a:t>
            </a:r>
            <a:r>
              <a:rPr lang="en-US" altLang="zh-CN" dirty="0" err="1" smtClean="0"/>
              <a:t>Rt</a:t>
            </a:r>
            <a:r>
              <a:rPr lang="en-US" altLang="zh-CN" dirty="0" smtClean="0"/>
              <a:t>, </a:t>
            </a:r>
            <a:r>
              <a:rPr lang="en-US" altLang="zh-CN" dirty="0" err="1" smtClean="0"/>
              <a:t>Rs</a:t>
            </a:r>
            <a:r>
              <a:rPr lang="en-US" altLang="zh-CN" dirty="0" smtClean="0"/>
              <a:t>, Rd, and Imm16 fields out of the 32-bit instruction word.</a:t>
            </a:r>
          </a:p>
          <a:p>
            <a:r>
              <a:rPr lang="en-US" altLang="zh-CN" dirty="0" smtClean="0"/>
              <a:t>The </a:t>
            </a:r>
            <a:r>
              <a:rPr lang="en-US" altLang="zh-CN" dirty="0" err="1" smtClean="0"/>
              <a:t>Rt</a:t>
            </a:r>
            <a:r>
              <a:rPr lang="en-US" altLang="zh-CN" dirty="0" smtClean="0"/>
              <a:t>, </a:t>
            </a:r>
            <a:r>
              <a:rPr lang="en-US" altLang="zh-CN" dirty="0" err="1" smtClean="0"/>
              <a:t>Rs</a:t>
            </a:r>
            <a:r>
              <a:rPr lang="en-US" altLang="zh-CN" dirty="0" smtClean="0"/>
              <a:t>, and Rd fields will go to the register file as register specifiers while the Imm16 field will go to the Extender where it is either Zero and Sign extended to 32 bits.</a:t>
            </a:r>
          </a:p>
          <a:p>
            <a:r>
              <a:rPr lang="en-US" altLang="zh-CN" dirty="0" smtClean="0"/>
              <a:t>The signals </a:t>
            </a:r>
            <a:r>
              <a:rPr lang="en-US" altLang="zh-CN" dirty="0" err="1" smtClean="0"/>
              <a:t>ExtOp</a:t>
            </a:r>
            <a:r>
              <a:rPr lang="en-US" altLang="zh-CN" dirty="0" smtClean="0"/>
              <a:t>, </a:t>
            </a:r>
            <a:r>
              <a:rPr lang="en-US" altLang="zh-CN" dirty="0" err="1" smtClean="0"/>
              <a:t>ALUSrc</a:t>
            </a:r>
            <a:r>
              <a:rPr lang="en-US" altLang="zh-CN" dirty="0" smtClean="0"/>
              <a:t>, ALUctr, </a:t>
            </a:r>
            <a:r>
              <a:rPr lang="en-US" altLang="zh-CN" dirty="0" err="1" smtClean="0"/>
              <a:t>MemWr</a:t>
            </a:r>
            <a:r>
              <a:rPr lang="en-US" altLang="zh-CN" dirty="0" smtClean="0"/>
              <a:t>, </a:t>
            </a:r>
            <a:r>
              <a:rPr lang="en-US" altLang="zh-CN" dirty="0" err="1" smtClean="0"/>
              <a:t>MemtoReg</a:t>
            </a:r>
            <a:r>
              <a:rPr lang="en-US" altLang="zh-CN" dirty="0" smtClean="0"/>
              <a:t>, </a:t>
            </a:r>
            <a:r>
              <a:rPr lang="en-US" altLang="zh-CN" dirty="0" err="1" smtClean="0"/>
              <a:t>RegDst</a:t>
            </a:r>
            <a:r>
              <a:rPr lang="en-US" altLang="zh-CN" dirty="0" smtClean="0"/>
              <a:t>, </a:t>
            </a:r>
            <a:r>
              <a:rPr lang="en-US" altLang="zh-CN" dirty="0" err="1" smtClean="0"/>
              <a:t>RegWr</a:t>
            </a:r>
            <a:r>
              <a:rPr lang="en-US" altLang="zh-CN" dirty="0" smtClean="0"/>
              <a:t>, Branch, and Jump  are control signals.</a:t>
            </a:r>
          </a:p>
          <a:p>
            <a:r>
              <a:rPr lang="en-US" altLang="zh-CN" dirty="0" smtClean="0"/>
              <a:t>And I will show you how to generate them in the next class..</a:t>
            </a:r>
          </a:p>
          <a:p>
            <a:endParaRPr lang="en-US" altLang="zh-CN" dirty="0" smtClean="0"/>
          </a:p>
          <a:p>
            <a:r>
              <a:rPr lang="en-US" altLang="zh-CN" dirty="0" smtClean="0"/>
              <a:t>+2 = 80 min. (Z:00)</a:t>
            </a:r>
          </a:p>
        </p:txBody>
      </p:sp>
      <p:sp>
        <p:nvSpPr>
          <p:cNvPr id="81923"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386350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533400" y="4094163"/>
            <a:ext cx="6118225" cy="5373687"/>
          </a:xfrm>
          <a:noFill/>
        </p:spPr>
        <p:txBody>
          <a:bodyPr lIns="100753" tIns="49493" rIns="100753" bIns="49493"/>
          <a:lstStyle/>
          <a:p>
            <a:r>
              <a:rPr lang="en-US" altLang="zh-CN" smtClean="0"/>
              <a:t>Now with the clocking methodology back in your mind, we can think about how the critical path of our “abstract” datapath may look like.</a:t>
            </a:r>
          </a:p>
          <a:p>
            <a:r>
              <a:rPr lang="en-US" altLang="zh-CN" smtClean="0"/>
              <a:t>One thing to keep in mind about the Register File and Ideal Memory (points to both Instruction and Data) is that the Clock input is a factor ONLY during the write operation.</a:t>
            </a:r>
          </a:p>
          <a:p>
            <a:r>
              <a:rPr lang="en-US" altLang="zh-CN" smtClean="0"/>
              <a:t>For read operation, the CLK input is not a factor.  The register file and the ideal memory behave as if they are combinational logic.</a:t>
            </a:r>
          </a:p>
          <a:p>
            <a:r>
              <a:rPr lang="en-US" altLang="zh-CN" smtClean="0"/>
              <a:t>That is you apply an address to the input, then after certain delay, which we called access time, the output is valid.</a:t>
            </a:r>
          </a:p>
          <a:p>
            <a:r>
              <a:rPr lang="en-US" altLang="zh-CN" smtClean="0"/>
              <a:t>We will come back to these points (point to the “behave” bullets) later in this lecture.</a:t>
            </a:r>
          </a:p>
          <a:p>
            <a:r>
              <a:rPr lang="en-US" altLang="zh-CN" smtClean="0"/>
              <a:t>But for now, let’s look at this “abstract” datapath’s critical path which occurs when the datapath tries to execute the Load instruction.</a:t>
            </a:r>
          </a:p>
          <a:p>
            <a:r>
              <a:rPr lang="en-US" altLang="zh-CN" smtClean="0"/>
              <a:t>The time it takes to execute the load instruction are the sum of:</a:t>
            </a:r>
          </a:p>
          <a:p>
            <a:r>
              <a:rPr lang="en-US" altLang="zh-CN" smtClean="0"/>
              <a:t>(a) The PC’s clock-to-Q time.</a:t>
            </a:r>
          </a:p>
          <a:p>
            <a:r>
              <a:rPr lang="en-US" altLang="zh-CN" smtClean="0"/>
              <a:t>(b) The instruction memory access time.</a:t>
            </a:r>
          </a:p>
          <a:p>
            <a:r>
              <a:rPr lang="en-US" altLang="zh-CN" smtClean="0"/>
              <a:t>(c) The time it takes to read the register file.</a:t>
            </a:r>
          </a:p>
          <a:p>
            <a:r>
              <a:rPr lang="en-US" altLang="zh-CN" smtClean="0"/>
              <a:t>(d) The ALU delay in calculating the Data Memory Address.</a:t>
            </a:r>
          </a:p>
          <a:p>
            <a:r>
              <a:rPr lang="en-US" altLang="zh-CN" smtClean="0"/>
              <a:t>(e) The time it takes to read the Data Memory.</a:t>
            </a:r>
          </a:p>
          <a:p>
            <a:r>
              <a:rPr lang="en-US" altLang="zh-CN" smtClean="0"/>
              <a:t>(f) And finally, the setup time for the register file and clock skew.</a:t>
            </a:r>
          </a:p>
          <a:p>
            <a:endParaRPr lang="en-US" altLang="zh-CN" smtClean="0"/>
          </a:p>
          <a:p>
            <a:r>
              <a:rPr lang="en-US" altLang="zh-CN" smtClean="0"/>
              <a:t>+3 = 21 (Y:01)</a:t>
            </a:r>
          </a:p>
          <a:p>
            <a:endParaRPr lang="en-US" altLang="zh-CN" smtClean="0"/>
          </a:p>
          <a:p>
            <a:r>
              <a:rPr lang="en-US" altLang="zh-CN" smtClean="0"/>
              <a:t>Complement:</a:t>
            </a:r>
          </a:p>
          <a:p>
            <a:r>
              <a:rPr lang="en-US" altLang="zh-CN" smtClean="0"/>
              <a:t>Clock skew(B-40): </a:t>
            </a:r>
          </a:p>
        </p:txBody>
      </p:sp>
      <p:sp>
        <p:nvSpPr>
          <p:cNvPr id="83971" name="Rectangle 3"/>
          <p:cNvSpPr>
            <a:spLocks noGrp="1" noRot="1" noChangeAspect="1" noChangeArrowheads="1" noTextEdit="1"/>
          </p:cNvSpPr>
          <p:nvPr>
            <p:ph type="sldImg"/>
          </p:nvPr>
        </p:nvSpPr>
        <p:spPr>
          <a:xfrm>
            <a:off x="1427163" y="644525"/>
            <a:ext cx="4259262" cy="3194050"/>
          </a:xfrm>
        </p:spPr>
      </p:sp>
    </p:spTree>
    <p:extLst>
      <p:ext uri="{BB962C8B-B14F-4D97-AF65-F5344CB8AC3E}">
        <p14:creationId xmlns:p14="http://schemas.microsoft.com/office/powerpoint/2010/main" val="26198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02E8F-0752-4B92-8D61-85EF13D2DB20}" type="slidenum">
              <a:rPr lang="zh-CN" altLang="en-US" smtClean="0"/>
              <a:pPr/>
              <a:t>‹#›</a:t>
            </a:fld>
            <a:endParaRPr lang="zh-CN" altLang="en-US"/>
          </a:p>
        </p:txBody>
      </p:sp>
    </p:spTree>
    <p:extLst>
      <p:ext uri="{BB962C8B-B14F-4D97-AF65-F5344CB8AC3E}">
        <p14:creationId xmlns:p14="http://schemas.microsoft.com/office/powerpoint/2010/main" val="386933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02E8F-0752-4B92-8D61-85EF13D2DB20}" type="slidenum">
              <a:rPr lang="zh-CN" altLang="en-US" smtClean="0"/>
              <a:pPr/>
              <a:t>‹#›</a:t>
            </a:fld>
            <a:endParaRPr lang="zh-CN" altLang="en-US"/>
          </a:p>
        </p:txBody>
      </p:sp>
    </p:spTree>
    <p:extLst>
      <p:ext uri="{BB962C8B-B14F-4D97-AF65-F5344CB8AC3E}">
        <p14:creationId xmlns:p14="http://schemas.microsoft.com/office/powerpoint/2010/main" val="112362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44500" y="203200"/>
            <a:ext cx="7499350" cy="422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295400"/>
            <a:ext cx="4019550" cy="2182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67250" y="1295400"/>
            <a:ext cx="4019550" cy="10144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67250" y="2462213"/>
            <a:ext cx="4019550" cy="101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02E8F-0752-4B92-8D61-85EF13D2DB20}" type="slidenum">
              <a:rPr lang="zh-CN" altLang="en-US" smtClean="0"/>
              <a:pPr/>
              <a:t>‹#›</a:t>
            </a:fld>
            <a:endParaRPr lang="zh-CN" altLang="en-US" dirty="0"/>
          </a:p>
        </p:txBody>
      </p:sp>
    </p:spTree>
    <p:extLst>
      <p:ext uri="{BB962C8B-B14F-4D97-AF65-F5344CB8AC3E}">
        <p14:creationId xmlns:p14="http://schemas.microsoft.com/office/powerpoint/2010/main" val="3030821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4500" y="203200"/>
            <a:ext cx="74993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7" name="Rectangle 5"/>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8" name="Line 6"/>
          <p:cNvSpPr>
            <a:spLocks noChangeShapeType="1"/>
          </p:cNvSpPr>
          <p:nvPr userDrawn="1"/>
        </p:nvSpPr>
        <p:spPr bwMode="auto">
          <a:xfrm>
            <a:off x="246063" y="596900"/>
            <a:ext cx="8651875"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70802E8F-0752-4B92-8D61-85EF13D2DB20}"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60" r:id="rId3"/>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kern="1200">
          <a:solidFill>
            <a:srgbClr val="A50021"/>
          </a:solidFill>
          <a:latin typeface="+mj-lt"/>
          <a:ea typeface="+mj-ea"/>
          <a:cs typeface="+mj-cs"/>
        </a:defRPr>
      </a:lvl1pPr>
      <a:lvl2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944688" y="3736975"/>
            <a:ext cx="470834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40000"/>
              </a:spcBef>
            </a:pPr>
            <a:r>
              <a:rPr lang="zh-CN" altLang="en-US" sz="2600" dirty="0">
                <a:latin typeface="黑体" panose="02010609060101010101" pitchFamily="49" charset="-122"/>
                <a:ea typeface="黑体" panose="02010609060101010101" pitchFamily="49" charset="-122"/>
              </a:rPr>
              <a:t>第一讲 单周期数据通路的设计</a:t>
            </a:r>
          </a:p>
          <a:p>
            <a:pPr>
              <a:spcBef>
                <a:spcPct val="40000"/>
              </a:spcBef>
            </a:pPr>
            <a:r>
              <a:rPr lang="zh-CN" altLang="en-US" sz="2600" dirty="0">
                <a:latin typeface="黑体" panose="02010609060101010101" pitchFamily="49" charset="-122"/>
                <a:ea typeface="黑体" panose="02010609060101010101" pitchFamily="49" charset="-122"/>
              </a:rPr>
              <a:t>第二讲 单周期控制器的</a:t>
            </a:r>
            <a:r>
              <a:rPr lang="zh-CN" altLang="en-US" sz="2600" dirty="0" smtClean="0">
                <a:latin typeface="黑体" panose="02010609060101010101" pitchFamily="49" charset="-122"/>
                <a:ea typeface="黑体" panose="02010609060101010101" pitchFamily="49" charset="-122"/>
              </a:rPr>
              <a:t>设计</a:t>
            </a:r>
            <a:endParaRPr lang="zh-CN" altLang="en-US" sz="2600" dirty="0">
              <a:latin typeface="黑体" panose="02010609060101010101" pitchFamily="49" charset="-122"/>
              <a:ea typeface="黑体" panose="02010609060101010101" pitchFamily="49" charset="-122"/>
            </a:endParaRPr>
          </a:p>
        </p:txBody>
      </p:sp>
      <p:sp>
        <p:nvSpPr>
          <p:cNvPr id="3075" name="Rectangle 6"/>
          <p:cNvSpPr>
            <a:spLocks noChangeArrowheads="1"/>
          </p:cNvSpPr>
          <p:nvPr/>
        </p:nvSpPr>
        <p:spPr bwMode="auto">
          <a:xfrm>
            <a:off x="133350" y="1741488"/>
            <a:ext cx="8839200"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lnSpc>
                <a:spcPct val="87000"/>
              </a:lnSpc>
              <a:spcBef>
                <a:spcPct val="50000"/>
              </a:spcBef>
            </a:pPr>
            <a:r>
              <a:rPr lang="en-US" altLang="zh-CN" sz="3200" dirty="0">
                <a:solidFill>
                  <a:srgbClr val="FF0000"/>
                </a:solidFill>
                <a:ea typeface="宋体" panose="02010600030101010101" pitchFamily="2" charset="-122"/>
              </a:rPr>
              <a:t>2</a:t>
            </a:r>
            <a:r>
              <a:rPr lang="zh-CN" altLang="en-US" sz="3200" dirty="0" smtClean="0">
                <a:solidFill>
                  <a:srgbClr val="FF0000"/>
                </a:solidFill>
                <a:ea typeface="宋体" panose="02010600030101010101" pitchFamily="2" charset="-122"/>
              </a:rPr>
              <a:t>、单周期</a:t>
            </a:r>
            <a:r>
              <a:rPr lang="en-US" altLang="zh-CN" sz="3200" dirty="0" smtClean="0">
                <a:solidFill>
                  <a:srgbClr val="FF0000"/>
                </a:solidFill>
                <a:ea typeface="宋体" panose="02010600030101010101" pitchFamily="2" charset="-122"/>
              </a:rPr>
              <a:t> </a:t>
            </a:r>
            <a:r>
              <a:rPr lang="en-US" altLang="zh-CN" sz="3200" dirty="0">
                <a:solidFill>
                  <a:srgbClr val="FF0000"/>
                </a:solidFill>
                <a:ea typeface="宋体" panose="02010600030101010101" pitchFamily="2" charset="-122"/>
              </a:rPr>
              <a:t>CPU -</a:t>
            </a:r>
            <a:r>
              <a:rPr lang="en-US" altLang="zh-CN" sz="3200" dirty="0">
                <a:solidFill>
                  <a:schemeClr val="accent1"/>
                </a:solidFill>
                <a:ea typeface="宋体" panose="02010600030101010101" pitchFamily="2" charset="-122"/>
              </a:rPr>
              <a:t> </a:t>
            </a:r>
            <a:r>
              <a:rPr lang="en-US" altLang="zh-CN" sz="3200" dirty="0" err="1">
                <a:solidFill>
                  <a:schemeClr val="accent1"/>
                </a:solidFill>
                <a:ea typeface="宋体" panose="02010600030101010101" pitchFamily="2" charset="-122"/>
              </a:rPr>
              <a:t>Datapath</a:t>
            </a:r>
            <a:r>
              <a:rPr lang="en-US" altLang="zh-CN" sz="3200" dirty="0">
                <a:solidFill>
                  <a:schemeClr val="accent1"/>
                </a:solidFill>
                <a:ea typeface="宋体" panose="02010600030101010101" pitchFamily="2" charset="-122"/>
              </a:rPr>
              <a:t> and Control</a:t>
            </a:r>
          </a:p>
          <a:p>
            <a:pPr algn="ctr">
              <a:lnSpc>
                <a:spcPct val="87000"/>
              </a:lnSpc>
              <a:spcBef>
                <a:spcPct val="50000"/>
              </a:spcBef>
            </a:pPr>
            <a:r>
              <a:rPr lang="zh-CN" altLang="en-US" sz="3200" dirty="0">
                <a:solidFill>
                  <a:schemeClr val="accent2"/>
                </a:solidFill>
                <a:ea typeface="宋体" panose="02010600030101010101" pitchFamily="2" charset="-122"/>
              </a:rPr>
              <a:t>中央处理器：数据通路和控制器</a:t>
            </a:r>
          </a:p>
          <a:p>
            <a:pPr algn="ctr">
              <a:lnSpc>
                <a:spcPct val="87000"/>
              </a:lnSpc>
              <a:spcBef>
                <a:spcPct val="50000"/>
              </a:spcBef>
            </a:pPr>
            <a:endParaRPr lang="zh-CN" altLang="en-US" sz="3200" dirty="0">
              <a:solidFill>
                <a:schemeClr val="accent2"/>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1</a:t>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39800" y="207963"/>
            <a:ext cx="7336945" cy="426142"/>
          </a:xfrm>
          <a:noFill/>
        </p:spPr>
        <p:txBody>
          <a:bodyPr wrap="none"/>
          <a:lstStyle/>
          <a:p>
            <a:r>
              <a:rPr lang="zh-CN" altLang="en-US" dirty="0" smtClean="0">
                <a:ea typeface="宋体" panose="02010600030101010101" pitchFamily="2" charset="-122"/>
              </a:rPr>
              <a:t>实现</a:t>
            </a:r>
            <a:r>
              <a:rPr lang="en-US" altLang="zh-CN" dirty="0" smtClean="0">
                <a:ea typeface="宋体" panose="02010600030101010101" pitchFamily="2" charset="-122"/>
              </a:rPr>
              <a:t>7</a:t>
            </a:r>
            <a:r>
              <a:rPr lang="zh-CN" altLang="en-US" dirty="0" smtClean="0">
                <a:ea typeface="宋体" panose="02010600030101010101" pitchFamily="2" charset="-122"/>
              </a:rPr>
              <a:t>条</a:t>
            </a:r>
            <a:r>
              <a:rPr lang="en-US" altLang="zh-CN" dirty="0" smtClean="0">
                <a:ea typeface="宋体" panose="02010600030101010101" pitchFamily="2" charset="-122"/>
              </a:rPr>
              <a:t>MIPS</a:t>
            </a:r>
            <a:r>
              <a:rPr lang="zh-CN" altLang="en-US" dirty="0" smtClean="0">
                <a:ea typeface="宋体" panose="02010600030101010101" pitchFamily="2" charset="-122"/>
              </a:rPr>
              <a:t>指令的单周期处理器的数据通路</a:t>
            </a:r>
            <a:endParaRPr lang="en-US" altLang="zh-CN" dirty="0" smtClean="0">
              <a:ea typeface="宋体" panose="02010600030101010101" pitchFamily="2" charset="-122"/>
            </a:endParaRPr>
          </a:p>
        </p:txBody>
      </p:sp>
      <p:grpSp>
        <p:nvGrpSpPr>
          <p:cNvPr id="80899" name="Group 3"/>
          <p:cNvGrpSpPr>
            <a:grpSpLocks/>
          </p:cNvGrpSpPr>
          <p:nvPr/>
        </p:nvGrpSpPr>
        <p:grpSpPr bwMode="auto">
          <a:xfrm>
            <a:off x="5019675" y="2770188"/>
            <a:ext cx="466725" cy="1136650"/>
            <a:chOff x="3162" y="2302"/>
            <a:chExt cx="294" cy="716"/>
          </a:xfrm>
        </p:grpSpPr>
        <p:sp>
          <p:nvSpPr>
            <p:cNvPr id="81044"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5"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6" name="Line 6"/>
            <p:cNvSpPr>
              <a:spLocks noChangeShapeType="1"/>
            </p:cNvSpPr>
            <p:nvPr/>
          </p:nvSpPr>
          <p:spPr bwMode="auto">
            <a:xfrm>
              <a:off x="3162" y="2476"/>
              <a:ext cx="164"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7"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8"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9"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50"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51"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00" name="Line 12"/>
          <p:cNvSpPr>
            <a:spLocks noChangeShapeType="1"/>
          </p:cNvSpPr>
          <p:nvPr/>
        </p:nvSpPr>
        <p:spPr bwMode="auto">
          <a:xfrm flipH="1">
            <a:off x="5473700" y="3325813"/>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1" name="Line 13"/>
          <p:cNvSpPr>
            <a:spLocks noChangeShapeType="1"/>
          </p:cNvSpPr>
          <p:nvPr/>
        </p:nvSpPr>
        <p:spPr bwMode="auto">
          <a:xfrm flipH="1">
            <a:off x="5861050" y="32623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2" name="Rectangle 14"/>
          <p:cNvSpPr>
            <a:spLocks noChangeArrowheads="1"/>
          </p:cNvSpPr>
          <p:nvPr/>
        </p:nvSpPr>
        <p:spPr bwMode="auto">
          <a:xfrm>
            <a:off x="5548313" y="33242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03" name="Line 15"/>
          <p:cNvSpPr>
            <a:spLocks noChangeShapeType="1"/>
          </p:cNvSpPr>
          <p:nvPr/>
        </p:nvSpPr>
        <p:spPr bwMode="auto">
          <a:xfrm>
            <a:off x="5257800" y="2405063"/>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Rectangle 16"/>
          <p:cNvSpPr>
            <a:spLocks noChangeArrowheads="1"/>
          </p:cNvSpPr>
          <p:nvPr/>
        </p:nvSpPr>
        <p:spPr bwMode="auto">
          <a:xfrm>
            <a:off x="4310063" y="2263775"/>
            <a:ext cx="97948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1"/>
                </a:solidFill>
                <a:ea typeface="宋体" panose="02010600030101010101" pitchFamily="2" charset="-122"/>
              </a:rPr>
              <a:t>ALUctr</a:t>
            </a:r>
          </a:p>
        </p:txBody>
      </p:sp>
      <p:sp>
        <p:nvSpPr>
          <p:cNvPr id="80905" name="Rectangle 17"/>
          <p:cNvSpPr>
            <a:spLocks noChangeArrowheads="1"/>
          </p:cNvSpPr>
          <p:nvPr/>
        </p:nvSpPr>
        <p:spPr bwMode="auto">
          <a:xfrm>
            <a:off x="706438" y="34750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80906" name="Rectangle 18"/>
          <p:cNvSpPr>
            <a:spLocks noChangeArrowheads="1"/>
          </p:cNvSpPr>
          <p:nvPr/>
        </p:nvSpPr>
        <p:spPr bwMode="auto">
          <a:xfrm>
            <a:off x="671513" y="2897188"/>
            <a:ext cx="803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busW</a:t>
            </a:r>
          </a:p>
        </p:txBody>
      </p:sp>
      <p:sp>
        <p:nvSpPr>
          <p:cNvPr id="80907" name="Rectangle 19"/>
          <p:cNvSpPr>
            <a:spLocks noChangeArrowheads="1"/>
          </p:cNvSpPr>
          <p:nvPr/>
        </p:nvSpPr>
        <p:spPr bwMode="auto">
          <a:xfrm>
            <a:off x="1755775" y="2770188"/>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08" name="Line 20"/>
          <p:cNvSpPr>
            <a:spLocks noChangeShapeType="1"/>
          </p:cNvSpPr>
          <p:nvPr/>
        </p:nvSpPr>
        <p:spPr bwMode="auto">
          <a:xfrm>
            <a:off x="1749425" y="3648075"/>
            <a:ext cx="323850" cy="106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9" name="Line 21"/>
          <p:cNvSpPr>
            <a:spLocks noChangeShapeType="1"/>
          </p:cNvSpPr>
          <p:nvPr/>
        </p:nvSpPr>
        <p:spPr bwMode="auto">
          <a:xfrm flipH="1">
            <a:off x="1754188" y="3751263"/>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0" name="Oval 22"/>
          <p:cNvSpPr>
            <a:spLocks noChangeArrowheads="1"/>
          </p:cNvSpPr>
          <p:nvPr/>
        </p:nvSpPr>
        <p:spPr bwMode="auto">
          <a:xfrm>
            <a:off x="1603375" y="3711575"/>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11" name="Rectangle 23"/>
          <p:cNvSpPr>
            <a:spLocks noChangeArrowheads="1"/>
          </p:cNvSpPr>
          <p:nvPr/>
        </p:nvSpPr>
        <p:spPr bwMode="auto">
          <a:xfrm>
            <a:off x="1203325" y="2255838"/>
            <a:ext cx="917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RegWr</a:t>
            </a:r>
          </a:p>
        </p:txBody>
      </p:sp>
      <p:sp>
        <p:nvSpPr>
          <p:cNvPr id="80912" name="Line 24"/>
          <p:cNvSpPr>
            <a:spLocks noChangeShapeType="1"/>
          </p:cNvSpPr>
          <p:nvPr/>
        </p:nvSpPr>
        <p:spPr bwMode="auto">
          <a:xfrm flipH="1">
            <a:off x="749300" y="3255963"/>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3" name="Line 25"/>
          <p:cNvSpPr>
            <a:spLocks noChangeShapeType="1"/>
          </p:cNvSpPr>
          <p:nvPr/>
        </p:nvSpPr>
        <p:spPr bwMode="auto">
          <a:xfrm flipH="1">
            <a:off x="1289050" y="3190875"/>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4" name="Rectangle 26"/>
          <p:cNvSpPr>
            <a:spLocks noChangeArrowheads="1"/>
          </p:cNvSpPr>
          <p:nvPr/>
        </p:nvSpPr>
        <p:spPr bwMode="auto">
          <a:xfrm>
            <a:off x="976313" y="32527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15" name="Line 27"/>
          <p:cNvSpPr>
            <a:spLocks noChangeShapeType="1"/>
          </p:cNvSpPr>
          <p:nvPr/>
        </p:nvSpPr>
        <p:spPr bwMode="auto">
          <a:xfrm>
            <a:off x="3213100" y="2900363"/>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6" name="Line 28"/>
          <p:cNvSpPr>
            <a:spLocks noChangeShapeType="1"/>
          </p:cNvSpPr>
          <p:nvPr/>
        </p:nvSpPr>
        <p:spPr bwMode="auto">
          <a:xfrm flipH="1">
            <a:off x="4184650" y="2835275"/>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7" name="Rectangle 29"/>
          <p:cNvSpPr>
            <a:spLocks noChangeArrowheads="1"/>
          </p:cNvSpPr>
          <p:nvPr/>
        </p:nvSpPr>
        <p:spPr bwMode="auto">
          <a:xfrm>
            <a:off x="3871913" y="29686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18" name="Rectangle 30"/>
          <p:cNvSpPr>
            <a:spLocks noChangeArrowheads="1"/>
          </p:cNvSpPr>
          <p:nvPr/>
        </p:nvSpPr>
        <p:spPr bwMode="auto">
          <a:xfrm>
            <a:off x="3567113" y="261302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busA</a:t>
            </a:r>
          </a:p>
        </p:txBody>
      </p:sp>
      <p:sp>
        <p:nvSpPr>
          <p:cNvPr id="80919" name="Line 31"/>
          <p:cNvSpPr>
            <a:spLocks noChangeShapeType="1"/>
          </p:cNvSpPr>
          <p:nvPr/>
        </p:nvSpPr>
        <p:spPr bwMode="auto">
          <a:xfrm flipV="1">
            <a:off x="1905000" y="2532063"/>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Line 32"/>
          <p:cNvSpPr>
            <a:spLocks noChangeShapeType="1"/>
          </p:cNvSpPr>
          <p:nvPr/>
        </p:nvSpPr>
        <p:spPr bwMode="auto">
          <a:xfrm>
            <a:off x="3213100" y="3600450"/>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1" name="Line 33"/>
          <p:cNvSpPr>
            <a:spLocks noChangeShapeType="1"/>
          </p:cNvSpPr>
          <p:nvPr/>
        </p:nvSpPr>
        <p:spPr bwMode="auto">
          <a:xfrm flipV="1">
            <a:off x="3663950" y="3452813"/>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2" name="Rectangle 34"/>
          <p:cNvSpPr>
            <a:spLocks noChangeArrowheads="1"/>
          </p:cNvSpPr>
          <p:nvPr/>
        </p:nvSpPr>
        <p:spPr bwMode="auto">
          <a:xfrm>
            <a:off x="3262313" y="35972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23" name="Rectangle 35"/>
          <p:cNvSpPr>
            <a:spLocks noChangeArrowheads="1"/>
          </p:cNvSpPr>
          <p:nvPr/>
        </p:nvSpPr>
        <p:spPr bwMode="auto">
          <a:xfrm>
            <a:off x="3114675" y="32702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busB</a:t>
            </a:r>
          </a:p>
        </p:txBody>
      </p:sp>
      <p:sp>
        <p:nvSpPr>
          <p:cNvPr id="80924" name="Line 36"/>
          <p:cNvSpPr>
            <a:spLocks noChangeShapeType="1"/>
          </p:cNvSpPr>
          <p:nvPr/>
        </p:nvSpPr>
        <p:spPr bwMode="auto">
          <a:xfrm flipH="1">
            <a:off x="1130300" y="375285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5" name="Line 37"/>
          <p:cNvSpPr>
            <a:spLocks noChangeShapeType="1"/>
          </p:cNvSpPr>
          <p:nvPr/>
        </p:nvSpPr>
        <p:spPr bwMode="auto">
          <a:xfrm>
            <a:off x="3048000" y="2344738"/>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6" name="Line 38"/>
          <p:cNvSpPr>
            <a:spLocks noChangeShapeType="1"/>
          </p:cNvSpPr>
          <p:nvPr/>
        </p:nvSpPr>
        <p:spPr bwMode="auto">
          <a:xfrm flipV="1">
            <a:off x="2978150" y="2466975"/>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7" name="Rectangle 39"/>
          <p:cNvSpPr>
            <a:spLocks noChangeArrowheads="1"/>
          </p:cNvSpPr>
          <p:nvPr/>
        </p:nvSpPr>
        <p:spPr bwMode="auto">
          <a:xfrm>
            <a:off x="2805113" y="23288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80928" name="Line 40"/>
          <p:cNvSpPr>
            <a:spLocks noChangeShapeType="1"/>
          </p:cNvSpPr>
          <p:nvPr/>
        </p:nvSpPr>
        <p:spPr bwMode="auto">
          <a:xfrm>
            <a:off x="2209800" y="2132013"/>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9" name="Line 41"/>
          <p:cNvSpPr>
            <a:spLocks noChangeShapeType="1"/>
          </p:cNvSpPr>
          <p:nvPr/>
        </p:nvSpPr>
        <p:spPr bwMode="auto">
          <a:xfrm flipV="1">
            <a:off x="2139950" y="2466975"/>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0" name="Rectangle 42"/>
          <p:cNvSpPr>
            <a:spLocks noChangeArrowheads="1"/>
          </p:cNvSpPr>
          <p:nvPr/>
        </p:nvSpPr>
        <p:spPr bwMode="auto">
          <a:xfrm>
            <a:off x="1966913" y="23288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80931" name="Line 43"/>
          <p:cNvSpPr>
            <a:spLocks noChangeShapeType="1"/>
          </p:cNvSpPr>
          <p:nvPr/>
        </p:nvSpPr>
        <p:spPr bwMode="auto">
          <a:xfrm>
            <a:off x="2590800" y="2344738"/>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2" name="Line 44"/>
          <p:cNvSpPr>
            <a:spLocks noChangeShapeType="1"/>
          </p:cNvSpPr>
          <p:nvPr/>
        </p:nvSpPr>
        <p:spPr bwMode="auto">
          <a:xfrm flipV="1">
            <a:off x="2520950" y="2466975"/>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3" name="Rectangle 45"/>
          <p:cNvSpPr>
            <a:spLocks noChangeArrowheads="1"/>
          </p:cNvSpPr>
          <p:nvPr/>
        </p:nvSpPr>
        <p:spPr bwMode="auto">
          <a:xfrm>
            <a:off x="2347913" y="23288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80934" name="Rectangle 46"/>
          <p:cNvSpPr>
            <a:spLocks noChangeArrowheads="1"/>
          </p:cNvSpPr>
          <p:nvPr/>
        </p:nvSpPr>
        <p:spPr bwMode="auto">
          <a:xfrm>
            <a:off x="1966913" y="2755900"/>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80935" name="Rectangle 47"/>
          <p:cNvSpPr>
            <a:spLocks noChangeArrowheads="1"/>
          </p:cNvSpPr>
          <p:nvPr/>
        </p:nvSpPr>
        <p:spPr bwMode="auto">
          <a:xfrm>
            <a:off x="2424113" y="27559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80936" name="Rectangle 48"/>
          <p:cNvSpPr>
            <a:spLocks noChangeArrowheads="1"/>
          </p:cNvSpPr>
          <p:nvPr/>
        </p:nvSpPr>
        <p:spPr bwMode="auto">
          <a:xfrm>
            <a:off x="2805113" y="27559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80937" name="Rectangle 49"/>
          <p:cNvSpPr>
            <a:spLocks noChangeArrowheads="1"/>
          </p:cNvSpPr>
          <p:nvPr/>
        </p:nvSpPr>
        <p:spPr bwMode="auto">
          <a:xfrm>
            <a:off x="1966913" y="3040063"/>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  </a:t>
            </a:r>
            <a:r>
              <a:rPr lang="zh-CN" altLang="en-US" sz="1800">
                <a:ea typeface="宋体" panose="02010600030101010101" pitchFamily="2" charset="-122"/>
              </a:rPr>
              <a:t>32 32</a:t>
            </a:r>
            <a:r>
              <a:rPr lang="zh-CN" altLang="en-US">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80938" name="Line 50"/>
          <p:cNvSpPr>
            <a:spLocks noChangeShapeType="1"/>
          </p:cNvSpPr>
          <p:nvPr/>
        </p:nvSpPr>
        <p:spPr bwMode="auto">
          <a:xfrm flipH="1">
            <a:off x="749300" y="5287963"/>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9" name="Line 51"/>
          <p:cNvSpPr>
            <a:spLocks noChangeShapeType="1"/>
          </p:cNvSpPr>
          <p:nvPr/>
        </p:nvSpPr>
        <p:spPr bwMode="auto">
          <a:xfrm flipV="1">
            <a:off x="762000" y="3243263"/>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0" name="Rectangle 52"/>
          <p:cNvSpPr>
            <a:spLocks noChangeArrowheads="1"/>
          </p:cNvSpPr>
          <p:nvPr/>
        </p:nvSpPr>
        <p:spPr bwMode="auto">
          <a:xfrm>
            <a:off x="2576513" y="2116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80941" name="Rectangle 53"/>
          <p:cNvSpPr>
            <a:spLocks noChangeArrowheads="1"/>
          </p:cNvSpPr>
          <p:nvPr/>
        </p:nvSpPr>
        <p:spPr bwMode="auto">
          <a:xfrm>
            <a:off x="2347913" y="14763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nvGrpSpPr>
          <p:cNvPr id="80942" name="Group 54"/>
          <p:cNvGrpSpPr>
            <a:grpSpLocks/>
          </p:cNvGrpSpPr>
          <p:nvPr/>
        </p:nvGrpSpPr>
        <p:grpSpPr bwMode="auto">
          <a:xfrm>
            <a:off x="4191000" y="3319463"/>
            <a:ext cx="304800" cy="1227137"/>
            <a:chOff x="2640" y="2648"/>
            <a:chExt cx="192" cy="773"/>
          </a:xfrm>
        </p:grpSpPr>
        <p:sp>
          <p:nvSpPr>
            <p:cNvPr id="81040"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1"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2"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43"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43" name="Group 59"/>
          <p:cNvGrpSpPr>
            <a:grpSpLocks/>
          </p:cNvGrpSpPr>
          <p:nvPr/>
        </p:nvGrpSpPr>
        <p:grpSpPr bwMode="auto">
          <a:xfrm>
            <a:off x="1473200" y="1870075"/>
            <a:ext cx="1168400" cy="284163"/>
            <a:chOff x="928" y="1735"/>
            <a:chExt cx="736" cy="179"/>
          </a:xfrm>
        </p:grpSpPr>
        <p:sp>
          <p:nvSpPr>
            <p:cNvPr id="81036"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37"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38"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39"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44" name="Rectangle 64"/>
          <p:cNvSpPr>
            <a:spLocks noChangeArrowheads="1"/>
          </p:cNvSpPr>
          <p:nvPr/>
        </p:nvSpPr>
        <p:spPr bwMode="auto">
          <a:xfrm>
            <a:off x="3009900" y="2116138"/>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80945" name="Line 65"/>
          <p:cNvSpPr>
            <a:spLocks noChangeShapeType="1"/>
          </p:cNvSpPr>
          <p:nvPr/>
        </p:nvSpPr>
        <p:spPr bwMode="auto">
          <a:xfrm>
            <a:off x="2362200" y="1633538"/>
            <a:ext cx="0" cy="188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6" name="Line 66"/>
          <p:cNvSpPr>
            <a:spLocks noChangeShapeType="1"/>
          </p:cNvSpPr>
          <p:nvPr/>
        </p:nvSpPr>
        <p:spPr bwMode="auto">
          <a:xfrm>
            <a:off x="1752600" y="1633538"/>
            <a:ext cx="0" cy="188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7" name="Rectangle 67"/>
          <p:cNvSpPr>
            <a:spLocks noChangeArrowheads="1"/>
          </p:cNvSpPr>
          <p:nvPr/>
        </p:nvSpPr>
        <p:spPr bwMode="auto">
          <a:xfrm>
            <a:off x="1738313" y="1476375"/>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80948" name="Line 68"/>
          <p:cNvSpPr>
            <a:spLocks noChangeShapeType="1"/>
          </p:cNvSpPr>
          <p:nvPr/>
        </p:nvSpPr>
        <p:spPr bwMode="auto">
          <a:xfrm flipH="1">
            <a:off x="1054100" y="2011363"/>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9" name="Rectangle 69"/>
          <p:cNvSpPr>
            <a:spLocks noChangeArrowheads="1"/>
          </p:cNvSpPr>
          <p:nvPr/>
        </p:nvSpPr>
        <p:spPr bwMode="auto">
          <a:xfrm>
            <a:off x="366713" y="1684338"/>
            <a:ext cx="981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RegDst</a:t>
            </a:r>
          </a:p>
        </p:txBody>
      </p:sp>
      <p:sp>
        <p:nvSpPr>
          <p:cNvPr id="80950" name="Rectangle 70"/>
          <p:cNvSpPr>
            <a:spLocks noChangeArrowheads="1"/>
          </p:cNvSpPr>
          <p:nvPr/>
        </p:nvSpPr>
        <p:spPr bwMode="auto">
          <a:xfrm>
            <a:off x="3136900" y="4005263"/>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51" name="Rectangle 71"/>
          <p:cNvSpPr>
            <a:spLocks noChangeArrowheads="1"/>
          </p:cNvSpPr>
          <p:nvPr/>
        </p:nvSpPr>
        <p:spPr bwMode="auto">
          <a:xfrm rot="5400000">
            <a:off x="3037681" y="4326732"/>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Ext</a:t>
            </a:r>
          </a:p>
        </p:txBody>
      </p:sp>
      <p:sp>
        <p:nvSpPr>
          <p:cNvPr id="80952" name="Rectangle 72"/>
          <p:cNvSpPr>
            <a:spLocks noChangeArrowheads="1"/>
          </p:cNvSpPr>
          <p:nvPr/>
        </p:nvSpPr>
        <p:spPr bwMode="auto">
          <a:xfrm rot="5400000">
            <a:off x="3982244" y="3736182"/>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80953" name="Rectangle 73"/>
          <p:cNvSpPr>
            <a:spLocks noChangeArrowheads="1"/>
          </p:cNvSpPr>
          <p:nvPr/>
        </p:nvSpPr>
        <p:spPr bwMode="auto">
          <a:xfrm>
            <a:off x="1776413" y="1866900"/>
            <a:ext cx="638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80954" name="Line 74"/>
          <p:cNvSpPr>
            <a:spLocks noChangeShapeType="1"/>
          </p:cNvSpPr>
          <p:nvPr/>
        </p:nvSpPr>
        <p:spPr bwMode="auto">
          <a:xfrm>
            <a:off x="3517900" y="4392613"/>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5" name="Rectangle 75"/>
          <p:cNvSpPr>
            <a:spLocks noChangeArrowheads="1"/>
          </p:cNvSpPr>
          <p:nvPr/>
        </p:nvSpPr>
        <p:spPr bwMode="auto">
          <a:xfrm>
            <a:off x="3509963" y="44243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56" name="Line 76"/>
          <p:cNvSpPr>
            <a:spLocks noChangeShapeType="1"/>
          </p:cNvSpPr>
          <p:nvPr/>
        </p:nvSpPr>
        <p:spPr bwMode="auto">
          <a:xfrm flipH="1">
            <a:off x="3803650" y="4327525"/>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7" name="Line 77"/>
          <p:cNvSpPr>
            <a:spLocks noChangeShapeType="1"/>
          </p:cNvSpPr>
          <p:nvPr/>
        </p:nvSpPr>
        <p:spPr bwMode="auto">
          <a:xfrm>
            <a:off x="2146300" y="4533900"/>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8" name="Line 78"/>
          <p:cNvSpPr>
            <a:spLocks noChangeShapeType="1"/>
          </p:cNvSpPr>
          <p:nvPr/>
        </p:nvSpPr>
        <p:spPr bwMode="auto">
          <a:xfrm flipH="1">
            <a:off x="2584450" y="447040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9" name="Rectangle 79"/>
          <p:cNvSpPr>
            <a:spLocks noChangeArrowheads="1"/>
          </p:cNvSpPr>
          <p:nvPr/>
        </p:nvSpPr>
        <p:spPr bwMode="auto">
          <a:xfrm>
            <a:off x="2271713" y="45307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80960" name="Rectangle 80"/>
          <p:cNvSpPr>
            <a:spLocks noChangeArrowheads="1"/>
          </p:cNvSpPr>
          <p:nvPr/>
        </p:nvSpPr>
        <p:spPr bwMode="auto">
          <a:xfrm>
            <a:off x="1319213" y="43465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80961" name="Line 81"/>
          <p:cNvSpPr>
            <a:spLocks noChangeShapeType="1"/>
          </p:cNvSpPr>
          <p:nvPr/>
        </p:nvSpPr>
        <p:spPr bwMode="auto">
          <a:xfrm>
            <a:off x="4343400" y="4476750"/>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62" name="Rectangle 82"/>
          <p:cNvSpPr>
            <a:spLocks noChangeArrowheads="1"/>
          </p:cNvSpPr>
          <p:nvPr/>
        </p:nvSpPr>
        <p:spPr bwMode="auto">
          <a:xfrm>
            <a:off x="3948113" y="4897438"/>
            <a:ext cx="1019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ALUSrc</a:t>
            </a:r>
          </a:p>
        </p:txBody>
      </p:sp>
      <p:sp>
        <p:nvSpPr>
          <p:cNvPr id="80963" name="Line 83"/>
          <p:cNvSpPr>
            <a:spLocks noChangeShapeType="1"/>
          </p:cNvSpPr>
          <p:nvPr/>
        </p:nvSpPr>
        <p:spPr bwMode="auto">
          <a:xfrm>
            <a:off x="4508500" y="3752850"/>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64" name="Line 84"/>
          <p:cNvSpPr>
            <a:spLocks noChangeShapeType="1"/>
          </p:cNvSpPr>
          <p:nvPr/>
        </p:nvSpPr>
        <p:spPr bwMode="auto">
          <a:xfrm>
            <a:off x="8534400" y="3622675"/>
            <a:ext cx="0" cy="1652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65" name="Line 85"/>
          <p:cNvSpPr>
            <a:spLocks noChangeShapeType="1"/>
          </p:cNvSpPr>
          <p:nvPr/>
        </p:nvSpPr>
        <p:spPr bwMode="auto">
          <a:xfrm>
            <a:off x="3352800" y="4978400"/>
            <a:ext cx="0" cy="4714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66" name="Rectangle 86"/>
          <p:cNvSpPr>
            <a:spLocks noChangeArrowheads="1"/>
          </p:cNvSpPr>
          <p:nvPr/>
        </p:nvSpPr>
        <p:spPr bwMode="auto">
          <a:xfrm>
            <a:off x="3324225" y="5268913"/>
            <a:ext cx="854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ExtOp</a:t>
            </a:r>
          </a:p>
        </p:txBody>
      </p:sp>
      <p:grpSp>
        <p:nvGrpSpPr>
          <p:cNvPr id="80967" name="Group 87"/>
          <p:cNvGrpSpPr>
            <a:grpSpLocks/>
          </p:cNvGrpSpPr>
          <p:nvPr/>
        </p:nvGrpSpPr>
        <p:grpSpPr bwMode="auto">
          <a:xfrm>
            <a:off x="7772400" y="3054350"/>
            <a:ext cx="304800" cy="1255713"/>
            <a:chOff x="4896" y="2481"/>
            <a:chExt cx="192" cy="791"/>
          </a:xfrm>
        </p:grpSpPr>
        <p:sp>
          <p:nvSpPr>
            <p:cNvPr id="81032"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33"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34"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35"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968" name="Rectangle 92"/>
          <p:cNvSpPr>
            <a:spLocks noChangeArrowheads="1"/>
          </p:cNvSpPr>
          <p:nvPr/>
        </p:nvSpPr>
        <p:spPr bwMode="auto">
          <a:xfrm rot="5400000">
            <a:off x="7544594" y="35917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80969" name="Line 93"/>
          <p:cNvSpPr>
            <a:spLocks noChangeShapeType="1"/>
          </p:cNvSpPr>
          <p:nvPr/>
        </p:nvSpPr>
        <p:spPr bwMode="auto">
          <a:xfrm flipV="1">
            <a:off x="7924800" y="2674938"/>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0" name="Rectangle 94"/>
          <p:cNvSpPr>
            <a:spLocks noChangeArrowheads="1"/>
          </p:cNvSpPr>
          <p:nvPr/>
        </p:nvSpPr>
        <p:spPr bwMode="auto">
          <a:xfrm>
            <a:off x="7847013" y="2552700"/>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MemtoReg</a:t>
            </a:r>
          </a:p>
        </p:txBody>
      </p:sp>
      <p:sp>
        <p:nvSpPr>
          <p:cNvPr id="80971" name="Line 95"/>
          <p:cNvSpPr>
            <a:spLocks noChangeShapeType="1"/>
          </p:cNvSpPr>
          <p:nvPr/>
        </p:nvSpPr>
        <p:spPr bwMode="auto">
          <a:xfrm>
            <a:off x="8089900" y="3609975"/>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2" name="Rectangle 96"/>
          <p:cNvSpPr>
            <a:spLocks noChangeArrowheads="1"/>
          </p:cNvSpPr>
          <p:nvPr/>
        </p:nvSpPr>
        <p:spPr bwMode="auto">
          <a:xfrm>
            <a:off x="6022975" y="3978275"/>
            <a:ext cx="1127125" cy="11287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73" name="Line 97"/>
          <p:cNvSpPr>
            <a:spLocks noChangeShapeType="1"/>
          </p:cNvSpPr>
          <p:nvPr/>
        </p:nvSpPr>
        <p:spPr bwMode="auto">
          <a:xfrm flipH="1">
            <a:off x="5397500" y="496093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4" name="Rectangle 98"/>
          <p:cNvSpPr>
            <a:spLocks noChangeArrowheads="1"/>
          </p:cNvSpPr>
          <p:nvPr/>
        </p:nvSpPr>
        <p:spPr bwMode="auto">
          <a:xfrm>
            <a:off x="5329238" y="46815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80975" name="Rectangle 99"/>
          <p:cNvSpPr>
            <a:spLocks noChangeArrowheads="1"/>
          </p:cNvSpPr>
          <p:nvPr/>
        </p:nvSpPr>
        <p:spPr bwMode="auto">
          <a:xfrm>
            <a:off x="5078413" y="3808413"/>
            <a:ext cx="942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 In</a:t>
            </a:r>
          </a:p>
        </p:txBody>
      </p:sp>
      <p:sp>
        <p:nvSpPr>
          <p:cNvPr id="80976" name="Line 100"/>
          <p:cNvSpPr>
            <a:spLocks noChangeShapeType="1"/>
          </p:cNvSpPr>
          <p:nvPr/>
        </p:nvSpPr>
        <p:spPr bwMode="auto">
          <a:xfrm>
            <a:off x="6002338" y="4870450"/>
            <a:ext cx="309562" cy="777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7" name="Line 101"/>
          <p:cNvSpPr>
            <a:spLocks noChangeShapeType="1"/>
          </p:cNvSpPr>
          <p:nvPr/>
        </p:nvSpPr>
        <p:spPr bwMode="auto">
          <a:xfrm flipH="1">
            <a:off x="6021388" y="4945063"/>
            <a:ext cx="271462"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78" name="Oval 102"/>
          <p:cNvSpPr>
            <a:spLocks noChangeArrowheads="1"/>
          </p:cNvSpPr>
          <p:nvPr/>
        </p:nvSpPr>
        <p:spPr bwMode="auto">
          <a:xfrm>
            <a:off x="5870575" y="491966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79" name="Rectangle 103"/>
          <p:cNvSpPr>
            <a:spLocks noChangeArrowheads="1"/>
          </p:cNvSpPr>
          <p:nvPr/>
        </p:nvSpPr>
        <p:spPr bwMode="auto">
          <a:xfrm>
            <a:off x="6003925" y="3960813"/>
            <a:ext cx="777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WrEn</a:t>
            </a:r>
          </a:p>
        </p:txBody>
      </p:sp>
      <p:sp>
        <p:nvSpPr>
          <p:cNvPr id="80980" name="Line 104"/>
          <p:cNvSpPr>
            <a:spLocks noChangeShapeType="1"/>
          </p:cNvSpPr>
          <p:nvPr/>
        </p:nvSpPr>
        <p:spPr bwMode="auto">
          <a:xfrm flipH="1">
            <a:off x="5016500" y="4178300"/>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1" name="Line 105"/>
          <p:cNvSpPr>
            <a:spLocks noChangeShapeType="1"/>
          </p:cNvSpPr>
          <p:nvPr/>
        </p:nvSpPr>
        <p:spPr bwMode="auto">
          <a:xfrm flipH="1">
            <a:off x="5556250" y="411480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2" name="Rectangle 106"/>
          <p:cNvSpPr>
            <a:spLocks noChangeArrowheads="1"/>
          </p:cNvSpPr>
          <p:nvPr/>
        </p:nvSpPr>
        <p:spPr bwMode="auto">
          <a:xfrm>
            <a:off x="5319713" y="4246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83" name="Line 107"/>
          <p:cNvSpPr>
            <a:spLocks noChangeShapeType="1"/>
          </p:cNvSpPr>
          <p:nvPr/>
        </p:nvSpPr>
        <p:spPr bwMode="auto">
          <a:xfrm flipH="1" flipV="1">
            <a:off x="6311900" y="3113088"/>
            <a:ext cx="12700" cy="8651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4" name="Line 108"/>
          <p:cNvSpPr>
            <a:spLocks noChangeShapeType="1"/>
          </p:cNvSpPr>
          <p:nvPr/>
        </p:nvSpPr>
        <p:spPr bwMode="auto">
          <a:xfrm>
            <a:off x="6858000" y="3338513"/>
            <a:ext cx="0" cy="6143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5" name="Rectangle 109"/>
          <p:cNvSpPr>
            <a:spLocks noChangeArrowheads="1"/>
          </p:cNvSpPr>
          <p:nvPr/>
        </p:nvSpPr>
        <p:spPr bwMode="auto">
          <a:xfrm>
            <a:off x="6615113" y="3962400"/>
            <a:ext cx="574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Adr</a:t>
            </a:r>
          </a:p>
        </p:txBody>
      </p:sp>
      <p:sp>
        <p:nvSpPr>
          <p:cNvPr id="80986" name="Rectangle 110"/>
          <p:cNvSpPr>
            <a:spLocks noChangeArrowheads="1"/>
          </p:cNvSpPr>
          <p:nvPr/>
        </p:nvSpPr>
        <p:spPr bwMode="auto">
          <a:xfrm>
            <a:off x="6015038" y="4318000"/>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80987" name="Line 111"/>
          <p:cNvSpPr>
            <a:spLocks noChangeShapeType="1"/>
          </p:cNvSpPr>
          <p:nvPr/>
        </p:nvSpPr>
        <p:spPr bwMode="auto">
          <a:xfrm>
            <a:off x="7299325" y="4129088"/>
            <a:ext cx="4603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8" name="Line 112"/>
          <p:cNvSpPr>
            <a:spLocks noChangeShapeType="1"/>
          </p:cNvSpPr>
          <p:nvPr/>
        </p:nvSpPr>
        <p:spPr bwMode="auto">
          <a:xfrm>
            <a:off x="7315200" y="4143375"/>
            <a:ext cx="0" cy="4492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89" name="Line 113"/>
          <p:cNvSpPr>
            <a:spLocks noChangeShapeType="1"/>
          </p:cNvSpPr>
          <p:nvPr/>
        </p:nvSpPr>
        <p:spPr bwMode="auto">
          <a:xfrm flipH="1">
            <a:off x="7150100" y="4605338"/>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0" name="Line 114"/>
          <p:cNvSpPr>
            <a:spLocks noChangeShapeType="1"/>
          </p:cNvSpPr>
          <p:nvPr/>
        </p:nvSpPr>
        <p:spPr bwMode="auto">
          <a:xfrm flipH="1">
            <a:off x="7385050" y="406400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1" name="Rectangle 115"/>
          <p:cNvSpPr>
            <a:spLocks noChangeArrowheads="1"/>
          </p:cNvSpPr>
          <p:nvPr/>
        </p:nvSpPr>
        <p:spPr bwMode="auto">
          <a:xfrm>
            <a:off x="7148513" y="37655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0992" name="Rectangle 116"/>
          <p:cNvSpPr>
            <a:spLocks noChangeArrowheads="1"/>
          </p:cNvSpPr>
          <p:nvPr/>
        </p:nvSpPr>
        <p:spPr bwMode="auto">
          <a:xfrm>
            <a:off x="6134100" y="2782888"/>
            <a:ext cx="1006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MemWr</a:t>
            </a:r>
          </a:p>
        </p:txBody>
      </p:sp>
      <p:sp>
        <p:nvSpPr>
          <p:cNvPr id="80993" name="Line 117"/>
          <p:cNvSpPr>
            <a:spLocks noChangeShapeType="1"/>
          </p:cNvSpPr>
          <p:nvPr/>
        </p:nvSpPr>
        <p:spPr bwMode="auto">
          <a:xfrm>
            <a:off x="3810000" y="3595688"/>
            <a:ext cx="0" cy="569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4" name="Line 118"/>
          <p:cNvSpPr>
            <a:spLocks noChangeShapeType="1"/>
          </p:cNvSpPr>
          <p:nvPr/>
        </p:nvSpPr>
        <p:spPr bwMode="auto">
          <a:xfrm>
            <a:off x="3805238" y="4170363"/>
            <a:ext cx="1211262" cy="79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5" name="Rectangle 119"/>
          <p:cNvSpPr>
            <a:spLocks noChangeArrowheads="1"/>
          </p:cNvSpPr>
          <p:nvPr/>
        </p:nvSpPr>
        <p:spPr bwMode="auto">
          <a:xfrm rot="5400000">
            <a:off x="5062972" y="3188494"/>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ALU</a:t>
            </a:r>
          </a:p>
        </p:txBody>
      </p:sp>
      <p:sp>
        <p:nvSpPr>
          <p:cNvPr id="80996" name="Rectangle 120"/>
          <p:cNvSpPr>
            <a:spLocks noChangeArrowheads="1"/>
          </p:cNvSpPr>
          <p:nvPr/>
        </p:nvSpPr>
        <p:spPr bwMode="auto">
          <a:xfrm>
            <a:off x="4575175" y="1109663"/>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97" name="Line 121"/>
          <p:cNvSpPr>
            <a:spLocks noChangeShapeType="1"/>
          </p:cNvSpPr>
          <p:nvPr/>
        </p:nvSpPr>
        <p:spPr bwMode="auto">
          <a:xfrm flipH="1">
            <a:off x="3949700" y="183673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8" name="Line 122"/>
          <p:cNvSpPr>
            <a:spLocks noChangeShapeType="1"/>
          </p:cNvSpPr>
          <p:nvPr/>
        </p:nvSpPr>
        <p:spPr bwMode="auto">
          <a:xfrm>
            <a:off x="4556125" y="1731963"/>
            <a:ext cx="307975" cy="920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99" name="Line 123"/>
          <p:cNvSpPr>
            <a:spLocks noChangeShapeType="1"/>
          </p:cNvSpPr>
          <p:nvPr/>
        </p:nvSpPr>
        <p:spPr bwMode="auto">
          <a:xfrm flipH="1">
            <a:off x="4559300" y="1835150"/>
            <a:ext cx="301625" cy="841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00" name="Oval 124"/>
          <p:cNvSpPr>
            <a:spLocks noChangeArrowheads="1"/>
          </p:cNvSpPr>
          <p:nvPr/>
        </p:nvSpPr>
        <p:spPr bwMode="auto">
          <a:xfrm>
            <a:off x="4422775" y="179546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001" name="Rectangle 125"/>
          <p:cNvSpPr>
            <a:spLocks noChangeArrowheads="1"/>
          </p:cNvSpPr>
          <p:nvPr/>
        </p:nvSpPr>
        <p:spPr bwMode="auto">
          <a:xfrm>
            <a:off x="4494213" y="1193800"/>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Fetch</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Unit</a:t>
            </a:r>
          </a:p>
        </p:txBody>
      </p:sp>
      <p:sp>
        <p:nvSpPr>
          <p:cNvPr id="81002" name="Rectangle 126"/>
          <p:cNvSpPr>
            <a:spLocks noChangeArrowheads="1"/>
          </p:cNvSpPr>
          <p:nvPr/>
        </p:nvSpPr>
        <p:spPr bwMode="auto">
          <a:xfrm>
            <a:off x="3500438" y="16462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81003" name="Line 127"/>
          <p:cNvSpPr>
            <a:spLocks noChangeShapeType="1"/>
          </p:cNvSpPr>
          <p:nvPr/>
        </p:nvSpPr>
        <p:spPr bwMode="auto">
          <a:xfrm flipV="1">
            <a:off x="5638800" y="1970088"/>
            <a:ext cx="0" cy="11969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04" name="Line 128"/>
          <p:cNvSpPr>
            <a:spLocks noChangeShapeType="1"/>
          </p:cNvSpPr>
          <p:nvPr/>
        </p:nvSpPr>
        <p:spPr bwMode="auto">
          <a:xfrm flipH="1">
            <a:off x="5473700" y="3154363"/>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05" name="Rectangle 129"/>
          <p:cNvSpPr>
            <a:spLocks noChangeArrowheads="1"/>
          </p:cNvSpPr>
          <p:nvPr/>
        </p:nvSpPr>
        <p:spPr bwMode="auto">
          <a:xfrm>
            <a:off x="5595938" y="2606675"/>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81006" name="Line 130"/>
          <p:cNvSpPr>
            <a:spLocks noChangeShapeType="1"/>
          </p:cNvSpPr>
          <p:nvPr/>
        </p:nvSpPr>
        <p:spPr bwMode="auto">
          <a:xfrm>
            <a:off x="5803900" y="1249363"/>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07" name="Rectangle 131"/>
          <p:cNvSpPr>
            <a:spLocks noChangeArrowheads="1"/>
          </p:cNvSpPr>
          <p:nvPr/>
        </p:nvSpPr>
        <p:spPr bwMode="auto">
          <a:xfrm>
            <a:off x="5853113" y="860425"/>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81008" name="Line 132"/>
          <p:cNvSpPr>
            <a:spLocks noChangeShapeType="1"/>
          </p:cNvSpPr>
          <p:nvPr/>
        </p:nvSpPr>
        <p:spPr bwMode="auto">
          <a:xfrm>
            <a:off x="3975100" y="155416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09" name="Line 133"/>
          <p:cNvSpPr>
            <a:spLocks noChangeShapeType="1"/>
          </p:cNvSpPr>
          <p:nvPr/>
        </p:nvSpPr>
        <p:spPr bwMode="auto">
          <a:xfrm>
            <a:off x="3975100" y="124936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10" name="Rectangle 134"/>
          <p:cNvSpPr>
            <a:spLocks noChangeArrowheads="1"/>
          </p:cNvSpPr>
          <p:nvPr/>
        </p:nvSpPr>
        <p:spPr bwMode="auto">
          <a:xfrm>
            <a:off x="3221038" y="1341438"/>
            <a:ext cx="790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Jump</a:t>
            </a:r>
          </a:p>
        </p:txBody>
      </p:sp>
      <p:sp>
        <p:nvSpPr>
          <p:cNvPr id="81011" name="Rectangle 135"/>
          <p:cNvSpPr>
            <a:spLocks noChangeArrowheads="1"/>
          </p:cNvSpPr>
          <p:nvPr/>
        </p:nvSpPr>
        <p:spPr bwMode="auto">
          <a:xfrm>
            <a:off x="3068638" y="960438"/>
            <a:ext cx="968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Branch</a:t>
            </a:r>
          </a:p>
        </p:txBody>
      </p:sp>
      <p:sp>
        <p:nvSpPr>
          <p:cNvPr id="81012" name="Rectangle 137"/>
          <p:cNvSpPr>
            <a:spLocks noChangeArrowheads="1"/>
          </p:cNvSpPr>
          <p:nvPr/>
        </p:nvSpPr>
        <p:spPr bwMode="auto">
          <a:xfrm>
            <a:off x="7732713" y="31543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81013" name="Rectangle 138"/>
          <p:cNvSpPr>
            <a:spLocks noChangeArrowheads="1"/>
          </p:cNvSpPr>
          <p:nvPr/>
        </p:nvSpPr>
        <p:spPr bwMode="auto">
          <a:xfrm>
            <a:off x="7732713" y="3933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81014" name="Rectangle 139"/>
          <p:cNvSpPr>
            <a:spLocks noChangeArrowheads="1"/>
          </p:cNvSpPr>
          <p:nvPr/>
        </p:nvSpPr>
        <p:spPr bwMode="auto">
          <a:xfrm>
            <a:off x="4151313" y="33829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81015" name="Rectangle 140"/>
          <p:cNvSpPr>
            <a:spLocks noChangeArrowheads="1"/>
          </p:cNvSpPr>
          <p:nvPr/>
        </p:nvSpPr>
        <p:spPr bwMode="auto">
          <a:xfrm>
            <a:off x="4151313" y="41624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81016" name="Rectangle 141"/>
          <p:cNvSpPr>
            <a:spLocks noChangeArrowheads="1"/>
          </p:cNvSpPr>
          <p:nvPr/>
        </p:nvSpPr>
        <p:spPr bwMode="auto">
          <a:xfrm>
            <a:off x="2281238" y="18335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81017" name="Rectangle 142"/>
          <p:cNvSpPr>
            <a:spLocks noChangeArrowheads="1"/>
          </p:cNvSpPr>
          <p:nvPr/>
        </p:nvSpPr>
        <p:spPr bwMode="auto">
          <a:xfrm>
            <a:off x="1595438" y="1833563"/>
            <a:ext cx="307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81018" name="Line 143"/>
          <p:cNvSpPr>
            <a:spLocks noChangeShapeType="1"/>
          </p:cNvSpPr>
          <p:nvPr/>
        </p:nvSpPr>
        <p:spPr bwMode="auto">
          <a:xfrm>
            <a:off x="60960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19" name="Rectangle 144"/>
          <p:cNvSpPr>
            <a:spLocks noChangeArrowheads="1"/>
          </p:cNvSpPr>
          <p:nvPr/>
        </p:nvSpPr>
        <p:spPr bwMode="auto">
          <a:xfrm rot="5400000">
            <a:off x="5757069" y="1540669"/>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&lt;21:25&gt;</a:t>
            </a:r>
          </a:p>
        </p:txBody>
      </p:sp>
      <p:sp>
        <p:nvSpPr>
          <p:cNvPr id="81020" name="Rectangle 145"/>
          <p:cNvSpPr>
            <a:spLocks noChangeArrowheads="1"/>
          </p:cNvSpPr>
          <p:nvPr/>
        </p:nvSpPr>
        <p:spPr bwMode="auto">
          <a:xfrm rot="5400000">
            <a:off x="6290469" y="1540669"/>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&lt;16:20&gt;</a:t>
            </a:r>
          </a:p>
        </p:txBody>
      </p:sp>
      <p:sp>
        <p:nvSpPr>
          <p:cNvPr id="81021" name="Rectangle 146"/>
          <p:cNvSpPr>
            <a:spLocks noChangeArrowheads="1"/>
          </p:cNvSpPr>
          <p:nvPr/>
        </p:nvSpPr>
        <p:spPr bwMode="auto">
          <a:xfrm rot="5400000">
            <a:off x="6823869" y="1540669"/>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&lt;11:15&gt;</a:t>
            </a:r>
          </a:p>
        </p:txBody>
      </p:sp>
      <p:sp>
        <p:nvSpPr>
          <p:cNvPr id="81022" name="Rectangle 147"/>
          <p:cNvSpPr>
            <a:spLocks noChangeArrowheads="1"/>
          </p:cNvSpPr>
          <p:nvPr/>
        </p:nvSpPr>
        <p:spPr bwMode="auto">
          <a:xfrm rot="5400000">
            <a:off x="7369969" y="1527969"/>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&lt;0:15&gt;</a:t>
            </a:r>
          </a:p>
        </p:txBody>
      </p:sp>
      <p:sp>
        <p:nvSpPr>
          <p:cNvPr id="81023" name="Line 148"/>
          <p:cNvSpPr>
            <a:spLocks noChangeShapeType="1"/>
          </p:cNvSpPr>
          <p:nvPr/>
        </p:nvSpPr>
        <p:spPr bwMode="auto">
          <a:xfrm>
            <a:off x="66294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24" name="Line 149"/>
          <p:cNvSpPr>
            <a:spLocks noChangeShapeType="1"/>
          </p:cNvSpPr>
          <p:nvPr/>
        </p:nvSpPr>
        <p:spPr bwMode="auto">
          <a:xfrm>
            <a:off x="71628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25" name="Line 150"/>
          <p:cNvSpPr>
            <a:spLocks noChangeShapeType="1"/>
          </p:cNvSpPr>
          <p:nvPr/>
        </p:nvSpPr>
        <p:spPr bwMode="auto">
          <a:xfrm>
            <a:off x="7696200" y="1262063"/>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026" name="Rectangle 151"/>
          <p:cNvSpPr>
            <a:spLocks noChangeArrowheads="1"/>
          </p:cNvSpPr>
          <p:nvPr/>
        </p:nvSpPr>
        <p:spPr bwMode="auto">
          <a:xfrm>
            <a:off x="7453313" y="2087563"/>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81027" name="Rectangle 152"/>
          <p:cNvSpPr>
            <a:spLocks noChangeArrowheads="1"/>
          </p:cNvSpPr>
          <p:nvPr/>
        </p:nvSpPr>
        <p:spPr bwMode="auto">
          <a:xfrm>
            <a:off x="6919913" y="208756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81028" name="Rectangle 153"/>
          <p:cNvSpPr>
            <a:spLocks noChangeArrowheads="1"/>
          </p:cNvSpPr>
          <p:nvPr/>
        </p:nvSpPr>
        <p:spPr bwMode="auto">
          <a:xfrm>
            <a:off x="6462713" y="208756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81029" name="Rectangle 154"/>
          <p:cNvSpPr>
            <a:spLocks noChangeArrowheads="1"/>
          </p:cNvSpPr>
          <p:nvPr/>
        </p:nvSpPr>
        <p:spPr bwMode="auto">
          <a:xfrm>
            <a:off x="5929313" y="2087563"/>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239771" name="Text Box 155"/>
          <p:cNvSpPr txBox="1">
            <a:spLocks noChangeArrowheads="1"/>
          </p:cNvSpPr>
          <p:nvPr/>
        </p:nvSpPr>
        <p:spPr bwMode="auto">
          <a:xfrm>
            <a:off x="355600" y="5861050"/>
            <a:ext cx="8461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900">
                <a:solidFill>
                  <a:srgbClr val="A50021"/>
                </a:solidFill>
                <a:ea typeface="黑体" panose="02010609060101010101" pitchFamily="49" charset="-122"/>
                <a:cs typeface="Arial" panose="020B0604020202020204" pitchFamily="34" charset="0"/>
              </a:rPr>
              <a:t>指令执行结果总是在下个时钟到来时开始保存在 </a:t>
            </a:r>
            <a:r>
              <a:rPr lang="zh-CN" altLang="en-US" sz="1900">
                <a:solidFill>
                  <a:schemeClr val="accent2"/>
                </a:solidFill>
                <a:ea typeface="黑体" panose="02010609060101010101" pitchFamily="49" charset="-122"/>
                <a:cs typeface="Arial" panose="020B0604020202020204" pitchFamily="34" charset="0"/>
              </a:rPr>
              <a:t>寄存器 </a:t>
            </a:r>
            <a:r>
              <a:rPr lang="zh-CN" altLang="en-US" sz="1900">
                <a:solidFill>
                  <a:srgbClr val="A50021"/>
                </a:solidFill>
                <a:ea typeface="黑体" panose="02010609060101010101" pitchFamily="49" charset="-122"/>
                <a:cs typeface="Arial" panose="020B0604020202020204" pitchFamily="34" charset="0"/>
              </a:rPr>
              <a:t>或 </a:t>
            </a:r>
            <a:r>
              <a:rPr lang="zh-CN" altLang="en-US" sz="1900">
                <a:solidFill>
                  <a:schemeClr val="accent2"/>
                </a:solidFill>
                <a:ea typeface="黑体" panose="02010609060101010101" pitchFamily="49" charset="-122"/>
                <a:cs typeface="Arial" panose="020B0604020202020204" pitchFamily="34" charset="0"/>
              </a:rPr>
              <a:t>存储器</a:t>
            </a:r>
            <a:r>
              <a:rPr lang="zh-CN" altLang="en-US" sz="1900">
                <a:solidFill>
                  <a:srgbClr val="A50021"/>
                </a:solidFill>
                <a:ea typeface="黑体" panose="02010609060101010101" pitchFamily="49" charset="-122"/>
                <a:cs typeface="Arial" panose="020B0604020202020204" pitchFamily="34" charset="0"/>
              </a:rPr>
              <a:t> 或</a:t>
            </a:r>
            <a:r>
              <a:rPr lang="zh-CN" altLang="en-US" sz="1900">
                <a:solidFill>
                  <a:schemeClr val="accent2"/>
                </a:solidFill>
                <a:ea typeface="黑体" panose="02010609060101010101" pitchFamily="49" charset="-122"/>
                <a:cs typeface="Arial" panose="020B0604020202020204" pitchFamily="34" charset="0"/>
              </a:rPr>
              <a:t> </a:t>
            </a:r>
            <a:r>
              <a:rPr lang="en-US" altLang="zh-CN" sz="1900">
                <a:solidFill>
                  <a:schemeClr val="accent2"/>
                </a:solidFill>
                <a:ea typeface="黑体" panose="02010609060101010101" pitchFamily="49" charset="-122"/>
                <a:cs typeface="Arial" panose="020B0604020202020204" pitchFamily="34" charset="0"/>
              </a:rPr>
              <a:t>PC</a:t>
            </a:r>
            <a:r>
              <a:rPr lang="en-US" altLang="zh-CN" sz="1900">
                <a:solidFill>
                  <a:srgbClr val="A50021"/>
                </a:solidFill>
                <a:ea typeface="黑体" panose="02010609060101010101" pitchFamily="49" charset="-122"/>
                <a:cs typeface="Arial" panose="020B0604020202020204" pitchFamily="34" charset="0"/>
              </a:rPr>
              <a:t> </a:t>
            </a:r>
            <a:r>
              <a:rPr lang="zh-CN" altLang="en-US" sz="1900">
                <a:solidFill>
                  <a:srgbClr val="A50021"/>
                </a:solidFill>
                <a:ea typeface="黑体" panose="02010609060101010101" pitchFamily="49" charset="-122"/>
                <a:cs typeface="Arial" panose="020B0604020202020204" pitchFamily="34" charset="0"/>
              </a:rPr>
              <a:t>中！</a:t>
            </a:r>
          </a:p>
        </p:txBody>
      </p:sp>
      <p:sp>
        <p:nvSpPr>
          <p:cNvPr id="239773" name="Rectangle 157"/>
          <p:cNvSpPr>
            <a:spLocks noGrp="1" noChangeArrowheads="1"/>
          </p:cNvSpPr>
          <p:nvPr>
            <p:ph type="body" idx="1"/>
          </p:nvPr>
        </p:nvSpPr>
        <p:spPr>
          <a:xfrm>
            <a:off x="1082675" y="6235700"/>
            <a:ext cx="7807325" cy="434975"/>
          </a:xfrm>
          <a:noFill/>
        </p:spPr>
        <p:txBody>
          <a:bodyPr/>
          <a:lstStyle/>
          <a:p>
            <a:pPr marL="342900" indent="-342900">
              <a:lnSpc>
                <a:spcPct val="120000"/>
              </a:lnSpc>
              <a:spcBef>
                <a:spcPct val="10000"/>
              </a:spcBef>
              <a:buFontTx/>
              <a:buNone/>
            </a:pPr>
            <a:r>
              <a:rPr lang="zh-CN" altLang="en-US" sz="2100" smtClean="0">
                <a:ea typeface="黑体" panose="02010609060101010101" pitchFamily="49" charset="-122"/>
              </a:rPr>
              <a:t>下一讲考虑：如何产生控制信号！（控制器的设计内容）</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10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771"/>
                                        </p:tgtEl>
                                        <p:attrNameLst>
                                          <p:attrName>style.visibility</p:attrName>
                                        </p:attrNameLst>
                                      </p:cBhvr>
                                      <p:to>
                                        <p:strVal val="visible"/>
                                      </p:to>
                                    </p:set>
                                    <p:animEffect transition="in" filter="blinds(horizontal)">
                                      <p:cBhvr>
                                        <p:cTn id="7" dur="500"/>
                                        <p:tgtEl>
                                          <p:spTgt spid="239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773">
                                            <p:txEl>
                                              <p:pRg st="0" end="0"/>
                                            </p:txEl>
                                          </p:spTgt>
                                        </p:tgtEl>
                                        <p:attrNameLst>
                                          <p:attrName>style.visibility</p:attrName>
                                        </p:attrNameLst>
                                      </p:cBhvr>
                                      <p:to>
                                        <p:strVal val="visible"/>
                                      </p:to>
                                    </p:set>
                                    <p:animEffect transition="in" filter="blinds(horizontal)">
                                      <p:cBhvr>
                                        <p:cTn id="12" dur="500"/>
                                        <p:tgtEl>
                                          <p:spTgt spid="239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71" grpId="0"/>
      <p:bldP spid="23977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77813" y="158750"/>
            <a:ext cx="8256587" cy="800989"/>
          </a:xfrm>
          <a:noFill/>
        </p:spPr>
        <p:txBody>
          <a:bodyPr/>
          <a:lstStyle/>
          <a:p>
            <a:r>
              <a:rPr lang="zh-CN" altLang="en-US" dirty="0" smtClean="0">
                <a:ea typeface="宋体" panose="02010600030101010101" pitchFamily="2" charset="-122"/>
              </a:rPr>
              <a:t>数据通路中的关键路径</a:t>
            </a:r>
            <a:r>
              <a:rPr lang="en-US" altLang="zh-CN" dirty="0" smtClean="0">
                <a:ea typeface="宋体" panose="02010600030101010101" pitchFamily="2" charset="-122"/>
              </a:rPr>
              <a:t>(Load</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花费的时间</a:t>
            </a:r>
            <a:endParaRPr lang="en-US" altLang="zh-CN" dirty="0" smtClean="0">
              <a:ea typeface="宋体" panose="02010600030101010101" pitchFamily="2" charset="-122"/>
            </a:endParaRPr>
          </a:p>
        </p:txBody>
      </p:sp>
      <p:sp>
        <p:nvSpPr>
          <p:cNvPr id="304131" name="Rectangle 3"/>
          <p:cNvSpPr>
            <a:spLocks noGrp="1" noChangeArrowheads="1"/>
          </p:cNvSpPr>
          <p:nvPr>
            <p:ph type="body" idx="1"/>
          </p:nvPr>
        </p:nvSpPr>
        <p:spPr>
          <a:xfrm>
            <a:off x="65088" y="649288"/>
            <a:ext cx="9078912" cy="2021066"/>
          </a:xfrm>
          <a:noFill/>
        </p:spPr>
        <p:txBody>
          <a:bodyPr/>
          <a:lstStyle/>
          <a:p>
            <a:pPr>
              <a:spcBef>
                <a:spcPct val="10000"/>
              </a:spcBef>
            </a:pPr>
            <a:r>
              <a:rPr lang="zh-CN" altLang="en-US" sz="2000" dirty="0" smtClean="0">
                <a:ea typeface="黑体" panose="02010609060101010101" pitchFamily="49" charset="-122"/>
              </a:rPr>
              <a:t>记住：寄存器组和理想存储器的定时方式</a:t>
            </a:r>
          </a:p>
          <a:p>
            <a:pPr lvl="1">
              <a:spcBef>
                <a:spcPct val="10000"/>
              </a:spcBef>
            </a:pPr>
            <a:r>
              <a:rPr lang="zh-CN" altLang="en-US" sz="2000" dirty="0" smtClean="0">
                <a:ea typeface="黑体" panose="02010609060101010101" pitchFamily="49" charset="-122"/>
              </a:rPr>
              <a:t>写操作时，作为时序逻辑电路。即：</a:t>
            </a:r>
          </a:p>
          <a:p>
            <a:pPr lvl="2">
              <a:spcBef>
                <a:spcPct val="10000"/>
              </a:spcBef>
            </a:pPr>
            <a:r>
              <a:rPr lang="zh-CN" altLang="en-US" sz="2000" dirty="0" smtClean="0">
                <a:ea typeface="黑体" panose="02010609060101010101" pitchFamily="49" charset="-122"/>
              </a:rPr>
              <a:t>时钟到达前，输入需</a:t>
            </a:r>
            <a:r>
              <a:rPr lang="en-US" altLang="zh-CN" sz="2000" dirty="0" smtClean="0">
                <a:ea typeface="黑体" panose="02010609060101010101" pitchFamily="49" charset="-122"/>
              </a:rPr>
              <a:t>setup</a:t>
            </a:r>
            <a:r>
              <a:rPr lang="zh-CN" altLang="en-US" sz="2000" dirty="0" smtClean="0">
                <a:ea typeface="黑体" panose="02010609060101010101" pitchFamily="49" charset="-122"/>
              </a:rPr>
              <a:t>；到达后经“</a:t>
            </a:r>
            <a:r>
              <a:rPr lang="en-US" altLang="zh-CN" sz="2000" dirty="0" err="1" smtClean="0">
                <a:ea typeface="黑体" panose="02010609060101010101" pitchFamily="49" charset="-122"/>
              </a:rPr>
              <a:t>Clk</a:t>
            </a:r>
            <a:r>
              <a:rPr lang="en-US" altLang="zh-CN" sz="2000" dirty="0" smtClean="0">
                <a:ea typeface="黑体" panose="02010609060101010101" pitchFamily="49" charset="-122"/>
              </a:rPr>
              <a:t>-to-Q”</a:t>
            </a:r>
            <a:r>
              <a:rPr lang="zh-CN" altLang="en-US" sz="2000" dirty="0" smtClean="0">
                <a:ea typeface="黑体" panose="02010609060101010101" pitchFamily="49" charset="-122"/>
              </a:rPr>
              <a:t>，写入数据到达输出端</a:t>
            </a:r>
          </a:p>
          <a:p>
            <a:pPr lvl="1">
              <a:spcBef>
                <a:spcPct val="10000"/>
              </a:spcBef>
            </a:pPr>
            <a:r>
              <a:rPr lang="zh-CN" altLang="en-US" sz="2000" dirty="0" smtClean="0">
                <a:ea typeface="黑体" panose="02010609060101010101" pitchFamily="49" charset="-122"/>
              </a:rPr>
              <a:t>读操作时，作为组合逻辑电路。即：</a:t>
            </a:r>
            <a:endParaRPr lang="en-US" altLang="zh-CN" sz="2000" dirty="0" smtClean="0">
              <a:ea typeface="黑体" panose="02010609060101010101" pitchFamily="49" charset="-122"/>
            </a:endParaRPr>
          </a:p>
          <a:p>
            <a:pPr lvl="2">
              <a:spcBef>
                <a:spcPct val="10000"/>
              </a:spcBef>
            </a:pPr>
            <a:r>
              <a:rPr lang="zh-CN" altLang="en-US" sz="2000" dirty="0" smtClean="0">
                <a:ea typeface="黑体" panose="02010609060101010101" pitchFamily="49" charset="-122"/>
              </a:rPr>
              <a:t>地址有效后经过“</a:t>
            </a:r>
            <a:r>
              <a:rPr lang="en-US" altLang="zh-CN" sz="2000" dirty="0" smtClean="0">
                <a:ea typeface="黑体" panose="02010609060101010101" pitchFamily="49" charset="-122"/>
              </a:rPr>
              <a:t>access time”</a:t>
            </a:r>
            <a:r>
              <a:rPr lang="zh-CN" altLang="en-US" sz="2000" dirty="0" smtClean="0">
                <a:ea typeface="黑体" panose="02010609060101010101" pitchFamily="49" charset="-122"/>
              </a:rPr>
              <a:t>，输出开始有效</a:t>
            </a:r>
          </a:p>
        </p:txBody>
      </p:sp>
      <p:grpSp>
        <p:nvGrpSpPr>
          <p:cNvPr id="82948" name="Group 88"/>
          <p:cNvGrpSpPr>
            <a:grpSpLocks/>
          </p:cNvGrpSpPr>
          <p:nvPr/>
        </p:nvGrpSpPr>
        <p:grpSpPr bwMode="auto">
          <a:xfrm>
            <a:off x="217488" y="2442908"/>
            <a:ext cx="8780462" cy="4356100"/>
            <a:chOff x="137" y="1419"/>
            <a:chExt cx="5531" cy="2744"/>
          </a:xfrm>
        </p:grpSpPr>
        <p:sp>
          <p:nvSpPr>
            <p:cNvPr id="82951" name="Line 4"/>
            <p:cNvSpPr>
              <a:spLocks noChangeShapeType="1"/>
            </p:cNvSpPr>
            <p:nvPr/>
          </p:nvSpPr>
          <p:spPr bwMode="auto">
            <a:xfrm>
              <a:off x="2345" y="3683"/>
              <a:ext cx="688"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Rectangle 5"/>
            <p:cNvSpPr>
              <a:spLocks noChangeArrowheads="1"/>
            </p:cNvSpPr>
            <p:nvPr/>
          </p:nvSpPr>
          <p:spPr bwMode="auto">
            <a:xfrm>
              <a:off x="1087" y="3518"/>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Clk</a:t>
              </a:r>
            </a:p>
          </p:txBody>
        </p:sp>
        <p:sp>
          <p:nvSpPr>
            <p:cNvPr id="82953" name="Rectangle 6"/>
            <p:cNvSpPr>
              <a:spLocks noChangeArrowheads="1"/>
            </p:cNvSpPr>
            <p:nvPr/>
          </p:nvSpPr>
          <p:spPr bwMode="auto">
            <a:xfrm>
              <a:off x="1504" y="3048"/>
              <a:ext cx="818" cy="748"/>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54" name="Line 7"/>
            <p:cNvSpPr>
              <a:spLocks noChangeShapeType="1"/>
            </p:cNvSpPr>
            <p:nvPr/>
          </p:nvSpPr>
          <p:spPr bwMode="auto">
            <a:xfrm>
              <a:off x="1518" y="3652"/>
              <a:ext cx="128" cy="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Line 8"/>
            <p:cNvSpPr>
              <a:spLocks noChangeShapeType="1"/>
            </p:cNvSpPr>
            <p:nvPr/>
          </p:nvSpPr>
          <p:spPr bwMode="auto">
            <a:xfrm flipH="1">
              <a:off x="1502" y="3712"/>
              <a:ext cx="135" cy="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6" name="Oval 9"/>
            <p:cNvSpPr>
              <a:spLocks noChangeArrowheads="1"/>
            </p:cNvSpPr>
            <p:nvPr/>
          </p:nvSpPr>
          <p:spPr bwMode="auto">
            <a:xfrm>
              <a:off x="1408" y="3676"/>
              <a:ext cx="72"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57" name="Line 10"/>
            <p:cNvSpPr>
              <a:spLocks noChangeShapeType="1"/>
            </p:cNvSpPr>
            <p:nvPr/>
          </p:nvSpPr>
          <p:spPr bwMode="auto">
            <a:xfrm flipH="1">
              <a:off x="1131" y="3704"/>
              <a:ext cx="2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11"/>
            <p:cNvSpPr>
              <a:spLocks noChangeShapeType="1"/>
            </p:cNvSpPr>
            <p:nvPr/>
          </p:nvSpPr>
          <p:spPr bwMode="auto">
            <a:xfrm>
              <a:off x="1609" y="2385"/>
              <a:ext cx="8" cy="656"/>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Line 12"/>
            <p:cNvSpPr>
              <a:spLocks noChangeShapeType="1"/>
            </p:cNvSpPr>
            <p:nvPr/>
          </p:nvSpPr>
          <p:spPr bwMode="auto">
            <a:xfrm flipV="1">
              <a:off x="1565"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0" name="Rectangle 13"/>
            <p:cNvSpPr>
              <a:spLocks noChangeArrowheads="1"/>
            </p:cNvSpPr>
            <p:nvPr/>
          </p:nvSpPr>
          <p:spPr bwMode="auto">
            <a:xfrm>
              <a:off x="1455" y="2552"/>
              <a:ext cx="23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82961" name="Rectangle 14"/>
            <p:cNvSpPr>
              <a:spLocks noChangeArrowheads="1"/>
            </p:cNvSpPr>
            <p:nvPr/>
          </p:nvSpPr>
          <p:spPr bwMode="auto">
            <a:xfrm>
              <a:off x="1519" y="3032"/>
              <a:ext cx="3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82962" name="Rectangle 15"/>
            <p:cNvSpPr>
              <a:spLocks noChangeArrowheads="1"/>
            </p:cNvSpPr>
            <p:nvPr/>
          </p:nvSpPr>
          <p:spPr bwMode="auto">
            <a:xfrm>
              <a:off x="1786" y="3032"/>
              <a:ext cx="2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82963" name="Rectangle 16"/>
            <p:cNvSpPr>
              <a:spLocks noChangeArrowheads="1"/>
            </p:cNvSpPr>
            <p:nvPr/>
          </p:nvSpPr>
          <p:spPr bwMode="auto">
            <a:xfrm>
              <a:off x="2055" y="3032"/>
              <a:ext cx="3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82964" name="Rectangle 17"/>
            <p:cNvSpPr>
              <a:spLocks noChangeArrowheads="1"/>
            </p:cNvSpPr>
            <p:nvPr/>
          </p:nvSpPr>
          <p:spPr bwMode="auto">
            <a:xfrm>
              <a:off x="1561" y="3224"/>
              <a:ext cx="77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r>
                <a:rPr lang="zh-CN" altLang="en-US">
                  <a:latin typeface="Times New Roman" panose="02020603050405020304" pitchFamily="18" charset="0"/>
                  <a:ea typeface="宋体" panose="02010600030101010101" pitchFamily="2" charset="-122"/>
                </a:rPr>
                <a:t> </a:t>
              </a:r>
              <a:r>
                <a:rPr lang="zh-CN" altLang="en-US" sz="1800">
                  <a:ea typeface="宋体" panose="02010600030101010101" pitchFamily="2" charset="-122"/>
                </a:rPr>
                <a:t>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82965" name="Rectangle 18"/>
            <p:cNvSpPr>
              <a:spLocks noChangeArrowheads="1"/>
            </p:cNvSpPr>
            <p:nvPr/>
          </p:nvSpPr>
          <p:spPr bwMode="auto">
            <a:xfrm>
              <a:off x="1340" y="2408"/>
              <a:ext cx="3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grpSp>
          <p:nvGrpSpPr>
            <p:cNvPr id="82966" name="Group 20"/>
            <p:cNvGrpSpPr>
              <a:grpSpLocks/>
            </p:cNvGrpSpPr>
            <p:nvPr/>
          </p:nvGrpSpPr>
          <p:grpSpPr bwMode="auto">
            <a:xfrm>
              <a:off x="3033" y="3040"/>
              <a:ext cx="288" cy="768"/>
              <a:chOff x="3057" y="2968"/>
              <a:chExt cx="288" cy="768"/>
            </a:xfrm>
          </p:grpSpPr>
          <p:sp>
            <p:nvSpPr>
              <p:cNvPr id="83024" name="Line 21"/>
              <p:cNvSpPr>
                <a:spLocks noChangeShapeType="1"/>
              </p:cNvSpPr>
              <p:nvPr/>
            </p:nvSpPr>
            <p:spPr bwMode="auto">
              <a:xfrm>
                <a:off x="3057" y="29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5" name="Line 22"/>
              <p:cNvSpPr>
                <a:spLocks noChangeShapeType="1"/>
              </p:cNvSpPr>
              <p:nvPr/>
            </p:nvSpPr>
            <p:spPr bwMode="auto">
              <a:xfrm>
                <a:off x="3065" y="2968"/>
                <a:ext cx="272"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6" name="Line 23"/>
              <p:cNvSpPr>
                <a:spLocks noChangeShapeType="1"/>
              </p:cNvSpPr>
              <p:nvPr/>
            </p:nvSpPr>
            <p:spPr bwMode="auto">
              <a:xfrm>
                <a:off x="3065" y="3160"/>
                <a:ext cx="128"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7" name="Line 24"/>
              <p:cNvSpPr>
                <a:spLocks noChangeShapeType="1"/>
              </p:cNvSpPr>
              <p:nvPr/>
            </p:nvSpPr>
            <p:spPr bwMode="auto">
              <a:xfrm>
                <a:off x="3201" y="3256"/>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8" name="Line 25"/>
              <p:cNvSpPr>
                <a:spLocks noChangeShapeType="1"/>
              </p:cNvSpPr>
              <p:nvPr/>
            </p:nvSpPr>
            <p:spPr bwMode="auto">
              <a:xfrm>
                <a:off x="3345" y="3160"/>
                <a:ext cx="0" cy="36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9" name="Line 26"/>
              <p:cNvSpPr>
                <a:spLocks noChangeShapeType="1"/>
              </p:cNvSpPr>
              <p:nvPr/>
            </p:nvSpPr>
            <p:spPr bwMode="auto">
              <a:xfrm flipV="1">
                <a:off x="3065" y="3432"/>
                <a:ext cx="128"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0" name="Line 27"/>
              <p:cNvSpPr>
                <a:spLocks noChangeShapeType="1"/>
              </p:cNvSpPr>
              <p:nvPr/>
            </p:nvSpPr>
            <p:spPr bwMode="auto">
              <a:xfrm>
                <a:off x="3057" y="3544"/>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1" name="Line 28"/>
              <p:cNvSpPr>
                <a:spLocks noChangeShapeType="1"/>
              </p:cNvSpPr>
              <p:nvPr/>
            </p:nvSpPr>
            <p:spPr bwMode="auto">
              <a:xfrm flipV="1">
                <a:off x="3065" y="3528"/>
                <a:ext cx="272"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967" name="Rectangle 29"/>
            <p:cNvSpPr>
              <a:spLocks noChangeArrowheads="1"/>
            </p:cNvSpPr>
            <p:nvPr/>
          </p:nvSpPr>
          <p:spPr bwMode="auto">
            <a:xfrm rot="5400000">
              <a:off x="3044" y="3295"/>
              <a:ext cx="4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82968" name="Rectangle 30"/>
            <p:cNvSpPr>
              <a:spLocks noChangeArrowheads="1"/>
            </p:cNvSpPr>
            <p:nvPr/>
          </p:nvSpPr>
          <p:spPr bwMode="auto">
            <a:xfrm>
              <a:off x="4028" y="3844"/>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Clk</a:t>
              </a:r>
            </a:p>
          </p:txBody>
        </p:sp>
        <p:sp>
          <p:nvSpPr>
            <p:cNvPr id="82969" name="Rectangle 31"/>
            <p:cNvSpPr>
              <a:spLocks noChangeArrowheads="1"/>
            </p:cNvSpPr>
            <p:nvPr/>
          </p:nvSpPr>
          <p:spPr bwMode="auto">
            <a:xfrm>
              <a:off x="3613" y="3405"/>
              <a:ext cx="6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DataIn</a:t>
              </a:r>
            </a:p>
          </p:txBody>
        </p:sp>
        <p:sp>
          <p:nvSpPr>
            <p:cNvPr id="82970" name="Rectangle 32"/>
            <p:cNvSpPr>
              <a:spLocks noChangeArrowheads="1"/>
            </p:cNvSpPr>
            <p:nvPr/>
          </p:nvSpPr>
          <p:spPr bwMode="auto">
            <a:xfrm>
              <a:off x="4217" y="3075"/>
              <a:ext cx="757" cy="685"/>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71" name="Line 33"/>
            <p:cNvSpPr>
              <a:spLocks noChangeShapeType="1"/>
            </p:cNvSpPr>
            <p:nvPr/>
          </p:nvSpPr>
          <p:spPr bwMode="auto">
            <a:xfrm flipV="1">
              <a:off x="4252" y="3653"/>
              <a:ext cx="78" cy="1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2" name="Line 34"/>
            <p:cNvSpPr>
              <a:spLocks noChangeShapeType="1"/>
            </p:cNvSpPr>
            <p:nvPr/>
          </p:nvSpPr>
          <p:spPr bwMode="auto">
            <a:xfrm>
              <a:off x="4322" y="3644"/>
              <a:ext cx="60" cy="1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3" name="Oval 35"/>
            <p:cNvSpPr>
              <a:spLocks noChangeArrowheads="1"/>
            </p:cNvSpPr>
            <p:nvPr/>
          </p:nvSpPr>
          <p:spPr bwMode="auto">
            <a:xfrm>
              <a:off x="4276" y="3784"/>
              <a:ext cx="81" cy="6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74" name="Rectangle 36"/>
            <p:cNvSpPr>
              <a:spLocks noChangeArrowheads="1"/>
            </p:cNvSpPr>
            <p:nvPr/>
          </p:nvSpPr>
          <p:spPr bwMode="auto">
            <a:xfrm>
              <a:off x="4994" y="3173"/>
              <a:ext cx="6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DataOut</a:t>
              </a:r>
            </a:p>
          </p:txBody>
        </p:sp>
        <p:sp>
          <p:nvSpPr>
            <p:cNvPr id="82975" name="Line 37"/>
            <p:cNvSpPr>
              <a:spLocks noChangeShapeType="1"/>
            </p:cNvSpPr>
            <p:nvPr/>
          </p:nvSpPr>
          <p:spPr bwMode="auto">
            <a:xfrm>
              <a:off x="4321" y="3848"/>
              <a:ext cx="5"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6" name="Line 38"/>
            <p:cNvSpPr>
              <a:spLocks noChangeShapeType="1"/>
            </p:cNvSpPr>
            <p:nvPr/>
          </p:nvSpPr>
          <p:spPr bwMode="auto">
            <a:xfrm flipV="1">
              <a:off x="3334" y="3299"/>
              <a:ext cx="896"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7" name="Rectangle 39"/>
            <p:cNvSpPr>
              <a:spLocks noChangeArrowheads="1"/>
            </p:cNvSpPr>
            <p:nvPr/>
          </p:nvSpPr>
          <p:spPr bwMode="auto">
            <a:xfrm>
              <a:off x="3534" y="2913"/>
              <a:ext cx="69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Address</a:t>
              </a:r>
            </a:p>
          </p:txBody>
        </p:sp>
        <p:sp>
          <p:nvSpPr>
            <p:cNvPr id="82978" name="Rectangle 40"/>
            <p:cNvSpPr>
              <a:spLocks noChangeArrowheads="1"/>
            </p:cNvSpPr>
            <p:nvPr/>
          </p:nvSpPr>
          <p:spPr bwMode="auto">
            <a:xfrm>
              <a:off x="4259" y="3080"/>
              <a:ext cx="666"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Ideal</a:t>
              </a:r>
            </a:p>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82979" name="Rectangle 41"/>
            <p:cNvSpPr>
              <a:spLocks noChangeArrowheads="1"/>
            </p:cNvSpPr>
            <p:nvPr/>
          </p:nvSpPr>
          <p:spPr bwMode="auto">
            <a:xfrm>
              <a:off x="567" y="2046"/>
              <a:ext cx="782" cy="75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80" name="Rectangle 42"/>
            <p:cNvSpPr>
              <a:spLocks noChangeArrowheads="1"/>
            </p:cNvSpPr>
            <p:nvPr/>
          </p:nvSpPr>
          <p:spPr bwMode="auto">
            <a:xfrm>
              <a:off x="1543" y="2176"/>
              <a:ext cx="11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 bus</a:t>
              </a:r>
            </a:p>
          </p:txBody>
        </p:sp>
        <p:sp>
          <p:nvSpPr>
            <p:cNvPr id="82981" name="Line 43"/>
            <p:cNvSpPr>
              <a:spLocks noChangeShapeType="1"/>
            </p:cNvSpPr>
            <p:nvPr/>
          </p:nvSpPr>
          <p:spPr bwMode="auto">
            <a:xfrm>
              <a:off x="1384" y="2376"/>
              <a:ext cx="878"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2" name="Line 44"/>
            <p:cNvSpPr>
              <a:spLocks noChangeShapeType="1"/>
            </p:cNvSpPr>
            <p:nvPr/>
          </p:nvSpPr>
          <p:spPr bwMode="auto">
            <a:xfrm>
              <a:off x="929" y="1728"/>
              <a:ext cx="0" cy="323"/>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3" name="Rectangle 45"/>
            <p:cNvSpPr>
              <a:spLocks noChangeArrowheads="1"/>
            </p:cNvSpPr>
            <p:nvPr/>
          </p:nvSpPr>
          <p:spPr bwMode="auto">
            <a:xfrm>
              <a:off x="914" y="1760"/>
              <a:ext cx="14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Address</a:t>
              </a:r>
            </a:p>
          </p:txBody>
        </p:sp>
        <p:sp>
          <p:nvSpPr>
            <p:cNvPr id="82984" name="Rectangle 46"/>
            <p:cNvSpPr>
              <a:spLocks noChangeArrowheads="1"/>
            </p:cNvSpPr>
            <p:nvPr/>
          </p:nvSpPr>
          <p:spPr bwMode="auto">
            <a:xfrm>
              <a:off x="527" y="2144"/>
              <a:ext cx="858"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Ideal</a:t>
              </a:r>
            </a:p>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sp>
          <p:nvSpPr>
            <p:cNvPr id="82985" name="Rectangle 47"/>
            <p:cNvSpPr>
              <a:spLocks noChangeArrowheads="1"/>
            </p:cNvSpPr>
            <p:nvPr/>
          </p:nvSpPr>
          <p:spPr bwMode="auto">
            <a:xfrm>
              <a:off x="137" y="1419"/>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Clk</a:t>
              </a:r>
            </a:p>
          </p:txBody>
        </p:sp>
        <p:sp>
          <p:nvSpPr>
            <p:cNvPr id="82986" name="Rectangle 48"/>
            <p:cNvSpPr>
              <a:spLocks noChangeArrowheads="1"/>
            </p:cNvSpPr>
            <p:nvPr/>
          </p:nvSpPr>
          <p:spPr bwMode="auto">
            <a:xfrm>
              <a:off x="556" y="1548"/>
              <a:ext cx="748" cy="166"/>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87" name="Line 49"/>
            <p:cNvSpPr>
              <a:spLocks noChangeShapeType="1"/>
            </p:cNvSpPr>
            <p:nvPr/>
          </p:nvSpPr>
          <p:spPr bwMode="auto">
            <a:xfrm>
              <a:off x="548" y="1588"/>
              <a:ext cx="128" cy="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8" name="Line 50"/>
            <p:cNvSpPr>
              <a:spLocks noChangeShapeType="1"/>
            </p:cNvSpPr>
            <p:nvPr/>
          </p:nvSpPr>
          <p:spPr bwMode="auto">
            <a:xfrm flipH="1">
              <a:off x="532" y="1636"/>
              <a:ext cx="160" cy="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9" name="Oval 51"/>
            <p:cNvSpPr>
              <a:spLocks noChangeArrowheads="1"/>
            </p:cNvSpPr>
            <p:nvPr/>
          </p:nvSpPr>
          <p:spPr bwMode="auto">
            <a:xfrm>
              <a:off x="452" y="158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90" name="Line 52"/>
            <p:cNvSpPr>
              <a:spLocks noChangeShapeType="1"/>
            </p:cNvSpPr>
            <p:nvPr/>
          </p:nvSpPr>
          <p:spPr bwMode="auto">
            <a:xfrm flipH="1">
              <a:off x="208" y="1629"/>
              <a:ext cx="22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1" name="Rectangle 53"/>
            <p:cNvSpPr>
              <a:spLocks noChangeArrowheads="1"/>
            </p:cNvSpPr>
            <p:nvPr/>
          </p:nvSpPr>
          <p:spPr bwMode="auto">
            <a:xfrm>
              <a:off x="795" y="1523"/>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a:t>
              </a:r>
            </a:p>
          </p:txBody>
        </p:sp>
        <p:sp>
          <p:nvSpPr>
            <p:cNvPr id="82992" name="Line 54"/>
            <p:cNvSpPr>
              <a:spLocks noChangeShapeType="1"/>
            </p:cNvSpPr>
            <p:nvPr/>
          </p:nvSpPr>
          <p:spPr bwMode="auto">
            <a:xfrm>
              <a:off x="1897" y="2375"/>
              <a:ext cx="0" cy="647"/>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3" name="Line 55"/>
            <p:cNvSpPr>
              <a:spLocks noChangeShapeType="1"/>
            </p:cNvSpPr>
            <p:nvPr/>
          </p:nvSpPr>
          <p:spPr bwMode="auto">
            <a:xfrm flipV="1">
              <a:off x="1853"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4" name="Rectangle 56"/>
            <p:cNvSpPr>
              <a:spLocks noChangeArrowheads="1"/>
            </p:cNvSpPr>
            <p:nvPr/>
          </p:nvSpPr>
          <p:spPr bwMode="auto">
            <a:xfrm>
              <a:off x="1759" y="2552"/>
              <a:ext cx="23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82995" name="Rectangle 57"/>
            <p:cNvSpPr>
              <a:spLocks noChangeArrowheads="1"/>
            </p:cNvSpPr>
            <p:nvPr/>
          </p:nvSpPr>
          <p:spPr bwMode="auto">
            <a:xfrm>
              <a:off x="1636" y="2408"/>
              <a:ext cx="2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82996" name="Line 58"/>
            <p:cNvSpPr>
              <a:spLocks noChangeShapeType="1"/>
            </p:cNvSpPr>
            <p:nvPr/>
          </p:nvSpPr>
          <p:spPr bwMode="auto">
            <a:xfrm>
              <a:off x="2233" y="2385"/>
              <a:ext cx="0" cy="646"/>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7" name="Line 59"/>
            <p:cNvSpPr>
              <a:spLocks noChangeShapeType="1"/>
            </p:cNvSpPr>
            <p:nvPr/>
          </p:nvSpPr>
          <p:spPr bwMode="auto">
            <a:xfrm flipV="1">
              <a:off x="2189"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8" name="Rectangle 60"/>
            <p:cNvSpPr>
              <a:spLocks noChangeArrowheads="1"/>
            </p:cNvSpPr>
            <p:nvPr/>
          </p:nvSpPr>
          <p:spPr bwMode="auto">
            <a:xfrm>
              <a:off x="2087" y="2552"/>
              <a:ext cx="23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82999" name="Rectangle 61"/>
            <p:cNvSpPr>
              <a:spLocks noChangeArrowheads="1"/>
            </p:cNvSpPr>
            <p:nvPr/>
          </p:nvSpPr>
          <p:spPr bwMode="auto">
            <a:xfrm>
              <a:off x="1988" y="2408"/>
              <a:ext cx="2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83000" name="Line 62"/>
            <p:cNvSpPr>
              <a:spLocks noChangeShapeType="1"/>
            </p:cNvSpPr>
            <p:nvPr/>
          </p:nvSpPr>
          <p:spPr bwMode="auto">
            <a:xfrm>
              <a:off x="2761" y="2395"/>
              <a:ext cx="0" cy="128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1" name="Line 63"/>
            <p:cNvSpPr>
              <a:spLocks noChangeShapeType="1"/>
            </p:cNvSpPr>
            <p:nvPr/>
          </p:nvSpPr>
          <p:spPr bwMode="auto">
            <a:xfrm flipV="1">
              <a:off x="2717" y="2644"/>
              <a:ext cx="119" cy="1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2" name="Rectangle 64"/>
            <p:cNvSpPr>
              <a:spLocks noChangeArrowheads="1"/>
            </p:cNvSpPr>
            <p:nvPr/>
          </p:nvSpPr>
          <p:spPr bwMode="auto">
            <a:xfrm>
              <a:off x="2527" y="2552"/>
              <a:ext cx="28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83003" name="Rectangle 65"/>
            <p:cNvSpPr>
              <a:spLocks noChangeArrowheads="1"/>
            </p:cNvSpPr>
            <p:nvPr/>
          </p:nvSpPr>
          <p:spPr bwMode="auto">
            <a:xfrm>
              <a:off x="2388" y="2392"/>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a:t>
              </a:r>
            </a:p>
          </p:txBody>
        </p:sp>
        <p:sp>
          <p:nvSpPr>
            <p:cNvPr id="83004" name="Line 66"/>
            <p:cNvSpPr>
              <a:spLocks noChangeShapeType="1"/>
            </p:cNvSpPr>
            <p:nvPr/>
          </p:nvSpPr>
          <p:spPr bwMode="auto">
            <a:xfrm>
              <a:off x="2345" y="3107"/>
              <a:ext cx="688"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5" name="Line 67"/>
            <p:cNvSpPr>
              <a:spLocks noChangeShapeType="1"/>
            </p:cNvSpPr>
            <p:nvPr/>
          </p:nvSpPr>
          <p:spPr bwMode="auto">
            <a:xfrm>
              <a:off x="2617" y="3691"/>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6" name="Line 68"/>
            <p:cNvSpPr>
              <a:spLocks noChangeShapeType="1"/>
            </p:cNvSpPr>
            <p:nvPr/>
          </p:nvSpPr>
          <p:spPr bwMode="auto">
            <a:xfrm>
              <a:off x="2625" y="3875"/>
              <a:ext cx="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7" name="Line 69"/>
            <p:cNvSpPr>
              <a:spLocks noChangeShapeType="1"/>
            </p:cNvSpPr>
            <p:nvPr/>
          </p:nvSpPr>
          <p:spPr bwMode="auto">
            <a:xfrm>
              <a:off x="3441" y="3635"/>
              <a:ext cx="7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8" name="Line 70"/>
            <p:cNvSpPr>
              <a:spLocks noChangeShapeType="1"/>
            </p:cNvSpPr>
            <p:nvPr/>
          </p:nvSpPr>
          <p:spPr bwMode="auto">
            <a:xfrm>
              <a:off x="3433" y="3643"/>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9" name="Line 71"/>
            <p:cNvSpPr>
              <a:spLocks noChangeShapeType="1"/>
            </p:cNvSpPr>
            <p:nvPr/>
          </p:nvSpPr>
          <p:spPr bwMode="auto">
            <a:xfrm flipH="1">
              <a:off x="2805" y="3783"/>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0" name="Rectangle 72"/>
            <p:cNvSpPr>
              <a:spLocks noChangeArrowheads="1"/>
            </p:cNvSpPr>
            <p:nvPr/>
          </p:nvSpPr>
          <p:spPr bwMode="auto">
            <a:xfrm>
              <a:off x="2704" y="3923"/>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3011" name="Line 73"/>
            <p:cNvSpPr>
              <a:spLocks noChangeShapeType="1"/>
            </p:cNvSpPr>
            <p:nvPr/>
          </p:nvSpPr>
          <p:spPr bwMode="auto">
            <a:xfrm flipH="1">
              <a:off x="3429" y="3207"/>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2" name="Rectangle 74"/>
            <p:cNvSpPr>
              <a:spLocks noChangeArrowheads="1"/>
            </p:cNvSpPr>
            <p:nvPr/>
          </p:nvSpPr>
          <p:spPr bwMode="auto">
            <a:xfrm>
              <a:off x="3328" y="3011"/>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3013" name="Line 75"/>
            <p:cNvSpPr>
              <a:spLocks noChangeShapeType="1"/>
            </p:cNvSpPr>
            <p:nvPr/>
          </p:nvSpPr>
          <p:spPr bwMode="auto">
            <a:xfrm flipH="1">
              <a:off x="2517" y="301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4" name="Rectangle 76"/>
            <p:cNvSpPr>
              <a:spLocks noChangeArrowheads="1"/>
            </p:cNvSpPr>
            <p:nvPr/>
          </p:nvSpPr>
          <p:spPr bwMode="auto">
            <a:xfrm>
              <a:off x="2416" y="3155"/>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3015" name="Line 77"/>
            <p:cNvSpPr>
              <a:spLocks noChangeShapeType="1"/>
            </p:cNvSpPr>
            <p:nvPr/>
          </p:nvSpPr>
          <p:spPr bwMode="auto">
            <a:xfrm>
              <a:off x="4985" y="3395"/>
              <a:ext cx="562"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6" name="Line 78"/>
            <p:cNvSpPr>
              <a:spLocks noChangeShapeType="1"/>
            </p:cNvSpPr>
            <p:nvPr/>
          </p:nvSpPr>
          <p:spPr bwMode="auto">
            <a:xfrm>
              <a:off x="5545" y="3384"/>
              <a:ext cx="0" cy="763"/>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7" name="Line 79"/>
            <p:cNvSpPr>
              <a:spLocks noChangeShapeType="1"/>
            </p:cNvSpPr>
            <p:nvPr/>
          </p:nvSpPr>
          <p:spPr bwMode="auto">
            <a:xfrm flipH="1">
              <a:off x="873" y="4163"/>
              <a:ext cx="4688"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8" name="Line 80"/>
            <p:cNvSpPr>
              <a:spLocks noChangeShapeType="1"/>
            </p:cNvSpPr>
            <p:nvPr/>
          </p:nvSpPr>
          <p:spPr bwMode="auto">
            <a:xfrm>
              <a:off x="889" y="3335"/>
              <a:ext cx="0" cy="812"/>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9" name="Line 81"/>
            <p:cNvSpPr>
              <a:spLocks noChangeShapeType="1"/>
            </p:cNvSpPr>
            <p:nvPr/>
          </p:nvSpPr>
          <p:spPr bwMode="auto">
            <a:xfrm>
              <a:off x="886" y="3347"/>
              <a:ext cx="611"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0" name="Line 82"/>
            <p:cNvSpPr>
              <a:spLocks noChangeShapeType="1"/>
            </p:cNvSpPr>
            <p:nvPr/>
          </p:nvSpPr>
          <p:spPr bwMode="auto">
            <a:xfrm flipH="1">
              <a:off x="1125" y="325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1" name="Rectangle 83"/>
            <p:cNvSpPr>
              <a:spLocks noChangeArrowheads="1"/>
            </p:cNvSpPr>
            <p:nvPr/>
          </p:nvSpPr>
          <p:spPr bwMode="auto">
            <a:xfrm>
              <a:off x="976" y="3107"/>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3022" name="Line 84"/>
            <p:cNvSpPr>
              <a:spLocks noChangeShapeType="1"/>
            </p:cNvSpPr>
            <p:nvPr/>
          </p:nvSpPr>
          <p:spPr bwMode="auto">
            <a:xfrm>
              <a:off x="3577" y="3307"/>
              <a:ext cx="0" cy="84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3" name="Line 85"/>
            <p:cNvSpPr>
              <a:spLocks noChangeShapeType="1"/>
            </p:cNvSpPr>
            <p:nvPr/>
          </p:nvSpPr>
          <p:spPr bwMode="auto">
            <a:xfrm>
              <a:off x="2240" y="2376"/>
              <a:ext cx="5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215" name="Text Box 87"/>
          <p:cNvSpPr txBox="1">
            <a:spLocks noChangeArrowheads="1"/>
          </p:cNvSpPr>
          <p:nvPr/>
        </p:nvSpPr>
        <p:spPr bwMode="auto">
          <a:xfrm>
            <a:off x="5891213" y="636589"/>
            <a:ext cx="2914650" cy="641350"/>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en-US" altLang="zh-CN" sz="1800" dirty="0">
                <a:solidFill>
                  <a:srgbClr val="006600"/>
                </a:solidFill>
                <a:ea typeface="宋体" panose="02010600030101010101" pitchFamily="2" charset="-122"/>
                <a:cs typeface="Arial" panose="020B0604020202020204" pitchFamily="34" charset="0"/>
              </a:rPr>
              <a:t>Load</a:t>
            </a:r>
            <a:r>
              <a:rPr lang="zh-CN" altLang="en-US" sz="1800" dirty="0">
                <a:solidFill>
                  <a:srgbClr val="006600"/>
                </a:solidFill>
                <a:ea typeface="宋体" panose="02010600030101010101" pitchFamily="2" charset="-122"/>
                <a:cs typeface="Arial" panose="020B0604020202020204" pitchFamily="34" charset="0"/>
              </a:rPr>
              <a:t>操作：</a:t>
            </a:r>
            <a:endParaRPr lang="en-US" altLang="zh-CN" sz="1800" dirty="0">
              <a:solidFill>
                <a:srgbClr val="006600"/>
              </a:solidFill>
              <a:ea typeface="宋体" panose="02010600030101010101" pitchFamily="2" charset="-122"/>
              <a:cs typeface="Arial" panose="020B0604020202020204" pitchFamily="34" charset="0"/>
            </a:endParaRPr>
          </a:p>
          <a:p>
            <a:r>
              <a:rPr lang="en-US" altLang="zh-CN" sz="1800" dirty="0">
                <a:solidFill>
                  <a:srgbClr val="006600"/>
                </a:solidFill>
                <a:ea typeface="宋体" panose="02010600030101010101" pitchFamily="2" charset="-122"/>
                <a:cs typeface="Arial" panose="020B0604020202020204" pitchFamily="34" charset="0"/>
              </a:rPr>
              <a:t>R[</a:t>
            </a:r>
            <a:r>
              <a:rPr lang="en-US" altLang="zh-CN" sz="1800" dirty="0" err="1">
                <a:solidFill>
                  <a:srgbClr val="006600"/>
                </a:solidFill>
                <a:ea typeface="宋体" panose="02010600030101010101" pitchFamily="2" charset="-122"/>
                <a:cs typeface="Arial" panose="020B0604020202020204" pitchFamily="34" charset="0"/>
              </a:rPr>
              <a:t>Rt</a:t>
            </a:r>
            <a:r>
              <a:rPr lang="en-US" altLang="zh-CN" sz="1800" dirty="0">
                <a:solidFill>
                  <a:srgbClr val="006600"/>
                </a:solidFill>
                <a:ea typeface="宋体" panose="02010600030101010101" pitchFamily="2" charset="-122"/>
                <a:cs typeface="Arial" panose="020B0604020202020204" pitchFamily="34" charset="0"/>
              </a:rPr>
              <a:t>] ← M[R[</a:t>
            </a:r>
            <a:r>
              <a:rPr lang="en-US" altLang="zh-CN" sz="1800" dirty="0" err="1">
                <a:solidFill>
                  <a:srgbClr val="006600"/>
                </a:solidFill>
                <a:ea typeface="宋体" panose="02010600030101010101" pitchFamily="2" charset="-122"/>
                <a:cs typeface="Arial" panose="020B0604020202020204" pitchFamily="34" charset="0"/>
              </a:rPr>
              <a:t>Rs</a:t>
            </a:r>
            <a:r>
              <a:rPr lang="en-US" altLang="zh-CN" sz="1800" dirty="0">
                <a:solidFill>
                  <a:srgbClr val="006600"/>
                </a:solidFill>
                <a:ea typeface="宋体" panose="02010600030101010101" pitchFamily="2" charset="-122"/>
                <a:cs typeface="Arial" panose="020B0604020202020204" pitchFamily="34" charset="0"/>
              </a:rPr>
              <a:t>]+Imm16]</a:t>
            </a:r>
            <a:endParaRPr lang="en-US" altLang="en-US" sz="1800" dirty="0">
              <a:solidFill>
                <a:srgbClr val="006600"/>
              </a:solidFill>
              <a:ea typeface="宋体" panose="02010600030101010101" pitchFamily="2" charset="-122"/>
              <a:cs typeface="Arial" panose="020B0604020202020204" pitchFamily="34" charset="0"/>
            </a:endParaRPr>
          </a:p>
        </p:txBody>
      </p:sp>
      <p:sp>
        <p:nvSpPr>
          <p:cNvPr id="2" name="灯片编号占位符 1"/>
          <p:cNvSpPr>
            <a:spLocks noGrp="1"/>
          </p:cNvSpPr>
          <p:nvPr>
            <p:ph type="sldNum" sz="quarter" idx="4"/>
          </p:nvPr>
        </p:nvSpPr>
        <p:spPr>
          <a:xfrm>
            <a:off x="7104575" y="6418008"/>
            <a:ext cx="2057400" cy="365125"/>
          </a:xfrm>
        </p:spPr>
        <p:txBody>
          <a:bodyPr/>
          <a:lstStyle/>
          <a:p>
            <a:fld id="{70802E8F-0752-4B92-8D61-85EF13D2DB20}" type="slidenum">
              <a:rPr lang="zh-CN" altLang="en-US" smtClean="0"/>
              <a:pPr/>
              <a:t>11</a:t>
            </a:fld>
            <a:endParaRPr lang="zh-CN" altLang="en-US"/>
          </a:p>
        </p:txBody>
      </p:sp>
      <p:sp>
        <p:nvSpPr>
          <p:cNvPr id="89" name="Rectangle 86"/>
          <p:cNvSpPr>
            <a:spLocks noChangeArrowheads="1"/>
          </p:cNvSpPr>
          <p:nvPr/>
        </p:nvSpPr>
        <p:spPr bwMode="auto">
          <a:xfrm>
            <a:off x="4395788" y="2638159"/>
            <a:ext cx="4757737" cy="224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dirty="0" smtClean="0">
                <a:solidFill>
                  <a:schemeClr val="accent2"/>
                </a:solidFill>
                <a:ea typeface="宋体" panose="02010600030101010101" pitchFamily="2" charset="-122"/>
              </a:rPr>
              <a:t>关键路径时长</a:t>
            </a:r>
            <a:r>
              <a:rPr lang="en-US" altLang="zh-CN" sz="2000" dirty="0" smtClean="0">
                <a:solidFill>
                  <a:schemeClr val="accent2"/>
                </a:solidFill>
                <a:ea typeface="宋体" panose="02010600030101010101" pitchFamily="2" charset="-122"/>
              </a:rPr>
              <a:t> </a:t>
            </a:r>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PC</a:t>
            </a:r>
            <a:r>
              <a:rPr lang="zh-CN" altLang="en-US" sz="2000" dirty="0">
                <a:solidFill>
                  <a:schemeClr val="accent2"/>
                </a:solidFill>
                <a:ea typeface="宋体" panose="02010600030101010101" pitchFamily="2" charset="-122"/>
              </a:rPr>
              <a:t>的</a:t>
            </a:r>
            <a:r>
              <a:rPr lang="en-US" altLang="zh-CN" sz="2000" dirty="0" smtClean="0">
                <a:solidFill>
                  <a:schemeClr val="accent2"/>
                </a:solidFill>
                <a:ea typeface="宋体" panose="02010600030101010101" pitchFamily="2" charset="-122"/>
              </a:rPr>
              <a:t> </a:t>
            </a:r>
            <a:r>
              <a:rPr lang="en-US" altLang="zh-CN" sz="2000" dirty="0" err="1" smtClean="0">
                <a:solidFill>
                  <a:schemeClr val="accent2"/>
                </a:solidFill>
                <a:ea typeface="宋体" panose="02010600030101010101" pitchFamily="2" charset="-122"/>
              </a:rPr>
              <a:t>Clk</a:t>
            </a:r>
            <a:r>
              <a:rPr lang="en-US" altLang="zh-CN" sz="2000" dirty="0" smtClean="0">
                <a:solidFill>
                  <a:schemeClr val="accent2"/>
                </a:solidFill>
                <a:ea typeface="宋体" panose="02010600030101010101" pitchFamily="2" charset="-122"/>
              </a:rPr>
              <a:t>-to-Q</a:t>
            </a:r>
            <a:r>
              <a:rPr lang="zh-CN" altLang="en-US" sz="2000" dirty="0" smtClean="0">
                <a:solidFill>
                  <a:schemeClr val="accent2"/>
                </a:solidFill>
                <a:ea typeface="宋体" panose="02010600030101010101" pitchFamily="2" charset="-122"/>
              </a:rPr>
              <a:t>时间</a:t>
            </a:r>
            <a:r>
              <a:rPr lang="en-US" altLang="zh-CN" sz="2000" dirty="0" smtClean="0">
                <a:solidFill>
                  <a:schemeClr val="accent2"/>
                </a:solidFill>
                <a:ea typeface="宋体" panose="02010600030101010101" pitchFamily="2" charset="-122"/>
              </a:rPr>
              <a:t> </a:t>
            </a:r>
            <a:r>
              <a:rPr lang="en-US" altLang="zh-CN" sz="2000" dirty="0">
                <a:solidFill>
                  <a:schemeClr val="accent2"/>
                </a:solidFill>
                <a:ea typeface="宋体" panose="02010600030101010101" pitchFamily="2" charset="-122"/>
              </a:rPr>
              <a:t>+</a:t>
            </a:r>
          </a:p>
          <a:p>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                    </a:t>
            </a:r>
            <a:r>
              <a:rPr lang="zh-CN" altLang="en-US" sz="2000" dirty="0" smtClean="0">
                <a:solidFill>
                  <a:schemeClr val="accent2"/>
                </a:solidFill>
                <a:ea typeface="宋体" panose="02010600030101010101" pitchFamily="2" charset="-122"/>
              </a:rPr>
              <a:t>指令存储器的取数时间</a:t>
            </a:r>
            <a:r>
              <a:rPr lang="en-US" altLang="zh-CN" sz="2000" dirty="0" smtClean="0">
                <a:solidFill>
                  <a:schemeClr val="accent2"/>
                </a:solidFill>
                <a:ea typeface="宋体" panose="02010600030101010101" pitchFamily="2" charset="-122"/>
              </a:rPr>
              <a:t> </a:t>
            </a:r>
            <a:r>
              <a:rPr lang="en-US" altLang="zh-CN" sz="2000" dirty="0">
                <a:solidFill>
                  <a:schemeClr val="accent2"/>
                </a:solidFill>
                <a:ea typeface="宋体" panose="02010600030101010101" pitchFamily="2" charset="-122"/>
              </a:rPr>
              <a:t>+</a:t>
            </a:r>
          </a:p>
          <a:p>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                    </a:t>
            </a:r>
            <a:r>
              <a:rPr lang="zh-CN" altLang="en-US" sz="2000" dirty="0" smtClean="0">
                <a:solidFill>
                  <a:schemeClr val="accent2"/>
                </a:solidFill>
                <a:ea typeface="宋体" panose="02010600030101010101" pitchFamily="2" charset="-122"/>
              </a:rPr>
              <a:t>寄存器组的取数时间</a:t>
            </a:r>
            <a:r>
              <a:rPr lang="en-US" altLang="zh-CN" sz="2000" dirty="0" smtClean="0">
                <a:solidFill>
                  <a:schemeClr val="accent2"/>
                </a:solidFill>
                <a:ea typeface="宋体" panose="02010600030101010101" pitchFamily="2" charset="-122"/>
              </a:rPr>
              <a:t>+</a:t>
            </a:r>
            <a:endParaRPr lang="en-US" altLang="zh-CN" sz="2000" dirty="0">
              <a:solidFill>
                <a:schemeClr val="accent2"/>
              </a:solidFill>
              <a:ea typeface="宋体" panose="02010600030101010101" pitchFamily="2" charset="-122"/>
            </a:endParaRPr>
          </a:p>
          <a:p>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                     ALU </a:t>
            </a:r>
            <a:r>
              <a:rPr lang="zh-CN" altLang="en-US" sz="2000" dirty="0" smtClean="0">
                <a:solidFill>
                  <a:schemeClr val="accent2"/>
                </a:solidFill>
                <a:ea typeface="宋体" panose="02010600030101010101" pitchFamily="2" charset="-122"/>
              </a:rPr>
              <a:t>加法延时</a:t>
            </a:r>
            <a:r>
              <a:rPr lang="en-US" altLang="zh-CN" sz="2000" dirty="0" smtClean="0">
                <a:solidFill>
                  <a:schemeClr val="accent2"/>
                </a:solidFill>
                <a:ea typeface="宋体" panose="02010600030101010101" pitchFamily="2" charset="-122"/>
              </a:rPr>
              <a:t>+</a:t>
            </a:r>
            <a:endParaRPr lang="en-US" altLang="zh-CN" sz="2000" dirty="0">
              <a:solidFill>
                <a:schemeClr val="accent2"/>
              </a:solidFill>
              <a:ea typeface="宋体" panose="02010600030101010101" pitchFamily="2" charset="-122"/>
            </a:endParaRPr>
          </a:p>
          <a:p>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                   </a:t>
            </a:r>
            <a:r>
              <a:rPr lang="zh-CN" altLang="en-US" sz="2000" dirty="0" smtClean="0">
                <a:solidFill>
                  <a:schemeClr val="accent2"/>
                </a:solidFill>
                <a:ea typeface="宋体" panose="02010600030101010101" pitchFamily="2" charset="-122"/>
              </a:rPr>
              <a:t>数据存储器的取数时间</a:t>
            </a:r>
            <a:r>
              <a:rPr lang="en-US" altLang="zh-CN" sz="2000" dirty="0" smtClean="0">
                <a:solidFill>
                  <a:schemeClr val="accent2"/>
                </a:solidFill>
                <a:ea typeface="宋体" panose="02010600030101010101" pitchFamily="2" charset="-122"/>
              </a:rPr>
              <a:t>+</a:t>
            </a:r>
            <a:endParaRPr lang="en-US" altLang="zh-CN" sz="2000" dirty="0">
              <a:solidFill>
                <a:schemeClr val="accent2"/>
              </a:solidFill>
              <a:ea typeface="宋体" panose="02010600030101010101" pitchFamily="2" charset="-122"/>
            </a:endParaRPr>
          </a:p>
          <a:p>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                   </a:t>
            </a:r>
            <a:r>
              <a:rPr lang="zh-CN" altLang="en-US" sz="2000" dirty="0" smtClean="0">
                <a:solidFill>
                  <a:schemeClr val="accent2"/>
                </a:solidFill>
                <a:ea typeface="宋体" panose="02010600030101010101" pitchFamily="2" charset="-122"/>
              </a:rPr>
              <a:t>写寄存器的建立时间</a:t>
            </a:r>
            <a:r>
              <a:rPr lang="en-US" altLang="zh-CN" sz="2000" dirty="0" smtClean="0">
                <a:solidFill>
                  <a:schemeClr val="accent2"/>
                </a:solidFill>
                <a:ea typeface="宋体" panose="02010600030101010101" pitchFamily="2" charset="-122"/>
              </a:rPr>
              <a:t>+</a:t>
            </a:r>
            <a:endParaRPr lang="en-US" altLang="zh-CN" sz="2000" dirty="0">
              <a:solidFill>
                <a:schemeClr val="accent2"/>
              </a:solidFill>
              <a:ea typeface="宋体" panose="02010600030101010101" pitchFamily="2" charset="-122"/>
            </a:endParaRPr>
          </a:p>
          <a:p>
            <a:r>
              <a:rPr lang="en-US" altLang="zh-CN" sz="2000" dirty="0">
                <a:solidFill>
                  <a:schemeClr val="accent2"/>
                </a:solidFill>
                <a:ea typeface="宋体" panose="02010600030101010101" pitchFamily="2" charset="-122"/>
              </a:rPr>
              <a:t>   </a:t>
            </a:r>
            <a:r>
              <a:rPr lang="en-US" altLang="zh-CN" sz="2000" dirty="0" smtClean="0">
                <a:solidFill>
                  <a:schemeClr val="accent2"/>
                </a:solidFill>
                <a:ea typeface="宋体" panose="02010600030101010101" pitchFamily="2" charset="-122"/>
              </a:rPr>
              <a:t>                    </a:t>
            </a:r>
            <a:r>
              <a:rPr lang="zh-CN" altLang="en-US" sz="2000" dirty="0" smtClean="0">
                <a:solidFill>
                  <a:schemeClr val="accent2"/>
                </a:solidFill>
                <a:ea typeface="宋体" panose="02010600030101010101" pitchFamily="2" charset="-122"/>
              </a:rPr>
              <a:t>时钟偏移</a:t>
            </a:r>
            <a:endParaRPr lang="en-US" altLang="zh-CN" sz="2000" dirty="0">
              <a:solidFill>
                <a:schemeClr val="accent2"/>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215"/>
                                        </p:tgtEl>
                                        <p:attrNameLst>
                                          <p:attrName>style.visibility</p:attrName>
                                        </p:attrNameLst>
                                      </p:cBhvr>
                                      <p:to>
                                        <p:strVal val="visible"/>
                                      </p:to>
                                    </p:set>
                                    <p:animEffect transition="in" filter="blinds(horizontal)">
                                      <p:cBhvr>
                                        <p:cTn id="7" dur="500"/>
                                        <p:tgtEl>
                                          <p:spTgt spid="304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0" end="0"/>
                                            </p:txEl>
                                          </p:spTgt>
                                        </p:tgtEl>
                                        <p:attrNameLst>
                                          <p:attrName>style.visibility</p:attrName>
                                        </p:attrNameLst>
                                      </p:cBhvr>
                                      <p:to>
                                        <p:strVal val="visible"/>
                                      </p:to>
                                    </p:set>
                                    <p:animEffect transition="in" filter="blinds(horizontal)">
                                      <p:cBhvr>
                                        <p:cTn id="12" dur="500"/>
                                        <p:tgtEl>
                                          <p:spTgt spid="3041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1" end="1"/>
                                            </p:txEl>
                                          </p:spTgt>
                                        </p:tgtEl>
                                        <p:attrNameLst>
                                          <p:attrName>style.visibility</p:attrName>
                                        </p:attrNameLst>
                                      </p:cBhvr>
                                      <p:to>
                                        <p:strVal val="visible"/>
                                      </p:to>
                                    </p:set>
                                    <p:animEffect transition="in" filter="blinds(horizontal)">
                                      <p:cBhvr>
                                        <p:cTn id="17" dur="500"/>
                                        <p:tgtEl>
                                          <p:spTgt spid="304131">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04131">
                                            <p:txEl>
                                              <p:pRg st="2" end="2"/>
                                            </p:txEl>
                                          </p:spTgt>
                                        </p:tgtEl>
                                        <p:attrNameLst>
                                          <p:attrName>style.visibility</p:attrName>
                                        </p:attrNameLst>
                                      </p:cBhvr>
                                      <p:to>
                                        <p:strVal val="visible"/>
                                      </p:to>
                                    </p:set>
                                    <p:animEffect transition="in" filter="blinds(horizontal)">
                                      <p:cBhvr>
                                        <p:cTn id="20" dur="500"/>
                                        <p:tgtEl>
                                          <p:spTgt spid="30413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04131">
                                            <p:txEl>
                                              <p:pRg st="3" end="3"/>
                                            </p:txEl>
                                          </p:spTgt>
                                        </p:tgtEl>
                                        <p:attrNameLst>
                                          <p:attrName>style.visibility</p:attrName>
                                        </p:attrNameLst>
                                      </p:cBhvr>
                                      <p:to>
                                        <p:strVal val="visible"/>
                                      </p:to>
                                    </p:set>
                                    <p:animEffect transition="in" filter="blinds(horizontal)">
                                      <p:cBhvr>
                                        <p:cTn id="25" dur="500"/>
                                        <p:tgtEl>
                                          <p:spTgt spid="30413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04131">
                                            <p:txEl>
                                              <p:pRg st="4" end="4"/>
                                            </p:txEl>
                                          </p:spTgt>
                                        </p:tgtEl>
                                        <p:attrNameLst>
                                          <p:attrName>style.visibility</p:attrName>
                                        </p:attrNameLst>
                                      </p:cBhvr>
                                      <p:to>
                                        <p:strVal val="visible"/>
                                      </p:to>
                                    </p:set>
                                    <p:animEffect transition="in" filter="blinds(horizontal)">
                                      <p:cBhvr>
                                        <p:cTn id="28" dur="500"/>
                                        <p:tgtEl>
                                          <p:spTgt spid="30413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9">
                                            <p:txEl>
                                              <p:pRg st="0" end="0"/>
                                            </p:txEl>
                                          </p:spTgt>
                                        </p:tgtEl>
                                        <p:attrNameLst>
                                          <p:attrName>style.visibility</p:attrName>
                                        </p:attrNameLst>
                                      </p:cBhvr>
                                      <p:to>
                                        <p:strVal val="visible"/>
                                      </p:to>
                                    </p:set>
                                    <p:animEffect transition="in" filter="wipe(down)">
                                      <p:cBhvr>
                                        <p:cTn id="33" dur="500"/>
                                        <p:tgtEl>
                                          <p:spTgt spid="8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89">
                                            <p:txEl>
                                              <p:pRg st="1" end="1"/>
                                            </p:txEl>
                                          </p:spTgt>
                                        </p:tgtEl>
                                        <p:attrNameLst>
                                          <p:attrName>style.visibility</p:attrName>
                                        </p:attrNameLst>
                                      </p:cBhvr>
                                      <p:to>
                                        <p:strVal val="visible"/>
                                      </p:to>
                                    </p:set>
                                    <p:animEffect transition="in" filter="wipe(down)">
                                      <p:cBhvr>
                                        <p:cTn id="38" dur="500"/>
                                        <p:tgtEl>
                                          <p:spTgt spid="8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9">
                                            <p:txEl>
                                              <p:pRg st="2" end="2"/>
                                            </p:txEl>
                                          </p:spTgt>
                                        </p:tgtEl>
                                        <p:attrNameLst>
                                          <p:attrName>style.visibility</p:attrName>
                                        </p:attrNameLst>
                                      </p:cBhvr>
                                      <p:to>
                                        <p:strVal val="visible"/>
                                      </p:to>
                                    </p:set>
                                    <p:animEffect transition="in" filter="wipe(down)">
                                      <p:cBhvr>
                                        <p:cTn id="43" dur="500"/>
                                        <p:tgtEl>
                                          <p:spTgt spid="8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9">
                                            <p:txEl>
                                              <p:pRg st="3" end="3"/>
                                            </p:txEl>
                                          </p:spTgt>
                                        </p:tgtEl>
                                        <p:attrNameLst>
                                          <p:attrName>style.visibility</p:attrName>
                                        </p:attrNameLst>
                                      </p:cBhvr>
                                      <p:to>
                                        <p:strVal val="visible"/>
                                      </p:to>
                                    </p:set>
                                    <p:animEffect transition="in" filter="wipe(down)">
                                      <p:cBhvr>
                                        <p:cTn id="48" dur="500"/>
                                        <p:tgtEl>
                                          <p:spTgt spid="89">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89">
                                            <p:txEl>
                                              <p:pRg st="4" end="4"/>
                                            </p:txEl>
                                          </p:spTgt>
                                        </p:tgtEl>
                                        <p:attrNameLst>
                                          <p:attrName>style.visibility</p:attrName>
                                        </p:attrNameLst>
                                      </p:cBhvr>
                                      <p:to>
                                        <p:strVal val="visible"/>
                                      </p:to>
                                    </p:set>
                                    <p:animEffect transition="in" filter="wipe(down)">
                                      <p:cBhvr>
                                        <p:cTn id="53" dur="500"/>
                                        <p:tgtEl>
                                          <p:spTgt spid="8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89">
                                            <p:txEl>
                                              <p:pRg st="5" end="5"/>
                                            </p:txEl>
                                          </p:spTgt>
                                        </p:tgtEl>
                                        <p:attrNameLst>
                                          <p:attrName>style.visibility</p:attrName>
                                        </p:attrNameLst>
                                      </p:cBhvr>
                                      <p:to>
                                        <p:strVal val="visible"/>
                                      </p:to>
                                    </p:set>
                                    <p:animEffect transition="in" filter="wipe(down)">
                                      <p:cBhvr>
                                        <p:cTn id="58" dur="500"/>
                                        <p:tgtEl>
                                          <p:spTgt spid="89">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89">
                                            <p:txEl>
                                              <p:pRg st="6" end="6"/>
                                            </p:txEl>
                                          </p:spTgt>
                                        </p:tgtEl>
                                        <p:attrNameLst>
                                          <p:attrName>style.visibility</p:attrName>
                                        </p:attrNameLst>
                                      </p:cBhvr>
                                      <p:to>
                                        <p:strVal val="visible"/>
                                      </p:to>
                                    </p:set>
                                    <p:animEffect transition="in" filter="wipe(down)">
                                      <p:cBhvr>
                                        <p:cTn id="63" dur="500"/>
                                        <p:tgtEl>
                                          <p:spTgt spid="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46100" y="165100"/>
            <a:ext cx="5419725" cy="422275"/>
          </a:xfrm>
        </p:spPr>
        <p:txBody>
          <a:bodyPr/>
          <a:lstStyle/>
          <a:p>
            <a:r>
              <a:rPr lang="zh-CN" altLang="en-US" smtClean="0">
                <a:ea typeface="宋体" panose="02010600030101010101" pitchFamily="2" charset="-122"/>
              </a:rPr>
              <a:t>第二讲 单周期控制器的设计 </a:t>
            </a:r>
          </a:p>
        </p:txBody>
      </p:sp>
      <p:sp>
        <p:nvSpPr>
          <p:cNvPr id="86019" name="Rectangle 3"/>
          <p:cNvSpPr>
            <a:spLocks noGrp="1" noChangeArrowheads="1"/>
          </p:cNvSpPr>
          <p:nvPr>
            <p:ph type="body" idx="1"/>
          </p:nvPr>
        </p:nvSpPr>
        <p:spPr>
          <a:xfrm>
            <a:off x="219075" y="1042988"/>
            <a:ext cx="8655050" cy="5815012"/>
          </a:xfrm>
        </p:spPr>
        <p:txBody>
          <a:bodyPr/>
          <a:lstStyle/>
          <a:p>
            <a:r>
              <a:rPr lang="zh-CN" altLang="en-US" sz="2200" smtClean="0">
                <a:ea typeface="黑体" panose="02010609060101010101" pitchFamily="49" charset="-122"/>
              </a:rPr>
              <a:t>考察每条指令在数据通路中的执行过程和涉及到的控制信号的取值</a:t>
            </a:r>
          </a:p>
          <a:p>
            <a:pPr lvl="1"/>
            <a:r>
              <a:rPr lang="zh-CN" altLang="en-US" sz="2200" smtClean="0">
                <a:ea typeface="黑体" panose="02010609060101010101" pitchFamily="49" charset="-122"/>
              </a:rPr>
              <a:t>公共操作：取指令和计算下址</a:t>
            </a:r>
            <a:r>
              <a:rPr lang="en-US" altLang="zh-CN" sz="2200" smtClean="0">
                <a:ea typeface="黑体" panose="02010609060101010101" pitchFamily="49" charset="-122"/>
              </a:rPr>
              <a:t>PC</a:t>
            </a:r>
            <a:endParaRPr lang="zh-CN" altLang="en-US" sz="2200" smtClean="0">
              <a:ea typeface="黑体" panose="02010609060101010101" pitchFamily="49" charset="-122"/>
            </a:endParaRPr>
          </a:p>
          <a:p>
            <a:pPr lvl="1"/>
            <a:r>
              <a:rPr lang="en-US" altLang="zh-CN" sz="2200" smtClean="0">
                <a:ea typeface="黑体" panose="02010609060101010101" pitchFamily="49" charset="-122"/>
              </a:rPr>
              <a:t>R-Type</a:t>
            </a:r>
            <a:r>
              <a:rPr lang="zh-CN" altLang="en-US" sz="2200" smtClean="0">
                <a:ea typeface="黑体" panose="02010609060101010101" pitchFamily="49" charset="-122"/>
              </a:rPr>
              <a:t>指令（</a:t>
            </a:r>
            <a:r>
              <a:rPr lang="en-US" altLang="zh-CN" sz="2200" smtClean="0">
                <a:ea typeface="黑体" panose="02010609060101010101" pitchFamily="49" charset="-122"/>
              </a:rPr>
              <a:t>add / sub</a:t>
            </a:r>
            <a:r>
              <a:rPr lang="zh-CN" altLang="en-US" sz="2200" smtClean="0">
                <a:ea typeface="黑体" panose="02010609060101010101" pitchFamily="49" charset="-122"/>
              </a:rPr>
              <a:t>）</a:t>
            </a:r>
          </a:p>
          <a:p>
            <a:pPr lvl="1"/>
            <a:r>
              <a:rPr lang="zh-CN" altLang="en-US" sz="2200" smtClean="0">
                <a:ea typeface="黑体" panose="02010609060101010101" pitchFamily="49" charset="-122"/>
              </a:rPr>
              <a:t>立即数指令 （</a:t>
            </a:r>
            <a:r>
              <a:rPr lang="en-US" altLang="zh-CN" sz="2200" smtClean="0">
                <a:ea typeface="黑体" panose="02010609060101010101" pitchFamily="49" charset="-122"/>
              </a:rPr>
              <a:t>ori</a:t>
            </a:r>
            <a:r>
              <a:rPr lang="zh-CN" altLang="en-US" sz="2200" smtClean="0">
                <a:ea typeface="黑体" panose="02010609060101010101" pitchFamily="49" charset="-122"/>
              </a:rPr>
              <a:t>）</a:t>
            </a:r>
            <a:endParaRPr lang="en-US" altLang="zh-CN" sz="2200" smtClean="0">
              <a:ea typeface="黑体" panose="02010609060101010101" pitchFamily="49" charset="-122"/>
            </a:endParaRPr>
          </a:p>
          <a:p>
            <a:pPr lvl="1"/>
            <a:r>
              <a:rPr lang="zh-CN" altLang="en-US" sz="2200" smtClean="0">
                <a:ea typeface="黑体" panose="02010609060101010101" pitchFamily="49" charset="-122"/>
              </a:rPr>
              <a:t>访存指令（</a:t>
            </a:r>
            <a:r>
              <a:rPr lang="en-US" altLang="zh-CN" sz="2200" smtClean="0">
                <a:ea typeface="黑体" panose="02010609060101010101" pitchFamily="49" charset="-122"/>
              </a:rPr>
              <a:t>lw / sw</a:t>
            </a:r>
            <a:r>
              <a:rPr lang="zh-CN" altLang="en-US" sz="2200" smtClean="0">
                <a:ea typeface="黑体" panose="02010609060101010101" pitchFamily="49" charset="-122"/>
              </a:rPr>
              <a:t>）</a:t>
            </a:r>
          </a:p>
          <a:p>
            <a:pPr lvl="1"/>
            <a:r>
              <a:rPr lang="zh-CN" altLang="en-US" sz="2200" smtClean="0">
                <a:ea typeface="黑体" panose="02010609060101010101" pitchFamily="49" charset="-122"/>
              </a:rPr>
              <a:t>分支指令 （</a:t>
            </a:r>
            <a:r>
              <a:rPr lang="en-US" altLang="zh-CN" sz="2200" smtClean="0">
                <a:ea typeface="黑体" panose="02010609060101010101" pitchFamily="49" charset="-122"/>
              </a:rPr>
              <a:t>beq</a:t>
            </a:r>
            <a:r>
              <a:rPr lang="zh-CN" altLang="en-US" sz="2200" smtClean="0">
                <a:ea typeface="黑体" panose="02010609060101010101" pitchFamily="49" charset="-122"/>
              </a:rPr>
              <a:t>）</a:t>
            </a:r>
          </a:p>
          <a:p>
            <a:pPr lvl="1"/>
            <a:r>
              <a:rPr lang="zh-CN" altLang="en-US" sz="2200" smtClean="0">
                <a:ea typeface="黑体" panose="02010609060101010101" pitchFamily="49" charset="-122"/>
              </a:rPr>
              <a:t>跳转指令 （</a:t>
            </a:r>
            <a:r>
              <a:rPr lang="en-US" altLang="zh-CN" sz="2200" smtClean="0">
                <a:ea typeface="黑体" panose="02010609060101010101" pitchFamily="49" charset="-122"/>
              </a:rPr>
              <a:t>j</a:t>
            </a:r>
            <a:r>
              <a:rPr lang="zh-CN" altLang="en-US" sz="2200" smtClean="0">
                <a:ea typeface="黑体" panose="02010609060101010101" pitchFamily="49" charset="-122"/>
              </a:rPr>
              <a:t>）</a:t>
            </a:r>
          </a:p>
          <a:p>
            <a:r>
              <a:rPr lang="zh-CN" altLang="en-US" sz="2200" smtClean="0">
                <a:ea typeface="黑体" panose="02010609060101010101" pitchFamily="49" charset="-122"/>
              </a:rPr>
              <a:t>汇总各指令的控制信号取值</a:t>
            </a:r>
          </a:p>
          <a:p>
            <a:pPr lvl="1"/>
            <a:r>
              <a:rPr lang="zh-CN" altLang="en-US" sz="2200" smtClean="0">
                <a:ea typeface="黑体" panose="02010609060101010101" pitchFamily="49" charset="-122"/>
              </a:rPr>
              <a:t>分两类控制信号：直接送往数据通路 </a:t>
            </a:r>
            <a:r>
              <a:rPr lang="en-US" altLang="zh-CN" sz="2200" smtClean="0">
                <a:ea typeface="黑体" panose="02010609060101010101" pitchFamily="49" charset="-122"/>
              </a:rPr>
              <a:t>/ </a:t>
            </a:r>
            <a:r>
              <a:rPr lang="zh-CN" altLang="en-US" sz="2200" smtClean="0">
                <a:ea typeface="黑体" panose="02010609060101010101" pitchFamily="49" charset="-122"/>
              </a:rPr>
              <a:t>送往局部控制单元</a:t>
            </a:r>
          </a:p>
          <a:p>
            <a:r>
              <a:rPr lang="zh-CN" altLang="en-US" sz="2200" smtClean="0">
                <a:ea typeface="黑体" panose="02010609060101010101" pitchFamily="49" charset="-122"/>
              </a:rPr>
              <a:t>分析</a:t>
            </a:r>
            <a:r>
              <a:rPr lang="en-US" altLang="zh-CN" sz="2200" smtClean="0">
                <a:ea typeface="黑体" panose="02010609060101010101" pitchFamily="49" charset="-122"/>
              </a:rPr>
              <a:t>ALU</a:t>
            </a:r>
            <a:r>
              <a:rPr lang="zh-CN" altLang="en-US" sz="2200" smtClean="0">
                <a:ea typeface="黑体" panose="02010609060101010101" pitchFamily="49" charset="-122"/>
              </a:rPr>
              <a:t>操作对应的控制信号与</a:t>
            </a:r>
            <a:r>
              <a:rPr lang="en-US" altLang="zh-CN" sz="2200" smtClean="0">
                <a:ea typeface="黑体" panose="02010609060101010101" pitchFamily="49" charset="-122"/>
              </a:rPr>
              <a:t>func</a:t>
            </a:r>
            <a:r>
              <a:rPr lang="zh-CN" altLang="en-US" sz="2200" smtClean="0">
                <a:ea typeface="黑体" panose="02010609060101010101" pitchFamily="49" charset="-122"/>
              </a:rPr>
              <a:t>字段之间的关系</a:t>
            </a:r>
          </a:p>
          <a:p>
            <a:r>
              <a:rPr lang="zh-CN" altLang="en-US" sz="2200" smtClean="0">
                <a:ea typeface="黑体" panose="02010609060101010101" pitchFamily="49" charset="-122"/>
              </a:rPr>
              <a:t>设计</a:t>
            </a:r>
            <a:r>
              <a:rPr lang="en-US" altLang="zh-CN" sz="2200" smtClean="0">
                <a:ea typeface="黑体" panose="02010609060101010101" pitchFamily="49" charset="-122"/>
              </a:rPr>
              <a:t>ALU</a:t>
            </a:r>
            <a:r>
              <a:rPr lang="zh-CN" altLang="en-US" sz="2200" smtClean="0">
                <a:ea typeface="黑体" panose="02010609060101010101" pitchFamily="49" charset="-122"/>
              </a:rPr>
              <a:t>局部控制单元</a:t>
            </a:r>
          </a:p>
          <a:p>
            <a:r>
              <a:rPr lang="zh-CN" altLang="en-US" sz="2200" smtClean="0">
                <a:ea typeface="黑体" panose="02010609060101010101" pitchFamily="49" charset="-122"/>
              </a:rPr>
              <a:t>设计主控制单元</a:t>
            </a:r>
          </a:p>
          <a:p>
            <a:endParaRPr lang="zh-CN" altLang="en-US" sz="2200" smtClean="0">
              <a:ea typeface="黑体" panose="02010609060101010101" pitchFamily="49" charset="-122"/>
            </a:endParaRPr>
          </a:p>
        </p:txBody>
      </p:sp>
      <p:sp>
        <p:nvSpPr>
          <p:cNvPr id="86020" name="Text Box 4"/>
          <p:cNvSpPr txBox="1">
            <a:spLocks noChangeArrowheads="1"/>
          </p:cNvSpPr>
          <p:nvPr/>
        </p:nvSpPr>
        <p:spPr bwMode="auto">
          <a:xfrm>
            <a:off x="3290888" y="612775"/>
            <a:ext cx="1973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a:solidFill>
                  <a:schemeClr val="accent1"/>
                </a:solidFill>
                <a:latin typeface="黑体" panose="02010609060101010101" pitchFamily="49" charset="-122"/>
                <a:ea typeface="黑体" panose="02010609060101010101" pitchFamily="49" charset="-122"/>
              </a:rPr>
              <a:t>主 要 内 容</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6613" y="207963"/>
            <a:ext cx="5637762" cy="426142"/>
          </a:xfrm>
          <a:noFill/>
        </p:spPr>
        <p:txBody>
          <a:bodyPr wrap="none"/>
          <a:lstStyle/>
          <a:p>
            <a:r>
              <a:rPr lang="zh-CN" altLang="en-US" dirty="0" smtClean="0">
                <a:ea typeface="宋体" panose="02010600030101010101" pitchFamily="2" charset="-122"/>
              </a:rPr>
              <a:t>控制器在计算机组成结构中的位置</a:t>
            </a:r>
            <a:r>
              <a:rPr lang="en-US" altLang="zh-CN" dirty="0" smtClean="0">
                <a:ea typeface="宋体" panose="02010600030101010101" pitchFamily="2" charset="-122"/>
              </a:rPr>
              <a:t> </a:t>
            </a:r>
          </a:p>
        </p:txBody>
      </p:sp>
      <p:sp>
        <p:nvSpPr>
          <p:cNvPr id="87043" name="Rectangle 3"/>
          <p:cNvSpPr>
            <a:spLocks noGrp="1" noChangeArrowheads="1"/>
          </p:cNvSpPr>
          <p:nvPr>
            <p:ph type="body" idx="1"/>
          </p:nvPr>
        </p:nvSpPr>
        <p:spPr>
          <a:xfrm>
            <a:off x="495300" y="939800"/>
            <a:ext cx="8191500" cy="2290371"/>
          </a:xfrm>
          <a:noFill/>
        </p:spPr>
        <p:txBody>
          <a:bodyPr/>
          <a:lstStyle/>
          <a:p>
            <a:r>
              <a:rPr lang="zh-CN" altLang="en-US" sz="2400" dirty="0" smtClean="0">
                <a:ea typeface="宋体" panose="02010600030101010101" pitchFamily="2" charset="-122"/>
              </a:rPr>
              <a:t>控制器在计算机的五大部件中的位置</a:t>
            </a:r>
            <a:endParaRPr lang="en-US" altLang="zh-CN" sz="2400" dirty="0" smtClean="0">
              <a:ea typeface="宋体" panose="02010600030101010101" pitchFamily="2" charset="-122"/>
            </a:endParaRPr>
          </a:p>
          <a:p>
            <a:pPr>
              <a:buFontTx/>
              <a:buNone/>
            </a:pPr>
            <a:endParaRPr lang="en-US" altLang="zh-CN" dirty="0" smtClean="0">
              <a:ea typeface="宋体" panose="02010600030101010101" pitchFamily="2" charset="-122"/>
            </a:endParaRPr>
          </a:p>
          <a:p>
            <a:pPr>
              <a:buFontTx/>
              <a:buNone/>
            </a:pPr>
            <a:endParaRPr lang="en-US" altLang="zh-CN" dirty="0" smtClean="0">
              <a:ea typeface="宋体" panose="02010600030101010101" pitchFamily="2" charset="-122"/>
            </a:endParaRPr>
          </a:p>
          <a:p>
            <a:pPr>
              <a:buFontTx/>
              <a:buNone/>
            </a:pPr>
            <a:endParaRPr lang="en-US" altLang="zh-CN" dirty="0" smtClean="0">
              <a:ea typeface="宋体" panose="02010600030101010101" pitchFamily="2" charset="-122"/>
            </a:endParaRPr>
          </a:p>
          <a:p>
            <a:pPr>
              <a:buFontTx/>
              <a:buNone/>
            </a:pPr>
            <a:endParaRPr lang="en-US" altLang="zh-CN" dirty="0" smtClean="0">
              <a:ea typeface="宋体" panose="02010600030101010101" pitchFamily="2" charset="-122"/>
            </a:endParaRPr>
          </a:p>
          <a:p>
            <a:pPr>
              <a:buFontTx/>
              <a:buNone/>
            </a:pPr>
            <a:endParaRPr lang="en-US" altLang="zh-CN" dirty="0" smtClean="0">
              <a:ea typeface="宋体" panose="02010600030101010101" pitchFamily="2" charset="-122"/>
            </a:endParaRPr>
          </a:p>
        </p:txBody>
      </p:sp>
      <p:sp>
        <p:nvSpPr>
          <p:cNvPr id="87044" name="Rectangle 4"/>
          <p:cNvSpPr>
            <a:spLocks noChangeArrowheads="1"/>
          </p:cNvSpPr>
          <p:nvPr/>
        </p:nvSpPr>
        <p:spPr bwMode="auto">
          <a:xfrm>
            <a:off x="1612900" y="1968500"/>
            <a:ext cx="1270000" cy="736600"/>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45" name="Rectangle 5"/>
          <p:cNvSpPr>
            <a:spLocks noChangeArrowheads="1"/>
          </p:cNvSpPr>
          <p:nvPr/>
        </p:nvSpPr>
        <p:spPr bwMode="auto">
          <a:xfrm>
            <a:off x="1814513" y="2201863"/>
            <a:ext cx="993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黑体" panose="02010609060101010101" pitchFamily="49" charset="-122"/>
              </a:rPr>
              <a:t>Control</a:t>
            </a:r>
          </a:p>
        </p:txBody>
      </p:sp>
      <p:grpSp>
        <p:nvGrpSpPr>
          <p:cNvPr id="87046" name="Group 6"/>
          <p:cNvGrpSpPr>
            <a:grpSpLocks/>
          </p:cNvGrpSpPr>
          <p:nvPr/>
        </p:nvGrpSpPr>
        <p:grpSpPr bwMode="auto">
          <a:xfrm>
            <a:off x="1600200" y="2882900"/>
            <a:ext cx="1284288" cy="736600"/>
            <a:chOff x="1016" y="2072"/>
            <a:chExt cx="809" cy="464"/>
          </a:xfrm>
        </p:grpSpPr>
        <p:sp>
          <p:nvSpPr>
            <p:cNvPr id="87057" name="Rectangle 7"/>
            <p:cNvSpPr>
              <a:spLocks noChangeArrowheads="1"/>
            </p:cNvSpPr>
            <p:nvPr/>
          </p:nvSpPr>
          <p:spPr bwMode="auto">
            <a:xfrm>
              <a:off x="1016" y="2072"/>
              <a:ext cx="800" cy="4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58" name="Rectangle 8"/>
            <p:cNvSpPr>
              <a:spLocks noChangeArrowheads="1"/>
            </p:cNvSpPr>
            <p:nvPr/>
          </p:nvSpPr>
          <p:spPr bwMode="auto">
            <a:xfrm>
              <a:off x="1095" y="2193"/>
              <a:ext cx="7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FF"/>
                  </a:solidFill>
                  <a:ea typeface="宋体" panose="02010600030101010101" pitchFamily="2" charset="-122"/>
                </a:rPr>
                <a:t>Datapath</a:t>
              </a:r>
            </a:p>
          </p:txBody>
        </p:sp>
      </p:grpSp>
      <p:sp>
        <p:nvSpPr>
          <p:cNvPr id="87047" name="Rectangle 9"/>
          <p:cNvSpPr>
            <a:spLocks noChangeArrowheads="1"/>
          </p:cNvSpPr>
          <p:nvPr/>
        </p:nvSpPr>
        <p:spPr bwMode="auto">
          <a:xfrm>
            <a:off x="3213100" y="1587500"/>
            <a:ext cx="1041400" cy="2184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48" name="Rectangle 10"/>
          <p:cNvSpPr>
            <a:spLocks noChangeArrowheads="1"/>
          </p:cNvSpPr>
          <p:nvPr/>
        </p:nvSpPr>
        <p:spPr bwMode="auto">
          <a:xfrm>
            <a:off x="3182938" y="2439988"/>
            <a:ext cx="1057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Memory</a:t>
            </a:r>
          </a:p>
        </p:txBody>
      </p:sp>
      <p:sp>
        <p:nvSpPr>
          <p:cNvPr id="87049" name="Rectangle 11"/>
          <p:cNvSpPr>
            <a:spLocks noChangeArrowheads="1"/>
          </p:cNvSpPr>
          <p:nvPr/>
        </p:nvSpPr>
        <p:spPr bwMode="auto">
          <a:xfrm>
            <a:off x="1460500" y="1587500"/>
            <a:ext cx="1574800" cy="2184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50" name="Rectangle 12"/>
          <p:cNvSpPr>
            <a:spLocks noChangeArrowheads="1"/>
          </p:cNvSpPr>
          <p:nvPr/>
        </p:nvSpPr>
        <p:spPr bwMode="auto">
          <a:xfrm>
            <a:off x="1649413" y="1574800"/>
            <a:ext cx="1298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Processor</a:t>
            </a:r>
          </a:p>
        </p:txBody>
      </p:sp>
      <p:sp>
        <p:nvSpPr>
          <p:cNvPr id="87051" name="Rectangle 13"/>
          <p:cNvSpPr>
            <a:spLocks noChangeArrowheads="1"/>
          </p:cNvSpPr>
          <p:nvPr/>
        </p:nvSpPr>
        <p:spPr bwMode="auto">
          <a:xfrm>
            <a:off x="4432300" y="1587500"/>
            <a:ext cx="1041400"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52" name="Rectangle 14"/>
          <p:cNvSpPr>
            <a:spLocks noChangeArrowheads="1"/>
          </p:cNvSpPr>
          <p:nvPr/>
        </p:nvSpPr>
        <p:spPr bwMode="auto">
          <a:xfrm>
            <a:off x="4576763" y="1879600"/>
            <a:ext cx="739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Input</a:t>
            </a:r>
          </a:p>
        </p:txBody>
      </p:sp>
      <p:sp>
        <p:nvSpPr>
          <p:cNvPr id="87053" name="Rectangle 15"/>
          <p:cNvSpPr>
            <a:spLocks noChangeArrowheads="1"/>
          </p:cNvSpPr>
          <p:nvPr/>
        </p:nvSpPr>
        <p:spPr bwMode="auto">
          <a:xfrm>
            <a:off x="4432300" y="2882900"/>
            <a:ext cx="1041400"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54" name="Rectangle 16"/>
          <p:cNvSpPr>
            <a:spLocks noChangeArrowheads="1"/>
          </p:cNvSpPr>
          <p:nvPr/>
        </p:nvSpPr>
        <p:spPr bwMode="auto">
          <a:xfrm>
            <a:off x="4483100" y="3175000"/>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Output</a:t>
            </a:r>
          </a:p>
        </p:txBody>
      </p:sp>
      <p:sp>
        <p:nvSpPr>
          <p:cNvPr id="241681" name="Rectangle 17"/>
          <p:cNvSpPr>
            <a:spLocks noChangeArrowheads="1"/>
          </p:cNvSpPr>
          <p:nvPr/>
        </p:nvSpPr>
        <p:spPr bwMode="auto">
          <a:xfrm>
            <a:off x="357188" y="3979863"/>
            <a:ext cx="551815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85000"/>
              </a:lnSpc>
              <a:spcBef>
                <a:spcPct val="100000"/>
              </a:spcBef>
              <a:buSzPct val="100000"/>
              <a:buFontTx/>
              <a:buChar char="°"/>
            </a:pPr>
            <a:r>
              <a:rPr lang="zh-CN" altLang="en-US" sz="2000">
                <a:latin typeface="Times New Roman" panose="02020603050405020304" pitchFamily="18" charset="0"/>
                <a:ea typeface="黑体" panose="02010609060101010101" pitchFamily="49" charset="-122"/>
              </a:rPr>
              <a:t>下一个目标：设计单周期数据通路的控制器。</a:t>
            </a:r>
          </a:p>
        </p:txBody>
      </p:sp>
      <p:sp>
        <p:nvSpPr>
          <p:cNvPr id="241682" name="Rectangle 18"/>
          <p:cNvSpPr>
            <a:spLocks noChangeArrowheads="1"/>
          </p:cNvSpPr>
          <p:nvPr/>
        </p:nvSpPr>
        <p:spPr bwMode="auto">
          <a:xfrm>
            <a:off x="306388" y="4375150"/>
            <a:ext cx="8570912"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1600" b="1">
                <a:solidFill>
                  <a:schemeClr val="tx1"/>
                </a:solidFill>
                <a:latin typeface="Arial" panose="020B0604020202020204" pitchFamily="34" charset="0"/>
              </a:defRPr>
            </a:lvl1pPr>
            <a:lvl2pPr marL="914400" indent="-457200">
              <a:defRPr sz="1600" b="1">
                <a:solidFill>
                  <a:schemeClr val="tx1"/>
                </a:solidFill>
                <a:latin typeface="Arial" panose="020B0604020202020204" pitchFamily="34" charset="0"/>
              </a:defRPr>
            </a:lvl2pPr>
            <a:lvl3pPr marL="1371600" indent="-457200">
              <a:defRPr sz="1600" b="1">
                <a:solidFill>
                  <a:schemeClr val="tx1"/>
                </a:solidFill>
                <a:latin typeface="Arial" panose="020B0604020202020204" pitchFamily="34" charset="0"/>
              </a:defRPr>
            </a:lvl3pPr>
            <a:lvl4pPr marL="1828800" indent="-457200">
              <a:defRPr sz="1600" b="1">
                <a:solidFill>
                  <a:schemeClr val="tx1"/>
                </a:solidFill>
                <a:latin typeface="Arial" panose="020B0604020202020204" pitchFamily="34" charset="0"/>
              </a:defRPr>
            </a:lvl4pPr>
            <a:lvl5pPr marL="2286000" indent="-457200">
              <a:defRPr sz="1600" b="1">
                <a:solidFill>
                  <a:schemeClr val="tx1"/>
                </a:solidFill>
                <a:latin typeface="Arial" panose="020B0604020202020204" pitchFamily="34" charset="0"/>
              </a:defRPr>
            </a:lvl5pPr>
            <a:lvl6pPr marL="2743200" indent="-457200" eaLnBrk="0" fontAlgn="base" hangingPunct="0">
              <a:spcBef>
                <a:spcPct val="0"/>
              </a:spcBef>
              <a:spcAft>
                <a:spcPct val="0"/>
              </a:spcAft>
              <a:defRPr sz="1600" b="1">
                <a:solidFill>
                  <a:schemeClr val="tx1"/>
                </a:solidFill>
                <a:latin typeface="Arial" panose="020B0604020202020204" pitchFamily="34" charset="0"/>
              </a:defRPr>
            </a:lvl6pPr>
            <a:lvl7pPr marL="3200400" indent="-457200" eaLnBrk="0" fontAlgn="base" hangingPunct="0">
              <a:spcBef>
                <a:spcPct val="0"/>
              </a:spcBef>
              <a:spcAft>
                <a:spcPct val="0"/>
              </a:spcAft>
              <a:defRPr sz="1600" b="1">
                <a:solidFill>
                  <a:schemeClr val="tx1"/>
                </a:solidFill>
                <a:latin typeface="Arial" panose="020B0604020202020204" pitchFamily="34" charset="0"/>
              </a:defRPr>
            </a:lvl7pPr>
            <a:lvl8pPr marL="3657600" indent="-457200" eaLnBrk="0" fontAlgn="base" hangingPunct="0">
              <a:spcBef>
                <a:spcPct val="0"/>
              </a:spcBef>
              <a:spcAft>
                <a:spcPct val="0"/>
              </a:spcAft>
              <a:defRPr sz="1600" b="1">
                <a:solidFill>
                  <a:schemeClr val="tx1"/>
                </a:solidFill>
                <a:latin typeface="Arial" panose="020B0604020202020204" pitchFamily="34" charset="0"/>
              </a:defRPr>
            </a:lvl8pPr>
            <a:lvl9pPr marL="4114800" indent="-457200" eaLnBrk="0" fontAlgn="base" hangingPunct="0">
              <a:spcBef>
                <a:spcPct val="0"/>
              </a:spcBef>
              <a:spcAft>
                <a:spcPct val="0"/>
              </a:spcAft>
              <a:defRPr sz="1600" b="1">
                <a:solidFill>
                  <a:schemeClr val="tx1"/>
                </a:solidFill>
                <a:latin typeface="Arial" panose="020B0604020202020204" pitchFamily="34" charset="0"/>
              </a:defRPr>
            </a:lvl9pPr>
          </a:lstStyle>
          <a:p>
            <a:pPr>
              <a:lnSpc>
                <a:spcPct val="130000"/>
              </a:lnSpc>
            </a:pPr>
            <a:r>
              <a:rPr lang="zh-CN" altLang="en-US" sz="2000">
                <a:ea typeface="黑体" panose="02010609060101010101" pitchFamily="49" charset="-122"/>
              </a:rPr>
              <a:t>设计方法：</a:t>
            </a:r>
          </a:p>
          <a:p>
            <a:pPr>
              <a:lnSpc>
                <a:spcPct val="130000"/>
              </a:lnSpc>
              <a:buFontTx/>
              <a:buAutoNum type="arabicParenR"/>
            </a:pPr>
            <a:r>
              <a:rPr lang="zh-CN" altLang="en-US" sz="2000">
                <a:solidFill>
                  <a:schemeClr val="accent2"/>
                </a:solidFill>
                <a:ea typeface="黑体" panose="02010609060101010101" pitchFamily="49" charset="-122"/>
              </a:rPr>
              <a:t>根据每条指令的功能，分析控制信号的取值，并在表中列出。</a:t>
            </a:r>
          </a:p>
          <a:p>
            <a:pPr>
              <a:lnSpc>
                <a:spcPct val="130000"/>
              </a:lnSpc>
              <a:buFontTx/>
              <a:buAutoNum type="arabicParenR"/>
            </a:pPr>
            <a:r>
              <a:rPr lang="zh-CN" altLang="en-US" sz="2000">
                <a:solidFill>
                  <a:schemeClr val="accent2"/>
                </a:solidFill>
                <a:ea typeface="黑体" panose="02010609060101010101" pitchFamily="49" charset="-122"/>
              </a:rPr>
              <a:t>根据列出的指令和控制信号的关系，写出每个控制信号的逻辑表达式。</a:t>
            </a:r>
          </a:p>
          <a:p>
            <a:pPr lvl="2">
              <a:lnSpc>
                <a:spcPct val="130000"/>
              </a:lnSpc>
            </a:pPr>
            <a:endParaRPr lang="zh-CN" altLang="en-US" sz="2000">
              <a:solidFill>
                <a:schemeClr val="accent2"/>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13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1681">
                                            <p:txEl>
                                              <p:pRg st="0" end="0"/>
                                            </p:txEl>
                                          </p:spTgt>
                                        </p:tgtEl>
                                        <p:attrNameLst>
                                          <p:attrName>style.visibility</p:attrName>
                                        </p:attrNameLst>
                                      </p:cBhvr>
                                      <p:to>
                                        <p:strVal val="visible"/>
                                      </p:to>
                                    </p:set>
                                    <p:animEffect transition="in" filter="checkerboard(across)">
                                      <p:cBhvr>
                                        <p:cTn id="7" dur="500"/>
                                        <p:tgtEl>
                                          <p:spTgt spid="2416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1682">
                                            <p:txEl>
                                              <p:pRg st="0" end="0"/>
                                            </p:txEl>
                                          </p:spTgt>
                                        </p:tgtEl>
                                        <p:attrNameLst>
                                          <p:attrName>style.visibility</p:attrName>
                                        </p:attrNameLst>
                                      </p:cBhvr>
                                      <p:to>
                                        <p:strVal val="visible"/>
                                      </p:to>
                                    </p:set>
                                    <p:animEffect transition="in" filter="checkerboard(across)">
                                      <p:cBhvr>
                                        <p:cTn id="12" dur="500"/>
                                        <p:tgtEl>
                                          <p:spTgt spid="2416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1682">
                                            <p:txEl>
                                              <p:pRg st="1" end="1"/>
                                            </p:txEl>
                                          </p:spTgt>
                                        </p:tgtEl>
                                        <p:attrNameLst>
                                          <p:attrName>style.visibility</p:attrName>
                                        </p:attrNameLst>
                                      </p:cBhvr>
                                      <p:to>
                                        <p:strVal val="visible"/>
                                      </p:to>
                                    </p:set>
                                    <p:animEffect transition="in" filter="blinds(horizontal)">
                                      <p:cBhvr>
                                        <p:cTn id="17" dur="500"/>
                                        <p:tgtEl>
                                          <p:spTgt spid="2416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1682">
                                            <p:txEl>
                                              <p:pRg st="2" end="2"/>
                                            </p:txEl>
                                          </p:spTgt>
                                        </p:tgtEl>
                                        <p:attrNameLst>
                                          <p:attrName>style.visibility</p:attrName>
                                        </p:attrNameLst>
                                      </p:cBhvr>
                                      <p:to>
                                        <p:strVal val="visible"/>
                                      </p:to>
                                    </p:set>
                                    <p:animEffect transition="in" filter="blinds(horizontal)">
                                      <p:cBhvr>
                                        <p:cTn id="22" dur="500"/>
                                        <p:tgtEl>
                                          <p:spTgt spid="241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19100" y="177800"/>
            <a:ext cx="8054975" cy="422275"/>
          </a:xfrm>
          <a:noFill/>
        </p:spPr>
        <p:txBody>
          <a:bodyPr/>
          <a:lstStyle/>
          <a:p>
            <a:r>
              <a:rPr lang="en-US" altLang="zh-CN" smtClean="0">
                <a:ea typeface="宋体" panose="02010600030101010101" pitchFamily="2" charset="-122"/>
              </a:rPr>
              <a:t>Add / Sub</a:t>
            </a:r>
            <a:r>
              <a:rPr lang="zh-CN" altLang="en-US" smtClean="0">
                <a:ea typeface="宋体" panose="02010600030101010101" pitchFamily="2" charset="-122"/>
              </a:rPr>
              <a:t>操作开始时取指部件中的动作</a:t>
            </a:r>
          </a:p>
        </p:txBody>
      </p:sp>
      <p:sp>
        <p:nvSpPr>
          <p:cNvPr id="89091" name="Line 3"/>
          <p:cNvSpPr>
            <a:spLocks noChangeShapeType="1"/>
          </p:cNvSpPr>
          <p:nvPr/>
        </p:nvSpPr>
        <p:spPr bwMode="auto">
          <a:xfrm>
            <a:off x="1701800" y="3581400"/>
            <a:ext cx="8636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2" name="Line 4"/>
          <p:cNvSpPr>
            <a:spLocks noChangeShapeType="1"/>
          </p:cNvSpPr>
          <p:nvPr/>
        </p:nvSpPr>
        <p:spPr bwMode="auto">
          <a:xfrm flipH="1">
            <a:off x="2051050" y="35163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3" name="Rectangle 5"/>
          <p:cNvSpPr>
            <a:spLocks noChangeArrowheads="1"/>
          </p:cNvSpPr>
          <p:nvPr/>
        </p:nvSpPr>
        <p:spPr bwMode="auto">
          <a:xfrm>
            <a:off x="1814513" y="36512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89094" name="Line 6"/>
          <p:cNvSpPr>
            <a:spLocks noChangeShapeType="1"/>
          </p:cNvSpPr>
          <p:nvPr/>
        </p:nvSpPr>
        <p:spPr bwMode="auto">
          <a:xfrm>
            <a:off x="3060700" y="3810000"/>
            <a:ext cx="172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5" name="Line 7"/>
          <p:cNvSpPr>
            <a:spLocks noChangeShapeType="1"/>
          </p:cNvSpPr>
          <p:nvPr/>
        </p:nvSpPr>
        <p:spPr bwMode="auto">
          <a:xfrm flipH="1">
            <a:off x="4337050" y="3740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6" name="Rectangle 8"/>
          <p:cNvSpPr>
            <a:spLocks noChangeArrowheads="1"/>
          </p:cNvSpPr>
          <p:nvPr/>
        </p:nvSpPr>
        <p:spPr bwMode="auto">
          <a:xfrm>
            <a:off x="4176713" y="3914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89097" name="Rectangle 9"/>
          <p:cNvSpPr>
            <a:spLocks noChangeArrowheads="1"/>
          </p:cNvSpPr>
          <p:nvPr/>
        </p:nvSpPr>
        <p:spPr bwMode="auto">
          <a:xfrm rot="5400000">
            <a:off x="2250281" y="5104607"/>
            <a:ext cx="1031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SignExt</a:t>
            </a:r>
          </a:p>
        </p:txBody>
      </p:sp>
      <p:sp>
        <p:nvSpPr>
          <p:cNvPr id="89098" name="Line 10"/>
          <p:cNvSpPr>
            <a:spLocks noChangeShapeType="1"/>
          </p:cNvSpPr>
          <p:nvPr/>
        </p:nvSpPr>
        <p:spPr bwMode="auto">
          <a:xfrm>
            <a:off x="4127500" y="4643438"/>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9" name="Rectangle 11"/>
          <p:cNvSpPr>
            <a:spLocks noChangeArrowheads="1"/>
          </p:cNvSpPr>
          <p:nvPr/>
        </p:nvSpPr>
        <p:spPr bwMode="auto">
          <a:xfrm>
            <a:off x="4195763" y="4754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89100" name="Line 12"/>
          <p:cNvSpPr>
            <a:spLocks noChangeShapeType="1"/>
          </p:cNvSpPr>
          <p:nvPr/>
        </p:nvSpPr>
        <p:spPr bwMode="auto">
          <a:xfrm flipH="1">
            <a:off x="4337050" y="45783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1" name="Line 13"/>
          <p:cNvSpPr>
            <a:spLocks noChangeShapeType="1"/>
          </p:cNvSpPr>
          <p:nvPr/>
        </p:nvSpPr>
        <p:spPr bwMode="auto">
          <a:xfrm>
            <a:off x="1917700" y="533400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2" name="Line 14"/>
          <p:cNvSpPr>
            <a:spLocks noChangeShapeType="1"/>
          </p:cNvSpPr>
          <p:nvPr/>
        </p:nvSpPr>
        <p:spPr bwMode="auto">
          <a:xfrm flipH="1">
            <a:off x="2184400" y="5251450"/>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3" name="Rectangle 15"/>
          <p:cNvSpPr>
            <a:spLocks noChangeArrowheads="1"/>
          </p:cNvSpPr>
          <p:nvPr/>
        </p:nvSpPr>
        <p:spPr bwMode="auto">
          <a:xfrm>
            <a:off x="1878013" y="49847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89104" name="Rectangle 16"/>
          <p:cNvSpPr>
            <a:spLocks noChangeArrowheads="1"/>
          </p:cNvSpPr>
          <p:nvPr/>
        </p:nvSpPr>
        <p:spPr bwMode="auto">
          <a:xfrm>
            <a:off x="1014413" y="5145088"/>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89105" name="Line 17"/>
          <p:cNvSpPr>
            <a:spLocks noChangeShapeType="1"/>
          </p:cNvSpPr>
          <p:nvPr/>
        </p:nvSpPr>
        <p:spPr bwMode="auto">
          <a:xfrm>
            <a:off x="2070100" y="444976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6" name="Rectangle 18"/>
          <p:cNvSpPr>
            <a:spLocks noChangeArrowheads="1"/>
          </p:cNvSpPr>
          <p:nvPr/>
        </p:nvSpPr>
        <p:spPr bwMode="auto">
          <a:xfrm>
            <a:off x="2603500" y="48133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9107" name="Group 19"/>
          <p:cNvGrpSpPr>
            <a:grpSpLocks/>
          </p:cNvGrpSpPr>
          <p:nvPr/>
        </p:nvGrpSpPr>
        <p:grpSpPr bwMode="auto">
          <a:xfrm>
            <a:off x="4729163" y="3563938"/>
            <a:ext cx="376237" cy="1325562"/>
            <a:chOff x="2979" y="2245"/>
            <a:chExt cx="237" cy="835"/>
          </a:xfrm>
        </p:grpSpPr>
        <p:grpSp>
          <p:nvGrpSpPr>
            <p:cNvPr id="89213" name="Group 20"/>
            <p:cNvGrpSpPr>
              <a:grpSpLocks/>
            </p:cNvGrpSpPr>
            <p:nvPr/>
          </p:nvGrpSpPr>
          <p:grpSpPr bwMode="auto">
            <a:xfrm>
              <a:off x="3024" y="2245"/>
              <a:ext cx="192" cy="835"/>
              <a:chOff x="3024" y="2245"/>
              <a:chExt cx="192" cy="835"/>
            </a:xfrm>
          </p:grpSpPr>
          <p:sp>
            <p:nvSpPr>
              <p:cNvPr id="89217" name="Line 21"/>
              <p:cNvSpPr>
                <a:spLocks noChangeShapeType="1"/>
              </p:cNvSpPr>
              <p:nvPr/>
            </p:nvSpPr>
            <p:spPr bwMode="auto">
              <a:xfrm>
                <a:off x="3024" y="2245"/>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18" name="Line 22"/>
              <p:cNvSpPr>
                <a:spLocks noChangeShapeType="1"/>
              </p:cNvSpPr>
              <p:nvPr/>
            </p:nvSpPr>
            <p:spPr bwMode="auto">
              <a:xfrm>
                <a:off x="3032" y="2245"/>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19" name="Line 23"/>
              <p:cNvSpPr>
                <a:spLocks noChangeShapeType="1"/>
              </p:cNvSpPr>
              <p:nvPr/>
            </p:nvSpPr>
            <p:spPr bwMode="auto">
              <a:xfrm flipV="1">
                <a:off x="3032" y="2953"/>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20" name="Line 24"/>
              <p:cNvSpPr>
                <a:spLocks noChangeShapeType="1"/>
              </p:cNvSpPr>
              <p:nvPr/>
            </p:nvSpPr>
            <p:spPr bwMode="auto">
              <a:xfrm>
                <a:off x="3216" y="2356"/>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214" name="Rectangle 25"/>
            <p:cNvSpPr>
              <a:spLocks noChangeArrowheads="1"/>
            </p:cNvSpPr>
            <p:nvPr/>
          </p:nvSpPr>
          <p:spPr bwMode="auto">
            <a:xfrm rot="5400000">
              <a:off x="2893" y="2566"/>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89215"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89216"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grpSp>
      <p:grpSp>
        <p:nvGrpSpPr>
          <p:cNvPr id="89108" name="Group 28"/>
          <p:cNvGrpSpPr>
            <a:grpSpLocks/>
          </p:cNvGrpSpPr>
          <p:nvPr/>
        </p:nvGrpSpPr>
        <p:grpSpPr bwMode="auto">
          <a:xfrm>
            <a:off x="2590800" y="3449638"/>
            <a:ext cx="476250" cy="1157287"/>
            <a:chOff x="1632" y="2173"/>
            <a:chExt cx="300" cy="729"/>
          </a:xfrm>
        </p:grpSpPr>
        <p:grpSp>
          <p:nvGrpSpPr>
            <p:cNvPr id="89203" name="Group 29"/>
            <p:cNvGrpSpPr>
              <a:grpSpLocks/>
            </p:cNvGrpSpPr>
            <p:nvPr/>
          </p:nvGrpSpPr>
          <p:grpSpPr bwMode="auto">
            <a:xfrm>
              <a:off x="1632" y="2173"/>
              <a:ext cx="288" cy="729"/>
              <a:chOff x="1632" y="2173"/>
              <a:chExt cx="288" cy="729"/>
            </a:xfrm>
          </p:grpSpPr>
          <p:sp>
            <p:nvSpPr>
              <p:cNvPr id="89205" name="Line 30"/>
              <p:cNvSpPr>
                <a:spLocks noChangeShapeType="1"/>
              </p:cNvSpPr>
              <p:nvPr/>
            </p:nvSpPr>
            <p:spPr bwMode="auto">
              <a:xfrm>
                <a:off x="1632" y="2173"/>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6" name="Line 31"/>
              <p:cNvSpPr>
                <a:spLocks noChangeShapeType="1"/>
              </p:cNvSpPr>
              <p:nvPr/>
            </p:nvSpPr>
            <p:spPr bwMode="auto">
              <a:xfrm>
                <a:off x="1640" y="2173"/>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7" name="Line 32"/>
              <p:cNvSpPr>
                <a:spLocks noChangeShapeType="1"/>
              </p:cNvSpPr>
              <p:nvPr/>
            </p:nvSpPr>
            <p:spPr bwMode="auto">
              <a:xfrm>
                <a:off x="1640" y="2355"/>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8" name="Line 33"/>
              <p:cNvSpPr>
                <a:spLocks noChangeShapeType="1"/>
              </p:cNvSpPr>
              <p:nvPr/>
            </p:nvSpPr>
            <p:spPr bwMode="auto">
              <a:xfrm>
                <a:off x="1776" y="244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9" name="Line 34"/>
              <p:cNvSpPr>
                <a:spLocks noChangeShapeType="1"/>
              </p:cNvSpPr>
              <p:nvPr/>
            </p:nvSpPr>
            <p:spPr bwMode="auto">
              <a:xfrm>
                <a:off x="1920" y="2355"/>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10" name="Line 35"/>
              <p:cNvSpPr>
                <a:spLocks noChangeShapeType="1"/>
              </p:cNvSpPr>
              <p:nvPr/>
            </p:nvSpPr>
            <p:spPr bwMode="auto">
              <a:xfrm flipV="1">
                <a:off x="1640" y="2613"/>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11" name="Line 36"/>
              <p:cNvSpPr>
                <a:spLocks noChangeShapeType="1"/>
              </p:cNvSpPr>
              <p:nvPr/>
            </p:nvSpPr>
            <p:spPr bwMode="auto">
              <a:xfrm>
                <a:off x="1632" y="2720"/>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12" name="Line 37"/>
              <p:cNvSpPr>
                <a:spLocks noChangeShapeType="1"/>
              </p:cNvSpPr>
              <p:nvPr/>
            </p:nvSpPr>
            <p:spPr bwMode="auto">
              <a:xfrm flipV="1">
                <a:off x="1640" y="2704"/>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204" name="Rectangle 38"/>
            <p:cNvSpPr>
              <a:spLocks noChangeArrowheads="1"/>
            </p:cNvSpPr>
            <p:nvPr/>
          </p:nvSpPr>
          <p:spPr bwMode="auto">
            <a:xfrm rot="5400000">
              <a:off x="1553" y="2460"/>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89109" name="Rectangle 39"/>
          <p:cNvSpPr>
            <a:spLocks noChangeArrowheads="1"/>
          </p:cNvSpPr>
          <p:nvPr/>
        </p:nvSpPr>
        <p:spPr bwMode="auto">
          <a:xfrm>
            <a:off x="1814513" y="41148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89110" name="Rectangle 40"/>
          <p:cNvSpPr>
            <a:spLocks noChangeArrowheads="1"/>
          </p:cNvSpPr>
          <p:nvPr/>
        </p:nvSpPr>
        <p:spPr bwMode="auto">
          <a:xfrm>
            <a:off x="1384300" y="2984500"/>
            <a:ext cx="279400" cy="1193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111" name="Rectangle 41"/>
          <p:cNvSpPr>
            <a:spLocks noChangeArrowheads="1"/>
          </p:cNvSpPr>
          <p:nvPr/>
        </p:nvSpPr>
        <p:spPr bwMode="auto">
          <a:xfrm rot="5400000">
            <a:off x="1240631" y="3512344"/>
            <a:ext cx="498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a:t>
            </a:r>
          </a:p>
        </p:txBody>
      </p:sp>
      <p:grpSp>
        <p:nvGrpSpPr>
          <p:cNvPr id="89112" name="Group 42"/>
          <p:cNvGrpSpPr>
            <a:grpSpLocks/>
          </p:cNvGrpSpPr>
          <p:nvPr/>
        </p:nvGrpSpPr>
        <p:grpSpPr bwMode="auto">
          <a:xfrm>
            <a:off x="3657600" y="4059238"/>
            <a:ext cx="476250" cy="1157287"/>
            <a:chOff x="2304" y="2557"/>
            <a:chExt cx="300" cy="729"/>
          </a:xfrm>
        </p:grpSpPr>
        <p:grpSp>
          <p:nvGrpSpPr>
            <p:cNvPr id="89193" name="Group 43"/>
            <p:cNvGrpSpPr>
              <a:grpSpLocks/>
            </p:cNvGrpSpPr>
            <p:nvPr/>
          </p:nvGrpSpPr>
          <p:grpSpPr bwMode="auto">
            <a:xfrm>
              <a:off x="2304" y="2557"/>
              <a:ext cx="288" cy="729"/>
              <a:chOff x="2304" y="2557"/>
              <a:chExt cx="288" cy="729"/>
            </a:xfrm>
          </p:grpSpPr>
          <p:sp>
            <p:nvSpPr>
              <p:cNvPr id="89195" name="Line 44"/>
              <p:cNvSpPr>
                <a:spLocks noChangeShapeType="1"/>
              </p:cNvSpPr>
              <p:nvPr/>
            </p:nvSpPr>
            <p:spPr bwMode="auto">
              <a:xfrm>
                <a:off x="2304" y="255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6" name="Line 45"/>
              <p:cNvSpPr>
                <a:spLocks noChangeShapeType="1"/>
              </p:cNvSpPr>
              <p:nvPr/>
            </p:nvSpPr>
            <p:spPr bwMode="auto">
              <a:xfrm>
                <a:off x="2312" y="2557"/>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7" name="Line 46"/>
              <p:cNvSpPr>
                <a:spLocks noChangeShapeType="1"/>
              </p:cNvSpPr>
              <p:nvPr/>
            </p:nvSpPr>
            <p:spPr bwMode="auto">
              <a:xfrm>
                <a:off x="2312" y="2739"/>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8" name="Line 47"/>
              <p:cNvSpPr>
                <a:spLocks noChangeShapeType="1"/>
              </p:cNvSpPr>
              <p:nvPr/>
            </p:nvSpPr>
            <p:spPr bwMode="auto">
              <a:xfrm>
                <a:off x="2448" y="2831"/>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9" name="Line 48"/>
              <p:cNvSpPr>
                <a:spLocks noChangeShapeType="1"/>
              </p:cNvSpPr>
              <p:nvPr/>
            </p:nvSpPr>
            <p:spPr bwMode="auto">
              <a:xfrm>
                <a:off x="2592" y="2739"/>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0" name="Line 49"/>
              <p:cNvSpPr>
                <a:spLocks noChangeShapeType="1"/>
              </p:cNvSpPr>
              <p:nvPr/>
            </p:nvSpPr>
            <p:spPr bwMode="auto">
              <a:xfrm flipV="1">
                <a:off x="2312" y="2997"/>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1" name="Line 50"/>
              <p:cNvSpPr>
                <a:spLocks noChangeShapeType="1"/>
              </p:cNvSpPr>
              <p:nvPr/>
            </p:nvSpPr>
            <p:spPr bwMode="auto">
              <a:xfrm>
                <a:off x="2304" y="3104"/>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202" name="Line 51"/>
              <p:cNvSpPr>
                <a:spLocks noChangeShapeType="1"/>
              </p:cNvSpPr>
              <p:nvPr/>
            </p:nvSpPr>
            <p:spPr bwMode="auto">
              <a:xfrm flipV="1">
                <a:off x="2312" y="3088"/>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94" name="Rectangle 52"/>
            <p:cNvSpPr>
              <a:spLocks noChangeArrowheads="1"/>
            </p:cNvSpPr>
            <p:nvPr/>
          </p:nvSpPr>
          <p:spPr bwMode="auto">
            <a:xfrm rot="5400000">
              <a:off x="2225" y="2844"/>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89113" name="Line 53"/>
          <p:cNvSpPr>
            <a:spLocks noChangeShapeType="1"/>
          </p:cNvSpPr>
          <p:nvPr/>
        </p:nvSpPr>
        <p:spPr bwMode="auto">
          <a:xfrm>
            <a:off x="2984500" y="5100638"/>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4" name="Rectangle 54"/>
          <p:cNvSpPr>
            <a:spLocks noChangeArrowheads="1"/>
          </p:cNvSpPr>
          <p:nvPr/>
        </p:nvSpPr>
        <p:spPr bwMode="auto">
          <a:xfrm>
            <a:off x="2976563" y="5135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89115" name="Line 55"/>
          <p:cNvSpPr>
            <a:spLocks noChangeShapeType="1"/>
          </p:cNvSpPr>
          <p:nvPr/>
        </p:nvSpPr>
        <p:spPr bwMode="auto">
          <a:xfrm flipH="1">
            <a:off x="3194050" y="50355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116" name="Group 56"/>
          <p:cNvGrpSpPr>
            <a:grpSpLocks/>
          </p:cNvGrpSpPr>
          <p:nvPr/>
        </p:nvGrpSpPr>
        <p:grpSpPr bwMode="auto">
          <a:xfrm>
            <a:off x="4799013" y="5087938"/>
            <a:ext cx="385762" cy="385762"/>
            <a:chOff x="3023" y="3205"/>
            <a:chExt cx="243" cy="243"/>
          </a:xfrm>
        </p:grpSpPr>
        <p:sp>
          <p:nvSpPr>
            <p:cNvPr id="89188" name="Arc 57"/>
            <p:cNvSpPr>
              <a:spLocks/>
            </p:cNvSpPr>
            <p:nvPr/>
          </p:nvSpPr>
          <p:spPr bwMode="auto">
            <a:xfrm rot="-5400000">
              <a:off x="3035" y="3193"/>
              <a:ext cx="91" cy="115"/>
            </a:xfrm>
            <a:custGeom>
              <a:avLst/>
              <a:gdLst>
                <a:gd name="T0" fmla="*/ 0 w 21600"/>
                <a:gd name="T1" fmla="*/ 0 h 21600"/>
                <a:gd name="T2" fmla="*/ 91 w 21600"/>
                <a:gd name="T3" fmla="*/ 115 h 21600"/>
                <a:gd name="T4" fmla="*/ 0 w 21600"/>
                <a:gd name="T5" fmla="*/ 1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89" name="Arc 58"/>
            <p:cNvSpPr>
              <a:spLocks/>
            </p:cNvSpPr>
            <p:nvPr/>
          </p:nvSpPr>
          <p:spPr bwMode="auto">
            <a:xfrm rot="5400000">
              <a:off x="3163" y="3193"/>
              <a:ext cx="91" cy="115"/>
            </a:xfrm>
            <a:custGeom>
              <a:avLst/>
              <a:gdLst>
                <a:gd name="T0" fmla="*/ 0 w 21599"/>
                <a:gd name="T1" fmla="*/ 114 h 21599"/>
                <a:gd name="T2" fmla="*/ 90 w 21599"/>
                <a:gd name="T3" fmla="*/ 0 h 21599"/>
                <a:gd name="T4" fmla="*/ 91 w 21599"/>
                <a:gd name="T5" fmla="*/ 115 h 21599"/>
                <a:gd name="T6" fmla="*/ 0 60000 65536"/>
                <a:gd name="T7" fmla="*/ 0 60000 65536"/>
                <a:gd name="T8" fmla="*/ 0 60000 65536"/>
              </a:gdLst>
              <a:ahLst/>
              <a:cxnLst>
                <a:cxn ang="T6">
                  <a:pos x="T0" y="T1"/>
                </a:cxn>
                <a:cxn ang="T7">
                  <a:pos x="T2" y="T3"/>
                </a:cxn>
                <a:cxn ang="T8">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0" name="Line 59"/>
            <p:cNvSpPr>
              <a:spLocks noChangeShapeType="1"/>
            </p:cNvSpPr>
            <p:nvPr/>
          </p:nvSpPr>
          <p:spPr bwMode="auto">
            <a:xfrm>
              <a:off x="302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1" name="Line 60"/>
            <p:cNvSpPr>
              <a:spLocks noChangeShapeType="1"/>
            </p:cNvSpPr>
            <p:nvPr/>
          </p:nvSpPr>
          <p:spPr bwMode="auto">
            <a:xfrm>
              <a:off x="3032" y="344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92" name="Line 61"/>
            <p:cNvSpPr>
              <a:spLocks noChangeShapeType="1"/>
            </p:cNvSpPr>
            <p:nvPr/>
          </p:nvSpPr>
          <p:spPr bwMode="auto">
            <a:xfrm>
              <a:off x="326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17" name="Line 62"/>
          <p:cNvSpPr>
            <a:spLocks noChangeShapeType="1"/>
          </p:cNvSpPr>
          <p:nvPr/>
        </p:nvSpPr>
        <p:spPr bwMode="auto">
          <a:xfrm flipV="1">
            <a:off x="4991100" y="4789488"/>
            <a:ext cx="0" cy="293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Line 63"/>
          <p:cNvSpPr>
            <a:spLocks noChangeShapeType="1"/>
          </p:cNvSpPr>
          <p:nvPr/>
        </p:nvSpPr>
        <p:spPr bwMode="auto">
          <a:xfrm>
            <a:off x="4876800" y="5499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9" name="Line 64"/>
          <p:cNvSpPr>
            <a:spLocks noChangeShapeType="1"/>
          </p:cNvSpPr>
          <p:nvPr/>
        </p:nvSpPr>
        <p:spPr bwMode="auto">
          <a:xfrm>
            <a:off x="5105400" y="54991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0" name="Line 65"/>
          <p:cNvSpPr>
            <a:spLocks noChangeShapeType="1"/>
          </p:cNvSpPr>
          <p:nvPr/>
        </p:nvSpPr>
        <p:spPr bwMode="auto">
          <a:xfrm>
            <a:off x="6184900" y="3429000"/>
            <a:ext cx="20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1" name="Line 66"/>
          <p:cNvSpPr>
            <a:spLocks noChangeShapeType="1"/>
          </p:cNvSpPr>
          <p:nvPr/>
        </p:nvSpPr>
        <p:spPr bwMode="auto">
          <a:xfrm flipV="1">
            <a:off x="6400800" y="1892300"/>
            <a:ext cx="0" cy="154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2" name="Line 67"/>
          <p:cNvSpPr>
            <a:spLocks noChangeShapeType="1"/>
          </p:cNvSpPr>
          <p:nvPr/>
        </p:nvSpPr>
        <p:spPr bwMode="auto">
          <a:xfrm flipH="1">
            <a:off x="749300" y="1905000"/>
            <a:ext cx="566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3" name="Line 68"/>
          <p:cNvSpPr>
            <a:spLocks noChangeShapeType="1"/>
          </p:cNvSpPr>
          <p:nvPr/>
        </p:nvSpPr>
        <p:spPr bwMode="auto">
          <a:xfrm>
            <a:off x="762000" y="1917700"/>
            <a:ext cx="0" cy="165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4" name="Line 69"/>
          <p:cNvSpPr>
            <a:spLocks noChangeShapeType="1"/>
          </p:cNvSpPr>
          <p:nvPr/>
        </p:nvSpPr>
        <p:spPr bwMode="auto">
          <a:xfrm>
            <a:off x="774700" y="35814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5" name="Line 70"/>
          <p:cNvSpPr>
            <a:spLocks noChangeShapeType="1"/>
          </p:cNvSpPr>
          <p:nvPr/>
        </p:nvSpPr>
        <p:spPr bwMode="auto">
          <a:xfrm flipH="1">
            <a:off x="4032250" y="1835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6" name="Rectangle 71"/>
          <p:cNvSpPr>
            <a:spLocks noChangeArrowheads="1"/>
          </p:cNvSpPr>
          <p:nvPr/>
        </p:nvSpPr>
        <p:spPr bwMode="auto">
          <a:xfrm>
            <a:off x="3719513" y="19335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245832" name="Rectangle 72"/>
          <p:cNvSpPr>
            <a:spLocks noChangeArrowheads="1"/>
          </p:cNvSpPr>
          <p:nvPr/>
        </p:nvSpPr>
        <p:spPr bwMode="auto">
          <a:xfrm>
            <a:off x="2962275" y="5743575"/>
            <a:ext cx="167994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1"/>
                </a:solidFill>
                <a:ea typeface="宋体" panose="02010600030101010101" pitchFamily="2" charset="-122"/>
              </a:rPr>
              <a:t>Branch</a:t>
            </a:r>
            <a:r>
              <a:rPr lang="en-US" altLang="zh-CN" u="sng" dirty="0">
                <a:solidFill>
                  <a:srgbClr val="339933"/>
                </a:solidFill>
                <a:latin typeface="Times New Roman" panose="02020603050405020304" pitchFamily="18" charset="0"/>
                <a:ea typeface="宋体" panose="02010600030101010101" pitchFamily="2" charset="-122"/>
              </a:rPr>
              <a:t> </a:t>
            </a:r>
            <a:r>
              <a:rPr lang="en-US" altLang="zh-CN" sz="1800" u="sng" dirty="0">
                <a:solidFill>
                  <a:schemeClr val="accent1"/>
                </a:solidFill>
                <a:ea typeface="宋体" panose="02010600030101010101" pitchFamily="2" charset="-122"/>
              </a:rPr>
              <a:t>=</a:t>
            </a:r>
            <a:r>
              <a:rPr lang="en-US" altLang="zh-CN" u="sng" dirty="0">
                <a:solidFill>
                  <a:srgbClr val="339933"/>
                </a:solidFill>
                <a:latin typeface="Times New Roman" panose="02020603050405020304" pitchFamily="18" charset="0"/>
                <a:ea typeface="宋体" panose="02010600030101010101" pitchFamily="2" charset="-122"/>
              </a:rPr>
              <a:t> </a:t>
            </a:r>
            <a:r>
              <a:rPr lang="zh-CN" altLang="en-US" sz="1800" u="sng" dirty="0" smtClean="0">
                <a:solidFill>
                  <a:schemeClr val="accent1"/>
                </a:solidFill>
                <a:ea typeface="宋体" panose="02010600030101010101" pitchFamily="2" charset="-122"/>
              </a:rPr>
              <a:t>旧值</a:t>
            </a:r>
            <a:endParaRPr lang="en-US" altLang="zh-CN" sz="1800" u="sng" dirty="0">
              <a:solidFill>
                <a:schemeClr val="accent1"/>
              </a:solidFill>
              <a:ea typeface="宋体" panose="02010600030101010101" pitchFamily="2" charset="-122"/>
            </a:endParaRPr>
          </a:p>
        </p:txBody>
      </p:sp>
      <p:sp>
        <p:nvSpPr>
          <p:cNvPr id="245833" name="Rectangle 73"/>
          <p:cNvSpPr>
            <a:spLocks noChangeArrowheads="1"/>
          </p:cNvSpPr>
          <p:nvPr/>
        </p:nvSpPr>
        <p:spPr bwMode="auto">
          <a:xfrm>
            <a:off x="5067300" y="5762625"/>
            <a:ext cx="13978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2"/>
                </a:solidFill>
                <a:ea typeface="宋体" panose="02010600030101010101" pitchFamily="2" charset="-122"/>
              </a:rPr>
              <a:t>Zero =</a:t>
            </a:r>
            <a:r>
              <a:rPr lang="en-US" altLang="zh-CN" u="sng" dirty="0">
                <a:solidFill>
                  <a:schemeClr val="accent2"/>
                </a:solidFill>
                <a:latin typeface="Times New Roman" panose="02020603050405020304" pitchFamily="18" charset="0"/>
                <a:ea typeface="宋体" panose="02010600030101010101" pitchFamily="2" charset="-122"/>
              </a:rPr>
              <a:t> </a:t>
            </a:r>
            <a:r>
              <a:rPr lang="zh-CN" altLang="en-US" sz="1800" u="sng" dirty="0" smtClean="0">
                <a:solidFill>
                  <a:schemeClr val="accent2"/>
                </a:solidFill>
                <a:ea typeface="宋体" panose="02010600030101010101" pitchFamily="2" charset="-122"/>
              </a:rPr>
              <a:t>旧值</a:t>
            </a:r>
            <a:endParaRPr lang="en-US" altLang="zh-CN" sz="1800" u="sng" dirty="0">
              <a:solidFill>
                <a:schemeClr val="accent2"/>
              </a:solidFill>
              <a:ea typeface="宋体" panose="02010600030101010101" pitchFamily="2" charset="-122"/>
            </a:endParaRPr>
          </a:p>
        </p:txBody>
      </p:sp>
      <p:sp>
        <p:nvSpPr>
          <p:cNvPr id="89129" name="Line 74"/>
          <p:cNvSpPr>
            <a:spLocks noChangeShapeType="1"/>
          </p:cNvSpPr>
          <p:nvPr/>
        </p:nvSpPr>
        <p:spPr bwMode="auto">
          <a:xfrm>
            <a:off x="6565900" y="25908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0" name="Rectangle 75"/>
          <p:cNvSpPr>
            <a:spLocks noChangeArrowheads="1"/>
          </p:cNvSpPr>
          <p:nvPr/>
        </p:nvSpPr>
        <p:spPr bwMode="auto">
          <a:xfrm>
            <a:off x="6462713" y="2590800"/>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p>
        </p:txBody>
      </p:sp>
      <p:sp>
        <p:nvSpPr>
          <p:cNvPr id="89131" name="Rectangle 76"/>
          <p:cNvSpPr>
            <a:spLocks noChangeArrowheads="1"/>
          </p:cNvSpPr>
          <p:nvPr/>
        </p:nvSpPr>
        <p:spPr bwMode="auto">
          <a:xfrm>
            <a:off x="7165975" y="2146300"/>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132" name="Rectangle 77"/>
          <p:cNvSpPr>
            <a:spLocks noChangeArrowheads="1"/>
          </p:cNvSpPr>
          <p:nvPr/>
        </p:nvSpPr>
        <p:spPr bwMode="auto">
          <a:xfrm>
            <a:off x="7127875" y="2133600"/>
            <a:ext cx="1419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Addr&lt;31:2</a:t>
            </a:r>
            <a:r>
              <a:rPr lang="en-US" altLang="zh-CN" b="0">
                <a:latin typeface="Times New Roman" panose="02020603050405020304" pitchFamily="18" charset="0"/>
                <a:ea typeface="宋体" panose="02010600030101010101" pitchFamily="2" charset="-122"/>
              </a:rPr>
              <a:t>&gt;</a:t>
            </a:r>
          </a:p>
        </p:txBody>
      </p:sp>
      <p:sp>
        <p:nvSpPr>
          <p:cNvPr id="89133" name="Rectangle 78"/>
          <p:cNvSpPr>
            <a:spLocks noChangeArrowheads="1"/>
          </p:cNvSpPr>
          <p:nvPr/>
        </p:nvSpPr>
        <p:spPr bwMode="auto">
          <a:xfrm>
            <a:off x="7212013" y="2819400"/>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sp>
        <p:nvSpPr>
          <p:cNvPr id="89134" name="Rectangle 79"/>
          <p:cNvSpPr>
            <a:spLocks noChangeArrowheads="1"/>
          </p:cNvSpPr>
          <p:nvPr/>
        </p:nvSpPr>
        <p:spPr bwMode="auto">
          <a:xfrm>
            <a:off x="7127875" y="24384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Addr&lt;1:0</a:t>
            </a:r>
            <a:r>
              <a:rPr lang="en-US" altLang="zh-CN" b="0">
                <a:latin typeface="Times New Roman" panose="02020603050405020304" pitchFamily="18" charset="0"/>
                <a:ea typeface="宋体" panose="02010600030101010101" pitchFamily="2" charset="-122"/>
              </a:rPr>
              <a:t>&gt;</a:t>
            </a:r>
          </a:p>
        </p:txBody>
      </p:sp>
      <p:sp>
        <p:nvSpPr>
          <p:cNvPr id="89135" name="Line 80"/>
          <p:cNvSpPr>
            <a:spLocks noChangeShapeType="1"/>
          </p:cNvSpPr>
          <p:nvPr/>
        </p:nvSpPr>
        <p:spPr bwMode="auto">
          <a:xfrm>
            <a:off x="7848600" y="3441700"/>
            <a:ext cx="0" cy="723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6" name="Line 81"/>
          <p:cNvSpPr>
            <a:spLocks noChangeShapeType="1"/>
          </p:cNvSpPr>
          <p:nvPr/>
        </p:nvSpPr>
        <p:spPr bwMode="auto">
          <a:xfrm flipV="1">
            <a:off x="7778750" y="380365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7" name="Rectangle 82"/>
          <p:cNvSpPr>
            <a:spLocks noChangeArrowheads="1"/>
          </p:cNvSpPr>
          <p:nvPr/>
        </p:nvSpPr>
        <p:spPr bwMode="auto">
          <a:xfrm>
            <a:off x="7910513" y="3657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89138" name="Line 83"/>
          <p:cNvSpPr>
            <a:spLocks noChangeShapeType="1"/>
          </p:cNvSpPr>
          <p:nvPr/>
        </p:nvSpPr>
        <p:spPr bwMode="auto">
          <a:xfrm>
            <a:off x="3213100" y="41910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9" name="Line 84"/>
          <p:cNvSpPr>
            <a:spLocks noChangeShapeType="1"/>
          </p:cNvSpPr>
          <p:nvPr/>
        </p:nvSpPr>
        <p:spPr bwMode="auto">
          <a:xfrm flipV="1">
            <a:off x="3200400" y="37973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140" name="Group 85"/>
          <p:cNvGrpSpPr>
            <a:grpSpLocks/>
          </p:cNvGrpSpPr>
          <p:nvPr/>
        </p:nvGrpSpPr>
        <p:grpSpPr bwMode="auto">
          <a:xfrm>
            <a:off x="5795963" y="2649538"/>
            <a:ext cx="376237" cy="1325562"/>
            <a:chOff x="3651" y="1669"/>
            <a:chExt cx="237" cy="835"/>
          </a:xfrm>
        </p:grpSpPr>
        <p:grpSp>
          <p:nvGrpSpPr>
            <p:cNvPr id="89180" name="Group 86"/>
            <p:cNvGrpSpPr>
              <a:grpSpLocks/>
            </p:cNvGrpSpPr>
            <p:nvPr/>
          </p:nvGrpSpPr>
          <p:grpSpPr bwMode="auto">
            <a:xfrm>
              <a:off x="3696" y="1669"/>
              <a:ext cx="192" cy="835"/>
              <a:chOff x="3696" y="1669"/>
              <a:chExt cx="192" cy="835"/>
            </a:xfrm>
          </p:grpSpPr>
          <p:sp>
            <p:nvSpPr>
              <p:cNvPr id="89184" name="Line 87"/>
              <p:cNvSpPr>
                <a:spLocks noChangeShapeType="1"/>
              </p:cNvSpPr>
              <p:nvPr/>
            </p:nvSpPr>
            <p:spPr bwMode="auto">
              <a:xfrm>
                <a:off x="3696" y="1669"/>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85" name="Line 88"/>
              <p:cNvSpPr>
                <a:spLocks noChangeShapeType="1"/>
              </p:cNvSpPr>
              <p:nvPr/>
            </p:nvSpPr>
            <p:spPr bwMode="auto">
              <a:xfrm>
                <a:off x="3704" y="1669"/>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86" name="Line 89"/>
              <p:cNvSpPr>
                <a:spLocks noChangeShapeType="1"/>
              </p:cNvSpPr>
              <p:nvPr/>
            </p:nvSpPr>
            <p:spPr bwMode="auto">
              <a:xfrm flipV="1">
                <a:off x="3704" y="2377"/>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87" name="Line 90"/>
              <p:cNvSpPr>
                <a:spLocks noChangeShapeType="1"/>
              </p:cNvSpPr>
              <p:nvPr/>
            </p:nvSpPr>
            <p:spPr bwMode="auto">
              <a:xfrm>
                <a:off x="3888" y="1780"/>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81" name="Rectangle 91"/>
            <p:cNvSpPr>
              <a:spLocks noChangeArrowheads="1"/>
            </p:cNvSpPr>
            <p:nvPr/>
          </p:nvSpPr>
          <p:spPr bwMode="auto">
            <a:xfrm rot="5400000">
              <a:off x="3565" y="1990"/>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89182" name="Rectangle 92"/>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89183" name="Rectangle 93"/>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grpSp>
      <p:sp>
        <p:nvSpPr>
          <p:cNvPr id="89141" name="Line 94"/>
          <p:cNvSpPr>
            <a:spLocks noChangeShapeType="1"/>
          </p:cNvSpPr>
          <p:nvPr/>
        </p:nvSpPr>
        <p:spPr bwMode="auto">
          <a:xfrm>
            <a:off x="3594100" y="3124200"/>
            <a:ext cx="812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2" name="Line 95"/>
          <p:cNvSpPr>
            <a:spLocks noChangeShapeType="1"/>
          </p:cNvSpPr>
          <p:nvPr/>
        </p:nvSpPr>
        <p:spPr bwMode="auto">
          <a:xfrm flipH="1">
            <a:off x="3879850" y="30591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3" name="Rectangle 96"/>
          <p:cNvSpPr>
            <a:spLocks noChangeArrowheads="1"/>
          </p:cNvSpPr>
          <p:nvPr/>
        </p:nvSpPr>
        <p:spPr bwMode="auto">
          <a:xfrm>
            <a:off x="3567113" y="31178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89144" name="Line 97"/>
          <p:cNvSpPr>
            <a:spLocks noChangeShapeType="1"/>
          </p:cNvSpPr>
          <p:nvPr/>
        </p:nvSpPr>
        <p:spPr bwMode="auto">
          <a:xfrm>
            <a:off x="1917700" y="26670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5" name="Line 98"/>
          <p:cNvSpPr>
            <a:spLocks noChangeShapeType="1"/>
          </p:cNvSpPr>
          <p:nvPr/>
        </p:nvSpPr>
        <p:spPr bwMode="auto">
          <a:xfrm flipH="1">
            <a:off x="3879850" y="26019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46" name="Rectangle 99"/>
          <p:cNvSpPr>
            <a:spLocks noChangeArrowheads="1"/>
          </p:cNvSpPr>
          <p:nvPr/>
        </p:nvSpPr>
        <p:spPr bwMode="auto">
          <a:xfrm>
            <a:off x="3643313" y="26606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4</a:t>
            </a:r>
          </a:p>
        </p:txBody>
      </p:sp>
      <p:sp>
        <p:nvSpPr>
          <p:cNvPr id="89147" name="Rectangle 100"/>
          <p:cNvSpPr>
            <a:spLocks noChangeArrowheads="1"/>
          </p:cNvSpPr>
          <p:nvPr/>
        </p:nvSpPr>
        <p:spPr bwMode="auto">
          <a:xfrm>
            <a:off x="2335213" y="2336800"/>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PC&lt;31:28&gt;</a:t>
            </a:r>
          </a:p>
        </p:txBody>
      </p:sp>
      <p:sp>
        <p:nvSpPr>
          <p:cNvPr id="89148" name="Rectangle 101"/>
          <p:cNvSpPr>
            <a:spLocks noChangeArrowheads="1"/>
          </p:cNvSpPr>
          <p:nvPr/>
        </p:nvSpPr>
        <p:spPr bwMode="auto">
          <a:xfrm>
            <a:off x="2690813" y="2717800"/>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Target</a:t>
            </a:r>
          </a:p>
        </p:txBody>
      </p:sp>
      <p:sp>
        <p:nvSpPr>
          <p:cNvPr id="89149" name="Line 102"/>
          <p:cNvSpPr>
            <a:spLocks noChangeShapeType="1"/>
          </p:cNvSpPr>
          <p:nvPr/>
        </p:nvSpPr>
        <p:spPr bwMode="auto">
          <a:xfrm>
            <a:off x="4419600" y="2679700"/>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0" name="Line 103"/>
          <p:cNvSpPr>
            <a:spLocks noChangeShapeType="1"/>
          </p:cNvSpPr>
          <p:nvPr/>
        </p:nvSpPr>
        <p:spPr bwMode="auto">
          <a:xfrm>
            <a:off x="4432300" y="2895600"/>
            <a:ext cx="142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1" name="Line 104"/>
          <p:cNvSpPr>
            <a:spLocks noChangeShapeType="1"/>
          </p:cNvSpPr>
          <p:nvPr/>
        </p:nvSpPr>
        <p:spPr bwMode="auto">
          <a:xfrm>
            <a:off x="5422900" y="37338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2" name="Line 105"/>
          <p:cNvSpPr>
            <a:spLocks noChangeShapeType="1"/>
          </p:cNvSpPr>
          <p:nvPr/>
        </p:nvSpPr>
        <p:spPr bwMode="auto">
          <a:xfrm>
            <a:off x="5118100" y="41910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3" name="Line 106"/>
          <p:cNvSpPr>
            <a:spLocks noChangeShapeType="1"/>
          </p:cNvSpPr>
          <p:nvPr/>
        </p:nvSpPr>
        <p:spPr bwMode="auto">
          <a:xfrm flipV="1">
            <a:off x="5410200" y="37211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4" name="Line 107"/>
          <p:cNvSpPr>
            <a:spLocks noChangeShapeType="1"/>
          </p:cNvSpPr>
          <p:nvPr/>
        </p:nvSpPr>
        <p:spPr bwMode="auto">
          <a:xfrm flipH="1">
            <a:off x="5022850" y="28257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55" name="Rectangle 108"/>
          <p:cNvSpPr>
            <a:spLocks noChangeArrowheads="1"/>
          </p:cNvSpPr>
          <p:nvPr/>
        </p:nvSpPr>
        <p:spPr bwMode="auto">
          <a:xfrm>
            <a:off x="4710113" y="29241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89156" name="Rectangle 109"/>
          <p:cNvSpPr>
            <a:spLocks noGrp="1" noChangeArrowheads="1"/>
          </p:cNvSpPr>
          <p:nvPr>
            <p:ph type="body" idx="1"/>
          </p:nvPr>
        </p:nvSpPr>
        <p:spPr>
          <a:xfrm>
            <a:off x="112713" y="698500"/>
            <a:ext cx="8191500" cy="766763"/>
          </a:xfrm>
          <a:noFill/>
        </p:spPr>
        <p:txBody>
          <a:bodyPr/>
          <a:lstStyle/>
          <a:p>
            <a:pPr>
              <a:buFontTx/>
              <a:buNone/>
            </a:pPr>
            <a:r>
              <a:rPr lang="zh-CN" altLang="en-US" sz="2000" smtClean="0">
                <a:ea typeface="黑体" panose="02010609060101010101" pitchFamily="49" charset="-122"/>
              </a:rPr>
              <a:t>取指令</a:t>
            </a:r>
            <a:r>
              <a:rPr lang="en-US" altLang="zh-CN" sz="2000" smtClean="0">
                <a:ea typeface="黑体" panose="02010609060101010101" pitchFamily="49" charset="-122"/>
              </a:rPr>
              <a:t>: Instruction </a:t>
            </a:r>
            <a:r>
              <a:rPr lang="en-US" altLang="zh-CN" sz="2000" smtClean="0">
                <a:ea typeface="黑体" panose="02010609060101010101" pitchFamily="49" charset="-122"/>
                <a:cs typeface="Arial" panose="020B0604020202020204" pitchFamily="34" charset="0"/>
                <a:sym typeface="Wingdings" panose="05000000000000000000" pitchFamily="2" charset="2"/>
              </a:rPr>
              <a:t>←</a:t>
            </a:r>
            <a:r>
              <a:rPr lang="en-US" altLang="zh-CN" sz="2000" smtClean="0">
                <a:ea typeface="黑体" panose="02010609060101010101" pitchFamily="49" charset="-122"/>
              </a:rPr>
              <a:t> M[PC]</a:t>
            </a:r>
          </a:p>
          <a:p>
            <a:pPr lvl="1"/>
            <a:r>
              <a:rPr lang="zh-CN" altLang="en-US" sz="2000" smtClean="0">
                <a:solidFill>
                  <a:srgbClr val="0000FF"/>
                </a:solidFill>
                <a:ea typeface="黑体" panose="02010609060101010101" pitchFamily="49" charset="-122"/>
              </a:rPr>
              <a:t>所有指令都相同</a:t>
            </a:r>
          </a:p>
        </p:txBody>
      </p:sp>
      <p:sp>
        <p:nvSpPr>
          <p:cNvPr id="89157" name="Line 110"/>
          <p:cNvSpPr>
            <a:spLocks noChangeShapeType="1"/>
          </p:cNvSpPr>
          <p:nvPr/>
        </p:nvSpPr>
        <p:spPr bwMode="auto">
          <a:xfrm flipV="1">
            <a:off x="6019800" y="38735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1" name="Rectangle 111"/>
          <p:cNvSpPr>
            <a:spLocks noChangeArrowheads="1"/>
          </p:cNvSpPr>
          <p:nvPr/>
        </p:nvSpPr>
        <p:spPr bwMode="auto">
          <a:xfrm>
            <a:off x="5294313" y="4292600"/>
            <a:ext cx="152606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1"/>
                </a:solidFill>
                <a:ea typeface="宋体" panose="02010600030101010101" pitchFamily="2" charset="-122"/>
              </a:rPr>
              <a:t>Jump = </a:t>
            </a:r>
            <a:r>
              <a:rPr lang="zh-CN" altLang="en-US" sz="1800" u="sng" dirty="0" smtClean="0">
                <a:solidFill>
                  <a:schemeClr val="accent1"/>
                </a:solidFill>
                <a:ea typeface="宋体" panose="02010600030101010101" pitchFamily="2" charset="-122"/>
              </a:rPr>
              <a:t>旧值</a:t>
            </a:r>
            <a:endParaRPr lang="en-US" altLang="zh-CN" sz="1800" u="sng" dirty="0">
              <a:solidFill>
                <a:schemeClr val="accent1"/>
              </a:solidFill>
              <a:ea typeface="宋体" panose="02010600030101010101" pitchFamily="2" charset="-122"/>
            </a:endParaRPr>
          </a:p>
        </p:txBody>
      </p:sp>
      <p:sp>
        <p:nvSpPr>
          <p:cNvPr id="89159" name="Rectangle 112"/>
          <p:cNvSpPr>
            <a:spLocks noChangeArrowheads="1"/>
          </p:cNvSpPr>
          <p:nvPr/>
        </p:nvSpPr>
        <p:spPr bwMode="auto">
          <a:xfrm>
            <a:off x="249238" y="54102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Instruction&lt;15:0</a:t>
            </a:r>
            <a:r>
              <a:rPr lang="en-US" altLang="zh-CN" b="0">
                <a:latin typeface="Times New Roman" panose="02020603050405020304" pitchFamily="18" charset="0"/>
                <a:ea typeface="宋体" panose="02010600030101010101" pitchFamily="2" charset="-122"/>
              </a:rPr>
              <a:t>&gt;</a:t>
            </a:r>
          </a:p>
        </p:txBody>
      </p:sp>
      <p:sp>
        <p:nvSpPr>
          <p:cNvPr id="89160" name="Rectangle 113"/>
          <p:cNvSpPr>
            <a:spLocks noChangeArrowheads="1"/>
          </p:cNvSpPr>
          <p:nvPr/>
        </p:nvSpPr>
        <p:spPr bwMode="auto">
          <a:xfrm>
            <a:off x="7075488" y="4076700"/>
            <a:ext cx="20685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a:latin typeface="Times New Roman" panose="02020603050405020304" pitchFamily="18" charset="0"/>
                <a:ea typeface="宋体" panose="02010600030101010101" pitchFamily="2" charset="-122"/>
              </a:rPr>
              <a:t>&gt;</a:t>
            </a:r>
          </a:p>
        </p:txBody>
      </p:sp>
      <p:sp>
        <p:nvSpPr>
          <p:cNvPr id="89161" name="Line 114"/>
          <p:cNvSpPr>
            <a:spLocks noChangeShapeType="1"/>
          </p:cNvSpPr>
          <p:nvPr/>
        </p:nvSpPr>
        <p:spPr bwMode="auto">
          <a:xfrm flipH="1">
            <a:off x="5099050" y="2216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62" name="Rectangle 115"/>
          <p:cNvSpPr>
            <a:spLocks noChangeArrowheads="1"/>
          </p:cNvSpPr>
          <p:nvPr/>
        </p:nvSpPr>
        <p:spPr bwMode="auto">
          <a:xfrm>
            <a:off x="4786313" y="23145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89163" name="Rectangle 116"/>
          <p:cNvSpPr>
            <a:spLocks noChangeArrowheads="1"/>
          </p:cNvSpPr>
          <p:nvPr/>
        </p:nvSpPr>
        <p:spPr bwMode="auto">
          <a:xfrm>
            <a:off x="2055813" y="2984500"/>
            <a:ext cx="1381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Instr&lt;25:0</a:t>
            </a:r>
            <a:r>
              <a:rPr lang="en-US" altLang="zh-CN" b="0">
                <a:latin typeface="Times New Roman" panose="02020603050405020304" pitchFamily="18" charset="0"/>
                <a:ea typeface="宋体" panose="02010600030101010101" pitchFamily="2" charset="-122"/>
              </a:rPr>
              <a:t>&gt;</a:t>
            </a:r>
          </a:p>
        </p:txBody>
      </p:sp>
      <p:grpSp>
        <p:nvGrpSpPr>
          <p:cNvPr id="245877" name="Group 117"/>
          <p:cNvGrpSpPr>
            <a:grpSpLocks/>
          </p:cNvGrpSpPr>
          <p:nvPr/>
        </p:nvGrpSpPr>
        <p:grpSpPr bwMode="auto">
          <a:xfrm>
            <a:off x="1671638" y="2260600"/>
            <a:ext cx="5465762" cy="1346200"/>
            <a:chOff x="1053" y="1424"/>
            <a:chExt cx="3443" cy="848"/>
          </a:xfrm>
        </p:grpSpPr>
        <p:sp>
          <p:nvSpPr>
            <p:cNvPr id="89177" name="Line 118"/>
            <p:cNvSpPr>
              <a:spLocks noChangeShapeType="1"/>
            </p:cNvSpPr>
            <p:nvPr/>
          </p:nvSpPr>
          <p:spPr bwMode="auto">
            <a:xfrm flipV="1">
              <a:off x="1200" y="1424"/>
              <a:ext cx="0" cy="848"/>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78" name="Line 119"/>
            <p:cNvSpPr>
              <a:spLocks noChangeShapeType="1"/>
            </p:cNvSpPr>
            <p:nvPr/>
          </p:nvSpPr>
          <p:spPr bwMode="auto">
            <a:xfrm>
              <a:off x="1216" y="1440"/>
              <a:ext cx="328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79" name="Line 120"/>
            <p:cNvSpPr>
              <a:spLocks noChangeShapeType="1"/>
            </p:cNvSpPr>
            <p:nvPr/>
          </p:nvSpPr>
          <p:spPr bwMode="auto">
            <a:xfrm>
              <a:off x="1053" y="2256"/>
              <a:ext cx="151" cy="1"/>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65" name="Oval 121"/>
          <p:cNvSpPr>
            <a:spLocks noChangeArrowheads="1"/>
          </p:cNvSpPr>
          <p:nvPr/>
        </p:nvSpPr>
        <p:spPr bwMode="auto">
          <a:xfrm>
            <a:off x="1460500" y="42037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166" name="Line 122"/>
          <p:cNvSpPr>
            <a:spLocks noChangeShapeType="1"/>
          </p:cNvSpPr>
          <p:nvPr/>
        </p:nvSpPr>
        <p:spPr bwMode="auto">
          <a:xfrm>
            <a:off x="1524000" y="4356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67" name="Rectangle 123"/>
          <p:cNvSpPr>
            <a:spLocks noChangeArrowheads="1"/>
          </p:cNvSpPr>
          <p:nvPr/>
        </p:nvSpPr>
        <p:spPr bwMode="auto">
          <a:xfrm>
            <a:off x="1357313" y="47244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grpSp>
        <p:nvGrpSpPr>
          <p:cNvPr id="245884" name="Group 124"/>
          <p:cNvGrpSpPr>
            <a:grpSpLocks/>
          </p:cNvGrpSpPr>
          <p:nvPr/>
        </p:nvGrpSpPr>
        <p:grpSpPr bwMode="auto">
          <a:xfrm>
            <a:off x="952500" y="4749800"/>
            <a:ext cx="609600" cy="355600"/>
            <a:chOff x="600" y="2992"/>
            <a:chExt cx="384" cy="224"/>
          </a:xfrm>
        </p:grpSpPr>
        <p:sp>
          <p:nvSpPr>
            <p:cNvPr id="89174" name="Line 125"/>
            <p:cNvSpPr>
              <a:spLocks noChangeShapeType="1"/>
            </p:cNvSpPr>
            <p:nvPr/>
          </p:nvSpPr>
          <p:spPr bwMode="auto">
            <a:xfrm>
              <a:off x="600" y="2992"/>
              <a:ext cx="200"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75" name="Line 126"/>
            <p:cNvSpPr>
              <a:spLocks noChangeShapeType="1"/>
            </p:cNvSpPr>
            <p:nvPr/>
          </p:nvSpPr>
          <p:spPr bwMode="auto">
            <a:xfrm flipH="1">
              <a:off x="800" y="2992"/>
              <a:ext cx="0" cy="224"/>
            </a:xfrm>
            <a:prstGeom prst="line">
              <a:avLst/>
            </a:prstGeom>
            <a:noFill/>
            <a:ln w="2540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76" name="Line 127"/>
            <p:cNvSpPr>
              <a:spLocks noChangeShapeType="1"/>
            </p:cNvSpPr>
            <p:nvPr/>
          </p:nvSpPr>
          <p:spPr bwMode="auto">
            <a:xfrm>
              <a:off x="800" y="3208"/>
              <a:ext cx="184"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888" name="Text Box 128"/>
          <p:cNvSpPr txBox="1">
            <a:spLocks noChangeArrowheads="1"/>
          </p:cNvSpPr>
          <p:nvPr/>
        </p:nvSpPr>
        <p:spPr bwMode="auto">
          <a:xfrm>
            <a:off x="3919538" y="595313"/>
            <a:ext cx="493236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a:latin typeface="Times New Roman" panose="02020603050405020304" pitchFamily="18" charset="0"/>
                <a:ea typeface="黑体" panose="02010609060101010101" pitchFamily="49" charset="-122"/>
              </a:rPr>
              <a:t>新指令还没有取出译码，所以控制信号的值还是原来指令的旧值。</a:t>
            </a:r>
          </a:p>
          <a:p>
            <a:pPr>
              <a:spcBef>
                <a:spcPct val="50000"/>
              </a:spcBef>
            </a:pPr>
            <a:r>
              <a:rPr lang="zh-CN" altLang="en-US" sz="2000">
                <a:latin typeface="Times New Roman" panose="02020603050405020304" pitchFamily="18" charset="0"/>
                <a:ea typeface="黑体" panose="02010609060101010101" pitchFamily="49" charset="-122"/>
              </a:rPr>
              <a:t>新指令还没有执行，所以标志也为旧值。</a:t>
            </a:r>
          </a:p>
        </p:txBody>
      </p:sp>
      <p:sp>
        <p:nvSpPr>
          <p:cNvPr id="245889" name="Text Box 129"/>
          <p:cNvSpPr txBox="1">
            <a:spLocks noChangeArrowheads="1"/>
          </p:cNvSpPr>
          <p:nvPr/>
        </p:nvSpPr>
        <p:spPr bwMode="auto">
          <a:xfrm>
            <a:off x="5564188" y="4748213"/>
            <a:ext cx="3427412"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900">
                <a:ea typeface="黑体" panose="02010609060101010101" pitchFamily="49" charset="-122"/>
              </a:rPr>
              <a:t>取出指令的第</a:t>
            </a:r>
            <a:r>
              <a:rPr lang="en-US" altLang="zh-CN" sz="1900">
                <a:ea typeface="黑体" panose="02010609060101010101" pitchFamily="49" charset="-122"/>
              </a:rPr>
              <a:t>31-26</a:t>
            </a:r>
            <a:r>
              <a:rPr lang="zh-CN" altLang="en-US" sz="1900">
                <a:ea typeface="黑体" panose="02010609060101010101" pitchFamily="49" charset="-122"/>
              </a:rPr>
              <a:t>位作为操作码首先被译码。</a:t>
            </a:r>
            <a:r>
              <a:rPr lang="en-US" altLang="zh-CN" sz="1900">
                <a:ea typeface="黑体" panose="02010609060101010101" pitchFamily="49" charset="-122"/>
              </a:rPr>
              <a:t>op=000000, </a:t>
            </a:r>
            <a:r>
              <a:rPr lang="zh-CN" altLang="en-US" sz="1900">
                <a:ea typeface="黑体" panose="02010609060101010101" pitchFamily="49" charset="-122"/>
              </a:rPr>
              <a:t>则为</a:t>
            </a:r>
            <a:r>
              <a:rPr lang="en-US" altLang="zh-CN" sz="1900">
                <a:ea typeface="黑体" panose="02010609060101010101" pitchFamily="49" charset="-122"/>
              </a:rPr>
              <a:t>R-type</a:t>
            </a:r>
            <a:r>
              <a:rPr lang="zh-CN" altLang="en-US" sz="1900">
                <a:ea typeface="黑体" panose="02010609060101010101" pitchFamily="49" charset="-122"/>
              </a:rPr>
              <a:t>指令</a:t>
            </a:r>
            <a:endParaRPr lang="en-US" altLang="zh-CN" sz="1900">
              <a:ea typeface="黑体" panose="02010609060101010101" pitchFamily="49" charset="-122"/>
            </a:endParaRPr>
          </a:p>
        </p:txBody>
      </p:sp>
      <p:sp>
        <p:nvSpPr>
          <p:cNvPr id="245890" name="Text Box 130"/>
          <p:cNvSpPr txBox="1">
            <a:spLocks noChangeArrowheads="1"/>
          </p:cNvSpPr>
          <p:nvPr/>
        </p:nvSpPr>
        <p:spPr bwMode="auto">
          <a:xfrm>
            <a:off x="231775" y="5816600"/>
            <a:ext cx="2490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700">
                <a:solidFill>
                  <a:schemeClr val="accent1"/>
                </a:solidFill>
                <a:latin typeface="Times New Roman" panose="02020603050405020304" pitchFamily="18" charset="0"/>
                <a:ea typeface="黑体" panose="02010609060101010101" pitchFamily="49" charset="-122"/>
              </a:rPr>
              <a:t>取指部件由旧控制信号控制，会不会有问题？</a:t>
            </a:r>
          </a:p>
        </p:txBody>
      </p:sp>
      <p:sp>
        <p:nvSpPr>
          <p:cNvPr id="245891" name="Text Box 131"/>
          <p:cNvSpPr txBox="1">
            <a:spLocks noChangeArrowheads="1"/>
          </p:cNvSpPr>
          <p:nvPr/>
        </p:nvSpPr>
        <p:spPr bwMode="auto">
          <a:xfrm>
            <a:off x="428625" y="6419850"/>
            <a:ext cx="2176463" cy="366713"/>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a:ea typeface="黑体" panose="02010609060101010101" pitchFamily="49" charset="-122"/>
              </a:rPr>
              <a:t>没有问题！</a:t>
            </a:r>
            <a:r>
              <a:rPr lang="en-US" altLang="zh-CN" sz="1800">
                <a:ea typeface="黑体" panose="02010609060101010101" pitchFamily="49" charset="-122"/>
              </a:rPr>
              <a:t>Why</a:t>
            </a:r>
            <a:r>
              <a:rPr lang="en-US" altLang="zh-CN">
                <a:solidFill>
                  <a:srgbClr val="008000"/>
                </a:solidFill>
                <a:ea typeface="黑体" panose="02010609060101010101" pitchFamily="49" charset="-122"/>
              </a:rPr>
              <a:t>?</a:t>
            </a:r>
          </a:p>
        </p:txBody>
      </p:sp>
      <p:sp>
        <p:nvSpPr>
          <p:cNvPr id="245892" name="Text Box 132"/>
          <p:cNvSpPr txBox="1">
            <a:spLocks noChangeArrowheads="1"/>
          </p:cNvSpPr>
          <p:nvPr/>
        </p:nvSpPr>
        <p:spPr bwMode="auto">
          <a:xfrm>
            <a:off x="2792413" y="6173788"/>
            <a:ext cx="5776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20000"/>
              </a:spcBef>
            </a:pPr>
            <a:r>
              <a:rPr lang="zh-CN" altLang="en-US" sz="1800">
                <a:ea typeface="黑体" panose="02010609060101010101" pitchFamily="49" charset="-122"/>
              </a:rPr>
              <a:t>因为在下个</a:t>
            </a:r>
            <a:r>
              <a:rPr lang="en-US" altLang="zh-CN" sz="1800">
                <a:ea typeface="黑体" panose="02010609060101010101" pitchFamily="49" charset="-122"/>
              </a:rPr>
              <a:t>Clk</a:t>
            </a:r>
            <a:r>
              <a:rPr lang="zh-CN" altLang="en-US" sz="1800">
                <a:ea typeface="黑体" panose="02010609060101010101" pitchFamily="49" charset="-122"/>
              </a:rPr>
              <a:t>到来之前</a:t>
            </a:r>
            <a:r>
              <a:rPr lang="en-US" altLang="zh-CN" sz="1800">
                <a:ea typeface="黑体" panose="02010609060101010101" pitchFamily="49" charset="-122"/>
              </a:rPr>
              <a:t>PC</a:t>
            </a:r>
            <a:r>
              <a:rPr lang="zh-CN" altLang="en-US" sz="1800">
                <a:ea typeface="黑体" panose="02010609060101010101" pitchFamily="49" charset="-122"/>
              </a:rPr>
              <a:t>输入端的值不会写入，只要保证下个</a:t>
            </a:r>
            <a:r>
              <a:rPr lang="en-US" altLang="zh-CN" sz="1800">
                <a:ea typeface="黑体" panose="02010609060101010101" pitchFamily="49" charset="-122"/>
              </a:rPr>
              <a:t>Clk</a:t>
            </a:r>
            <a:r>
              <a:rPr lang="zh-CN" altLang="en-US" sz="1800">
                <a:ea typeface="黑体" panose="02010609060101010101" pitchFamily="49" charset="-122"/>
              </a:rPr>
              <a:t>来之前能产生正确的</a:t>
            </a:r>
            <a:r>
              <a:rPr lang="en-US" altLang="zh-CN" sz="1800">
                <a:ea typeface="黑体" panose="02010609060101010101" pitchFamily="49" charset="-122"/>
              </a:rPr>
              <a:t>PC</a:t>
            </a:r>
            <a:r>
              <a:rPr lang="zh-CN" altLang="en-US" sz="1800">
                <a:ea typeface="黑体" panose="02010609060101010101" pitchFamily="49" charset="-122"/>
              </a:rPr>
              <a:t>即可！</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14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884"/>
                                        </p:tgtEl>
                                        <p:attrNameLst>
                                          <p:attrName>style.visibility</p:attrName>
                                        </p:attrNameLst>
                                      </p:cBhvr>
                                      <p:to>
                                        <p:strVal val="visible"/>
                                      </p:to>
                                    </p:set>
                                    <p:animEffect transition="in" filter="checkerboard(across)">
                                      <p:cBhvr>
                                        <p:cTn id="7" dur="500"/>
                                        <p:tgtEl>
                                          <p:spTgt spid="245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5877"/>
                                        </p:tgtEl>
                                        <p:attrNameLst>
                                          <p:attrName>style.visibility</p:attrName>
                                        </p:attrNameLst>
                                      </p:cBhvr>
                                      <p:to>
                                        <p:strVal val="visible"/>
                                      </p:to>
                                    </p:set>
                                    <p:animEffect transition="in" filter="checkerboard(across)">
                                      <p:cBhvr>
                                        <p:cTn id="12" dur="500"/>
                                        <p:tgtEl>
                                          <p:spTgt spid="245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888">
                                            <p:txEl>
                                              <p:pRg st="0" end="0"/>
                                            </p:txEl>
                                          </p:spTgt>
                                        </p:tgtEl>
                                        <p:attrNameLst>
                                          <p:attrName>style.visibility</p:attrName>
                                        </p:attrNameLst>
                                      </p:cBhvr>
                                      <p:to>
                                        <p:strVal val="visible"/>
                                      </p:to>
                                    </p:set>
                                    <p:animEffect transition="in" filter="blinds(horizontal)">
                                      <p:cBhvr>
                                        <p:cTn id="17" dur="500"/>
                                        <p:tgtEl>
                                          <p:spTgt spid="2458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71"/>
                                        </p:tgtEl>
                                        <p:attrNameLst>
                                          <p:attrName>style.visibility</p:attrName>
                                        </p:attrNameLst>
                                      </p:cBhvr>
                                      <p:to>
                                        <p:strVal val="visible"/>
                                      </p:to>
                                    </p:set>
                                    <p:animEffect transition="in" filter="blinds(horizontal)">
                                      <p:cBhvr>
                                        <p:cTn id="22" dur="500"/>
                                        <p:tgtEl>
                                          <p:spTgt spid="245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32"/>
                                        </p:tgtEl>
                                        <p:attrNameLst>
                                          <p:attrName>style.visibility</p:attrName>
                                        </p:attrNameLst>
                                      </p:cBhvr>
                                      <p:to>
                                        <p:strVal val="visible"/>
                                      </p:to>
                                    </p:set>
                                    <p:animEffect transition="in" filter="blinds(horizontal)">
                                      <p:cBhvr>
                                        <p:cTn id="27" dur="500"/>
                                        <p:tgtEl>
                                          <p:spTgt spid="2458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5888">
                                            <p:txEl>
                                              <p:pRg st="1" end="1"/>
                                            </p:txEl>
                                          </p:spTgt>
                                        </p:tgtEl>
                                        <p:attrNameLst>
                                          <p:attrName>style.visibility</p:attrName>
                                        </p:attrNameLst>
                                      </p:cBhvr>
                                      <p:to>
                                        <p:strVal val="visible"/>
                                      </p:to>
                                    </p:set>
                                    <p:animEffect transition="in" filter="blinds(horizontal)">
                                      <p:cBhvr>
                                        <p:cTn id="32" dur="500"/>
                                        <p:tgtEl>
                                          <p:spTgt spid="24588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33"/>
                                        </p:tgtEl>
                                        <p:attrNameLst>
                                          <p:attrName>style.visibility</p:attrName>
                                        </p:attrNameLst>
                                      </p:cBhvr>
                                      <p:to>
                                        <p:strVal val="visible"/>
                                      </p:to>
                                    </p:set>
                                    <p:animEffect transition="in" filter="blinds(horizontal)">
                                      <p:cBhvr>
                                        <p:cTn id="37" dur="500"/>
                                        <p:tgtEl>
                                          <p:spTgt spid="2458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5889">
                                            <p:txEl>
                                              <p:pRg st="0" end="0"/>
                                            </p:txEl>
                                          </p:spTgt>
                                        </p:tgtEl>
                                        <p:attrNameLst>
                                          <p:attrName>style.visibility</p:attrName>
                                        </p:attrNameLst>
                                      </p:cBhvr>
                                      <p:to>
                                        <p:strVal val="visible"/>
                                      </p:to>
                                    </p:set>
                                    <p:animEffect transition="in" filter="blinds(horizontal)">
                                      <p:cBhvr>
                                        <p:cTn id="42" dur="500"/>
                                        <p:tgtEl>
                                          <p:spTgt spid="24588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90"/>
                                        </p:tgtEl>
                                        <p:attrNameLst>
                                          <p:attrName>style.visibility</p:attrName>
                                        </p:attrNameLst>
                                      </p:cBhvr>
                                      <p:to>
                                        <p:strVal val="visible"/>
                                      </p:to>
                                    </p:set>
                                    <p:animEffect transition="in" filter="blinds(horizontal)">
                                      <p:cBhvr>
                                        <p:cTn id="47" dur="500"/>
                                        <p:tgtEl>
                                          <p:spTgt spid="2458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91"/>
                                        </p:tgtEl>
                                        <p:attrNameLst>
                                          <p:attrName>style.visibility</p:attrName>
                                        </p:attrNameLst>
                                      </p:cBhvr>
                                      <p:to>
                                        <p:strVal val="visible"/>
                                      </p:to>
                                    </p:set>
                                    <p:animEffect transition="in" filter="blinds(horizontal)">
                                      <p:cBhvr>
                                        <p:cTn id="52" dur="500"/>
                                        <p:tgtEl>
                                          <p:spTgt spid="2458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5892"/>
                                        </p:tgtEl>
                                        <p:attrNameLst>
                                          <p:attrName>style.visibility</p:attrName>
                                        </p:attrNameLst>
                                      </p:cBhvr>
                                      <p:to>
                                        <p:strVal val="visible"/>
                                      </p:to>
                                    </p:set>
                                    <p:animEffect transition="in" filter="blinds(horizontal)">
                                      <p:cBhvr>
                                        <p:cTn id="57" dur="500"/>
                                        <p:tgtEl>
                                          <p:spTgt spid="24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2" grpId="0"/>
      <p:bldP spid="245833" grpId="0"/>
      <p:bldP spid="245871" grpId="0"/>
      <p:bldP spid="245890" grpId="0"/>
      <p:bldP spid="245891" grpId="0" animBg="1"/>
      <p:bldP spid="2458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1054100" y="2895600"/>
            <a:ext cx="850900" cy="758825"/>
            <a:chOff x="664" y="1824"/>
            <a:chExt cx="536" cy="478"/>
          </a:xfrm>
        </p:grpSpPr>
        <p:sp>
          <p:nvSpPr>
            <p:cNvPr id="91340" name="Line 3"/>
            <p:cNvSpPr>
              <a:spLocks noChangeShapeType="1"/>
            </p:cNvSpPr>
            <p:nvPr/>
          </p:nvSpPr>
          <p:spPr bwMode="auto">
            <a:xfrm flipV="1">
              <a:off x="1200" y="2152"/>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41" name="Line 4"/>
            <p:cNvSpPr>
              <a:spLocks noChangeShapeType="1"/>
            </p:cNvSpPr>
            <p:nvPr/>
          </p:nvSpPr>
          <p:spPr bwMode="auto">
            <a:xfrm flipH="1">
              <a:off x="664" y="1824"/>
              <a:ext cx="352"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39" name="Rectangle 5"/>
          <p:cNvSpPr>
            <a:spLocks noGrp="1" noChangeArrowheads="1"/>
          </p:cNvSpPr>
          <p:nvPr>
            <p:ph type="title"/>
          </p:nvPr>
        </p:nvSpPr>
        <p:spPr>
          <a:xfrm>
            <a:off x="444500" y="177800"/>
            <a:ext cx="7191375" cy="422275"/>
          </a:xfrm>
          <a:noFill/>
        </p:spPr>
        <p:txBody>
          <a:bodyPr/>
          <a:lstStyle/>
          <a:p>
            <a:r>
              <a:rPr lang="zh-CN" altLang="en-US" smtClean="0">
                <a:ea typeface="宋体" panose="02010600030101010101" pitchFamily="2" charset="-122"/>
              </a:rPr>
              <a:t>指令译码后</a:t>
            </a:r>
            <a:r>
              <a:rPr lang="en-US" altLang="zh-CN" smtClean="0">
                <a:ea typeface="宋体" panose="02010600030101010101" pitchFamily="2" charset="-122"/>
              </a:rPr>
              <a:t>R</a:t>
            </a:r>
            <a:r>
              <a:rPr lang="zh-CN" altLang="en-US" smtClean="0">
                <a:ea typeface="宋体" panose="02010600030101010101" pitchFamily="2" charset="-122"/>
              </a:rPr>
              <a:t>型指令（</a:t>
            </a:r>
            <a:r>
              <a:rPr lang="en-US" altLang="zh-CN" smtClean="0">
                <a:ea typeface="宋体" panose="02010600030101010101" pitchFamily="2" charset="-122"/>
              </a:rPr>
              <a:t>Add / Sub</a:t>
            </a:r>
            <a:r>
              <a:rPr lang="zh-CN" altLang="en-US" smtClean="0">
                <a:ea typeface="宋体" panose="02010600030101010101" pitchFamily="2" charset="-122"/>
              </a:rPr>
              <a:t>）操作过程</a:t>
            </a:r>
          </a:p>
        </p:txBody>
      </p:sp>
      <p:grpSp>
        <p:nvGrpSpPr>
          <p:cNvPr id="91140" name="Group 6"/>
          <p:cNvGrpSpPr>
            <a:grpSpLocks/>
          </p:cNvGrpSpPr>
          <p:nvPr/>
        </p:nvGrpSpPr>
        <p:grpSpPr bwMode="auto">
          <a:xfrm>
            <a:off x="5029200" y="3654425"/>
            <a:ext cx="457200" cy="1136650"/>
            <a:chOff x="3168" y="2302"/>
            <a:chExt cx="288" cy="716"/>
          </a:xfrm>
        </p:grpSpPr>
        <p:sp>
          <p:nvSpPr>
            <p:cNvPr id="91332" name="Line 7"/>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3" name="Line 8"/>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4" name="Line 9"/>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5" name="Line 10"/>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6" name="Line 11"/>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7" name="Line 12"/>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8" name="Line 13"/>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9" name="Line 14"/>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41" name="Line 15"/>
          <p:cNvSpPr>
            <a:spLocks noChangeShapeType="1"/>
          </p:cNvSpPr>
          <p:nvPr/>
        </p:nvSpPr>
        <p:spPr bwMode="auto">
          <a:xfrm flipH="1">
            <a:off x="5461000" y="4210050"/>
            <a:ext cx="23368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Line 16"/>
          <p:cNvSpPr>
            <a:spLocks noChangeShapeType="1"/>
          </p:cNvSpPr>
          <p:nvPr/>
        </p:nvSpPr>
        <p:spPr bwMode="auto">
          <a:xfrm flipH="1">
            <a:off x="5861050" y="414655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3" name="Rectangle 17"/>
          <p:cNvSpPr>
            <a:spLocks noChangeArrowheads="1"/>
          </p:cNvSpPr>
          <p:nvPr/>
        </p:nvSpPr>
        <p:spPr bwMode="auto">
          <a:xfrm>
            <a:off x="5548313" y="42084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144" name="Line 18"/>
          <p:cNvSpPr>
            <a:spLocks noChangeShapeType="1"/>
          </p:cNvSpPr>
          <p:nvPr/>
        </p:nvSpPr>
        <p:spPr bwMode="auto">
          <a:xfrm>
            <a:off x="5257800" y="32893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Rectangle 19"/>
          <p:cNvSpPr>
            <a:spLocks noChangeArrowheads="1"/>
          </p:cNvSpPr>
          <p:nvPr/>
        </p:nvSpPr>
        <p:spPr bwMode="auto">
          <a:xfrm>
            <a:off x="3787775" y="2868613"/>
            <a:ext cx="1597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u="sng" dirty="0">
                <a:solidFill>
                  <a:schemeClr val="accent1"/>
                </a:solidFill>
                <a:ea typeface="宋体" panose="02010600030101010101" pitchFamily="2" charset="-122"/>
              </a:rPr>
              <a:t>ALUctr</a:t>
            </a:r>
            <a:r>
              <a:rPr lang="en-US" altLang="zh-CN" u="sng" dirty="0">
                <a:solidFill>
                  <a:srgbClr val="339933"/>
                </a:solidFill>
                <a:latin typeface="Times New Roman" panose="02020603050405020304" pitchFamily="18" charset="0"/>
                <a:ea typeface="宋体" panose="02010600030101010101" pitchFamily="2" charset="-122"/>
              </a:rPr>
              <a:t> </a:t>
            </a:r>
            <a:r>
              <a:rPr lang="en-US" altLang="zh-CN" sz="1800" u="sng" dirty="0">
                <a:solidFill>
                  <a:schemeClr val="accent1"/>
                </a:solidFill>
                <a:ea typeface="宋体" panose="02010600030101010101" pitchFamily="2" charset="-122"/>
              </a:rPr>
              <a:t>= Add or Sub</a:t>
            </a:r>
          </a:p>
        </p:txBody>
      </p:sp>
      <p:sp>
        <p:nvSpPr>
          <p:cNvPr id="91146" name="Rectangle 20"/>
          <p:cNvSpPr>
            <a:spLocks noChangeArrowheads="1"/>
          </p:cNvSpPr>
          <p:nvPr/>
        </p:nvSpPr>
        <p:spPr bwMode="auto">
          <a:xfrm>
            <a:off x="1062038" y="43592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1147" name="Rectangle 21"/>
          <p:cNvSpPr>
            <a:spLocks noChangeArrowheads="1"/>
          </p:cNvSpPr>
          <p:nvPr/>
        </p:nvSpPr>
        <p:spPr bwMode="auto">
          <a:xfrm>
            <a:off x="671513" y="378142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busW</a:t>
            </a:r>
          </a:p>
        </p:txBody>
      </p:sp>
      <p:sp>
        <p:nvSpPr>
          <p:cNvPr id="91148" name="Rectangle 22"/>
          <p:cNvSpPr>
            <a:spLocks noChangeArrowheads="1"/>
          </p:cNvSpPr>
          <p:nvPr/>
        </p:nvSpPr>
        <p:spPr bwMode="auto">
          <a:xfrm>
            <a:off x="1755775" y="3654425"/>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149" name="Line 23"/>
          <p:cNvSpPr>
            <a:spLocks noChangeShapeType="1"/>
          </p:cNvSpPr>
          <p:nvPr/>
        </p:nvSpPr>
        <p:spPr bwMode="auto">
          <a:xfrm>
            <a:off x="1793875" y="4560888"/>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0" name="Line 24"/>
          <p:cNvSpPr>
            <a:spLocks noChangeShapeType="1"/>
          </p:cNvSpPr>
          <p:nvPr/>
        </p:nvSpPr>
        <p:spPr bwMode="auto">
          <a:xfrm flipH="1">
            <a:off x="1768475" y="46497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1" name="Oval 25"/>
          <p:cNvSpPr>
            <a:spLocks noChangeArrowheads="1"/>
          </p:cNvSpPr>
          <p:nvPr/>
        </p:nvSpPr>
        <p:spPr bwMode="auto">
          <a:xfrm>
            <a:off x="1603375" y="459581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152" name="Rectangle 26"/>
          <p:cNvSpPr>
            <a:spLocks noChangeArrowheads="1"/>
          </p:cNvSpPr>
          <p:nvPr/>
        </p:nvSpPr>
        <p:spPr bwMode="auto">
          <a:xfrm>
            <a:off x="619125" y="3140075"/>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91153" name="Line 27"/>
          <p:cNvSpPr>
            <a:spLocks noChangeShapeType="1"/>
          </p:cNvSpPr>
          <p:nvPr/>
        </p:nvSpPr>
        <p:spPr bwMode="auto">
          <a:xfrm flipH="1">
            <a:off x="736600" y="4140200"/>
            <a:ext cx="10414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4" name="Line 28"/>
          <p:cNvSpPr>
            <a:spLocks noChangeShapeType="1"/>
          </p:cNvSpPr>
          <p:nvPr/>
        </p:nvSpPr>
        <p:spPr bwMode="auto">
          <a:xfrm flipH="1">
            <a:off x="1289050" y="40751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5" name="Rectangle 29"/>
          <p:cNvSpPr>
            <a:spLocks noChangeArrowheads="1"/>
          </p:cNvSpPr>
          <p:nvPr/>
        </p:nvSpPr>
        <p:spPr bwMode="auto">
          <a:xfrm>
            <a:off x="976313" y="41370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156" name="Line 30"/>
          <p:cNvSpPr>
            <a:spLocks noChangeShapeType="1"/>
          </p:cNvSpPr>
          <p:nvPr/>
        </p:nvSpPr>
        <p:spPr bwMode="auto">
          <a:xfrm>
            <a:off x="3225800" y="3784600"/>
            <a:ext cx="1778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7" name="Line 31"/>
          <p:cNvSpPr>
            <a:spLocks noChangeShapeType="1"/>
          </p:cNvSpPr>
          <p:nvPr/>
        </p:nvSpPr>
        <p:spPr bwMode="auto">
          <a:xfrm flipH="1">
            <a:off x="4184650" y="371951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8" name="Rectangle 32"/>
          <p:cNvSpPr>
            <a:spLocks noChangeArrowheads="1"/>
          </p:cNvSpPr>
          <p:nvPr/>
        </p:nvSpPr>
        <p:spPr bwMode="auto">
          <a:xfrm>
            <a:off x="3871913" y="38528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159" name="Rectangle 33"/>
          <p:cNvSpPr>
            <a:spLocks noChangeArrowheads="1"/>
          </p:cNvSpPr>
          <p:nvPr/>
        </p:nvSpPr>
        <p:spPr bwMode="auto">
          <a:xfrm>
            <a:off x="3567113" y="339566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busA</a:t>
            </a:r>
          </a:p>
        </p:txBody>
      </p:sp>
      <p:sp>
        <p:nvSpPr>
          <p:cNvPr id="91160" name="Line 34"/>
          <p:cNvSpPr>
            <a:spLocks noChangeShapeType="1"/>
          </p:cNvSpPr>
          <p:nvPr/>
        </p:nvSpPr>
        <p:spPr bwMode="auto">
          <a:xfrm>
            <a:off x="3225800" y="4484688"/>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1" name="Line 35"/>
          <p:cNvSpPr>
            <a:spLocks noChangeShapeType="1"/>
          </p:cNvSpPr>
          <p:nvPr/>
        </p:nvSpPr>
        <p:spPr bwMode="auto">
          <a:xfrm flipV="1">
            <a:off x="3663950" y="4337050"/>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2" name="Rectangle 36"/>
          <p:cNvSpPr>
            <a:spLocks noChangeArrowheads="1"/>
          </p:cNvSpPr>
          <p:nvPr/>
        </p:nvSpPr>
        <p:spPr bwMode="auto">
          <a:xfrm>
            <a:off x="3262313" y="44815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163" name="Rectangle 37"/>
          <p:cNvSpPr>
            <a:spLocks noChangeArrowheads="1"/>
          </p:cNvSpPr>
          <p:nvPr/>
        </p:nvSpPr>
        <p:spPr bwMode="auto">
          <a:xfrm>
            <a:off x="3186113" y="41084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busB</a:t>
            </a:r>
          </a:p>
        </p:txBody>
      </p:sp>
      <p:sp>
        <p:nvSpPr>
          <p:cNvPr id="91164" name="Line 38"/>
          <p:cNvSpPr>
            <a:spLocks noChangeShapeType="1"/>
          </p:cNvSpPr>
          <p:nvPr/>
        </p:nvSpPr>
        <p:spPr bwMode="auto">
          <a:xfrm flipH="1">
            <a:off x="1130300" y="463708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5" name="Line 39"/>
          <p:cNvSpPr>
            <a:spLocks noChangeShapeType="1"/>
          </p:cNvSpPr>
          <p:nvPr/>
        </p:nvSpPr>
        <p:spPr bwMode="auto">
          <a:xfrm>
            <a:off x="30480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6" name="Line 40"/>
          <p:cNvSpPr>
            <a:spLocks noChangeShapeType="1"/>
          </p:cNvSpPr>
          <p:nvPr/>
        </p:nvSpPr>
        <p:spPr bwMode="auto">
          <a:xfrm flipV="1">
            <a:off x="29781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7" name="Rectangle 41"/>
          <p:cNvSpPr>
            <a:spLocks noChangeArrowheads="1"/>
          </p:cNvSpPr>
          <p:nvPr/>
        </p:nvSpPr>
        <p:spPr bwMode="auto">
          <a:xfrm>
            <a:off x="28051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5</a:t>
            </a:r>
          </a:p>
        </p:txBody>
      </p:sp>
      <p:sp>
        <p:nvSpPr>
          <p:cNvPr id="91168" name="Line 42"/>
          <p:cNvSpPr>
            <a:spLocks noChangeShapeType="1"/>
          </p:cNvSpPr>
          <p:nvPr/>
        </p:nvSpPr>
        <p:spPr bwMode="auto">
          <a:xfrm>
            <a:off x="2209800" y="3028950"/>
            <a:ext cx="0" cy="587375"/>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9" name="Line 43"/>
          <p:cNvSpPr>
            <a:spLocks noChangeShapeType="1"/>
          </p:cNvSpPr>
          <p:nvPr/>
        </p:nvSpPr>
        <p:spPr bwMode="auto">
          <a:xfrm flipV="1">
            <a:off x="2139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0" name="Rectangle 44"/>
          <p:cNvSpPr>
            <a:spLocks noChangeArrowheads="1"/>
          </p:cNvSpPr>
          <p:nvPr/>
        </p:nvSpPr>
        <p:spPr bwMode="auto">
          <a:xfrm>
            <a:off x="19415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5</a:t>
            </a:r>
          </a:p>
        </p:txBody>
      </p:sp>
      <p:sp>
        <p:nvSpPr>
          <p:cNvPr id="91171" name="Line 45"/>
          <p:cNvSpPr>
            <a:spLocks noChangeShapeType="1"/>
          </p:cNvSpPr>
          <p:nvPr/>
        </p:nvSpPr>
        <p:spPr bwMode="auto">
          <a:xfrm>
            <a:off x="25908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2" name="Line 46"/>
          <p:cNvSpPr>
            <a:spLocks noChangeShapeType="1"/>
          </p:cNvSpPr>
          <p:nvPr/>
        </p:nvSpPr>
        <p:spPr bwMode="auto">
          <a:xfrm flipV="1">
            <a:off x="2520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3" name="Rectangle 47"/>
          <p:cNvSpPr>
            <a:spLocks noChangeArrowheads="1"/>
          </p:cNvSpPr>
          <p:nvPr/>
        </p:nvSpPr>
        <p:spPr bwMode="auto">
          <a:xfrm>
            <a:off x="2347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5</a:t>
            </a:r>
          </a:p>
        </p:txBody>
      </p:sp>
      <p:sp>
        <p:nvSpPr>
          <p:cNvPr id="91174" name="Rectangle 48"/>
          <p:cNvSpPr>
            <a:spLocks noChangeArrowheads="1"/>
          </p:cNvSpPr>
          <p:nvPr/>
        </p:nvSpPr>
        <p:spPr bwMode="auto">
          <a:xfrm>
            <a:off x="1966913" y="3640138"/>
            <a:ext cx="52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91175" name="Rectangle 49"/>
          <p:cNvSpPr>
            <a:spLocks noChangeArrowheads="1"/>
          </p:cNvSpPr>
          <p:nvPr/>
        </p:nvSpPr>
        <p:spPr bwMode="auto">
          <a:xfrm>
            <a:off x="2424113" y="3640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91176" name="Rectangle 50"/>
          <p:cNvSpPr>
            <a:spLocks noChangeArrowheads="1"/>
          </p:cNvSpPr>
          <p:nvPr/>
        </p:nvSpPr>
        <p:spPr bwMode="auto">
          <a:xfrm>
            <a:off x="2805113" y="3640138"/>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91177" name="Rectangle 51"/>
          <p:cNvSpPr>
            <a:spLocks noChangeArrowheads="1"/>
          </p:cNvSpPr>
          <p:nvPr/>
        </p:nvSpPr>
        <p:spPr bwMode="auto">
          <a:xfrm>
            <a:off x="1966913" y="3924300"/>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r>
              <a:rPr lang="zh-CN" altLang="en-US">
                <a:latin typeface="Times New Roman" panose="02020603050405020304" pitchFamily="18" charset="0"/>
                <a:ea typeface="宋体" panose="02010600030101010101" pitchFamily="2" charset="-122"/>
              </a:rPr>
              <a:t> </a:t>
            </a:r>
            <a:r>
              <a:rPr lang="zh-CN" altLang="en-US" sz="1800">
                <a:ea typeface="黑体" panose="02010609060101010101" pitchFamily="49" charset="-122"/>
              </a:rPr>
              <a:t>32-</a:t>
            </a:r>
            <a:r>
              <a:rPr lang="en-US" altLang="zh-CN" sz="1800">
                <a:ea typeface="黑体" panose="02010609060101010101" pitchFamily="49" charset="-122"/>
              </a:rPr>
              <a:t>bit</a:t>
            </a:r>
          </a:p>
          <a:p>
            <a:r>
              <a:rPr lang="en-US" altLang="zh-CN" sz="1800">
                <a:ea typeface="黑体" panose="02010609060101010101" pitchFamily="49" charset="-122"/>
              </a:rPr>
              <a:t>Registers</a:t>
            </a:r>
          </a:p>
        </p:txBody>
      </p:sp>
      <p:sp>
        <p:nvSpPr>
          <p:cNvPr id="91178" name="Line 52"/>
          <p:cNvSpPr>
            <a:spLocks noChangeShapeType="1"/>
          </p:cNvSpPr>
          <p:nvPr/>
        </p:nvSpPr>
        <p:spPr bwMode="auto">
          <a:xfrm flipH="1">
            <a:off x="736600" y="6172200"/>
            <a:ext cx="78232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9" name="Line 53"/>
          <p:cNvSpPr>
            <a:spLocks noChangeShapeType="1"/>
          </p:cNvSpPr>
          <p:nvPr/>
        </p:nvSpPr>
        <p:spPr bwMode="auto">
          <a:xfrm flipV="1">
            <a:off x="762000" y="4114800"/>
            <a:ext cx="0" cy="2082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0" name="Rectangle 54"/>
          <p:cNvSpPr>
            <a:spLocks noChangeArrowheads="1"/>
          </p:cNvSpPr>
          <p:nvPr/>
        </p:nvSpPr>
        <p:spPr bwMode="auto">
          <a:xfrm>
            <a:off x="2576513" y="300037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Rs</a:t>
            </a:r>
          </a:p>
        </p:txBody>
      </p:sp>
      <p:sp>
        <p:nvSpPr>
          <p:cNvPr id="91181" name="Rectangle 55"/>
          <p:cNvSpPr>
            <a:spLocks noChangeArrowheads="1"/>
          </p:cNvSpPr>
          <p:nvPr/>
        </p:nvSpPr>
        <p:spPr bwMode="auto">
          <a:xfrm>
            <a:off x="2347913" y="236061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Rt</a:t>
            </a:r>
          </a:p>
        </p:txBody>
      </p:sp>
      <p:grpSp>
        <p:nvGrpSpPr>
          <p:cNvPr id="91182" name="Group 56"/>
          <p:cNvGrpSpPr>
            <a:grpSpLocks/>
          </p:cNvGrpSpPr>
          <p:nvPr/>
        </p:nvGrpSpPr>
        <p:grpSpPr bwMode="auto">
          <a:xfrm>
            <a:off x="4191000" y="4203700"/>
            <a:ext cx="304800" cy="1227138"/>
            <a:chOff x="2640" y="2648"/>
            <a:chExt cx="192" cy="773"/>
          </a:xfrm>
        </p:grpSpPr>
        <p:sp>
          <p:nvSpPr>
            <p:cNvPr id="91328" name="Line 57"/>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9" name="Line 58"/>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0" name="Line 59"/>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31" name="Line 60"/>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1183" name="Group 61"/>
          <p:cNvGrpSpPr>
            <a:grpSpLocks/>
          </p:cNvGrpSpPr>
          <p:nvPr/>
        </p:nvGrpSpPr>
        <p:grpSpPr bwMode="auto">
          <a:xfrm>
            <a:off x="1473200" y="2754313"/>
            <a:ext cx="1168400" cy="284162"/>
            <a:chOff x="928" y="1735"/>
            <a:chExt cx="736" cy="179"/>
          </a:xfrm>
        </p:grpSpPr>
        <p:sp>
          <p:nvSpPr>
            <p:cNvPr id="91324" name="Line 62"/>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5" name="Line 63"/>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6" name="Line 64"/>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7" name="Line 65"/>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84" name="Rectangle 66"/>
          <p:cNvSpPr>
            <a:spLocks noChangeArrowheads="1"/>
          </p:cNvSpPr>
          <p:nvPr/>
        </p:nvSpPr>
        <p:spPr bwMode="auto">
          <a:xfrm>
            <a:off x="2986088" y="30003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Rt</a:t>
            </a:r>
          </a:p>
        </p:txBody>
      </p:sp>
      <p:sp>
        <p:nvSpPr>
          <p:cNvPr id="91185" name="Line 67"/>
          <p:cNvSpPr>
            <a:spLocks noChangeShapeType="1"/>
          </p:cNvSpPr>
          <p:nvPr/>
        </p:nvSpPr>
        <p:spPr bwMode="auto">
          <a:xfrm>
            <a:off x="23622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6" name="Line 68"/>
          <p:cNvSpPr>
            <a:spLocks noChangeShapeType="1"/>
          </p:cNvSpPr>
          <p:nvPr/>
        </p:nvSpPr>
        <p:spPr bwMode="auto">
          <a:xfrm>
            <a:off x="1752600" y="2530475"/>
            <a:ext cx="0" cy="163513"/>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87" name="Rectangle 69"/>
          <p:cNvSpPr>
            <a:spLocks noChangeArrowheads="1"/>
          </p:cNvSpPr>
          <p:nvPr/>
        </p:nvSpPr>
        <p:spPr bwMode="auto">
          <a:xfrm>
            <a:off x="1738313" y="236061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Rd</a:t>
            </a:r>
          </a:p>
        </p:txBody>
      </p:sp>
      <p:grpSp>
        <p:nvGrpSpPr>
          <p:cNvPr id="247878" name="Group 70"/>
          <p:cNvGrpSpPr>
            <a:grpSpLocks/>
          </p:cNvGrpSpPr>
          <p:nvPr/>
        </p:nvGrpSpPr>
        <p:grpSpPr bwMode="auto">
          <a:xfrm>
            <a:off x="1054100" y="2895600"/>
            <a:ext cx="850900" cy="758825"/>
            <a:chOff x="664" y="1824"/>
            <a:chExt cx="536" cy="478"/>
          </a:xfrm>
        </p:grpSpPr>
        <p:sp>
          <p:nvSpPr>
            <p:cNvPr id="91322" name="Line 71"/>
            <p:cNvSpPr>
              <a:spLocks noChangeShapeType="1"/>
            </p:cNvSpPr>
            <p:nvPr/>
          </p:nvSpPr>
          <p:spPr bwMode="auto">
            <a:xfrm flipV="1">
              <a:off x="1200" y="2152"/>
              <a:ext cx="0" cy="15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3" name="Line 72"/>
            <p:cNvSpPr>
              <a:spLocks noChangeShapeType="1"/>
            </p:cNvSpPr>
            <p:nvPr/>
          </p:nvSpPr>
          <p:spPr bwMode="auto">
            <a:xfrm flipH="1">
              <a:off x="664" y="1824"/>
              <a:ext cx="352"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89" name="Rectangle 73"/>
          <p:cNvSpPr>
            <a:spLocks noChangeArrowheads="1"/>
          </p:cNvSpPr>
          <p:nvPr/>
        </p:nvSpPr>
        <p:spPr bwMode="auto">
          <a:xfrm>
            <a:off x="163513" y="2540000"/>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RegDst</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91190" name="Rectangle 74"/>
          <p:cNvSpPr>
            <a:spLocks noChangeArrowheads="1"/>
          </p:cNvSpPr>
          <p:nvPr/>
        </p:nvSpPr>
        <p:spPr bwMode="auto">
          <a:xfrm>
            <a:off x="3136900" y="4889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191" name="Rectangle 75"/>
          <p:cNvSpPr>
            <a:spLocks noChangeArrowheads="1"/>
          </p:cNvSpPr>
          <p:nvPr/>
        </p:nvSpPr>
        <p:spPr bwMode="auto">
          <a:xfrm rot="5400000">
            <a:off x="3012281" y="5198269"/>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Ext</a:t>
            </a:r>
          </a:p>
        </p:txBody>
      </p:sp>
      <p:sp>
        <p:nvSpPr>
          <p:cNvPr id="91192" name="Rectangle 76"/>
          <p:cNvSpPr>
            <a:spLocks noChangeArrowheads="1"/>
          </p:cNvSpPr>
          <p:nvPr/>
        </p:nvSpPr>
        <p:spPr bwMode="auto">
          <a:xfrm rot="5400000">
            <a:off x="3982244" y="46204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1193" name="Rectangle 77"/>
          <p:cNvSpPr>
            <a:spLocks noChangeArrowheads="1"/>
          </p:cNvSpPr>
          <p:nvPr/>
        </p:nvSpPr>
        <p:spPr bwMode="auto">
          <a:xfrm>
            <a:off x="1776413" y="270033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p>
        </p:txBody>
      </p:sp>
      <p:sp>
        <p:nvSpPr>
          <p:cNvPr id="91194" name="Line 78"/>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5" name="Rectangle 79"/>
          <p:cNvSpPr>
            <a:spLocks noChangeArrowheads="1"/>
          </p:cNvSpPr>
          <p:nvPr/>
        </p:nvSpPr>
        <p:spPr bwMode="auto">
          <a:xfrm>
            <a:off x="3509963" y="5308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196" name="Line 80"/>
          <p:cNvSpPr>
            <a:spLocks noChangeShapeType="1"/>
          </p:cNvSpPr>
          <p:nvPr/>
        </p:nvSpPr>
        <p:spPr bwMode="auto">
          <a:xfrm flipH="1">
            <a:off x="3803650" y="521176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7" name="Line 81"/>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8" name="Line 82"/>
          <p:cNvSpPr>
            <a:spLocks noChangeShapeType="1"/>
          </p:cNvSpPr>
          <p:nvPr/>
        </p:nvSpPr>
        <p:spPr bwMode="auto">
          <a:xfrm flipH="1">
            <a:off x="2584450" y="53546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99" name="Rectangle 83"/>
          <p:cNvSpPr>
            <a:spLocks noChangeArrowheads="1"/>
          </p:cNvSpPr>
          <p:nvPr/>
        </p:nvSpPr>
        <p:spPr bwMode="auto">
          <a:xfrm>
            <a:off x="2271713" y="54149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16</a:t>
            </a:r>
          </a:p>
        </p:txBody>
      </p:sp>
      <p:sp>
        <p:nvSpPr>
          <p:cNvPr id="91200" name="Rectangle 84"/>
          <p:cNvSpPr>
            <a:spLocks noChangeArrowheads="1"/>
          </p:cNvSpPr>
          <p:nvPr/>
        </p:nvSpPr>
        <p:spPr bwMode="auto">
          <a:xfrm>
            <a:off x="1204913" y="52609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imm16</a:t>
            </a:r>
          </a:p>
        </p:txBody>
      </p:sp>
      <p:sp>
        <p:nvSpPr>
          <p:cNvPr id="91201" name="Line 85"/>
          <p:cNvSpPr>
            <a:spLocks noChangeShapeType="1"/>
          </p:cNvSpPr>
          <p:nvPr/>
        </p:nvSpPr>
        <p:spPr bwMode="auto">
          <a:xfrm>
            <a:off x="4343400" y="5360988"/>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2" name="Rectangle 86"/>
          <p:cNvSpPr>
            <a:spLocks noChangeArrowheads="1"/>
          </p:cNvSpPr>
          <p:nvPr/>
        </p:nvSpPr>
        <p:spPr bwMode="auto">
          <a:xfrm>
            <a:off x="3948113" y="5781675"/>
            <a:ext cx="13938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ALUSrc</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1203" name="Line 87"/>
          <p:cNvSpPr>
            <a:spLocks noChangeShapeType="1"/>
          </p:cNvSpPr>
          <p:nvPr/>
        </p:nvSpPr>
        <p:spPr bwMode="auto">
          <a:xfrm>
            <a:off x="4521200" y="4637088"/>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4" name="Line 88"/>
          <p:cNvSpPr>
            <a:spLocks noChangeShapeType="1"/>
          </p:cNvSpPr>
          <p:nvPr/>
        </p:nvSpPr>
        <p:spPr bwMode="auto">
          <a:xfrm>
            <a:off x="8534400" y="4519613"/>
            <a:ext cx="0" cy="1627187"/>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5" name="Line 89"/>
          <p:cNvSpPr>
            <a:spLocks noChangeShapeType="1"/>
          </p:cNvSpPr>
          <p:nvPr/>
        </p:nvSpPr>
        <p:spPr bwMode="auto">
          <a:xfrm>
            <a:off x="3352800" y="5862638"/>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06" name="Rectangle 90"/>
          <p:cNvSpPr>
            <a:spLocks noChangeArrowheads="1"/>
          </p:cNvSpPr>
          <p:nvPr/>
        </p:nvSpPr>
        <p:spPr bwMode="auto">
          <a:xfrm>
            <a:off x="2347913" y="6191250"/>
            <a:ext cx="1228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err="1">
                <a:solidFill>
                  <a:schemeClr val="accent1"/>
                </a:solidFill>
                <a:ea typeface="宋体" panose="02010600030101010101" pitchFamily="2" charset="-122"/>
              </a:rPr>
              <a:t>ExtOp</a:t>
            </a:r>
            <a:r>
              <a:rPr lang="en-US" altLang="zh-CN" u="sng" dirty="0">
                <a:solidFill>
                  <a:srgbClr val="339933"/>
                </a:solidFill>
                <a:latin typeface="Times New Roman" panose="02020603050405020304" pitchFamily="18" charset="0"/>
                <a:ea typeface="宋体" panose="02010600030101010101" pitchFamily="2" charset="-122"/>
              </a:rPr>
              <a:t> </a:t>
            </a:r>
            <a:r>
              <a:rPr lang="en-US" altLang="zh-CN" sz="1800" u="sng" dirty="0">
                <a:solidFill>
                  <a:schemeClr val="accent1"/>
                </a:solidFill>
                <a:ea typeface="宋体" panose="02010600030101010101" pitchFamily="2" charset="-122"/>
              </a:rPr>
              <a:t>= x</a:t>
            </a:r>
          </a:p>
        </p:txBody>
      </p:sp>
      <p:grpSp>
        <p:nvGrpSpPr>
          <p:cNvPr id="91207" name="Group 91"/>
          <p:cNvGrpSpPr>
            <a:grpSpLocks/>
          </p:cNvGrpSpPr>
          <p:nvPr/>
        </p:nvGrpSpPr>
        <p:grpSpPr bwMode="auto">
          <a:xfrm>
            <a:off x="7772400" y="3938588"/>
            <a:ext cx="304800" cy="1255712"/>
            <a:chOff x="4896" y="2481"/>
            <a:chExt cx="192" cy="791"/>
          </a:xfrm>
        </p:grpSpPr>
        <p:sp>
          <p:nvSpPr>
            <p:cNvPr id="91318" name="Line 92"/>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19" name="Line 93"/>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0" name="Line 94"/>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321" name="Line 95"/>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208" name="Rectangle 96"/>
          <p:cNvSpPr>
            <a:spLocks noChangeArrowheads="1"/>
          </p:cNvSpPr>
          <p:nvPr/>
        </p:nvSpPr>
        <p:spPr bwMode="auto">
          <a:xfrm rot="5400000">
            <a:off x="7544594" y="4475957"/>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p>
        </p:txBody>
      </p:sp>
      <p:sp>
        <p:nvSpPr>
          <p:cNvPr id="91209" name="Line 97"/>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0" name="Rectangle 98"/>
          <p:cNvSpPr>
            <a:spLocks noChangeArrowheads="1"/>
          </p:cNvSpPr>
          <p:nvPr/>
        </p:nvSpPr>
        <p:spPr bwMode="auto">
          <a:xfrm>
            <a:off x="7377113" y="3284538"/>
            <a:ext cx="1736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MemtoReg = 0</a:t>
            </a:r>
          </a:p>
        </p:txBody>
      </p:sp>
      <p:sp>
        <p:nvSpPr>
          <p:cNvPr id="91211" name="Line 99"/>
          <p:cNvSpPr>
            <a:spLocks noChangeShapeType="1"/>
          </p:cNvSpPr>
          <p:nvPr/>
        </p:nvSpPr>
        <p:spPr bwMode="auto">
          <a:xfrm>
            <a:off x="8102600" y="4494213"/>
            <a:ext cx="4064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2" name="Rectangle 100"/>
          <p:cNvSpPr>
            <a:spLocks noChangeArrowheads="1"/>
          </p:cNvSpPr>
          <p:nvPr/>
        </p:nvSpPr>
        <p:spPr bwMode="auto">
          <a:xfrm>
            <a:off x="6022975" y="4862513"/>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213" name="Line 101"/>
          <p:cNvSpPr>
            <a:spLocks noChangeShapeType="1"/>
          </p:cNvSpPr>
          <p:nvPr/>
        </p:nvSpPr>
        <p:spPr bwMode="auto">
          <a:xfrm flipH="1">
            <a:off x="5397500" y="584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4" name="Rectangle 102"/>
          <p:cNvSpPr>
            <a:spLocks noChangeArrowheads="1"/>
          </p:cNvSpPr>
          <p:nvPr/>
        </p:nvSpPr>
        <p:spPr bwMode="auto">
          <a:xfrm>
            <a:off x="5329238" y="55657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rgbClr val="A50021"/>
                </a:solidFill>
                <a:ea typeface="宋体" panose="02010600030101010101" pitchFamily="2" charset="-122"/>
              </a:rPr>
              <a:t>Clk</a:t>
            </a:r>
          </a:p>
        </p:txBody>
      </p:sp>
      <p:sp>
        <p:nvSpPr>
          <p:cNvPr id="91215" name="Rectangle 103"/>
          <p:cNvSpPr>
            <a:spLocks noChangeArrowheads="1"/>
          </p:cNvSpPr>
          <p:nvPr/>
        </p:nvSpPr>
        <p:spPr bwMode="auto">
          <a:xfrm>
            <a:off x="4468813" y="5060950"/>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Data</a:t>
            </a:r>
            <a:r>
              <a:rPr lang="en-US" altLang="zh-CN" b="0">
                <a:latin typeface="Times New Roman" panose="02020603050405020304" pitchFamily="18" charset="0"/>
                <a:ea typeface="宋体" panose="02010600030101010101" pitchFamily="2" charset="-122"/>
              </a:rPr>
              <a:t> </a:t>
            </a:r>
            <a:r>
              <a:rPr lang="en-US" altLang="zh-CN" sz="1800">
                <a:ea typeface="黑体" panose="02010609060101010101" pitchFamily="49" charset="-122"/>
              </a:rPr>
              <a:t>In</a:t>
            </a:r>
          </a:p>
        </p:txBody>
      </p:sp>
      <p:sp>
        <p:nvSpPr>
          <p:cNvPr id="91216" name="Line 104"/>
          <p:cNvSpPr>
            <a:spLocks noChangeShapeType="1"/>
          </p:cNvSpPr>
          <p:nvPr/>
        </p:nvSpPr>
        <p:spPr bwMode="auto">
          <a:xfrm>
            <a:off x="6061075" y="576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7" name="Line 105"/>
          <p:cNvSpPr>
            <a:spLocks noChangeShapeType="1"/>
          </p:cNvSpPr>
          <p:nvPr/>
        </p:nvSpPr>
        <p:spPr bwMode="auto">
          <a:xfrm flipH="1">
            <a:off x="6035675" y="585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18" name="Oval 106"/>
          <p:cNvSpPr>
            <a:spLocks noChangeArrowheads="1"/>
          </p:cNvSpPr>
          <p:nvPr/>
        </p:nvSpPr>
        <p:spPr bwMode="auto">
          <a:xfrm>
            <a:off x="5870575" y="580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219" name="Rectangle 107"/>
          <p:cNvSpPr>
            <a:spLocks noChangeArrowheads="1"/>
          </p:cNvSpPr>
          <p:nvPr/>
        </p:nvSpPr>
        <p:spPr bwMode="auto">
          <a:xfrm>
            <a:off x="6003925" y="4845050"/>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WrEn</a:t>
            </a:r>
          </a:p>
        </p:txBody>
      </p:sp>
      <p:sp>
        <p:nvSpPr>
          <p:cNvPr id="91220" name="Line 108"/>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21" name="Line 109"/>
          <p:cNvSpPr>
            <a:spLocks noChangeShapeType="1"/>
          </p:cNvSpPr>
          <p:nvPr/>
        </p:nvSpPr>
        <p:spPr bwMode="auto">
          <a:xfrm flipH="1">
            <a:off x="5556250" y="49990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22" name="Rectangle 110"/>
          <p:cNvSpPr>
            <a:spLocks noChangeArrowheads="1"/>
          </p:cNvSpPr>
          <p:nvPr/>
        </p:nvSpPr>
        <p:spPr bwMode="auto">
          <a:xfrm>
            <a:off x="5319713" y="51308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223" name="Line 111"/>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24" name="Line 112"/>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25" name="Rectangle 113"/>
          <p:cNvSpPr>
            <a:spLocks noChangeArrowheads="1"/>
          </p:cNvSpPr>
          <p:nvPr/>
        </p:nvSpPr>
        <p:spPr bwMode="auto">
          <a:xfrm>
            <a:off x="6615113" y="484663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Adr</a:t>
            </a:r>
          </a:p>
        </p:txBody>
      </p:sp>
      <p:sp>
        <p:nvSpPr>
          <p:cNvPr id="91226" name="Rectangle 114"/>
          <p:cNvSpPr>
            <a:spLocks noChangeArrowheads="1"/>
          </p:cNvSpPr>
          <p:nvPr/>
        </p:nvSpPr>
        <p:spPr bwMode="auto">
          <a:xfrm>
            <a:off x="6015038" y="5202238"/>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Data</a:t>
            </a:r>
          </a:p>
          <a:p>
            <a:pPr algn="ctr"/>
            <a:r>
              <a:rPr lang="en-US" altLang="zh-CN" sz="1800">
                <a:ea typeface="黑体" panose="02010609060101010101" pitchFamily="49" charset="-122"/>
              </a:rPr>
              <a:t>Memory</a:t>
            </a:r>
          </a:p>
        </p:txBody>
      </p:sp>
      <p:sp>
        <p:nvSpPr>
          <p:cNvPr id="91227" name="Line 115"/>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28" name="Line 116"/>
          <p:cNvSpPr>
            <a:spLocks noChangeShapeType="1"/>
          </p:cNvSpPr>
          <p:nvPr/>
        </p:nvSpPr>
        <p:spPr bwMode="auto">
          <a:xfrm>
            <a:off x="7315200" y="5041900"/>
            <a:ext cx="0" cy="434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29" name="Line 117"/>
          <p:cNvSpPr>
            <a:spLocks noChangeShapeType="1"/>
          </p:cNvSpPr>
          <p:nvPr/>
        </p:nvSpPr>
        <p:spPr bwMode="auto">
          <a:xfrm flipH="1">
            <a:off x="7150100" y="5489575"/>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0" name="Line 118"/>
          <p:cNvSpPr>
            <a:spLocks noChangeShapeType="1"/>
          </p:cNvSpPr>
          <p:nvPr/>
        </p:nvSpPr>
        <p:spPr bwMode="auto">
          <a:xfrm flipH="1">
            <a:off x="7385050" y="49482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1" name="Rectangle 119"/>
          <p:cNvSpPr>
            <a:spLocks noChangeArrowheads="1"/>
          </p:cNvSpPr>
          <p:nvPr/>
        </p:nvSpPr>
        <p:spPr bwMode="auto">
          <a:xfrm>
            <a:off x="7148513" y="46497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1232" name="Rectangle 120"/>
          <p:cNvSpPr>
            <a:spLocks noChangeArrowheads="1"/>
          </p:cNvSpPr>
          <p:nvPr/>
        </p:nvSpPr>
        <p:spPr bwMode="auto">
          <a:xfrm>
            <a:off x="6310313" y="3513138"/>
            <a:ext cx="1381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1233" name="Line 121"/>
          <p:cNvSpPr>
            <a:spLocks noChangeShapeType="1"/>
          </p:cNvSpPr>
          <p:nvPr/>
        </p:nvSpPr>
        <p:spPr bwMode="auto">
          <a:xfrm>
            <a:off x="3810000" y="4508500"/>
            <a:ext cx="0" cy="541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4" name="Line 122"/>
          <p:cNvSpPr>
            <a:spLocks noChangeShapeType="1"/>
          </p:cNvSpPr>
          <p:nvPr/>
        </p:nvSpPr>
        <p:spPr bwMode="auto">
          <a:xfrm>
            <a:off x="3805238" y="5054600"/>
            <a:ext cx="1211262"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5" name="Rectangle 123"/>
          <p:cNvSpPr>
            <a:spLocks noChangeArrowheads="1"/>
          </p:cNvSpPr>
          <p:nvPr/>
        </p:nvSpPr>
        <p:spPr bwMode="auto">
          <a:xfrm rot="5400000">
            <a:off x="5023644" y="4072732"/>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91236" name="Rectangle 124"/>
          <p:cNvSpPr>
            <a:spLocks noChangeArrowheads="1"/>
          </p:cNvSpPr>
          <p:nvPr/>
        </p:nvSpPr>
        <p:spPr bwMode="auto">
          <a:xfrm>
            <a:off x="4575175" y="1993900"/>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237" name="Line 125"/>
          <p:cNvSpPr>
            <a:spLocks noChangeShapeType="1"/>
          </p:cNvSpPr>
          <p:nvPr/>
        </p:nvSpPr>
        <p:spPr bwMode="auto">
          <a:xfrm flipH="1">
            <a:off x="3949700" y="274955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8" name="Line 126"/>
          <p:cNvSpPr>
            <a:spLocks noChangeShapeType="1"/>
          </p:cNvSpPr>
          <p:nvPr/>
        </p:nvSpPr>
        <p:spPr bwMode="auto">
          <a:xfrm>
            <a:off x="4557713" y="2616200"/>
            <a:ext cx="306387" cy="1190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9" name="Line 127"/>
          <p:cNvSpPr>
            <a:spLocks noChangeShapeType="1"/>
          </p:cNvSpPr>
          <p:nvPr/>
        </p:nvSpPr>
        <p:spPr bwMode="auto">
          <a:xfrm flipH="1">
            <a:off x="4587875" y="27193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0" name="Oval 128"/>
          <p:cNvSpPr>
            <a:spLocks noChangeArrowheads="1"/>
          </p:cNvSpPr>
          <p:nvPr/>
        </p:nvSpPr>
        <p:spPr bwMode="auto">
          <a:xfrm>
            <a:off x="4422775" y="26797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241" name="Rectangle 129"/>
          <p:cNvSpPr>
            <a:spLocks noChangeArrowheads="1"/>
          </p:cNvSpPr>
          <p:nvPr/>
        </p:nvSpPr>
        <p:spPr bwMode="auto">
          <a:xfrm>
            <a:off x="4494213" y="2078038"/>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Instruction</a:t>
            </a:r>
          </a:p>
          <a:p>
            <a:pPr algn="ctr"/>
            <a:r>
              <a:rPr lang="en-US" altLang="zh-CN" sz="1800">
                <a:ea typeface="黑体" panose="02010609060101010101" pitchFamily="49" charset="-122"/>
              </a:rPr>
              <a:t>Fetch</a:t>
            </a:r>
            <a:r>
              <a:rPr lang="en-US" altLang="zh-CN">
                <a:latin typeface="Times New Roman" panose="02020603050405020304" pitchFamily="18" charset="0"/>
                <a:ea typeface="宋体" panose="02010600030101010101" pitchFamily="2" charset="-122"/>
              </a:rPr>
              <a:t> </a:t>
            </a:r>
            <a:r>
              <a:rPr lang="en-US" altLang="zh-CN" sz="1800">
                <a:ea typeface="黑体" panose="02010609060101010101" pitchFamily="49" charset="-122"/>
              </a:rPr>
              <a:t>Unit</a:t>
            </a:r>
          </a:p>
        </p:txBody>
      </p:sp>
      <p:sp>
        <p:nvSpPr>
          <p:cNvPr id="91242" name="Rectangle 130"/>
          <p:cNvSpPr>
            <a:spLocks noChangeArrowheads="1"/>
          </p:cNvSpPr>
          <p:nvPr/>
        </p:nvSpPr>
        <p:spPr bwMode="auto">
          <a:xfrm>
            <a:off x="3500438" y="25304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1243" name="Line 131"/>
          <p:cNvSpPr>
            <a:spLocks noChangeShapeType="1"/>
          </p:cNvSpPr>
          <p:nvPr/>
        </p:nvSpPr>
        <p:spPr bwMode="auto">
          <a:xfrm flipV="1">
            <a:off x="5638800" y="2882900"/>
            <a:ext cx="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4" name="Line 132"/>
          <p:cNvSpPr>
            <a:spLocks noChangeShapeType="1"/>
          </p:cNvSpPr>
          <p:nvPr/>
        </p:nvSpPr>
        <p:spPr bwMode="auto">
          <a:xfrm flipH="1">
            <a:off x="5473700" y="4038600"/>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5" name="Rectangle 133"/>
          <p:cNvSpPr>
            <a:spLocks noChangeArrowheads="1"/>
          </p:cNvSpPr>
          <p:nvPr/>
        </p:nvSpPr>
        <p:spPr bwMode="auto">
          <a:xfrm>
            <a:off x="5624513" y="3505200"/>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91246" name="Line 134"/>
          <p:cNvSpPr>
            <a:spLocks noChangeShapeType="1"/>
          </p:cNvSpPr>
          <p:nvPr/>
        </p:nvSpPr>
        <p:spPr bwMode="auto">
          <a:xfrm>
            <a:off x="5762625" y="2120900"/>
            <a:ext cx="2530475" cy="127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7" name="Rectangle 135"/>
          <p:cNvSpPr>
            <a:spLocks noChangeArrowheads="1"/>
          </p:cNvSpPr>
          <p:nvPr/>
        </p:nvSpPr>
        <p:spPr bwMode="auto">
          <a:xfrm>
            <a:off x="5853113" y="1744663"/>
            <a:ext cx="2066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Instruction&lt;31:0</a:t>
            </a:r>
            <a:r>
              <a:rPr lang="en-US" altLang="zh-CN" b="0">
                <a:latin typeface="Times New Roman" panose="02020603050405020304" pitchFamily="18" charset="0"/>
                <a:ea typeface="宋体" panose="02010600030101010101" pitchFamily="2" charset="-122"/>
              </a:rPr>
              <a:t>&gt;</a:t>
            </a:r>
          </a:p>
        </p:txBody>
      </p:sp>
      <p:sp>
        <p:nvSpPr>
          <p:cNvPr id="91248" name="Line 136"/>
          <p:cNvSpPr>
            <a:spLocks noChangeShapeType="1"/>
          </p:cNvSpPr>
          <p:nvPr/>
        </p:nvSpPr>
        <p:spPr bwMode="auto">
          <a:xfrm>
            <a:off x="3975100" y="24384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9" name="Line 137"/>
          <p:cNvSpPr>
            <a:spLocks noChangeShapeType="1"/>
          </p:cNvSpPr>
          <p:nvPr/>
        </p:nvSpPr>
        <p:spPr bwMode="auto">
          <a:xfrm>
            <a:off x="3975100" y="2133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50" name="Rectangle 138"/>
          <p:cNvSpPr>
            <a:spLocks noChangeArrowheads="1"/>
          </p:cNvSpPr>
          <p:nvPr/>
        </p:nvSpPr>
        <p:spPr bwMode="auto">
          <a:xfrm>
            <a:off x="2763838" y="2225675"/>
            <a:ext cx="1177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 = 0</a:t>
            </a:r>
          </a:p>
        </p:txBody>
      </p:sp>
      <p:sp>
        <p:nvSpPr>
          <p:cNvPr id="91251" name="Rectangle 139"/>
          <p:cNvSpPr>
            <a:spLocks noChangeArrowheads="1"/>
          </p:cNvSpPr>
          <p:nvPr/>
        </p:nvSpPr>
        <p:spPr bwMode="auto">
          <a:xfrm>
            <a:off x="2890838" y="1844675"/>
            <a:ext cx="1343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1252" name="Rectangle 140"/>
          <p:cNvSpPr>
            <a:spLocks noGrp="1" noChangeArrowheads="1"/>
          </p:cNvSpPr>
          <p:nvPr>
            <p:ph type="body" idx="1"/>
          </p:nvPr>
        </p:nvSpPr>
        <p:spPr>
          <a:xfrm>
            <a:off x="419100" y="1524000"/>
            <a:ext cx="8191500" cy="325438"/>
          </a:xfrm>
          <a:noFill/>
        </p:spPr>
        <p:txBody>
          <a:bodyPr/>
          <a:lstStyle/>
          <a:p>
            <a:r>
              <a:rPr lang="en-US" altLang="zh-CN" smtClean="0">
                <a:ea typeface="宋体" panose="02010600030101010101" pitchFamily="2" charset="-122"/>
              </a:rPr>
              <a:t>R[rd] </a:t>
            </a:r>
            <a:r>
              <a:rPr lang="en-US" altLang="zh-CN" smtClean="0">
                <a:ea typeface="宋体" panose="02010600030101010101" pitchFamily="2" charset="-122"/>
                <a:cs typeface="Arial" panose="020B0604020202020204" pitchFamily="34" charset="0"/>
                <a:sym typeface="Wingdings" panose="05000000000000000000" pitchFamily="2" charset="2"/>
              </a:rPr>
              <a:t>←</a:t>
            </a:r>
            <a:r>
              <a:rPr lang="en-US" altLang="zh-CN" smtClean="0">
                <a:ea typeface="宋体" panose="02010600030101010101" pitchFamily="2" charset="-122"/>
              </a:rPr>
              <a:t> R[rs]  + / -  R[rt]</a:t>
            </a:r>
          </a:p>
        </p:txBody>
      </p:sp>
      <p:sp>
        <p:nvSpPr>
          <p:cNvPr id="91253" name="Rectangle 141"/>
          <p:cNvSpPr>
            <a:spLocks noChangeArrowheads="1"/>
          </p:cNvSpPr>
          <p:nvPr/>
        </p:nvSpPr>
        <p:spPr bwMode="auto">
          <a:xfrm>
            <a:off x="7732713" y="4038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1254" name="Rectangle 142"/>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1255" name="Rectangle 143"/>
          <p:cNvSpPr>
            <a:spLocks noChangeArrowheads="1"/>
          </p:cNvSpPr>
          <p:nvPr/>
        </p:nvSpPr>
        <p:spPr bwMode="auto">
          <a:xfrm>
            <a:off x="4151313" y="42672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1256" name="Rectangle 144"/>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1257" name="Rectangle 145"/>
          <p:cNvSpPr>
            <a:spLocks noChangeArrowheads="1"/>
          </p:cNvSpPr>
          <p:nvPr/>
        </p:nvSpPr>
        <p:spPr bwMode="auto">
          <a:xfrm>
            <a:off x="22812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1258" name="Rectangle 146"/>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1259" name="Line 147"/>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60" name="Rectangle 148"/>
          <p:cNvSpPr>
            <a:spLocks noChangeArrowheads="1"/>
          </p:cNvSpPr>
          <p:nvPr/>
        </p:nvSpPr>
        <p:spPr bwMode="auto">
          <a:xfrm rot="5400000">
            <a:off x="57570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&lt;21:25&gt;</a:t>
            </a:r>
          </a:p>
        </p:txBody>
      </p:sp>
      <p:sp>
        <p:nvSpPr>
          <p:cNvPr id="91261" name="Rectangle 149"/>
          <p:cNvSpPr>
            <a:spLocks noChangeArrowheads="1"/>
          </p:cNvSpPr>
          <p:nvPr/>
        </p:nvSpPr>
        <p:spPr bwMode="auto">
          <a:xfrm rot="5400000">
            <a:off x="62904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&lt;16:20&gt;</a:t>
            </a:r>
          </a:p>
        </p:txBody>
      </p:sp>
      <p:sp>
        <p:nvSpPr>
          <p:cNvPr id="91262" name="Rectangle 150"/>
          <p:cNvSpPr>
            <a:spLocks noChangeArrowheads="1"/>
          </p:cNvSpPr>
          <p:nvPr/>
        </p:nvSpPr>
        <p:spPr bwMode="auto">
          <a:xfrm rot="5400000">
            <a:off x="68238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&lt;11:15&gt;</a:t>
            </a:r>
          </a:p>
        </p:txBody>
      </p:sp>
      <p:sp>
        <p:nvSpPr>
          <p:cNvPr id="91263" name="Rectangle 151"/>
          <p:cNvSpPr>
            <a:spLocks noChangeArrowheads="1"/>
          </p:cNvSpPr>
          <p:nvPr/>
        </p:nvSpPr>
        <p:spPr bwMode="auto">
          <a:xfrm rot="5400000">
            <a:off x="7369969" y="2412207"/>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&lt;0:15&gt;</a:t>
            </a:r>
          </a:p>
        </p:txBody>
      </p:sp>
      <p:sp>
        <p:nvSpPr>
          <p:cNvPr id="91264" name="Line 152"/>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65" name="Line 153"/>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66" name="Line 154"/>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67" name="Rectangle 155"/>
          <p:cNvSpPr>
            <a:spLocks noChangeArrowheads="1"/>
          </p:cNvSpPr>
          <p:nvPr/>
        </p:nvSpPr>
        <p:spPr bwMode="auto">
          <a:xfrm>
            <a:off x="7453313" y="29718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Imm16</a:t>
            </a:r>
          </a:p>
        </p:txBody>
      </p:sp>
      <p:sp>
        <p:nvSpPr>
          <p:cNvPr id="91268" name="Rectangle 156"/>
          <p:cNvSpPr>
            <a:spLocks noChangeArrowheads="1"/>
          </p:cNvSpPr>
          <p:nvPr/>
        </p:nvSpPr>
        <p:spPr bwMode="auto">
          <a:xfrm>
            <a:off x="6919913" y="29718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Rd</a:t>
            </a:r>
          </a:p>
        </p:txBody>
      </p:sp>
      <p:sp>
        <p:nvSpPr>
          <p:cNvPr id="91269" name="Rectangle 157"/>
          <p:cNvSpPr>
            <a:spLocks noChangeArrowheads="1"/>
          </p:cNvSpPr>
          <p:nvPr/>
        </p:nvSpPr>
        <p:spPr bwMode="auto">
          <a:xfrm>
            <a:off x="6462713" y="29718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Rt</a:t>
            </a:r>
          </a:p>
        </p:txBody>
      </p:sp>
      <p:sp>
        <p:nvSpPr>
          <p:cNvPr id="91270" name="Rectangle 158"/>
          <p:cNvSpPr>
            <a:spLocks noChangeArrowheads="1"/>
          </p:cNvSpPr>
          <p:nvPr/>
        </p:nvSpPr>
        <p:spPr bwMode="auto">
          <a:xfrm>
            <a:off x="5929313" y="29718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Rs</a:t>
            </a:r>
          </a:p>
        </p:txBody>
      </p:sp>
      <p:grpSp>
        <p:nvGrpSpPr>
          <p:cNvPr id="91271" name="Group 159"/>
          <p:cNvGrpSpPr>
            <a:grpSpLocks/>
          </p:cNvGrpSpPr>
          <p:nvPr/>
        </p:nvGrpSpPr>
        <p:grpSpPr bwMode="auto">
          <a:xfrm>
            <a:off x="1509713" y="609600"/>
            <a:ext cx="6327775" cy="668338"/>
            <a:chOff x="951" y="384"/>
            <a:chExt cx="3986" cy="421"/>
          </a:xfrm>
        </p:grpSpPr>
        <p:sp>
          <p:nvSpPr>
            <p:cNvPr id="91292" name="Rectangle 160"/>
            <p:cNvSpPr>
              <a:spLocks noChangeArrowheads="1"/>
            </p:cNvSpPr>
            <p:nvPr/>
          </p:nvSpPr>
          <p:spPr bwMode="auto">
            <a:xfrm>
              <a:off x="1016" y="584"/>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1293" name="Group 161"/>
            <p:cNvGrpSpPr>
              <a:grpSpLocks/>
            </p:cNvGrpSpPr>
            <p:nvPr/>
          </p:nvGrpSpPr>
          <p:grpSpPr bwMode="auto">
            <a:xfrm>
              <a:off x="1012" y="576"/>
              <a:ext cx="664" cy="229"/>
              <a:chOff x="1012" y="576"/>
              <a:chExt cx="664" cy="229"/>
            </a:xfrm>
          </p:grpSpPr>
          <p:sp>
            <p:nvSpPr>
              <p:cNvPr id="91316" name="Rectangle 162"/>
              <p:cNvSpPr>
                <a:spLocks noChangeArrowheads="1"/>
              </p:cNvSpPr>
              <p:nvPr/>
            </p:nvSpPr>
            <p:spPr bwMode="auto">
              <a:xfrm>
                <a:off x="1012" y="580"/>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317" name="Rectangle 163"/>
              <p:cNvSpPr>
                <a:spLocks noChangeArrowheads="1"/>
              </p:cNvSpPr>
              <p:nvPr/>
            </p:nvSpPr>
            <p:spPr bwMode="auto">
              <a:xfrm>
                <a:off x="1209" y="576"/>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op</a:t>
                </a:r>
              </a:p>
            </p:txBody>
          </p:sp>
        </p:grpSp>
        <p:grpSp>
          <p:nvGrpSpPr>
            <p:cNvPr id="91294" name="Group 164"/>
            <p:cNvGrpSpPr>
              <a:grpSpLocks/>
            </p:cNvGrpSpPr>
            <p:nvPr/>
          </p:nvGrpSpPr>
          <p:grpSpPr bwMode="auto">
            <a:xfrm>
              <a:off x="1684" y="576"/>
              <a:ext cx="616" cy="229"/>
              <a:chOff x="1684" y="576"/>
              <a:chExt cx="616" cy="229"/>
            </a:xfrm>
          </p:grpSpPr>
          <p:sp>
            <p:nvSpPr>
              <p:cNvPr id="91314" name="Rectangle 165"/>
              <p:cNvSpPr>
                <a:spLocks noChangeArrowheads="1"/>
              </p:cNvSpPr>
              <p:nvPr/>
            </p:nvSpPr>
            <p:spPr bwMode="auto">
              <a:xfrm>
                <a:off x="1684"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315" name="Rectangle 166"/>
              <p:cNvSpPr>
                <a:spLocks noChangeArrowheads="1"/>
              </p:cNvSpPr>
              <p:nvPr/>
            </p:nvSpPr>
            <p:spPr bwMode="auto">
              <a:xfrm>
                <a:off x="1863" y="576"/>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rs</a:t>
                </a:r>
              </a:p>
            </p:txBody>
          </p:sp>
        </p:grpSp>
        <p:grpSp>
          <p:nvGrpSpPr>
            <p:cNvPr id="91295" name="Group 167"/>
            <p:cNvGrpSpPr>
              <a:grpSpLocks/>
            </p:cNvGrpSpPr>
            <p:nvPr/>
          </p:nvGrpSpPr>
          <p:grpSpPr bwMode="auto">
            <a:xfrm>
              <a:off x="2308" y="576"/>
              <a:ext cx="616" cy="229"/>
              <a:chOff x="2308" y="576"/>
              <a:chExt cx="616" cy="229"/>
            </a:xfrm>
          </p:grpSpPr>
          <p:sp>
            <p:nvSpPr>
              <p:cNvPr id="91312" name="Rectangle 168"/>
              <p:cNvSpPr>
                <a:spLocks noChangeArrowheads="1"/>
              </p:cNvSpPr>
              <p:nvPr/>
            </p:nvSpPr>
            <p:spPr bwMode="auto">
              <a:xfrm>
                <a:off x="2308"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313" name="Rectangle 169"/>
              <p:cNvSpPr>
                <a:spLocks noChangeArrowheads="1"/>
              </p:cNvSpPr>
              <p:nvPr/>
            </p:nvSpPr>
            <p:spPr bwMode="auto">
              <a:xfrm>
                <a:off x="2487" y="57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rt</a:t>
                </a:r>
              </a:p>
            </p:txBody>
          </p:sp>
        </p:grpSp>
        <p:grpSp>
          <p:nvGrpSpPr>
            <p:cNvPr id="91296" name="Group 170"/>
            <p:cNvGrpSpPr>
              <a:grpSpLocks/>
            </p:cNvGrpSpPr>
            <p:nvPr/>
          </p:nvGrpSpPr>
          <p:grpSpPr bwMode="auto">
            <a:xfrm>
              <a:off x="2932" y="576"/>
              <a:ext cx="616" cy="229"/>
              <a:chOff x="2932" y="576"/>
              <a:chExt cx="616" cy="229"/>
            </a:xfrm>
          </p:grpSpPr>
          <p:sp>
            <p:nvSpPr>
              <p:cNvPr id="91310" name="Rectangle 171"/>
              <p:cNvSpPr>
                <a:spLocks noChangeArrowheads="1"/>
              </p:cNvSpPr>
              <p:nvPr/>
            </p:nvSpPr>
            <p:spPr bwMode="auto">
              <a:xfrm>
                <a:off x="2932"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311" name="Rectangle 172"/>
              <p:cNvSpPr>
                <a:spLocks noChangeArrowheads="1"/>
              </p:cNvSpPr>
              <p:nvPr/>
            </p:nvSpPr>
            <p:spPr bwMode="auto">
              <a:xfrm>
                <a:off x="3111" y="576"/>
                <a:ext cx="25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rd</a:t>
                </a:r>
              </a:p>
            </p:txBody>
          </p:sp>
        </p:grpSp>
        <p:grpSp>
          <p:nvGrpSpPr>
            <p:cNvPr id="91297" name="Group 173"/>
            <p:cNvGrpSpPr>
              <a:grpSpLocks/>
            </p:cNvGrpSpPr>
            <p:nvPr/>
          </p:nvGrpSpPr>
          <p:grpSpPr bwMode="auto">
            <a:xfrm>
              <a:off x="3556" y="576"/>
              <a:ext cx="621" cy="229"/>
              <a:chOff x="3556" y="576"/>
              <a:chExt cx="621" cy="229"/>
            </a:xfrm>
          </p:grpSpPr>
          <p:sp>
            <p:nvSpPr>
              <p:cNvPr id="91308" name="Rectangle 174"/>
              <p:cNvSpPr>
                <a:spLocks noChangeArrowheads="1"/>
              </p:cNvSpPr>
              <p:nvPr/>
            </p:nvSpPr>
            <p:spPr bwMode="auto">
              <a:xfrm>
                <a:off x="3556" y="580"/>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309" name="Rectangle 175"/>
              <p:cNvSpPr>
                <a:spLocks noChangeArrowheads="1"/>
              </p:cNvSpPr>
              <p:nvPr/>
            </p:nvSpPr>
            <p:spPr bwMode="auto">
              <a:xfrm>
                <a:off x="3639" y="576"/>
                <a:ext cx="5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shamt</a:t>
                </a:r>
              </a:p>
            </p:txBody>
          </p:sp>
        </p:grpSp>
        <p:grpSp>
          <p:nvGrpSpPr>
            <p:cNvPr id="91298" name="Group 176"/>
            <p:cNvGrpSpPr>
              <a:grpSpLocks/>
            </p:cNvGrpSpPr>
            <p:nvPr/>
          </p:nvGrpSpPr>
          <p:grpSpPr bwMode="auto">
            <a:xfrm>
              <a:off x="4180" y="576"/>
              <a:ext cx="664" cy="229"/>
              <a:chOff x="4180" y="576"/>
              <a:chExt cx="664" cy="229"/>
            </a:xfrm>
          </p:grpSpPr>
          <p:sp>
            <p:nvSpPr>
              <p:cNvPr id="91306" name="Rectangle 177"/>
              <p:cNvSpPr>
                <a:spLocks noChangeArrowheads="1"/>
              </p:cNvSpPr>
              <p:nvPr/>
            </p:nvSpPr>
            <p:spPr bwMode="auto">
              <a:xfrm>
                <a:off x="4180" y="580"/>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1307" name="Rectangle 178"/>
              <p:cNvSpPr>
                <a:spLocks noChangeArrowheads="1"/>
              </p:cNvSpPr>
              <p:nvPr/>
            </p:nvSpPr>
            <p:spPr bwMode="auto">
              <a:xfrm>
                <a:off x="4377" y="576"/>
                <a:ext cx="4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func</a:t>
                </a:r>
              </a:p>
            </p:txBody>
          </p:sp>
        </p:grpSp>
        <p:sp>
          <p:nvSpPr>
            <p:cNvPr id="91299" name="Rectangle 179"/>
            <p:cNvSpPr>
              <a:spLocks noChangeArrowheads="1"/>
            </p:cNvSpPr>
            <p:nvPr/>
          </p:nvSpPr>
          <p:spPr bwMode="auto">
            <a:xfrm>
              <a:off x="4743" y="38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0</a:t>
              </a:r>
            </a:p>
          </p:txBody>
        </p:sp>
        <p:sp>
          <p:nvSpPr>
            <p:cNvPr id="91300" name="Rectangle 180"/>
            <p:cNvSpPr>
              <a:spLocks noChangeArrowheads="1"/>
            </p:cNvSpPr>
            <p:nvPr/>
          </p:nvSpPr>
          <p:spPr bwMode="auto">
            <a:xfrm>
              <a:off x="4023" y="38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6</a:t>
              </a:r>
            </a:p>
          </p:txBody>
        </p:sp>
        <p:sp>
          <p:nvSpPr>
            <p:cNvPr id="91301" name="Rectangle 181"/>
            <p:cNvSpPr>
              <a:spLocks noChangeArrowheads="1"/>
            </p:cNvSpPr>
            <p:nvPr/>
          </p:nvSpPr>
          <p:spPr bwMode="auto">
            <a:xfrm>
              <a:off x="3351"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11</a:t>
              </a:r>
            </a:p>
          </p:txBody>
        </p:sp>
        <p:sp>
          <p:nvSpPr>
            <p:cNvPr id="91302" name="Rectangle 182"/>
            <p:cNvSpPr>
              <a:spLocks noChangeArrowheads="1"/>
            </p:cNvSpPr>
            <p:nvPr/>
          </p:nvSpPr>
          <p:spPr bwMode="auto">
            <a:xfrm>
              <a:off x="2727"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16</a:t>
              </a:r>
            </a:p>
          </p:txBody>
        </p:sp>
        <p:sp>
          <p:nvSpPr>
            <p:cNvPr id="91303" name="Rectangle 183"/>
            <p:cNvSpPr>
              <a:spLocks noChangeArrowheads="1"/>
            </p:cNvSpPr>
            <p:nvPr/>
          </p:nvSpPr>
          <p:spPr bwMode="auto">
            <a:xfrm>
              <a:off x="2103"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21</a:t>
              </a:r>
            </a:p>
          </p:txBody>
        </p:sp>
        <p:sp>
          <p:nvSpPr>
            <p:cNvPr id="91304" name="Rectangle 184"/>
            <p:cNvSpPr>
              <a:spLocks noChangeArrowheads="1"/>
            </p:cNvSpPr>
            <p:nvPr/>
          </p:nvSpPr>
          <p:spPr bwMode="auto">
            <a:xfrm>
              <a:off x="1479"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26</a:t>
              </a:r>
            </a:p>
          </p:txBody>
        </p:sp>
        <p:sp>
          <p:nvSpPr>
            <p:cNvPr id="91305" name="Rectangle 185"/>
            <p:cNvSpPr>
              <a:spLocks noChangeArrowheads="1"/>
            </p:cNvSpPr>
            <p:nvPr/>
          </p:nvSpPr>
          <p:spPr bwMode="auto">
            <a:xfrm>
              <a:off x="951"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31</a:t>
              </a:r>
            </a:p>
          </p:txBody>
        </p:sp>
      </p:grpSp>
      <p:grpSp>
        <p:nvGrpSpPr>
          <p:cNvPr id="247994" name="Group 186"/>
          <p:cNvGrpSpPr>
            <a:grpSpLocks/>
          </p:cNvGrpSpPr>
          <p:nvPr/>
        </p:nvGrpSpPr>
        <p:grpSpPr bwMode="auto">
          <a:xfrm>
            <a:off x="2605088" y="3235325"/>
            <a:ext cx="442912" cy="382588"/>
            <a:chOff x="1641" y="2038"/>
            <a:chExt cx="279" cy="241"/>
          </a:xfrm>
        </p:grpSpPr>
        <p:sp>
          <p:nvSpPr>
            <p:cNvPr id="91290" name="Line 187"/>
            <p:cNvSpPr>
              <a:spLocks noChangeShapeType="1"/>
            </p:cNvSpPr>
            <p:nvPr/>
          </p:nvSpPr>
          <p:spPr bwMode="auto">
            <a:xfrm>
              <a:off x="1641" y="2038"/>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91" name="Line 188"/>
            <p:cNvSpPr>
              <a:spLocks noChangeShapeType="1"/>
            </p:cNvSpPr>
            <p:nvPr/>
          </p:nvSpPr>
          <p:spPr bwMode="auto">
            <a:xfrm>
              <a:off x="1920" y="2043"/>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7997" name="Group 189"/>
          <p:cNvGrpSpPr>
            <a:grpSpLocks/>
          </p:cNvGrpSpPr>
          <p:nvPr/>
        </p:nvGrpSpPr>
        <p:grpSpPr bwMode="auto">
          <a:xfrm>
            <a:off x="3221038" y="3797300"/>
            <a:ext cx="1793875" cy="698500"/>
            <a:chOff x="2029" y="2382"/>
            <a:chExt cx="1130" cy="440"/>
          </a:xfrm>
        </p:grpSpPr>
        <p:sp>
          <p:nvSpPr>
            <p:cNvPr id="91288" name="Line 190"/>
            <p:cNvSpPr>
              <a:spLocks noChangeShapeType="1"/>
            </p:cNvSpPr>
            <p:nvPr/>
          </p:nvSpPr>
          <p:spPr bwMode="auto">
            <a:xfrm>
              <a:off x="2039" y="2382"/>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9" name="Line 191"/>
            <p:cNvSpPr>
              <a:spLocks noChangeShapeType="1"/>
            </p:cNvSpPr>
            <p:nvPr/>
          </p:nvSpPr>
          <p:spPr bwMode="auto">
            <a:xfrm>
              <a:off x="2029" y="2822"/>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8000" name="Line 192"/>
          <p:cNvSpPr>
            <a:spLocks noChangeShapeType="1"/>
          </p:cNvSpPr>
          <p:nvPr/>
        </p:nvSpPr>
        <p:spPr bwMode="auto">
          <a:xfrm>
            <a:off x="4530725" y="4632325"/>
            <a:ext cx="4826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001" name="Line 193"/>
          <p:cNvSpPr>
            <a:spLocks noChangeShapeType="1"/>
          </p:cNvSpPr>
          <p:nvPr/>
        </p:nvSpPr>
        <p:spPr bwMode="auto">
          <a:xfrm flipH="1">
            <a:off x="5456238" y="4205288"/>
            <a:ext cx="23368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3" name="Line 195"/>
          <p:cNvSpPr>
            <a:spLocks noChangeShapeType="1"/>
          </p:cNvSpPr>
          <p:nvPr/>
        </p:nvSpPr>
        <p:spPr bwMode="auto">
          <a:xfrm>
            <a:off x="8097838" y="4489450"/>
            <a:ext cx="4064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4" name="Line 196"/>
          <p:cNvSpPr>
            <a:spLocks noChangeShapeType="1"/>
          </p:cNvSpPr>
          <p:nvPr/>
        </p:nvSpPr>
        <p:spPr bwMode="auto">
          <a:xfrm>
            <a:off x="8529638" y="4514850"/>
            <a:ext cx="0" cy="1627188"/>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5" name="Line 197"/>
          <p:cNvSpPr>
            <a:spLocks noChangeShapeType="1"/>
          </p:cNvSpPr>
          <p:nvPr/>
        </p:nvSpPr>
        <p:spPr bwMode="auto">
          <a:xfrm flipH="1">
            <a:off x="731838" y="6167438"/>
            <a:ext cx="78232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6" name="Line 198"/>
          <p:cNvSpPr>
            <a:spLocks noChangeShapeType="1"/>
          </p:cNvSpPr>
          <p:nvPr/>
        </p:nvSpPr>
        <p:spPr bwMode="auto">
          <a:xfrm flipV="1">
            <a:off x="771526" y="4124325"/>
            <a:ext cx="0" cy="208280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7" name="Line 199"/>
          <p:cNvSpPr>
            <a:spLocks noChangeShapeType="1"/>
          </p:cNvSpPr>
          <p:nvPr/>
        </p:nvSpPr>
        <p:spPr bwMode="auto">
          <a:xfrm flipH="1">
            <a:off x="731838" y="4135438"/>
            <a:ext cx="10414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008" name="Line 200"/>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009" name="Line 201"/>
          <p:cNvSpPr>
            <a:spLocks noChangeShapeType="1"/>
          </p:cNvSpPr>
          <p:nvPr/>
        </p:nvSpPr>
        <p:spPr bwMode="auto">
          <a:xfrm>
            <a:off x="4338638" y="5356225"/>
            <a:ext cx="0" cy="4000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010" name="Line 202"/>
          <p:cNvSpPr>
            <a:spLocks noChangeShapeType="1"/>
          </p:cNvSpPr>
          <p:nvPr/>
        </p:nvSpPr>
        <p:spPr bwMode="auto">
          <a:xfrm flipV="1">
            <a:off x="7920038" y="3554413"/>
            <a:ext cx="0" cy="4508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8011" name="Group 203"/>
          <p:cNvGrpSpPr>
            <a:grpSpLocks/>
          </p:cNvGrpSpPr>
          <p:nvPr/>
        </p:nvGrpSpPr>
        <p:grpSpPr bwMode="auto">
          <a:xfrm>
            <a:off x="1762125" y="2540000"/>
            <a:ext cx="442913" cy="1085850"/>
            <a:chOff x="1110" y="1600"/>
            <a:chExt cx="279" cy="684"/>
          </a:xfrm>
        </p:grpSpPr>
        <p:sp>
          <p:nvSpPr>
            <p:cNvPr id="91281" name="Line 204"/>
            <p:cNvSpPr>
              <a:spLocks noChangeShapeType="1"/>
            </p:cNvSpPr>
            <p:nvPr/>
          </p:nvSpPr>
          <p:spPr bwMode="auto">
            <a:xfrm>
              <a:off x="1110" y="1600"/>
              <a:ext cx="0" cy="103"/>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82" name="Line 205"/>
            <p:cNvSpPr>
              <a:spLocks noChangeShapeType="1"/>
            </p:cNvSpPr>
            <p:nvPr/>
          </p:nvSpPr>
          <p:spPr bwMode="auto">
            <a:xfrm>
              <a:off x="1389" y="1914"/>
              <a:ext cx="0" cy="37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70802E8F-0752-4B92-8D61-85EF13D2DB20}" type="slidenum">
              <a:rPr lang="zh-CN" altLang="en-US" smtClean="0"/>
              <a:pPr/>
              <a:t>15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47994"/>
                                        </p:tgtEl>
                                        <p:attrNameLst>
                                          <p:attrName>style.visibility</p:attrName>
                                        </p:attrNameLst>
                                      </p:cBhvr>
                                      <p:to>
                                        <p:strVal val="visible"/>
                                      </p:to>
                                    </p:set>
                                    <p:animEffect transition="in" filter="slide(fromTop)">
                                      <p:cBhvr>
                                        <p:cTn id="7" dur="500"/>
                                        <p:tgtEl>
                                          <p:spTgt spid="247994"/>
                                        </p:tgtEl>
                                      </p:cBhvr>
                                    </p:animEffect>
                                  </p:childTnLst>
                                  <p:subTnLst>
                                    <p:animClr clrSpc="rgb" dir="cw">
                                      <p:cBhvr override="childStyle">
                                        <p:cTn dur="1" fill="hold" display="0" masterRel="nextClick" afterEffect="1"/>
                                        <p:tgtEl>
                                          <p:spTgt spid="247994"/>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7997"/>
                                        </p:tgtEl>
                                        <p:attrNameLst>
                                          <p:attrName>style.visibility</p:attrName>
                                        </p:attrNameLst>
                                      </p:cBhvr>
                                      <p:to>
                                        <p:strVal val="visible"/>
                                      </p:to>
                                    </p:set>
                                    <p:animEffect transition="in" filter="wipe(left)">
                                      <p:cBhvr>
                                        <p:cTn id="12" dur="500"/>
                                        <p:tgtEl>
                                          <p:spTgt spid="24799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8009"/>
                                        </p:tgtEl>
                                        <p:attrNameLst>
                                          <p:attrName>style.visibility</p:attrName>
                                        </p:attrNameLst>
                                      </p:cBhvr>
                                      <p:to>
                                        <p:strVal val="visible"/>
                                      </p:to>
                                    </p:set>
                                    <p:animEffect transition="in" filter="slide(fromBottom)">
                                      <p:cBhvr>
                                        <p:cTn id="17" dur="500"/>
                                        <p:tgtEl>
                                          <p:spTgt spid="248009"/>
                                        </p:tgtEl>
                                      </p:cBhvr>
                                    </p:animEffect>
                                  </p:childTnLst>
                                  <p:subTnLst>
                                    <p:animClr clrSpc="rgb" dir="cw">
                                      <p:cBhvr override="childStyle">
                                        <p:cTn dur="1" fill="hold" display="0" masterRel="nextClick" afterEffect="1"/>
                                        <p:tgtEl>
                                          <p:spTgt spid="248009"/>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000"/>
                                        </p:tgtEl>
                                        <p:attrNameLst>
                                          <p:attrName>style.visibility</p:attrName>
                                        </p:attrNameLst>
                                      </p:cBhvr>
                                      <p:to>
                                        <p:strVal val="visible"/>
                                      </p:to>
                                    </p:set>
                                    <p:animEffect transition="in" filter="wipe(left)">
                                      <p:cBhvr>
                                        <p:cTn id="22" dur="500"/>
                                        <p:tgtEl>
                                          <p:spTgt spid="24800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48008"/>
                                        </p:tgtEl>
                                        <p:attrNameLst>
                                          <p:attrName>style.visibility</p:attrName>
                                        </p:attrNameLst>
                                      </p:cBhvr>
                                      <p:to>
                                        <p:strVal val="visible"/>
                                      </p:to>
                                    </p:set>
                                    <p:animEffect transition="in" filter="slide(fromTop)">
                                      <p:cBhvr>
                                        <p:cTn id="27" dur="500"/>
                                        <p:tgtEl>
                                          <p:spTgt spid="2480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8001"/>
                                        </p:tgtEl>
                                        <p:attrNameLst>
                                          <p:attrName>style.visibility</p:attrName>
                                        </p:attrNameLst>
                                      </p:cBhvr>
                                      <p:to>
                                        <p:strVal val="visible"/>
                                      </p:to>
                                    </p:set>
                                    <p:animEffect transition="in" filter="wipe(left)">
                                      <p:cBhvr>
                                        <p:cTn id="32" dur="500"/>
                                        <p:tgtEl>
                                          <p:spTgt spid="24800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248010"/>
                                        </p:tgtEl>
                                        <p:attrNameLst>
                                          <p:attrName>style.visibility</p:attrName>
                                        </p:attrNameLst>
                                      </p:cBhvr>
                                      <p:to>
                                        <p:strVal val="visible"/>
                                      </p:to>
                                    </p:set>
                                    <p:animEffect transition="in" filter="slide(fromTop)">
                                      <p:cBhvr>
                                        <p:cTn id="37" dur="500"/>
                                        <p:tgtEl>
                                          <p:spTgt spid="2480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283"/>
                                        </p:tgtEl>
                                        <p:attrNameLst>
                                          <p:attrName>style.visibility</p:attrName>
                                        </p:attrNameLst>
                                      </p:cBhvr>
                                      <p:to>
                                        <p:strVal val="visible"/>
                                      </p:to>
                                    </p:set>
                                    <p:animEffect transition="in" filter="wipe(left)">
                                      <p:cBhvr>
                                        <p:cTn id="42" dur="500"/>
                                        <p:tgtEl>
                                          <p:spTgt spid="91283"/>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91284"/>
                                        </p:tgtEl>
                                        <p:attrNameLst>
                                          <p:attrName>style.visibility</p:attrName>
                                        </p:attrNameLst>
                                      </p:cBhvr>
                                      <p:to>
                                        <p:strVal val="visible"/>
                                      </p:to>
                                    </p:set>
                                    <p:animEffect transition="in" filter="wipe(up)">
                                      <p:cBhvr>
                                        <p:cTn id="46" dur="500"/>
                                        <p:tgtEl>
                                          <p:spTgt spid="91284"/>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91285"/>
                                        </p:tgtEl>
                                        <p:attrNameLst>
                                          <p:attrName>style.visibility</p:attrName>
                                        </p:attrNameLst>
                                      </p:cBhvr>
                                      <p:to>
                                        <p:strVal val="visible"/>
                                      </p:to>
                                    </p:set>
                                    <p:animEffect transition="in" filter="wipe(right)">
                                      <p:cBhvr>
                                        <p:cTn id="50" dur="500"/>
                                        <p:tgtEl>
                                          <p:spTgt spid="91285"/>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91286"/>
                                        </p:tgtEl>
                                        <p:attrNameLst>
                                          <p:attrName>style.visibility</p:attrName>
                                        </p:attrNameLst>
                                      </p:cBhvr>
                                      <p:to>
                                        <p:strVal val="visible"/>
                                      </p:to>
                                    </p:set>
                                    <p:animEffect transition="in" filter="wipe(down)">
                                      <p:cBhvr>
                                        <p:cTn id="54" dur="500"/>
                                        <p:tgtEl>
                                          <p:spTgt spid="91286"/>
                                        </p:tgtEl>
                                      </p:cBhvr>
                                    </p:animEffect>
                                  </p:childTnLst>
                                </p:cTn>
                              </p:par>
                            </p:childTnLst>
                          </p:cTn>
                        </p:par>
                        <p:par>
                          <p:cTn id="55" fill="hold">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91287"/>
                                        </p:tgtEl>
                                        <p:attrNameLst>
                                          <p:attrName>style.visibility</p:attrName>
                                        </p:attrNameLst>
                                      </p:cBhvr>
                                      <p:to>
                                        <p:strVal val="visible"/>
                                      </p:to>
                                    </p:set>
                                    <p:animEffect transition="in" filter="wipe(left)">
                                      <p:cBhvr>
                                        <p:cTn id="58" dur="500"/>
                                        <p:tgtEl>
                                          <p:spTgt spid="91287"/>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247878"/>
                                        </p:tgtEl>
                                        <p:attrNameLst>
                                          <p:attrName>style.visibility</p:attrName>
                                        </p:attrNameLst>
                                      </p:cBhvr>
                                      <p:to>
                                        <p:strVal val="visible"/>
                                      </p:to>
                                    </p:set>
                                    <p:animEffect transition="in" filter="slide(fromLeft)">
                                      <p:cBhvr>
                                        <p:cTn id="63" dur="500"/>
                                        <p:tgtEl>
                                          <p:spTgt spid="24787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48011"/>
                                        </p:tgtEl>
                                        <p:attrNameLst>
                                          <p:attrName>style.visibility</p:attrName>
                                        </p:attrNameLst>
                                      </p:cBhvr>
                                      <p:to>
                                        <p:strVal val="visible"/>
                                      </p:to>
                                    </p:set>
                                    <p:animEffect transition="in" filter="wipe(up)">
                                      <p:cBhvr>
                                        <p:cTn id="68" dur="500"/>
                                        <p:tgtEl>
                                          <p:spTgt spid="248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000" grpId="0" animBg="1"/>
      <p:bldP spid="248001" grpId="0" animBg="1"/>
      <p:bldP spid="91283" grpId="0" animBg="1"/>
      <p:bldP spid="91284" grpId="0" animBg="1"/>
      <p:bldP spid="91285" grpId="0" animBg="1"/>
      <p:bldP spid="91286" grpId="0" animBg="1"/>
      <p:bldP spid="91287" grpId="0" animBg="1"/>
      <p:bldP spid="248008" grpId="0" animBg="1"/>
      <p:bldP spid="248009" grpId="0" animBg="1"/>
      <p:bldP spid="2480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736600" y="1693863"/>
            <a:ext cx="5689600" cy="2598737"/>
            <a:chOff x="537" y="1265"/>
            <a:chExt cx="3584" cy="1637"/>
          </a:xfrm>
        </p:grpSpPr>
        <p:sp>
          <p:nvSpPr>
            <p:cNvPr id="93313" name="Line 3"/>
            <p:cNvSpPr>
              <a:spLocks noChangeShapeType="1"/>
            </p:cNvSpPr>
            <p:nvPr/>
          </p:nvSpPr>
          <p:spPr bwMode="auto">
            <a:xfrm flipV="1">
              <a:off x="3482" y="2428"/>
              <a:ext cx="0" cy="32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4" name="Line 4"/>
            <p:cNvSpPr>
              <a:spLocks noChangeShapeType="1"/>
            </p:cNvSpPr>
            <p:nvPr/>
          </p:nvSpPr>
          <p:spPr bwMode="auto">
            <a:xfrm>
              <a:off x="1125" y="2419"/>
              <a:ext cx="544"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5" name="Line 5"/>
            <p:cNvSpPr>
              <a:spLocks noChangeShapeType="1"/>
            </p:cNvSpPr>
            <p:nvPr/>
          </p:nvSpPr>
          <p:spPr bwMode="auto">
            <a:xfrm>
              <a:off x="2009" y="2490"/>
              <a:ext cx="1072"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6" name="Line 6"/>
            <p:cNvSpPr>
              <a:spLocks noChangeShapeType="1"/>
            </p:cNvSpPr>
            <p:nvPr/>
          </p:nvSpPr>
          <p:spPr bwMode="auto">
            <a:xfrm>
              <a:off x="1385" y="2902"/>
              <a:ext cx="304"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7" name="Line 7"/>
            <p:cNvSpPr>
              <a:spLocks noChangeShapeType="1"/>
            </p:cNvSpPr>
            <p:nvPr/>
          </p:nvSpPr>
          <p:spPr bwMode="auto">
            <a:xfrm>
              <a:off x="3497" y="2442"/>
              <a:ext cx="256"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8" name="Line 8"/>
            <p:cNvSpPr>
              <a:spLocks noChangeShapeType="1"/>
            </p:cNvSpPr>
            <p:nvPr/>
          </p:nvSpPr>
          <p:spPr bwMode="auto">
            <a:xfrm>
              <a:off x="3305" y="2730"/>
              <a:ext cx="16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319" name="Group 9"/>
            <p:cNvGrpSpPr>
              <a:grpSpLocks/>
            </p:cNvGrpSpPr>
            <p:nvPr/>
          </p:nvGrpSpPr>
          <p:grpSpPr bwMode="auto">
            <a:xfrm>
              <a:off x="537" y="1265"/>
              <a:ext cx="3584" cy="1072"/>
              <a:chOff x="464" y="1184"/>
              <a:chExt cx="3584" cy="1072"/>
            </a:xfrm>
          </p:grpSpPr>
          <p:sp>
            <p:nvSpPr>
              <p:cNvPr id="93320" name="Line 10"/>
              <p:cNvSpPr>
                <a:spLocks noChangeShapeType="1"/>
              </p:cNvSpPr>
              <p:nvPr/>
            </p:nvSpPr>
            <p:spPr bwMode="auto">
              <a:xfrm>
                <a:off x="3904" y="2160"/>
                <a:ext cx="112"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321" name="Group 11"/>
              <p:cNvGrpSpPr>
                <a:grpSpLocks/>
              </p:cNvGrpSpPr>
              <p:nvPr/>
            </p:nvGrpSpPr>
            <p:grpSpPr bwMode="auto">
              <a:xfrm>
                <a:off x="464" y="1184"/>
                <a:ext cx="3584" cy="1072"/>
                <a:chOff x="464" y="1184"/>
                <a:chExt cx="3584" cy="1072"/>
              </a:xfrm>
            </p:grpSpPr>
            <p:sp>
              <p:nvSpPr>
                <p:cNvPr id="93322" name="Line 12"/>
                <p:cNvSpPr>
                  <a:spLocks noChangeShapeType="1"/>
                </p:cNvSpPr>
                <p:nvPr/>
              </p:nvSpPr>
              <p:spPr bwMode="auto">
                <a:xfrm flipV="1">
                  <a:off x="4032" y="1184"/>
                  <a:ext cx="0" cy="99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23" name="Line 13"/>
                <p:cNvSpPr>
                  <a:spLocks noChangeShapeType="1"/>
                </p:cNvSpPr>
                <p:nvPr/>
              </p:nvSpPr>
              <p:spPr bwMode="auto">
                <a:xfrm flipH="1">
                  <a:off x="464" y="1200"/>
                  <a:ext cx="3584"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24" name="Line 14"/>
                <p:cNvSpPr>
                  <a:spLocks noChangeShapeType="1"/>
                </p:cNvSpPr>
                <p:nvPr/>
              </p:nvSpPr>
              <p:spPr bwMode="auto">
                <a:xfrm>
                  <a:off x="480" y="1216"/>
                  <a:ext cx="0" cy="1024"/>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25" name="Line 15"/>
                <p:cNvSpPr>
                  <a:spLocks noChangeShapeType="1"/>
                </p:cNvSpPr>
                <p:nvPr/>
              </p:nvSpPr>
              <p:spPr bwMode="auto">
                <a:xfrm>
                  <a:off x="496" y="2256"/>
                  <a:ext cx="352"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93187" name="Rectangle 16"/>
          <p:cNvSpPr>
            <a:spLocks noGrp="1" noChangeArrowheads="1"/>
          </p:cNvSpPr>
          <p:nvPr>
            <p:ph type="title"/>
          </p:nvPr>
        </p:nvSpPr>
        <p:spPr>
          <a:xfrm>
            <a:off x="800100" y="228600"/>
            <a:ext cx="8124825" cy="422275"/>
          </a:xfrm>
          <a:noFill/>
        </p:spPr>
        <p:txBody>
          <a:bodyPr/>
          <a:lstStyle/>
          <a:p>
            <a:r>
              <a:rPr lang="en-US" altLang="zh-CN" smtClean="0">
                <a:ea typeface="宋体" panose="02010600030101010101" pitchFamily="2" charset="-122"/>
              </a:rPr>
              <a:t>R</a:t>
            </a:r>
            <a:r>
              <a:rPr lang="zh-CN" altLang="en-US" smtClean="0">
                <a:ea typeface="宋体" panose="02010600030101010101" pitchFamily="2" charset="-122"/>
              </a:rPr>
              <a:t>型指令（</a:t>
            </a:r>
            <a:r>
              <a:rPr lang="en-US" altLang="zh-CN" smtClean="0">
                <a:ea typeface="宋体" panose="02010600030101010101" pitchFamily="2" charset="-122"/>
              </a:rPr>
              <a:t>Add /Sub</a:t>
            </a:r>
            <a:r>
              <a:rPr lang="zh-CN" altLang="en-US" smtClean="0">
                <a:ea typeface="宋体" panose="02010600030101010101" pitchFamily="2" charset="-122"/>
              </a:rPr>
              <a:t>）最后阶段取指部件中的动作</a:t>
            </a:r>
          </a:p>
        </p:txBody>
      </p:sp>
      <p:sp>
        <p:nvSpPr>
          <p:cNvPr id="93188" name="Line 17"/>
          <p:cNvSpPr>
            <a:spLocks noChangeShapeType="1"/>
          </p:cNvSpPr>
          <p:nvPr/>
        </p:nvSpPr>
        <p:spPr bwMode="auto">
          <a:xfrm flipH="1">
            <a:off x="2051050" y="33385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89" name="Rectangle 18"/>
          <p:cNvSpPr>
            <a:spLocks noChangeArrowheads="1"/>
          </p:cNvSpPr>
          <p:nvPr/>
        </p:nvSpPr>
        <p:spPr bwMode="auto">
          <a:xfrm>
            <a:off x="1814513" y="34734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249875" name="Line 19"/>
          <p:cNvSpPr>
            <a:spLocks noChangeShapeType="1"/>
          </p:cNvSpPr>
          <p:nvPr/>
        </p:nvSpPr>
        <p:spPr bwMode="auto">
          <a:xfrm>
            <a:off x="3101975" y="3632200"/>
            <a:ext cx="17018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1" name="Line 20"/>
          <p:cNvSpPr>
            <a:spLocks noChangeShapeType="1"/>
          </p:cNvSpPr>
          <p:nvPr/>
        </p:nvSpPr>
        <p:spPr bwMode="auto">
          <a:xfrm flipH="1">
            <a:off x="4184650" y="35623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2" name="Rectangle 21"/>
          <p:cNvSpPr>
            <a:spLocks noChangeArrowheads="1"/>
          </p:cNvSpPr>
          <p:nvPr/>
        </p:nvSpPr>
        <p:spPr bwMode="auto">
          <a:xfrm>
            <a:off x="4024313" y="37369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93193" name="Rectangle 22"/>
          <p:cNvSpPr>
            <a:spLocks noChangeArrowheads="1"/>
          </p:cNvSpPr>
          <p:nvPr/>
        </p:nvSpPr>
        <p:spPr bwMode="auto">
          <a:xfrm rot="5400000">
            <a:off x="2250281" y="5003007"/>
            <a:ext cx="1031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SignExt</a:t>
            </a:r>
          </a:p>
        </p:txBody>
      </p:sp>
      <p:sp>
        <p:nvSpPr>
          <p:cNvPr id="93194" name="Line 23"/>
          <p:cNvSpPr>
            <a:spLocks noChangeShapeType="1"/>
          </p:cNvSpPr>
          <p:nvPr/>
        </p:nvSpPr>
        <p:spPr bwMode="auto">
          <a:xfrm>
            <a:off x="4127500" y="4465638"/>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5" name="Rectangle 24"/>
          <p:cNvSpPr>
            <a:spLocks noChangeArrowheads="1"/>
          </p:cNvSpPr>
          <p:nvPr/>
        </p:nvSpPr>
        <p:spPr bwMode="auto">
          <a:xfrm>
            <a:off x="4195763" y="45767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93196" name="Line 25"/>
          <p:cNvSpPr>
            <a:spLocks noChangeShapeType="1"/>
          </p:cNvSpPr>
          <p:nvPr/>
        </p:nvSpPr>
        <p:spPr bwMode="auto">
          <a:xfrm flipH="1">
            <a:off x="4337050" y="44005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7" name="Line 26"/>
          <p:cNvSpPr>
            <a:spLocks noChangeShapeType="1"/>
          </p:cNvSpPr>
          <p:nvPr/>
        </p:nvSpPr>
        <p:spPr bwMode="auto">
          <a:xfrm>
            <a:off x="1917700" y="515620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8" name="Line 27"/>
          <p:cNvSpPr>
            <a:spLocks noChangeShapeType="1"/>
          </p:cNvSpPr>
          <p:nvPr/>
        </p:nvSpPr>
        <p:spPr bwMode="auto">
          <a:xfrm flipH="1">
            <a:off x="2127250" y="5073650"/>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9" name="Rectangle 28"/>
          <p:cNvSpPr>
            <a:spLocks noChangeArrowheads="1"/>
          </p:cNvSpPr>
          <p:nvPr/>
        </p:nvSpPr>
        <p:spPr bwMode="auto">
          <a:xfrm>
            <a:off x="2030413" y="479583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16</a:t>
            </a:r>
          </a:p>
        </p:txBody>
      </p:sp>
      <p:sp>
        <p:nvSpPr>
          <p:cNvPr id="93200" name="Rectangle 29"/>
          <p:cNvSpPr>
            <a:spLocks noChangeArrowheads="1"/>
          </p:cNvSpPr>
          <p:nvPr/>
        </p:nvSpPr>
        <p:spPr bwMode="auto">
          <a:xfrm>
            <a:off x="1065213" y="4941888"/>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imm16</a:t>
            </a:r>
          </a:p>
        </p:txBody>
      </p:sp>
      <p:sp>
        <p:nvSpPr>
          <p:cNvPr id="93201" name="Rectangle 30"/>
          <p:cNvSpPr>
            <a:spLocks noChangeArrowheads="1"/>
          </p:cNvSpPr>
          <p:nvPr/>
        </p:nvSpPr>
        <p:spPr bwMode="auto">
          <a:xfrm>
            <a:off x="2603500" y="4635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3202" name="Group 31"/>
          <p:cNvGrpSpPr>
            <a:grpSpLocks/>
          </p:cNvGrpSpPr>
          <p:nvPr/>
        </p:nvGrpSpPr>
        <p:grpSpPr bwMode="auto">
          <a:xfrm>
            <a:off x="4729163" y="3386138"/>
            <a:ext cx="376237" cy="1325562"/>
            <a:chOff x="2979" y="2245"/>
            <a:chExt cx="237" cy="835"/>
          </a:xfrm>
        </p:grpSpPr>
        <p:grpSp>
          <p:nvGrpSpPr>
            <p:cNvPr id="93305" name="Group 32"/>
            <p:cNvGrpSpPr>
              <a:grpSpLocks/>
            </p:cNvGrpSpPr>
            <p:nvPr/>
          </p:nvGrpSpPr>
          <p:grpSpPr bwMode="auto">
            <a:xfrm>
              <a:off x="3024" y="2245"/>
              <a:ext cx="192" cy="835"/>
              <a:chOff x="3024" y="2245"/>
              <a:chExt cx="192" cy="835"/>
            </a:xfrm>
          </p:grpSpPr>
          <p:sp>
            <p:nvSpPr>
              <p:cNvPr id="93309" name="Line 33"/>
              <p:cNvSpPr>
                <a:spLocks noChangeShapeType="1"/>
              </p:cNvSpPr>
              <p:nvPr/>
            </p:nvSpPr>
            <p:spPr bwMode="auto">
              <a:xfrm>
                <a:off x="3024" y="2245"/>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0" name="Line 34"/>
              <p:cNvSpPr>
                <a:spLocks noChangeShapeType="1"/>
              </p:cNvSpPr>
              <p:nvPr/>
            </p:nvSpPr>
            <p:spPr bwMode="auto">
              <a:xfrm>
                <a:off x="3032" y="2245"/>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1" name="Line 35"/>
              <p:cNvSpPr>
                <a:spLocks noChangeShapeType="1"/>
              </p:cNvSpPr>
              <p:nvPr/>
            </p:nvSpPr>
            <p:spPr bwMode="auto">
              <a:xfrm flipV="1">
                <a:off x="3032" y="2953"/>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12" name="Line 36"/>
              <p:cNvSpPr>
                <a:spLocks noChangeShapeType="1"/>
              </p:cNvSpPr>
              <p:nvPr/>
            </p:nvSpPr>
            <p:spPr bwMode="auto">
              <a:xfrm>
                <a:off x="3216" y="2356"/>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306" name="Rectangle 37"/>
            <p:cNvSpPr>
              <a:spLocks noChangeArrowheads="1"/>
            </p:cNvSpPr>
            <p:nvPr/>
          </p:nvSpPr>
          <p:spPr bwMode="auto">
            <a:xfrm rot="5400000">
              <a:off x="2893" y="2566"/>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p>
          </p:txBody>
        </p:sp>
        <p:sp>
          <p:nvSpPr>
            <p:cNvPr id="93307" name="Rectangle 38"/>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3308" name="Rectangle 39"/>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grpSp>
      <p:grpSp>
        <p:nvGrpSpPr>
          <p:cNvPr id="93203" name="Group 40"/>
          <p:cNvGrpSpPr>
            <a:grpSpLocks/>
          </p:cNvGrpSpPr>
          <p:nvPr/>
        </p:nvGrpSpPr>
        <p:grpSpPr bwMode="auto">
          <a:xfrm>
            <a:off x="2590800" y="3271838"/>
            <a:ext cx="476250" cy="1157287"/>
            <a:chOff x="1632" y="2173"/>
            <a:chExt cx="300" cy="729"/>
          </a:xfrm>
        </p:grpSpPr>
        <p:grpSp>
          <p:nvGrpSpPr>
            <p:cNvPr id="93295" name="Group 41"/>
            <p:cNvGrpSpPr>
              <a:grpSpLocks/>
            </p:cNvGrpSpPr>
            <p:nvPr/>
          </p:nvGrpSpPr>
          <p:grpSpPr bwMode="auto">
            <a:xfrm>
              <a:off x="1632" y="2173"/>
              <a:ext cx="288" cy="729"/>
              <a:chOff x="1632" y="2173"/>
              <a:chExt cx="288" cy="729"/>
            </a:xfrm>
          </p:grpSpPr>
          <p:sp>
            <p:nvSpPr>
              <p:cNvPr id="93297" name="Line 42"/>
              <p:cNvSpPr>
                <a:spLocks noChangeShapeType="1"/>
              </p:cNvSpPr>
              <p:nvPr/>
            </p:nvSpPr>
            <p:spPr bwMode="auto">
              <a:xfrm>
                <a:off x="1632" y="2173"/>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98" name="Line 43"/>
              <p:cNvSpPr>
                <a:spLocks noChangeShapeType="1"/>
              </p:cNvSpPr>
              <p:nvPr/>
            </p:nvSpPr>
            <p:spPr bwMode="auto">
              <a:xfrm>
                <a:off x="1640" y="2173"/>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99" name="Line 44"/>
              <p:cNvSpPr>
                <a:spLocks noChangeShapeType="1"/>
              </p:cNvSpPr>
              <p:nvPr/>
            </p:nvSpPr>
            <p:spPr bwMode="auto">
              <a:xfrm>
                <a:off x="1640" y="2355"/>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00" name="Line 45"/>
              <p:cNvSpPr>
                <a:spLocks noChangeShapeType="1"/>
              </p:cNvSpPr>
              <p:nvPr/>
            </p:nvSpPr>
            <p:spPr bwMode="auto">
              <a:xfrm>
                <a:off x="1776" y="244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01" name="Line 46"/>
              <p:cNvSpPr>
                <a:spLocks noChangeShapeType="1"/>
              </p:cNvSpPr>
              <p:nvPr/>
            </p:nvSpPr>
            <p:spPr bwMode="auto">
              <a:xfrm>
                <a:off x="1920" y="2355"/>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02" name="Line 47"/>
              <p:cNvSpPr>
                <a:spLocks noChangeShapeType="1"/>
              </p:cNvSpPr>
              <p:nvPr/>
            </p:nvSpPr>
            <p:spPr bwMode="auto">
              <a:xfrm flipV="1">
                <a:off x="1640" y="2613"/>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03" name="Line 48"/>
              <p:cNvSpPr>
                <a:spLocks noChangeShapeType="1"/>
              </p:cNvSpPr>
              <p:nvPr/>
            </p:nvSpPr>
            <p:spPr bwMode="auto">
              <a:xfrm>
                <a:off x="1632" y="2720"/>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04" name="Line 49"/>
              <p:cNvSpPr>
                <a:spLocks noChangeShapeType="1"/>
              </p:cNvSpPr>
              <p:nvPr/>
            </p:nvSpPr>
            <p:spPr bwMode="auto">
              <a:xfrm flipV="1">
                <a:off x="1640" y="2704"/>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96" name="Rectangle 50"/>
            <p:cNvSpPr>
              <a:spLocks noChangeArrowheads="1"/>
            </p:cNvSpPr>
            <p:nvPr/>
          </p:nvSpPr>
          <p:spPr bwMode="auto">
            <a:xfrm rot="5400000">
              <a:off x="1553" y="2460"/>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Adder</a:t>
              </a:r>
            </a:p>
          </p:txBody>
        </p:sp>
      </p:grpSp>
      <p:sp>
        <p:nvSpPr>
          <p:cNvPr id="93204" name="Rectangle 51"/>
          <p:cNvSpPr>
            <a:spLocks noChangeArrowheads="1"/>
          </p:cNvSpPr>
          <p:nvPr/>
        </p:nvSpPr>
        <p:spPr bwMode="auto">
          <a:xfrm>
            <a:off x="1814513" y="39370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“1”</a:t>
            </a:r>
          </a:p>
        </p:txBody>
      </p:sp>
      <p:grpSp>
        <p:nvGrpSpPr>
          <p:cNvPr id="93205" name="Group 52"/>
          <p:cNvGrpSpPr>
            <a:grpSpLocks/>
          </p:cNvGrpSpPr>
          <p:nvPr/>
        </p:nvGrpSpPr>
        <p:grpSpPr bwMode="auto">
          <a:xfrm>
            <a:off x="1308100" y="2806700"/>
            <a:ext cx="585788" cy="2103438"/>
            <a:chOff x="824" y="1880"/>
            <a:chExt cx="369" cy="1325"/>
          </a:xfrm>
        </p:grpSpPr>
        <p:sp>
          <p:nvSpPr>
            <p:cNvPr id="93290" name="Rectangle 53"/>
            <p:cNvSpPr>
              <a:spLocks noChangeArrowheads="1"/>
            </p:cNvSpPr>
            <p:nvPr/>
          </p:nvSpPr>
          <p:spPr bwMode="auto">
            <a:xfrm>
              <a:off x="872" y="1880"/>
              <a:ext cx="176"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291" name="Oval 54"/>
            <p:cNvSpPr>
              <a:spLocks noChangeArrowheads="1"/>
            </p:cNvSpPr>
            <p:nvPr/>
          </p:nvSpPr>
          <p:spPr bwMode="auto">
            <a:xfrm>
              <a:off x="920" y="264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292" name="Line 55"/>
            <p:cNvSpPr>
              <a:spLocks noChangeShapeType="1"/>
            </p:cNvSpPr>
            <p:nvPr/>
          </p:nvSpPr>
          <p:spPr bwMode="auto">
            <a:xfrm>
              <a:off x="960" y="274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93" name="Rectangle 56"/>
            <p:cNvSpPr>
              <a:spLocks noChangeArrowheads="1"/>
            </p:cNvSpPr>
            <p:nvPr/>
          </p:nvSpPr>
          <p:spPr bwMode="auto">
            <a:xfrm rot="5400000">
              <a:off x="782" y="2212"/>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PC</a:t>
              </a:r>
            </a:p>
          </p:txBody>
        </p:sp>
        <p:sp>
          <p:nvSpPr>
            <p:cNvPr id="93294" name="Rectangle 57"/>
            <p:cNvSpPr>
              <a:spLocks noChangeArrowheads="1"/>
            </p:cNvSpPr>
            <p:nvPr/>
          </p:nvSpPr>
          <p:spPr bwMode="auto">
            <a:xfrm>
              <a:off x="855" y="2976"/>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黑体" panose="02010609060101010101" pitchFamily="49" charset="-122"/>
                </a:rPr>
                <a:t>Clk</a:t>
              </a:r>
            </a:p>
          </p:txBody>
        </p:sp>
      </p:grpSp>
      <p:grpSp>
        <p:nvGrpSpPr>
          <p:cNvPr id="93206" name="Group 58"/>
          <p:cNvGrpSpPr>
            <a:grpSpLocks/>
          </p:cNvGrpSpPr>
          <p:nvPr/>
        </p:nvGrpSpPr>
        <p:grpSpPr bwMode="auto">
          <a:xfrm>
            <a:off x="3657600" y="3881438"/>
            <a:ext cx="476250" cy="1157287"/>
            <a:chOff x="2304" y="2557"/>
            <a:chExt cx="300" cy="729"/>
          </a:xfrm>
        </p:grpSpPr>
        <p:grpSp>
          <p:nvGrpSpPr>
            <p:cNvPr id="93280" name="Group 59"/>
            <p:cNvGrpSpPr>
              <a:grpSpLocks/>
            </p:cNvGrpSpPr>
            <p:nvPr/>
          </p:nvGrpSpPr>
          <p:grpSpPr bwMode="auto">
            <a:xfrm>
              <a:off x="2304" y="2557"/>
              <a:ext cx="288" cy="729"/>
              <a:chOff x="2304" y="2557"/>
              <a:chExt cx="288" cy="729"/>
            </a:xfrm>
          </p:grpSpPr>
          <p:sp>
            <p:nvSpPr>
              <p:cNvPr id="93282" name="Line 60"/>
              <p:cNvSpPr>
                <a:spLocks noChangeShapeType="1"/>
              </p:cNvSpPr>
              <p:nvPr/>
            </p:nvSpPr>
            <p:spPr bwMode="auto">
              <a:xfrm>
                <a:off x="2304" y="255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3" name="Line 61"/>
              <p:cNvSpPr>
                <a:spLocks noChangeShapeType="1"/>
              </p:cNvSpPr>
              <p:nvPr/>
            </p:nvSpPr>
            <p:spPr bwMode="auto">
              <a:xfrm>
                <a:off x="2312" y="2557"/>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4" name="Line 62"/>
              <p:cNvSpPr>
                <a:spLocks noChangeShapeType="1"/>
              </p:cNvSpPr>
              <p:nvPr/>
            </p:nvSpPr>
            <p:spPr bwMode="auto">
              <a:xfrm>
                <a:off x="2312" y="2739"/>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5" name="Line 63"/>
              <p:cNvSpPr>
                <a:spLocks noChangeShapeType="1"/>
              </p:cNvSpPr>
              <p:nvPr/>
            </p:nvSpPr>
            <p:spPr bwMode="auto">
              <a:xfrm>
                <a:off x="2448" y="2831"/>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6" name="Line 64"/>
              <p:cNvSpPr>
                <a:spLocks noChangeShapeType="1"/>
              </p:cNvSpPr>
              <p:nvPr/>
            </p:nvSpPr>
            <p:spPr bwMode="auto">
              <a:xfrm>
                <a:off x="2592" y="2739"/>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7" name="Line 65"/>
              <p:cNvSpPr>
                <a:spLocks noChangeShapeType="1"/>
              </p:cNvSpPr>
              <p:nvPr/>
            </p:nvSpPr>
            <p:spPr bwMode="auto">
              <a:xfrm flipV="1">
                <a:off x="2312" y="2997"/>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8" name="Line 66"/>
              <p:cNvSpPr>
                <a:spLocks noChangeShapeType="1"/>
              </p:cNvSpPr>
              <p:nvPr/>
            </p:nvSpPr>
            <p:spPr bwMode="auto">
              <a:xfrm>
                <a:off x="2304" y="3104"/>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89" name="Line 67"/>
              <p:cNvSpPr>
                <a:spLocks noChangeShapeType="1"/>
              </p:cNvSpPr>
              <p:nvPr/>
            </p:nvSpPr>
            <p:spPr bwMode="auto">
              <a:xfrm flipV="1">
                <a:off x="2312" y="3088"/>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81" name="Rectangle 68"/>
            <p:cNvSpPr>
              <a:spLocks noChangeArrowheads="1"/>
            </p:cNvSpPr>
            <p:nvPr/>
          </p:nvSpPr>
          <p:spPr bwMode="auto">
            <a:xfrm rot="5400000">
              <a:off x="2225" y="2844"/>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Adder</a:t>
              </a:r>
            </a:p>
          </p:txBody>
        </p:sp>
      </p:grpSp>
      <p:sp>
        <p:nvSpPr>
          <p:cNvPr id="93207" name="Line 69"/>
          <p:cNvSpPr>
            <a:spLocks noChangeShapeType="1"/>
          </p:cNvSpPr>
          <p:nvPr/>
        </p:nvSpPr>
        <p:spPr bwMode="auto">
          <a:xfrm>
            <a:off x="2984500" y="4922838"/>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8" name="Rectangle 70"/>
          <p:cNvSpPr>
            <a:spLocks noChangeArrowheads="1"/>
          </p:cNvSpPr>
          <p:nvPr/>
        </p:nvSpPr>
        <p:spPr bwMode="auto">
          <a:xfrm>
            <a:off x="2976563" y="49577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93209" name="Line 71"/>
          <p:cNvSpPr>
            <a:spLocks noChangeShapeType="1"/>
          </p:cNvSpPr>
          <p:nvPr/>
        </p:nvSpPr>
        <p:spPr bwMode="auto">
          <a:xfrm flipH="1">
            <a:off x="3194050" y="48577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210" name="Group 72"/>
          <p:cNvGrpSpPr>
            <a:grpSpLocks/>
          </p:cNvGrpSpPr>
          <p:nvPr/>
        </p:nvGrpSpPr>
        <p:grpSpPr bwMode="auto">
          <a:xfrm>
            <a:off x="4799013" y="4910138"/>
            <a:ext cx="385762" cy="385762"/>
            <a:chOff x="3023" y="3205"/>
            <a:chExt cx="243" cy="243"/>
          </a:xfrm>
        </p:grpSpPr>
        <p:sp>
          <p:nvSpPr>
            <p:cNvPr id="93275" name="Arc 73"/>
            <p:cNvSpPr>
              <a:spLocks/>
            </p:cNvSpPr>
            <p:nvPr/>
          </p:nvSpPr>
          <p:spPr bwMode="auto">
            <a:xfrm rot="-5400000">
              <a:off x="3035" y="3193"/>
              <a:ext cx="91" cy="115"/>
            </a:xfrm>
            <a:custGeom>
              <a:avLst/>
              <a:gdLst>
                <a:gd name="T0" fmla="*/ 0 w 21600"/>
                <a:gd name="T1" fmla="*/ 0 h 21600"/>
                <a:gd name="T2" fmla="*/ 91 w 21600"/>
                <a:gd name="T3" fmla="*/ 115 h 21600"/>
                <a:gd name="T4" fmla="*/ 0 w 21600"/>
                <a:gd name="T5" fmla="*/ 1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6" name="Arc 74"/>
            <p:cNvSpPr>
              <a:spLocks/>
            </p:cNvSpPr>
            <p:nvPr/>
          </p:nvSpPr>
          <p:spPr bwMode="auto">
            <a:xfrm rot="5400000">
              <a:off x="3163" y="3193"/>
              <a:ext cx="91" cy="115"/>
            </a:xfrm>
            <a:custGeom>
              <a:avLst/>
              <a:gdLst>
                <a:gd name="T0" fmla="*/ 0 w 21599"/>
                <a:gd name="T1" fmla="*/ 114 h 21599"/>
                <a:gd name="T2" fmla="*/ 90 w 21599"/>
                <a:gd name="T3" fmla="*/ 0 h 21599"/>
                <a:gd name="T4" fmla="*/ 91 w 21599"/>
                <a:gd name="T5" fmla="*/ 115 h 21599"/>
                <a:gd name="T6" fmla="*/ 0 60000 65536"/>
                <a:gd name="T7" fmla="*/ 0 60000 65536"/>
                <a:gd name="T8" fmla="*/ 0 60000 65536"/>
              </a:gdLst>
              <a:ahLst/>
              <a:cxnLst>
                <a:cxn ang="T6">
                  <a:pos x="T0" y="T1"/>
                </a:cxn>
                <a:cxn ang="T7">
                  <a:pos x="T2" y="T3"/>
                </a:cxn>
                <a:cxn ang="T8">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7" name="Line 75"/>
            <p:cNvSpPr>
              <a:spLocks noChangeShapeType="1"/>
            </p:cNvSpPr>
            <p:nvPr/>
          </p:nvSpPr>
          <p:spPr bwMode="auto">
            <a:xfrm>
              <a:off x="302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8" name="Line 76"/>
            <p:cNvSpPr>
              <a:spLocks noChangeShapeType="1"/>
            </p:cNvSpPr>
            <p:nvPr/>
          </p:nvSpPr>
          <p:spPr bwMode="auto">
            <a:xfrm>
              <a:off x="3032" y="344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9" name="Line 77"/>
            <p:cNvSpPr>
              <a:spLocks noChangeShapeType="1"/>
            </p:cNvSpPr>
            <p:nvPr/>
          </p:nvSpPr>
          <p:spPr bwMode="auto">
            <a:xfrm>
              <a:off x="326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11" name="Line 78"/>
          <p:cNvSpPr>
            <a:spLocks noChangeShapeType="1"/>
          </p:cNvSpPr>
          <p:nvPr/>
        </p:nvSpPr>
        <p:spPr bwMode="auto">
          <a:xfrm flipV="1">
            <a:off x="4991100" y="4611688"/>
            <a:ext cx="0" cy="293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2" name="Line 79"/>
          <p:cNvSpPr>
            <a:spLocks noChangeShapeType="1"/>
          </p:cNvSpPr>
          <p:nvPr/>
        </p:nvSpPr>
        <p:spPr bwMode="auto">
          <a:xfrm>
            <a:off x="4876800" y="53213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3" name="Line 80"/>
          <p:cNvSpPr>
            <a:spLocks noChangeShapeType="1"/>
          </p:cNvSpPr>
          <p:nvPr/>
        </p:nvSpPr>
        <p:spPr bwMode="auto">
          <a:xfrm>
            <a:off x="5105400" y="53213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4" name="Line 81"/>
          <p:cNvSpPr>
            <a:spLocks noChangeShapeType="1"/>
          </p:cNvSpPr>
          <p:nvPr/>
        </p:nvSpPr>
        <p:spPr bwMode="auto">
          <a:xfrm flipH="1">
            <a:off x="4032250" y="16573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5" name="Rectangle 82"/>
          <p:cNvSpPr>
            <a:spLocks noChangeArrowheads="1"/>
          </p:cNvSpPr>
          <p:nvPr/>
        </p:nvSpPr>
        <p:spPr bwMode="auto">
          <a:xfrm>
            <a:off x="3719513" y="1755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93216" name="Rectangle 83"/>
          <p:cNvSpPr>
            <a:spLocks noChangeArrowheads="1"/>
          </p:cNvSpPr>
          <p:nvPr/>
        </p:nvSpPr>
        <p:spPr bwMode="auto">
          <a:xfrm>
            <a:off x="3605213" y="5575300"/>
            <a:ext cx="1343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3217" name="Rectangle 84"/>
          <p:cNvSpPr>
            <a:spLocks noChangeArrowheads="1"/>
          </p:cNvSpPr>
          <p:nvPr/>
        </p:nvSpPr>
        <p:spPr bwMode="auto">
          <a:xfrm>
            <a:off x="5116513" y="5588000"/>
            <a:ext cx="1063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2"/>
                </a:solidFill>
                <a:ea typeface="宋体" panose="02010600030101010101" pitchFamily="2" charset="-122"/>
              </a:rPr>
              <a:t>Zero = x</a:t>
            </a:r>
          </a:p>
        </p:txBody>
      </p:sp>
      <p:sp>
        <p:nvSpPr>
          <p:cNvPr id="93218" name="Line 85"/>
          <p:cNvSpPr>
            <a:spLocks noChangeShapeType="1"/>
          </p:cNvSpPr>
          <p:nvPr/>
        </p:nvSpPr>
        <p:spPr bwMode="auto">
          <a:xfrm>
            <a:off x="6565900" y="24130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9" name="Rectangle 86"/>
          <p:cNvSpPr>
            <a:spLocks noChangeArrowheads="1"/>
          </p:cNvSpPr>
          <p:nvPr/>
        </p:nvSpPr>
        <p:spPr bwMode="auto">
          <a:xfrm>
            <a:off x="6462713" y="2413000"/>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“00”</a:t>
            </a:r>
          </a:p>
        </p:txBody>
      </p:sp>
      <p:sp>
        <p:nvSpPr>
          <p:cNvPr id="93220" name="Rectangle 87"/>
          <p:cNvSpPr>
            <a:spLocks noChangeArrowheads="1"/>
          </p:cNvSpPr>
          <p:nvPr/>
        </p:nvSpPr>
        <p:spPr bwMode="auto">
          <a:xfrm>
            <a:off x="7165975" y="1968500"/>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221" name="Rectangle 88"/>
          <p:cNvSpPr>
            <a:spLocks noChangeArrowheads="1"/>
          </p:cNvSpPr>
          <p:nvPr/>
        </p:nvSpPr>
        <p:spPr bwMode="auto">
          <a:xfrm>
            <a:off x="7127875" y="1955800"/>
            <a:ext cx="1419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Addr&lt;31:2</a:t>
            </a:r>
            <a:r>
              <a:rPr lang="en-US" altLang="zh-CN" b="0">
                <a:latin typeface="Times New Roman" panose="02020603050405020304" pitchFamily="18" charset="0"/>
                <a:ea typeface="宋体" panose="02010600030101010101" pitchFamily="2" charset="-122"/>
              </a:rPr>
              <a:t>&gt;</a:t>
            </a:r>
          </a:p>
        </p:txBody>
      </p:sp>
      <p:sp>
        <p:nvSpPr>
          <p:cNvPr id="93222" name="Rectangle 89"/>
          <p:cNvSpPr>
            <a:spLocks noChangeArrowheads="1"/>
          </p:cNvSpPr>
          <p:nvPr/>
        </p:nvSpPr>
        <p:spPr bwMode="auto">
          <a:xfrm>
            <a:off x="7212013" y="2641600"/>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黑体" panose="02010609060101010101" pitchFamily="49" charset="-122"/>
              </a:rPr>
              <a:t>Instruction</a:t>
            </a:r>
          </a:p>
          <a:p>
            <a:pPr algn="ctr"/>
            <a:r>
              <a:rPr lang="en-US" altLang="zh-CN" sz="1800">
                <a:ea typeface="黑体" panose="02010609060101010101" pitchFamily="49" charset="-122"/>
              </a:rPr>
              <a:t>Memory</a:t>
            </a:r>
          </a:p>
        </p:txBody>
      </p:sp>
      <p:sp>
        <p:nvSpPr>
          <p:cNvPr id="93223" name="Rectangle 90"/>
          <p:cNvSpPr>
            <a:spLocks noChangeArrowheads="1"/>
          </p:cNvSpPr>
          <p:nvPr/>
        </p:nvSpPr>
        <p:spPr bwMode="auto">
          <a:xfrm>
            <a:off x="7127875" y="22606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Addr&lt;1:0</a:t>
            </a:r>
            <a:r>
              <a:rPr lang="en-US" altLang="zh-CN" b="0">
                <a:latin typeface="Times New Roman" panose="02020603050405020304" pitchFamily="18" charset="0"/>
                <a:ea typeface="宋体" panose="02010600030101010101" pitchFamily="2" charset="-122"/>
              </a:rPr>
              <a:t>&gt;</a:t>
            </a:r>
          </a:p>
        </p:txBody>
      </p:sp>
      <p:sp>
        <p:nvSpPr>
          <p:cNvPr id="93224" name="Line 91"/>
          <p:cNvSpPr>
            <a:spLocks noChangeShapeType="1"/>
          </p:cNvSpPr>
          <p:nvPr/>
        </p:nvSpPr>
        <p:spPr bwMode="auto">
          <a:xfrm>
            <a:off x="7848600" y="3263900"/>
            <a:ext cx="0" cy="1041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5" name="Line 92"/>
          <p:cNvSpPr>
            <a:spLocks noChangeShapeType="1"/>
          </p:cNvSpPr>
          <p:nvPr/>
        </p:nvSpPr>
        <p:spPr bwMode="auto">
          <a:xfrm flipV="1">
            <a:off x="7778750" y="362585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6" name="Rectangle 93"/>
          <p:cNvSpPr>
            <a:spLocks noChangeArrowheads="1"/>
          </p:cNvSpPr>
          <p:nvPr/>
        </p:nvSpPr>
        <p:spPr bwMode="auto">
          <a:xfrm>
            <a:off x="7910513" y="34798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32</a:t>
            </a:r>
          </a:p>
        </p:txBody>
      </p:sp>
      <p:sp>
        <p:nvSpPr>
          <p:cNvPr id="93227" name="Line 94"/>
          <p:cNvSpPr>
            <a:spLocks noChangeShapeType="1"/>
          </p:cNvSpPr>
          <p:nvPr/>
        </p:nvSpPr>
        <p:spPr bwMode="auto">
          <a:xfrm>
            <a:off x="3213100" y="40132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8" name="Line 95"/>
          <p:cNvSpPr>
            <a:spLocks noChangeShapeType="1"/>
          </p:cNvSpPr>
          <p:nvPr/>
        </p:nvSpPr>
        <p:spPr bwMode="auto">
          <a:xfrm flipV="1">
            <a:off x="3200400" y="36195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229" name="Group 96"/>
          <p:cNvGrpSpPr>
            <a:grpSpLocks/>
          </p:cNvGrpSpPr>
          <p:nvPr/>
        </p:nvGrpSpPr>
        <p:grpSpPr bwMode="auto">
          <a:xfrm>
            <a:off x="5795963" y="2471738"/>
            <a:ext cx="376237" cy="1325562"/>
            <a:chOff x="3651" y="1669"/>
            <a:chExt cx="237" cy="835"/>
          </a:xfrm>
        </p:grpSpPr>
        <p:grpSp>
          <p:nvGrpSpPr>
            <p:cNvPr id="93267" name="Group 97"/>
            <p:cNvGrpSpPr>
              <a:grpSpLocks/>
            </p:cNvGrpSpPr>
            <p:nvPr/>
          </p:nvGrpSpPr>
          <p:grpSpPr bwMode="auto">
            <a:xfrm>
              <a:off x="3696" y="1669"/>
              <a:ext cx="192" cy="835"/>
              <a:chOff x="3696" y="1669"/>
              <a:chExt cx="192" cy="835"/>
            </a:xfrm>
          </p:grpSpPr>
          <p:sp>
            <p:nvSpPr>
              <p:cNvPr id="93271" name="Line 98"/>
              <p:cNvSpPr>
                <a:spLocks noChangeShapeType="1"/>
              </p:cNvSpPr>
              <p:nvPr/>
            </p:nvSpPr>
            <p:spPr bwMode="auto">
              <a:xfrm>
                <a:off x="3696" y="1669"/>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2" name="Line 99"/>
              <p:cNvSpPr>
                <a:spLocks noChangeShapeType="1"/>
              </p:cNvSpPr>
              <p:nvPr/>
            </p:nvSpPr>
            <p:spPr bwMode="auto">
              <a:xfrm>
                <a:off x="3704" y="1669"/>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3" name="Line 100"/>
              <p:cNvSpPr>
                <a:spLocks noChangeShapeType="1"/>
              </p:cNvSpPr>
              <p:nvPr/>
            </p:nvSpPr>
            <p:spPr bwMode="auto">
              <a:xfrm flipV="1">
                <a:off x="3704" y="2377"/>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74" name="Line 101"/>
              <p:cNvSpPr>
                <a:spLocks noChangeShapeType="1"/>
              </p:cNvSpPr>
              <p:nvPr/>
            </p:nvSpPr>
            <p:spPr bwMode="auto">
              <a:xfrm>
                <a:off x="3888" y="1780"/>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68" name="Rectangle 102"/>
            <p:cNvSpPr>
              <a:spLocks noChangeArrowheads="1"/>
            </p:cNvSpPr>
            <p:nvPr/>
          </p:nvSpPr>
          <p:spPr bwMode="auto">
            <a:xfrm rot="5400000">
              <a:off x="3565" y="1990"/>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Mux</a:t>
              </a:r>
            </a:p>
          </p:txBody>
        </p:sp>
        <p:sp>
          <p:nvSpPr>
            <p:cNvPr id="93269" name="Rectangle 103"/>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3270" name="Rectangle 104"/>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grpSp>
      <p:sp>
        <p:nvSpPr>
          <p:cNvPr id="93230" name="Line 105"/>
          <p:cNvSpPr>
            <a:spLocks noChangeShapeType="1"/>
          </p:cNvSpPr>
          <p:nvPr/>
        </p:nvSpPr>
        <p:spPr bwMode="auto">
          <a:xfrm>
            <a:off x="3594100" y="2946400"/>
            <a:ext cx="812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1" name="Line 106"/>
          <p:cNvSpPr>
            <a:spLocks noChangeShapeType="1"/>
          </p:cNvSpPr>
          <p:nvPr/>
        </p:nvSpPr>
        <p:spPr bwMode="auto">
          <a:xfrm flipH="1">
            <a:off x="3879850" y="28813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2" name="Rectangle 107"/>
          <p:cNvSpPr>
            <a:spLocks noChangeArrowheads="1"/>
          </p:cNvSpPr>
          <p:nvPr/>
        </p:nvSpPr>
        <p:spPr bwMode="auto">
          <a:xfrm>
            <a:off x="3567113" y="29400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26</a:t>
            </a:r>
          </a:p>
        </p:txBody>
      </p:sp>
      <p:sp>
        <p:nvSpPr>
          <p:cNvPr id="93233" name="Line 108"/>
          <p:cNvSpPr>
            <a:spLocks noChangeShapeType="1"/>
          </p:cNvSpPr>
          <p:nvPr/>
        </p:nvSpPr>
        <p:spPr bwMode="auto">
          <a:xfrm>
            <a:off x="1917700" y="24892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4" name="Line 109"/>
          <p:cNvSpPr>
            <a:spLocks noChangeShapeType="1"/>
          </p:cNvSpPr>
          <p:nvPr/>
        </p:nvSpPr>
        <p:spPr bwMode="auto">
          <a:xfrm flipH="1">
            <a:off x="3879850" y="24241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5" name="Rectangle 110"/>
          <p:cNvSpPr>
            <a:spLocks noChangeArrowheads="1"/>
          </p:cNvSpPr>
          <p:nvPr/>
        </p:nvSpPr>
        <p:spPr bwMode="auto">
          <a:xfrm>
            <a:off x="3643313" y="24828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4</a:t>
            </a:r>
          </a:p>
        </p:txBody>
      </p:sp>
      <p:sp>
        <p:nvSpPr>
          <p:cNvPr id="93236" name="Line 111"/>
          <p:cNvSpPr>
            <a:spLocks noChangeShapeType="1"/>
          </p:cNvSpPr>
          <p:nvPr/>
        </p:nvSpPr>
        <p:spPr bwMode="auto">
          <a:xfrm flipV="1">
            <a:off x="1905000" y="2095500"/>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37" name="Rectangle 112"/>
          <p:cNvSpPr>
            <a:spLocks noChangeArrowheads="1"/>
          </p:cNvSpPr>
          <p:nvPr/>
        </p:nvSpPr>
        <p:spPr bwMode="auto">
          <a:xfrm>
            <a:off x="2500313" y="2184400"/>
            <a:ext cx="13303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PC&lt;31:28</a:t>
            </a:r>
            <a:r>
              <a:rPr lang="en-US" altLang="zh-CN" b="0">
                <a:latin typeface="Times New Roman" panose="02020603050405020304" pitchFamily="18" charset="0"/>
                <a:ea typeface="宋体" panose="02010600030101010101" pitchFamily="2" charset="-122"/>
              </a:rPr>
              <a:t>&gt;</a:t>
            </a:r>
          </a:p>
        </p:txBody>
      </p:sp>
      <p:sp>
        <p:nvSpPr>
          <p:cNvPr id="93238" name="Rectangle 113"/>
          <p:cNvSpPr>
            <a:spLocks noChangeArrowheads="1"/>
          </p:cNvSpPr>
          <p:nvPr/>
        </p:nvSpPr>
        <p:spPr bwMode="auto">
          <a:xfrm>
            <a:off x="2551113" y="2527300"/>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Target</a:t>
            </a:r>
          </a:p>
        </p:txBody>
      </p:sp>
      <p:sp>
        <p:nvSpPr>
          <p:cNvPr id="93239" name="Line 114"/>
          <p:cNvSpPr>
            <a:spLocks noChangeShapeType="1"/>
          </p:cNvSpPr>
          <p:nvPr/>
        </p:nvSpPr>
        <p:spPr bwMode="auto">
          <a:xfrm>
            <a:off x="4419600" y="2501900"/>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0" name="Line 115"/>
          <p:cNvSpPr>
            <a:spLocks noChangeShapeType="1"/>
          </p:cNvSpPr>
          <p:nvPr/>
        </p:nvSpPr>
        <p:spPr bwMode="auto">
          <a:xfrm>
            <a:off x="4432300" y="2717800"/>
            <a:ext cx="142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1" name="Line 116"/>
          <p:cNvSpPr>
            <a:spLocks noChangeShapeType="1"/>
          </p:cNvSpPr>
          <p:nvPr/>
        </p:nvSpPr>
        <p:spPr bwMode="auto">
          <a:xfrm flipH="1">
            <a:off x="5022850" y="26479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2" name="Rectangle 117"/>
          <p:cNvSpPr>
            <a:spLocks noChangeArrowheads="1"/>
          </p:cNvSpPr>
          <p:nvPr/>
        </p:nvSpPr>
        <p:spPr bwMode="auto">
          <a:xfrm>
            <a:off x="4710113" y="27463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93243" name="Rectangle 118"/>
          <p:cNvSpPr>
            <a:spLocks noGrp="1" noChangeArrowheads="1"/>
          </p:cNvSpPr>
          <p:nvPr>
            <p:ph type="body" idx="1"/>
          </p:nvPr>
        </p:nvSpPr>
        <p:spPr>
          <a:xfrm>
            <a:off x="444500" y="774700"/>
            <a:ext cx="8191500" cy="774571"/>
          </a:xfrm>
          <a:noFill/>
        </p:spPr>
        <p:txBody>
          <a:bodyPr/>
          <a:lstStyle/>
          <a:p>
            <a:r>
              <a:rPr lang="en-US" altLang="zh-CN" sz="2000" dirty="0" smtClean="0">
                <a:ea typeface="黑体" panose="02010609060101010101" pitchFamily="49" charset="-122"/>
              </a:rPr>
              <a:t>PC </a:t>
            </a:r>
            <a:r>
              <a:rPr lang="en-US" altLang="zh-CN" sz="2000" dirty="0" smtClean="0">
                <a:ea typeface="黑体" panose="02010609060101010101" pitchFamily="49" charset="-122"/>
                <a:cs typeface="Arial" panose="020B0604020202020204" pitchFamily="34" charset="0"/>
                <a:sym typeface="Wingdings" panose="05000000000000000000" pitchFamily="2" charset="2"/>
              </a:rPr>
              <a:t>←</a:t>
            </a:r>
            <a:r>
              <a:rPr lang="en-US" altLang="zh-CN" sz="2000" dirty="0" smtClean="0">
                <a:ea typeface="黑体" panose="02010609060101010101" pitchFamily="49" charset="-122"/>
              </a:rPr>
              <a:t> PC + 4</a:t>
            </a:r>
          </a:p>
          <a:p>
            <a:pPr lvl="1"/>
            <a:r>
              <a:rPr lang="zh-CN" altLang="en-US" sz="2000" dirty="0" smtClean="0">
                <a:ea typeface="黑体" panose="02010609060101010101" pitchFamily="49" charset="-122"/>
              </a:rPr>
              <a:t>除 </a:t>
            </a:r>
            <a:r>
              <a:rPr lang="en-US" altLang="zh-CN" sz="2000" dirty="0" err="1" smtClean="0">
                <a:ea typeface="黑体" panose="02010609060101010101" pitchFamily="49" charset="-122"/>
              </a:rPr>
              <a:t>beq</a:t>
            </a:r>
            <a:r>
              <a:rPr lang="en-US" altLang="zh-CN" sz="2000" dirty="0" smtClean="0">
                <a:ea typeface="黑体" panose="02010609060101010101" pitchFamily="49" charset="-122"/>
              </a:rPr>
              <a:t> </a:t>
            </a:r>
            <a:r>
              <a:rPr lang="zh-CN" altLang="en-US" sz="2000" dirty="0" smtClean="0">
                <a:ea typeface="黑体" panose="02010609060101010101" pitchFamily="49" charset="-122"/>
              </a:rPr>
              <a:t>和</a:t>
            </a:r>
            <a:r>
              <a:rPr lang="en-US" altLang="zh-CN" sz="2000" dirty="0" smtClean="0">
                <a:ea typeface="黑体" panose="02010609060101010101" pitchFamily="49" charset="-122"/>
              </a:rPr>
              <a:t> J</a:t>
            </a:r>
            <a:r>
              <a:rPr lang="zh-CN" altLang="en-US" sz="2000" dirty="0" smtClean="0">
                <a:ea typeface="黑体" panose="02010609060101010101" pitchFamily="49" charset="-122"/>
              </a:rPr>
              <a:t>指令以外的指令都相同</a:t>
            </a:r>
          </a:p>
        </p:txBody>
      </p:sp>
      <p:grpSp>
        <p:nvGrpSpPr>
          <p:cNvPr id="93244" name="Group 119"/>
          <p:cNvGrpSpPr>
            <a:grpSpLocks/>
          </p:cNvGrpSpPr>
          <p:nvPr/>
        </p:nvGrpSpPr>
        <p:grpSpPr bwMode="auto">
          <a:xfrm>
            <a:off x="5624513" y="3695700"/>
            <a:ext cx="1177925" cy="833438"/>
            <a:chOff x="3543" y="2440"/>
            <a:chExt cx="742" cy="525"/>
          </a:xfrm>
        </p:grpSpPr>
        <p:sp>
          <p:nvSpPr>
            <p:cNvPr id="93265" name="Line 120"/>
            <p:cNvSpPr>
              <a:spLocks noChangeShapeType="1"/>
            </p:cNvSpPr>
            <p:nvPr/>
          </p:nvSpPr>
          <p:spPr bwMode="auto">
            <a:xfrm flipV="1">
              <a:off x="3792" y="2440"/>
              <a:ext cx="0" cy="3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6" name="Rectangle 121"/>
            <p:cNvSpPr>
              <a:spLocks noChangeArrowheads="1"/>
            </p:cNvSpPr>
            <p:nvPr/>
          </p:nvSpPr>
          <p:spPr bwMode="auto">
            <a:xfrm>
              <a:off x="3543" y="2736"/>
              <a:ext cx="74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 = 0</a:t>
              </a:r>
            </a:p>
          </p:txBody>
        </p:sp>
      </p:grpSp>
      <p:sp>
        <p:nvSpPr>
          <p:cNvPr id="93245" name="Rectangle 122"/>
          <p:cNvSpPr>
            <a:spLocks noChangeArrowheads="1"/>
          </p:cNvSpPr>
          <p:nvPr/>
        </p:nvSpPr>
        <p:spPr bwMode="auto">
          <a:xfrm>
            <a:off x="252413" y="52578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Instruction&lt;15:0</a:t>
            </a:r>
            <a:r>
              <a:rPr lang="en-US" altLang="zh-CN" b="0">
                <a:latin typeface="Times New Roman" panose="02020603050405020304" pitchFamily="18" charset="0"/>
                <a:ea typeface="宋体" panose="02010600030101010101" pitchFamily="2" charset="-122"/>
              </a:rPr>
              <a:t>&gt;</a:t>
            </a:r>
          </a:p>
        </p:txBody>
      </p:sp>
      <p:sp>
        <p:nvSpPr>
          <p:cNvPr id="93246" name="Rectangle 123"/>
          <p:cNvSpPr>
            <a:spLocks noChangeArrowheads="1"/>
          </p:cNvSpPr>
          <p:nvPr/>
        </p:nvSpPr>
        <p:spPr bwMode="auto">
          <a:xfrm>
            <a:off x="7072313" y="42418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Instruction&lt;31:0</a:t>
            </a:r>
            <a:r>
              <a:rPr lang="en-US" altLang="zh-CN" b="0">
                <a:latin typeface="Times New Roman" panose="02020603050405020304" pitchFamily="18" charset="0"/>
                <a:ea typeface="宋体" panose="02010600030101010101" pitchFamily="2" charset="-122"/>
              </a:rPr>
              <a:t>&gt;</a:t>
            </a:r>
          </a:p>
        </p:txBody>
      </p:sp>
      <p:sp>
        <p:nvSpPr>
          <p:cNvPr id="93247" name="Line 124"/>
          <p:cNvSpPr>
            <a:spLocks noChangeShapeType="1"/>
          </p:cNvSpPr>
          <p:nvPr/>
        </p:nvSpPr>
        <p:spPr bwMode="auto">
          <a:xfrm>
            <a:off x="1917700" y="2108200"/>
            <a:ext cx="523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8" name="Line 125"/>
          <p:cNvSpPr>
            <a:spLocks noChangeShapeType="1"/>
          </p:cNvSpPr>
          <p:nvPr/>
        </p:nvSpPr>
        <p:spPr bwMode="auto">
          <a:xfrm flipH="1">
            <a:off x="5099050" y="20383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9" name="Rectangle 126"/>
          <p:cNvSpPr>
            <a:spLocks noChangeArrowheads="1"/>
          </p:cNvSpPr>
          <p:nvPr/>
        </p:nvSpPr>
        <p:spPr bwMode="auto">
          <a:xfrm>
            <a:off x="4786313" y="2136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黑体" panose="02010609060101010101" pitchFamily="49" charset="-122"/>
              </a:rPr>
              <a:t>30</a:t>
            </a:r>
          </a:p>
        </p:txBody>
      </p:sp>
      <p:sp>
        <p:nvSpPr>
          <p:cNvPr id="93250" name="Rectangle 127"/>
          <p:cNvSpPr>
            <a:spLocks noChangeArrowheads="1"/>
          </p:cNvSpPr>
          <p:nvPr/>
        </p:nvSpPr>
        <p:spPr bwMode="auto">
          <a:xfrm>
            <a:off x="1611313" y="2806700"/>
            <a:ext cx="2085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黑体" panose="02010609060101010101" pitchFamily="49" charset="-122"/>
              </a:rPr>
              <a:t>Instruction&lt;25:0&gt;</a:t>
            </a:r>
          </a:p>
        </p:txBody>
      </p:sp>
      <p:grpSp>
        <p:nvGrpSpPr>
          <p:cNvPr id="249984" name="Group 128"/>
          <p:cNvGrpSpPr>
            <a:grpSpLocks/>
          </p:cNvGrpSpPr>
          <p:nvPr/>
        </p:nvGrpSpPr>
        <p:grpSpPr bwMode="auto">
          <a:xfrm>
            <a:off x="1671638" y="3532188"/>
            <a:ext cx="892175" cy="739775"/>
            <a:chOff x="1054" y="2337"/>
            <a:chExt cx="562" cy="466"/>
          </a:xfrm>
        </p:grpSpPr>
        <p:sp>
          <p:nvSpPr>
            <p:cNvPr id="93263" name="Line 129"/>
            <p:cNvSpPr>
              <a:spLocks noChangeShapeType="1"/>
            </p:cNvSpPr>
            <p:nvPr/>
          </p:nvSpPr>
          <p:spPr bwMode="auto">
            <a:xfrm>
              <a:off x="1312" y="2803"/>
              <a:ext cx="30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4" name="Line 130"/>
            <p:cNvSpPr>
              <a:spLocks noChangeShapeType="1"/>
            </p:cNvSpPr>
            <p:nvPr/>
          </p:nvSpPr>
          <p:spPr bwMode="auto">
            <a:xfrm>
              <a:off x="1054" y="2337"/>
              <a:ext cx="54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9987" name="Group 131"/>
          <p:cNvGrpSpPr>
            <a:grpSpLocks/>
          </p:cNvGrpSpPr>
          <p:nvPr/>
        </p:nvGrpSpPr>
        <p:grpSpPr bwMode="auto">
          <a:xfrm>
            <a:off x="5130800" y="3529013"/>
            <a:ext cx="711200" cy="508000"/>
            <a:chOff x="3232" y="2344"/>
            <a:chExt cx="448" cy="320"/>
          </a:xfrm>
        </p:grpSpPr>
        <p:sp>
          <p:nvSpPr>
            <p:cNvPr id="93260" name="Line 132"/>
            <p:cNvSpPr>
              <a:spLocks noChangeShapeType="1"/>
            </p:cNvSpPr>
            <p:nvPr/>
          </p:nvSpPr>
          <p:spPr bwMode="auto">
            <a:xfrm>
              <a:off x="3424" y="2352"/>
              <a:ext cx="256"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1" name="Line 133"/>
            <p:cNvSpPr>
              <a:spLocks noChangeShapeType="1"/>
            </p:cNvSpPr>
            <p:nvPr/>
          </p:nvSpPr>
          <p:spPr bwMode="auto">
            <a:xfrm>
              <a:off x="3232" y="2640"/>
              <a:ext cx="16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2" name="Line 134"/>
            <p:cNvSpPr>
              <a:spLocks noChangeShapeType="1"/>
            </p:cNvSpPr>
            <p:nvPr/>
          </p:nvSpPr>
          <p:spPr bwMode="auto">
            <a:xfrm flipV="1">
              <a:off x="3407" y="2344"/>
              <a:ext cx="0" cy="32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3255" name="Line 136"/>
          <p:cNvSpPr>
            <a:spLocks noChangeShapeType="1"/>
          </p:cNvSpPr>
          <p:nvPr/>
        </p:nvSpPr>
        <p:spPr bwMode="auto">
          <a:xfrm flipV="1">
            <a:off x="749300" y="1716088"/>
            <a:ext cx="5607050" cy="14287"/>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6" name="Line 137"/>
          <p:cNvSpPr>
            <a:spLocks noChangeShapeType="1"/>
          </p:cNvSpPr>
          <p:nvPr/>
        </p:nvSpPr>
        <p:spPr bwMode="auto">
          <a:xfrm>
            <a:off x="749300" y="3398838"/>
            <a:ext cx="642938" cy="14287"/>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7" name="Line 138"/>
          <p:cNvSpPr>
            <a:spLocks noChangeShapeType="1"/>
          </p:cNvSpPr>
          <p:nvPr/>
        </p:nvSpPr>
        <p:spPr bwMode="auto">
          <a:xfrm>
            <a:off x="769938" y="1752600"/>
            <a:ext cx="0" cy="1611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8" name="Line 139"/>
          <p:cNvSpPr>
            <a:spLocks noChangeShapeType="1"/>
          </p:cNvSpPr>
          <p:nvPr/>
        </p:nvSpPr>
        <p:spPr bwMode="auto">
          <a:xfrm>
            <a:off x="6399213" y="1677988"/>
            <a:ext cx="0" cy="1611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59" name="Line 140"/>
          <p:cNvSpPr>
            <a:spLocks noChangeShapeType="1"/>
          </p:cNvSpPr>
          <p:nvPr/>
        </p:nvSpPr>
        <p:spPr bwMode="auto">
          <a:xfrm flipV="1">
            <a:off x="6169025" y="3233738"/>
            <a:ext cx="231775" cy="1428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97" name="Text Box 141"/>
          <p:cNvSpPr txBox="1">
            <a:spLocks noChangeArrowheads="1"/>
          </p:cNvSpPr>
          <p:nvPr/>
        </p:nvSpPr>
        <p:spPr bwMode="auto">
          <a:xfrm>
            <a:off x="1460500" y="6067425"/>
            <a:ext cx="657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rgbClr val="A50021"/>
                </a:solidFill>
                <a:ea typeface="黑体" panose="02010609060101010101" pitchFamily="49" charset="-122"/>
              </a:rPr>
              <a:t>因为新的控制信号保证了正确的</a:t>
            </a:r>
            <a:r>
              <a:rPr lang="en-US" altLang="zh-CN" sz="2000" dirty="0">
                <a:solidFill>
                  <a:srgbClr val="A50021"/>
                </a:solidFill>
                <a:ea typeface="黑体" panose="02010609060101010101" pitchFamily="49" charset="-122"/>
              </a:rPr>
              <a:t>PC</a:t>
            </a:r>
            <a:r>
              <a:rPr lang="zh-CN" altLang="en-US" sz="2000" dirty="0">
                <a:solidFill>
                  <a:srgbClr val="A50021"/>
                </a:solidFill>
                <a:ea typeface="黑体" panose="02010609060101010101" pitchFamily="49" charset="-122"/>
              </a:rPr>
              <a:t>值的产生，在足够长的时间后，下个时钟</a:t>
            </a:r>
            <a:r>
              <a:rPr lang="en-US" altLang="zh-CN" sz="2000" dirty="0" err="1" smtClean="0">
                <a:solidFill>
                  <a:srgbClr val="A50021"/>
                </a:solidFill>
                <a:ea typeface="黑体" panose="02010609060101010101" pitchFamily="49" charset="-122"/>
              </a:rPr>
              <a:t>Clk</a:t>
            </a:r>
            <a:r>
              <a:rPr lang="zh-CN" altLang="en-US" sz="2000" dirty="0" smtClean="0">
                <a:solidFill>
                  <a:srgbClr val="A50021"/>
                </a:solidFill>
                <a:ea typeface="黑体" panose="02010609060101010101" pitchFamily="49" charset="-122"/>
              </a:rPr>
              <a:t>下降沿到来时将其值打入</a:t>
            </a:r>
            <a:r>
              <a:rPr lang="en-US" altLang="zh-CN" sz="2000" dirty="0" smtClean="0">
                <a:solidFill>
                  <a:srgbClr val="A50021"/>
                </a:solidFill>
                <a:ea typeface="黑体" panose="02010609060101010101" pitchFamily="49" charset="-122"/>
              </a:rPr>
              <a:t>PC</a:t>
            </a:r>
            <a:r>
              <a:rPr lang="zh-CN" altLang="en-US" sz="2000" dirty="0" smtClean="0">
                <a:solidFill>
                  <a:srgbClr val="A50021"/>
                </a:solidFill>
                <a:ea typeface="黑体" panose="02010609060101010101" pitchFamily="49" charset="-122"/>
              </a:rPr>
              <a:t>！</a:t>
            </a:r>
            <a:endParaRPr lang="zh-CN" altLang="en-US" sz="2000" dirty="0">
              <a:solidFill>
                <a:srgbClr val="A50021"/>
              </a:solidFill>
              <a:ea typeface="黑体" panose="02010609060101010101" pitchFamily="49" charset="-122"/>
            </a:endParaRPr>
          </a:p>
        </p:txBody>
      </p:sp>
      <p:sp>
        <p:nvSpPr>
          <p:cNvPr id="2" name="灯片编号占位符 1"/>
          <p:cNvSpPr>
            <a:spLocks noGrp="1"/>
          </p:cNvSpPr>
          <p:nvPr>
            <p:ph type="sldNum" sz="quarter" idx="4"/>
          </p:nvPr>
        </p:nvSpPr>
        <p:spPr>
          <a:xfrm>
            <a:off x="8636000" y="6492875"/>
            <a:ext cx="508000" cy="365125"/>
          </a:xfrm>
        </p:spPr>
        <p:txBody>
          <a:bodyPr/>
          <a:lstStyle/>
          <a:p>
            <a:fld id="{70802E8F-0752-4B92-8D61-85EF13D2DB20}" type="slidenum">
              <a:rPr lang="zh-CN" altLang="en-US" smtClean="0"/>
              <a:pPr/>
              <a:t>16</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49984"/>
                                        </p:tgtEl>
                                        <p:attrNameLst>
                                          <p:attrName>style.visibility</p:attrName>
                                        </p:attrNameLst>
                                      </p:cBhvr>
                                      <p:to>
                                        <p:strVal val="visible"/>
                                      </p:to>
                                    </p:set>
                                    <p:animEffect transition="in" filter="slide(fromLeft)">
                                      <p:cBhvr>
                                        <p:cTn id="7" dur="500"/>
                                        <p:tgtEl>
                                          <p:spTgt spid="249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49875"/>
                                        </p:tgtEl>
                                        <p:attrNameLst>
                                          <p:attrName>style.visibility</p:attrName>
                                        </p:attrNameLst>
                                      </p:cBhvr>
                                      <p:to>
                                        <p:strVal val="visible"/>
                                      </p:to>
                                    </p:set>
                                    <p:animEffect transition="in" filter="slide(fromLeft)">
                                      <p:cBhvr>
                                        <p:cTn id="12" dur="500"/>
                                        <p:tgtEl>
                                          <p:spTgt spid="249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249987"/>
                                        </p:tgtEl>
                                        <p:attrNameLst>
                                          <p:attrName>style.visibility</p:attrName>
                                        </p:attrNameLst>
                                      </p:cBhvr>
                                      <p:to>
                                        <p:strVal val="visible"/>
                                      </p:to>
                                    </p:set>
                                    <p:animEffect transition="in" filter="slide(fromLeft)">
                                      <p:cBhvr>
                                        <p:cTn id="17" dur="500"/>
                                        <p:tgtEl>
                                          <p:spTgt spid="2499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259"/>
                                        </p:tgtEl>
                                        <p:attrNameLst>
                                          <p:attrName>style.visibility</p:attrName>
                                        </p:attrNameLst>
                                      </p:cBhvr>
                                      <p:to>
                                        <p:strVal val="visible"/>
                                      </p:to>
                                    </p:set>
                                    <p:animEffect transition="in" filter="wipe(left)">
                                      <p:cBhvr>
                                        <p:cTn id="22" dur="500"/>
                                        <p:tgtEl>
                                          <p:spTgt spid="9325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93258"/>
                                        </p:tgtEl>
                                        <p:attrNameLst>
                                          <p:attrName>style.visibility</p:attrName>
                                        </p:attrNameLst>
                                      </p:cBhvr>
                                      <p:to>
                                        <p:strVal val="visible"/>
                                      </p:to>
                                    </p:set>
                                    <p:animEffect transition="in" filter="wipe(down)">
                                      <p:cBhvr>
                                        <p:cTn id="26" dur="500"/>
                                        <p:tgtEl>
                                          <p:spTgt spid="93258"/>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93255"/>
                                        </p:tgtEl>
                                        <p:attrNameLst>
                                          <p:attrName>style.visibility</p:attrName>
                                        </p:attrNameLst>
                                      </p:cBhvr>
                                      <p:to>
                                        <p:strVal val="visible"/>
                                      </p:to>
                                    </p:set>
                                    <p:animEffect transition="in" filter="wipe(right)">
                                      <p:cBhvr>
                                        <p:cTn id="30" dur="500"/>
                                        <p:tgtEl>
                                          <p:spTgt spid="93255"/>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93257"/>
                                        </p:tgtEl>
                                        <p:attrNameLst>
                                          <p:attrName>style.visibility</p:attrName>
                                        </p:attrNameLst>
                                      </p:cBhvr>
                                      <p:to>
                                        <p:strVal val="visible"/>
                                      </p:to>
                                    </p:set>
                                    <p:animEffect transition="in" filter="wipe(up)">
                                      <p:cBhvr>
                                        <p:cTn id="34" dur="500"/>
                                        <p:tgtEl>
                                          <p:spTgt spid="93257"/>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3256"/>
                                        </p:tgtEl>
                                        <p:attrNameLst>
                                          <p:attrName>style.visibility</p:attrName>
                                        </p:attrNameLst>
                                      </p:cBhvr>
                                      <p:to>
                                        <p:strVal val="visible"/>
                                      </p:to>
                                    </p:set>
                                    <p:animEffect transition="in" filter="wipe(left)">
                                      <p:cBhvr>
                                        <p:cTn id="38" dur="500"/>
                                        <p:tgtEl>
                                          <p:spTgt spid="9325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49997"/>
                                        </p:tgtEl>
                                        <p:attrNameLst>
                                          <p:attrName>style.visibility</p:attrName>
                                        </p:attrNameLst>
                                      </p:cBhvr>
                                      <p:to>
                                        <p:strVal val="visible"/>
                                      </p:to>
                                    </p:set>
                                    <p:animEffect transition="in" filter="blinds(horizontal)">
                                      <p:cBhvr>
                                        <p:cTn id="43" dur="500"/>
                                        <p:tgtEl>
                                          <p:spTgt spid="249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5" grpId="0" animBg="1"/>
      <p:bldP spid="93255" grpId="0" animBg="1"/>
      <p:bldP spid="93256" grpId="0" animBg="1"/>
      <p:bldP spid="93257" grpId="0" animBg="1"/>
      <p:bldP spid="93258" grpId="0" animBg="1"/>
      <p:bldP spid="93259" grpId="0" animBg="1"/>
      <p:bldP spid="2499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900112" y="4195118"/>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35" name="Rectangle 3"/>
          <p:cNvSpPr>
            <a:spLocks noChangeArrowheads="1"/>
          </p:cNvSpPr>
          <p:nvPr/>
        </p:nvSpPr>
        <p:spPr bwMode="auto">
          <a:xfrm>
            <a:off x="900112" y="3624648"/>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36" name="Rectangle 4"/>
          <p:cNvSpPr>
            <a:spLocks noChangeArrowheads="1"/>
          </p:cNvSpPr>
          <p:nvPr/>
        </p:nvSpPr>
        <p:spPr bwMode="auto">
          <a:xfrm>
            <a:off x="900112" y="3128318"/>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37" name="Rectangle 5"/>
          <p:cNvSpPr>
            <a:spLocks noChangeArrowheads="1"/>
          </p:cNvSpPr>
          <p:nvPr/>
        </p:nvSpPr>
        <p:spPr bwMode="auto">
          <a:xfrm>
            <a:off x="900112" y="2594918"/>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38" name="Rectangle 6"/>
          <p:cNvSpPr>
            <a:spLocks noChangeArrowheads="1"/>
          </p:cNvSpPr>
          <p:nvPr/>
        </p:nvSpPr>
        <p:spPr bwMode="auto">
          <a:xfrm>
            <a:off x="1052512" y="2061518"/>
            <a:ext cx="77724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39" name="Rectangle 7"/>
          <p:cNvSpPr>
            <a:spLocks noChangeArrowheads="1"/>
          </p:cNvSpPr>
          <p:nvPr/>
        </p:nvSpPr>
        <p:spPr bwMode="auto">
          <a:xfrm>
            <a:off x="519112" y="1528118"/>
            <a:ext cx="8305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0" name="Rectangle 8"/>
          <p:cNvSpPr>
            <a:spLocks noGrp="1" noChangeArrowheads="1"/>
          </p:cNvSpPr>
          <p:nvPr>
            <p:ph type="title"/>
          </p:nvPr>
        </p:nvSpPr>
        <p:spPr>
          <a:xfrm>
            <a:off x="822325" y="174625"/>
            <a:ext cx="6011261" cy="426142"/>
          </a:xfrm>
          <a:noFill/>
        </p:spPr>
        <p:txBody>
          <a:bodyPr wrap="none"/>
          <a:lstStyle/>
          <a:p>
            <a:r>
              <a:rPr lang="en-US" altLang="zh-CN" dirty="0" smtClean="0">
                <a:ea typeface="宋体" panose="02010600030101010101" pitchFamily="2" charset="-122"/>
              </a:rPr>
              <a:t>Register-Register</a:t>
            </a:r>
            <a:r>
              <a:rPr lang="zh-CN" altLang="en-US" dirty="0" smtClean="0">
                <a:ea typeface="宋体" panose="02010600030101010101" pitchFamily="2" charset="-122"/>
              </a:rPr>
              <a:t>（</a:t>
            </a:r>
            <a:r>
              <a:rPr lang="en-US" altLang="zh-CN" dirty="0" smtClean="0">
                <a:ea typeface="宋体" panose="02010600030101010101" pitchFamily="2" charset="-122"/>
              </a:rPr>
              <a:t>R</a:t>
            </a:r>
            <a:r>
              <a:rPr lang="zh-CN" altLang="en-US" dirty="0" smtClean="0">
                <a:ea typeface="宋体" panose="02010600030101010101" pitchFamily="2" charset="-122"/>
              </a:rPr>
              <a:t>型指令） 时序</a:t>
            </a:r>
            <a:endParaRPr lang="en-US" altLang="zh-CN" dirty="0" smtClean="0">
              <a:ea typeface="宋体" panose="02010600030101010101" pitchFamily="2" charset="-122"/>
            </a:endParaRPr>
          </a:p>
        </p:txBody>
      </p:sp>
      <p:sp>
        <p:nvSpPr>
          <p:cNvPr id="95241" name="Line 9"/>
          <p:cNvSpPr>
            <a:spLocks noChangeShapeType="1"/>
          </p:cNvSpPr>
          <p:nvPr/>
        </p:nvSpPr>
        <p:spPr bwMode="auto">
          <a:xfrm>
            <a:off x="5853112" y="5425431"/>
            <a:ext cx="0" cy="247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Line 10"/>
          <p:cNvSpPr>
            <a:spLocks noChangeShapeType="1"/>
          </p:cNvSpPr>
          <p:nvPr/>
        </p:nvSpPr>
        <p:spPr bwMode="auto">
          <a:xfrm>
            <a:off x="5865812" y="5425431"/>
            <a:ext cx="431800" cy="2619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3" name="Line 11"/>
          <p:cNvSpPr>
            <a:spLocks noChangeShapeType="1"/>
          </p:cNvSpPr>
          <p:nvPr/>
        </p:nvSpPr>
        <p:spPr bwMode="auto">
          <a:xfrm>
            <a:off x="5851525" y="5684193"/>
            <a:ext cx="246062" cy="153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4" name="Line 12"/>
          <p:cNvSpPr>
            <a:spLocks noChangeShapeType="1"/>
          </p:cNvSpPr>
          <p:nvPr/>
        </p:nvSpPr>
        <p:spPr bwMode="auto">
          <a:xfrm>
            <a:off x="6081712" y="5835006"/>
            <a:ext cx="0" cy="247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5" name="Line 13"/>
          <p:cNvSpPr>
            <a:spLocks noChangeShapeType="1"/>
          </p:cNvSpPr>
          <p:nvPr/>
        </p:nvSpPr>
        <p:spPr bwMode="auto">
          <a:xfrm>
            <a:off x="6310312" y="5698481"/>
            <a:ext cx="0" cy="5207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6" name="Line 14"/>
          <p:cNvSpPr>
            <a:spLocks noChangeShapeType="1"/>
          </p:cNvSpPr>
          <p:nvPr/>
        </p:nvSpPr>
        <p:spPr bwMode="auto">
          <a:xfrm flipV="1">
            <a:off x="5865812" y="6068368"/>
            <a:ext cx="203200" cy="176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7" name="Line 15"/>
          <p:cNvSpPr>
            <a:spLocks noChangeShapeType="1"/>
          </p:cNvSpPr>
          <p:nvPr/>
        </p:nvSpPr>
        <p:spPr bwMode="auto">
          <a:xfrm>
            <a:off x="5853112" y="6244581"/>
            <a:ext cx="0" cy="29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8" name="Line 16"/>
          <p:cNvSpPr>
            <a:spLocks noChangeShapeType="1"/>
          </p:cNvSpPr>
          <p:nvPr/>
        </p:nvSpPr>
        <p:spPr bwMode="auto">
          <a:xfrm flipV="1">
            <a:off x="5837237" y="6176318"/>
            <a:ext cx="474663"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9" name="Line 17"/>
          <p:cNvSpPr>
            <a:spLocks noChangeShapeType="1"/>
          </p:cNvSpPr>
          <p:nvPr/>
        </p:nvSpPr>
        <p:spPr bwMode="auto">
          <a:xfrm flipH="1">
            <a:off x="6297612" y="5958831"/>
            <a:ext cx="18542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0" name="Line 18"/>
          <p:cNvSpPr>
            <a:spLocks noChangeShapeType="1"/>
          </p:cNvSpPr>
          <p:nvPr/>
        </p:nvSpPr>
        <p:spPr bwMode="auto">
          <a:xfrm flipH="1">
            <a:off x="6761162" y="5828656"/>
            <a:ext cx="16510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1" name="Rectangle 19"/>
          <p:cNvSpPr>
            <a:spLocks noChangeArrowheads="1"/>
          </p:cNvSpPr>
          <p:nvPr/>
        </p:nvSpPr>
        <p:spPr bwMode="auto">
          <a:xfrm>
            <a:off x="6448425" y="5954068"/>
            <a:ext cx="3937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p>
        </p:txBody>
      </p:sp>
      <p:sp>
        <p:nvSpPr>
          <p:cNvPr id="95252" name="Rectangle 20"/>
          <p:cNvSpPr>
            <a:spLocks noChangeArrowheads="1"/>
          </p:cNvSpPr>
          <p:nvPr/>
        </p:nvSpPr>
        <p:spPr bwMode="auto">
          <a:xfrm>
            <a:off x="6905625" y="5681018"/>
            <a:ext cx="801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Result</a:t>
            </a:r>
          </a:p>
        </p:txBody>
      </p:sp>
      <p:sp>
        <p:nvSpPr>
          <p:cNvPr id="95253" name="Line 21"/>
          <p:cNvSpPr>
            <a:spLocks noChangeShapeType="1"/>
          </p:cNvSpPr>
          <p:nvPr/>
        </p:nvSpPr>
        <p:spPr bwMode="auto">
          <a:xfrm>
            <a:off x="6081712" y="5152381"/>
            <a:ext cx="0" cy="384175"/>
          </a:xfrm>
          <a:prstGeom prst="line">
            <a:avLst/>
          </a:prstGeom>
          <a:noFill/>
          <a:ln w="254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4" name="Rectangle 22"/>
          <p:cNvSpPr>
            <a:spLocks noChangeArrowheads="1"/>
          </p:cNvSpPr>
          <p:nvPr/>
        </p:nvSpPr>
        <p:spPr bwMode="auto">
          <a:xfrm>
            <a:off x="5702300" y="4861868"/>
            <a:ext cx="1038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1"/>
                </a:solidFill>
                <a:ea typeface="宋体" panose="02010600030101010101" pitchFamily="2" charset="-122"/>
              </a:rPr>
              <a:t>ALUctr</a:t>
            </a:r>
          </a:p>
        </p:txBody>
      </p:sp>
      <p:sp>
        <p:nvSpPr>
          <p:cNvPr id="95255" name="Rectangle 23"/>
          <p:cNvSpPr>
            <a:spLocks noChangeArrowheads="1"/>
          </p:cNvSpPr>
          <p:nvPr/>
        </p:nvSpPr>
        <p:spPr bwMode="auto">
          <a:xfrm>
            <a:off x="1885950" y="6060431"/>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5256" name="Rectangle 24"/>
          <p:cNvSpPr>
            <a:spLocks noChangeArrowheads="1"/>
          </p:cNvSpPr>
          <p:nvPr/>
        </p:nvSpPr>
        <p:spPr bwMode="auto">
          <a:xfrm>
            <a:off x="1495425" y="5612756"/>
            <a:ext cx="733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busW</a:t>
            </a:r>
          </a:p>
        </p:txBody>
      </p:sp>
      <p:sp>
        <p:nvSpPr>
          <p:cNvPr id="95257" name="Rectangle 25"/>
          <p:cNvSpPr>
            <a:spLocks noChangeArrowheads="1"/>
          </p:cNvSpPr>
          <p:nvPr/>
        </p:nvSpPr>
        <p:spPr bwMode="auto">
          <a:xfrm>
            <a:off x="2579687" y="5425431"/>
            <a:ext cx="1431925" cy="1084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58" name="Line 26"/>
          <p:cNvSpPr>
            <a:spLocks noChangeShapeType="1"/>
          </p:cNvSpPr>
          <p:nvPr/>
        </p:nvSpPr>
        <p:spPr bwMode="auto">
          <a:xfrm>
            <a:off x="2617787" y="6295381"/>
            <a:ext cx="250825" cy="60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9" name="Line 27"/>
          <p:cNvSpPr>
            <a:spLocks noChangeShapeType="1"/>
          </p:cNvSpPr>
          <p:nvPr/>
        </p:nvSpPr>
        <p:spPr bwMode="auto">
          <a:xfrm flipH="1">
            <a:off x="2592387" y="6381106"/>
            <a:ext cx="301625" cy="936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0" name="Oval 28"/>
          <p:cNvSpPr>
            <a:spLocks noChangeArrowheads="1"/>
          </p:cNvSpPr>
          <p:nvPr/>
        </p:nvSpPr>
        <p:spPr bwMode="auto">
          <a:xfrm>
            <a:off x="2427287" y="6330306"/>
            <a:ext cx="127000" cy="1111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61" name="Rectangle 29"/>
          <p:cNvSpPr>
            <a:spLocks noChangeArrowheads="1"/>
          </p:cNvSpPr>
          <p:nvPr/>
        </p:nvSpPr>
        <p:spPr bwMode="auto">
          <a:xfrm>
            <a:off x="2027237" y="4928543"/>
            <a:ext cx="917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a:t>
            </a:r>
          </a:p>
        </p:txBody>
      </p:sp>
      <p:sp>
        <p:nvSpPr>
          <p:cNvPr id="95262" name="Line 30"/>
          <p:cNvSpPr>
            <a:spLocks noChangeShapeType="1"/>
          </p:cNvSpPr>
          <p:nvPr/>
        </p:nvSpPr>
        <p:spPr bwMode="auto">
          <a:xfrm flipH="1">
            <a:off x="1573212" y="589056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3" name="Line 31"/>
          <p:cNvSpPr>
            <a:spLocks noChangeShapeType="1"/>
          </p:cNvSpPr>
          <p:nvPr/>
        </p:nvSpPr>
        <p:spPr bwMode="auto">
          <a:xfrm flipH="1">
            <a:off x="2036762" y="5760393"/>
            <a:ext cx="16510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4" name="Rectangle 32"/>
          <p:cNvSpPr>
            <a:spLocks noChangeArrowheads="1"/>
          </p:cNvSpPr>
          <p:nvPr/>
        </p:nvSpPr>
        <p:spPr bwMode="auto">
          <a:xfrm>
            <a:off x="1724025" y="5885806"/>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p>
        </p:txBody>
      </p:sp>
      <p:sp>
        <p:nvSpPr>
          <p:cNvPr id="95265" name="Line 33"/>
          <p:cNvSpPr>
            <a:spLocks noChangeShapeType="1"/>
          </p:cNvSpPr>
          <p:nvPr/>
        </p:nvSpPr>
        <p:spPr bwMode="auto">
          <a:xfrm>
            <a:off x="4037012" y="5549256"/>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6" name="Line 34"/>
          <p:cNvSpPr>
            <a:spLocks noChangeShapeType="1"/>
          </p:cNvSpPr>
          <p:nvPr/>
        </p:nvSpPr>
        <p:spPr bwMode="auto">
          <a:xfrm flipH="1">
            <a:off x="5008562" y="5419081"/>
            <a:ext cx="16510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67" name="Rectangle 35"/>
          <p:cNvSpPr>
            <a:spLocks noChangeArrowheads="1"/>
          </p:cNvSpPr>
          <p:nvPr/>
        </p:nvSpPr>
        <p:spPr bwMode="auto">
          <a:xfrm>
            <a:off x="4695825" y="5612756"/>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p>
        </p:txBody>
      </p:sp>
      <p:sp>
        <p:nvSpPr>
          <p:cNvPr id="95268" name="Rectangle 36"/>
          <p:cNvSpPr>
            <a:spLocks noChangeArrowheads="1"/>
          </p:cNvSpPr>
          <p:nvPr/>
        </p:nvSpPr>
        <p:spPr bwMode="auto">
          <a:xfrm>
            <a:off x="4391025" y="5271443"/>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busA</a:t>
            </a:r>
          </a:p>
        </p:txBody>
      </p:sp>
      <p:sp>
        <p:nvSpPr>
          <p:cNvPr id="95269" name="Line 37"/>
          <p:cNvSpPr>
            <a:spLocks noChangeShapeType="1"/>
          </p:cNvSpPr>
          <p:nvPr/>
        </p:nvSpPr>
        <p:spPr bwMode="auto">
          <a:xfrm flipV="1">
            <a:off x="2728912" y="5195243"/>
            <a:ext cx="0" cy="230188"/>
          </a:xfrm>
          <a:prstGeom prst="line">
            <a:avLst/>
          </a:prstGeom>
          <a:noFill/>
          <a:ln w="25400">
            <a:solidFill>
              <a:srgbClr val="3366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0" name="Line 38"/>
          <p:cNvSpPr>
            <a:spLocks noChangeShapeType="1"/>
          </p:cNvSpPr>
          <p:nvPr/>
        </p:nvSpPr>
        <p:spPr bwMode="auto">
          <a:xfrm>
            <a:off x="4037012" y="6368406"/>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1" name="Line 39"/>
          <p:cNvSpPr>
            <a:spLocks noChangeShapeType="1"/>
          </p:cNvSpPr>
          <p:nvPr/>
        </p:nvSpPr>
        <p:spPr bwMode="auto">
          <a:xfrm flipH="1">
            <a:off x="5008562" y="6238231"/>
            <a:ext cx="16510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2" name="Rectangle 40"/>
          <p:cNvSpPr>
            <a:spLocks noChangeArrowheads="1"/>
          </p:cNvSpPr>
          <p:nvPr/>
        </p:nvSpPr>
        <p:spPr bwMode="auto">
          <a:xfrm>
            <a:off x="4695825" y="6363643"/>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黑体" panose="02010609060101010101" pitchFamily="49" charset="-122"/>
              </a:rPr>
              <a:t>32</a:t>
            </a:r>
          </a:p>
        </p:txBody>
      </p:sp>
      <p:sp>
        <p:nvSpPr>
          <p:cNvPr id="95273" name="Rectangle 41"/>
          <p:cNvSpPr>
            <a:spLocks noChangeArrowheads="1"/>
          </p:cNvSpPr>
          <p:nvPr/>
        </p:nvSpPr>
        <p:spPr bwMode="auto">
          <a:xfrm>
            <a:off x="4391025" y="6090593"/>
            <a:ext cx="687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busB</a:t>
            </a:r>
          </a:p>
        </p:txBody>
      </p:sp>
      <p:sp>
        <p:nvSpPr>
          <p:cNvPr id="95274" name="Line 42"/>
          <p:cNvSpPr>
            <a:spLocks noChangeShapeType="1"/>
          </p:cNvSpPr>
          <p:nvPr/>
        </p:nvSpPr>
        <p:spPr bwMode="auto">
          <a:xfrm flipH="1">
            <a:off x="1954212" y="6368406"/>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5" name="Line 43"/>
          <p:cNvSpPr>
            <a:spLocks noChangeShapeType="1"/>
          </p:cNvSpPr>
          <p:nvPr/>
        </p:nvSpPr>
        <p:spPr bwMode="auto">
          <a:xfrm>
            <a:off x="3033712" y="5015856"/>
            <a:ext cx="0" cy="384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6" name="Line 44"/>
          <p:cNvSpPr>
            <a:spLocks noChangeShapeType="1"/>
          </p:cNvSpPr>
          <p:nvPr/>
        </p:nvSpPr>
        <p:spPr bwMode="auto">
          <a:xfrm flipV="1">
            <a:off x="2963862" y="5133331"/>
            <a:ext cx="139700" cy="149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7" name="Rectangle 45"/>
          <p:cNvSpPr>
            <a:spLocks noChangeArrowheads="1"/>
          </p:cNvSpPr>
          <p:nvPr/>
        </p:nvSpPr>
        <p:spPr bwMode="auto">
          <a:xfrm>
            <a:off x="2790825" y="499839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5</a:t>
            </a:r>
          </a:p>
        </p:txBody>
      </p:sp>
      <p:sp>
        <p:nvSpPr>
          <p:cNvPr id="95278" name="Line 46"/>
          <p:cNvSpPr>
            <a:spLocks noChangeShapeType="1"/>
          </p:cNvSpPr>
          <p:nvPr/>
        </p:nvSpPr>
        <p:spPr bwMode="auto">
          <a:xfrm>
            <a:off x="3414712" y="5015856"/>
            <a:ext cx="0" cy="384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79" name="Line 47"/>
          <p:cNvSpPr>
            <a:spLocks noChangeShapeType="1"/>
          </p:cNvSpPr>
          <p:nvPr/>
        </p:nvSpPr>
        <p:spPr bwMode="auto">
          <a:xfrm flipV="1">
            <a:off x="3344862" y="5133331"/>
            <a:ext cx="139700" cy="149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0" name="Rectangle 48"/>
          <p:cNvSpPr>
            <a:spLocks noChangeArrowheads="1"/>
          </p:cNvSpPr>
          <p:nvPr/>
        </p:nvSpPr>
        <p:spPr bwMode="auto">
          <a:xfrm>
            <a:off x="3171825" y="499839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5</a:t>
            </a:r>
          </a:p>
        </p:txBody>
      </p:sp>
      <p:sp>
        <p:nvSpPr>
          <p:cNvPr id="95281" name="Line 49"/>
          <p:cNvSpPr>
            <a:spLocks noChangeShapeType="1"/>
          </p:cNvSpPr>
          <p:nvPr/>
        </p:nvSpPr>
        <p:spPr bwMode="auto">
          <a:xfrm>
            <a:off x="3871912" y="5015856"/>
            <a:ext cx="0" cy="384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2" name="Line 50"/>
          <p:cNvSpPr>
            <a:spLocks noChangeShapeType="1"/>
          </p:cNvSpPr>
          <p:nvPr/>
        </p:nvSpPr>
        <p:spPr bwMode="auto">
          <a:xfrm flipV="1">
            <a:off x="3802062" y="5133331"/>
            <a:ext cx="139700" cy="149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3" name="Rectangle 51"/>
          <p:cNvSpPr>
            <a:spLocks noChangeArrowheads="1"/>
          </p:cNvSpPr>
          <p:nvPr/>
        </p:nvSpPr>
        <p:spPr bwMode="auto">
          <a:xfrm>
            <a:off x="3629025" y="499839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5</a:t>
            </a:r>
          </a:p>
        </p:txBody>
      </p:sp>
      <p:sp>
        <p:nvSpPr>
          <p:cNvPr id="95284" name="Rectangle 52"/>
          <p:cNvSpPr>
            <a:spLocks noChangeArrowheads="1"/>
          </p:cNvSpPr>
          <p:nvPr/>
        </p:nvSpPr>
        <p:spPr bwMode="auto">
          <a:xfrm>
            <a:off x="2790825" y="540796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Rw</a:t>
            </a:r>
          </a:p>
        </p:txBody>
      </p:sp>
      <p:sp>
        <p:nvSpPr>
          <p:cNvPr id="95285" name="Rectangle 53"/>
          <p:cNvSpPr>
            <a:spLocks noChangeArrowheads="1"/>
          </p:cNvSpPr>
          <p:nvPr/>
        </p:nvSpPr>
        <p:spPr bwMode="auto">
          <a:xfrm>
            <a:off x="3248025" y="5407968"/>
            <a:ext cx="417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a:t>
            </a:r>
            <a:r>
              <a:rPr lang="en-US" altLang="zh-CN" b="0">
                <a:latin typeface="Times New Roman" panose="02020603050405020304" pitchFamily="18" charset="0"/>
                <a:ea typeface="宋体" panose="02010600030101010101" pitchFamily="2" charset="-122"/>
              </a:rPr>
              <a:t>a</a:t>
            </a:r>
          </a:p>
        </p:txBody>
      </p:sp>
      <p:sp>
        <p:nvSpPr>
          <p:cNvPr id="95286" name="Rectangle 54"/>
          <p:cNvSpPr>
            <a:spLocks noChangeArrowheads="1"/>
          </p:cNvSpPr>
          <p:nvPr/>
        </p:nvSpPr>
        <p:spPr bwMode="auto">
          <a:xfrm>
            <a:off x="3629025" y="5407968"/>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Rb</a:t>
            </a:r>
          </a:p>
        </p:txBody>
      </p:sp>
      <p:sp>
        <p:nvSpPr>
          <p:cNvPr id="95287" name="Rectangle 55"/>
          <p:cNvSpPr>
            <a:spLocks noChangeArrowheads="1"/>
          </p:cNvSpPr>
          <p:nvPr/>
        </p:nvSpPr>
        <p:spPr bwMode="auto">
          <a:xfrm>
            <a:off x="2828925" y="5757218"/>
            <a:ext cx="11064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32 32-</a:t>
            </a:r>
            <a:r>
              <a:rPr lang="en-US" altLang="zh-CN">
                <a:ea typeface="宋体" panose="02010600030101010101" pitchFamily="2" charset="-122"/>
              </a:rPr>
              <a:t>bit</a:t>
            </a:r>
          </a:p>
          <a:p>
            <a:r>
              <a:rPr lang="en-US" altLang="zh-CN">
                <a:ea typeface="宋体" panose="02010600030101010101" pitchFamily="2" charset="-122"/>
              </a:rPr>
              <a:t>Registers</a:t>
            </a:r>
          </a:p>
        </p:txBody>
      </p:sp>
      <p:sp>
        <p:nvSpPr>
          <p:cNvPr id="95288" name="Line 56"/>
          <p:cNvSpPr>
            <a:spLocks noChangeShapeType="1"/>
          </p:cNvSpPr>
          <p:nvPr/>
        </p:nvSpPr>
        <p:spPr bwMode="auto">
          <a:xfrm>
            <a:off x="7377112" y="5971531"/>
            <a:ext cx="0" cy="7254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9" name="Line 57"/>
          <p:cNvSpPr>
            <a:spLocks noChangeShapeType="1"/>
          </p:cNvSpPr>
          <p:nvPr/>
        </p:nvSpPr>
        <p:spPr bwMode="auto">
          <a:xfrm flipH="1">
            <a:off x="1573212" y="6709718"/>
            <a:ext cx="581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0" name="Line 58"/>
          <p:cNvSpPr>
            <a:spLocks noChangeShapeType="1"/>
          </p:cNvSpPr>
          <p:nvPr/>
        </p:nvSpPr>
        <p:spPr bwMode="auto">
          <a:xfrm flipV="1">
            <a:off x="1585912" y="5877868"/>
            <a:ext cx="0" cy="8445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1" name="Rectangle 59"/>
          <p:cNvSpPr>
            <a:spLocks noChangeArrowheads="1"/>
          </p:cNvSpPr>
          <p:nvPr/>
        </p:nvSpPr>
        <p:spPr bwMode="auto">
          <a:xfrm>
            <a:off x="3248025" y="4725343"/>
            <a:ext cx="4397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Rs</a:t>
            </a:r>
          </a:p>
        </p:txBody>
      </p:sp>
      <p:sp>
        <p:nvSpPr>
          <p:cNvPr id="95292" name="Rectangle 60"/>
          <p:cNvSpPr>
            <a:spLocks noChangeArrowheads="1"/>
          </p:cNvSpPr>
          <p:nvPr/>
        </p:nvSpPr>
        <p:spPr bwMode="auto">
          <a:xfrm>
            <a:off x="3705225" y="4725343"/>
            <a:ext cx="395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Rt</a:t>
            </a:r>
          </a:p>
        </p:txBody>
      </p:sp>
      <p:sp>
        <p:nvSpPr>
          <p:cNvPr id="95293" name="Rectangle 61"/>
          <p:cNvSpPr>
            <a:spLocks noChangeArrowheads="1"/>
          </p:cNvSpPr>
          <p:nvPr/>
        </p:nvSpPr>
        <p:spPr bwMode="auto">
          <a:xfrm>
            <a:off x="2867025" y="4725343"/>
            <a:ext cx="450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Rd</a:t>
            </a:r>
          </a:p>
        </p:txBody>
      </p:sp>
      <p:sp>
        <p:nvSpPr>
          <p:cNvPr id="95294" name="Rectangle 62"/>
          <p:cNvSpPr>
            <a:spLocks noChangeArrowheads="1"/>
          </p:cNvSpPr>
          <p:nvPr/>
        </p:nvSpPr>
        <p:spPr bwMode="auto">
          <a:xfrm rot="5400000">
            <a:off x="5904706" y="5796112"/>
            <a:ext cx="6080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latin typeface="Times New Roman" panose="02020603050405020304" pitchFamily="18" charset="0"/>
                <a:ea typeface="宋体" panose="02010600030101010101" pitchFamily="2" charset="-122"/>
              </a:rPr>
              <a:t>ALU</a:t>
            </a:r>
          </a:p>
        </p:txBody>
      </p:sp>
      <p:sp>
        <p:nvSpPr>
          <p:cNvPr id="95295" name="Line 63"/>
          <p:cNvSpPr>
            <a:spLocks noChangeShapeType="1"/>
          </p:cNvSpPr>
          <p:nvPr/>
        </p:nvSpPr>
        <p:spPr bwMode="auto">
          <a:xfrm>
            <a:off x="469900" y="685800"/>
            <a:ext cx="1193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6" name="Line 64"/>
          <p:cNvSpPr>
            <a:spLocks noChangeShapeType="1"/>
          </p:cNvSpPr>
          <p:nvPr/>
        </p:nvSpPr>
        <p:spPr bwMode="auto">
          <a:xfrm>
            <a:off x="1676400" y="698500"/>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7" name="Line 65"/>
          <p:cNvSpPr>
            <a:spLocks noChangeShapeType="1"/>
          </p:cNvSpPr>
          <p:nvPr/>
        </p:nvSpPr>
        <p:spPr bwMode="auto">
          <a:xfrm>
            <a:off x="1682432" y="907088"/>
            <a:ext cx="302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8" name="Line 66"/>
          <p:cNvSpPr>
            <a:spLocks noChangeShapeType="1"/>
          </p:cNvSpPr>
          <p:nvPr/>
        </p:nvSpPr>
        <p:spPr bwMode="auto">
          <a:xfrm>
            <a:off x="4724400" y="698500"/>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99" name="Line 67"/>
          <p:cNvSpPr>
            <a:spLocks noChangeShapeType="1"/>
          </p:cNvSpPr>
          <p:nvPr/>
        </p:nvSpPr>
        <p:spPr bwMode="auto">
          <a:xfrm>
            <a:off x="4737100" y="685800"/>
            <a:ext cx="3403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0" name="Line 68"/>
          <p:cNvSpPr>
            <a:spLocks noChangeShapeType="1"/>
          </p:cNvSpPr>
          <p:nvPr/>
        </p:nvSpPr>
        <p:spPr bwMode="auto">
          <a:xfrm>
            <a:off x="8153400" y="698500"/>
            <a:ext cx="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1" name="Line 69"/>
          <p:cNvSpPr>
            <a:spLocks noChangeShapeType="1"/>
          </p:cNvSpPr>
          <p:nvPr/>
        </p:nvSpPr>
        <p:spPr bwMode="auto">
          <a:xfrm>
            <a:off x="8145716" y="894134"/>
            <a:ext cx="660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2" name="Rectangle 70"/>
          <p:cNvSpPr>
            <a:spLocks noChangeArrowheads="1"/>
          </p:cNvSpPr>
          <p:nvPr/>
        </p:nvSpPr>
        <p:spPr bwMode="auto">
          <a:xfrm>
            <a:off x="74613" y="709613"/>
            <a:ext cx="4968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Clk</a:t>
            </a:r>
          </a:p>
        </p:txBody>
      </p:sp>
      <p:sp>
        <p:nvSpPr>
          <p:cNvPr id="95303" name="Line 71"/>
          <p:cNvSpPr>
            <a:spLocks noChangeShapeType="1"/>
          </p:cNvSpPr>
          <p:nvPr/>
        </p:nvSpPr>
        <p:spPr bwMode="auto">
          <a:xfrm>
            <a:off x="531812" y="1528118"/>
            <a:ext cx="1270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4" name="Line 72"/>
          <p:cNvSpPr>
            <a:spLocks noChangeShapeType="1"/>
          </p:cNvSpPr>
          <p:nvPr/>
        </p:nvSpPr>
        <p:spPr bwMode="auto">
          <a:xfrm>
            <a:off x="1827212" y="15408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5" name="Line 73"/>
          <p:cNvSpPr>
            <a:spLocks noChangeShapeType="1"/>
          </p:cNvSpPr>
          <p:nvPr/>
        </p:nvSpPr>
        <p:spPr bwMode="auto">
          <a:xfrm>
            <a:off x="531812" y="1756718"/>
            <a:ext cx="1270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6" name="Line 74"/>
          <p:cNvSpPr>
            <a:spLocks noChangeShapeType="1"/>
          </p:cNvSpPr>
          <p:nvPr/>
        </p:nvSpPr>
        <p:spPr bwMode="auto">
          <a:xfrm flipV="1">
            <a:off x="1827212" y="15154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7" name="Line 75"/>
          <p:cNvSpPr>
            <a:spLocks noChangeShapeType="1"/>
          </p:cNvSpPr>
          <p:nvPr/>
        </p:nvSpPr>
        <p:spPr bwMode="auto">
          <a:xfrm>
            <a:off x="1979612" y="1528118"/>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08" name="Rectangle 76"/>
          <p:cNvSpPr>
            <a:spLocks noChangeArrowheads="1"/>
          </p:cNvSpPr>
          <p:nvPr/>
        </p:nvSpPr>
        <p:spPr bwMode="auto">
          <a:xfrm>
            <a:off x="60325" y="1528118"/>
            <a:ext cx="6175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PC</a:t>
            </a:r>
          </a:p>
        </p:txBody>
      </p:sp>
      <p:sp>
        <p:nvSpPr>
          <p:cNvPr id="95309" name="Line 77"/>
          <p:cNvSpPr>
            <a:spLocks noChangeShapeType="1"/>
          </p:cNvSpPr>
          <p:nvPr/>
        </p:nvSpPr>
        <p:spPr bwMode="auto">
          <a:xfrm>
            <a:off x="1979612" y="1756718"/>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0" name="Line 78"/>
          <p:cNvSpPr>
            <a:spLocks noChangeShapeType="1"/>
          </p:cNvSpPr>
          <p:nvPr/>
        </p:nvSpPr>
        <p:spPr bwMode="auto">
          <a:xfrm>
            <a:off x="1662112" y="1312218"/>
            <a:ext cx="0" cy="332740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1" name="Line 79"/>
          <p:cNvSpPr>
            <a:spLocks noChangeShapeType="1"/>
          </p:cNvSpPr>
          <p:nvPr/>
        </p:nvSpPr>
        <p:spPr bwMode="auto">
          <a:xfrm>
            <a:off x="8139112" y="1312218"/>
            <a:ext cx="0" cy="3327400"/>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2" name="Line 80"/>
          <p:cNvSpPr>
            <a:spLocks noChangeShapeType="1"/>
          </p:cNvSpPr>
          <p:nvPr/>
        </p:nvSpPr>
        <p:spPr bwMode="auto">
          <a:xfrm>
            <a:off x="8304212" y="15408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3" name="Line 81"/>
          <p:cNvSpPr>
            <a:spLocks noChangeShapeType="1"/>
          </p:cNvSpPr>
          <p:nvPr/>
        </p:nvSpPr>
        <p:spPr bwMode="auto">
          <a:xfrm flipV="1">
            <a:off x="8304212" y="15154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4" name="Line 82"/>
          <p:cNvSpPr>
            <a:spLocks noChangeShapeType="1"/>
          </p:cNvSpPr>
          <p:nvPr/>
        </p:nvSpPr>
        <p:spPr bwMode="auto">
          <a:xfrm>
            <a:off x="1065212" y="2061518"/>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5" name="Line 83"/>
          <p:cNvSpPr>
            <a:spLocks noChangeShapeType="1"/>
          </p:cNvSpPr>
          <p:nvPr/>
        </p:nvSpPr>
        <p:spPr bwMode="auto">
          <a:xfrm>
            <a:off x="3122612" y="20742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6" name="Line 84"/>
          <p:cNvSpPr>
            <a:spLocks noChangeShapeType="1"/>
          </p:cNvSpPr>
          <p:nvPr/>
        </p:nvSpPr>
        <p:spPr bwMode="auto">
          <a:xfrm>
            <a:off x="1065212" y="2290118"/>
            <a:ext cx="2032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7" name="Line 85"/>
          <p:cNvSpPr>
            <a:spLocks noChangeShapeType="1"/>
          </p:cNvSpPr>
          <p:nvPr/>
        </p:nvSpPr>
        <p:spPr bwMode="auto">
          <a:xfrm flipV="1">
            <a:off x="3122612" y="20488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8" name="Line 86"/>
          <p:cNvSpPr>
            <a:spLocks noChangeShapeType="1"/>
          </p:cNvSpPr>
          <p:nvPr/>
        </p:nvSpPr>
        <p:spPr bwMode="auto">
          <a:xfrm>
            <a:off x="3275012" y="2061518"/>
            <a:ext cx="553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19" name="Rectangle 87"/>
          <p:cNvSpPr>
            <a:spLocks noChangeArrowheads="1"/>
          </p:cNvSpPr>
          <p:nvPr/>
        </p:nvSpPr>
        <p:spPr bwMode="auto">
          <a:xfrm>
            <a:off x="0" y="1942456"/>
            <a:ext cx="14700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Rs</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Rt</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Rd,</a:t>
            </a:r>
          </a:p>
          <a:p>
            <a:r>
              <a:rPr lang="en-US" altLang="zh-CN">
                <a:ea typeface="黑体" panose="02010609060101010101" pitchFamily="49" charset="-122"/>
              </a:rPr>
              <a:t>Op</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Func</a:t>
            </a:r>
          </a:p>
        </p:txBody>
      </p:sp>
      <p:sp>
        <p:nvSpPr>
          <p:cNvPr id="95320" name="Line 88"/>
          <p:cNvSpPr>
            <a:spLocks noChangeShapeType="1"/>
          </p:cNvSpPr>
          <p:nvPr/>
        </p:nvSpPr>
        <p:spPr bwMode="auto">
          <a:xfrm>
            <a:off x="3275012" y="2290118"/>
            <a:ext cx="553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1" name="Line 89"/>
          <p:cNvSpPr>
            <a:spLocks noChangeShapeType="1"/>
          </p:cNvSpPr>
          <p:nvPr/>
        </p:nvSpPr>
        <p:spPr bwMode="auto">
          <a:xfrm>
            <a:off x="1890712" y="1312218"/>
            <a:ext cx="0" cy="6604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94" name="Rectangle 90"/>
          <p:cNvSpPr>
            <a:spLocks noChangeArrowheads="1"/>
          </p:cNvSpPr>
          <p:nvPr/>
        </p:nvSpPr>
        <p:spPr bwMode="auto">
          <a:xfrm>
            <a:off x="2333625" y="1209031"/>
            <a:ext cx="984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0000FF"/>
                </a:solidFill>
                <a:ea typeface="宋体" panose="02010600030101010101" pitchFamily="2" charset="-122"/>
              </a:rPr>
              <a:t>Clk-to-Q</a:t>
            </a:r>
          </a:p>
        </p:txBody>
      </p:sp>
      <p:sp>
        <p:nvSpPr>
          <p:cNvPr id="95323" name="Line 91"/>
          <p:cNvSpPr>
            <a:spLocks noChangeShapeType="1"/>
          </p:cNvSpPr>
          <p:nvPr/>
        </p:nvSpPr>
        <p:spPr bwMode="auto">
          <a:xfrm flipH="1">
            <a:off x="1878012" y="1375718"/>
            <a:ext cx="482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4" name="Line 92"/>
          <p:cNvSpPr>
            <a:spLocks noChangeShapeType="1"/>
          </p:cNvSpPr>
          <p:nvPr/>
        </p:nvSpPr>
        <p:spPr bwMode="auto">
          <a:xfrm flipH="1">
            <a:off x="1192212" y="1375718"/>
            <a:ext cx="4826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5" name="Line 93"/>
          <p:cNvSpPr>
            <a:spLocks noChangeShapeType="1"/>
          </p:cNvSpPr>
          <p:nvPr/>
        </p:nvSpPr>
        <p:spPr bwMode="auto">
          <a:xfrm>
            <a:off x="900112" y="2594918"/>
            <a:ext cx="3340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6" name="Line 94"/>
          <p:cNvSpPr>
            <a:spLocks noChangeShapeType="1"/>
          </p:cNvSpPr>
          <p:nvPr/>
        </p:nvSpPr>
        <p:spPr bwMode="auto">
          <a:xfrm>
            <a:off x="4265612" y="26076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7" name="Line 95"/>
          <p:cNvSpPr>
            <a:spLocks noChangeShapeType="1"/>
          </p:cNvSpPr>
          <p:nvPr/>
        </p:nvSpPr>
        <p:spPr bwMode="auto">
          <a:xfrm>
            <a:off x="900112" y="2823518"/>
            <a:ext cx="3340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8" name="Line 96"/>
          <p:cNvSpPr>
            <a:spLocks noChangeShapeType="1"/>
          </p:cNvSpPr>
          <p:nvPr/>
        </p:nvSpPr>
        <p:spPr bwMode="auto">
          <a:xfrm flipV="1">
            <a:off x="4265612" y="25822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29" name="Line 97"/>
          <p:cNvSpPr>
            <a:spLocks noChangeShapeType="1"/>
          </p:cNvSpPr>
          <p:nvPr/>
        </p:nvSpPr>
        <p:spPr bwMode="auto">
          <a:xfrm>
            <a:off x="4418012" y="2594918"/>
            <a:ext cx="439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0" name="Line 98"/>
          <p:cNvSpPr>
            <a:spLocks noChangeShapeType="1"/>
          </p:cNvSpPr>
          <p:nvPr/>
        </p:nvSpPr>
        <p:spPr bwMode="auto">
          <a:xfrm>
            <a:off x="4418012" y="2823518"/>
            <a:ext cx="439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1" name="Line 99"/>
          <p:cNvSpPr>
            <a:spLocks noChangeShapeType="1"/>
          </p:cNvSpPr>
          <p:nvPr/>
        </p:nvSpPr>
        <p:spPr bwMode="auto">
          <a:xfrm>
            <a:off x="900112" y="3661718"/>
            <a:ext cx="4406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2" name="Line 100"/>
          <p:cNvSpPr>
            <a:spLocks noChangeShapeType="1"/>
          </p:cNvSpPr>
          <p:nvPr/>
        </p:nvSpPr>
        <p:spPr bwMode="auto">
          <a:xfrm>
            <a:off x="5332412" y="36744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3" name="Line 101"/>
          <p:cNvSpPr>
            <a:spLocks noChangeShapeType="1"/>
          </p:cNvSpPr>
          <p:nvPr/>
        </p:nvSpPr>
        <p:spPr bwMode="auto">
          <a:xfrm>
            <a:off x="900112" y="3890318"/>
            <a:ext cx="4406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4" name="Line 102"/>
          <p:cNvSpPr>
            <a:spLocks noChangeShapeType="1"/>
          </p:cNvSpPr>
          <p:nvPr/>
        </p:nvSpPr>
        <p:spPr bwMode="auto">
          <a:xfrm flipV="1">
            <a:off x="5332412" y="36490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5" name="Line 103"/>
          <p:cNvSpPr>
            <a:spLocks noChangeShapeType="1"/>
          </p:cNvSpPr>
          <p:nvPr/>
        </p:nvSpPr>
        <p:spPr bwMode="auto">
          <a:xfrm>
            <a:off x="5484812" y="3890318"/>
            <a:ext cx="332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6" name="Line 104"/>
          <p:cNvSpPr>
            <a:spLocks noChangeShapeType="1"/>
          </p:cNvSpPr>
          <p:nvPr/>
        </p:nvSpPr>
        <p:spPr bwMode="auto">
          <a:xfrm>
            <a:off x="900112" y="4195118"/>
            <a:ext cx="5549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7" name="Line 105"/>
          <p:cNvSpPr>
            <a:spLocks noChangeShapeType="1"/>
          </p:cNvSpPr>
          <p:nvPr/>
        </p:nvSpPr>
        <p:spPr bwMode="auto">
          <a:xfrm>
            <a:off x="6475412" y="42078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8" name="Line 106"/>
          <p:cNvSpPr>
            <a:spLocks noChangeShapeType="1"/>
          </p:cNvSpPr>
          <p:nvPr/>
        </p:nvSpPr>
        <p:spPr bwMode="auto">
          <a:xfrm>
            <a:off x="900112" y="4423718"/>
            <a:ext cx="5549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39" name="Line 107"/>
          <p:cNvSpPr>
            <a:spLocks noChangeShapeType="1"/>
          </p:cNvSpPr>
          <p:nvPr/>
        </p:nvSpPr>
        <p:spPr bwMode="auto">
          <a:xfrm flipV="1">
            <a:off x="6475412" y="41824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40" name="Line 108"/>
          <p:cNvSpPr>
            <a:spLocks noChangeShapeType="1"/>
          </p:cNvSpPr>
          <p:nvPr/>
        </p:nvSpPr>
        <p:spPr bwMode="auto">
          <a:xfrm>
            <a:off x="6627812" y="4195118"/>
            <a:ext cx="218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41" name="Line 109"/>
          <p:cNvSpPr>
            <a:spLocks noChangeShapeType="1"/>
          </p:cNvSpPr>
          <p:nvPr/>
        </p:nvSpPr>
        <p:spPr bwMode="auto">
          <a:xfrm>
            <a:off x="6627812" y="4423718"/>
            <a:ext cx="218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42" name="Rectangle 110"/>
          <p:cNvSpPr>
            <a:spLocks noChangeArrowheads="1"/>
          </p:cNvSpPr>
          <p:nvPr/>
        </p:nvSpPr>
        <p:spPr bwMode="auto">
          <a:xfrm>
            <a:off x="60325" y="2559993"/>
            <a:ext cx="1003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黑体" panose="02010609060101010101" pitchFamily="49" charset="-122"/>
              </a:rPr>
              <a:t>ALUctr</a:t>
            </a:r>
          </a:p>
        </p:txBody>
      </p:sp>
      <p:sp>
        <p:nvSpPr>
          <p:cNvPr id="95343" name="Line 111"/>
          <p:cNvSpPr>
            <a:spLocks noChangeShapeType="1"/>
          </p:cNvSpPr>
          <p:nvPr/>
        </p:nvSpPr>
        <p:spPr bwMode="auto">
          <a:xfrm>
            <a:off x="3186112" y="1845618"/>
            <a:ext cx="0" cy="2184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016" name="Rectangle 112"/>
          <p:cNvSpPr>
            <a:spLocks noChangeArrowheads="1"/>
          </p:cNvSpPr>
          <p:nvPr/>
        </p:nvSpPr>
        <p:spPr bwMode="auto">
          <a:xfrm>
            <a:off x="3248025" y="1729731"/>
            <a:ext cx="204383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smtClean="0">
                <a:solidFill>
                  <a:srgbClr val="0000FF"/>
                </a:solidFill>
                <a:ea typeface="宋体" panose="02010600030101010101" pitchFamily="2" charset="-122"/>
              </a:rPr>
              <a:t>指令存储器取数时间</a:t>
            </a:r>
            <a:endParaRPr lang="en-US" altLang="zh-CN" dirty="0">
              <a:solidFill>
                <a:srgbClr val="0000FF"/>
              </a:solidFill>
              <a:ea typeface="宋体" panose="02010600030101010101" pitchFamily="2" charset="-122"/>
            </a:endParaRPr>
          </a:p>
        </p:txBody>
      </p:sp>
      <p:sp>
        <p:nvSpPr>
          <p:cNvPr id="95345" name="Line 113"/>
          <p:cNvSpPr>
            <a:spLocks noChangeShapeType="1"/>
          </p:cNvSpPr>
          <p:nvPr/>
        </p:nvSpPr>
        <p:spPr bwMode="auto">
          <a:xfrm>
            <a:off x="1903412" y="1909118"/>
            <a:ext cx="1270000" cy="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46" name="Rectangle 114"/>
          <p:cNvSpPr>
            <a:spLocks noChangeArrowheads="1"/>
          </p:cNvSpPr>
          <p:nvPr/>
        </p:nvSpPr>
        <p:spPr bwMode="auto">
          <a:xfrm>
            <a:off x="3200400" y="2556818"/>
            <a:ext cx="1308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p>
        </p:txBody>
      </p:sp>
      <p:sp>
        <p:nvSpPr>
          <p:cNvPr id="95347" name="Rectangle 115"/>
          <p:cNvSpPr>
            <a:spLocks noChangeArrowheads="1"/>
          </p:cNvSpPr>
          <p:nvPr/>
        </p:nvSpPr>
        <p:spPr bwMode="auto">
          <a:xfrm>
            <a:off x="4848225" y="2559993"/>
            <a:ext cx="1435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 Value</a:t>
            </a:r>
          </a:p>
        </p:txBody>
      </p:sp>
      <p:sp>
        <p:nvSpPr>
          <p:cNvPr id="95348" name="Line 116"/>
          <p:cNvSpPr>
            <a:spLocks noChangeShapeType="1"/>
          </p:cNvSpPr>
          <p:nvPr/>
        </p:nvSpPr>
        <p:spPr bwMode="auto">
          <a:xfrm>
            <a:off x="4329112" y="2379018"/>
            <a:ext cx="0" cy="1041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49" name="Line 117"/>
          <p:cNvSpPr>
            <a:spLocks noChangeShapeType="1"/>
          </p:cNvSpPr>
          <p:nvPr/>
        </p:nvSpPr>
        <p:spPr bwMode="auto">
          <a:xfrm>
            <a:off x="900112" y="3128318"/>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50" name="Line 118"/>
          <p:cNvSpPr>
            <a:spLocks noChangeShapeType="1"/>
          </p:cNvSpPr>
          <p:nvPr/>
        </p:nvSpPr>
        <p:spPr bwMode="auto">
          <a:xfrm>
            <a:off x="900112" y="3356918"/>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51" name="Line 119"/>
          <p:cNvSpPr>
            <a:spLocks noChangeShapeType="1"/>
          </p:cNvSpPr>
          <p:nvPr/>
        </p:nvSpPr>
        <p:spPr bwMode="auto">
          <a:xfrm flipV="1">
            <a:off x="4405312" y="3128318"/>
            <a:ext cx="4406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52" name="Rectangle 120"/>
          <p:cNvSpPr>
            <a:spLocks noChangeArrowheads="1"/>
          </p:cNvSpPr>
          <p:nvPr/>
        </p:nvSpPr>
        <p:spPr bwMode="auto">
          <a:xfrm>
            <a:off x="60325" y="3093393"/>
            <a:ext cx="952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RegWr</a:t>
            </a:r>
          </a:p>
        </p:txBody>
      </p:sp>
      <p:sp>
        <p:nvSpPr>
          <p:cNvPr id="95353" name="Rectangle 121"/>
          <p:cNvSpPr>
            <a:spLocks noChangeArrowheads="1"/>
          </p:cNvSpPr>
          <p:nvPr/>
        </p:nvSpPr>
        <p:spPr bwMode="auto">
          <a:xfrm>
            <a:off x="3203575" y="308386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p>
        </p:txBody>
      </p:sp>
      <p:sp>
        <p:nvSpPr>
          <p:cNvPr id="95354" name="Rectangle 122"/>
          <p:cNvSpPr>
            <a:spLocks noChangeArrowheads="1"/>
          </p:cNvSpPr>
          <p:nvPr/>
        </p:nvSpPr>
        <p:spPr bwMode="auto">
          <a:xfrm>
            <a:off x="4848225" y="3093393"/>
            <a:ext cx="1828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Value</a:t>
            </a:r>
          </a:p>
        </p:txBody>
      </p:sp>
      <p:sp>
        <p:nvSpPr>
          <p:cNvPr id="95355" name="Line 123"/>
          <p:cNvSpPr>
            <a:spLocks noChangeShapeType="1"/>
          </p:cNvSpPr>
          <p:nvPr/>
        </p:nvSpPr>
        <p:spPr bwMode="auto">
          <a:xfrm>
            <a:off x="3198812" y="2442518"/>
            <a:ext cx="1117600" cy="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028" name="Rectangle 124"/>
          <p:cNvSpPr>
            <a:spLocks noChangeArrowheads="1"/>
          </p:cNvSpPr>
          <p:nvPr/>
        </p:nvSpPr>
        <p:spPr bwMode="auto">
          <a:xfrm>
            <a:off x="4314825" y="2263131"/>
            <a:ext cx="142346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smtClean="0">
                <a:solidFill>
                  <a:srgbClr val="0000FF"/>
                </a:solidFill>
                <a:ea typeface="宋体" panose="02010600030101010101" pitchFamily="2" charset="-122"/>
              </a:rPr>
              <a:t>控制单元延迟</a:t>
            </a:r>
            <a:endParaRPr lang="en-US" altLang="zh-CN" dirty="0">
              <a:solidFill>
                <a:srgbClr val="0000FF"/>
              </a:solidFill>
              <a:ea typeface="宋体" panose="02010600030101010101" pitchFamily="2" charset="-122"/>
            </a:endParaRPr>
          </a:p>
        </p:txBody>
      </p:sp>
      <p:sp>
        <p:nvSpPr>
          <p:cNvPr id="95357" name="Line 125"/>
          <p:cNvSpPr>
            <a:spLocks noChangeShapeType="1"/>
          </p:cNvSpPr>
          <p:nvPr/>
        </p:nvSpPr>
        <p:spPr bwMode="auto">
          <a:xfrm>
            <a:off x="5484812" y="3661718"/>
            <a:ext cx="3327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58" name="Rectangle 126"/>
          <p:cNvSpPr>
            <a:spLocks noChangeArrowheads="1"/>
          </p:cNvSpPr>
          <p:nvPr/>
        </p:nvSpPr>
        <p:spPr bwMode="auto">
          <a:xfrm>
            <a:off x="60325" y="3626793"/>
            <a:ext cx="1016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busA</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B</a:t>
            </a:r>
          </a:p>
        </p:txBody>
      </p:sp>
      <p:sp>
        <p:nvSpPr>
          <p:cNvPr id="95359" name="Line 127"/>
          <p:cNvSpPr>
            <a:spLocks noChangeShapeType="1"/>
          </p:cNvSpPr>
          <p:nvPr/>
        </p:nvSpPr>
        <p:spPr bwMode="auto">
          <a:xfrm>
            <a:off x="5395912" y="3445818"/>
            <a:ext cx="0" cy="660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60" name="Line 128"/>
          <p:cNvSpPr>
            <a:spLocks noChangeShapeType="1"/>
          </p:cNvSpPr>
          <p:nvPr/>
        </p:nvSpPr>
        <p:spPr bwMode="auto">
          <a:xfrm>
            <a:off x="3198812" y="3509318"/>
            <a:ext cx="2184400" cy="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033" name="Rectangle 129"/>
          <p:cNvSpPr>
            <a:spLocks noChangeArrowheads="1"/>
          </p:cNvSpPr>
          <p:nvPr/>
        </p:nvSpPr>
        <p:spPr bwMode="auto">
          <a:xfrm>
            <a:off x="5381625" y="3342631"/>
            <a:ext cx="183704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smtClean="0">
                <a:solidFill>
                  <a:srgbClr val="0000FF"/>
                </a:solidFill>
                <a:ea typeface="宋体" panose="02010600030101010101" pitchFamily="2" charset="-122"/>
              </a:rPr>
              <a:t>寄存器组取数时间</a:t>
            </a:r>
            <a:endParaRPr lang="en-US" altLang="zh-CN" dirty="0">
              <a:solidFill>
                <a:srgbClr val="0000FF"/>
              </a:solidFill>
              <a:ea typeface="宋体" panose="02010600030101010101" pitchFamily="2" charset="-122"/>
            </a:endParaRPr>
          </a:p>
        </p:txBody>
      </p:sp>
      <p:sp>
        <p:nvSpPr>
          <p:cNvPr id="95362" name="Rectangle 130"/>
          <p:cNvSpPr>
            <a:spLocks noChangeArrowheads="1"/>
          </p:cNvSpPr>
          <p:nvPr/>
        </p:nvSpPr>
        <p:spPr bwMode="auto">
          <a:xfrm>
            <a:off x="4067175" y="3636318"/>
            <a:ext cx="1231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p>
        </p:txBody>
      </p:sp>
      <p:sp>
        <p:nvSpPr>
          <p:cNvPr id="95363" name="Rectangle 131"/>
          <p:cNvSpPr>
            <a:spLocks noChangeArrowheads="1"/>
          </p:cNvSpPr>
          <p:nvPr/>
        </p:nvSpPr>
        <p:spPr bwMode="auto">
          <a:xfrm>
            <a:off x="5991225" y="3626793"/>
            <a:ext cx="1524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Value</a:t>
            </a:r>
          </a:p>
        </p:txBody>
      </p:sp>
      <p:sp>
        <p:nvSpPr>
          <p:cNvPr id="95364" name="Rectangle 132"/>
          <p:cNvSpPr>
            <a:spLocks noChangeArrowheads="1"/>
          </p:cNvSpPr>
          <p:nvPr/>
        </p:nvSpPr>
        <p:spPr bwMode="auto">
          <a:xfrm>
            <a:off x="60325" y="4160193"/>
            <a:ext cx="774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busW</a:t>
            </a:r>
          </a:p>
        </p:txBody>
      </p:sp>
      <p:sp>
        <p:nvSpPr>
          <p:cNvPr id="95365" name="Line 133"/>
          <p:cNvSpPr>
            <a:spLocks noChangeShapeType="1"/>
          </p:cNvSpPr>
          <p:nvPr/>
        </p:nvSpPr>
        <p:spPr bwMode="auto">
          <a:xfrm>
            <a:off x="6538912" y="3979218"/>
            <a:ext cx="0" cy="6604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66" name="Line 134"/>
          <p:cNvSpPr>
            <a:spLocks noChangeShapeType="1"/>
          </p:cNvSpPr>
          <p:nvPr/>
        </p:nvSpPr>
        <p:spPr bwMode="auto">
          <a:xfrm>
            <a:off x="5408612" y="4042718"/>
            <a:ext cx="1117600" cy="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039" name="Rectangle 135"/>
          <p:cNvSpPr>
            <a:spLocks noChangeArrowheads="1"/>
          </p:cNvSpPr>
          <p:nvPr/>
        </p:nvSpPr>
        <p:spPr bwMode="auto">
          <a:xfrm>
            <a:off x="6600825" y="3876031"/>
            <a:ext cx="106118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solidFill>
                  <a:srgbClr val="0000FF"/>
                </a:solidFill>
                <a:ea typeface="宋体" panose="02010600030101010101" pitchFamily="2" charset="-122"/>
              </a:rPr>
              <a:t>ALU</a:t>
            </a:r>
            <a:r>
              <a:rPr lang="en-US" altLang="zh-CN" sz="1400" dirty="0">
                <a:solidFill>
                  <a:srgbClr val="0000FF"/>
                </a:solidFill>
                <a:latin typeface="Times New Roman" panose="02020603050405020304" pitchFamily="18" charset="0"/>
                <a:ea typeface="宋体" panose="02010600030101010101" pitchFamily="2" charset="-122"/>
              </a:rPr>
              <a:t> </a:t>
            </a:r>
            <a:r>
              <a:rPr lang="zh-CN" altLang="en-US" dirty="0" smtClean="0">
                <a:solidFill>
                  <a:srgbClr val="0000FF"/>
                </a:solidFill>
                <a:ea typeface="宋体" panose="02010600030101010101" pitchFamily="2" charset="-122"/>
              </a:rPr>
              <a:t>延迟</a:t>
            </a:r>
            <a:endParaRPr lang="en-US" altLang="zh-CN" dirty="0">
              <a:solidFill>
                <a:srgbClr val="0000FF"/>
              </a:solidFill>
              <a:ea typeface="宋体" panose="02010600030101010101" pitchFamily="2" charset="-122"/>
            </a:endParaRPr>
          </a:p>
        </p:txBody>
      </p:sp>
      <p:sp>
        <p:nvSpPr>
          <p:cNvPr id="95368" name="Rectangle 136"/>
          <p:cNvSpPr>
            <a:spLocks noChangeArrowheads="1"/>
          </p:cNvSpPr>
          <p:nvPr/>
        </p:nvSpPr>
        <p:spPr bwMode="auto">
          <a:xfrm>
            <a:off x="5407025" y="4137968"/>
            <a:ext cx="1295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 Value</a:t>
            </a:r>
          </a:p>
        </p:txBody>
      </p:sp>
      <p:sp>
        <p:nvSpPr>
          <p:cNvPr id="95369" name="Rectangle 137"/>
          <p:cNvSpPr>
            <a:spLocks noChangeArrowheads="1"/>
          </p:cNvSpPr>
          <p:nvPr/>
        </p:nvSpPr>
        <p:spPr bwMode="auto">
          <a:xfrm>
            <a:off x="6816725" y="4134793"/>
            <a:ext cx="1371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 Value</a:t>
            </a:r>
          </a:p>
        </p:txBody>
      </p:sp>
      <p:sp>
        <p:nvSpPr>
          <p:cNvPr id="95370" name="Rectangle 138"/>
          <p:cNvSpPr>
            <a:spLocks noChangeArrowheads="1"/>
          </p:cNvSpPr>
          <p:nvPr/>
        </p:nvSpPr>
        <p:spPr bwMode="auto">
          <a:xfrm>
            <a:off x="2028825" y="2026593"/>
            <a:ext cx="1181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Value</a:t>
            </a:r>
          </a:p>
        </p:txBody>
      </p:sp>
      <p:sp>
        <p:nvSpPr>
          <p:cNvPr id="95371" name="Line 139"/>
          <p:cNvSpPr>
            <a:spLocks noChangeShapeType="1"/>
          </p:cNvSpPr>
          <p:nvPr/>
        </p:nvSpPr>
        <p:spPr bwMode="auto">
          <a:xfrm>
            <a:off x="8456612" y="152811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72" name="Line 140"/>
          <p:cNvSpPr>
            <a:spLocks noChangeShapeType="1"/>
          </p:cNvSpPr>
          <p:nvPr/>
        </p:nvSpPr>
        <p:spPr bwMode="auto">
          <a:xfrm>
            <a:off x="8456612" y="1756718"/>
            <a:ext cx="355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73" name="Rectangle 141"/>
          <p:cNvSpPr>
            <a:spLocks noChangeArrowheads="1"/>
          </p:cNvSpPr>
          <p:nvPr/>
        </p:nvSpPr>
        <p:spPr bwMode="auto">
          <a:xfrm>
            <a:off x="3552825" y="2026593"/>
            <a:ext cx="1346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Value</a:t>
            </a:r>
          </a:p>
        </p:txBody>
      </p:sp>
      <p:sp>
        <p:nvSpPr>
          <p:cNvPr id="95374" name="Rectangle 142"/>
          <p:cNvSpPr>
            <a:spLocks noChangeArrowheads="1"/>
          </p:cNvSpPr>
          <p:nvPr/>
        </p:nvSpPr>
        <p:spPr bwMode="auto">
          <a:xfrm>
            <a:off x="2105025" y="1493193"/>
            <a:ext cx="1447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New</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Value</a:t>
            </a:r>
          </a:p>
        </p:txBody>
      </p:sp>
      <p:sp>
        <p:nvSpPr>
          <p:cNvPr id="95375" name="Rectangle 143"/>
          <p:cNvSpPr>
            <a:spLocks noChangeArrowheads="1"/>
          </p:cNvSpPr>
          <p:nvPr/>
        </p:nvSpPr>
        <p:spPr bwMode="auto">
          <a:xfrm>
            <a:off x="581025" y="1493193"/>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黑体" panose="02010609060101010101" pitchFamily="49" charset="-122"/>
              </a:rPr>
              <a:t>Old</a:t>
            </a:r>
            <a:r>
              <a:rPr lang="en-US" altLang="zh-CN" sz="1400" b="0">
                <a:latin typeface="Times New Roman" panose="02020603050405020304" pitchFamily="18" charset="0"/>
                <a:ea typeface="宋体" panose="02010600030101010101" pitchFamily="2" charset="-122"/>
              </a:rPr>
              <a:t> </a:t>
            </a:r>
            <a:r>
              <a:rPr lang="en-US" altLang="zh-CN">
                <a:ea typeface="黑体" panose="02010609060101010101" pitchFamily="49" charset="-122"/>
              </a:rPr>
              <a:t>Value</a:t>
            </a:r>
          </a:p>
        </p:txBody>
      </p:sp>
      <p:sp>
        <p:nvSpPr>
          <p:cNvPr id="95376" name="Oval 144"/>
          <p:cNvSpPr>
            <a:spLocks noChangeArrowheads="1"/>
          </p:cNvSpPr>
          <p:nvPr/>
        </p:nvSpPr>
        <p:spPr bwMode="auto">
          <a:xfrm>
            <a:off x="8069262" y="3058468"/>
            <a:ext cx="139700" cy="215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377" name="Oval 145"/>
          <p:cNvSpPr>
            <a:spLocks noChangeArrowheads="1"/>
          </p:cNvSpPr>
          <p:nvPr/>
        </p:nvSpPr>
        <p:spPr bwMode="auto">
          <a:xfrm>
            <a:off x="8069262" y="4049068"/>
            <a:ext cx="139700" cy="4445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2062" name="Group 158"/>
          <p:cNvGrpSpPr>
            <a:grpSpLocks/>
          </p:cNvGrpSpPr>
          <p:nvPr/>
        </p:nvGrpSpPr>
        <p:grpSpPr bwMode="auto">
          <a:xfrm>
            <a:off x="7485067" y="3212456"/>
            <a:ext cx="1216026" cy="2005012"/>
            <a:chOff x="4724" y="1829"/>
            <a:chExt cx="766" cy="1263"/>
          </a:xfrm>
        </p:grpSpPr>
        <p:sp>
          <p:nvSpPr>
            <p:cNvPr id="95389" name="Arc 146"/>
            <p:cNvSpPr>
              <a:spLocks/>
            </p:cNvSpPr>
            <p:nvPr/>
          </p:nvSpPr>
          <p:spPr bwMode="auto">
            <a:xfrm>
              <a:off x="5184" y="1829"/>
              <a:ext cx="140" cy="1052"/>
            </a:xfrm>
            <a:custGeom>
              <a:avLst/>
              <a:gdLst>
                <a:gd name="T0" fmla="*/ 0 w 21600"/>
                <a:gd name="T1" fmla="*/ 0 h 21600"/>
                <a:gd name="T2" fmla="*/ 140 w 21600"/>
                <a:gd name="T3" fmla="*/ 1052 h 21600"/>
                <a:gd name="T4" fmla="*/ 0 w 21600"/>
                <a:gd name="T5" fmla="*/ 10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90" name="Arc 147"/>
            <p:cNvSpPr>
              <a:spLocks/>
            </p:cNvSpPr>
            <p:nvPr/>
          </p:nvSpPr>
          <p:spPr bwMode="auto">
            <a:xfrm>
              <a:off x="5184" y="2501"/>
              <a:ext cx="140" cy="44"/>
            </a:xfrm>
            <a:custGeom>
              <a:avLst/>
              <a:gdLst>
                <a:gd name="T0" fmla="*/ 0 w 21600"/>
                <a:gd name="T1" fmla="*/ 0 h 21600"/>
                <a:gd name="T2" fmla="*/ 140 w 21600"/>
                <a:gd name="T3" fmla="*/ 44 h 21600"/>
                <a:gd name="T4" fmla="*/ 0 w 21600"/>
                <a:gd name="T5" fmla="*/ 4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270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91" name="Rectangle 148"/>
            <p:cNvSpPr>
              <a:spLocks noChangeArrowheads="1"/>
            </p:cNvSpPr>
            <p:nvPr/>
          </p:nvSpPr>
          <p:spPr bwMode="auto">
            <a:xfrm>
              <a:off x="4724" y="2880"/>
              <a:ext cx="76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zh-CN" altLang="en-US" dirty="0" smtClean="0">
                  <a:solidFill>
                    <a:schemeClr val="accent1"/>
                  </a:solidFill>
                  <a:ea typeface="宋体" panose="02010600030101010101" pitchFamily="2" charset="-122"/>
                </a:rPr>
                <a:t>写入寄存器</a:t>
              </a:r>
              <a:endParaRPr lang="en-US" altLang="zh-CN" dirty="0">
                <a:solidFill>
                  <a:schemeClr val="accent1"/>
                </a:solidFill>
                <a:ea typeface="宋体" panose="02010600030101010101" pitchFamily="2" charset="-122"/>
              </a:endParaRPr>
            </a:p>
          </p:txBody>
        </p:sp>
      </p:grpSp>
      <p:sp>
        <p:nvSpPr>
          <p:cNvPr id="95379" name="Line 149"/>
          <p:cNvSpPr>
            <a:spLocks noChangeShapeType="1"/>
          </p:cNvSpPr>
          <p:nvPr/>
        </p:nvSpPr>
        <p:spPr bwMode="auto">
          <a:xfrm>
            <a:off x="4252912" y="3128318"/>
            <a:ext cx="1270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80" name="Line 150"/>
          <p:cNvSpPr>
            <a:spLocks noChangeShapeType="1"/>
          </p:cNvSpPr>
          <p:nvPr/>
        </p:nvSpPr>
        <p:spPr bwMode="auto">
          <a:xfrm flipV="1">
            <a:off x="4252912" y="3102918"/>
            <a:ext cx="127000"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81" name="Line 151"/>
          <p:cNvSpPr>
            <a:spLocks noChangeShapeType="1"/>
          </p:cNvSpPr>
          <p:nvPr/>
        </p:nvSpPr>
        <p:spPr bwMode="auto">
          <a:xfrm>
            <a:off x="4405312" y="3356918"/>
            <a:ext cx="4419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382" name="Line 152"/>
          <p:cNvSpPr>
            <a:spLocks noChangeShapeType="1"/>
          </p:cNvSpPr>
          <p:nvPr/>
        </p:nvSpPr>
        <p:spPr bwMode="auto">
          <a:xfrm>
            <a:off x="8377237" y="1296343"/>
            <a:ext cx="0" cy="6604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058" name="Rectangle 154"/>
          <p:cNvSpPr>
            <a:spLocks noChangeArrowheads="1"/>
          </p:cNvSpPr>
          <p:nvPr/>
        </p:nvSpPr>
        <p:spPr bwMode="auto">
          <a:xfrm>
            <a:off x="8369300" y="1478906"/>
            <a:ext cx="6334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400">
                <a:solidFill>
                  <a:srgbClr val="FF0000"/>
                </a:solidFill>
                <a:ea typeface="宋体" panose="02010600030101010101" pitchFamily="2" charset="-122"/>
              </a:rPr>
              <a:t>PC+4</a:t>
            </a:r>
            <a:endParaRPr lang="zh-CN" altLang="en-US" sz="1400">
              <a:solidFill>
                <a:srgbClr val="FF0000"/>
              </a:solidFill>
              <a:ea typeface="宋体" panose="02010600030101010101" pitchFamily="2" charset="-122"/>
            </a:endParaRPr>
          </a:p>
        </p:txBody>
      </p:sp>
      <p:sp>
        <p:nvSpPr>
          <p:cNvPr id="95384" name="Line 155"/>
          <p:cNvSpPr>
            <a:spLocks noChangeShapeType="1"/>
          </p:cNvSpPr>
          <p:nvPr/>
        </p:nvSpPr>
        <p:spPr bwMode="auto">
          <a:xfrm flipH="1">
            <a:off x="6835775" y="1194743"/>
            <a:ext cx="30162" cy="2146300"/>
          </a:xfrm>
          <a:prstGeom prst="line">
            <a:avLst/>
          </a:prstGeom>
          <a:noFill/>
          <a:ln w="254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385" name="Line 156"/>
          <p:cNvSpPr>
            <a:spLocks noChangeShapeType="1"/>
          </p:cNvSpPr>
          <p:nvPr/>
        </p:nvSpPr>
        <p:spPr bwMode="auto">
          <a:xfrm>
            <a:off x="6867525" y="1367781"/>
            <a:ext cx="1509712"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2063" name="Group 159"/>
          <p:cNvGrpSpPr>
            <a:grpSpLocks/>
          </p:cNvGrpSpPr>
          <p:nvPr/>
        </p:nvGrpSpPr>
        <p:grpSpPr bwMode="auto">
          <a:xfrm>
            <a:off x="6864350" y="1046163"/>
            <a:ext cx="1322387" cy="336550"/>
            <a:chOff x="4324" y="691"/>
            <a:chExt cx="833" cy="212"/>
          </a:xfrm>
        </p:grpSpPr>
        <p:sp>
          <p:nvSpPr>
            <p:cNvPr id="95387" name="Text Box 153"/>
            <p:cNvSpPr txBox="1">
              <a:spLocks noChangeArrowheads="1"/>
            </p:cNvSpPr>
            <p:nvPr/>
          </p:nvSpPr>
          <p:spPr bwMode="auto">
            <a:xfrm>
              <a:off x="4324" y="691"/>
              <a:ext cx="8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50000"/>
                </a:spcBef>
              </a:pPr>
              <a:r>
                <a:rPr lang="en-US" altLang="zh-CN" dirty="0">
                  <a:solidFill>
                    <a:srgbClr val="0000FF"/>
                  </a:solidFill>
                  <a:ea typeface="宋体" panose="02010600030101010101" pitchFamily="2" charset="-122"/>
                </a:rPr>
                <a:t>PC+4</a:t>
              </a:r>
              <a:r>
                <a:rPr lang="en-US" altLang="zh-CN" sz="1400" dirty="0">
                  <a:solidFill>
                    <a:srgbClr val="0000FF"/>
                  </a:solidFill>
                  <a:latin typeface="Times New Roman" panose="02020603050405020304" pitchFamily="18" charset="0"/>
                  <a:ea typeface="宋体" panose="02010600030101010101" pitchFamily="2" charset="-122"/>
                </a:rPr>
                <a:t>     </a:t>
              </a:r>
              <a:r>
                <a:rPr lang="en-US" altLang="zh-CN" dirty="0">
                  <a:solidFill>
                    <a:srgbClr val="0000FF"/>
                  </a:solidFill>
                  <a:ea typeface="宋体" panose="02010600030101010101" pitchFamily="2" charset="-122"/>
                </a:rPr>
                <a:t>PC  </a:t>
              </a:r>
            </a:p>
          </p:txBody>
        </p:sp>
        <p:sp>
          <p:nvSpPr>
            <p:cNvPr id="95388" name="Line 157"/>
            <p:cNvSpPr>
              <a:spLocks noChangeShapeType="1"/>
            </p:cNvSpPr>
            <p:nvPr/>
          </p:nvSpPr>
          <p:spPr bwMode="auto">
            <a:xfrm>
              <a:off x="4752" y="791"/>
              <a:ext cx="137" cy="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70802E8F-0752-4B92-8D61-85EF13D2DB20}" type="slidenum">
              <a:rPr lang="zh-CN" altLang="en-US" smtClean="0"/>
              <a:pPr/>
              <a:t>17</a:t>
            </a:fld>
            <a:endParaRPr lang="zh-CN" altLang="en-US"/>
          </a:p>
        </p:txBody>
      </p:sp>
      <p:sp>
        <p:nvSpPr>
          <p:cNvPr id="161" name="Line 156"/>
          <p:cNvSpPr>
            <a:spLocks noChangeShapeType="1"/>
          </p:cNvSpPr>
          <p:nvPr/>
        </p:nvSpPr>
        <p:spPr bwMode="auto">
          <a:xfrm>
            <a:off x="6860612" y="1470969"/>
            <a:ext cx="12912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Rectangle 124"/>
          <p:cNvSpPr>
            <a:spLocks noChangeArrowheads="1"/>
          </p:cNvSpPr>
          <p:nvPr/>
        </p:nvSpPr>
        <p:spPr bwMode="auto">
          <a:xfrm>
            <a:off x="6856116" y="1461852"/>
            <a:ext cx="12824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smtClean="0">
                <a:solidFill>
                  <a:srgbClr val="0000FF"/>
                </a:solidFill>
                <a:ea typeface="宋体" panose="02010600030101010101" pitchFamily="2" charset="-122"/>
              </a:rPr>
              <a:t>PC</a:t>
            </a:r>
            <a:r>
              <a:rPr lang="zh-CN" altLang="en-US" dirty="0" smtClean="0">
                <a:solidFill>
                  <a:srgbClr val="0000FF"/>
                </a:solidFill>
                <a:ea typeface="宋体" panose="02010600030101010101" pitchFamily="2" charset="-122"/>
              </a:rPr>
              <a:t>建立时间</a:t>
            </a:r>
            <a:endParaRPr lang="en-US" altLang="zh-CN" dirty="0">
              <a:solidFill>
                <a:srgbClr val="0000FF"/>
              </a:solidFill>
              <a:ea typeface="宋体" panose="02010600030101010101" pitchFamily="2" charset="-122"/>
            </a:endParaRPr>
          </a:p>
        </p:txBody>
      </p:sp>
      <p:sp>
        <p:nvSpPr>
          <p:cNvPr id="163" name="Rectangle 2"/>
          <p:cNvSpPr>
            <a:spLocks noChangeArrowheads="1"/>
          </p:cNvSpPr>
          <p:nvPr/>
        </p:nvSpPr>
        <p:spPr bwMode="auto">
          <a:xfrm>
            <a:off x="496927" y="1025584"/>
            <a:ext cx="7924800" cy="2286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5" name="Line 105"/>
          <p:cNvSpPr>
            <a:spLocks noChangeShapeType="1"/>
          </p:cNvSpPr>
          <p:nvPr/>
        </p:nvSpPr>
        <p:spPr bwMode="auto">
          <a:xfrm>
            <a:off x="6134099" y="1158240"/>
            <a:ext cx="65127" cy="832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107"/>
          <p:cNvSpPr>
            <a:spLocks noChangeShapeType="1"/>
          </p:cNvSpPr>
          <p:nvPr/>
        </p:nvSpPr>
        <p:spPr bwMode="auto">
          <a:xfrm flipV="1">
            <a:off x="6149339" y="1012884"/>
            <a:ext cx="49887" cy="1377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108"/>
          <p:cNvSpPr>
            <a:spLocks noChangeShapeType="1"/>
          </p:cNvSpPr>
          <p:nvPr/>
        </p:nvSpPr>
        <p:spPr bwMode="auto">
          <a:xfrm>
            <a:off x="6224627" y="1025584"/>
            <a:ext cx="218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109"/>
          <p:cNvSpPr>
            <a:spLocks noChangeShapeType="1"/>
          </p:cNvSpPr>
          <p:nvPr/>
        </p:nvSpPr>
        <p:spPr bwMode="auto">
          <a:xfrm>
            <a:off x="6224627" y="1254184"/>
            <a:ext cx="218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Rectangle 132"/>
          <p:cNvSpPr>
            <a:spLocks noChangeArrowheads="1"/>
          </p:cNvSpPr>
          <p:nvPr/>
        </p:nvSpPr>
        <p:spPr bwMode="auto">
          <a:xfrm>
            <a:off x="0" y="1002234"/>
            <a:ext cx="86372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smtClean="0">
                <a:ea typeface="黑体" panose="02010609060101010101" pitchFamily="49" charset="-122"/>
              </a:rPr>
              <a:t>PCin</a:t>
            </a:r>
            <a:endParaRPr lang="en-US" altLang="zh-CN" dirty="0">
              <a:ea typeface="黑体" panose="02010609060101010101" pitchFamily="49" charset="-122"/>
            </a:endParaRPr>
          </a:p>
        </p:txBody>
      </p:sp>
      <p:sp>
        <p:nvSpPr>
          <p:cNvPr id="172" name="Rectangle 137"/>
          <p:cNvSpPr>
            <a:spLocks noChangeArrowheads="1"/>
          </p:cNvSpPr>
          <p:nvPr/>
        </p:nvSpPr>
        <p:spPr bwMode="auto">
          <a:xfrm>
            <a:off x="6413540" y="965259"/>
            <a:ext cx="17551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smtClean="0">
                <a:ea typeface="黑体" panose="02010609060101010101" pitchFamily="49" charset="-122"/>
              </a:rPr>
              <a:t>下条指令的</a:t>
            </a:r>
            <a:r>
              <a:rPr lang="en-US" altLang="zh-CN" dirty="0" smtClean="0">
                <a:ea typeface="黑体" panose="02010609060101010101" pitchFamily="49" charset="-122"/>
              </a:rPr>
              <a:t>PC</a:t>
            </a:r>
            <a:r>
              <a:rPr lang="zh-CN" altLang="en-US" dirty="0" smtClean="0">
                <a:ea typeface="黑体" panose="02010609060101010101" pitchFamily="49" charset="-122"/>
              </a:rPr>
              <a:t>值</a:t>
            </a:r>
            <a:endParaRPr lang="en-US" altLang="zh-CN" dirty="0">
              <a:ea typeface="黑体" panose="02010609060101010101" pitchFamily="49" charset="-122"/>
            </a:endParaRPr>
          </a:p>
        </p:txBody>
      </p:sp>
      <p:cxnSp>
        <p:nvCxnSpPr>
          <p:cNvPr id="176" name="直接连接符 175"/>
          <p:cNvCxnSpPr/>
          <p:nvPr/>
        </p:nvCxnSpPr>
        <p:spPr bwMode="auto">
          <a:xfrm flipV="1">
            <a:off x="506730" y="1013460"/>
            <a:ext cx="1623060" cy="7620"/>
          </a:xfrm>
          <a:prstGeom prst="line">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81" name="直接连接符 180"/>
          <p:cNvCxnSpPr/>
          <p:nvPr/>
        </p:nvCxnSpPr>
        <p:spPr bwMode="auto">
          <a:xfrm flipV="1">
            <a:off x="502920" y="1242060"/>
            <a:ext cx="1623060" cy="7620"/>
          </a:xfrm>
          <a:prstGeom prst="line">
            <a:avLst/>
          </a:prstGeom>
          <a:ln>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183" name="直接连接符 182"/>
          <p:cNvCxnSpPr/>
          <p:nvPr/>
        </p:nvCxnSpPr>
        <p:spPr bwMode="auto">
          <a:xfrm>
            <a:off x="2133600" y="1017270"/>
            <a:ext cx="152400" cy="12573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直接连接符 184"/>
          <p:cNvCxnSpPr/>
          <p:nvPr/>
        </p:nvCxnSpPr>
        <p:spPr bwMode="auto">
          <a:xfrm flipV="1">
            <a:off x="2125980" y="1135380"/>
            <a:ext cx="163830" cy="11049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 name="直接连接符 186"/>
          <p:cNvCxnSpPr/>
          <p:nvPr/>
        </p:nvCxnSpPr>
        <p:spPr bwMode="auto">
          <a:xfrm>
            <a:off x="2286000" y="1143000"/>
            <a:ext cx="3855720" cy="1588"/>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Rectangle 137"/>
          <p:cNvSpPr>
            <a:spLocks noChangeArrowheads="1"/>
          </p:cNvSpPr>
          <p:nvPr/>
        </p:nvSpPr>
        <p:spPr bwMode="auto">
          <a:xfrm>
            <a:off x="424220" y="988119"/>
            <a:ext cx="1755100"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100" dirty="0" smtClean="0">
                <a:solidFill>
                  <a:srgbClr val="FF0000"/>
                </a:solidFill>
                <a:ea typeface="黑体" panose="02010609060101010101" pitchFamily="49" charset="-122"/>
              </a:rPr>
              <a:t>下条指令的</a:t>
            </a:r>
            <a:r>
              <a:rPr lang="en-US" altLang="zh-CN" sz="1100" dirty="0" smtClean="0">
                <a:solidFill>
                  <a:srgbClr val="FF0000"/>
                </a:solidFill>
                <a:ea typeface="黑体" panose="02010609060101010101" pitchFamily="49" charset="-122"/>
              </a:rPr>
              <a:t>PC</a:t>
            </a:r>
            <a:r>
              <a:rPr lang="zh-CN" altLang="en-US" sz="1100" dirty="0" smtClean="0">
                <a:solidFill>
                  <a:srgbClr val="FF0000"/>
                </a:solidFill>
                <a:ea typeface="黑体" panose="02010609060101010101" pitchFamily="49" charset="-122"/>
              </a:rPr>
              <a:t>值</a:t>
            </a:r>
            <a:endParaRPr lang="en-US" altLang="zh-CN" sz="1100" dirty="0">
              <a:solidFill>
                <a:srgbClr val="FF0000"/>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5324"/>
                                        </p:tgtEl>
                                        <p:attrNameLst>
                                          <p:attrName>style.visibility</p:attrName>
                                        </p:attrNameLst>
                                      </p:cBhvr>
                                      <p:to>
                                        <p:strVal val="visible"/>
                                      </p:to>
                                    </p:set>
                                    <p:animEffect transition="in" filter="barn(inVertical)">
                                      <p:cBhvr>
                                        <p:cTn id="7" dur="500"/>
                                        <p:tgtEl>
                                          <p:spTgt spid="953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5323"/>
                                        </p:tgtEl>
                                        <p:attrNameLst>
                                          <p:attrName>style.visibility</p:attrName>
                                        </p:attrNameLst>
                                      </p:cBhvr>
                                      <p:to>
                                        <p:strVal val="visible"/>
                                      </p:to>
                                    </p:set>
                                    <p:animEffect transition="in" filter="barn(inVertical)">
                                      <p:cBhvr>
                                        <p:cTn id="10" dur="500"/>
                                        <p:tgtEl>
                                          <p:spTgt spid="95323"/>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51994"/>
                                        </p:tgtEl>
                                        <p:attrNameLst>
                                          <p:attrName>style.visibility</p:attrName>
                                        </p:attrNameLst>
                                      </p:cBhvr>
                                      <p:to>
                                        <p:strVal val="visible"/>
                                      </p:to>
                                    </p:set>
                                    <p:animEffect transition="in" filter="blinds(horizontal)">
                                      <p:cBhvr>
                                        <p:cTn id="14" dur="500"/>
                                        <p:tgtEl>
                                          <p:spTgt spid="25199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95345"/>
                                        </p:tgtEl>
                                        <p:attrNameLst>
                                          <p:attrName>style.visibility</p:attrName>
                                        </p:attrNameLst>
                                      </p:cBhvr>
                                      <p:to>
                                        <p:strVal val="visible"/>
                                      </p:to>
                                    </p:set>
                                    <p:animEffect transition="in" filter="barn(outVertical)">
                                      <p:cBhvr>
                                        <p:cTn id="19" dur="500"/>
                                        <p:tgtEl>
                                          <p:spTgt spid="95345"/>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252016"/>
                                        </p:tgtEl>
                                        <p:attrNameLst>
                                          <p:attrName>style.visibility</p:attrName>
                                        </p:attrNameLst>
                                      </p:cBhvr>
                                      <p:to>
                                        <p:strVal val="visible"/>
                                      </p:to>
                                    </p:set>
                                    <p:animEffect transition="in" filter="blinds(horizontal)">
                                      <p:cBhvr>
                                        <p:cTn id="23" dur="500"/>
                                        <p:tgtEl>
                                          <p:spTgt spid="25201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95355"/>
                                        </p:tgtEl>
                                        <p:attrNameLst>
                                          <p:attrName>style.visibility</p:attrName>
                                        </p:attrNameLst>
                                      </p:cBhvr>
                                      <p:to>
                                        <p:strVal val="visible"/>
                                      </p:to>
                                    </p:set>
                                    <p:animEffect transition="in" filter="barn(outVertical)">
                                      <p:cBhvr>
                                        <p:cTn id="28" dur="500"/>
                                        <p:tgtEl>
                                          <p:spTgt spid="95355"/>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52028">
                                            <p:txEl>
                                              <p:pRg st="0" end="0"/>
                                            </p:txEl>
                                          </p:spTgt>
                                        </p:tgtEl>
                                        <p:attrNameLst>
                                          <p:attrName>style.visibility</p:attrName>
                                        </p:attrNameLst>
                                      </p:cBhvr>
                                      <p:to>
                                        <p:strVal val="visible"/>
                                      </p:to>
                                    </p:set>
                                    <p:animEffect transition="in" filter="blinds(horizontal)">
                                      <p:cBhvr>
                                        <p:cTn id="32" dur="500"/>
                                        <p:tgtEl>
                                          <p:spTgt spid="25202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95360"/>
                                        </p:tgtEl>
                                        <p:attrNameLst>
                                          <p:attrName>style.visibility</p:attrName>
                                        </p:attrNameLst>
                                      </p:cBhvr>
                                      <p:to>
                                        <p:strVal val="visible"/>
                                      </p:to>
                                    </p:set>
                                    <p:animEffect transition="in" filter="barn(outVertical)">
                                      <p:cBhvr>
                                        <p:cTn id="37" dur="500"/>
                                        <p:tgtEl>
                                          <p:spTgt spid="95360"/>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252033">
                                            <p:txEl>
                                              <p:pRg st="0" end="0"/>
                                            </p:txEl>
                                          </p:spTgt>
                                        </p:tgtEl>
                                        <p:attrNameLst>
                                          <p:attrName>style.visibility</p:attrName>
                                        </p:attrNameLst>
                                      </p:cBhvr>
                                      <p:to>
                                        <p:strVal val="visible"/>
                                      </p:to>
                                    </p:set>
                                    <p:animEffect transition="in" filter="blinds(horizontal)">
                                      <p:cBhvr>
                                        <p:cTn id="41" dur="500"/>
                                        <p:tgtEl>
                                          <p:spTgt spid="25203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95366"/>
                                        </p:tgtEl>
                                        <p:attrNameLst>
                                          <p:attrName>style.visibility</p:attrName>
                                        </p:attrNameLst>
                                      </p:cBhvr>
                                      <p:to>
                                        <p:strVal val="visible"/>
                                      </p:to>
                                    </p:set>
                                    <p:animEffect transition="in" filter="barn(outVertical)">
                                      <p:cBhvr>
                                        <p:cTn id="46" dur="500"/>
                                        <p:tgtEl>
                                          <p:spTgt spid="95366"/>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252039">
                                            <p:txEl>
                                              <p:pRg st="0" end="0"/>
                                            </p:txEl>
                                          </p:spTgt>
                                        </p:tgtEl>
                                        <p:attrNameLst>
                                          <p:attrName>style.visibility</p:attrName>
                                        </p:attrNameLst>
                                      </p:cBhvr>
                                      <p:to>
                                        <p:strVal val="visible"/>
                                      </p:to>
                                    </p:set>
                                    <p:animEffect transition="in" filter="blinds(horizontal)">
                                      <p:cBhvr>
                                        <p:cTn id="50" dur="500"/>
                                        <p:tgtEl>
                                          <p:spTgt spid="25203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95385"/>
                                        </p:tgtEl>
                                        <p:attrNameLst>
                                          <p:attrName>style.visibility</p:attrName>
                                        </p:attrNameLst>
                                      </p:cBhvr>
                                      <p:to>
                                        <p:strVal val="visible"/>
                                      </p:to>
                                    </p:set>
                                    <p:animEffect transition="in" filter="barn(outVertical)">
                                      <p:cBhvr>
                                        <p:cTn id="55" dur="500"/>
                                        <p:tgtEl>
                                          <p:spTgt spid="95385"/>
                                        </p:tgtEl>
                                      </p:cBhvr>
                                    </p:animEffect>
                                  </p:childTnLst>
                                </p:cTn>
                              </p:par>
                            </p:childTnLst>
                          </p:cTn>
                        </p:par>
                        <p:par>
                          <p:cTn id="56" fill="hold">
                            <p:stCondLst>
                              <p:cond delay="500"/>
                            </p:stCondLst>
                            <p:childTnLst>
                              <p:par>
                                <p:cTn id="57" presetID="3" presetClass="entr" presetSubtype="10" fill="hold" nodeType="afterEffect">
                                  <p:stCondLst>
                                    <p:cond delay="0"/>
                                  </p:stCondLst>
                                  <p:childTnLst>
                                    <p:set>
                                      <p:cBhvr>
                                        <p:cTn id="58" dur="1" fill="hold">
                                          <p:stCondLst>
                                            <p:cond delay="0"/>
                                          </p:stCondLst>
                                        </p:cTn>
                                        <p:tgtEl>
                                          <p:spTgt spid="252063"/>
                                        </p:tgtEl>
                                        <p:attrNameLst>
                                          <p:attrName>style.visibility</p:attrName>
                                        </p:attrNameLst>
                                      </p:cBhvr>
                                      <p:to>
                                        <p:strVal val="visible"/>
                                      </p:to>
                                    </p:set>
                                    <p:animEffect transition="in" filter="blinds(horizontal)">
                                      <p:cBhvr>
                                        <p:cTn id="59" dur="500"/>
                                        <p:tgtEl>
                                          <p:spTgt spid="25206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52058"/>
                                        </p:tgtEl>
                                        <p:attrNameLst>
                                          <p:attrName>style.visibility</p:attrName>
                                        </p:attrNameLst>
                                      </p:cBhvr>
                                      <p:to>
                                        <p:strVal val="visible"/>
                                      </p:to>
                                    </p:set>
                                    <p:animEffect transition="in" filter="blinds(horizontal)">
                                      <p:cBhvr>
                                        <p:cTn id="64" dur="500"/>
                                        <p:tgtEl>
                                          <p:spTgt spid="25205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barn(outVertical)">
                                      <p:cBhvr>
                                        <p:cTn id="69" dur="500"/>
                                        <p:tgtEl>
                                          <p:spTgt spid="161"/>
                                        </p:tgtEl>
                                      </p:cBhvr>
                                    </p:animEffect>
                                  </p:childTnLst>
                                </p:cTn>
                              </p:par>
                            </p:childTnLst>
                          </p:cTn>
                        </p:par>
                        <p:par>
                          <p:cTn id="70" fill="hold">
                            <p:stCondLst>
                              <p:cond delay="1000"/>
                            </p:stCondLst>
                            <p:childTnLst>
                              <p:par>
                                <p:cTn id="71" presetID="3" presetClass="entr" presetSubtype="10" fill="hold" nodeType="afterEffect">
                                  <p:stCondLst>
                                    <p:cond delay="0"/>
                                  </p:stCondLst>
                                  <p:childTnLst>
                                    <p:set>
                                      <p:cBhvr>
                                        <p:cTn id="72" dur="1" fill="hold">
                                          <p:stCondLst>
                                            <p:cond delay="0"/>
                                          </p:stCondLst>
                                        </p:cTn>
                                        <p:tgtEl>
                                          <p:spTgt spid="162">
                                            <p:txEl>
                                              <p:pRg st="0" end="0"/>
                                            </p:txEl>
                                          </p:spTgt>
                                        </p:tgtEl>
                                        <p:attrNameLst>
                                          <p:attrName>style.visibility</p:attrName>
                                        </p:attrNameLst>
                                      </p:cBhvr>
                                      <p:to>
                                        <p:strVal val="visible"/>
                                      </p:to>
                                    </p:set>
                                    <p:animEffect transition="in" filter="blinds(horizontal)">
                                      <p:cBhvr>
                                        <p:cTn id="73" dur="500"/>
                                        <p:tgtEl>
                                          <p:spTgt spid="16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95376"/>
                                        </p:tgtEl>
                                        <p:attrNameLst>
                                          <p:attrName>style.visibility</p:attrName>
                                        </p:attrNameLst>
                                      </p:cBhvr>
                                      <p:to>
                                        <p:strVal val="visible"/>
                                      </p:to>
                                    </p:set>
                                    <p:animEffect transition="in" filter="barn(inVertical)">
                                      <p:cBhvr>
                                        <p:cTn id="78" dur="500"/>
                                        <p:tgtEl>
                                          <p:spTgt spid="95376"/>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95377"/>
                                        </p:tgtEl>
                                        <p:attrNameLst>
                                          <p:attrName>style.visibility</p:attrName>
                                        </p:attrNameLst>
                                      </p:cBhvr>
                                      <p:to>
                                        <p:strVal val="visible"/>
                                      </p:to>
                                    </p:set>
                                    <p:animEffect transition="in" filter="barn(inVertical)">
                                      <p:cBhvr>
                                        <p:cTn id="81" dur="500"/>
                                        <p:tgtEl>
                                          <p:spTgt spid="95377"/>
                                        </p:tgtEl>
                                      </p:cBhvr>
                                    </p:animEffect>
                                  </p:childTnLst>
                                </p:cTn>
                              </p:par>
                            </p:childTnLst>
                          </p:cTn>
                        </p:par>
                        <p:par>
                          <p:cTn id="82" fill="hold">
                            <p:stCondLst>
                              <p:cond delay="500"/>
                            </p:stCondLst>
                            <p:childTnLst>
                              <p:par>
                                <p:cTn id="83" presetID="3" presetClass="entr" presetSubtype="10" fill="hold" nodeType="afterEffect">
                                  <p:stCondLst>
                                    <p:cond delay="0"/>
                                  </p:stCondLst>
                                  <p:childTnLst>
                                    <p:set>
                                      <p:cBhvr>
                                        <p:cTn id="84" dur="1" fill="hold">
                                          <p:stCondLst>
                                            <p:cond delay="0"/>
                                          </p:stCondLst>
                                        </p:cTn>
                                        <p:tgtEl>
                                          <p:spTgt spid="252062"/>
                                        </p:tgtEl>
                                        <p:attrNameLst>
                                          <p:attrName>style.visibility</p:attrName>
                                        </p:attrNameLst>
                                      </p:cBhvr>
                                      <p:to>
                                        <p:strVal val="visible"/>
                                      </p:to>
                                    </p:set>
                                    <p:animEffect transition="in" filter="blinds(horizontal)">
                                      <p:cBhvr>
                                        <p:cTn id="85" dur="500"/>
                                        <p:tgtEl>
                                          <p:spTgt spid="25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94" grpId="0"/>
      <p:bldP spid="95323" grpId="0" animBg="1"/>
      <p:bldP spid="95324" grpId="0" animBg="1"/>
      <p:bldP spid="252016" grpId="0"/>
      <p:bldP spid="95345" grpId="0" animBg="1"/>
      <p:bldP spid="95355" grpId="0" animBg="1"/>
      <p:bldP spid="95360" grpId="0" animBg="1"/>
      <p:bldP spid="95366" grpId="0" animBg="1"/>
      <p:bldP spid="95376" grpId="0" animBg="1"/>
      <p:bldP spid="95377" grpId="0" animBg="1"/>
      <p:bldP spid="252058" grpId="0"/>
      <p:bldP spid="95385" grpId="0" animBg="1"/>
      <p:bldP spid="1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96900" y="215900"/>
            <a:ext cx="5722938" cy="422275"/>
          </a:xfrm>
          <a:noFill/>
        </p:spPr>
        <p:txBody>
          <a:bodyPr/>
          <a:lstStyle/>
          <a:p>
            <a:r>
              <a:rPr lang="en-US" altLang="zh-CN" smtClean="0">
                <a:ea typeface="宋体" panose="02010600030101010101" pitchFamily="2" charset="-122"/>
              </a:rPr>
              <a:t>ori </a:t>
            </a:r>
            <a:r>
              <a:rPr lang="zh-CN" altLang="en-US" smtClean="0">
                <a:ea typeface="宋体" panose="02010600030101010101" pitchFamily="2" charset="-122"/>
              </a:rPr>
              <a:t>指令译码后的执行过程 </a:t>
            </a:r>
          </a:p>
        </p:txBody>
      </p:sp>
      <p:grpSp>
        <p:nvGrpSpPr>
          <p:cNvPr id="97283" name="Group 3"/>
          <p:cNvGrpSpPr>
            <a:grpSpLocks/>
          </p:cNvGrpSpPr>
          <p:nvPr/>
        </p:nvGrpSpPr>
        <p:grpSpPr bwMode="auto">
          <a:xfrm>
            <a:off x="5029200" y="3654425"/>
            <a:ext cx="457200" cy="1136650"/>
            <a:chOff x="3168" y="2302"/>
            <a:chExt cx="288" cy="716"/>
          </a:xfrm>
        </p:grpSpPr>
        <p:sp>
          <p:nvSpPr>
            <p:cNvPr id="97469"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0"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1" name="Line 6"/>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2"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3"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4"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5"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76"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284" name="Line 12"/>
          <p:cNvSpPr>
            <a:spLocks noChangeShapeType="1"/>
          </p:cNvSpPr>
          <p:nvPr/>
        </p:nvSpPr>
        <p:spPr bwMode="auto">
          <a:xfrm flipH="1">
            <a:off x="5461000" y="4210050"/>
            <a:ext cx="23368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5" name="Line 13"/>
          <p:cNvSpPr>
            <a:spLocks noChangeShapeType="1"/>
          </p:cNvSpPr>
          <p:nvPr/>
        </p:nvSpPr>
        <p:spPr bwMode="auto">
          <a:xfrm flipH="1">
            <a:off x="5861050" y="414655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Rectangle 14"/>
          <p:cNvSpPr>
            <a:spLocks noChangeArrowheads="1"/>
          </p:cNvSpPr>
          <p:nvPr/>
        </p:nvSpPr>
        <p:spPr bwMode="auto">
          <a:xfrm>
            <a:off x="5548313" y="42084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287" name="Line 15"/>
          <p:cNvSpPr>
            <a:spLocks noChangeShapeType="1"/>
          </p:cNvSpPr>
          <p:nvPr/>
        </p:nvSpPr>
        <p:spPr bwMode="auto">
          <a:xfrm>
            <a:off x="5257800" y="32893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Rectangle 16"/>
          <p:cNvSpPr>
            <a:spLocks noChangeArrowheads="1"/>
          </p:cNvSpPr>
          <p:nvPr/>
        </p:nvSpPr>
        <p:spPr bwMode="auto">
          <a:xfrm>
            <a:off x="3862388" y="3059113"/>
            <a:ext cx="15335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1"/>
                </a:solidFill>
                <a:ea typeface="宋体" panose="02010600030101010101" pitchFamily="2" charset="-122"/>
              </a:rPr>
              <a:t>ALUctr</a:t>
            </a:r>
            <a:r>
              <a:rPr lang="en-US" altLang="zh-CN" u="sng" dirty="0">
                <a:solidFill>
                  <a:srgbClr val="339933"/>
                </a:solidFill>
                <a:latin typeface="Times New Roman" panose="02020603050405020304" pitchFamily="18" charset="0"/>
                <a:ea typeface="宋体" panose="02010600030101010101" pitchFamily="2" charset="-122"/>
              </a:rPr>
              <a:t> </a:t>
            </a:r>
            <a:r>
              <a:rPr lang="en-US" altLang="zh-CN" sz="1800" u="sng" dirty="0">
                <a:solidFill>
                  <a:schemeClr val="accent1"/>
                </a:solidFill>
                <a:ea typeface="宋体" panose="02010600030101010101" pitchFamily="2" charset="-122"/>
              </a:rPr>
              <a:t>= or</a:t>
            </a:r>
          </a:p>
        </p:txBody>
      </p:sp>
      <p:sp>
        <p:nvSpPr>
          <p:cNvPr id="97289" name="Rectangle 17"/>
          <p:cNvSpPr>
            <a:spLocks noChangeArrowheads="1"/>
          </p:cNvSpPr>
          <p:nvPr/>
        </p:nvSpPr>
        <p:spPr bwMode="auto">
          <a:xfrm>
            <a:off x="1062038" y="43592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7290" name="Rectangle 18"/>
          <p:cNvSpPr>
            <a:spLocks noChangeArrowheads="1"/>
          </p:cNvSpPr>
          <p:nvPr/>
        </p:nvSpPr>
        <p:spPr bwMode="auto">
          <a:xfrm>
            <a:off x="671513" y="378142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busW</a:t>
            </a:r>
          </a:p>
        </p:txBody>
      </p:sp>
      <p:sp>
        <p:nvSpPr>
          <p:cNvPr id="97291" name="Rectangle 19"/>
          <p:cNvSpPr>
            <a:spLocks noChangeArrowheads="1"/>
          </p:cNvSpPr>
          <p:nvPr/>
        </p:nvSpPr>
        <p:spPr bwMode="auto">
          <a:xfrm>
            <a:off x="1755775" y="3654425"/>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292" name="Line 20"/>
          <p:cNvSpPr>
            <a:spLocks noChangeShapeType="1"/>
          </p:cNvSpPr>
          <p:nvPr/>
        </p:nvSpPr>
        <p:spPr bwMode="auto">
          <a:xfrm>
            <a:off x="1793875" y="4560888"/>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3" name="Line 21"/>
          <p:cNvSpPr>
            <a:spLocks noChangeShapeType="1"/>
          </p:cNvSpPr>
          <p:nvPr/>
        </p:nvSpPr>
        <p:spPr bwMode="auto">
          <a:xfrm flipH="1">
            <a:off x="1768475" y="46497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Oval 22"/>
          <p:cNvSpPr>
            <a:spLocks noChangeArrowheads="1"/>
          </p:cNvSpPr>
          <p:nvPr/>
        </p:nvSpPr>
        <p:spPr bwMode="auto">
          <a:xfrm>
            <a:off x="1603375" y="459581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295" name="Rectangle 23"/>
          <p:cNvSpPr>
            <a:spLocks noChangeArrowheads="1"/>
          </p:cNvSpPr>
          <p:nvPr/>
        </p:nvSpPr>
        <p:spPr bwMode="auto">
          <a:xfrm>
            <a:off x="769938" y="3140075"/>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97296" name="Line 24"/>
          <p:cNvSpPr>
            <a:spLocks noChangeShapeType="1"/>
          </p:cNvSpPr>
          <p:nvPr/>
        </p:nvSpPr>
        <p:spPr bwMode="auto">
          <a:xfrm flipH="1">
            <a:off x="736600" y="4140200"/>
            <a:ext cx="10414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7" name="Line 25"/>
          <p:cNvSpPr>
            <a:spLocks noChangeShapeType="1"/>
          </p:cNvSpPr>
          <p:nvPr/>
        </p:nvSpPr>
        <p:spPr bwMode="auto">
          <a:xfrm flipH="1">
            <a:off x="1212850" y="40751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8" name="Rectangle 26"/>
          <p:cNvSpPr>
            <a:spLocks noChangeArrowheads="1"/>
          </p:cNvSpPr>
          <p:nvPr/>
        </p:nvSpPr>
        <p:spPr bwMode="auto">
          <a:xfrm>
            <a:off x="976313" y="41370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299" name="Line 27"/>
          <p:cNvSpPr>
            <a:spLocks noChangeShapeType="1"/>
          </p:cNvSpPr>
          <p:nvPr/>
        </p:nvSpPr>
        <p:spPr bwMode="auto">
          <a:xfrm>
            <a:off x="3225800" y="3784600"/>
            <a:ext cx="1778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0" name="Line 28"/>
          <p:cNvSpPr>
            <a:spLocks noChangeShapeType="1"/>
          </p:cNvSpPr>
          <p:nvPr/>
        </p:nvSpPr>
        <p:spPr bwMode="auto">
          <a:xfrm flipH="1">
            <a:off x="4184650" y="371951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Rectangle 29"/>
          <p:cNvSpPr>
            <a:spLocks noChangeArrowheads="1"/>
          </p:cNvSpPr>
          <p:nvPr/>
        </p:nvSpPr>
        <p:spPr bwMode="auto">
          <a:xfrm>
            <a:off x="3871913" y="38528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302" name="Rectangle 30"/>
          <p:cNvSpPr>
            <a:spLocks noChangeArrowheads="1"/>
          </p:cNvSpPr>
          <p:nvPr/>
        </p:nvSpPr>
        <p:spPr bwMode="auto">
          <a:xfrm>
            <a:off x="3541713" y="340836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busA</a:t>
            </a:r>
          </a:p>
        </p:txBody>
      </p:sp>
      <p:sp>
        <p:nvSpPr>
          <p:cNvPr id="97303" name="Line 31"/>
          <p:cNvSpPr>
            <a:spLocks noChangeShapeType="1"/>
          </p:cNvSpPr>
          <p:nvPr/>
        </p:nvSpPr>
        <p:spPr bwMode="auto">
          <a:xfrm flipV="1">
            <a:off x="1905000" y="3416300"/>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4" name="Line 32"/>
          <p:cNvSpPr>
            <a:spLocks noChangeShapeType="1"/>
          </p:cNvSpPr>
          <p:nvPr/>
        </p:nvSpPr>
        <p:spPr bwMode="auto">
          <a:xfrm>
            <a:off x="3213100" y="448468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5" name="Line 33"/>
          <p:cNvSpPr>
            <a:spLocks noChangeShapeType="1"/>
          </p:cNvSpPr>
          <p:nvPr/>
        </p:nvSpPr>
        <p:spPr bwMode="auto">
          <a:xfrm flipV="1">
            <a:off x="3663950" y="4337050"/>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6" name="Rectangle 34"/>
          <p:cNvSpPr>
            <a:spLocks noChangeArrowheads="1"/>
          </p:cNvSpPr>
          <p:nvPr/>
        </p:nvSpPr>
        <p:spPr bwMode="auto">
          <a:xfrm>
            <a:off x="3262313" y="44815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307" name="Rectangle 35"/>
          <p:cNvSpPr>
            <a:spLocks noChangeArrowheads="1"/>
          </p:cNvSpPr>
          <p:nvPr/>
        </p:nvSpPr>
        <p:spPr bwMode="auto">
          <a:xfrm>
            <a:off x="3186113" y="41211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busB</a:t>
            </a:r>
          </a:p>
        </p:txBody>
      </p:sp>
      <p:sp>
        <p:nvSpPr>
          <p:cNvPr id="97308" name="Line 36"/>
          <p:cNvSpPr>
            <a:spLocks noChangeShapeType="1"/>
          </p:cNvSpPr>
          <p:nvPr/>
        </p:nvSpPr>
        <p:spPr bwMode="auto">
          <a:xfrm flipH="1">
            <a:off x="1130300" y="463708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9" name="Line 37"/>
          <p:cNvSpPr>
            <a:spLocks noChangeShapeType="1"/>
          </p:cNvSpPr>
          <p:nvPr/>
        </p:nvSpPr>
        <p:spPr bwMode="auto">
          <a:xfrm>
            <a:off x="3048000" y="3228975"/>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0" name="Line 38"/>
          <p:cNvSpPr>
            <a:spLocks noChangeShapeType="1"/>
          </p:cNvSpPr>
          <p:nvPr/>
        </p:nvSpPr>
        <p:spPr bwMode="auto">
          <a:xfrm flipV="1">
            <a:off x="29781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1" name="Rectangle 39"/>
          <p:cNvSpPr>
            <a:spLocks noChangeArrowheads="1"/>
          </p:cNvSpPr>
          <p:nvPr/>
        </p:nvSpPr>
        <p:spPr bwMode="auto">
          <a:xfrm>
            <a:off x="28051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97312" name="Line 40"/>
          <p:cNvSpPr>
            <a:spLocks noChangeShapeType="1"/>
          </p:cNvSpPr>
          <p:nvPr/>
        </p:nvSpPr>
        <p:spPr bwMode="auto">
          <a:xfrm>
            <a:off x="2209800" y="3028950"/>
            <a:ext cx="0" cy="587375"/>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3" name="Line 41"/>
          <p:cNvSpPr>
            <a:spLocks noChangeShapeType="1"/>
          </p:cNvSpPr>
          <p:nvPr/>
        </p:nvSpPr>
        <p:spPr bwMode="auto">
          <a:xfrm flipV="1">
            <a:off x="2139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4" name="Rectangle 42"/>
          <p:cNvSpPr>
            <a:spLocks noChangeArrowheads="1"/>
          </p:cNvSpPr>
          <p:nvPr/>
        </p:nvSpPr>
        <p:spPr bwMode="auto">
          <a:xfrm>
            <a:off x="1966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97315" name="Line 43"/>
          <p:cNvSpPr>
            <a:spLocks noChangeShapeType="1"/>
          </p:cNvSpPr>
          <p:nvPr/>
        </p:nvSpPr>
        <p:spPr bwMode="auto">
          <a:xfrm>
            <a:off x="25908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Line 44"/>
          <p:cNvSpPr>
            <a:spLocks noChangeShapeType="1"/>
          </p:cNvSpPr>
          <p:nvPr/>
        </p:nvSpPr>
        <p:spPr bwMode="auto">
          <a:xfrm flipV="1">
            <a:off x="2520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7" name="Rectangle 45"/>
          <p:cNvSpPr>
            <a:spLocks noChangeArrowheads="1"/>
          </p:cNvSpPr>
          <p:nvPr/>
        </p:nvSpPr>
        <p:spPr bwMode="auto">
          <a:xfrm>
            <a:off x="2347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97318" name="Rectangle 46"/>
          <p:cNvSpPr>
            <a:spLocks noChangeArrowheads="1"/>
          </p:cNvSpPr>
          <p:nvPr/>
        </p:nvSpPr>
        <p:spPr bwMode="auto">
          <a:xfrm>
            <a:off x="1966913" y="3640138"/>
            <a:ext cx="52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97319" name="Rectangle 47"/>
          <p:cNvSpPr>
            <a:spLocks noChangeArrowheads="1"/>
          </p:cNvSpPr>
          <p:nvPr/>
        </p:nvSpPr>
        <p:spPr bwMode="auto">
          <a:xfrm>
            <a:off x="2424113" y="3640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97320" name="Rectangle 48"/>
          <p:cNvSpPr>
            <a:spLocks noChangeArrowheads="1"/>
          </p:cNvSpPr>
          <p:nvPr/>
        </p:nvSpPr>
        <p:spPr bwMode="auto">
          <a:xfrm>
            <a:off x="2805113" y="3640138"/>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97321" name="Rectangle 49"/>
          <p:cNvSpPr>
            <a:spLocks noChangeArrowheads="1"/>
          </p:cNvSpPr>
          <p:nvPr/>
        </p:nvSpPr>
        <p:spPr bwMode="auto">
          <a:xfrm>
            <a:off x="1966913" y="3924300"/>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97322" name="Line 50"/>
          <p:cNvSpPr>
            <a:spLocks noChangeShapeType="1"/>
          </p:cNvSpPr>
          <p:nvPr/>
        </p:nvSpPr>
        <p:spPr bwMode="auto">
          <a:xfrm flipH="1">
            <a:off x="736600" y="6172200"/>
            <a:ext cx="78232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51"/>
          <p:cNvSpPr>
            <a:spLocks noChangeShapeType="1"/>
          </p:cNvSpPr>
          <p:nvPr/>
        </p:nvSpPr>
        <p:spPr bwMode="auto">
          <a:xfrm flipV="1">
            <a:off x="762000" y="4114800"/>
            <a:ext cx="0" cy="2082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Rectangle 52"/>
          <p:cNvSpPr>
            <a:spLocks noChangeArrowheads="1"/>
          </p:cNvSpPr>
          <p:nvPr/>
        </p:nvSpPr>
        <p:spPr bwMode="auto">
          <a:xfrm>
            <a:off x="2538413" y="297497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97325" name="Rectangle 53"/>
          <p:cNvSpPr>
            <a:spLocks noChangeArrowheads="1"/>
          </p:cNvSpPr>
          <p:nvPr/>
        </p:nvSpPr>
        <p:spPr bwMode="auto">
          <a:xfrm>
            <a:off x="2347913" y="236061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nvGrpSpPr>
          <p:cNvPr id="97326" name="Group 54"/>
          <p:cNvGrpSpPr>
            <a:grpSpLocks/>
          </p:cNvGrpSpPr>
          <p:nvPr/>
        </p:nvGrpSpPr>
        <p:grpSpPr bwMode="auto">
          <a:xfrm>
            <a:off x="4191000" y="4203700"/>
            <a:ext cx="304800" cy="1227138"/>
            <a:chOff x="2640" y="2648"/>
            <a:chExt cx="192" cy="773"/>
          </a:xfrm>
        </p:grpSpPr>
        <p:sp>
          <p:nvSpPr>
            <p:cNvPr id="97465"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6"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7"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8"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327" name="Group 59"/>
          <p:cNvGrpSpPr>
            <a:grpSpLocks/>
          </p:cNvGrpSpPr>
          <p:nvPr/>
        </p:nvGrpSpPr>
        <p:grpSpPr bwMode="auto">
          <a:xfrm>
            <a:off x="1473200" y="2754313"/>
            <a:ext cx="1168400" cy="284162"/>
            <a:chOff x="928" y="1735"/>
            <a:chExt cx="736" cy="179"/>
          </a:xfrm>
        </p:grpSpPr>
        <p:sp>
          <p:nvSpPr>
            <p:cNvPr id="97461"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2"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3"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4"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328" name="Rectangle 64"/>
          <p:cNvSpPr>
            <a:spLocks noChangeArrowheads="1"/>
          </p:cNvSpPr>
          <p:nvPr/>
        </p:nvSpPr>
        <p:spPr bwMode="auto">
          <a:xfrm>
            <a:off x="3074988" y="30130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Rt</a:t>
            </a:r>
          </a:p>
        </p:txBody>
      </p:sp>
      <p:sp>
        <p:nvSpPr>
          <p:cNvPr id="97329" name="Line 65"/>
          <p:cNvSpPr>
            <a:spLocks noChangeShapeType="1"/>
          </p:cNvSpPr>
          <p:nvPr/>
        </p:nvSpPr>
        <p:spPr bwMode="auto">
          <a:xfrm>
            <a:off x="2362200" y="2530475"/>
            <a:ext cx="0" cy="163513"/>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0" name="Line 66"/>
          <p:cNvSpPr>
            <a:spLocks noChangeShapeType="1"/>
          </p:cNvSpPr>
          <p:nvPr/>
        </p:nvSpPr>
        <p:spPr bwMode="auto">
          <a:xfrm>
            <a:off x="17526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1" name="Rectangle 67"/>
          <p:cNvSpPr>
            <a:spLocks noChangeArrowheads="1"/>
          </p:cNvSpPr>
          <p:nvPr/>
        </p:nvSpPr>
        <p:spPr bwMode="auto">
          <a:xfrm>
            <a:off x="1738313" y="236061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97332" name="Line 68"/>
          <p:cNvSpPr>
            <a:spLocks noChangeShapeType="1"/>
          </p:cNvSpPr>
          <p:nvPr/>
        </p:nvSpPr>
        <p:spPr bwMode="auto">
          <a:xfrm flipH="1">
            <a:off x="1054100" y="2895600"/>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3" name="Rectangle 69"/>
          <p:cNvSpPr>
            <a:spLocks noChangeArrowheads="1"/>
          </p:cNvSpPr>
          <p:nvPr/>
        </p:nvSpPr>
        <p:spPr bwMode="auto">
          <a:xfrm>
            <a:off x="0" y="2505075"/>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RegDst</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7334" name="Rectangle 70"/>
          <p:cNvSpPr>
            <a:spLocks noChangeArrowheads="1"/>
          </p:cNvSpPr>
          <p:nvPr/>
        </p:nvSpPr>
        <p:spPr bwMode="auto">
          <a:xfrm>
            <a:off x="3136900" y="4889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35" name="Rectangle 71"/>
          <p:cNvSpPr>
            <a:spLocks noChangeArrowheads="1"/>
          </p:cNvSpPr>
          <p:nvPr/>
        </p:nvSpPr>
        <p:spPr bwMode="auto">
          <a:xfrm rot="5400000">
            <a:off x="3012281" y="4982369"/>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Ext</a:t>
            </a:r>
          </a:p>
        </p:txBody>
      </p:sp>
      <p:sp>
        <p:nvSpPr>
          <p:cNvPr id="97336" name="Rectangle 72"/>
          <p:cNvSpPr>
            <a:spLocks noChangeArrowheads="1"/>
          </p:cNvSpPr>
          <p:nvPr/>
        </p:nvSpPr>
        <p:spPr bwMode="auto">
          <a:xfrm rot="5400000">
            <a:off x="3982244" y="46204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7337" name="Rectangle 73"/>
          <p:cNvSpPr>
            <a:spLocks noChangeArrowheads="1"/>
          </p:cNvSpPr>
          <p:nvPr/>
        </p:nvSpPr>
        <p:spPr bwMode="auto">
          <a:xfrm>
            <a:off x="1776413" y="275113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7338" name="Line 74"/>
          <p:cNvSpPr>
            <a:spLocks noChangeShapeType="1"/>
          </p:cNvSpPr>
          <p:nvPr/>
        </p:nvSpPr>
        <p:spPr bwMode="auto">
          <a:xfrm>
            <a:off x="3530600" y="5276850"/>
            <a:ext cx="635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9" name="Rectangle 75"/>
          <p:cNvSpPr>
            <a:spLocks noChangeArrowheads="1"/>
          </p:cNvSpPr>
          <p:nvPr/>
        </p:nvSpPr>
        <p:spPr bwMode="auto">
          <a:xfrm>
            <a:off x="3509963" y="5308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340" name="Line 76"/>
          <p:cNvSpPr>
            <a:spLocks noChangeShapeType="1"/>
          </p:cNvSpPr>
          <p:nvPr/>
        </p:nvSpPr>
        <p:spPr bwMode="auto">
          <a:xfrm flipH="1">
            <a:off x="3651250" y="521176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1" name="Line 77"/>
          <p:cNvSpPr>
            <a:spLocks noChangeShapeType="1"/>
          </p:cNvSpPr>
          <p:nvPr/>
        </p:nvSpPr>
        <p:spPr bwMode="auto">
          <a:xfrm>
            <a:off x="2159000" y="5418138"/>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2" name="Line 78"/>
          <p:cNvSpPr>
            <a:spLocks noChangeShapeType="1"/>
          </p:cNvSpPr>
          <p:nvPr/>
        </p:nvSpPr>
        <p:spPr bwMode="auto">
          <a:xfrm flipH="1">
            <a:off x="2584450" y="53546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3" name="Rectangle 79"/>
          <p:cNvSpPr>
            <a:spLocks noChangeArrowheads="1"/>
          </p:cNvSpPr>
          <p:nvPr/>
        </p:nvSpPr>
        <p:spPr bwMode="auto">
          <a:xfrm>
            <a:off x="2271713" y="54149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97344" name="Rectangle 80"/>
          <p:cNvSpPr>
            <a:spLocks noChangeArrowheads="1"/>
          </p:cNvSpPr>
          <p:nvPr/>
        </p:nvSpPr>
        <p:spPr bwMode="auto">
          <a:xfrm>
            <a:off x="1281113" y="52609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97345" name="Line 81"/>
          <p:cNvSpPr>
            <a:spLocks noChangeShapeType="1"/>
          </p:cNvSpPr>
          <p:nvPr/>
        </p:nvSpPr>
        <p:spPr bwMode="auto">
          <a:xfrm>
            <a:off x="4343400" y="5360988"/>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6" name="Rectangle 82"/>
          <p:cNvSpPr>
            <a:spLocks noChangeArrowheads="1"/>
          </p:cNvSpPr>
          <p:nvPr/>
        </p:nvSpPr>
        <p:spPr bwMode="auto">
          <a:xfrm>
            <a:off x="3795713" y="5781675"/>
            <a:ext cx="13938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ALUSrc</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97347" name="Line 83"/>
          <p:cNvSpPr>
            <a:spLocks noChangeShapeType="1"/>
          </p:cNvSpPr>
          <p:nvPr/>
        </p:nvSpPr>
        <p:spPr bwMode="auto">
          <a:xfrm>
            <a:off x="4521200" y="4637088"/>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8" name="Line 84"/>
          <p:cNvSpPr>
            <a:spLocks noChangeShapeType="1"/>
          </p:cNvSpPr>
          <p:nvPr/>
        </p:nvSpPr>
        <p:spPr bwMode="auto">
          <a:xfrm>
            <a:off x="8534400" y="4519613"/>
            <a:ext cx="0" cy="1627187"/>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49" name="Line 85"/>
          <p:cNvSpPr>
            <a:spLocks noChangeShapeType="1"/>
          </p:cNvSpPr>
          <p:nvPr/>
        </p:nvSpPr>
        <p:spPr bwMode="auto">
          <a:xfrm>
            <a:off x="3352800" y="5862638"/>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50" name="Rectangle 86"/>
          <p:cNvSpPr>
            <a:spLocks noChangeArrowheads="1"/>
          </p:cNvSpPr>
          <p:nvPr/>
        </p:nvSpPr>
        <p:spPr bwMode="auto">
          <a:xfrm>
            <a:off x="2474913" y="6267450"/>
            <a:ext cx="1228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ExtOp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grpSp>
        <p:nvGrpSpPr>
          <p:cNvPr id="97351" name="Group 87"/>
          <p:cNvGrpSpPr>
            <a:grpSpLocks/>
          </p:cNvGrpSpPr>
          <p:nvPr/>
        </p:nvGrpSpPr>
        <p:grpSpPr bwMode="auto">
          <a:xfrm>
            <a:off x="7772400" y="3938588"/>
            <a:ext cx="304800" cy="1255712"/>
            <a:chOff x="4896" y="2481"/>
            <a:chExt cx="192" cy="791"/>
          </a:xfrm>
        </p:grpSpPr>
        <p:sp>
          <p:nvSpPr>
            <p:cNvPr id="97457"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58"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59"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60"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352" name="Rectangle 92"/>
          <p:cNvSpPr>
            <a:spLocks noChangeArrowheads="1"/>
          </p:cNvSpPr>
          <p:nvPr/>
        </p:nvSpPr>
        <p:spPr bwMode="auto">
          <a:xfrm rot="5400000">
            <a:off x="7544594" y="4475957"/>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7353" name="Line 93"/>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54" name="Rectangle 94"/>
          <p:cNvSpPr>
            <a:spLocks noChangeArrowheads="1"/>
          </p:cNvSpPr>
          <p:nvPr/>
        </p:nvSpPr>
        <p:spPr bwMode="auto">
          <a:xfrm>
            <a:off x="7277100" y="3236913"/>
            <a:ext cx="1724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MemtoReg</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7355" name="Line 95"/>
          <p:cNvSpPr>
            <a:spLocks noChangeShapeType="1"/>
          </p:cNvSpPr>
          <p:nvPr/>
        </p:nvSpPr>
        <p:spPr bwMode="auto">
          <a:xfrm>
            <a:off x="8102600" y="4494213"/>
            <a:ext cx="4064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56" name="Rectangle 96"/>
          <p:cNvSpPr>
            <a:spLocks noChangeArrowheads="1"/>
          </p:cNvSpPr>
          <p:nvPr/>
        </p:nvSpPr>
        <p:spPr bwMode="auto">
          <a:xfrm>
            <a:off x="6022975" y="4862513"/>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57" name="Line 97"/>
          <p:cNvSpPr>
            <a:spLocks noChangeShapeType="1"/>
          </p:cNvSpPr>
          <p:nvPr/>
        </p:nvSpPr>
        <p:spPr bwMode="auto">
          <a:xfrm flipH="1">
            <a:off x="5397500" y="584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58" name="Rectangle 98"/>
          <p:cNvSpPr>
            <a:spLocks noChangeArrowheads="1"/>
          </p:cNvSpPr>
          <p:nvPr/>
        </p:nvSpPr>
        <p:spPr bwMode="auto">
          <a:xfrm>
            <a:off x="5329238" y="55276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7359" name="Rectangle 99"/>
          <p:cNvSpPr>
            <a:spLocks noChangeArrowheads="1"/>
          </p:cNvSpPr>
          <p:nvPr/>
        </p:nvSpPr>
        <p:spPr bwMode="auto">
          <a:xfrm>
            <a:off x="4633913" y="5060950"/>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a:t>
            </a:r>
            <a:r>
              <a:rPr lang="en-US" altLang="zh-CN"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In</a:t>
            </a:r>
          </a:p>
        </p:txBody>
      </p:sp>
      <p:sp>
        <p:nvSpPr>
          <p:cNvPr id="97360" name="Line 100"/>
          <p:cNvSpPr>
            <a:spLocks noChangeShapeType="1"/>
          </p:cNvSpPr>
          <p:nvPr/>
        </p:nvSpPr>
        <p:spPr bwMode="auto">
          <a:xfrm>
            <a:off x="6061075" y="576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61" name="Line 101"/>
          <p:cNvSpPr>
            <a:spLocks noChangeShapeType="1"/>
          </p:cNvSpPr>
          <p:nvPr/>
        </p:nvSpPr>
        <p:spPr bwMode="auto">
          <a:xfrm flipH="1">
            <a:off x="6035675" y="585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62" name="Oval 102"/>
          <p:cNvSpPr>
            <a:spLocks noChangeArrowheads="1"/>
          </p:cNvSpPr>
          <p:nvPr/>
        </p:nvSpPr>
        <p:spPr bwMode="auto">
          <a:xfrm>
            <a:off x="5870575" y="580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63" name="Rectangle 103"/>
          <p:cNvSpPr>
            <a:spLocks noChangeArrowheads="1"/>
          </p:cNvSpPr>
          <p:nvPr/>
        </p:nvSpPr>
        <p:spPr bwMode="auto">
          <a:xfrm>
            <a:off x="6003925" y="4845050"/>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WrEn</a:t>
            </a:r>
          </a:p>
        </p:txBody>
      </p:sp>
      <p:sp>
        <p:nvSpPr>
          <p:cNvPr id="97364" name="Line 104"/>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65" name="Line 105"/>
          <p:cNvSpPr>
            <a:spLocks noChangeShapeType="1"/>
          </p:cNvSpPr>
          <p:nvPr/>
        </p:nvSpPr>
        <p:spPr bwMode="auto">
          <a:xfrm flipH="1">
            <a:off x="5556250" y="49990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66" name="Rectangle 106"/>
          <p:cNvSpPr>
            <a:spLocks noChangeArrowheads="1"/>
          </p:cNvSpPr>
          <p:nvPr/>
        </p:nvSpPr>
        <p:spPr bwMode="auto">
          <a:xfrm>
            <a:off x="5319713" y="51308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367" name="Line 107"/>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68" name="Line 108"/>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69" name="Rectangle 109"/>
          <p:cNvSpPr>
            <a:spLocks noChangeArrowheads="1"/>
          </p:cNvSpPr>
          <p:nvPr/>
        </p:nvSpPr>
        <p:spPr bwMode="auto">
          <a:xfrm>
            <a:off x="6615113" y="484663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Adr</a:t>
            </a:r>
          </a:p>
        </p:txBody>
      </p:sp>
      <p:sp>
        <p:nvSpPr>
          <p:cNvPr id="97370" name="Rectangle 110"/>
          <p:cNvSpPr>
            <a:spLocks noChangeArrowheads="1"/>
          </p:cNvSpPr>
          <p:nvPr/>
        </p:nvSpPr>
        <p:spPr bwMode="auto">
          <a:xfrm>
            <a:off x="6015038" y="5202238"/>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97371" name="Line 111"/>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72" name="Line 112"/>
          <p:cNvSpPr>
            <a:spLocks noChangeShapeType="1"/>
          </p:cNvSpPr>
          <p:nvPr/>
        </p:nvSpPr>
        <p:spPr bwMode="auto">
          <a:xfrm>
            <a:off x="7315200" y="5041900"/>
            <a:ext cx="0" cy="434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73" name="Line 113"/>
          <p:cNvSpPr>
            <a:spLocks noChangeShapeType="1"/>
          </p:cNvSpPr>
          <p:nvPr/>
        </p:nvSpPr>
        <p:spPr bwMode="auto">
          <a:xfrm flipH="1">
            <a:off x="7150100" y="5489575"/>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74" name="Line 114"/>
          <p:cNvSpPr>
            <a:spLocks noChangeShapeType="1"/>
          </p:cNvSpPr>
          <p:nvPr/>
        </p:nvSpPr>
        <p:spPr bwMode="auto">
          <a:xfrm flipH="1">
            <a:off x="7385050" y="49482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75" name="Rectangle 115"/>
          <p:cNvSpPr>
            <a:spLocks noChangeArrowheads="1"/>
          </p:cNvSpPr>
          <p:nvPr/>
        </p:nvSpPr>
        <p:spPr bwMode="auto">
          <a:xfrm>
            <a:off x="7148513" y="46497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7376" name="Rectangle 116"/>
          <p:cNvSpPr>
            <a:spLocks noChangeArrowheads="1"/>
          </p:cNvSpPr>
          <p:nvPr/>
        </p:nvSpPr>
        <p:spPr bwMode="auto">
          <a:xfrm>
            <a:off x="6310313" y="3513138"/>
            <a:ext cx="1381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7377" name="Line 117"/>
          <p:cNvSpPr>
            <a:spLocks noChangeShapeType="1"/>
          </p:cNvSpPr>
          <p:nvPr/>
        </p:nvSpPr>
        <p:spPr bwMode="auto">
          <a:xfrm>
            <a:off x="3810000" y="4508500"/>
            <a:ext cx="0" cy="541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78" name="Line 118"/>
          <p:cNvSpPr>
            <a:spLocks noChangeShapeType="1"/>
          </p:cNvSpPr>
          <p:nvPr/>
        </p:nvSpPr>
        <p:spPr bwMode="auto">
          <a:xfrm>
            <a:off x="3805238" y="5054600"/>
            <a:ext cx="1211262"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79" name="Rectangle 119"/>
          <p:cNvSpPr>
            <a:spLocks noChangeArrowheads="1"/>
          </p:cNvSpPr>
          <p:nvPr/>
        </p:nvSpPr>
        <p:spPr bwMode="auto">
          <a:xfrm rot="5400000">
            <a:off x="5023644" y="4072732"/>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97380" name="Rectangle 120"/>
          <p:cNvSpPr>
            <a:spLocks noChangeArrowheads="1"/>
          </p:cNvSpPr>
          <p:nvPr/>
        </p:nvSpPr>
        <p:spPr bwMode="auto">
          <a:xfrm>
            <a:off x="4575175" y="1993900"/>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81" name="Line 121"/>
          <p:cNvSpPr>
            <a:spLocks noChangeShapeType="1"/>
          </p:cNvSpPr>
          <p:nvPr/>
        </p:nvSpPr>
        <p:spPr bwMode="auto">
          <a:xfrm flipH="1">
            <a:off x="3949700" y="27209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2" name="Line 122"/>
          <p:cNvSpPr>
            <a:spLocks noChangeShapeType="1"/>
          </p:cNvSpPr>
          <p:nvPr/>
        </p:nvSpPr>
        <p:spPr bwMode="auto">
          <a:xfrm>
            <a:off x="4557713" y="2630488"/>
            <a:ext cx="292100" cy="104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3" name="Line 123"/>
          <p:cNvSpPr>
            <a:spLocks noChangeShapeType="1"/>
          </p:cNvSpPr>
          <p:nvPr/>
        </p:nvSpPr>
        <p:spPr bwMode="auto">
          <a:xfrm flipH="1">
            <a:off x="4587875" y="27336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4" name="Oval 124"/>
          <p:cNvSpPr>
            <a:spLocks noChangeArrowheads="1"/>
          </p:cNvSpPr>
          <p:nvPr/>
        </p:nvSpPr>
        <p:spPr bwMode="auto">
          <a:xfrm>
            <a:off x="4422775" y="26797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85" name="Rectangle 125"/>
          <p:cNvSpPr>
            <a:spLocks noChangeArrowheads="1"/>
          </p:cNvSpPr>
          <p:nvPr/>
        </p:nvSpPr>
        <p:spPr bwMode="auto">
          <a:xfrm>
            <a:off x="4494213" y="2078038"/>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Fetch</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Unit</a:t>
            </a:r>
          </a:p>
        </p:txBody>
      </p:sp>
      <p:sp>
        <p:nvSpPr>
          <p:cNvPr id="97386" name="Rectangle 126"/>
          <p:cNvSpPr>
            <a:spLocks noChangeArrowheads="1"/>
          </p:cNvSpPr>
          <p:nvPr/>
        </p:nvSpPr>
        <p:spPr bwMode="auto">
          <a:xfrm>
            <a:off x="3500438" y="25304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7387" name="Line 127"/>
          <p:cNvSpPr>
            <a:spLocks noChangeShapeType="1"/>
          </p:cNvSpPr>
          <p:nvPr/>
        </p:nvSpPr>
        <p:spPr bwMode="auto">
          <a:xfrm flipV="1">
            <a:off x="5638800" y="2882900"/>
            <a:ext cx="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8" name="Line 128"/>
          <p:cNvSpPr>
            <a:spLocks noChangeShapeType="1"/>
          </p:cNvSpPr>
          <p:nvPr/>
        </p:nvSpPr>
        <p:spPr bwMode="auto">
          <a:xfrm flipH="1">
            <a:off x="5473700" y="4038600"/>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9" name="Rectangle 129"/>
          <p:cNvSpPr>
            <a:spLocks noChangeArrowheads="1"/>
          </p:cNvSpPr>
          <p:nvPr/>
        </p:nvSpPr>
        <p:spPr bwMode="auto">
          <a:xfrm>
            <a:off x="5624513" y="3505200"/>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97390" name="Line 130"/>
          <p:cNvSpPr>
            <a:spLocks noChangeShapeType="1"/>
          </p:cNvSpPr>
          <p:nvPr/>
        </p:nvSpPr>
        <p:spPr bwMode="auto">
          <a:xfrm>
            <a:off x="5803900" y="21336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91" name="Rectangle 131"/>
          <p:cNvSpPr>
            <a:spLocks noChangeArrowheads="1"/>
          </p:cNvSpPr>
          <p:nvPr/>
        </p:nvSpPr>
        <p:spPr bwMode="auto">
          <a:xfrm>
            <a:off x="5853113" y="1744663"/>
            <a:ext cx="2066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97392" name="Line 132"/>
          <p:cNvSpPr>
            <a:spLocks noChangeShapeType="1"/>
          </p:cNvSpPr>
          <p:nvPr/>
        </p:nvSpPr>
        <p:spPr bwMode="auto">
          <a:xfrm>
            <a:off x="3975100" y="24384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93" name="Line 133"/>
          <p:cNvSpPr>
            <a:spLocks noChangeShapeType="1"/>
          </p:cNvSpPr>
          <p:nvPr/>
        </p:nvSpPr>
        <p:spPr bwMode="auto">
          <a:xfrm>
            <a:off x="3975100" y="2133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94" name="Rectangle 134"/>
          <p:cNvSpPr>
            <a:spLocks noChangeArrowheads="1"/>
          </p:cNvSpPr>
          <p:nvPr/>
        </p:nvSpPr>
        <p:spPr bwMode="auto">
          <a:xfrm>
            <a:off x="2827338" y="2225675"/>
            <a:ext cx="1165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7395" name="Rectangle 135"/>
          <p:cNvSpPr>
            <a:spLocks noChangeArrowheads="1"/>
          </p:cNvSpPr>
          <p:nvPr/>
        </p:nvSpPr>
        <p:spPr bwMode="auto">
          <a:xfrm>
            <a:off x="2674938" y="1844675"/>
            <a:ext cx="1343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7396" name="Rectangle 136"/>
          <p:cNvSpPr>
            <a:spLocks noGrp="1" noChangeArrowheads="1"/>
          </p:cNvSpPr>
          <p:nvPr>
            <p:ph type="body" idx="1"/>
          </p:nvPr>
        </p:nvSpPr>
        <p:spPr>
          <a:xfrm>
            <a:off x="419100" y="1447800"/>
            <a:ext cx="8191500" cy="325438"/>
          </a:xfrm>
          <a:noFill/>
        </p:spPr>
        <p:txBody>
          <a:bodyPr/>
          <a:lstStyle/>
          <a:p>
            <a:r>
              <a:rPr lang="en-US" altLang="zh-CN" smtClean="0">
                <a:ea typeface="宋体" panose="02010600030101010101" pitchFamily="2" charset="-122"/>
              </a:rPr>
              <a:t>R[rt] </a:t>
            </a:r>
            <a:r>
              <a:rPr lang="en-US" altLang="zh-CN" smtClean="0">
                <a:ea typeface="宋体" panose="02010600030101010101" pitchFamily="2" charset="-122"/>
                <a:cs typeface="Arial" panose="020B0604020202020204" pitchFamily="34" charset="0"/>
                <a:sym typeface="Wingdings" panose="05000000000000000000" pitchFamily="2" charset="2"/>
              </a:rPr>
              <a:t>←</a:t>
            </a:r>
            <a:r>
              <a:rPr lang="en-US" altLang="zh-CN" smtClean="0">
                <a:ea typeface="宋体" panose="02010600030101010101" pitchFamily="2" charset="-122"/>
              </a:rPr>
              <a:t> R[rs]  or  ZeroExt[Imm16]</a:t>
            </a:r>
          </a:p>
        </p:txBody>
      </p:sp>
      <p:sp>
        <p:nvSpPr>
          <p:cNvPr id="97397" name="Rectangle 137"/>
          <p:cNvSpPr>
            <a:spLocks noChangeArrowheads="1"/>
          </p:cNvSpPr>
          <p:nvPr/>
        </p:nvSpPr>
        <p:spPr bwMode="auto">
          <a:xfrm>
            <a:off x="7732713" y="4038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7398" name="Rectangle 138"/>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7399" name="Rectangle 139"/>
          <p:cNvSpPr>
            <a:spLocks noChangeArrowheads="1"/>
          </p:cNvSpPr>
          <p:nvPr/>
        </p:nvSpPr>
        <p:spPr bwMode="auto">
          <a:xfrm>
            <a:off x="4151313" y="42672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7400" name="Rectangle 140"/>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7401" name="Rectangle 141"/>
          <p:cNvSpPr>
            <a:spLocks noChangeArrowheads="1"/>
          </p:cNvSpPr>
          <p:nvPr/>
        </p:nvSpPr>
        <p:spPr bwMode="auto">
          <a:xfrm>
            <a:off x="22812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7402" name="Rectangle 142"/>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7403" name="Line 143"/>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04" name="Rectangle 144"/>
          <p:cNvSpPr>
            <a:spLocks noChangeArrowheads="1"/>
          </p:cNvSpPr>
          <p:nvPr/>
        </p:nvSpPr>
        <p:spPr bwMode="auto">
          <a:xfrm rot="5400000">
            <a:off x="57570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&lt;21:25&gt;</a:t>
            </a:r>
          </a:p>
        </p:txBody>
      </p:sp>
      <p:sp>
        <p:nvSpPr>
          <p:cNvPr id="97405" name="Rectangle 145"/>
          <p:cNvSpPr>
            <a:spLocks noChangeArrowheads="1"/>
          </p:cNvSpPr>
          <p:nvPr/>
        </p:nvSpPr>
        <p:spPr bwMode="auto">
          <a:xfrm rot="5400000">
            <a:off x="62904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&lt;16:20&gt;</a:t>
            </a:r>
          </a:p>
        </p:txBody>
      </p:sp>
      <p:sp>
        <p:nvSpPr>
          <p:cNvPr id="97406" name="Rectangle 146"/>
          <p:cNvSpPr>
            <a:spLocks noChangeArrowheads="1"/>
          </p:cNvSpPr>
          <p:nvPr/>
        </p:nvSpPr>
        <p:spPr bwMode="auto">
          <a:xfrm rot="5400000">
            <a:off x="68238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&lt;11:15&gt;</a:t>
            </a:r>
          </a:p>
        </p:txBody>
      </p:sp>
      <p:sp>
        <p:nvSpPr>
          <p:cNvPr id="97407" name="Rectangle 147"/>
          <p:cNvSpPr>
            <a:spLocks noChangeArrowheads="1"/>
          </p:cNvSpPr>
          <p:nvPr/>
        </p:nvSpPr>
        <p:spPr bwMode="auto">
          <a:xfrm rot="5400000">
            <a:off x="7369969" y="2412207"/>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&lt;0:15&gt;</a:t>
            </a:r>
          </a:p>
        </p:txBody>
      </p:sp>
      <p:sp>
        <p:nvSpPr>
          <p:cNvPr id="97408" name="Line 148"/>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09" name="Line 149"/>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10" name="Line 150"/>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11" name="Rectangle 151"/>
          <p:cNvSpPr>
            <a:spLocks noChangeArrowheads="1"/>
          </p:cNvSpPr>
          <p:nvPr/>
        </p:nvSpPr>
        <p:spPr bwMode="auto">
          <a:xfrm>
            <a:off x="7453313" y="29718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97412" name="Rectangle 152"/>
          <p:cNvSpPr>
            <a:spLocks noChangeArrowheads="1"/>
          </p:cNvSpPr>
          <p:nvPr/>
        </p:nvSpPr>
        <p:spPr bwMode="auto">
          <a:xfrm>
            <a:off x="6919913" y="29718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97413" name="Rectangle 153"/>
          <p:cNvSpPr>
            <a:spLocks noChangeArrowheads="1"/>
          </p:cNvSpPr>
          <p:nvPr/>
        </p:nvSpPr>
        <p:spPr bwMode="auto">
          <a:xfrm>
            <a:off x="6462713" y="29718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97414" name="Rectangle 154"/>
          <p:cNvSpPr>
            <a:spLocks noChangeArrowheads="1"/>
          </p:cNvSpPr>
          <p:nvPr/>
        </p:nvSpPr>
        <p:spPr bwMode="auto">
          <a:xfrm>
            <a:off x="5929313" y="29718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nvGrpSpPr>
          <p:cNvPr id="97415" name="Group 155"/>
          <p:cNvGrpSpPr>
            <a:grpSpLocks/>
          </p:cNvGrpSpPr>
          <p:nvPr/>
        </p:nvGrpSpPr>
        <p:grpSpPr bwMode="auto">
          <a:xfrm>
            <a:off x="1749425" y="609600"/>
            <a:ext cx="5975350" cy="668338"/>
            <a:chOff x="1102" y="384"/>
            <a:chExt cx="3764" cy="421"/>
          </a:xfrm>
        </p:grpSpPr>
        <p:sp>
          <p:nvSpPr>
            <p:cNvPr id="97440" name="Rectangle 156"/>
            <p:cNvSpPr>
              <a:spLocks noChangeArrowheads="1"/>
            </p:cNvSpPr>
            <p:nvPr/>
          </p:nvSpPr>
          <p:spPr bwMode="auto">
            <a:xfrm>
              <a:off x="1167" y="584"/>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7441" name="Group 157"/>
            <p:cNvGrpSpPr>
              <a:grpSpLocks/>
            </p:cNvGrpSpPr>
            <p:nvPr/>
          </p:nvGrpSpPr>
          <p:grpSpPr bwMode="auto">
            <a:xfrm>
              <a:off x="1163" y="576"/>
              <a:ext cx="624" cy="229"/>
              <a:chOff x="1163" y="576"/>
              <a:chExt cx="624" cy="229"/>
            </a:xfrm>
          </p:grpSpPr>
          <p:sp>
            <p:nvSpPr>
              <p:cNvPr id="97455" name="Rectangle 158"/>
              <p:cNvSpPr>
                <a:spLocks noChangeArrowheads="1"/>
              </p:cNvSpPr>
              <p:nvPr/>
            </p:nvSpPr>
            <p:spPr bwMode="auto">
              <a:xfrm>
                <a:off x="1163" y="580"/>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456" name="Rectangle 159"/>
              <p:cNvSpPr>
                <a:spLocks noChangeArrowheads="1"/>
              </p:cNvSpPr>
              <p:nvPr/>
            </p:nvSpPr>
            <p:spPr bwMode="auto">
              <a:xfrm>
                <a:off x="1345" y="576"/>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97442" name="Group 160"/>
            <p:cNvGrpSpPr>
              <a:grpSpLocks/>
            </p:cNvGrpSpPr>
            <p:nvPr/>
          </p:nvGrpSpPr>
          <p:grpSpPr bwMode="auto">
            <a:xfrm>
              <a:off x="1795" y="576"/>
              <a:ext cx="580" cy="229"/>
              <a:chOff x="1795" y="576"/>
              <a:chExt cx="580" cy="229"/>
            </a:xfrm>
          </p:grpSpPr>
          <p:sp>
            <p:nvSpPr>
              <p:cNvPr id="97453" name="Rectangle 161"/>
              <p:cNvSpPr>
                <a:spLocks noChangeArrowheads="1"/>
              </p:cNvSpPr>
              <p:nvPr/>
            </p:nvSpPr>
            <p:spPr bwMode="auto">
              <a:xfrm>
                <a:off x="1795" y="580"/>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454" name="Rectangle 162"/>
              <p:cNvSpPr>
                <a:spLocks noChangeArrowheads="1"/>
              </p:cNvSpPr>
              <p:nvPr/>
            </p:nvSpPr>
            <p:spPr bwMode="auto">
              <a:xfrm>
                <a:off x="1960" y="576"/>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97443" name="Group 163"/>
            <p:cNvGrpSpPr>
              <a:grpSpLocks/>
            </p:cNvGrpSpPr>
            <p:nvPr/>
          </p:nvGrpSpPr>
          <p:grpSpPr bwMode="auto">
            <a:xfrm>
              <a:off x="2383" y="576"/>
              <a:ext cx="579" cy="229"/>
              <a:chOff x="2383" y="576"/>
              <a:chExt cx="579" cy="229"/>
            </a:xfrm>
          </p:grpSpPr>
          <p:sp>
            <p:nvSpPr>
              <p:cNvPr id="97451" name="Rectangle 164"/>
              <p:cNvSpPr>
                <a:spLocks noChangeArrowheads="1"/>
              </p:cNvSpPr>
              <p:nvPr/>
            </p:nvSpPr>
            <p:spPr bwMode="auto">
              <a:xfrm>
                <a:off x="2383" y="580"/>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452" name="Rectangle 165"/>
              <p:cNvSpPr>
                <a:spLocks noChangeArrowheads="1"/>
              </p:cNvSpPr>
              <p:nvPr/>
            </p:nvSpPr>
            <p:spPr bwMode="auto">
              <a:xfrm>
                <a:off x="2547" y="57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sp>
          <p:nvSpPr>
            <p:cNvPr id="97444" name="Rectangle 166"/>
            <p:cNvSpPr>
              <a:spLocks noChangeArrowheads="1"/>
            </p:cNvSpPr>
            <p:nvPr/>
          </p:nvSpPr>
          <p:spPr bwMode="auto">
            <a:xfrm>
              <a:off x="2970" y="580"/>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445" name="Rectangle 167"/>
            <p:cNvSpPr>
              <a:spLocks noChangeArrowheads="1"/>
            </p:cNvSpPr>
            <p:nvPr/>
          </p:nvSpPr>
          <p:spPr bwMode="auto">
            <a:xfrm>
              <a:off x="3473" y="576"/>
              <a:ext cx="8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immediate</a:t>
              </a:r>
            </a:p>
          </p:txBody>
        </p:sp>
        <p:sp>
          <p:nvSpPr>
            <p:cNvPr id="97446" name="Rectangle 168"/>
            <p:cNvSpPr>
              <a:spLocks noChangeArrowheads="1"/>
            </p:cNvSpPr>
            <p:nvPr/>
          </p:nvSpPr>
          <p:spPr bwMode="auto">
            <a:xfrm>
              <a:off x="4672" y="38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97447" name="Rectangle 169"/>
            <p:cNvSpPr>
              <a:spLocks noChangeArrowheads="1"/>
            </p:cNvSpPr>
            <p:nvPr/>
          </p:nvSpPr>
          <p:spPr bwMode="auto">
            <a:xfrm>
              <a:off x="2774"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97448" name="Rectangle 170"/>
            <p:cNvSpPr>
              <a:spLocks noChangeArrowheads="1"/>
            </p:cNvSpPr>
            <p:nvPr/>
          </p:nvSpPr>
          <p:spPr bwMode="auto">
            <a:xfrm>
              <a:off x="2186"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97449" name="Rectangle 171"/>
            <p:cNvSpPr>
              <a:spLocks noChangeArrowheads="1"/>
            </p:cNvSpPr>
            <p:nvPr/>
          </p:nvSpPr>
          <p:spPr bwMode="auto">
            <a:xfrm>
              <a:off x="1598"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97450" name="Rectangle 172"/>
            <p:cNvSpPr>
              <a:spLocks noChangeArrowheads="1"/>
            </p:cNvSpPr>
            <p:nvPr/>
          </p:nvSpPr>
          <p:spPr bwMode="auto">
            <a:xfrm>
              <a:off x="1102"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sp>
        <p:nvSpPr>
          <p:cNvPr id="254125" name="Line 173"/>
          <p:cNvSpPr>
            <a:spLocks noChangeShapeType="1"/>
          </p:cNvSpPr>
          <p:nvPr/>
        </p:nvSpPr>
        <p:spPr bwMode="auto">
          <a:xfrm flipH="1">
            <a:off x="5456238" y="4205288"/>
            <a:ext cx="23368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126" name="Line 174"/>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8" name="Line 176"/>
          <p:cNvSpPr>
            <a:spLocks noChangeShapeType="1"/>
          </p:cNvSpPr>
          <p:nvPr/>
        </p:nvSpPr>
        <p:spPr bwMode="auto">
          <a:xfrm>
            <a:off x="3235325" y="3794125"/>
            <a:ext cx="1778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9" name="Line 177"/>
          <p:cNvSpPr>
            <a:spLocks noChangeShapeType="1"/>
          </p:cNvSpPr>
          <p:nvPr/>
        </p:nvSpPr>
        <p:spPr bwMode="auto">
          <a:xfrm>
            <a:off x="2600325" y="3236913"/>
            <a:ext cx="0" cy="37465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4" name="Line 179"/>
          <p:cNvSpPr>
            <a:spLocks noChangeShapeType="1"/>
          </p:cNvSpPr>
          <p:nvPr/>
        </p:nvSpPr>
        <p:spPr bwMode="auto">
          <a:xfrm flipV="1">
            <a:off x="1900238" y="3411538"/>
            <a:ext cx="0" cy="23812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5" name="Line 180"/>
          <p:cNvSpPr>
            <a:spLocks noChangeShapeType="1"/>
          </p:cNvSpPr>
          <p:nvPr/>
        </p:nvSpPr>
        <p:spPr bwMode="auto">
          <a:xfrm>
            <a:off x="2205038" y="3024188"/>
            <a:ext cx="0" cy="587375"/>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6" name="Line 181"/>
          <p:cNvSpPr>
            <a:spLocks noChangeShapeType="1"/>
          </p:cNvSpPr>
          <p:nvPr/>
        </p:nvSpPr>
        <p:spPr bwMode="auto">
          <a:xfrm>
            <a:off x="2371725" y="2525713"/>
            <a:ext cx="0" cy="163513"/>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7" name="Line 182"/>
          <p:cNvSpPr>
            <a:spLocks noChangeShapeType="1"/>
          </p:cNvSpPr>
          <p:nvPr/>
        </p:nvSpPr>
        <p:spPr bwMode="auto">
          <a:xfrm flipH="1">
            <a:off x="1049338" y="2905126"/>
            <a:ext cx="558800"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8" name="Line 184"/>
          <p:cNvSpPr>
            <a:spLocks noChangeShapeType="1"/>
          </p:cNvSpPr>
          <p:nvPr/>
        </p:nvSpPr>
        <p:spPr bwMode="auto">
          <a:xfrm>
            <a:off x="3525838" y="5286375"/>
            <a:ext cx="635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9" name="Line 185"/>
          <p:cNvSpPr>
            <a:spLocks noChangeShapeType="1"/>
          </p:cNvSpPr>
          <p:nvPr/>
        </p:nvSpPr>
        <p:spPr bwMode="auto">
          <a:xfrm>
            <a:off x="2154238" y="5413375"/>
            <a:ext cx="9398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0" name="Line 186"/>
          <p:cNvSpPr>
            <a:spLocks noChangeShapeType="1"/>
          </p:cNvSpPr>
          <p:nvPr/>
        </p:nvSpPr>
        <p:spPr bwMode="auto">
          <a:xfrm>
            <a:off x="4530725" y="4632325"/>
            <a:ext cx="4826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2" name="Line 188"/>
          <p:cNvSpPr>
            <a:spLocks noChangeShapeType="1"/>
          </p:cNvSpPr>
          <p:nvPr/>
        </p:nvSpPr>
        <p:spPr bwMode="auto">
          <a:xfrm>
            <a:off x="4338638" y="5356225"/>
            <a:ext cx="0" cy="4000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33" name="Line 189"/>
          <p:cNvSpPr>
            <a:spLocks noChangeShapeType="1"/>
          </p:cNvSpPr>
          <p:nvPr/>
        </p:nvSpPr>
        <p:spPr bwMode="auto">
          <a:xfrm>
            <a:off x="3348038" y="5857875"/>
            <a:ext cx="0" cy="471488"/>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2" name="Line 191"/>
          <p:cNvSpPr>
            <a:spLocks noChangeShapeType="1"/>
          </p:cNvSpPr>
          <p:nvPr/>
        </p:nvSpPr>
        <p:spPr bwMode="auto">
          <a:xfrm flipH="1">
            <a:off x="731838" y="4135438"/>
            <a:ext cx="10414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3" name="Line 192"/>
          <p:cNvSpPr>
            <a:spLocks noChangeShapeType="1"/>
          </p:cNvSpPr>
          <p:nvPr/>
        </p:nvSpPr>
        <p:spPr bwMode="auto">
          <a:xfrm flipH="1">
            <a:off x="731838" y="6167438"/>
            <a:ext cx="78232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4" name="Line 193"/>
          <p:cNvSpPr>
            <a:spLocks noChangeShapeType="1"/>
          </p:cNvSpPr>
          <p:nvPr/>
        </p:nvSpPr>
        <p:spPr bwMode="auto">
          <a:xfrm flipV="1">
            <a:off x="771526" y="4110038"/>
            <a:ext cx="0" cy="208280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5" name="Line 194"/>
          <p:cNvSpPr>
            <a:spLocks noChangeShapeType="1"/>
          </p:cNvSpPr>
          <p:nvPr/>
        </p:nvSpPr>
        <p:spPr bwMode="auto">
          <a:xfrm>
            <a:off x="8529638" y="4514851"/>
            <a:ext cx="0" cy="1627188"/>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6" name="Line 195"/>
          <p:cNvSpPr>
            <a:spLocks noChangeShapeType="1"/>
          </p:cNvSpPr>
          <p:nvPr/>
        </p:nvSpPr>
        <p:spPr bwMode="auto">
          <a:xfrm>
            <a:off x="8112126" y="4503738"/>
            <a:ext cx="4064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427" name="Line 196"/>
          <p:cNvSpPr>
            <a:spLocks noChangeShapeType="1"/>
          </p:cNvSpPr>
          <p:nvPr/>
        </p:nvSpPr>
        <p:spPr bwMode="auto">
          <a:xfrm flipV="1">
            <a:off x="7920038" y="3554413"/>
            <a:ext cx="0" cy="4508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18</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439"/>
                                        </p:tgtEl>
                                        <p:attrNameLst>
                                          <p:attrName>style.visibility</p:attrName>
                                        </p:attrNameLst>
                                      </p:cBhvr>
                                      <p:to>
                                        <p:strVal val="visible"/>
                                      </p:to>
                                    </p:set>
                                    <p:animEffect transition="in" filter="wipe(up)">
                                      <p:cBhvr>
                                        <p:cTn id="7" dur="500"/>
                                        <p:tgtEl>
                                          <p:spTgt spid="974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438"/>
                                        </p:tgtEl>
                                        <p:attrNameLst>
                                          <p:attrName>style.visibility</p:attrName>
                                        </p:attrNameLst>
                                      </p:cBhvr>
                                      <p:to>
                                        <p:strVal val="visible"/>
                                      </p:to>
                                    </p:set>
                                    <p:animEffect transition="in" filter="wipe(left)">
                                      <p:cBhvr>
                                        <p:cTn id="12" dur="500"/>
                                        <p:tgtEl>
                                          <p:spTgt spid="974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429"/>
                                        </p:tgtEl>
                                        <p:attrNameLst>
                                          <p:attrName>style.visibility</p:attrName>
                                        </p:attrNameLst>
                                      </p:cBhvr>
                                      <p:to>
                                        <p:strVal val="visible"/>
                                      </p:to>
                                    </p:set>
                                    <p:animEffect transition="in" filter="wipe(left)">
                                      <p:cBhvr>
                                        <p:cTn id="17" dur="500"/>
                                        <p:tgtEl>
                                          <p:spTgt spid="974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7433"/>
                                        </p:tgtEl>
                                        <p:attrNameLst>
                                          <p:attrName>style.visibility</p:attrName>
                                        </p:attrNameLst>
                                      </p:cBhvr>
                                      <p:to>
                                        <p:strVal val="visible"/>
                                      </p:to>
                                    </p:set>
                                    <p:animEffect transition="in" filter="wipe(down)">
                                      <p:cBhvr>
                                        <p:cTn id="22" dur="500"/>
                                        <p:tgtEl>
                                          <p:spTgt spid="974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428"/>
                                        </p:tgtEl>
                                        <p:attrNameLst>
                                          <p:attrName>style.visibility</p:attrName>
                                        </p:attrNameLst>
                                      </p:cBhvr>
                                      <p:to>
                                        <p:strVal val="visible"/>
                                      </p:to>
                                    </p:set>
                                    <p:animEffect transition="in" filter="wipe(left)">
                                      <p:cBhvr>
                                        <p:cTn id="27" dur="500"/>
                                        <p:tgtEl>
                                          <p:spTgt spid="974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7432"/>
                                        </p:tgtEl>
                                        <p:attrNameLst>
                                          <p:attrName>style.visibility</p:attrName>
                                        </p:attrNameLst>
                                      </p:cBhvr>
                                      <p:to>
                                        <p:strVal val="visible"/>
                                      </p:to>
                                    </p:set>
                                    <p:animEffect transition="in" filter="wipe(down)">
                                      <p:cBhvr>
                                        <p:cTn id="32" dur="500"/>
                                        <p:tgtEl>
                                          <p:spTgt spid="974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430"/>
                                        </p:tgtEl>
                                        <p:attrNameLst>
                                          <p:attrName>style.visibility</p:attrName>
                                        </p:attrNameLst>
                                      </p:cBhvr>
                                      <p:to>
                                        <p:strVal val="visible"/>
                                      </p:to>
                                    </p:set>
                                    <p:animEffect transition="in" filter="wipe(left)">
                                      <p:cBhvr>
                                        <p:cTn id="37" dur="500"/>
                                        <p:tgtEl>
                                          <p:spTgt spid="9743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254126"/>
                                        </p:tgtEl>
                                        <p:attrNameLst>
                                          <p:attrName>style.visibility</p:attrName>
                                        </p:attrNameLst>
                                      </p:cBhvr>
                                      <p:to>
                                        <p:strVal val="visible"/>
                                      </p:to>
                                    </p:set>
                                    <p:animEffect transition="in" filter="slide(fromTop)">
                                      <p:cBhvr>
                                        <p:cTn id="42" dur="500"/>
                                        <p:tgtEl>
                                          <p:spTgt spid="25412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54125"/>
                                        </p:tgtEl>
                                        <p:attrNameLst>
                                          <p:attrName>style.visibility</p:attrName>
                                        </p:attrNameLst>
                                      </p:cBhvr>
                                      <p:to>
                                        <p:strVal val="visible"/>
                                      </p:to>
                                    </p:set>
                                    <p:animEffect transition="in" filter="slide(fromLeft)">
                                      <p:cBhvr>
                                        <p:cTn id="47" dur="500"/>
                                        <p:tgtEl>
                                          <p:spTgt spid="2541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7427"/>
                                        </p:tgtEl>
                                        <p:attrNameLst>
                                          <p:attrName>style.visibility</p:attrName>
                                        </p:attrNameLst>
                                      </p:cBhvr>
                                      <p:to>
                                        <p:strVal val="visible"/>
                                      </p:to>
                                    </p:set>
                                    <p:animEffect transition="in" filter="wipe(up)">
                                      <p:cBhvr>
                                        <p:cTn id="52" dur="500"/>
                                        <p:tgtEl>
                                          <p:spTgt spid="974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7426"/>
                                        </p:tgtEl>
                                        <p:attrNameLst>
                                          <p:attrName>style.visibility</p:attrName>
                                        </p:attrNameLst>
                                      </p:cBhvr>
                                      <p:to>
                                        <p:strVal val="visible"/>
                                      </p:to>
                                    </p:set>
                                    <p:animEffect transition="in" filter="wipe(left)">
                                      <p:cBhvr>
                                        <p:cTn id="57" dur="500"/>
                                        <p:tgtEl>
                                          <p:spTgt spid="97426"/>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97425"/>
                                        </p:tgtEl>
                                        <p:attrNameLst>
                                          <p:attrName>style.visibility</p:attrName>
                                        </p:attrNameLst>
                                      </p:cBhvr>
                                      <p:to>
                                        <p:strVal val="visible"/>
                                      </p:to>
                                    </p:set>
                                    <p:animEffect transition="in" filter="wipe(up)">
                                      <p:cBhvr>
                                        <p:cTn id="61" dur="500"/>
                                        <p:tgtEl>
                                          <p:spTgt spid="97425"/>
                                        </p:tgtEl>
                                      </p:cBhvr>
                                    </p:animEffec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97423"/>
                                        </p:tgtEl>
                                        <p:attrNameLst>
                                          <p:attrName>style.visibility</p:attrName>
                                        </p:attrNameLst>
                                      </p:cBhvr>
                                      <p:to>
                                        <p:strVal val="visible"/>
                                      </p:to>
                                    </p:set>
                                    <p:animEffect transition="in" filter="wipe(down)">
                                      <p:cBhvr>
                                        <p:cTn id="65" dur="500"/>
                                        <p:tgtEl>
                                          <p:spTgt spid="97423"/>
                                        </p:tgtEl>
                                      </p:cBhvr>
                                    </p:animEffect>
                                  </p:childTnLst>
                                </p:cTn>
                              </p:par>
                            </p:childTnLst>
                          </p:cTn>
                        </p:par>
                        <p:par>
                          <p:cTn id="66" fill="hold">
                            <p:stCondLst>
                              <p:cond delay="1500"/>
                            </p:stCondLst>
                            <p:childTnLst>
                              <p:par>
                                <p:cTn id="67" presetID="22" presetClass="entr" presetSubtype="4" fill="hold" grpId="0" nodeType="afterEffect">
                                  <p:stCondLst>
                                    <p:cond delay="0"/>
                                  </p:stCondLst>
                                  <p:childTnLst>
                                    <p:set>
                                      <p:cBhvr>
                                        <p:cTn id="68" dur="1" fill="hold">
                                          <p:stCondLst>
                                            <p:cond delay="0"/>
                                          </p:stCondLst>
                                        </p:cTn>
                                        <p:tgtEl>
                                          <p:spTgt spid="97424"/>
                                        </p:tgtEl>
                                        <p:attrNameLst>
                                          <p:attrName>style.visibility</p:attrName>
                                        </p:attrNameLst>
                                      </p:cBhvr>
                                      <p:to>
                                        <p:strVal val="visible"/>
                                      </p:to>
                                    </p:set>
                                    <p:animEffect transition="in" filter="wipe(down)">
                                      <p:cBhvr>
                                        <p:cTn id="69" dur="500"/>
                                        <p:tgtEl>
                                          <p:spTgt spid="97424"/>
                                        </p:tgtEl>
                                      </p:cBhvr>
                                    </p:animEffec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97422"/>
                                        </p:tgtEl>
                                        <p:attrNameLst>
                                          <p:attrName>style.visibility</p:attrName>
                                        </p:attrNameLst>
                                      </p:cBhvr>
                                      <p:to>
                                        <p:strVal val="visible"/>
                                      </p:to>
                                    </p:set>
                                    <p:animEffect transition="in" filter="wipe(left)">
                                      <p:cBhvr>
                                        <p:cTn id="73" dur="500"/>
                                        <p:tgtEl>
                                          <p:spTgt spid="9742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97436"/>
                                        </p:tgtEl>
                                        <p:attrNameLst>
                                          <p:attrName>style.visibility</p:attrName>
                                        </p:attrNameLst>
                                      </p:cBhvr>
                                      <p:to>
                                        <p:strVal val="visible"/>
                                      </p:to>
                                    </p:set>
                                    <p:animEffect transition="in" filter="wipe(up)">
                                      <p:cBhvr>
                                        <p:cTn id="78" dur="500"/>
                                        <p:tgtEl>
                                          <p:spTgt spid="974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7437"/>
                                        </p:tgtEl>
                                        <p:attrNameLst>
                                          <p:attrName>style.visibility</p:attrName>
                                        </p:attrNameLst>
                                      </p:cBhvr>
                                      <p:to>
                                        <p:strVal val="visible"/>
                                      </p:to>
                                    </p:set>
                                    <p:animEffect transition="in" filter="wipe(left)">
                                      <p:cBhvr>
                                        <p:cTn id="83" dur="500"/>
                                        <p:tgtEl>
                                          <p:spTgt spid="974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97434"/>
                                        </p:tgtEl>
                                        <p:attrNameLst>
                                          <p:attrName>style.visibility</p:attrName>
                                        </p:attrNameLst>
                                      </p:cBhvr>
                                      <p:to>
                                        <p:strVal val="visible"/>
                                      </p:to>
                                    </p:set>
                                    <p:animEffect transition="in" filter="wipe(up)">
                                      <p:cBhvr>
                                        <p:cTn id="88" dur="500"/>
                                        <p:tgtEl>
                                          <p:spTgt spid="9743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97435"/>
                                        </p:tgtEl>
                                        <p:attrNameLst>
                                          <p:attrName>style.visibility</p:attrName>
                                        </p:attrNameLst>
                                      </p:cBhvr>
                                      <p:to>
                                        <p:strVal val="visible"/>
                                      </p:to>
                                    </p:set>
                                    <p:animEffect transition="in" filter="wipe(up)">
                                      <p:cBhvr>
                                        <p:cTn id="93" dur="500"/>
                                        <p:tgtEl>
                                          <p:spTgt spid="97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25" grpId="0" animBg="1"/>
      <p:bldP spid="254126" grpId="0" animBg="1"/>
      <p:bldP spid="97438" grpId="0" animBg="1"/>
      <p:bldP spid="97439" grpId="0" animBg="1"/>
      <p:bldP spid="97434" grpId="0" animBg="1"/>
      <p:bldP spid="97435" grpId="0" animBg="1"/>
      <p:bldP spid="97436" grpId="0" animBg="1"/>
      <p:bldP spid="97437" grpId="0" animBg="1"/>
      <p:bldP spid="97428" grpId="0" animBg="1"/>
      <p:bldP spid="97429" grpId="0" animBg="1"/>
      <p:bldP spid="97430" grpId="0" animBg="1"/>
      <p:bldP spid="97432" grpId="0" animBg="1"/>
      <p:bldP spid="97433" grpId="0" animBg="1"/>
      <p:bldP spid="97422" grpId="0" animBg="1"/>
      <p:bldP spid="97423" grpId="0" animBg="1"/>
      <p:bldP spid="97424" grpId="0" animBg="1"/>
      <p:bldP spid="97425" grpId="0" animBg="1"/>
      <p:bldP spid="97426" grpId="0" animBg="1"/>
      <p:bldP spid="974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44500" y="203200"/>
            <a:ext cx="5789613" cy="422275"/>
          </a:xfrm>
          <a:noFill/>
        </p:spPr>
        <p:txBody>
          <a:bodyPr/>
          <a:lstStyle/>
          <a:p>
            <a:r>
              <a:rPr lang="en-US" altLang="zh-CN" smtClean="0">
                <a:ea typeface="宋体" panose="02010600030101010101" pitchFamily="2" charset="-122"/>
              </a:rPr>
              <a:t>Load</a:t>
            </a:r>
            <a:r>
              <a:rPr lang="zh-CN" altLang="en-US" smtClean="0">
                <a:ea typeface="宋体" panose="02010600030101010101" pitchFamily="2" charset="-122"/>
              </a:rPr>
              <a:t>指令译码后的执行过程</a:t>
            </a:r>
          </a:p>
        </p:txBody>
      </p:sp>
      <p:grpSp>
        <p:nvGrpSpPr>
          <p:cNvPr id="99331" name="Group 3"/>
          <p:cNvGrpSpPr>
            <a:grpSpLocks/>
          </p:cNvGrpSpPr>
          <p:nvPr/>
        </p:nvGrpSpPr>
        <p:grpSpPr bwMode="auto">
          <a:xfrm>
            <a:off x="5029200" y="3654425"/>
            <a:ext cx="457200" cy="1136650"/>
            <a:chOff x="3168" y="2302"/>
            <a:chExt cx="288" cy="716"/>
          </a:xfrm>
        </p:grpSpPr>
        <p:sp>
          <p:nvSpPr>
            <p:cNvPr id="99534"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5"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6" name="Line 6"/>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7"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8"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9"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40"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41"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332" name="Line 12"/>
          <p:cNvSpPr>
            <a:spLocks noChangeShapeType="1"/>
          </p:cNvSpPr>
          <p:nvPr/>
        </p:nvSpPr>
        <p:spPr bwMode="auto">
          <a:xfrm flipH="1">
            <a:off x="6845300" y="4191000"/>
            <a:ext cx="939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3" name="Line 13"/>
          <p:cNvSpPr>
            <a:spLocks noChangeShapeType="1"/>
          </p:cNvSpPr>
          <p:nvPr/>
        </p:nvSpPr>
        <p:spPr bwMode="auto">
          <a:xfrm flipH="1">
            <a:off x="5861050" y="414655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 name="Rectangle 14"/>
          <p:cNvSpPr>
            <a:spLocks noChangeArrowheads="1"/>
          </p:cNvSpPr>
          <p:nvPr/>
        </p:nvSpPr>
        <p:spPr bwMode="auto">
          <a:xfrm>
            <a:off x="5548313" y="42084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9335" name="Line 15"/>
          <p:cNvSpPr>
            <a:spLocks noChangeShapeType="1"/>
          </p:cNvSpPr>
          <p:nvPr/>
        </p:nvSpPr>
        <p:spPr bwMode="auto">
          <a:xfrm>
            <a:off x="5257800" y="32893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6" name="Rectangle 16"/>
          <p:cNvSpPr>
            <a:spLocks noChangeArrowheads="1"/>
          </p:cNvSpPr>
          <p:nvPr/>
        </p:nvSpPr>
        <p:spPr bwMode="auto">
          <a:xfrm>
            <a:off x="4056064" y="3049844"/>
            <a:ext cx="14874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u="sng" dirty="0">
                <a:solidFill>
                  <a:schemeClr val="accent1"/>
                </a:solidFill>
                <a:ea typeface="宋体" panose="02010600030101010101" pitchFamily="2" charset="-122"/>
              </a:rPr>
              <a:t>ALUctr = </a:t>
            </a:r>
            <a:r>
              <a:rPr lang="en-US" altLang="zh-CN" sz="1800" u="sng" dirty="0" err="1">
                <a:solidFill>
                  <a:schemeClr val="accent1"/>
                </a:solidFill>
                <a:ea typeface="宋体" panose="02010600030101010101" pitchFamily="2" charset="-122"/>
              </a:rPr>
              <a:t>addu</a:t>
            </a:r>
            <a:endParaRPr lang="en-US" altLang="zh-CN" sz="1800" u="sng" dirty="0">
              <a:solidFill>
                <a:schemeClr val="accent1"/>
              </a:solidFill>
              <a:ea typeface="宋体" panose="02010600030101010101" pitchFamily="2" charset="-122"/>
            </a:endParaRPr>
          </a:p>
        </p:txBody>
      </p:sp>
      <p:sp>
        <p:nvSpPr>
          <p:cNvPr id="99337" name="Rectangle 17"/>
          <p:cNvSpPr>
            <a:spLocks noChangeArrowheads="1"/>
          </p:cNvSpPr>
          <p:nvPr/>
        </p:nvSpPr>
        <p:spPr bwMode="auto">
          <a:xfrm>
            <a:off x="871538" y="46640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9338" name="Rectangle 18"/>
          <p:cNvSpPr>
            <a:spLocks noChangeArrowheads="1"/>
          </p:cNvSpPr>
          <p:nvPr/>
        </p:nvSpPr>
        <p:spPr bwMode="auto">
          <a:xfrm>
            <a:off x="671513" y="378142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busW</a:t>
            </a:r>
          </a:p>
        </p:txBody>
      </p:sp>
      <p:sp>
        <p:nvSpPr>
          <p:cNvPr id="99339" name="Rectangle 19"/>
          <p:cNvSpPr>
            <a:spLocks noChangeArrowheads="1"/>
          </p:cNvSpPr>
          <p:nvPr/>
        </p:nvSpPr>
        <p:spPr bwMode="auto">
          <a:xfrm>
            <a:off x="1755775" y="3654425"/>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40" name="Line 20"/>
          <p:cNvSpPr>
            <a:spLocks noChangeShapeType="1"/>
          </p:cNvSpPr>
          <p:nvPr/>
        </p:nvSpPr>
        <p:spPr bwMode="auto">
          <a:xfrm>
            <a:off x="1793875" y="4560888"/>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21"/>
          <p:cNvSpPr>
            <a:spLocks noChangeShapeType="1"/>
          </p:cNvSpPr>
          <p:nvPr/>
        </p:nvSpPr>
        <p:spPr bwMode="auto">
          <a:xfrm flipH="1">
            <a:off x="1768475" y="46497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2" name="Oval 22"/>
          <p:cNvSpPr>
            <a:spLocks noChangeArrowheads="1"/>
          </p:cNvSpPr>
          <p:nvPr/>
        </p:nvSpPr>
        <p:spPr bwMode="auto">
          <a:xfrm>
            <a:off x="1603375" y="459581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43" name="Rectangle 23"/>
          <p:cNvSpPr>
            <a:spLocks noChangeArrowheads="1"/>
          </p:cNvSpPr>
          <p:nvPr/>
        </p:nvSpPr>
        <p:spPr bwMode="auto">
          <a:xfrm>
            <a:off x="601663" y="3140075"/>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99344" name="Line 24"/>
          <p:cNvSpPr>
            <a:spLocks noChangeShapeType="1"/>
          </p:cNvSpPr>
          <p:nvPr/>
        </p:nvSpPr>
        <p:spPr bwMode="auto">
          <a:xfrm flipH="1">
            <a:off x="736600" y="4140200"/>
            <a:ext cx="10414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Line 25"/>
          <p:cNvSpPr>
            <a:spLocks noChangeShapeType="1"/>
          </p:cNvSpPr>
          <p:nvPr/>
        </p:nvSpPr>
        <p:spPr bwMode="auto">
          <a:xfrm flipH="1">
            <a:off x="1289050" y="40751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Rectangle 26"/>
          <p:cNvSpPr>
            <a:spLocks noChangeArrowheads="1"/>
          </p:cNvSpPr>
          <p:nvPr/>
        </p:nvSpPr>
        <p:spPr bwMode="auto">
          <a:xfrm>
            <a:off x="976313" y="41370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9347" name="Line 27"/>
          <p:cNvSpPr>
            <a:spLocks noChangeShapeType="1"/>
          </p:cNvSpPr>
          <p:nvPr/>
        </p:nvSpPr>
        <p:spPr bwMode="auto">
          <a:xfrm>
            <a:off x="3225800" y="3784600"/>
            <a:ext cx="1778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8" name="Line 28"/>
          <p:cNvSpPr>
            <a:spLocks noChangeShapeType="1"/>
          </p:cNvSpPr>
          <p:nvPr/>
        </p:nvSpPr>
        <p:spPr bwMode="auto">
          <a:xfrm flipH="1">
            <a:off x="4184650" y="371951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9" name="Rectangle 29"/>
          <p:cNvSpPr>
            <a:spLocks noChangeArrowheads="1"/>
          </p:cNvSpPr>
          <p:nvPr/>
        </p:nvSpPr>
        <p:spPr bwMode="auto">
          <a:xfrm>
            <a:off x="3871913" y="38528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9350" name="Rectangle 30"/>
          <p:cNvSpPr>
            <a:spLocks noChangeArrowheads="1"/>
          </p:cNvSpPr>
          <p:nvPr/>
        </p:nvSpPr>
        <p:spPr bwMode="auto">
          <a:xfrm>
            <a:off x="3567113" y="340836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busA</a:t>
            </a:r>
          </a:p>
        </p:txBody>
      </p:sp>
      <p:sp>
        <p:nvSpPr>
          <p:cNvPr id="99351" name="Line 31"/>
          <p:cNvSpPr>
            <a:spLocks noChangeShapeType="1"/>
          </p:cNvSpPr>
          <p:nvPr/>
        </p:nvSpPr>
        <p:spPr bwMode="auto">
          <a:xfrm flipV="1">
            <a:off x="1905000" y="3416300"/>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2" name="Line 32"/>
          <p:cNvSpPr>
            <a:spLocks noChangeShapeType="1"/>
          </p:cNvSpPr>
          <p:nvPr/>
        </p:nvSpPr>
        <p:spPr bwMode="auto">
          <a:xfrm>
            <a:off x="3213100" y="448468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33"/>
          <p:cNvSpPr>
            <a:spLocks noChangeShapeType="1"/>
          </p:cNvSpPr>
          <p:nvPr/>
        </p:nvSpPr>
        <p:spPr bwMode="auto">
          <a:xfrm flipV="1">
            <a:off x="3663950" y="4337050"/>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Rectangle 34"/>
          <p:cNvSpPr>
            <a:spLocks noChangeArrowheads="1"/>
          </p:cNvSpPr>
          <p:nvPr/>
        </p:nvSpPr>
        <p:spPr bwMode="auto">
          <a:xfrm>
            <a:off x="3262313" y="44815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9355" name="Rectangle 35"/>
          <p:cNvSpPr>
            <a:spLocks noChangeArrowheads="1"/>
          </p:cNvSpPr>
          <p:nvPr/>
        </p:nvSpPr>
        <p:spPr bwMode="auto">
          <a:xfrm>
            <a:off x="3198813" y="41211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busB</a:t>
            </a:r>
          </a:p>
        </p:txBody>
      </p:sp>
      <p:sp>
        <p:nvSpPr>
          <p:cNvPr id="99356" name="Line 36"/>
          <p:cNvSpPr>
            <a:spLocks noChangeShapeType="1"/>
          </p:cNvSpPr>
          <p:nvPr/>
        </p:nvSpPr>
        <p:spPr bwMode="auto">
          <a:xfrm flipH="1">
            <a:off x="1130300" y="463708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7" name="Line 37"/>
          <p:cNvSpPr>
            <a:spLocks noChangeShapeType="1"/>
          </p:cNvSpPr>
          <p:nvPr/>
        </p:nvSpPr>
        <p:spPr bwMode="auto">
          <a:xfrm>
            <a:off x="3048000" y="3228975"/>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8" name="Line 38"/>
          <p:cNvSpPr>
            <a:spLocks noChangeShapeType="1"/>
          </p:cNvSpPr>
          <p:nvPr/>
        </p:nvSpPr>
        <p:spPr bwMode="auto">
          <a:xfrm flipV="1">
            <a:off x="29781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9" name="Rectangle 39"/>
          <p:cNvSpPr>
            <a:spLocks noChangeArrowheads="1"/>
          </p:cNvSpPr>
          <p:nvPr/>
        </p:nvSpPr>
        <p:spPr bwMode="auto">
          <a:xfrm>
            <a:off x="28051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99360" name="Line 40"/>
          <p:cNvSpPr>
            <a:spLocks noChangeShapeType="1"/>
          </p:cNvSpPr>
          <p:nvPr/>
        </p:nvSpPr>
        <p:spPr bwMode="auto">
          <a:xfrm>
            <a:off x="2209800" y="3028950"/>
            <a:ext cx="0" cy="587375"/>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1" name="Line 41"/>
          <p:cNvSpPr>
            <a:spLocks noChangeShapeType="1"/>
          </p:cNvSpPr>
          <p:nvPr/>
        </p:nvSpPr>
        <p:spPr bwMode="auto">
          <a:xfrm flipV="1">
            <a:off x="2139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2" name="Rectangle 42"/>
          <p:cNvSpPr>
            <a:spLocks noChangeArrowheads="1"/>
          </p:cNvSpPr>
          <p:nvPr/>
        </p:nvSpPr>
        <p:spPr bwMode="auto">
          <a:xfrm>
            <a:off x="1966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99363" name="Line 43"/>
          <p:cNvSpPr>
            <a:spLocks noChangeShapeType="1"/>
          </p:cNvSpPr>
          <p:nvPr/>
        </p:nvSpPr>
        <p:spPr bwMode="auto">
          <a:xfrm>
            <a:off x="25908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4" name="Line 44"/>
          <p:cNvSpPr>
            <a:spLocks noChangeShapeType="1"/>
          </p:cNvSpPr>
          <p:nvPr/>
        </p:nvSpPr>
        <p:spPr bwMode="auto">
          <a:xfrm flipV="1">
            <a:off x="2520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5" name="Rectangle 45"/>
          <p:cNvSpPr>
            <a:spLocks noChangeArrowheads="1"/>
          </p:cNvSpPr>
          <p:nvPr/>
        </p:nvSpPr>
        <p:spPr bwMode="auto">
          <a:xfrm>
            <a:off x="2347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99366" name="Rectangle 46"/>
          <p:cNvSpPr>
            <a:spLocks noChangeArrowheads="1"/>
          </p:cNvSpPr>
          <p:nvPr/>
        </p:nvSpPr>
        <p:spPr bwMode="auto">
          <a:xfrm>
            <a:off x="1966913" y="3640138"/>
            <a:ext cx="52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99367" name="Rectangle 47"/>
          <p:cNvSpPr>
            <a:spLocks noChangeArrowheads="1"/>
          </p:cNvSpPr>
          <p:nvPr/>
        </p:nvSpPr>
        <p:spPr bwMode="auto">
          <a:xfrm>
            <a:off x="2424113" y="3640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99368" name="Rectangle 48"/>
          <p:cNvSpPr>
            <a:spLocks noChangeArrowheads="1"/>
          </p:cNvSpPr>
          <p:nvPr/>
        </p:nvSpPr>
        <p:spPr bwMode="auto">
          <a:xfrm>
            <a:off x="2805113" y="3640138"/>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99369" name="Rectangle 49"/>
          <p:cNvSpPr>
            <a:spLocks noChangeArrowheads="1"/>
          </p:cNvSpPr>
          <p:nvPr/>
        </p:nvSpPr>
        <p:spPr bwMode="auto">
          <a:xfrm>
            <a:off x="1966913" y="3924300"/>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99370" name="Line 50"/>
          <p:cNvSpPr>
            <a:spLocks noChangeShapeType="1"/>
          </p:cNvSpPr>
          <p:nvPr/>
        </p:nvSpPr>
        <p:spPr bwMode="auto">
          <a:xfrm flipH="1">
            <a:off x="736600" y="6172200"/>
            <a:ext cx="78232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1" name="Line 51"/>
          <p:cNvSpPr>
            <a:spLocks noChangeShapeType="1"/>
          </p:cNvSpPr>
          <p:nvPr/>
        </p:nvSpPr>
        <p:spPr bwMode="auto">
          <a:xfrm flipV="1">
            <a:off x="762000" y="4114800"/>
            <a:ext cx="0" cy="2082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2" name="Rectangle 52"/>
          <p:cNvSpPr>
            <a:spLocks noChangeArrowheads="1"/>
          </p:cNvSpPr>
          <p:nvPr/>
        </p:nvSpPr>
        <p:spPr bwMode="auto">
          <a:xfrm>
            <a:off x="2576513" y="300037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99373" name="Rectangle 53"/>
          <p:cNvSpPr>
            <a:spLocks noChangeArrowheads="1"/>
          </p:cNvSpPr>
          <p:nvPr/>
        </p:nvSpPr>
        <p:spPr bwMode="auto">
          <a:xfrm>
            <a:off x="2347913" y="236061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nvGrpSpPr>
          <p:cNvPr id="99374" name="Group 54"/>
          <p:cNvGrpSpPr>
            <a:grpSpLocks/>
          </p:cNvGrpSpPr>
          <p:nvPr/>
        </p:nvGrpSpPr>
        <p:grpSpPr bwMode="auto">
          <a:xfrm>
            <a:off x="4191000" y="4203700"/>
            <a:ext cx="304800" cy="1227138"/>
            <a:chOff x="2640" y="2648"/>
            <a:chExt cx="192" cy="773"/>
          </a:xfrm>
        </p:grpSpPr>
        <p:sp>
          <p:nvSpPr>
            <p:cNvPr id="99530"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1"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2"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33"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375" name="Group 59"/>
          <p:cNvGrpSpPr>
            <a:grpSpLocks/>
          </p:cNvGrpSpPr>
          <p:nvPr/>
        </p:nvGrpSpPr>
        <p:grpSpPr bwMode="auto">
          <a:xfrm>
            <a:off x="1473200" y="2754313"/>
            <a:ext cx="1168400" cy="284162"/>
            <a:chOff x="928" y="1735"/>
            <a:chExt cx="736" cy="179"/>
          </a:xfrm>
        </p:grpSpPr>
        <p:sp>
          <p:nvSpPr>
            <p:cNvPr id="99526"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27"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28"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29"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376" name="Rectangle 64"/>
          <p:cNvSpPr>
            <a:spLocks noChangeArrowheads="1"/>
          </p:cNvSpPr>
          <p:nvPr/>
        </p:nvSpPr>
        <p:spPr bwMode="auto">
          <a:xfrm>
            <a:off x="2986088" y="30003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Rt</a:t>
            </a:r>
          </a:p>
        </p:txBody>
      </p:sp>
      <p:sp>
        <p:nvSpPr>
          <p:cNvPr id="99377" name="Line 65"/>
          <p:cNvSpPr>
            <a:spLocks noChangeShapeType="1"/>
          </p:cNvSpPr>
          <p:nvPr/>
        </p:nvSpPr>
        <p:spPr bwMode="auto">
          <a:xfrm>
            <a:off x="2362200" y="2530475"/>
            <a:ext cx="0" cy="163513"/>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8" name="Line 66"/>
          <p:cNvSpPr>
            <a:spLocks noChangeShapeType="1"/>
          </p:cNvSpPr>
          <p:nvPr/>
        </p:nvSpPr>
        <p:spPr bwMode="auto">
          <a:xfrm>
            <a:off x="17526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9" name="Rectangle 67"/>
          <p:cNvSpPr>
            <a:spLocks noChangeArrowheads="1"/>
          </p:cNvSpPr>
          <p:nvPr/>
        </p:nvSpPr>
        <p:spPr bwMode="auto">
          <a:xfrm>
            <a:off x="1738313" y="236061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99380" name="Line 68"/>
          <p:cNvSpPr>
            <a:spLocks noChangeShapeType="1"/>
          </p:cNvSpPr>
          <p:nvPr/>
        </p:nvSpPr>
        <p:spPr bwMode="auto">
          <a:xfrm flipH="1">
            <a:off x="1054100" y="2895600"/>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1" name="Rectangle 69"/>
          <p:cNvSpPr>
            <a:spLocks noChangeArrowheads="1"/>
          </p:cNvSpPr>
          <p:nvPr/>
        </p:nvSpPr>
        <p:spPr bwMode="auto">
          <a:xfrm>
            <a:off x="0" y="2540000"/>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RegDst</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9382" name="Rectangle 70"/>
          <p:cNvSpPr>
            <a:spLocks noChangeArrowheads="1"/>
          </p:cNvSpPr>
          <p:nvPr/>
        </p:nvSpPr>
        <p:spPr bwMode="auto">
          <a:xfrm>
            <a:off x="3136900" y="4889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83" name="Rectangle 71"/>
          <p:cNvSpPr>
            <a:spLocks noChangeArrowheads="1"/>
          </p:cNvSpPr>
          <p:nvPr/>
        </p:nvSpPr>
        <p:spPr bwMode="auto">
          <a:xfrm rot="5400000">
            <a:off x="3012281" y="5172869"/>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Ext</a:t>
            </a:r>
          </a:p>
        </p:txBody>
      </p:sp>
      <p:sp>
        <p:nvSpPr>
          <p:cNvPr id="99384" name="Rectangle 72"/>
          <p:cNvSpPr>
            <a:spLocks noChangeArrowheads="1"/>
          </p:cNvSpPr>
          <p:nvPr/>
        </p:nvSpPr>
        <p:spPr bwMode="auto">
          <a:xfrm rot="5400000">
            <a:off x="3982244" y="46204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9385" name="Rectangle 73"/>
          <p:cNvSpPr>
            <a:spLocks noChangeArrowheads="1"/>
          </p:cNvSpPr>
          <p:nvPr/>
        </p:nvSpPr>
        <p:spPr bwMode="auto">
          <a:xfrm>
            <a:off x="1776413" y="275113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9386" name="Line 74"/>
          <p:cNvSpPr>
            <a:spLocks noChangeShapeType="1"/>
          </p:cNvSpPr>
          <p:nvPr/>
        </p:nvSpPr>
        <p:spPr bwMode="auto">
          <a:xfrm>
            <a:off x="3530600" y="5276850"/>
            <a:ext cx="635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7" name="Rectangle 75"/>
          <p:cNvSpPr>
            <a:spLocks noChangeArrowheads="1"/>
          </p:cNvSpPr>
          <p:nvPr/>
        </p:nvSpPr>
        <p:spPr bwMode="auto">
          <a:xfrm>
            <a:off x="3509963" y="5308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9388" name="Line 76"/>
          <p:cNvSpPr>
            <a:spLocks noChangeShapeType="1"/>
          </p:cNvSpPr>
          <p:nvPr/>
        </p:nvSpPr>
        <p:spPr bwMode="auto">
          <a:xfrm flipH="1">
            <a:off x="3651250" y="521176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9" name="Line 77"/>
          <p:cNvSpPr>
            <a:spLocks noChangeShapeType="1"/>
          </p:cNvSpPr>
          <p:nvPr/>
        </p:nvSpPr>
        <p:spPr bwMode="auto">
          <a:xfrm>
            <a:off x="2159000" y="5418138"/>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0" name="Line 78"/>
          <p:cNvSpPr>
            <a:spLocks noChangeShapeType="1"/>
          </p:cNvSpPr>
          <p:nvPr/>
        </p:nvSpPr>
        <p:spPr bwMode="auto">
          <a:xfrm flipH="1">
            <a:off x="2584450" y="53546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1" name="Rectangle 79"/>
          <p:cNvSpPr>
            <a:spLocks noChangeArrowheads="1"/>
          </p:cNvSpPr>
          <p:nvPr/>
        </p:nvSpPr>
        <p:spPr bwMode="auto">
          <a:xfrm>
            <a:off x="2271713" y="54149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99392" name="Rectangle 80"/>
          <p:cNvSpPr>
            <a:spLocks noChangeArrowheads="1"/>
          </p:cNvSpPr>
          <p:nvPr/>
        </p:nvSpPr>
        <p:spPr bwMode="auto">
          <a:xfrm>
            <a:off x="1268413" y="52736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99393" name="Line 81"/>
          <p:cNvSpPr>
            <a:spLocks noChangeShapeType="1"/>
          </p:cNvSpPr>
          <p:nvPr/>
        </p:nvSpPr>
        <p:spPr bwMode="auto">
          <a:xfrm>
            <a:off x="4343400" y="5360988"/>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4" name="Rectangle 82"/>
          <p:cNvSpPr>
            <a:spLocks noChangeArrowheads="1"/>
          </p:cNvSpPr>
          <p:nvPr/>
        </p:nvSpPr>
        <p:spPr bwMode="auto">
          <a:xfrm>
            <a:off x="3795713" y="5781675"/>
            <a:ext cx="13938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ALUSrc</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99395" name="Line 83"/>
          <p:cNvSpPr>
            <a:spLocks noChangeShapeType="1"/>
          </p:cNvSpPr>
          <p:nvPr/>
        </p:nvSpPr>
        <p:spPr bwMode="auto">
          <a:xfrm>
            <a:off x="4508500" y="4637088"/>
            <a:ext cx="5080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6" name="Line 84"/>
          <p:cNvSpPr>
            <a:spLocks noChangeShapeType="1"/>
          </p:cNvSpPr>
          <p:nvPr/>
        </p:nvSpPr>
        <p:spPr bwMode="auto">
          <a:xfrm>
            <a:off x="8534400" y="4519613"/>
            <a:ext cx="0" cy="1627187"/>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7" name="Line 85"/>
          <p:cNvSpPr>
            <a:spLocks noChangeShapeType="1"/>
          </p:cNvSpPr>
          <p:nvPr/>
        </p:nvSpPr>
        <p:spPr bwMode="auto">
          <a:xfrm>
            <a:off x="3352800" y="5862638"/>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8" name="Rectangle 86"/>
          <p:cNvSpPr>
            <a:spLocks noChangeArrowheads="1"/>
          </p:cNvSpPr>
          <p:nvPr/>
        </p:nvSpPr>
        <p:spPr bwMode="auto">
          <a:xfrm>
            <a:off x="2347913" y="6191250"/>
            <a:ext cx="1241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ExtOp = 1</a:t>
            </a:r>
          </a:p>
        </p:txBody>
      </p:sp>
      <p:grpSp>
        <p:nvGrpSpPr>
          <p:cNvPr id="99399" name="Group 87"/>
          <p:cNvGrpSpPr>
            <a:grpSpLocks/>
          </p:cNvGrpSpPr>
          <p:nvPr/>
        </p:nvGrpSpPr>
        <p:grpSpPr bwMode="auto">
          <a:xfrm>
            <a:off x="7772400" y="3938588"/>
            <a:ext cx="304800" cy="1255712"/>
            <a:chOff x="4896" y="2481"/>
            <a:chExt cx="192" cy="791"/>
          </a:xfrm>
        </p:grpSpPr>
        <p:sp>
          <p:nvSpPr>
            <p:cNvPr id="99522"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23"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24"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25"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400" name="Rectangle 92"/>
          <p:cNvSpPr>
            <a:spLocks noChangeArrowheads="1"/>
          </p:cNvSpPr>
          <p:nvPr/>
        </p:nvSpPr>
        <p:spPr bwMode="auto">
          <a:xfrm rot="5400000">
            <a:off x="7544594" y="4475957"/>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99401" name="Line 93"/>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2" name="Rectangle 94"/>
          <p:cNvSpPr>
            <a:spLocks noChangeArrowheads="1"/>
          </p:cNvSpPr>
          <p:nvPr/>
        </p:nvSpPr>
        <p:spPr bwMode="auto">
          <a:xfrm>
            <a:off x="7391400" y="3236913"/>
            <a:ext cx="1724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err="1">
                <a:solidFill>
                  <a:schemeClr val="accent1"/>
                </a:solidFill>
                <a:ea typeface="宋体" panose="02010600030101010101" pitchFamily="2" charset="-122"/>
              </a:rPr>
              <a:t>MemtoReg</a:t>
            </a:r>
            <a:r>
              <a:rPr lang="en-US" altLang="zh-CN" u="sng" dirty="0">
                <a:solidFill>
                  <a:srgbClr val="339933"/>
                </a:solidFill>
                <a:latin typeface="Times New Roman" panose="02020603050405020304" pitchFamily="18" charset="0"/>
                <a:ea typeface="宋体" panose="02010600030101010101" pitchFamily="2" charset="-122"/>
              </a:rPr>
              <a:t> </a:t>
            </a:r>
            <a:r>
              <a:rPr lang="en-US" altLang="zh-CN" sz="1800" u="sng" dirty="0">
                <a:solidFill>
                  <a:schemeClr val="accent1"/>
                </a:solidFill>
                <a:ea typeface="宋体" panose="02010600030101010101" pitchFamily="2" charset="-122"/>
              </a:rPr>
              <a:t>= 1</a:t>
            </a:r>
          </a:p>
        </p:txBody>
      </p:sp>
      <p:sp>
        <p:nvSpPr>
          <p:cNvPr id="99403" name="Line 95"/>
          <p:cNvSpPr>
            <a:spLocks noChangeShapeType="1"/>
          </p:cNvSpPr>
          <p:nvPr/>
        </p:nvSpPr>
        <p:spPr bwMode="auto">
          <a:xfrm>
            <a:off x="8102600" y="4494213"/>
            <a:ext cx="4064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4" name="Rectangle 96"/>
          <p:cNvSpPr>
            <a:spLocks noChangeArrowheads="1"/>
          </p:cNvSpPr>
          <p:nvPr/>
        </p:nvSpPr>
        <p:spPr bwMode="auto">
          <a:xfrm>
            <a:off x="6022975" y="4862513"/>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05" name="Line 97"/>
          <p:cNvSpPr>
            <a:spLocks noChangeShapeType="1"/>
          </p:cNvSpPr>
          <p:nvPr/>
        </p:nvSpPr>
        <p:spPr bwMode="auto">
          <a:xfrm flipH="1">
            <a:off x="5397500" y="584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6" name="Rectangle 98"/>
          <p:cNvSpPr>
            <a:spLocks noChangeArrowheads="1"/>
          </p:cNvSpPr>
          <p:nvPr/>
        </p:nvSpPr>
        <p:spPr bwMode="auto">
          <a:xfrm>
            <a:off x="5291138" y="55022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9407" name="Rectangle 99"/>
          <p:cNvSpPr>
            <a:spLocks noChangeArrowheads="1"/>
          </p:cNvSpPr>
          <p:nvPr/>
        </p:nvSpPr>
        <p:spPr bwMode="auto">
          <a:xfrm>
            <a:off x="4584753" y="5060950"/>
            <a:ext cx="942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Data In</a:t>
            </a:r>
          </a:p>
        </p:txBody>
      </p:sp>
      <p:sp>
        <p:nvSpPr>
          <p:cNvPr id="99408" name="Line 100"/>
          <p:cNvSpPr>
            <a:spLocks noChangeShapeType="1"/>
          </p:cNvSpPr>
          <p:nvPr/>
        </p:nvSpPr>
        <p:spPr bwMode="auto">
          <a:xfrm>
            <a:off x="6061075" y="576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9" name="Line 101"/>
          <p:cNvSpPr>
            <a:spLocks noChangeShapeType="1"/>
          </p:cNvSpPr>
          <p:nvPr/>
        </p:nvSpPr>
        <p:spPr bwMode="auto">
          <a:xfrm flipH="1">
            <a:off x="6035675" y="585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0" name="Oval 102"/>
          <p:cNvSpPr>
            <a:spLocks noChangeArrowheads="1"/>
          </p:cNvSpPr>
          <p:nvPr/>
        </p:nvSpPr>
        <p:spPr bwMode="auto">
          <a:xfrm>
            <a:off x="5870575" y="580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11" name="Rectangle 103"/>
          <p:cNvSpPr>
            <a:spLocks noChangeArrowheads="1"/>
          </p:cNvSpPr>
          <p:nvPr/>
        </p:nvSpPr>
        <p:spPr bwMode="auto">
          <a:xfrm>
            <a:off x="6003925" y="4845050"/>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WrEn</a:t>
            </a:r>
          </a:p>
        </p:txBody>
      </p:sp>
      <p:sp>
        <p:nvSpPr>
          <p:cNvPr id="99412" name="Line 104"/>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3" name="Line 105"/>
          <p:cNvSpPr>
            <a:spLocks noChangeShapeType="1"/>
          </p:cNvSpPr>
          <p:nvPr/>
        </p:nvSpPr>
        <p:spPr bwMode="auto">
          <a:xfrm flipH="1">
            <a:off x="5556250" y="49990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4" name="Rectangle 106"/>
          <p:cNvSpPr>
            <a:spLocks noChangeArrowheads="1"/>
          </p:cNvSpPr>
          <p:nvPr/>
        </p:nvSpPr>
        <p:spPr bwMode="auto">
          <a:xfrm>
            <a:off x="5437697" y="5061976"/>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dirty="0">
                <a:latin typeface="Times New Roman" panose="02020603050405020304" pitchFamily="18" charset="0"/>
                <a:ea typeface="宋体" panose="02010600030101010101" pitchFamily="2" charset="-122"/>
              </a:rPr>
              <a:t>32</a:t>
            </a:r>
          </a:p>
        </p:txBody>
      </p:sp>
      <p:sp>
        <p:nvSpPr>
          <p:cNvPr id="99415" name="Line 107"/>
          <p:cNvSpPr>
            <a:spLocks noChangeShapeType="1"/>
          </p:cNvSpPr>
          <p:nvPr/>
        </p:nvSpPr>
        <p:spPr bwMode="auto">
          <a:xfrm flipV="1">
            <a:off x="6324600" y="4560887"/>
            <a:ext cx="0" cy="3016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6" name="Line 108"/>
          <p:cNvSpPr>
            <a:spLocks noChangeShapeType="1"/>
          </p:cNvSpPr>
          <p:nvPr/>
        </p:nvSpPr>
        <p:spPr bwMode="auto">
          <a:xfrm>
            <a:off x="6858000" y="4235450"/>
            <a:ext cx="0" cy="588963"/>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17" name="Rectangle 109"/>
          <p:cNvSpPr>
            <a:spLocks noChangeArrowheads="1"/>
          </p:cNvSpPr>
          <p:nvPr/>
        </p:nvSpPr>
        <p:spPr bwMode="auto">
          <a:xfrm>
            <a:off x="6615113" y="484663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Adr</a:t>
            </a:r>
          </a:p>
        </p:txBody>
      </p:sp>
      <p:sp>
        <p:nvSpPr>
          <p:cNvPr id="99418" name="Rectangle 110"/>
          <p:cNvSpPr>
            <a:spLocks noChangeArrowheads="1"/>
          </p:cNvSpPr>
          <p:nvPr/>
        </p:nvSpPr>
        <p:spPr bwMode="auto">
          <a:xfrm>
            <a:off x="6015038" y="5202238"/>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99419" name="Line 111"/>
          <p:cNvSpPr>
            <a:spLocks noChangeShapeType="1"/>
          </p:cNvSpPr>
          <p:nvPr/>
        </p:nvSpPr>
        <p:spPr bwMode="auto">
          <a:xfrm>
            <a:off x="7340600" y="5013325"/>
            <a:ext cx="4064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0" name="Line 112"/>
          <p:cNvSpPr>
            <a:spLocks noChangeShapeType="1"/>
          </p:cNvSpPr>
          <p:nvPr/>
        </p:nvSpPr>
        <p:spPr bwMode="auto">
          <a:xfrm>
            <a:off x="7315200" y="5054600"/>
            <a:ext cx="0" cy="409575"/>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1" name="Line 113"/>
          <p:cNvSpPr>
            <a:spLocks noChangeShapeType="1"/>
          </p:cNvSpPr>
          <p:nvPr/>
        </p:nvSpPr>
        <p:spPr bwMode="auto">
          <a:xfrm flipH="1">
            <a:off x="7137400" y="5489575"/>
            <a:ext cx="2032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2" name="Line 114"/>
          <p:cNvSpPr>
            <a:spLocks noChangeShapeType="1"/>
          </p:cNvSpPr>
          <p:nvPr/>
        </p:nvSpPr>
        <p:spPr bwMode="auto">
          <a:xfrm flipH="1">
            <a:off x="7232650" y="5187950"/>
            <a:ext cx="165100" cy="193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3" name="Rectangle 115"/>
          <p:cNvSpPr>
            <a:spLocks noChangeArrowheads="1"/>
          </p:cNvSpPr>
          <p:nvPr/>
        </p:nvSpPr>
        <p:spPr bwMode="auto">
          <a:xfrm>
            <a:off x="7300913" y="52593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99424" name="Rectangle 116"/>
          <p:cNvSpPr>
            <a:spLocks noChangeArrowheads="1"/>
          </p:cNvSpPr>
          <p:nvPr/>
        </p:nvSpPr>
        <p:spPr bwMode="auto">
          <a:xfrm>
            <a:off x="5395914" y="4427538"/>
            <a:ext cx="1381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err="1">
                <a:solidFill>
                  <a:schemeClr val="accent1"/>
                </a:solidFill>
                <a:ea typeface="宋体" panose="02010600030101010101" pitchFamily="2" charset="-122"/>
              </a:rPr>
              <a:t>MemWr</a:t>
            </a:r>
            <a:r>
              <a:rPr lang="en-US" altLang="zh-CN" u="sng" dirty="0">
                <a:solidFill>
                  <a:srgbClr val="339933"/>
                </a:solidFill>
                <a:latin typeface="Times New Roman" panose="02020603050405020304" pitchFamily="18" charset="0"/>
                <a:ea typeface="宋体" panose="02010600030101010101" pitchFamily="2" charset="-122"/>
              </a:rPr>
              <a:t> </a:t>
            </a:r>
            <a:r>
              <a:rPr lang="en-US" altLang="zh-CN" sz="1800" u="sng" dirty="0">
                <a:solidFill>
                  <a:schemeClr val="accent1"/>
                </a:solidFill>
                <a:ea typeface="宋体" panose="02010600030101010101" pitchFamily="2" charset="-122"/>
              </a:rPr>
              <a:t>= 0</a:t>
            </a:r>
          </a:p>
        </p:txBody>
      </p:sp>
      <p:sp>
        <p:nvSpPr>
          <p:cNvPr id="99425" name="Line 117"/>
          <p:cNvSpPr>
            <a:spLocks noChangeShapeType="1"/>
          </p:cNvSpPr>
          <p:nvPr/>
        </p:nvSpPr>
        <p:spPr bwMode="auto">
          <a:xfrm>
            <a:off x="3810000" y="4508500"/>
            <a:ext cx="0" cy="541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6" name="Line 118"/>
          <p:cNvSpPr>
            <a:spLocks noChangeShapeType="1"/>
          </p:cNvSpPr>
          <p:nvPr/>
        </p:nvSpPr>
        <p:spPr bwMode="auto">
          <a:xfrm>
            <a:off x="3805238" y="5054600"/>
            <a:ext cx="1211262"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27" name="Rectangle 119"/>
          <p:cNvSpPr>
            <a:spLocks noChangeArrowheads="1"/>
          </p:cNvSpPr>
          <p:nvPr/>
        </p:nvSpPr>
        <p:spPr bwMode="auto">
          <a:xfrm rot="5400000">
            <a:off x="5023644" y="4072732"/>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99428" name="Rectangle 120"/>
          <p:cNvSpPr>
            <a:spLocks noChangeArrowheads="1"/>
          </p:cNvSpPr>
          <p:nvPr/>
        </p:nvSpPr>
        <p:spPr bwMode="auto">
          <a:xfrm>
            <a:off x="4575175" y="1993900"/>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29" name="Line 121"/>
          <p:cNvSpPr>
            <a:spLocks noChangeShapeType="1"/>
          </p:cNvSpPr>
          <p:nvPr/>
        </p:nvSpPr>
        <p:spPr bwMode="auto">
          <a:xfrm flipH="1">
            <a:off x="3949700" y="27209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0" name="Line 122"/>
          <p:cNvSpPr>
            <a:spLocks noChangeShapeType="1"/>
          </p:cNvSpPr>
          <p:nvPr/>
        </p:nvSpPr>
        <p:spPr bwMode="auto">
          <a:xfrm>
            <a:off x="4613275" y="26447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1" name="Line 123"/>
          <p:cNvSpPr>
            <a:spLocks noChangeShapeType="1"/>
          </p:cNvSpPr>
          <p:nvPr/>
        </p:nvSpPr>
        <p:spPr bwMode="auto">
          <a:xfrm flipH="1">
            <a:off x="4587875" y="27336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2" name="Oval 124"/>
          <p:cNvSpPr>
            <a:spLocks noChangeArrowheads="1"/>
          </p:cNvSpPr>
          <p:nvPr/>
        </p:nvSpPr>
        <p:spPr bwMode="auto">
          <a:xfrm>
            <a:off x="4422775" y="26797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33" name="Rectangle 125"/>
          <p:cNvSpPr>
            <a:spLocks noChangeArrowheads="1"/>
          </p:cNvSpPr>
          <p:nvPr/>
        </p:nvSpPr>
        <p:spPr bwMode="auto">
          <a:xfrm>
            <a:off x="4494213" y="2078038"/>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Fetch</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Unit</a:t>
            </a:r>
          </a:p>
        </p:txBody>
      </p:sp>
      <p:sp>
        <p:nvSpPr>
          <p:cNvPr id="99434" name="Rectangle 126"/>
          <p:cNvSpPr>
            <a:spLocks noChangeArrowheads="1"/>
          </p:cNvSpPr>
          <p:nvPr/>
        </p:nvSpPr>
        <p:spPr bwMode="auto">
          <a:xfrm>
            <a:off x="3500438" y="25304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99435" name="Line 127"/>
          <p:cNvSpPr>
            <a:spLocks noChangeShapeType="1"/>
          </p:cNvSpPr>
          <p:nvPr/>
        </p:nvSpPr>
        <p:spPr bwMode="auto">
          <a:xfrm flipV="1">
            <a:off x="5638800" y="2882900"/>
            <a:ext cx="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6" name="Line 128"/>
          <p:cNvSpPr>
            <a:spLocks noChangeShapeType="1"/>
          </p:cNvSpPr>
          <p:nvPr/>
        </p:nvSpPr>
        <p:spPr bwMode="auto">
          <a:xfrm flipH="1">
            <a:off x="5473700" y="4038600"/>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7" name="Rectangle 129"/>
          <p:cNvSpPr>
            <a:spLocks noChangeArrowheads="1"/>
          </p:cNvSpPr>
          <p:nvPr/>
        </p:nvSpPr>
        <p:spPr bwMode="auto">
          <a:xfrm>
            <a:off x="5556250" y="3192463"/>
            <a:ext cx="676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99438" name="Line 130"/>
          <p:cNvSpPr>
            <a:spLocks noChangeShapeType="1"/>
          </p:cNvSpPr>
          <p:nvPr/>
        </p:nvSpPr>
        <p:spPr bwMode="auto">
          <a:xfrm>
            <a:off x="5803900" y="21336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39" name="Rectangle 131"/>
          <p:cNvSpPr>
            <a:spLocks noChangeArrowheads="1"/>
          </p:cNvSpPr>
          <p:nvPr/>
        </p:nvSpPr>
        <p:spPr bwMode="auto">
          <a:xfrm>
            <a:off x="5853113" y="1744663"/>
            <a:ext cx="2066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99440" name="Line 132"/>
          <p:cNvSpPr>
            <a:spLocks noChangeShapeType="1"/>
          </p:cNvSpPr>
          <p:nvPr/>
        </p:nvSpPr>
        <p:spPr bwMode="auto">
          <a:xfrm>
            <a:off x="3975100" y="24384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1" name="Line 133"/>
          <p:cNvSpPr>
            <a:spLocks noChangeShapeType="1"/>
          </p:cNvSpPr>
          <p:nvPr/>
        </p:nvSpPr>
        <p:spPr bwMode="auto">
          <a:xfrm>
            <a:off x="3975100" y="2133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42" name="Rectangle 134"/>
          <p:cNvSpPr>
            <a:spLocks noChangeArrowheads="1"/>
          </p:cNvSpPr>
          <p:nvPr/>
        </p:nvSpPr>
        <p:spPr bwMode="auto">
          <a:xfrm>
            <a:off x="2852738" y="2225675"/>
            <a:ext cx="1165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9443" name="Rectangle 135"/>
          <p:cNvSpPr>
            <a:spLocks noChangeArrowheads="1"/>
          </p:cNvSpPr>
          <p:nvPr/>
        </p:nvSpPr>
        <p:spPr bwMode="auto">
          <a:xfrm>
            <a:off x="2700338" y="1844675"/>
            <a:ext cx="1343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99444" name="Rectangle 136"/>
          <p:cNvSpPr>
            <a:spLocks noChangeArrowheads="1"/>
          </p:cNvSpPr>
          <p:nvPr/>
        </p:nvSpPr>
        <p:spPr bwMode="auto">
          <a:xfrm>
            <a:off x="7732713" y="4038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9445" name="Rectangle 137"/>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9446" name="Rectangle 138"/>
          <p:cNvSpPr>
            <a:spLocks noChangeArrowheads="1"/>
          </p:cNvSpPr>
          <p:nvPr/>
        </p:nvSpPr>
        <p:spPr bwMode="auto">
          <a:xfrm>
            <a:off x="4151313" y="42672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9447" name="Rectangle 139"/>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9448" name="Rectangle 140"/>
          <p:cNvSpPr>
            <a:spLocks noChangeArrowheads="1"/>
          </p:cNvSpPr>
          <p:nvPr/>
        </p:nvSpPr>
        <p:spPr bwMode="auto">
          <a:xfrm>
            <a:off x="22812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99449" name="Rectangle 141"/>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99450" name="Line 142"/>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1" name="Rectangle 143"/>
          <p:cNvSpPr>
            <a:spLocks noChangeArrowheads="1"/>
          </p:cNvSpPr>
          <p:nvPr/>
        </p:nvSpPr>
        <p:spPr bwMode="auto">
          <a:xfrm rot="5400000">
            <a:off x="57570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&lt;21:25&gt;</a:t>
            </a:r>
          </a:p>
        </p:txBody>
      </p:sp>
      <p:sp>
        <p:nvSpPr>
          <p:cNvPr id="99452" name="Rectangle 144"/>
          <p:cNvSpPr>
            <a:spLocks noChangeArrowheads="1"/>
          </p:cNvSpPr>
          <p:nvPr/>
        </p:nvSpPr>
        <p:spPr bwMode="auto">
          <a:xfrm rot="5400000">
            <a:off x="62904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&lt;16:20&gt;</a:t>
            </a:r>
          </a:p>
        </p:txBody>
      </p:sp>
      <p:sp>
        <p:nvSpPr>
          <p:cNvPr id="99453" name="Rectangle 145"/>
          <p:cNvSpPr>
            <a:spLocks noChangeArrowheads="1"/>
          </p:cNvSpPr>
          <p:nvPr/>
        </p:nvSpPr>
        <p:spPr bwMode="auto">
          <a:xfrm rot="5400000">
            <a:off x="68238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&lt;11:15&gt;</a:t>
            </a:r>
          </a:p>
        </p:txBody>
      </p:sp>
      <p:sp>
        <p:nvSpPr>
          <p:cNvPr id="99454" name="Rectangle 146"/>
          <p:cNvSpPr>
            <a:spLocks noChangeArrowheads="1"/>
          </p:cNvSpPr>
          <p:nvPr/>
        </p:nvSpPr>
        <p:spPr bwMode="auto">
          <a:xfrm rot="5400000">
            <a:off x="7369969" y="2412207"/>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&lt;0:15&gt;</a:t>
            </a:r>
          </a:p>
        </p:txBody>
      </p:sp>
      <p:sp>
        <p:nvSpPr>
          <p:cNvPr id="99455" name="Line 147"/>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6" name="Line 148"/>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7" name="Line 149"/>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58" name="Rectangle 150"/>
          <p:cNvSpPr>
            <a:spLocks noChangeArrowheads="1"/>
          </p:cNvSpPr>
          <p:nvPr/>
        </p:nvSpPr>
        <p:spPr bwMode="auto">
          <a:xfrm>
            <a:off x="7453313" y="29718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99459" name="Rectangle 151"/>
          <p:cNvSpPr>
            <a:spLocks noChangeArrowheads="1"/>
          </p:cNvSpPr>
          <p:nvPr/>
        </p:nvSpPr>
        <p:spPr bwMode="auto">
          <a:xfrm>
            <a:off x="6919913" y="29718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99460" name="Rectangle 152"/>
          <p:cNvSpPr>
            <a:spLocks noChangeArrowheads="1"/>
          </p:cNvSpPr>
          <p:nvPr/>
        </p:nvSpPr>
        <p:spPr bwMode="auto">
          <a:xfrm>
            <a:off x="6462713" y="29718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99461" name="Rectangle 153"/>
          <p:cNvSpPr>
            <a:spLocks noChangeArrowheads="1"/>
          </p:cNvSpPr>
          <p:nvPr/>
        </p:nvSpPr>
        <p:spPr bwMode="auto">
          <a:xfrm>
            <a:off x="5929313" y="29718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99462" name="Rectangle 154"/>
          <p:cNvSpPr>
            <a:spLocks noGrp="1" noChangeArrowheads="1"/>
          </p:cNvSpPr>
          <p:nvPr>
            <p:ph type="body" idx="1"/>
          </p:nvPr>
        </p:nvSpPr>
        <p:spPr>
          <a:xfrm>
            <a:off x="419100" y="1447800"/>
            <a:ext cx="8191500" cy="325438"/>
          </a:xfrm>
          <a:noFill/>
        </p:spPr>
        <p:txBody>
          <a:bodyPr/>
          <a:lstStyle/>
          <a:p>
            <a:r>
              <a:rPr lang="en-US" altLang="zh-CN" smtClean="0">
                <a:ea typeface="宋体" panose="02010600030101010101" pitchFamily="2" charset="-122"/>
              </a:rPr>
              <a:t>R[rt] </a:t>
            </a:r>
            <a:r>
              <a:rPr lang="en-US" altLang="zh-CN" smtClean="0">
                <a:ea typeface="宋体" panose="02010600030101010101" pitchFamily="2" charset="-122"/>
                <a:cs typeface="Arial" panose="020B0604020202020204" pitchFamily="34" charset="0"/>
                <a:sym typeface="Wingdings" panose="05000000000000000000" pitchFamily="2" charset="2"/>
              </a:rPr>
              <a:t>←</a:t>
            </a:r>
            <a:r>
              <a:rPr lang="en-US" altLang="zh-CN" smtClean="0">
                <a:ea typeface="宋体" panose="02010600030101010101" pitchFamily="2" charset="-122"/>
              </a:rPr>
              <a:t> Data Memory {R[rs] + SignExt[imm16]}</a:t>
            </a:r>
          </a:p>
        </p:txBody>
      </p:sp>
      <p:grpSp>
        <p:nvGrpSpPr>
          <p:cNvPr id="99463" name="Group 155"/>
          <p:cNvGrpSpPr>
            <a:grpSpLocks/>
          </p:cNvGrpSpPr>
          <p:nvPr/>
        </p:nvGrpSpPr>
        <p:grpSpPr bwMode="auto">
          <a:xfrm>
            <a:off x="1749425" y="609600"/>
            <a:ext cx="5975350" cy="668338"/>
            <a:chOff x="1102" y="384"/>
            <a:chExt cx="3764" cy="421"/>
          </a:xfrm>
        </p:grpSpPr>
        <p:sp>
          <p:nvSpPr>
            <p:cNvPr id="99505" name="Rectangle 156"/>
            <p:cNvSpPr>
              <a:spLocks noChangeArrowheads="1"/>
            </p:cNvSpPr>
            <p:nvPr/>
          </p:nvSpPr>
          <p:spPr bwMode="auto">
            <a:xfrm>
              <a:off x="1167" y="584"/>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9506" name="Group 157"/>
            <p:cNvGrpSpPr>
              <a:grpSpLocks/>
            </p:cNvGrpSpPr>
            <p:nvPr/>
          </p:nvGrpSpPr>
          <p:grpSpPr bwMode="auto">
            <a:xfrm>
              <a:off x="1163" y="576"/>
              <a:ext cx="624" cy="229"/>
              <a:chOff x="1163" y="576"/>
              <a:chExt cx="624" cy="229"/>
            </a:xfrm>
          </p:grpSpPr>
          <p:sp>
            <p:nvSpPr>
              <p:cNvPr id="99520" name="Rectangle 158"/>
              <p:cNvSpPr>
                <a:spLocks noChangeArrowheads="1"/>
              </p:cNvSpPr>
              <p:nvPr/>
            </p:nvSpPr>
            <p:spPr bwMode="auto">
              <a:xfrm>
                <a:off x="1163" y="580"/>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521" name="Rectangle 159"/>
              <p:cNvSpPr>
                <a:spLocks noChangeArrowheads="1"/>
              </p:cNvSpPr>
              <p:nvPr/>
            </p:nvSpPr>
            <p:spPr bwMode="auto">
              <a:xfrm>
                <a:off x="1345" y="576"/>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99507" name="Group 160"/>
            <p:cNvGrpSpPr>
              <a:grpSpLocks/>
            </p:cNvGrpSpPr>
            <p:nvPr/>
          </p:nvGrpSpPr>
          <p:grpSpPr bwMode="auto">
            <a:xfrm>
              <a:off x="1795" y="576"/>
              <a:ext cx="580" cy="229"/>
              <a:chOff x="1795" y="576"/>
              <a:chExt cx="580" cy="229"/>
            </a:xfrm>
          </p:grpSpPr>
          <p:sp>
            <p:nvSpPr>
              <p:cNvPr id="99518" name="Rectangle 161"/>
              <p:cNvSpPr>
                <a:spLocks noChangeArrowheads="1"/>
              </p:cNvSpPr>
              <p:nvPr/>
            </p:nvSpPr>
            <p:spPr bwMode="auto">
              <a:xfrm>
                <a:off x="1795" y="580"/>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519" name="Rectangle 162"/>
              <p:cNvSpPr>
                <a:spLocks noChangeArrowheads="1"/>
              </p:cNvSpPr>
              <p:nvPr/>
            </p:nvSpPr>
            <p:spPr bwMode="auto">
              <a:xfrm>
                <a:off x="1960" y="576"/>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99508" name="Group 163"/>
            <p:cNvGrpSpPr>
              <a:grpSpLocks/>
            </p:cNvGrpSpPr>
            <p:nvPr/>
          </p:nvGrpSpPr>
          <p:grpSpPr bwMode="auto">
            <a:xfrm>
              <a:off x="2383" y="576"/>
              <a:ext cx="579" cy="229"/>
              <a:chOff x="2383" y="576"/>
              <a:chExt cx="579" cy="229"/>
            </a:xfrm>
          </p:grpSpPr>
          <p:sp>
            <p:nvSpPr>
              <p:cNvPr id="99516" name="Rectangle 164"/>
              <p:cNvSpPr>
                <a:spLocks noChangeArrowheads="1"/>
              </p:cNvSpPr>
              <p:nvPr/>
            </p:nvSpPr>
            <p:spPr bwMode="auto">
              <a:xfrm>
                <a:off x="2383" y="580"/>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517" name="Rectangle 165"/>
              <p:cNvSpPr>
                <a:spLocks noChangeArrowheads="1"/>
              </p:cNvSpPr>
              <p:nvPr/>
            </p:nvSpPr>
            <p:spPr bwMode="auto">
              <a:xfrm>
                <a:off x="2547" y="57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sp>
          <p:nvSpPr>
            <p:cNvPr id="99509" name="Rectangle 166"/>
            <p:cNvSpPr>
              <a:spLocks noChangeArrowheads="1"/>
            </p:cNvSpPr>
            <p:nvPr/>
          </p:nvSpPr>
          <p:spPr bwMode="auto">
            <a:xfrm>
              <a:off x="2970" y="580"/>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510" name="Rectangle 167"/>
            <p:cNvSpPr>
              <a:spLocks noChangeArrowheads="1"/>
            </p:cNvSpPr>
            <p:nvPr/>
          </p:nvSpPr>
          <p:spPr bwMode="auto">
            <a:xfrm>
              <a:off x="3473" y="576"/>
              <a:ext cx="8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immediate</a:t>
              </a:r>
            </a:p>
          </p:txBody>
        </p:sp>
        <p:sp>
          <p:nvSpPr>
            <p:cNvPr id="99511" name="Rectangle 168"/>
            <p:cNvSpPr>
              <a:spLocks noChangeArrowheads="1"/>
            </p:cNvSpPr>
            <p:nvPr/>
          </p:nvSpPr>
          <p:spPr bwMode="auto">
            <a:xfrm>
              <a:off x="4672" y="38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99512" name="Rectangle 169"/>
            <p:cNvSpPr>
              <a:spLocks noChangeArrowheads="1"/>
            </p:cNvSpPr>
            <p:nvPr/>
          </p:nvSpPr>
          <p:spPr bwMode="auto">
            <a:xfrm>
              <a:off x="2774"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99513" name="Rectangle 170"/>
            <p:cNvSpPr>
              <a:spLocks noChangeArrowheads="1"/>
            </p:cNvSpPr>
            <p:nvPr/>
          </p:nvSpPr>
          <p:spPr bwMode="auto">
            <a:xfrm>
              <a:off x="2186"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99514" name="Rectangle 171"/>
            <p:cNvSpPr>
              <a:spLocks noChangeArrowheads="1"/>
            </p:cNvSpPr>
            <p:nvPr/>
          </p:nvSpPr>
          <p:spPr bwMode="auto">
            <a:xfrm>
              <a:off x="1598"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99515" name="Rectangle 172"/>
            <p:cNvSpPr>
              <a:spLocks noChangeArrowheads="1"/>
            </p:cNvSpPr>
            <p:nvPr/>
          </p:nvSpPr>
          <p:spPr bwMode="auto">
            <a:xfrm>
              <a:off x="1102"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sp>
        <p:nvSpPr>
          <p:cNvPr id="99464" name="Line 173"/>
          <p:cNvSpPr>
            <a:spLocks noChangeShapeType="1"/>
          </p:cNvSpPr>
          <p:nvPr/>
        </p:nvSpPr>
        <p:spPr bwMode="auto">
          <a:xfrm flipH="1">
            <a:off x="5461000" y="4191000"/>
            <a:ext cx="14224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4" name="Line 174"/>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03" name="Line 176"/>
          <p:cNvSpPr>
            <a:spLocks noChangeShapeType="1"/>
          </p:cNvSpPr>
          <p:nvPr/>
        </p:nvSpPr>
        <p:spPr bwMode="auto">
          <a:xfrm>
            <a:off x="3235325" y="3794125"/>
            <a:ext cx="1778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04" name="Line 177"/>
          <p:cNvSpPr>
            <a:spLocks noChangeShapeType="1"/>
          </p:cNvSpPr>
          <p:nvPr/>
        </p:nvSpPr>
        <p:spPr bwMode="auto">
          <a:xfrm>
            <a:off x="2600325" y="3251200"/>
            <a:ext cx="0" cy="37465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6178" name="Group 178"/>
          <p:cNvGrpSpPr>
            <a:grpSpLocks/>
          </p:cNvGrpSpPr>
          <p:nvPr/>
        </p:nvGrpSpPr>
        <p:grpSpPr bwMode="auto">
          <a:xfrm>
            <a:off x="2205038" y="2525713"/>
            <a:ext cx="166687" cy="1100137"/>
            <a:chOff x="1389" y="1591"/>
            <a:chExt cx="105" cy="693"/>
          </a:xfrm>
        </p:grpSpPr>
        <p:sp>
          <p:nvSpPr>
            <p:cNvPr id="99501" name="Line 179"/>
            <p:cNvSpPr>
              <a:spLocks noChangeShapeType="1"/>
            </p:cNvSpPr>
            <p:nvPr/>
          </p:nvSpPr>
          <p:spPr bwMode="auto">
            <a:xfrm>
              <a:off x="1389" y="1914"/>
              <a:ext cx="0" cy="37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02" name="Line 180"/>
            <p:cNvSpPr>
              <a:spLocks noChangeShapeType="1"/>
            </p:cNvSpPr>
            <p:nvPr/>
          </p:nvSpPr>
          <p:spPr bwMode="auto">
            <a:xfrm>
              <a:off x="1494" y="1591"/>
              <a:ext cx="0" cy="103"/>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499" name="Line 182"/>
          <p:cNvSpPr>
            <a:spLocks noChangeShapeType="1"/>
          </p:cNvSpPr>
          <p:nvPr/>
        </p:nvSpPr>
        <p:spPr bwMode="auto">
          <a:xfrm flipV="1">
            <a:off x="1900238" y="3411538"/>
            <a:ext cx="0" cy="238125"/>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500" name="Line 183"/>
          <p:cNvSpPr>
            <a:spLocks noChangeShapeType="1"/>
          </p:cNvSpPr>
          <p:nvPr/>
        </p:nvSpPr>
        <p:spPr bwMode="auto">
          <a:xfrm flipH="1">
            <a:off x="1049338" y="2905125"/>
            <a:ext cx="558800" cy="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4" name="Line 185"/>
          <p:cNvSpPr>
            <a:spLocks noChangeShapeType="1"/>
          </p:cNvSpPr>
          <p:nvPr/>
        </p:nvSpPr>
        <p:spPr bwMode="auto">
          <a:xfrm>
            <a:off x="3525838" y="5286375"/>
            <a:ext cx="635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5" name="Line 186"/>
          <p:cNvSpPr>
            <a:spLocks noChangeShapeType="1"/>
          </p:cNvSpPr>
          <p:nvPr/>
        </p:nvSpPr>
        <p:spPr bwMode="auto">
          <a:xfrm>
            <a:off x="2154238" y="5413375"/>
            <a:ext cx="9398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6" name="Line 187"/>
          <p:cNvSpPr>
            <a:spLocks noChangeShapeType="1"/>
          </p:cNvSpPr>
          <p:nvPr/>
        </p:nvSpPr>
        <p:spPr bwMode="auto">
          <a:xfrm>
            <a:off x="4338638" y="5356225"/>
            <a:ext cx="0" cy="4000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7" name="Line 188"/>
          <p:cNvSpPr>
            <a:spLocks noChangeShapeType="1"/>
          </p:cNvSpPr>
          <p:nvPr/>
        </p:nvSpPr>
        <p:spPr bwMode="auto">
          <a:xfrm>
            <a:off x="4518025" y="4632325"/>
            <a:ext cx="5080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8" name="Line 189"/>
          <p:cNvSpPr>
            <a:spLocks noChangeShapeType="1"/>
          </p:cNvSpPr>
          <p:nvPr/>
        </p:nvSpPr>
        <p:spPr bwMode="auto">
          <a:xfrm>
            <a:off x="3348038" y="5857875"/>
            <a:ext cx="0" cy="471488"/>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0" name="Line 190"/>
          <p:cNvSpPr>
            <a:spLocks noChangeShapeType="1"/>
          </p:cNvSpPr>
          <p:nvPr/>
        </p:nvSpPr>
        <p:spPr bwMode="auto">
          <a:xfrm flipV="1">
            <a:off x="7920038" y="3554413"/>
            <a:ext cx="0" cy="4508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9" name="Line 192"/>
          <p:cNvSpPr>
            <a:spLocks noChangeShapeType="1"/>
          </p:cNvSpPr>
          <p:nvPr/>
        </p:nvSpPr>
        <p:spPr bwMode="auto">
          <a:xfrm flipH="1">
            <a:off x="731838" y="4135438"/>
            <a:ext cx="10414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0" name="Line 193"/>
          <p:cNvSpPr>
            <a:spLocks noChangeShapeType="1"/>
          </p:cNvSpPr>
          <p:nvPr/>
        </p:nvSpPr>
        <p:spPr bwMode="auto">
          <a:xfrm flipH="1">
            <a:off x="746125" y="6167438"/>
            <a:ext cx="78232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1" name="Line 194"/>
          <p:cNvSpPr>
            <a:spLocks noChangeShapeType="1"/>
          </p:cNvSpPr>
          <p:nvPr/>
        </p:nvSpPr>
        <p:spPr bwMode="auto">
          <a:xfrm flipV="1">
            <a:off x="771525" y="4110038"/>
            <a:ext cx="0" cy="208280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2" name="Line 195"/>
          <p:cNvSpPr>
            <a:spLocks noChangeShapeType="1"/>
          </p:cNvSpPr>
          <p:nvPr/>
        </p:nvSpPr>
        <p:spPr bwMode="auto">
          <a:xfrm>
            <a:off x="8529638" y="4514851"/>
            <a:ext cx="0" cy="1627188"/>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93" name="Line 196"/>
          <p:cNvSpPr>
            <a:spLocks noChangeShapeType="1"/>
          </p:cNvSpPr>
          <p:nvPr/>
        </p:nvSpPr>
        <p:spPr bwMode="auto">
          <a:xfrm>
            <a:off x="8097838" y="4503738"/>
            <a:ext cx="4064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6" name="Line 198"/>
          <p:cNvSpPr>
            <a:spLocks noChangeShapeType="1"/>
          </p:cNvSpPr>
          <p:nvPr/>
        </p:nvSpPr>
        <p:spPr bwMode="auto">
          <a:xfrm>
            <a:off x="7350125" y="5008563"/>
            <a:ext cx="406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7" name="Line 199"/>
          <p:cNvSpPr>
            <a:spLocks noChangeShapeType="1"/>
          </p:cNvSpPr>
          <p:nvPr/>
        </p:nvSpPr>
        <p:spPr bwMode="auto">
          <a:xfrm>
            <a:off x="7310438" y="5049838"/>
            <a:ext cx="0" cy="409575"/>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8" name="Line 200"/>
          <p:cNvSpPr>
            <a:spLocks noChangeShapeType="1"/>
          </p:cNvSpPr>
          <p:nvPr/>
        </p:nvSpPr>
        <p:spPr bwMode="auto">
          <a:xfrm flipH="1">
            <a:off x="7146925" y="5484813"/>
            <a:ext cx="2032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4" name="Line 202"/>
          <p:cNvSpPr>
            <a:spLocks noChangeShapeType="1"/>
          </p:cNvSpPr>
          <p:nvPr/>
        </p:nvSpPr>
        <p:spPr bwMode="auto">
          <a:xfrm>
            <a:off x="6867525" y="4230688"/>
            <a:ext cx="0" cy="588963"/>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85" name="Line 203"/>
          <p:cNvSpPr>
            <a:spLocks noChangeShapeType="1"/>
          </p:cNvSpPr>
          <p:nvPr/>
        </p:nvSpPr>
        <p:spPr bwMode="auto">
          <a:xfrm flipH="1">
            <a:off x="5470525" y="4200525"/>
            <a:ext cx="14224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4" name="Text Box 204"/>
          <p:cNvSpPr txBox="1">
            <a:spLocks noChangeArrowheads="1"/>
          </p:cNvSpPr>
          <p:nvPr/>
        </p:nvSpPr>
        <p:spPr bwMode="auto">
          <a:xfrm>
            <a:off x="3927475" y="6321425"/>
            <a:ext cx="5089525" cy="366713"/>
          </a:xfrm>
          <a:prstGeom prst="rect">
            <a:avLst/>
          </a:prstGeom>
          <a:solidFill>
            <a:srgbClr val="FF0000">
              <a:alpha val="27058"/>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a:solidFill>
                  <a:srgbClr val="006600"/>
                </a:solidFill>
                <a:latin typeface="微软雅黑" panose="020B0503020204020204" pitchFamily="34" charset="-122"/>
                <a:ea typeface="微软雅黑" panose="020B0503020204020204" pitchFamily="34" charset="-122"/>
              </a:rPr>
              <a:t>ALUtcr</a:t>
            </a:r>
            <a:r>
              <a:rPr lang="zh-CN" altLang="en-US" sz="1800">
                <a:solidFill>
                  <a:srgbClr val="006600"/>
                </a:solidFill>
                <a:latin typeface="微软雅黑" panose="020B0503020204020204" pitchFamily="34" charset="-122"/>
                <a:ea typeface="微软雅黑" panose="020B0503020204020204" pitchFamily="34" charset="-122"/>
              </a:rPr>
              <a:t>应为</a:t>
            </a:r>
            <a:r>
              <a:rPr lang="en-US" altLang="zh-CN" sz="1800">
                <a:solidFill>
                  <a:srgbClr val="006600"/>
                </a:solidFill>
                <a:latin typeface="微软雅黑" panose="020B0503020204020204" pitchFamily="34" charset="-122"/>
                <a:ea typeface="微软雅黑" panose="020B0503020204020204" pitchFamily="34" charset="-122"/>
              </a:rPr>
              <a:t>add</a:t>
            </a:r>
            <a:r>
              <a:rPr lang="zh-CN" altLang="en-US" sz="1800">
                <a:solidFill>
                  <a:srgbClr val="006600"/>
                </a:solidFill>
                <a:latin typeface="微软雅黑" panose="020B0503020204020204" pitchFamily="34" charset="-122"/>
                <a:ea typeface="微软雅黑" panose="020B0503020204020204" pitchFamily="34" charset="-122"/>
              </a:rPr>
              <a:t>还是</a:t>
            </a:r>
            <a:r>
              <a:rPr lang="en-US" altLang="zh-CN" sz="1800">
                <a:solidFill>
                  <a:srgbClr val="006600"/>
                </a:solidFill>
                <a:latin typeface="微软雅黑" panose="020B0503020204020204" pitchFamily="34" charset="-122"/>
                <a:ea typeface="微软雅黑" panose="020B0503020204020204" pitchFamily="34" charset="-122"/>
              </a:rPr>
              <a:t>addu</a:t>
            </a:r>
            <a:r>
              <a:rPr lang="zh-CN" altLang="en-US" sz="1800">
                <a:solidFill>
                  <a:srgbClr val="006600"/>
                </a:solidFill>
                <a:latin typeface="微软雅黑" panose="020B0503020204020204" pitchFamily="34" charset="-122"/>
                <a:ea typeface="微软雅黑" panose="020B0503020204020204" pitchFamily="34" charset="-122"/>
              </a:rPr>
              <a:t>？差别在于溢出标志！</a:t>
            </a:r>
          </a:p>
        </p:txBody>
      </p:sp>
      <p:grpSp>
        <p:nvGrpSpPr>
          <p:cNvPr id="256205" name="Group 205"/>
          <p:cNvGrpSpPr>
            <a:grpSpLocks/>
          </p:cNvGrpSpPr>
          <p:nvPr/>
        </p:nvGrpSpPr>
        <p:grpSpPr bwMode="auto">
          <a:xfrm>
            <a:off x="1746250" y="2794000"/>
            <a:ext cx="5397500" cy="1303338"/>
            <a:chOff x="1397" y="1886"/>
            <a:chExt cx="3718" cy="786"/>
          </a:xfrm>
        </p:grpSpPr>
        <p:sp>
          <p:nvSpPr>
            <p:cNvPr id="99476" name="Line 206"/>
            <p:cNvSpPr>
              <a:spLocks noChangeShapeType="1"/>
            </p:cNvSpPr>
            <p:nvPr/>
          </p:nvSpPr>
          <p:spPr bwMode="auto">
            <a:xfrm flipV="1">
              <a:off x="3972" y="2672"/>
              <a:ext cx="1143" cy="0"/>
            </a:xfrm>
            <a:prstGeom prst="line">
              <a:avLst/>
            </a:prstGeom>
            <a:noFill/>
            <a:ln w="28575">
              <a:solidFill>
                <a:srgbClr val="FF839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477" name="AutoShape 207"/>
            <p:cNvSpPr>
              <a:spLocks noChangeArrowheads="1"/>
            </p:cNvSpPr>
            <p:nvPr/>
          </p:nvSpPr>
          <p:spPr bwMode="auto">
            <a:xfrm>
              <a:off x="4268" y="2380"/>
              <a:ext cx="142" cy="138"/>
            </a:xfrm>
            <a:prstGeom prst="triangle">
              <a:avLst>
                <a:gd name="adj" fmla="val 50000"/>
              </a:avLst>
            </a:prstGeom>
            <a:noFill/>
            <a:ln w="28575">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78" name="Oval 208"/>
            <p:cNvSpPr>
              <a:spLocks noChangeArrowheads="1"/>
            </p:cNvSpPr>
            <p:nvPr/>
          </p:nvSpPr>
          <p:spPr bwMode="auto">
            <a:xfrm>
              <a:off x="4315" y="2320"/>
              <a:ext cx="56" cy="56"/>
            </a:xfrm>
            <a:prstGeom prst="ellipse">
              <a:avLst/>
            </a:prstGeom>
            <a:noFill/>
            <a:ln w="28575">
              <a:solidFill>
                <a:srgbClr val="FE9AA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79" name="Line 209"/>
            <p:cNvSpPr>
              <a:spLocks noChangeShapeType="1"/>
            </p:cNvSpPr>
            <p:nvPr/>
          </p:nvSpPr>
          <p:spPr bwMode="auto">
            <a:xfrm flipH="1">
              <a:off x="4341" y="2514"/>
              <a:ext cx="1" cy="154"/>
            </a:xfrm>
            <a:prstGeom prst="line">
              <a:avLst/>
            </a:prstGeom>
            <a:noFill/>
            <a:ln w="381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480" name="Line 210"/>
            <p:cNvSpPr>
              <a:spLocks noChangeShapeType="1"/>
            </p:cNvSpPr>
            <p:nvPr/>
          </p:nvSpPr>
          <p:spPr bwMode="auto">
            <a:xfrm>
              <a:off x="1512" y="1903"/>
              <a:ext cx="2820" cy="0"/>
            </a:xfrm>
            <a:prstGeom prst="line">
              <a:avLst/>
            </a:prstGeom>
            <a:noFill/>
            <a:ln w="28575">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481" name="Line 211"/>
            <p:cNvSpPr>
              <a:spLocks noChangeShapeType="1"/>
            </p:cNvSpPr>
            <p:nvPr/>
          </p:nvSpPr>
          <p:spPr bwMode="auto">
            <a:xfrm>
              <a:off x="4340" y="1886"/>
              <a:ext cx="0" cy="430"/>
            </a:xfrm>
            <a:prstGeom prst="line">
              <a:avLst/>
            </a:prstGeom>
            <a:noFill/>
            <a:ln w="38100">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482" name="AutoShape 212"/>
            <p:cNvSpPr>
              <a:spLocks noChangeArrowheads="1"/>
            </p:cNvSpPr>
            <p:nvPr/>
          </p:nvSpPr>
          <p:spPr bwMode="auto">
            <a:xfrm rot="5400000">
              <a:off x="1384" y="2139"/>
              <a:ext cx="189" cy="163"/>
            </a:xfrm>
            <a:prstGeom prst="flowChartDelay">
              <a:avLst/>
            </a:prstGeom>
            <a:noFill/>
            <a:ln w="28575">
              <a:solidFill>
                <a:srgbClr val="FE9AA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83" name="Line 213"/>
            <p:cNvSpPr>
              <a:spLocks noChangeShapeType="1"/>
            </p:cNvSpPr>
            <p:nvPr/>
          </p:nvSpPr>
          <p:spPr bwMode="auto">
            <a:xfrm>
              <a:off x="1521" y="1895"/>
              <a:ext cx="0" cy="223"/>
            </a:xfrm>
            <a:prstGeom prst="line">
              <a:avLst/>
            </a:prstGeom>
            <a:noFill/>
            <a:ln w="28575">
              <a:solidFill>
                <a:srgbClr val="FE9AA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70802E8F-0752-4B92-8D61-85EF13D2DB20}" type="slidenum">
              <a:rPr lang="zh-CN" altLang="en-US" smtClean="0"/>
              <a:pPr/>
              <a:t>19</a:t>
            </a:fld>
            <a:endParaRPr lang="zh-CN" altLang="en-US"/>
          </a:p>
        </p:txBody>
      </p:sp>
      <p:sp>
        <p:nvSpPr>
          <p:cNvPr id="3" name="文本框 2"/>
          <p:cNvSpPr txBox="1"/>
          <p:nvPr/>
        </p:nvSpPr>
        <p:spPr>
          <a:xfrm>
            <a:off x="6173588" y="3728005"/>
            <a:ext cx="1196793" cy="369332"/>
          </a:xfrm>
          <a:prstGeom prst="rect">
            <a:avLst/>
          </a:prstGeom>
          <a:noFill/>
        </p:spPr>
        <p:txBody>
          <a:bodyPr wrap="square" rtlCol="0">
            <a:spAutoFit/>
          </a:bodyPr>
          <a:lstStyle/>
          <a:p>
            <a:r>
              <a:rPr lang="en-US" altLang="zh-CN" sz="1800" dirty="0" smtClean="0">
                <a:solidFill>
                  <a:schemeClr val="accent2"/>
                </a:solidFill>
              </a:rPr>
              <a:t>Overflow</a:t>
            </a:r>
            <a:endParaRPr lang="zh-CN" altLang="en-US" sz="18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504"/>
                                        </p:tgtEl>
                                        <p:attrNameLst>
                                          <p:attrName>style.visibility</p:attrName>
                                        </p:attrNameLst>
                                      </p:cBhvr>
                                      <p:to>
                                        <p:strVal val="visible"/>
                                      </p:to>
                                    </p:set>
                                    <p:animEffect transition="in" filter="wipe(up)">
                                      <p:cBhvr>
                                        <p:cTn id="7" dur="500"/>
                                        <p:tgtEl>
                                          <p:spTgt spid="995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503"/>
                                        </p:tgtEl>
                                        <p:attrNameLst>
                                          <p:attrName>style.visibility</p:attrName>
                                        </p:attrNameLst>
                                      </p:cBhvr>
                                      <p:to>
                                        <p:strVal val="visible"/>
                                      </p:to>
                                    </p:set>
                                    <p:animEffect transition="in" filter="wipe(left)">
                                      <p:cBhvr>
                                        <p:cTn id="12" dur="500"/>
                                        <p:tgtEl>
                                          <p:spTgt spid="995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495"/>
                                        </p:tgtEl>
                                        <p:attrNameLst>
                                          <p:attrName>style.visibility</p:attrName>
                                        </p:attrNameLst>
                                      </p:cBhvr>
                                      <p:to>
                                        <p:strVal val="visible"/>
                                      </p:to>
                                    </p:set>
                                    <p:animEffect transition="in" filter="wipe(left)">
                                      <p:cBhvr>
                                        <p:cTn id="17" dur="500"/>
                                        <p:tgtEl>
                                          <p:spTgt spid="994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9498"/>
                                        </p:tgtEl>
                                        <p:attrNameLst>
                                          <p:attrName>style.visibility</p:attrName>
                                        </p:attrNameLst>
                                      </p:cBhvr>
                                      <p:to>
                                        <p:strVal val="visible"/>
                                      </p:to>
                                    </p:set>
                                    <p:animEffect transition="in" filter="wipe(down)">
                                      <p:cBhvr>
                                        <p:cTn id="22" dur="500"/>
                                        <p:tgtEl>
                                          <p:spTgt spid="994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494"/>
                                        </p:tgtEl>
                                        <p:attrNameLst>
                                          <p:attrName>style.visibility</p:attrName>
                                        </p:attrNameLst>
                                      </p:cBhvr>
                                      <p:to>
                                        <p:strVal val="visible"/>
                                      </p:to>
                                    </p:set>
                                    <p:animEffect transition="in" filter="wipe(left)">
                                      <p:cBhvr>
                                        <p:cTn id="27" dur="500"/>
                                        <p:tgtEl>
                                          <p:spTgt spid="994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9496"/>
                                        </p:tgtEl>
                                        <p:attrNameLst>
                                          <p:attrName>style.visibility</p:attrName>
                                        </p:attrNameLst>
                                      </p:cBhvr>
                                      <p:to>
                                        <p:strVal val="visible"/>
                                      </p:to>
                                    </p:set>
                                    <p:animEffect transition="in" filter="wipe(down)">
                                      <p:cBhvr>
                                        <p:cTn id="32" dur="500"/>
                                        <p:tgtEl>
                                          <p:spTgt spid="994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9497"/>
                                        </p:tgtEl>
                                        <p:attrNameLst>
                                          <p:attrName>style.visibility</p:attrName>
                                        </p:attrNameLst>
                                      </p:cBhvr>
                                      <p:to>
                                        <p:strVal val="visible"/>
                                      </p:to>
                                    </p:set>
                                    <p:animEffect transition="in" filter="wipe(left)">
                                      <p:cBhvr>
                                        <p:cTn id="37" dur="500"/>
                                        <p:tgtEl>
                                          <p:spTgt spid="9949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256174"/>
                                        </p:tgtEl>
                                        <p:attrNameLst>
                                          <p:attrName>style.visibility</p:attrName>
                                        </p:attrNameLst>
                                      </p:cBhvr>
                                      <p:to>
                                        <p:strVal val="visible"/>
                                      </p:to>
                                    </p:set>
                                    <p:animEffect transition="in" filter="slide(fromTop)">
                                      <p:cBhvr>
                                        <p:cTn id="42" dur="500"/>
                                        <p:tgtEl>
                                          <p:spTgt spid="25617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9485"/>
                                        </p:tgtEl>
                                        <p:attrNameLst>
                                          <p:attrName>style.visibility</p:attrName>
                                        </p:attrNameLst>
                                      </p:cBhvr>
                                      <p:to>
                                        <p:strVal val="visible"/>
                                      </p:to>
                                    </p:set>
                                    <p:animEffect transition="in" filter="wipe(left)">
                                      <p:cBhvr>
                                        <p:cTn id="47" dur="500"/>
                                        <p:tgtEl>
                                          <p:spTgt spid="99485"/>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99484"/>
                                        </p:tgtEl>
                                        <p:attrNameLst>
                                          <p:attrName>style.visibility</p:attrName>
                                        </p:attrNameLst>
                                      </p:cBhvr>
                                      <p:to>
                                        <p:strVal val="visible"/>
                                      </p:to>
                                    </p:set>
                                    <p:animEffect transition="in" filter="wipe(up)">
                                      <p:cBhvr>
                                        <p:cTn id="51" dur="500"/>
                                        <p:tgtEl>
                                          <p:spTgt spid="994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9488"/>
                                        </p:tgtEl>
                                        <p:attrNameLst>
                                          <p:attrName>style.visibility</p:attrName>
                                        </p:attrNameLst>
                                      </p:cBhvr>
                                      <p:to>
                                        <p:strVal val="visible"/>
                                      </p:to>
                                    </p:set>
                                    <p:animEffect transition="in" filter="wipe(left)">
                                      <p:cBhvr>
                                        <p:cTn id="56" dur="500"/>
                                        <p:tgtEl>
                                          <p:spTgt spid="99488"/>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99487"/>
                                        </p:tgtEl>
                                        <p:attrNameLst>
                                          <p:attrName>style.visibility</p:attrName>
                                        </p:attrNameLst>
                                      </p:cBhvr>
                                      <p:to>
                                        <p:strVal val="visible"/>
                                      </p:to>
                                    </p:set>
                                    <p:animEffect transition="in" filter="wipe(down)">
                                      <p:cBhvr>
                                        <p:cTn id="60" dur="500"/>
                                        <p:tgtEl>
                                          <p:spTgt spid="99487"/>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99486"/>
                                        </p:tgtEl>
                                        <p:attrNameLst>
                                          <p:attrName>style.visibility</p:attrName>
                                        </p:attrNameLst>
                                      </p:cBhvr>
                                      <p:to>
                                        <p:strVal val="visible"/>
                                      </p:to>
                                    </p:set>
                                    <p:animEffect transition="in" filter="wipe(left)">
                                      <p:cBhvr>
                                        <p:cTn id="64" dur="500"/>
                                        <p:tgtEl>
                                          <p:spTgt spid="9948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256190"/>
                                        </p:tgtEl>
                                        <p:attrNameLst>
                                          <p:attrName>style.visibility</p:attrName>
                                        </p:attrNameLst>
                                      </p:cBhvr>
                                      <p:to>
                                        <p:strVal val="visible"/>
                                      </p:to>
                                    </p:set>
                                    <p:animEffect transition="in" filter="slide(fromTop)">
                                      <p:cBhvr>
                                        <p:cTn id="69" dur="500"/>
                                        <p:tgtEl>
                                          <p:spTgt spid="25619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9493"/>
                                        </p:tgtEl>
                                        <p:attrNameLst>
                                          <p:attrName>style.visibility</p:attrName>
                                        </p:attrNameLst>
                                      </p:cBhvr>
                                      <p:to>
                                        <p:strVal val="visible"/>
                                      </p:to>
                                    </p:set>
                                    <p:animEffect transition="in" filter="wipe(left)">
                                      <p:cBhvr>
                                        <p:cTn id="74" dur="500"/>
                                        <p:tgtEl>
                                          <p:spTgt spid="99493"/>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99492"/>
                                        </p:tgtEl>
                                        <p:attrNameLst>
                                          <p:attrName>style.visibility</p:attrName>
                                        </p:attrNameLst>
                                      </p:cBhvr>
                                      <p:to>
                                        <p:strVal val="visible"/>
                                      </p:to>
                                    </p:set>
                                    <p:animEffect transition="in" filter="wipe(up)">
                                      <p:cBhvr>
                                        <p:cTn id="78" dur="500"/>
                                        <p:tgtEl>
                                          <p:spTgt spid="99492"/>
                                        </p:tgtEl>
                                      </p:cBhvr>
                                    </p:animEffect>
                                  </p:childTnLst>
                                </p:cTn>
                              </p:par>
                            </p:childTnLst>
                          </p:cTn>
                        </p:par>
                        <p:par>
                          <p:cTn id="79" fill="hold">
                            <p:stCondLst>
                              <p:cond delay="1000"/>
                            </p:stCondLst>
                            <p:childTnLst>
                              <p:par>
                                <p:cTn id="80" presetID="22" presetClass="entr" presetSubtype="2" fill="hold" grpId="0" nodeType="afterEffect">
                                  <p:stCondLst>
                                    <p:cond delay="0"/>
                                  </p:stCondLst>
                                  <p:childTnLst>
                                    <p:set>
                                      <p:cBhvr>
                                        <p:cTn id="81" dur="1" fill="hold">
                                          <p:stCondLst>
                                            <p:cond delay="0"/>
                                          </p:stCondLst>
                                        </p:cTn>
                                        <p:tgtEl>
                                          <p:spTgt spid="99490"/>
                                        </p:tgtEl>
                                        <p:attrNameLst>
                                          <p:attrName>style.visibility</p:attrName>
                                        </p:attrNameLst>
                                      </p:cBhvr>
                                      <p:to>
                                        <p:strVal val="visible"/>
                                      </p:to>
                                    </p:set>
                                    <p:animEffect transition="in" filter="wipe(right)">
                                      <p:cBhvr>
                                        <p:cTn id="82" dur="500"/>
                                        <p:tgtEl>
                                          <p:spTgt spid="99490"/>
                                        </p:tgtEl>
                                      </p:cBhvr>
                                    </p:animEffect>
                                  </p:childTnLst>
                                </p:cTn>
                              </p:par>
                            </p:childTnLst>
                          </p:cTn>
                        </p:par>
                        <p:par>
                          <p:cTn id="83" fill="hold">
                            <p:stCondLst>
                              <p:cond delay="1500"/>
                            </p:stCondLst>
                            <p:childTnLst>
                              <p:par>
                                <p:cTn id="84" presetID="22" presetClass="entr" presetSubtype="4" fill="hold" grpId="0" nodeType="afterEffect">
                                  <p:stCondLst>
                                    <p:cond delay="0"/>
                                  </p:stCondLst>
                                  <p:childTnLst>
                                    <p:set>
                                      <p:cBhvr>
                                        <p:cTn id="85" dur="1" fill="hold">
                                          <p:stCondLst>
                                            <p:cond delay="0"/>
                                          </p:stCondLst>
                                        </p:cTn>
                                        <p:tgtEl>
                                          <p:spTgt spid="99491"/>
                                        </p:tgtEl>
                                        <p:attrNameLst>
                                          <p:attrName>style.visibility</p:attrName>
                                        </p:attrNameLst>
                                      </p:cBhvr>
                                      <p:to>
                                        <p:strVal val="visible"/>
                                      </p:to>
                                    </p:set>
                                    <p:animEffect transition="in" filter="wipe(down)">
                                      <p:cBhvr>
                                        <p:cTn id="86" dur="500"/>
                                        <p:tgtEl>
                                          <p:spTgt spid="99491"/>
                                        </p:tgtEl>
                                      </p:cBhvr>
                                    </p:animEffect>
                                  </p:childTnLst>
                                </p:cTn>
                              </p:par>
                            </p:childTnLst>
                          </p:cTn>
                        </p:par>
                        <p:par>
                          <p:cTn id="87" fill="hold">
                            <p:stCondLst>
                              <p:cond delay="2000"/>
                            </p:stCondLst>
                            <p:childTnLst>
                              <p:par>
                                <p:cTn id="88" presetID="22" presetClass="entr" presetSubtype="8" fill="hold" grpId="0" nodeType="afterEffect">
                                  <p:stCondLst>
                                    <p:cond delay="0"/>
                                  </p:stCondLst>
                                  <p:childTnLst>
                                    <p:set>
                                      <p:cBhvr>
                                        <p:cTn id="89" dur="1" fill="hold">
                                          <p:stCondLst>
                                            <p:cond delay="0"/>
                                          </p:stCondLst>
                                        </p:cTn>
                                        <p:tgtEl>
                                          <p:spTgt spid="99489"/>
                                        </p:tgtEl>
                                        <p:attrNameLst>
                                          <p:attrName>style.visibility</p:attrName>
                                        </p:attrNameLst>
                                      </p:cBhvr>
                                      <p:to>
                                        <p:strVal val="visible"/>
                                      </p:to>
                                    </p:set>
                                    <p:animEffect transition="in" filter="wipe(left)">
                                      <p:cBhvr>
                                        <p:cTn id="90" dur="500"/>
                                        <p:tgtEl>
                                          <p:spTgt spid="9948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99500"/>
                                        </p:tgtEl>
                                        <p:attrNameLst>
                                          <p:attrName>style.visibility</p:attrName>
                                        </p:attrNameLst>
                                      </p:cBhvr>
                                      <p:to>
                                        <p:strVal val="visible"/>
                                      </p:to>
                                    </p:set>
                                    <p:animEffect transition="in" filter="wipe(left)">
                                      <p:cBhvr>
                                        <p:cTn id="95" dur="500"/>
                                        <p:tgtEl>
                                          <p:spTgt spid="99500"/>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1" fill="hold" nodeType="clickEffect">
                                  <p:stCondLst>
                                    <p:cond delay="0"/>
                                  </p:stCondLst>
                                  <p:childTnLst>
                                    <p:set>
                                      <p:cBhvr>
                                        <p:cTn id="99" dur="1" fill="hold">
                                          <p:stCondLst>
                                            <p:cond delay="0"/>
                                          </p:stCondLst>
                                        </p:cTn>
                                        <p:tgtEl>
                                          <p:spTgt spid="256178"/>
                                        </p:tgtEl>
                                        <p:attrNameLst>
                                          <p:attrName>style.visibility</p:attrName>
                                        </p:attrNameLst>
                                      </p:cBhvr>
                                      <p:to>
                                        <p:strVal val="visible"/>
                                      </p:to>
                                    </p:set>
                                    <p:animEffect transition="in" filter="slide(fromTop)">
                                      <p:cBhvr>
                                        <p:cTn id="100" dur="500"/>
                                        <p:tgtEl>
                                          <p:spTgt spid="25617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99499"/>
                                        </p:tgtEl>
                                        <p:attrNameLst>
                                          <p:attrName>style.visibility</p:attrName>
                                        </p:attrNameLst>
                                      </p:cBhvr>
                                      <p:to>
                                        <p:strVal val="visible"/>
                                      </p:to>
                                    </p:set>
                                    <p:animEffect transition="in" filter="wipe(up)">
                                      <p:cBhvr>
                                        <p:cTn id="105" dur="500"/>
                                        <p:tgtEl>
                                          <p:spTgt spid="99499"/>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256204"/>
                                        </p:tgtEl>
                                        <p:attrNameLst>
                                          <p:attrName>style.visibility</p:attrName>
                                        </p:attrNameLst>
                                      </p:cBhvr>
                                      <p:to>
                                        <p:strVal val="visible"/>
                                      </p:to>
                                    </p:set>
                                    <p:animEffect transition="in" filter="blinds(horizontal)">
                                      <p:cBhvr>
                                        <p:cTn id="110" dur="500"/>
                                        <p:tgtEl>
                                          <p:spTgt spid="256204"/>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anim calcmode="lin" valueType="num">
                                      <p:cBhvr additive="base">
                                        <p:cTn id="115" dur="500" fill="hold"/>
                                        <p:tgtEl>
                                          <p:spTgt spid="3"/>
                                        </p:tgtEl>
                                        <p:attrNameLst>
                                          <p:attrName>ppt_x</p:attrName>
                                        </p:attrNameLst>
                                      </p:cBhvr>
                                      <p:tavLst>
                                        <p:tav tm="0">
                                          <p:val>
                                            <p:strVal val="#ppt_x"/>
                                          </p:val>
                                        </p:tav>
                                        <p:tav tm="100000">
                                          <p:val>
                                            <p:strVal val="#ppt_x"/>
                                          </p:val>
                                        </p:tav>
                                      </p:tavLst>
                                    </p:anim>
                                    <p:anim calcmode="lin" valueType="num">
                                      <p:cBhvr additive="base">
                                        <p:cTn id="1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56205"/>
                                        </p:tgtEl>
                                        <p:attrNameLst>
                                          <p:attrName>style.visibility</p:attrName>
                                        </p:attrNameLst>
                                      </p:cBhvr>
                                      <p:to>
                                        <p:strVal val="visible"/>
                                      </p:to>
                                    </p:set>
                                    <p:animEffect transition="in" filter="blinds(horizontal)">
                                      <p:cBhvr>
                                        <p:cTn id="121" dur="500"/>
                                        <p:tgtEl>
                                          <p:spTgt spid="256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74" grpId="0" animBg="1"/>
      <p:bldP spid="99503" grpId="0" animBg="1"/>
      <p:bldP spid="99504" grpId="0" animBg="1"/>
      <p:bldP spid="99499" grpId="0" animBg="1"/>
      <p:bldP spid="99500" grpId="0" animBg="1"/>
      <p:bldP spid="99494" grpId="0" animBg="1"/>
      <p:bldP spid="99495" grpId="0" animBg="1"/>
      <p:bldP spid="99496" grpId="0" animBg="1"/>
      <p:bldP spid="99497" grpId="0" animBg="1"/>
      <p:bldP spid="99498" grpId="0" animBg="1"/>
      <p:bldP spid="256190" grpId="0" animBg="1"/>
      <p:bldP spid="99489" grpId="0" animBg="1"/>
      <p:bldP spid="99490" grpId="0" animBg="1"/>
      <p:bldP spid="99491" grpId="0" animBg="1"/>
      <p:bldP spid="99492" grpId="0" animBg="1"/>
      <p:bldP spid="99493" grpId="0" animBg="1"/>
      <p:bldP spid="99486" grpId="0" animBg="1"/>
      <p:bldP spid="99487" grpId="0" animBg="1"/>
      <p:bldP spid="99488" grpId="0" animBg="1"/>
      <p:bldP spid="99484" grpId="0" animBg="1"/>
      <p:bldP spid="99485" grpId="0" animBg="1"/>
      <p:bldP spid="256204"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85875" y="203200"/>
            <a:ext cx="5324475" cy="422275"/>
          </a:xfrm>
        </p:spPr>
        <p:txBody>
          <a:bodyPr/>
          <a:lstStyle/>
          <a:p>
            <a:r>
              <a:rPr lang="zh-CN" altLang="en-US" smtClean="0">
                <a:ea typeface="宋体" panose="02010600030101010101" pitchFamily="2" charset="-122"/>
              </a:rPr>
              <a:t>第一讲 单周期数据通路的设计</a:t>
            </a:r>
          </a:p>
        </p:txBody>
      </p:sp>
      <p:sp>
        <p:nvSpPr>
          <p:cNvPr id="5123" name="Rectangle 3"/>
          <p:cNvSpPr>
            <a:spLocks noGrp="1" noChangeArrowheads="1"/>
          </p:cNvSpPr>
          <p:nvPr>
            <p:ph type="body" idx="1"/>
          </p:nvPr>
        </p:nvSpPr>
        <p:spPr>
          <a:xfrm>
            <a:off x="712551" y="1660356"/>
            <a:ext cx="7597775" cy="2682786"/>
          </a:xfrm>
        </p:spPr>
        <p:txBody>
          <a:bodyPr/>
          <a:lstStyle/>
          <a:p>
            <a:pPr>
              <a:lnSpc>
                <a:spcPct val="105000"/>
              </a:lnSpc>
              <a:spcBef>
                <a:spcPct val="20000"/>
              </a:spcBef>
            </a:pPr>
            <a:r>
              <a:rPr lang="zh-CN" altLang="en-US" sz="2000" dirty="0" smtClean="0">
                <a:ea typeface="黑体" panose="02010609060101010101" pitchFamily="49" charset="-122"/>
              </a:rPr>
              <a:t>数据通路的位置</a:t>
            </a:r>
          </a:p>
          <a:p>
            <a:pPr>
              <a:lnSpc>
                <a:spcPct val="105000"/>
              </a:lnSpc>
              <a:spcBef>
                <a:spcPct val="20000"/>
              </a:spcBef>
            </a:pPr>
            <a:r>
              <a:rPr lang="zh-CN" altLang="en-US" sz="2000" dirty="0" smtClean="0">
                <a:ea typeface="黑体" panose="02010609060101010101" pitchFamily="49" charset="-122"/>
              </a:rPr>
              <a:t>单周期数据通路的设计</a:t>
            </a:r>
          </a:p>
          <a:p>
            <a:pPr lvl="1">
              <a:lnSpc>
                <a:spcPct val="105000"/>
              </a:lnSpc>
              <a:spcBef>
                <a:spcPct val="20000"/>
              </a:spcBef>
            </a:pPr>
            <a:r>
              <a:rPr lang="zh-CN" altLang="en-US" sz="2000" dirty="0" smtClean="0">
                <a:ea typeface="黑体" panose="02010609060101010101" pitchFamily="49" charset="-122"/>
              </a:rPr>
              <a:t>数据通路的功能和实现</a:t>
            </a:r>
          </a:p>
          <a:p>
            <a:pPr lvl="2">
              <a:lnSpc>
                <a:spcPct val="105000"/>
              </a:lnSpc>
              <a:spcBef>
                <a:spcPct val="20000"/>
              </a:spcBef>
            </a:pPr>
            <a:r>
              <a:rPr lang="zh-CN" altLang="en-US" sz="2000" dirty="0" smtClean="0">
                <a:ea typeface="黑体" panose="02010609060101010101" pitchFamily="49" charset="-122"/>
              </a:rPr>
              <a:t>操作元件（组合逻辑部件）</a:t>
            </a:r>
          </a:p>
          <a:p>
            <a:pPr lvl="2">
              <a:lnSpc>
                <a:spcPct val="105000"/>
              </a:lnSpc>
              <a:spcBef>
                <a:spcPct val="20000"/>
              </a:spcBef>
            </a:pPr>
            <a:r>
              <a:rPr lang="zh-CN" altLang="en-US" sz="2000" dirty="0" smtClean="0">
                <a:ea typeface="黑体" panose="02010609060101010101" pitchFamily="49" charset="-122"/>
              </a:rPr>
              <a:t>状态 </a:t>
            </a:r>
            <a:r>
              <a:rPr lang="en-US" altLang="zh-CN" sz="2000" dirty="0" smtClean="0">
                <a:ea typeface="黑体" panose="02010609060101010101" pitchFamily="49" charset="-122"/>
              </a:rPr>
              <a:t>/ </a:t>
            </a:r>
            <a:r>
              <a:rPr lang="zh-CN" altLang="en-US" sz="2000" dirty="0" smtClean="0">
                <a:ea typeface="黑体" panose="02010609060101010101" pitchFamily="49" charset="-122"/>
              </a:rPr>
              <a:t>存储元件（时序逻辑部件）</a:t>
            </a:r>
          </a:p>
          <a:p>
            <a:pPr lvl="1">
              <a:lnSpc>
                <a:spcPct val="105000"/>
              </a:lnSpc>
              <a:spcBef>
                <a:spcPct val="20000"/>
              </a:spcBef>
            </a:pPr>
            <a:r>
              <a:rPr lang="zh-CN" altLang="en-US" sz="2000" dirty="0" smtClean="0">
                <a:ea typeface="黑体" panose="02010609060101010101" pitchFamily="49" charset="-122"/>
              </a:rPr>
              <a:t>数据通路的定时</a:t>
            </a:r>
          </a:p>
          <a:p>
            <a:pPr>
              <a:lnSpc>
                <a:spcPct val="105000"/>
              </a:lnSpc>
              <a:spcBef>
                <a:spcPct val="20000"/>
              </a:spcBef>
            </a:pPr>
            <a:r>
              <a:rPr lang="zh-CN" altLang="en-US" sz="2000" dirty="0" smtClean="0">
                <a:ea typeface="黑体" panose="02010609060101010101" pitchFamily="49" charset="-122"/>
              </a:rPr>
              <a:t>选择</a:t>
            </a:r>
            <a:r>
              <a:rPr lang="en-US" altLang="zh-CN" sz="2000" dirty="0" smtClean="0">
                <a:ea typeface="黑体" panose="02010609060101010101" pitchFamily="49" charset="-122"/>
              </a:rPr>
              <a:t>MIPS</a:t>
            </a:r>
            <a:r>
              <a:rPr lang="zh-CN" altLang="en-US" sz="2000" dirty="0" smtClean="0">
                <a:ea typeface="黑体" panose="02010609060101010101" pitchFamily="49" charset="-122"/>
              </a:rPr>
              <a:t>指令集的一个子集作为</a:t>
            </a:r>
            <a:r>
              <a:rPr lang="en-US" altLang="zh-CN" sz="2000" dirty="0" smtClean="0">
                <a:ea typeface="黑体" panose="02010609060101010101" pitchFamily="49" charset="-122"/>
              </a:rPr>
              <a:t>CPU</a:t>
            </a:r>
            <a:r>
              <a:rPr lang="zh-CN" altLang="en-US" sz="2000" dirty="0" smtClean="0">
                <a:ea typeface="黑体" panose="02010609060101010101" pitchFamily="49" charset="-122"/>
              </a:rPr>
              <a:t>的实现</a:t>
            </a:r>
            <a:r>
              <a:rPr lang="zh-CN" altLang="en-US" sz="2000" dirty="0">
                <a:ea typeface="黑体" panose="02010609060101010101" pitchFamily="49" charset="-122"/>
              </a:rPr>
              <a:t>目标的数据</a:t>
            </a:r>
            <a:r>
              <a:rPr lang="zh-CN" altLang="en-US" sz="2000" dirty="0" smtClean="0">
                <a:ea typeface="黑体" panose="02010609060101010101" pitchFamily="49" charset="-122"/>
              </a:rPr>
              <a:t>通路</a:t>
            </a:r>
            <a:endParaRPr lang="zh-CN" altLang="en-US" sz="2000" dirty="0">
              <a:ea typeface="黑体" panose="02010609060101010101" pitchFamily="49" charset="-122"/>
            </a:endParaRPr>
          </a:p>
        </p:txBody>
      </p:sp>
      <p:sp>
        <p:nvSpPr>
          <p:cNvPr id="5124" name="Rectangle 4"/>
          <p:cNvSpPr>
            <a:spLocks noChangeArrowheads="1"/>
          </p:cNvSpPr>
          <p:nvPr/>
        </p:nvSpPr>
        <p:spPr bwMode="auto">
          <a:xfrm>
            <a:off x="2501900" y="636588"/>
            <a:ext cx="3289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400">
                <a:solidFill>
                  <a:schemeClr val="accent1"/>
                </a:solidFill>
                <a:latin typeface="Times New Roman" panose="02020603050405020304" pitchFamily="18" charset="0"/>
                <a:ea typeface="宋体" panose="02010600030101010101" pitchFamily="2" charset="-122"/>
              </a:rPr>
              <a:t>主 要 内 容</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a:t>
            </a:fld>
            <a:endParaRPr lang="zh-CN"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44500" y="203200"/>
            <a:ext cx="6945313" cy="422275"/>
          </a:xfrm>
          <a:noFill/>
        </p:spPr>
        <p:txBody>
          <a:bodyPr/>
          <a:lstStyle/>
          <a:p>
            <a:r>
              <a:rPr lang="en-US" altLang="zh-CN" dirty="0" err="1" smtClean="0">
                <a:ea typeface="宋体" panose="02010600030101010101" pitchFamily="2" charset="-122"/>
              </a:rPr>
              <a:t>sw</a:t>
            </a:r>
            <a:r>
              <a:rPr lang="zh-CN" altLang="en-US" dirty="0" smtClean="0">
                <a:ea typeface="宋体" panose="02010600030101010101" pitchFamily="2" charset="-122"/>
              </a:rPr>
              <a:t>指令译码后的执行过程</a:t>
            </a:r>
            <a:endParaRPr lang="en-US" altLang="zh-CN" dirty="0" smtClean="0">
              <a:ea typeface="宋体" panose="02010600030101010101" pitchFamily="2" charset="-122"/>
            </a:endParaRPr>
          </a:p>
        </p:txBody>
      </p:sp>
      <p:grpSp>
        <p:nvGrpSpPr>
          <p:cNvPr id="104451" name="Group 3"/>
          <p:cNvGrpSpPr>
            <a:grpSpLocks/>
          </p:cNvGrpSpPr>
          <p:nvPr/>
        </p:nvGrpSpPr>
        <p:grpSpPr bwMode="auto">
          <a:xfrm>
            <a:off x="5029200" y="3654425"/>
            <a:ext cx="457200" cy="1136650"/>
            <a:chOff x="3168" y="2302"/>
            <a:chExt cx="288" cy="716"/>
          </a:xfrm>
        </p:grpSpPr>
        <p:sp>
          <p:nvSpPr>
            <p:cNvPr id="104632"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3"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4" name="Line 6"/>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5"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6"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7"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8"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9"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52" name="Line 12"/>
          <p:cNvSpPr>
            <a:spLocks noChangeShapeType="1"/>
          </p:cNvSpPr>
          <p:nvPr/>
        </p:nvSpPr>
        <p:spPr bwMode="auto">
          <a:xfrm flipH="1">
            <a:off x="5461000" y="4191000"/>
            <a:ext cx="14224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3" name="Line 13"/>
          <p:cNvSpPr>
            <a:spLocks noChangeShapeType="1"/>
          </p:cNvSpPr>
          <p:nvPr/>
        </p:nvSpPr>
        <p:spPr bwMode="auto">
          <a:xfrm flipH="1">
            <a:off x="5861050" y="414655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4" name="Rectangle 14"/>
          <p:cNvSpPr>
            <a:spLocks noChangeArrowheads="1"/>
          </p:cNvSpPr>
          <p:nvPr/>
        </p:nvSpPr>
        <p:spPr bwMode="auto">
          <a:xfrm>
            <a:off x="5548313" y="42084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455" name="Line 15"/>
          <p:cNvSpPr>
            <a:spLocks noChangeShapeType="1"/>
          </p:cNvSpPr>
          <p:nvPr/>
        </p:nvSpPr>
        <p:spPr bwMode="auto">
          <a:xfrm>
            <a:off x="5257800" y="32893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6" name="Rectangle 16"/>
          <p:cNvSpPr>
            <a:spLocks noChangeArrowheads="1"/>
          </p:cNvSpPr>
          <p:nvPr/>
        </p:nvSpPr>
        <p:spPr bwMode="auto">
          <a:xfrm>
            <a:off x="3919538" y="2951163"/>
            <a:ext cx="16478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u="sng" dirty="0">
                <a:solidFill>
                  <a:schemeClr val="accent1"/>
                </a:solidFill>
                <a:ea typeface="宋体" panose="02010600030101010101" pitchFamily="2" charset="-122"/>
              </a:rPr>
              <a:t>ALUctr = </a:t>
            </a:r>
            <a:r>
              <a:rPr lang="en-US" altLang="zh-CN" sz="1800" u="sng" dirty="0" err="1">
                <a:solidFill>
                  <a:schemeClr val="accent1"/>
                </a:solidFill>
                <a:ea typeface="宋体" panose="02010600030101010101" pitchFamily="2" charset="-122"/>
              </a:rPr>
              <a:t>addu</a:t>
            </a:r>
            <a:endParaRPr lang="en-US" altLang="zh-CN" sz="1800" u="sng" dirty="0">
              <a:solidFill>
                <a:schemeClr val="accent1"/>
              </a:solidFill>
              <a:ea typeface="宋体" panose="02010600030101010101" pitchFamily="2" charset="-122"/>
            </a:endParaRPr>
          </a:p>
        </p:txBody>
      </p:sp>
      <p:sp>
        <p:nvSpPr>
          <p:cNvPr id="104457" name="Rectangle 17"/>
          <p:cNvSpPr>
            <a:spLocks noChangeArrowheads="1"/>
          </p:cNvSpPr>
          <p:nvPr/>
        </p:nvSpPr>
        <p:spPr bwMode="auto">
          <a:xfrm>
            <a:off x="1036638" y="46259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04458" name="Rectangle 18"/>
          <p:cNvSpPr>
            <a:spLocks noChangeArrowheads="1"/>
          </p:cNvSpPr>
          <p:nvPr/>
        </p:nvSpPr>
        <p:spPr bwMode="auto">
          <a:xfrm>
            <a:off x="671513" y="378142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busW</a:t>
            </a:r>
          </a:p>
        </p:txBody>
      </p:sp>
      <p:sp>
        <p:nvSpPr>
          <p:cNvPr id="104459" name="Rectangle 19"/>
          <p:cNvSpPr>
            <a:spLocks noChangeArrowheads="1"/>
          </p:cNvSpPr>
          <p:nvPr/>
        </p:nvSpPr>
        <p:spPr bwMode="auto">
          <a:xfrm>
            <a:off x="1755775" y="3654425"/>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460" name="Line 20"/>
          <p:cNvSpPr>
            <a:spLocks noChangeShapeType="1"/>
          </p:cNvSpPr>
          <p:nvPr/>
        </p:nvSpPr>
        <p:spPr bwMode="auto">
          <a:xfrm>
            <a:off x="1793875" y="4560888"/>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1" name="Line 21"/>
          <p:cNvSpPr>
            <a:spLocks noChangeShapeType="1"/>
          </p:cNvSpPr>
          <p:nvPr/>
        </p:nvSpPr>
        <p:spPr bwMode="auto">
          <a:xfrm flipH="1">
            <a:off x="1768475" y="46497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2" name="Oval 22"/>
          <p:cNvSpPr>
            <a:spLocks noChangeArrowheads="1"/>
          </p:cNvSpPr>
          <p:nvPr/>
        </p:nvSpPr>
        <p:spPr bwMode="auto">
          <a:xfrm>
            <a:off x="1603375" y="459581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463" name="Rectangle 23"/>
          <p:cNvSpPr>
            <a:spLocks noChangeArrowheads="1"/>
          </p:cNvSpPr>
          <p:nvPr/>
        </p:nvSpPr>
        <p:spPr bwMode="auto">
          <a:xfrm>
            <a:off x="579438" y="3140075"/>
            <a:ext cx="1304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 = 0</a:t>
            </a:r>
          </a:p>
        </p:txBody>
      </p:sp>
      <p:sp>
        <p:nvSpPr>
          <p:cNvPr id="104464" name="Line 24"/>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5" name="Line 25"/>
          <p:cNvSpPr>
            <a:spLocks noChangeShapeType="1"/>
          </p:cNvSpPr>
          <p:nvPr/>
        </p:nvSpPr>
        <p:spPr bwMode="auto">
          <a:xfrm flipH="1">
            <a:off x="1289050" y="40751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6" name="Rectangle 26"/>
          <p:cNvSpPr>
            <a:spLocks noChangeArrowheads="1"/>
          </p:cNvSpPr>
          <p:nvPr/>
        </p:nvSpPr>
        <p:spPr bwMode="auto">
          <a:xfrm>
            <a:off x="938213" y="41497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467" name="Line 27"/>
          <p:cNvSpPr>
            <a:spLocks noChangeShapeType="1"/>
          </p:cNvSpPr>
          <p:nvPr/>
        </p:nvSpPr>
        <p:spPr bwMode="auto">
          <a:xfrm>
            <a:off x="3225800" y="3784600"/>
            <a:ext cx="1778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8" name="Line 28"/>
          <p:cNvSpPr>
            <a:spLocks noChangeShapeType="1"/>
          </p:cNvSpPr>
          <p:nvPr/>
        </p:nvSpPr>
        <p:spPr bwMode="auto">
          <a:xfrm flipH="1">
            <a:off x="4184650" y="371951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9" name="Rectangle 29"/>
          <p:cNvSpPr>
            <a:spLocks noChangeArrowheads="1"/>
          </p:cNvSpPr>
          <p:nvPr/>
        </p:nvSpPr>
        <p:spPr bwMode="auto">
          <a:xfrm>
            <a:off x="3871913" y="38528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470" name="Rectangle 30"/>
          <p:cNvSpPr>
            <a:spLocks noChangeArrowheads="1"/>
          </p:cNvSpPr>
          <p:nvPr/>
        </p:nvSpPr>
        <p:spPr bwMode="auto">
          <a:xfrm>
            <a:off x="3567113" y="343376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busA</a:t>
            </a:r>
          </a:p>
        </p:txBody>
      </p:sp>
      <p:sp>
        <p:nvSpPr>
          <p:cNvPr id="104471" name="Line 31"/>
          <p:cNvSpPr>
            <a:spLocks noChangeShapeType="1"/>
          </p:cNvSpPr>
          <p:nvPr/>
        </p:nvSpPr>
        <p:spPr bwMode="auto">
          <a:xfrm flipV="1">
            <a:off x="1905000" y="3416300"/>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2" name="Line 32"/>
          <p:cNvSpPr>
            <a:spLocks noChangeShapeType="1"/>
          </p:cNvSpPr>
          <p:nvPr/>
        </p:nvSpPr>
        <p:spPr bwMode="auto">
          <a:xfrm>
            <a:off x="3225800" y="4484688"/>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3" name="Line 33"/>
          <p:cNvSpPr>
            <a:spLocks noChangeShapeType="1"/>
          </p:cNvSpPr>
          <p:nvPr/>
        </p:nvSpPr>
        <p:spPr bwMode="auto">
          <a:xfrm flipV="1">
            <a:off x="3663950" y="4337050"/>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4" name="Rectangle 34"/>
          <p:cNvSpPr>
            <a:spLocks noChangeArrowheads="1"/>
          </p:cNvSpPr>
          <p:nvPr/>
        </p:nvSpPr>
        <p:spPr bwMode="auto">
          <a:xfrm>
            <a:off x="3262313" y="44815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475" name="Rectangle 35"/>
          <p:cNvSpPr>
            <a:spLocks noChangeArrowheads="1"/>
          </p:cNvSpPr>
          <p:nvPr/>
        </p:nvSpPr>
        <p:spPr bwMode="auto">
          <a:xfrm>
            <a:off x="3148013" y="40957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busB</a:t>
            </a:r>
          </a:p>
        </p:txBody>
      </p:sp>
      <p:sp>
        <p:nvSpPr>
          <p:cNvPr id="104476" name="Line 36"/>
          <p:cNvSpPr>
            <a:spLocks noChangeShapeType="1"/>
          </p:cNvSpPr>
          <p:nvPr/>
        </p:nvSpPr>
        <p:spPr bwMode="auto">
          <a:xfrm flipH="1">
            <a:off x="1130300" y="463708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7" name="Line 37"/>
          <p:cNvSpPr>
            <a:spLocks noChangeShapeType="1"/>
          </p:cNvSpPr>
          <p:nvPr/>
        </p:nvSpPr>
        <p:spPr bwMode="auto">
          <a:xfrm>
            <a:off x="30480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8" name="Line 38"/>
          <p:cNvSpPr>
            <a:spLocks noChangeShapeType="1"/>
          </p:cNvSpPr>
          <p:nvPr/>
        </p:nvSpPr>
        <p:spPr bwMode="auto">
          <a:xfrm flipV="1">
            <a:off x="29781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9" name="Rectangle 39"/>
          <p:cNvSpPr>
            <a:spLocks noChangeArrowheads="1"/>
          </p:cNvSpPr>
          <p:nvPr/>
        </p:nvSpPr>
        <p:spPr bwMode="auto">
          <a:xfrm>
            <a:off x="28051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04480" name="Line 40"/>
          <p:cNvSpPr>
            <a:spLocks noChangeShapeType="1"/>
          </p:cNvSpPr>
          <p:nvPr/>
        </p:nvSpPr>
        <p:spPr bwMode="auto">
          <a:xfrm>
            <a:off x="2209800" y="3016250"/>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1" name="Line 41"/>
          <p:cNvSpPr>
            <a:spLocks noChangeShapeType="1"/>
          </p:cNvSpPr>
          <p:nvPr/>
        </p:nvSpPr>
        <p:spPr bwMode="auto">
          <a:xfrm flipV="1">
            <a:off x="2139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2" name="Rectangle 42"/>
          <p:cNvSpPr>
            <a:spLocks noChangeArrowheads="1"/>
          </p:cNvSpPr>
          <p:nvPr/>
        </p:nvSpPr>
        <p:spPr bwMode="auto">
          <a:xfrm>
            <a:off x="1966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04483" name="Line 43"/>
          <p:cNvSpPr>
            <a:spLocks noChangeShapeType="1"/>
          </p:cNvSpPr>
          <p:nvPr/>
        </p:nvSpPr>
        <p:spPr bwMode="auto">
          <a:xfrm>
            <a:off x="25908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4" name="Line 44"/>
          <p:cNvSpPr>
            <a:spLocks noChangeShapeType="1"/>
          </p:cNvSpPr>
          <p:nvPr/>
        </p:nvSpPr>
        <p:spPr bwMode="auto">
          <a:xfrm flipV="1">
            <a:off x="2520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5" name="Rectangle 45"/>
          <p:cNvSpPr>
            <a:spLocks noChangeArrowheads="1"/>
          </p:cNvSpPr>
          <p:nvPr/>
        </p:nvSpPr>
        <p:spPr bwMode="auto">
          <a:xfrm>
            <a:off x="2347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04486" name="Rectangle 46"/>
          <p:cNvSpPr>
            <a:spLocks noChangeArrowheads="1"/>
          </p:cNvSpPr>
          <p:nvPr/>
        </p:nvSpPr>
        <p:spPr bwMode="auto">
          <a:xfrm>
            <a:off x="1966913" y="3640138"/>
            <a:ext cx="52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104487" name="Rectangle 47"/>
          <p:cNvSpPr>
            <a:spLocks noChangeArrowheads="1"/>
          </p:cNvSpPr>
          <p:nvPr/>
        </p:nvSpPr>
        <p:spPr bwMode="auto">
          <a:xfrm>
            <a:off x="2424113" y="3640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104488" name="Rectangle 48"/>
          <p:cNvSpPr>
            <a:spLocks noChangeArrowheads="1"/>
          </p:cNvSpPr>
          <p:nvPr/>
        </p:nvSpPr>
        <p:spPr bwMode="auto">
          <a:xfrm>
            <a:off x="2805113" y="3640138"/>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104489" name="Rectangle 49"/>
          <p:cNvSpPr>
            <a:spLocks noChangeArrowheads="1"/>
          </p:cNvSpPr>
          <p:nvPr/>
        </p:nvSpPr>
        <p:spPr bwMode="auto">
          <a:xfrm>
            <a:off x="1966913" y="3924300"/>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r>
              <a:rPr lang="zh-CN" altLang="en-US">
                <a:latin typeface="Times New Roman" panose="02020603050405020304" pitchFamily="18" charset="0"/>
                <a:ea typeface="宋体" panose="02010600030101010101" pitchFamily="2" charset="-122"/>
              </a:rPr>
              <a:t> </a:t>
            </a:r>
            <a:r>
              <a:rPr lang="zh-CN" altLang="en-US" sz="1800">
                <a:ea typeface="宋体" panose="02010600030101010101" pitchFamily="2" charset="-122"/>
              </a:rPr>
              <a:t>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104490" name="Line 50"/>
          <p:cNvSpPr>
            <a:spLocks noChangeShapeType="1"/>
          </p:cNvSpPr>
          <p:nvPr/>
        </p:nvSpPr>
        <p:spPr bwMode="auto">
          <a:xfrm flipH="1">
            <a:off x="749300" y="6172200"/>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1" name="Line 51"/>
          <p:cNvSpPr>
            <a:spLocks noChangeShapeType="1"/>
          </p:cNvSpPr>
          <p:nvPr/>
        </p:nvSpPr>
        <p:spPr bwMode="auto">
          <a:xfrm flipV="1">
            <a:off x="762000" y="4127500"/>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2" name="Rectangle 52"/>
          <p:cNvSpPr>
            <a:spLocks noChangeArrowheads="1"/>
          </p:cNvSpPr>
          <p:nvPr/>
        </p:nvSpPr>
        <p:spPr bwMode="auto">
          <a:xfrm>
            <a:off x="2576513" y="300037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104493" name="Rectangle 53"/>
          <p:cNvSpPr>
            <a:spLocks noChangeArrowheads="1"/>
          </p:cNvSpPr>
          <p:nvPr/>
        </p:nvSpPr>
        <p:spPr bwMode="auto">
          <a:xfrm>
            <a:off x="2347913" y="236061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nvGrpSpPr>
          <p:cNvPr id="104494" name="Group 54"/>
          <p:cNvGrpSpPr>
            <a:grpSpLocks/>
          </p:cNvGrpSpPr>
          <p:nvPr/>
        </p:nvGrpSpPr>
        <p:grpSpPr bwMode="auto">
          <a:xfrm>
            <a:off x="4191000" y="4203700"/>
            <a:ext cx="304800" cy="1227138"/>
            <a:chOff x="2640" y="2648"/>
            <a:chExt cx="192" cy="773"/>
          </a:xfrm>
        </p:grpSpPr>
        <p:sp>
          <p:nvSpPr>
            <p:cNvPr id="104628"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9"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0"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31"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95" name="Group 59"/>
          <p:cNvGrpSpPr>
            <a:grpSpLocks/>
          </p:cNvGrpSpPr>
          <p:nvPr/>
        </p:nvGrpSpPr>
        <p:grpSpPr bwMode="auto">
          <a:xfrm>
            <a:off x="1473200" y="2754313"/>
            <a:ext cx="1168400" cy="284162"/>
            <a:chOff x="928" y="1735"/>
            <a:chExt cx="736" cy="179"/>
          </a:xfrm>
        </p:grpSpPr>
        <p:sp>
          <p:nvSpPr>
            <p:cNvPr id="104624"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5"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6"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7"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96" name="Rectangle 64"/>
          <p:cNvSpPr>
            <a:spLocks noChangeArrowheads="1"/>
          </p:cNvSpPr>
          <p:nvPr/>
        </p:nvSpPr>
        <p:spPr bwMode="auto">
          <a:xfrm>
            <a:off x="2986088" y="30003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Rt</a:t>
            </a:r>
          </a:p>
        </p:txBody>
      </p:sp>
      <p:sp>
        <p:nvSpPr>
          <p:cNvPr id="104497" name="Line 65"/>
          <p:cNvSpPr>
            <a:spLocks noChangeShapeType="1"/>
          </p:cNvSpPr>
          <p:nvPr/>
        </p:nvSpPr>
        <p:spPr bwMode="auto">
          <a:xfrm>
            <a:off x="23622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8" name="Line 66"/>
          <p:cNvSpPr>
            <a:spLocks noChangeShapeType="1"/>
          </p:cNvSpPr>
          <p:nvPr/>
        </p:nvSpPr>
        <p:spPr bwMode="auto">
          <a:xfrm>
            <a:off x="17526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9" name="Rectangle 67"/>
          <p:cNvSpPr>
            <a:spLocks noChangeArrowheads="1"/>
          </p:cNvSpPr>
          <p:nvPr/>
        </p:nvSpPr>
        <p:spPr bwMode="auto">
          <a:xfrm>
            <a:off x="1738313" y="236061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104500" name="Line 68"/>
          <p:cNvSpPr>
            <a:spLocks noChangeShapeType="1"/>
          </p:cNvSpPr>
          <p:nvPr/>
        </p:nvSpPr>
        <p:spPr bwMode="auto">
          <a:xfrm flipH="1">
            <a:off x="1054100" y="2895600"/>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1" name="Rectangle 69"/>
          <p:cNvSpPr>
            <a:spLocks noChangeArrowheads="1"/>
          </p:cNvSpPr>
          <p:nvPr/>
        </p:nvSpPr>
        <p:spPr bwMode="auto">
          <a:xfrm>
            <a:off x="150813" y="2540000"/>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RegDst</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x</a:t>
            </a:r>
          </a:p>
        </p:txBody>
      </p:sp>
      <p:sp>
        <p:nvSpPr>
          <p:cNvPr id="104502" name="Rectangle 70"/>
          <p:cNvSpPr>
            <a:spLocks noChangeArrowheads="1"/>
          </p:cNvSpPr>
          <p:nvPr/>
        </p:nvSpPr>
        <p:spPr bwMode="auto">
          <a:xfrm>
            <a:off x="3136900" y="4889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503" name="Rectangle 71"/>
          <p:cNvSpPr>
            <a:spLocks noChangeArrowheads="1"/>
          </p:cNvSpPr>
          <p:nvPr/>
        </p:nvSpPr>
        <p:spPr bwMode="auto">
          <a:xfrm rot="5400000">
            <a:off x="3024981" y="5198269"/>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Ext</a:t>
            </a:r>
          </a:p>
        </p:txBody>
      </p:sp>
      <p:sp>
        <p:nvSpPr>
          <p:cNvPr id="104504" name="Rectangle 72"/>
          <p:cNvSpPr>
            <a:spLocks noChangeArrowheads="1"/>
          </p:cNvSpPr>
          <p:nvPr/>
        </p:nvSpPr>
        <p:spPr bwMode="auto">
          <a:xfrm rot="5400000">
            <a:off x="3982244" y="46204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4505" name="Rectangle 73"/>
          <p:cNvSpPr>
            <a:spLocks noChangeArrowheads="1"/>
          </p:cNvSpPr>
          <p:nvPr/>
        </p:nvSpPr>
        <p:spPr bwMode="auto">
          <a:xfrm>
            <a:off x="1776413" y="275113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4506" name="Line 74"/>
          <p:cNvSpPr>
            <a:spLocks noChangeShapeType="1"/>
          </p:cNvSpPr>
          <p:nvPr/>
        </p:nvSpPr>
        <p:spPr bwMode="auto">
          <a:xfrm>
            <a:off x="3530600" y="5276850"/>
            <a:ext cx="635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7" name="Rectangle 75"/>
          <p:cNvSpPr>
            <a:spLocks noChangeArrowheads="1"/>
          </p:cNvSpPr>
          <p:nvPr/>
        </p:nvSpPr>
        <p:spPr bwMode="auto">
          <a:xfrm>
            <a:off x="3509963" y="5308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508" name="Line 76"/>
          <p:cNvSpPr>
            <a:spLocks noChangeShapeType="1"/>
          </p:cNvSpPr>
          <p:nvPr/>
        </p:nvSpPr>
        <p:spPr bwMode="auto">
          <a:xfrm flipH="1">
            <a:off x="3651250" y="521176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9" name="Line 77"/>
          <p:cNvSpPr>
            <a:spLocks noChangeShapeType="1"/>
          </p:cNvSpPr>
          <p:nvPr/>
        </p:nvSpPr>
        <p:spPr bwMode="auto">
          <a:xfrm>
            <a:off x="2159000" y="5418138"/>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0" name="Line 78"/>
          <p:cNvSpPr>
            <a:spLocks noChangeShapeType="1"/>
          </p:cNvSpPr>
          <p:nvPr/>
        </p:nvSpPr>
        <p:spPr bwMode="auto">
          <a:xfrm flipH="1">
            <a:off x="2584450" y="53546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1" name="Rectangle 79"/>
          <p:cNvSpPr>
            <a:spLocks noChangeArrowheads="1"/>
          </p:cNvSpPr>
          <p:nvPr/>
        </p:nvSpPr>
        <p:spPr bwMode="auto">
          <a:xfrm>
            <a:off x="2271713" y="54149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04512" name="Rectangle 80"/>
          <p:cNvSpPr>
            <a:spLocks noChangeArrowheads="1"/>
          </p:cNvSpPr>
          <p:nvPr/>
        </p:nvSpPr>
        <p:spPr bwMode="auto">
          <a:xfrm>
            <a:off x="1255713" y="52736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04513" name="Line 81"/>
          <p:cNvSpPr>
            <a:spLocks noChangeShapeType="1"/>
          </p:cNvSpPr>
          <p:nvPr/>
        </p:nvSpPr>
        <p:spPr bwMode="auto">
          <a:xfrm>
            <a:off x="4343400" y="5360988"/>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4" name="Rectangle 82"/>
          <p:cNvSpPr>
            <a:spLocks noChangeArrowheads="1"/>
          </p:cNvSpPr>
          <p:nvPr/>
        </p:nvSpPr>
        <p:spPr bwMode="auto">
          <a:xfrm>
            <a:off x="3948113" y="5781675"/>
            <a:ext cx="13938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ALUSrc</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104515" name="Line 83"/>
          <p:cNvSpPr>
            <a:spLocks noChangeShapeType="1"/>
          </p:cNvSpPr>
          <p:nvPr/>
        </p:nvSpPr>
        <p:spPr bwMode="auto">
          <a:xfrm>
            <a:off x="4521200" y="4637088"/>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6" name="Line 84"/>
          <p:cNvSpPr>
            <a:spLocks noChangeShapeType="1"/>
          </p:cNvSpPr>
          <p:nvPr/>
        </p:nvSpPr>
        <p:spPr bwMode="auto">
          <a:xfrm>
            <a:off x="8534400" y="4506913"/>
            <a:ext cx="0" cy="1652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7" name="Line 85"/>
          <p:cNvSpPr>
            <a:spLocks noChangeShapeType="1"/>
          </p:cNvSpPr>
          <p:nvPr/>
        </p:nvSpPr>
        <p:spPr bwMode="auto">
          <a:xfrm>
            <a:off x="3352800" y="5862638"/>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8" name="Rectangle 86"/>
          <p:cNvSpPr>
            <a:spLocks noChangeArrowheads="1"/>
          </p:cNvSpPr>
          <p:nvPr/>
        </p:nvSpPr>
        <p:spPr bwMode="auto">
          <a:xfrm>
            <a:off x="2347913" y="6191250"/>
            <a:ext cx="1228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ExtOp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grpSp>
        <p:nvGrpSpPr>
          <p:cNvPr id="104519" name="Group 87"/>
          <p:cNvGrpSpPr>
            <a:grpSpLocks/>
          </p:cNvGrpSpPr>
          <p:nvPr/>
        </p:nvGrpSpPr>
        <p:grpSpPr bwMode="auto">
          <a:xfrm>
            <a:off x="7772400" y="3938588"/>
            <a:ext cx="304800" cy="1255712"/>
            <a:chOff x="4896" y="2481"/>
            <a:chExt cx="192" cy="791"/>
          </a:xfrm>
        </p:grpSpPr>
        <p:sp>
          <p:nvSpPr>
            <p:cNvPr id="104620"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1"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2"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23"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520" name="Rectangle 92"/>
          <p:cNvSpPr>
            <a:spLocks noChangeArrowheads="1"/>
          </p:cNvSpPr>
          <p:nvPr/>
        </p:nvSpPr>
        <p:spPr bwMode="auto">
          <a:xfrm rot="5400000">
            <a:off x="7544594" y="4475957"/>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4521" name="Line 93"/>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2" name="Rectangle 94"/>
          <p:cNvSpPr>
            <a:spLocks noChangeArrowheads="1"/>
          </p:cNvSpPr>
          <p:nvPr/>
        </p:nvSpPr>
        <p:spPr bwMode="auto">
          <a:xfrm>
            <a:off x="7318375" y="3208338"/>
            <a:ext cx="1736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MemtoReg = x</a:t>
            </a:r>
          </a:p>
        </p:txBody>
      </p:sp>
      <p:sp>
        <p:nvSpPr>
          <p:cNvPr id="104523" name="Line 95"/>
          <p:cNvSpPr>
            <a:spLocks noChangeShapeType="1"/>
          </p:cNvSpPr>
          <p:nvPr/>
        </p:nvSpPr>
        <p:spPr bwMode="auto">
          <a:xfrm>
            <a:off x="8089900" y="4494213"/>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4" name="Rectangle 96"/>
          <p:cNvSpPr>
            <a:spLocks noChangeArrowheads="1"/>
          </p:cNvSpPr>
          <p:nvPr/>
        </p:nvSpPr>
        <p:spPr bwMode="auto">
          <a:xfrm>
            <a:off x="6022975" y="4862513"/>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525" name="Line 97"/>
          <p:cNvSpPr>
            <a:spLocks noChangeShapeType="1"/>
          </p:cNvSpPr>
          <p:nvPr/>
        </p:nvSpPr>
        <p:spPr bwMode="auto">
          <a:xfrm flipH="1">
            <a:off x="5397500" y="584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6" name="Rectangle 98"/>
          <p:cNvSpPr>
            <a:spLocks noChangeArrowheads="1"/>
          </p:cNvSpPr>
          <p:nvPr/>
        </p:nvSpPr>
        <p:spPr bwMode="auto">
          <a:xfrm>
            <a:off x="5354638" y="55149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04527" name="Rectangle 99"/>
          <p:cNvSpPr>
            <a:spLocks noChangeArrowheads="1"/>
          </p:cNvSpPr>
          <p:nvPr/>
        </p:nvSpPr>
        <p:spPr bwMode="auto">
          <a:xfrm>
            <a:off x="4557713" y="5060950"/>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a:t>
            </a:r>
            <a:r>
              <a:rPr lang="en-US" altLang="zh-CN"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In</a:t>
            </a:r>
          </a:p>
        </p:txBody>
      </p:sp>
      <p:sp>
        <p:nvSpPr>
          <p:cNvPr id="104528" name="Line 100"/>
          <p:cNvSpPr>
            <a:spLocks noChangeShapeType="1"/>
          </p:cNvSpPr>
          <p:nvPr/>
        </p:nvSpPr>
        <p:spPr bwMode="auto">
          <a:xfrm>
            <a:off x="6061075" y="576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9" name="Line 101"/>
          <p:cNvSpPr>
            <a:spLocks noChangeShapeType="1"/>
          </p:cNvSpPr>
          <p:nvPr/>
        </p:nvSpPr>
        <p:spPr bwMode="auto">
          <a:xfrm flipH="1">
            <a:off x="6035675" y="585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0" name="Oval 102"/>
          <p:cNvSpPr>
            <a:spLocks noChangeArrowheads="1"/>
          </p:cNvSpPr>
          <p:nvPr/>
        </p:nvSpPr>
        <p:spPr bwMode="auto">
          <a:xfrm>
            <a:off x="5870575" y="580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531" name="Rectangle 103"/>
          <p:cNvSpPr>
            <a:spLocks noChangeArrowheads="1"/>
          </p:cNvSpPr>
          <p:nvPr/>
        </p:nvSpPr>
        <p:spPr bwMode="auto">
          <a:xfrm>
            <a:off x="6003925" y="4845050"/>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WrEn</a:t>
            </a:r>
          </a:p>
        </p:txBody>
      </p:sp>
      <p:sp>
        <p:nvSpPr>
          <p:cNvPr id="104532" name="Line 104"/>
          <p:cNvSpPr>
            <a:spLocks noChangeShapeType="1"/>
          </p:cNvSpPr>
          <p:nvPr/>
        </p:nvSpPr>
        <p:spPr bwMode="auto">
          <a:xfrm flipH="1">
            <a:off x="3784600" y="5029200"/>
            <a:ext cx="2260600" cy="0"/>
          </a:xfrm>
          <a:prstGeom prst="line">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3" name="Line 105"/>
          <p:cNvSpPr>
            <a:spLocks noChangeShapeType="1"/>
          </p:cNvSpPr>
          <p:nvPr/>
        </p:nvSpPr>
        <p:spPr bwMode="auto">
          <a:xfrm flipH="1">
            <a:off x="5403850" y="4922838"/>
            <a:ext cx="165100" cy="176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4" name="Rectangle 106"/>
          <p:cNvSpPr>
            <a:spLocks noChangeArrowheads="1"/>
          </p:cNvSpPr>
          <p:nvPr/>
        </p:nvSpPr>
        <p:spPr bwMode="auto">
          <a:xfrm>
            <a:off x="5319713" y="5054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535" name="Line 107"/>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6" name="Line 108"/>
          <p:cNvSpPr>
            <a:spLocks noChangeShapeType="1"/>
          </p:cNvSpPr>
          <p:nvPr/>
        </p:nvSpPr>
        <p:spPr bwMode="auto">
          <a:xfrm>
            <a:off x="6858000" y="4235450"/>
            <a:ext cx="0" cy="588963"/>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7" name="Rectangle 109"/>
          <p:cNvSpPr>
            <a:spLocks noChangeArrowheads="1"/>
          </p:cNvSpPr>
          <p:nvPr/>
        </p:nvSpPr>
        <p:spPr bwMode="auto">
          <a:xfrm>
            <a:off x="6615113" y="484663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Adr</a:t>
            </a:r>
          </a:p>
        </p:txBody>
      </p:sp>
      <p:sp>
        <p:nvSpPr>
          <p:cNvPr id="104538" name="Rectangle 110"/>
          <p:cNvSpPr>
            <a:spLocks noChangeArrowheads="1"/>
          </p:cNvSpPr>
          <p:nvPr/>
        </p:nvSpPr>
        <p:spPr bwMode="auto">
          <a:xfrm>
            <a:off x="6015038" y="5202238"/>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104539" name="Line 111"/>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0" name="Line 112"/>
          <p:cNvSpPr>
            <a:spLocks noChangeShapeType="1"/>
          </p:cNvSpPr>
          <p:nvPr/>
        </p:nvSpPr>
        <p:spPr bwMode="auto">
          <a:xfrm>
            <a:off x="7315200" y="5041900"/>
            <a:ext cx="0" cy="434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1" name="Line 113"/>
          <p:cNvSpPr>
            <a:spLocks noChangeShapeType="1"/>
          </p:cNvSpPr>
          <p:nvPr/>
        </p:nvSpPr>
        <p:spPr bwMode="auto">
          <a:xfrm flipH="1">
            <a:off x="7150100" y="5489575"/>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2" name="Line 114"/>
          <p:cNvSpPr>
            <a:spLocks noChangeShapeType="1"/>
          </p:cNvSpPr>
          <p:nvPr/>
        </p:nvSpPr>
        <p:spPr bwMode="auto">
          <a:xfrm flipH="1">
            <a:off x="7385050" y="49482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3" name="Rectangle 115"/>
          <p:cNvSpPr>
            <a:spLocks noChangeArrowheads="1"/>
          </p:cNvSpPr>
          <p:nvPr/>
        </p:nvSpPr>
        <p:spPr bwMode="auto">
          <a:xfrm>
            <a:off x="7148513" y="46497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4544" name="Rectangle 116"/>
          <p:cNvSpPr>
            <a:spLocks noChangeArrowheads="1"/>
          </p:cNvSpPr>
          <p:nvPr/>
        </p:nvSpPr>
        <p:spPr bwMode="auto">
          <a:xfrm>
            <a:off x="6297613" y="3475038"/>
            <a:ext cx="1381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104545" name="Line 117"/>
          <p:cNvSpPr>
            <a:spLocks noChangeShapeType="1"/>
          </p:cNvSpPr>
          <p:nvPr/>
        </p:nvSpPr>
        <p:spPr bwMode="auto">
          <a:xfrm>
            <a:off x="3810000" y="4521200"/>
            <a:ext cx="0" cy="4826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6" name="Rectangle 118"/>
          <p:cNvSpPr>
            <a:spLocks noChangeArrowheads="1"/>
          </p:cNvSpPr>
          <p:nvPr/>
        </p:nvSpPr>
        <p:spPr bwMode="auto">
          <a:xfrm rot="5400000">
            <a:off x="5023644" y="4072732"/>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104547" name="Rectangle 119"/>
          <p:cNvSpPr>
            <a:spLocks noChangeArrowheads="1"/>
          </p:cNvSpPr>
          <p:nvPr/>
        </p:nvSpPr>
        <p:spPr bwMode="auto">
          <a:xfrm>
            <a:off x="4575175" y="1993900"/>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548" name="Line 120"/>
          <p:cNvSpPr>
            <a:spLocks noChangeShapeType="1"/>
          </p:cNvSpPr>
          <p:nvPr/>
        </p:nvSpPr>
        <p:spPr bwMode="auto">
          <a:xfrm flipH="1">
            <a:off x="3949700" y="27209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9" name="Line 121"/>
          <p:cNvSpPr>
            <a:spLocks noChangeShapeType="1"/>
          </p:cNvSpPr>
          <p:nvPr/>
        </p:nvSpPr>
        <p:spPr bwMode="auto">
          <a:xfrm>
            <a:off x="4613275" y="26447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0" name="Line 122"/>
          <p:cNvSpPr>
            <a:spLocks noChangeShapeType="1"/>
          </p:cNvSpPr>
          <p:nvPr/>
        </p:nvSpPr>
        <p:spPr bwMode="auto">
          <a:xfrm flipH="1">
            <a:off x="4587875" y="27336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1" name="Oval 123"/>
          <p:cNvSpPr>
            <a:spLocks noChangeArrowheads="1"/>
          </p:cNvSpPr>
          <p:nvPr/>
        </p:nvSpPr>
        <p:spPr bwMode="auto">
          <a:xfrm>
            <a:off x="4422775" y="26797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552" name="Rectangle 124"/>
          <p:cNvSpPr>
            <a:spLocks noChangeArrowheads="1"/>
          </p:cNvSpPr>
          <p:nvPr/>
        </p:nvSpPr>
        <p:spPr bwMode="auto">
          <a:xfrm>
            <a:off x="4494213" y="2078038"/>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Fetch</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Unit</a:t>
            </a:r>
          </a:p>
        </p:txBody>
      </p:sp>
      <p:sp>
        <p:nvSpPr>
          <p:cNvPr id="104553" name="Rectangle 125"/>
          <p:cNvSpPr>
            <a:spLocks noChangeArrowheads="1"/>
          </p:cNvSpPr>
          <p:nvPr/>
        </p:nvSpPr>
        <p:spPr bwMode="auto">
          <a:xfrm>
            <a:off x="3500438" y="25304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04554" name="Line 126"/>
          <p:cNvSpPr>
            <a:spLocks noChangeShapeType="1"/>
          </p:cNvSpPr>
          <p:nvPr/>
        </p:nvSpPr>
        <p:spPr bwMode="auto">
          <a:xfrm flipV="1">
            <a:off x="5638800" y="2882900"/>
            <a:ext cx="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5" name="Line 127"/>
          <p:cNvSpPr>
            <a:spLocks noChangeShapeType="1"/>
          </p:cNvSpPr>
          <p:nvPr/>
        </p:nvSpPr>
        <p:spPr bwMode="auto">
          <a:xfrm flipH="1">
            <a:off x="5473700" y="4038600"/>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6" name="Rectangle 128"/>
          <p:cNvSpPr>
            <a:spLocks noChangeArrowheads="1"/>
          </p:cNvSpPr>
          <p:nvPr/>
        </p:nvSpPr>
        <p:spPr bwMode="auto">
          <a:xfrm>
            <a:off x="5624513" y="3505200"/>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104557" name="Line 129"/>
          <p:cNvSpPr>
            <a:spLocks noChangeShapeType="1"/>
          </p:cNvSpPr>
          <p:nvPr/>
        </p:nvSpPr>
        <p:spPr bwMode="auto">
          <a:xfrm>
            <a:off x="5803900" y="21336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58" name="Rectangle 130"/>
          <p:cNvSpPr>
            <a:spLocks noChangeArrowheads="1"/>
          </p:cNvSpPr>
          <p:nvPr/>
        </p:nvSpPr>
        <p:spPr bwMode="auto">
          <a:xfrm>
            <a:off x="5853113" y="1744663"/>
            <a:ext cx="2066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104559" name="Line 131"/>
          <p:cNvSpPr>
            <a:spLocks noChangeShapeType="1"/>
          </p:cNvSpPr>
          <p:nvPr/>
        </p:nvSpPr>
        <p:spPr bwMode="auto">
          <a:xfrm>
            <a:off x="3975100" y="24384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0" name="Line 132"/>
          <p:cNvSpPr>
            <a:spLocks noChangeShapeType="1"/>
          </p:cNvSpPr>
          <p:nvPr/>
        </p:nvSpPr>
        <p:spPr bwMode="auto">
          <a:xfrm>
            <a:off x="3975100" y="2133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61" name="Rectangle 133"/>
          <p:cNvSpPr>
            <a:spLocks noChangeArrowheads="1"/>
          </p:cNvSpPr>
          <p:nvPr/>
        </p:nvSpPr>
        <p:spPr bwMode="auto">
          <a:xfrm>
            <a:off x="2789238" y="2225675"/>
            <a:ext cx="1165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104562" name="Rectangle 134"/>
          <p:cNvSpPr>
            <a:spLocks noChangeArrowheads="1"/>
          </p:cNvSpPr>
          <p:nvPr/>
        </p:nvSpPr>
        <p:spPr bwMode="auto">
          <a:xfrm>
            <a:off x="2636838" y="1844675"/>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 = 0</a:t>
            </a:r>
          </a:p>
        </p:txBody>
      </p:sp>
      <p:sp>
        <p:nvSpPr>
          <p:cNvPr id="104563" name="Rectangle 135"/>
          <p:cNvSpPr>
            <a:spLocks noChangeArrowheads="1"/>
          </p:cNvSpPr>
          <p:nvPr/>
        </p:nvSpPr>
        <p:spPr bwMode="auto">
          <a:xfrm>
            <a:off x="7732713" y="4038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4564" name="Rectangle 136"/>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4565" name="Rectangle 137"/>
          <p:cNvSpPr>
            <a:spLocks noChangeArrowheads="1"/>
          </p:cNvSpPr>
          <p:nvPr/>
        </p:nvSpPr>
        <p:spPr bwMode="auto">
          <a:xfrm>
            <a:off x="4151313" y="42672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4566" name="Rectangle 138"/>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4567" name="Rectangle 139"/>
          <p:cNvSpPr>
            <a:spLocks noChangeArrowheads="1"/>
          </p:cNvSpPr>
          <p:nvPr/>
        </p:nvSpPr>
        <p:spPr bwMode="auto">
          <a:xfrm>
            <a:off x="22812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4568" name="Rectangle 140"/>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4569" name="Line 141"/>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0" name="Rectangle 142"/>
          <p:cNvSpPr>
            <a:spLocks noChangeArrowheads="1"/>
          </p:cNvSpPr>
          <p:nvPr/>
        </p:nvSpPr>
        <p:spPr bwMode="auto">
          <a:xfrm rot="5400000">
            <a:off x="57570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&lt;21:25&gt;</a:t>
            </a:r>
          </a:p>
        </p:txBody>
      </p:sp>
      <p:sp>
        <p:nvSpPr>
          <p:cNvPr id="104571" name="Rectangle 143"/>
          <p:cNvSpPr>
            <a:spLocks noChangeArrowheads="1"/>
          </p:cNvSpPr>
          <p:nvPr/>
        </p:nvSpPr>
        <p:spPr bwMode="auto">
          <a:xfrm rot="5400000">
            <a:off x="62904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&lt;16:20&gt;</a:t>
            </a:r>
          </a:p>
        </p:txBody>
      </p:sp>
      <p:sp>
        <p:nvSpPr>
          <p:cNvPr id="104572" name="Rectangle 144"/>
          <p:cNvSpPr>
            <a:spLocks noChangeArrowheads="1"/>
          </p:cNvSpPr>
          <p:nvPr/>
        </p:nvSpPr>
        <p:spPr bwMode="auto">
          <a:xfrm rot="5400000">
            <a:off x="68238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&lt;11:15&gt;</a:t>
            </a:r>
          </a:p>
        </p:txBody>
      </p:sp>
      <p:sp>
        <p:nvSpPr>
          <p:cNvPr id="104573" name="Rectangle 145"/>
          <p:cNvSpPr>
            <a:spLocks noChangeArrowheads="1"/>
          </p:cNvSpPr>
          <p:nvPr/>
        </p:nvSpPr>
        <p:spPr bwMode="auto">
          <a:xfrm rot="5400000">
            <a:off x="7369969" y="2412207"/>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&lt;0:15&gt;</a:t>
            </a:r>
          </a:p>
        </p:txBody>
      </p:sp>
      <p:sp>
        <p:nvSpPr>
          <p:cNvPr id="104574" name="Line 146"/>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5" name="Line 147"/>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6" name="Line 148"/>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77" name="Rectangle 149"/>
          <p:cNvSpPr>
            <a:spLocks noChangeArrowheads="1"/>
          </p:cNvSpPr>
          <p:nvPr/>
        </p:nvSpPr>
        <p:spPr bwMode="auto">
          <a:xfrm>
            <a:off x="7453313" y="29718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04578" name="Rectangle 150"/>
          <p:cNvSpPr>
            <a:spLocks noChangeArrowheads="1"/>
          </p:cNvSpPr>
          <p:nvPr/>
        </p:nvSpPr>
        <p:spPr bwMode="auto">
          <a:xfrm>
            <a:off x="6919913" y="29718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104579" name="Rectangle 151"/>
          <p:cNvSpPr>
            <a:spLocks noChangeArrowheads="1"/>
          </p:cNvSpPr>
          <p:nvPr/>
        </p:nvSpPr>
        <p:spPr bwMode="auto">
          <a:xfrm>
            <a:off x="6462713" y="29718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104580" name="Rectangle 152"/>
          <p:cNvSpPr>
            <a:spLocks noChangeArrowheads="1"/>
          </p:cNvSpPr>
          <p:nvPr/>
        </p:nvSpPr>
        <p:spPr bwMode="auto">
          <a:xfrm>
            <a:off x="5929313" y="29718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104581" name="Rectangle 153"/>
          <p:cNvSpPr>
            <a:spLocks noGrp="1" noChangeArrowheads="1"/>
          </p:cNvSpPr>
          <p:nvPr>
            <p:ph type="body" idx="1"/>
          </p:nvPr>
        </p:nvSpPr>
        <p:spPr>
          <a:xfrm>
            <a:off x="419100" y="1447800"/>
            <a:ext cx="8191500" cy="325438"/>
          </a:xfrm>
          <a:noFill/>
        </p:spPr>
        <p:txBody>
          <a:bodyPr/>
          <a:lstStyle/>
          <a:p>
            <a:r>
              <a:rPr lang="en-US" altLang="zh-CN" smtClean="0">
                <a:ea typeface="宋体" panose="02010600030101010101" pitchFamily="2" charset="-122"/>
              </a:rPr>
              <a:t>M{R[rs] + SignExt[imm16]} </a:t>
            </a:r>
            <a:r>
              <a:rPr lang="en-US" altLang="zh-CN" smtClean="0">
                <a:ea typeface="宋体" panose="02010600030101010101" pitchFamily="2" charset="-122"/>
                <a:cs typeface="Arial" panose="020B0604020202020204" pitchFamily="34" charset="0"/>
                <a:sym typeface="Wingdings" panose="05000000000000000000" pitchFamily="2" charset="2"/>
              </a:rPr>
              <a:t>←</a:t>
            </a:r>
            <a:r>
              <a:rPr lang="en-US" altLang="zh-CN" smtClean="0">
                <a:ea typeface="宋体" panose="02010600030101010101" pitchFamily="2" charset="-122"/>
              </a:rPr>
              <a:t> R[rt]</a:t>
            </a:r>
          </a:p>
        </p:txBody>
      </p:sp>
      <p:grpSp>
        <p:nvGrpSpPr>
          <p:cNvPr id="104582" name="Group 154"/>
          <p:cNvGrpSpPr>
            <a:grpSpLocks/>
          </p:cNvGrpSpPr>
          <p:nvPr/>
        </p:nvGrpSpPr>
        <p:grpSpPr bwMode="auto">
          <a:xfrm>
            <a:off x="1749425" y="609600"/>
            <a:ext cx="5949950" cy="668338"/>
            <a:chOff x="1102" y="384"/>
            <a:chExt cx="3748" cy="421"/>
          </a:xfrm>
        </p:grpSpPr>
        <p:sp>
          <p:nvSpPr>
            <p:cNvPr id="104603" name="Rectangle 155"/>
            <p:cNvSpPr>
              <a:spLocks noChangeArrowheads="1"/>
            </p:cNvSpPr>
            <p:nvPr/>
          </p:nvSpPr>
          <p:spPr bwMode="auto">
            <a:xfrm>
              <a:off x="1167" y="584"/>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4604" name="Group 156"/>
            <p:cNvGrpSpPr>
              <a:grpSpLocks/>
            </p:cNvGrpSpPr>
            <p:nvPr/>
          </p:nvGrpSpPr>
          <p:grpSpPr bwMode="auto">
            <a:xfrm>
              <a:off x="1163" y="576"/>
              <a:ext cx="624" cy="229"/>
              <a:chOff x="1163" y="576"/>
              <a:chExt cx="624" cy="229"/>
            </a:xfrm>
          </p:grpSpPr>
          <p:sp>
            <p:nvSpPr>
              <p:cNvPr id="104618" name="Rectangle 157"/>
              <p:cNvSpPr>
                <a:spLocks noChangeArrowheads="1"/>
              </p:cNvSpPr>
              <p:nvPr/>
            </p:nvSpPr>
            <p:spPr bwMode="auto">
              <a:xfrm>
                <a:off x="1163" y="580"/>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619" name="Rectangle 158"/>
              <p:cNvSpPr>
                <a:spLocks noChangeArrowheads="1"/>
              </p:cNvSpPr>
              <p:nvPr/>
            </p:nvSpPr>
            <p:spPr bwMode="auto">
              <a:xfrm>
                <a:off x="1345" y="576"/>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104605" name="Group 159"/>
            <p:cNvGrpSpPr>
              <a:grpSpLocks/>
            </p:cNvGrpSpPr>
            <p:nvPr/>
          </p:nvGrpSpPr>
          <p:grpSpPr bwMode="auto">
            <a:xfrm>
              <a:off x="1795" y="576"/>
              <a:ext cx="580" cy="229"/>
              <a:chOff x="1795" y="576"/>
              <a:chExt cx="580" cy="229"/>
            </a:xfrm>
          </p:grpSpPr>
          <p:sp>
            <p:nvSpPr>
              <p:cNvPr id="104616" name="Rectangle 160"/>
              <p:cNvSpPr>
                <a:spLocks noChangeArrowheads="1"/>
              </p:cNvSpPr>
              <p:nvPr/>
            </p:nvSpPr>
            <p:spPr bwMode="auto">
              <a:xfrm>
                <a:off x="1795" y="580"/>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617" name="Rectangle 161"/>
              <p:cNvSpPr>
                <a:spLocks noChangeArrowheads="1"/>
              </p:cNvSpPr>
              <p:nvPr/>
            </p:nvSpPr>
            <p:spPr bwMode="auto">
              <a:xfrm>
                <a:off x="1960" y="576"/>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104606" name="Group 162"/>
            <p:cNvGrpSpPr>
              <a:grpSpLocks/>
            </p:cNvGrpSpPr>
            <p:nvPr/>
          </p:nvGrpSpPr>
          <p:grpSpPr bwMode="auto">
            <a:xfrm>
              <a:off x="2383" y="576"/>
              <a:ext cx="579" cy="229"/>
              <a:chOff x="2383" y="576"/>
              <a:chExt cx="579" cy="229"/>
            </a:xfrm>
          </p:grpSpPr>
          <p:sp>
            <p:nvSpPr>
              <p:cNvPr id="104614" name="Rectangle 163"/>
              <p:cNvSpPr>
                <a:spLocks noChangeArrowheads="1"/>
              </p:cNvSpPr>
              <p:nvPr/>
            </p:nvSpPr>
            <p:spPr bwMode="auto">
              <a:xfrm>
                <a:off x="2383" y="580"/>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615" name="Rectangle 164"/>
              <p:cNvSpPr>
                <a:spLocks noChangeArrowheads="1"/>
              </p:cNvSpPr>
              <p:nvPr/>
            </p:nvSpPr>
            <p:spPr bwMode="auto">
              <a:xfrm>
                <a:off x="2547" y="57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sp>
          <p:nvSpPr>
            <p:cNvPr id="104607" name="Rectangle 165"/>
            <p:cNvSpPr>
              <a:spLocks noChangeArrowheads="1"/>
            </p:cNvSpPr>
            <p:nvPr/>
          </p:nvSpPr>
          <p:spPr bwMode="auto">
            <a:xfrm>
              <a:off x="2970" y="580"/>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4608" name="Rectangle 166"/>
            <p:cNvSpPr>
              <a:spLocks noChangeArrowheads="1"/>
            </p:cNvSpPr>
            <p:nvPr/>
          </p:nvSpPr>
          <p:spPr bwMode="auto">
            <a:xfrm>
              <a:off x="3473" y="576"/>
              <a:ext cx="8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immediate</a:t>
              </a:r>
            </a:p>
          </p:txBody>
        </p:sp>
        <p:sp>
          <p:nvSpPr>
            <p:cNvPr id="104609" name="Rectangle 167"/>
            <p:cNvSpPr>
              <a:spLocks noChangeArrowheads="1"/>
            </p:cNvSpPr>
            <p:nvPr/>
          </p:nvSpPr>
          <p:spPr bwMode="auto">
            <a:xfrm>
              <a:off x="4672" y="384"/>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4610" name="Rectangle 168"/>
            <p:cNvSpPr>
              <a:spLocks noChangeArrowheads="1"/>
            </p:cNvSpPr>
            <p:nvPr/>
          </p:nvSpPr>
          <p:spPr bwMode="auto">
            <a:xfrm>
              <a:off x="2774"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04611" name="Rectangle 169"/>
            <p:cNvSpPr>
              <a:spLocks noChangeArrowheads="1"/>
            </p:cNvSpPr>
            <p:nvPr/>
          </p:nvSpPr>
          <p:spPr bwMode="auto">
            <a:xfrm>
              <a:off x="2186"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104612" name="Rectangle 170"/>
            <p:cNvSpPr>
              <a:spLocks noChangeArrowheads="1"/>
            </p:cNvSpPr>
            <p:nvPr/>
          </p:nvSpPr>
          <p:spPr bwMode="auto">
            <a:xfrm>
              <a:off x="1598"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04613" name="Rectangle 171"/>
            <p:cNvSpPr>
              <a:spLocks noChangeArrowheads="1"/>
            </p:cNvSpPr>
            <p:nvPr/>
          </p:nvSpPr>
          <p:spPr bwMode="auto">
            <a:xfrm>
              <a:off x="1102"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sp>
        <p:nvSpPr>
          <p:cNvPr id="104583" name="Line 172"/>
          <p:cNvSpPr>
            <a:spLocks noChangeShapeType="1"/>
          </p:cNvSpPr>
          <p:nvPr/>
        </p:nvSpPr>
        <p:spPr bwMode="auto">
          <a:xfrm>
            <a:off x="6870700" y="4191000"/>
            <a:ext cx="889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221" name="Line 173"/>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01" name="Line 175"/>
          <p:cNvSpPr>
            <a:spLocks noChangeShapeType="1"/>
          </p:cNvSpPr>
          <p:nvPr/>
        </p:nvSpPr>
        <p:spPr bwMode="auto">
          <a:xfrm>
            <a:off x="3235325" y="3794125"/>
            <a:ext cx="1778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02" name="Line 176"/>
          <p:cNvSpPr>
            <a:spLocks noChangeShapeType="1"/>
          </p:cNvSpPr>
          <p:nvPr/>
        </p:nvSpPr>
        <p:spPr bwMode="auto">
          <a:xfrm>
            <a:off x="2600325" y="3236913"/>
            <a:ext cx="0" cy="37465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6" name="Line 178"/>
          <p:cNvSpPr>
            <a:spLocks noChangeShapeType="1"/>
          </p:cNvSpPr>
          <p:nvPr/>
        </p:nvSpPr>
        <p:spPr bwMode="auto">
          <a:xfrm>
            <a:off x="3525838" y="5286375"/>
            <a:ext cx="635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7" name="Line 179"/>
          <p:cNvSpPr>
            <a:spLocks noChangeShapeType="1"/>
          </p:cNvSpPr>
          <p:nvPr/>
        </p:nvSpPr>
        <p:spPr bwMode="auto">
          <a:xfrm>
            <a:off x="2154238" y="5413375"/>
            <a:ext cx="9398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8" name="Line 180"/>
          <p:cNvSpPr>
            <a:spLocks noChangeShapeType="1"/>
          </p:cNvSpPr>
          <p:nvPr/>
        </p:nvSpPr>
        <p:spPr bwMode="auto">
          <a:xfrm>
            <a:off x="4338638" y="5356225"/>
            <a:ext cx="0" cy="400050"/>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9" name="Line 181"/>
          <p:cNvSpPr>
            <a:spLocks noChangeShapeType="1"/>
          </p:cNvSpPr>
          <p:nvPr/>
        </p:nvSpPr>
        <p:spPr bwMode="auto">
          <a:xfrm>
            <a:off x="4530725" y="4632325"/>
            <a:ext cx="4826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00" name="Line 182"/>
          <p:cNvSpPr>
            <a:spLocks noChangeShapeType="1"/>
          </p:cNvSpPr>
          <p:nvPr/>
        </p:nvSpPr>
        <p:spPr bwMode="auto">
          <a:xfrm>
            <a:off x="3348038" y="5857875"/>
            <a:ext cx="0" cy="471488"/>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231" name="Line 183"/>
          <p:cNvSpPr>
            <a:spLocks noChangeShapeType="1"/>
          </p:cNvSpPr>
          <p:nvPr/>
        </p:nvSpPr>
        <p:spPr bwMode="auto">
          <a:xfrm flipV="1">
            <a:off x="6334125" y="3554413"/>
            <a:ext cx="0" cy="1303337"/>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4" name="Line 185"/>
          <p:cNvSpPr>
            <a:spLocks noChangeShapeType="1"/>
          </p:cNvSpPr>
          <p:nvPr/>
        </p:nvSpPr>
        <p:spPr bwMode="auto">
          <a:xfrm flipH="1">
            <a:off x="5470525" y="4200525"/>
            <a:ext cx="142240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5" name="Line 186"/>
          <p:cNvSpPr>
            <a:spLocks noChangeShapeType="1"/>
          </p:cNvSpPr>
          <p:nvPr/>
        </p:nvSpPr>
        <p:spPr bwMode="auto">
          <a:xfrm>
            <a:off x="6867525" y="4230688"/>
            <a:ext cx="0" cy="588963"/>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0" name="Line 188"/>
          <p:cNvSpPr>
            <a:spLocks noChangeShapeType="1"/>
          </p:cNvSpPr>
          <p:nvPr/>
        </p:nvSpPr>
        <p:spPr bwMode="auto">
          <a:xfrm>
            <a:off x="3221038" y="4479925"/>
            <a:ext cx="9398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1" name="Line 189"/>
          <p:cNvSpPr>
            <a:spLocks noChangeShapeType="1"/>
          </p:cNvSpPr>
          <p:nvPr/>
        </p:nvSpPr>
        <p:spPr bwMode="auto">
          <a:xfrm>
            <a:off x="3043238" y="3236913"/>
            <a:ext cx="0" cy="37465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2" name="Line 190"/>
          <p:cNvSpPr>
            <a:spLocks noChangeShapeType="1"/>
          </p:cNvSpPr>
          <p:nvPr/>
        </p:nvSpPr>
        <p:spPr bwMode="auto">
          <a:xfrm flipH="1">
            <a:off x="3779838" y="5038725"/>
            <a:ext cx="2260600" cy="0"/>
          </a:xfrm>
          <a:prstGeom prst="line">
            <a:avLst/>
          </a:prstGeom>
          <a:noFill/>
          <a:ln w="508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93" name="Line 191"/>
          <p:cNvSpPr>
            <a:spLocks noChangeShapeType="1"/>
          </p:cNvSpPr>
          <p:nvPr/>
        </p:nvSpPr>
        <p:spPr bwMode="auto">
          <a:xfrm>
            <a:off x="3819526" y="4530725"/>
            <a:ext cx="0" cy="48260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602"/>
                                        </p:tgtEl>
                                        <p:attrNameLst>
                                          <p:attrName>style.visibility</p:attrName>
                                        </p:attrNameLst>
                                      </p:cBhvr>
                                      <p:to>
                                        <p:strVal val="visible"/>
                                      </p:to>
                                    </p:set>
                                    <p:animEffect transition="in" filter="wipe(up)">
                                      <p:cBhvr>
                                        <p:cTn id="7" dur="500"/>
                                        <p:tgtEl>
                                          <p:spTgt spid="104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601"/>
                                        </p:tgtEl>
                                        <p:attrNameLst>
                                          <p:attrName>style.visibility</p:attrName>
                                        </p:attrNameLst>
                                      </p:cBhvr>
                                      <p:to>
                                        <p:strVal val="visible"/>
                                      </p:to>
                                    </p:set>
                                    <p:animEffect transition="in" filter="wipe(left)">
                                      <p:cBhvr>
                                        <p:cTn id="12" dur="500"/>
                                        <p:tgtEl>
                                          <p:spTgt spid="1046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597"/>
                                        </p:tgtEl>
                                        <p:attrNameLst>
                                          <p:attrName>style.visibility</p:attrName>
                                        </p:attrNameLst>
                                      </p:cBhvr>
                                      <p:to>
                                        <p:strVal val="visible"/>
                                      </p:to>
                                    </p:set>
                                    <p:animEffect transition="in" filter="wipe(left)">
                                      <p:cBhvr>
                                        <p:cTn id="17" dur="500"/>
                                        <p:tgtEl>
                                          <p:spTgt spid="1045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4600"/>
                                        </p:tgtEl>
                                        <p:attrNameLst>
                                          <p:attrName>style.visibility</p:attrName>
                                        </p:attrNameLst>
                                      </p:cBhvr>
                                      <p:to>
                                        <p:strVal val="visible"/>
                                      </p:to>
                                    </p:set>
                                    <p:animEffect transition="in" filter="wipe(down)">
                                      <p:cBhvr>
                                        <p:cTn id="22" dur="500"/>
                                        <p:tgtEl>
                                          <p:spTgt spid="1046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596"/>
                                        </p:tgtEl>
                                        <p:attrNameLst>
                                          <p:attrName>style.visibility</p:attrName>
                                        </p:attrNameLst>
                                      </p:cBhvr>
                                      <p:to>
                                        <p:strVal val="visible"/>
                                      </p:to>
                                    </p:set>
                                    <p:animEffect transition="in" filter="wipe(left)">
                                      <p:cBhvr>
                                        <p:cTn id="27" dur="500"/>
                                        <p:tgtEl>
                                          <p:spTgt spid="1045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4598"/>
                                        </p:tgtEl>
                                        <p:attrNameLst>
                                          <p:attrName>style.visibility</p:attrName>
                                        </p:attrNameLst>
                                      </p:cBhvr>
                                      <p:to>
                                        <p:strVal val="visible"/>
                                      </p:to>
                                    </p:set>
                                    <p:animEffect transition="in" filter="wipe(down)">
                                      <p:cBhvr>
                                        <p:cTn id="32" dur="500"/>
                                        <p:tgtEl>
                                          <p:spTgt spid="1045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599"/>
                                        </p:tgtEl>
                                        <p:attrNameLst>
                                          <p:attrName>style.visibility</p:attrName>
                                        </p:attrNameLst>
                                      </p:cBhvr>
                                      <p:to>
                                        <p:strVal val="visible"/>
                                      </p:to>
                                    </p:set>
                                    <p:animEffect transition="in" filter="wipe(left)">
                                      <p:cBhvr>
                                        <p:cTn id="37" dur="500"/>
                                        <p:tgtEl>
                                          <p:spTgt spid="10459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258221"/>
                                        </p:tgtEl>
                                        <p:attrNameLst>
                                          <p:attrName>style.visibility</p:attrName>
                                        </p:attrNameLst>
                                      </p:cBhvr>
                                      <p:to>
                                        <p:strVal val="visible"/>
                                      </p:to>
                                    </p:set>
                                    <p:animEffect transition="in" filter="slide(fromTop)">
                                      <p:cBhvr>
                                        <p:cTn id="42" dur="500"/>
                                        <p:tgtEl>
                                          <p:spTgt spid="2582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4594"/>
                                        </p:tgtEl>
                                        <p:attrNameLst>
                                          <p:attrName>style.visibility</p:attrName>
                                        </p:attrNameLst>
                                      </p:cBhvr>
                                      <p:to>
                                        <p:strVal val="visible"/>
                                      </p:to>
                                    </p:set>
                                    <p:animEffect transition="in" filter="wipe(left)">
                                      <p:cBhvr>
                                        <p:cTn id="47" dur="500"/>
                                        <p:tgtEl>
                                          <p:spTgt spid="104594"/>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04595"/>
                                        </p:tgtEl>
                                        <p:attrNameLst>
                                          <p:attrName>style.visibility</p:attrName>
                                        </p:attrNameLst>
                                      </p:cBhvr>
                                      <p:to>
                                        <p:strVal val="visible"/>
                                      </p:to>
                                    </p:set>
                                    <p:animEffect transition="in" filter="wipe(up)">
                                      <p:cBhvr>
                                        <p:cTn id="51" dur="500"/>
                                        <p:tgtEl>
                                          <p:spTgt spid="10459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04591"/>
                                        </p:tgtEl>
                                        <p:attrNameLst>
                                          <p:attrName>style.visibility</p:attrName>
                                        </p:attrNameLst>
                                      </p:cBhvr>
                                      <p:to>
                                        <p:strVal val="visible"/>
                                      </p:to>
                                    </p:set>
                                    <p:animEffect transition="in" filter="wipe(up)">
                                      <p:cBhvr>
                                        <p:cTn id="56" dur="500"/>
                                        <p:tgtEl>
                                          <p:spTgt spid="10459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4590"/>
                                        </p:tgtEl>
                                        <p:attrNameLst>
                                          <p:attrName>style.visibility</p:attrName>
                                        </p:attrNameLst>
                                      </p:cBhvr>
                                      <p:to>
                                        <p:strVal val="visible"/>
                                      </p:to>
                                    </p:set>
                                    <p:animEffect transition="in" filter="wipe(left)">
                                      <p:cBhvr>
                                        <p:cTn id="61" dur="500"/>
                                        <p:tgtEl>
                                          <p:spTgt spid="104590"/>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04593"/>
                                        </p:tgtEl>
                                        <p:attrNameLst>
                                          <p:attrName>style.visibility</p:attrName>
                                        </p:attrNameLst>
                                      </p:cBhvr>
                                      <p:to>
                                        <p:strVal val="visible"/>
                                      </p:to>
                                    </p:set>
                                    <p:animEffect transition="in" filter="wipe(up)">
                                      <p:cBhvr>
                                        <p:cTn id="65" dur="500"/>
                                        <p:tgtEl>
                                          <p:spTgt spid="10459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04592"/>
                                        </p:tgtEl>
                                        <p:attrNameLst>
                                          <p:attrName>style.visibility</p:attrName>
                                        </p:attrNameLst>
                                      </p:cBhvr>
                                      <p:to>
                                        <p:strVal val="visible"/>
                                      </p:to>
                                    </p:set>
                                    <p:animEffect transition="in" filter="wipe(left)">
                                      <p:cBhvr>
                                        <p:cTn id="69" dur="500"/>
                                        <p:tgtEl>
                                          <p:spTgt spid="104592"/>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grpId="0" nodeType="clickEffect">
                                  <p:stCondLst>
                                    <p:cond delay="0"/>
                                  </p:stCondLst>
                                  <p:childTnLst>
                                    <p:set>
                                      <p:cBhvr>
                                        <p:cTn id="73" dur="1" fill="hold">
                                          <p:stCondLst>
                                            <p:cond delay="0"/>
                                          </p:stCondLst>
                                        </p:cTn>
                                        <p:tgtEl>
                                          <p:spTgt spid="258231"/>
                                        </p:tgtEl>
                                        <p:attrNameLst>
                                          <p:attrName>style.visibility</p:attrName>
                                        </p:attrNameLst>
                                      </p:cBhvr>
                                      <p:to>
                                        <p:strVal val="visible"/>
                                      </p:to>
                                    </p:set>
                                    <p:animEffect transition="in" filter="slide(fromTop)">
                                      <p:cBhvr>
                                        <p:cTn id="74" dur="500"/>
                                        <p:tgtEl>
                                          <p:spTgt spid="25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21" grpId="0" animBg="1"/>
      <p:bldP spid="104601" grpId="0" animBg="1"/>
      <p:bldP spid="104602" grpId="0" animBg="1"/>
      <p:bldP spid="104596" grpId="0" animBg="1"/>
      <p:bldP spid="104597" grpId="0" animBg="1"/>
      <p:bldP spid="104598" grpId="0" animBg="1"/>
      <p:bldP spid="104599" grpId="0" animBg="1"/>
      <p:bldP spid="104600" grpId="0" animBg="1"/>
      <p:bldP spid="258231" grpId="0" animBg="1"/>
      <p:bldP spid="104594" grpId="0" animBg="1"/>
      <p:bldP spid="104595" grpId="0" animBg="1"/>
      <p:bldP spid="104590" grpId="0" animBg="1"/>
      <p:bldP spid="104591" grpId="0" animBg="1"/>
      <p:bldP spid="104592" grpId="0" animBg="1"/>
      <p:bldP spid="1045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44500" y="203200"/>
            <a:ext cx="7286625" cy="422275"/>
          </a:xfrm>
          <a:noFill/>
        </p:spPr>
        <p:txBody>
          <a:bodyPr/>
          <a:lstStyle/>
          <a:p>
            <a:r>
              <a:rPr lang="en-US" altLang="zh-CN" dirty="0" err="1" smtClean="0">
                <a:ea typeface="宋体" panose="02010600030101010101" pitchFamily="2" charset="-122"/>
              </a:rPr>
              <a:t>beq</a:t>
            </a:r>
            <a:r>
              <a:rPr lang="zh-CN" altLang="en-US" dirty="0" smtClean="0">
                <a:ea typeface="宋体" panose="02010600030101010101" pitchFamily="2" charset="-122"/>
              </a:rPr>
              <a:t>指令译码后的执行过程</a:t>
            </a:r>
          </a:p>
        </p:txBody>
      </p:sp>
      <p:grpSp>
        <p:nvGrpSpPr>
          <p:cNvPr id="106499" name="Group 3"/>
          <p:cNvGrpSpPr>
            <a:grpSpLocks/>
          </p:cNvGrpSpPr>
          <p:nvPr/>
        </p:nvGrpSpPr>
        <p:grpSpPr bwMode="auto">
          <a:xfrm>
            <a:off x="5029200" y="3654425"/>
            <a:ext cx="457200" cy="1136650"/>
            <a:chOff x="3168" y="2302"/>
            <a:chExt cx="288" cy="716"/>
          </a:xfrm>
        </p:grpSpPr>
        <p:sp>
          <p:nvSpPr>
            <p:cNvPr id="106674"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5"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6" name="Line 6"/>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7"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8"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9"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80"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81"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6500" name="Line 12"/>
          <p:cNvSpPr>
            <a:spLocks noChangeShapeType="1"/>
          </p:cNvSpPr>
          <p:nvPr/>
        </p:nvSpPr>
        <p:spPr bwMode="auto">
          <a:xfrm flipH="1">
            <a:off x="5473700" y="4210050"/>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1" name="Line 13"/>
          <p:cNvSpPr>
            <a:spLocks noChangeShapeType="1"/>
          </p:cNvSpPr>
          <p:nvPr/>
        </p:nvSpPr>
        <p:spPr bwMode="auto">
          <a:xfrm flipH="1">
            <a:off x="5861050" y="4146550"/>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2" name="Rectangle 14"/>
          <p:cNvSpPr>
            <a:spLocks noChangeArrowheads="1"/>
          </p:cNvSpPr>
          <p:nvPr/>
        </p:nvSpPr>
        <p:spPr bwMode="auto">
          <a:xfrm>
            <a:off x="5548313" y="42084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03" name="Line 15"/>
          <p:cNvSpPr>
            <a:spLocks noChangeShapeType="1"/>
          </p:cNvSpPr>
          <p:nvPr/>
        </p:nvSpPr>
        <p:spPr bwMode="auto">
          <a:xfrm>
            <a:off x="5257800" y="32893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4" name="Rectangle 16"/>
          <p:cNvSpPr>
            <a:spLocks noChangeArrowheads="1"/>
          </p:cNvSpPr>
          <p:nvPr/>
        </p:nvSpPr>
        <p:spPr bwMode="auto">
          <a:xfrm>
            <a:off x="4130675" y="2919413"/>
            <a:ext cx="1430338"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1"/>
                </a:solidFill>
                <a:ea typeface="宋体" panose="02010600030101010101" pitchFamily="2" charset="-122"/>
              </a:rPr>
              <a:t>ALUctr = </a:t>
            </a:r>
            <a:r>
              <a:rPr lang="en-US" altLang="zh-CN" sz="1800" u="sng" dirty="0" err="1">
                <a:solidFill>
                  <a:schemeClr val="accent1"/>
                </a:solidFill>
                <a:ea typeface="宋体" panose="02010600030101010101" pitchFamily="2" charset="-122"/>
              </a:rPr>
              <a:t>subu</a:t>
            </a:r>
            <a:endParaRPr lang="en-US" altLang="zh-CN" sz="1800" u="sng" dirty="0">
              <a:solidFill>
                <a:schemeClr val="accent1"/>
              </a:solidFill>
              <a:ea typeface="宋体" panose="02010600030101010101" pitchFamily="2" charset="-122"/>
            </a:endParaRPr>
          </a:p>
        </p:txBody>
      </p:sp>
      <p:sp>
        <p:nvSpPr>
          <p:cNvPr id="106505" name="Rectangle 17"/>
          <p:cNvSpPr>
            <a:spLocks noChangeArrowheads="1"/>
          </p:cNvSpPr>
          <p:nvPr/>
        </p:nvSpPr>
        <p:spPr bwMode="auto">
          <a:xfrm>
            <a:off x="1062038" y="43338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06506" name="Rectangle 18"/>
          <p:cNvSpPr>
            <a:spLocks noChangeArrowheads="1"/>
          </p:cNvSpPr>
          <p:nvPr/>
        </p:nvSpPr>
        <p:spPr bwMode="auto">
          <a:xfrm>
            <a:off x="671513" y="378142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busW</a:t>
            </a:r>
          </a:p>
        </p:txBody>
      </p:sp>
      <p:sp>
        <p:nvSpPr>
          <p:cNvPr id="106507" name="Rectangle 19"/>
          <p:cNvSpPr>
            <a:spLocks noChangeArrowheads="1"/>
          </p:cNvSpPr>
          <p:nvPr/>
        </p:nvSpPr>
        <p:spPr bwMode="auto">
          <a:xfrm>
            <a:off x="1755775" y="3654425"/>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08" name="Line 20"/>
          <p:cNvSpPr>
            <a:spLocks noChangeShapeType="1"/>
          </p:cNvSpPr>
          <p:nvPr/>
        </p:nvSpPr>
        <p:spPr bwMode="auto">
          <a:xfrm>
            <a:off x="1793875" y="4560888"/>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9" name="Line 21"/>
          <p:cNvSpPr>
            <a:spLocks noChangeShapeType="1"/>
          </p:cNvSpPr>
          <p:nvPr/>
        </p:nvSpPr>
        <p:spPr bwMode="auto">
          <a:xfrm flipH="1">
            <a:off x="1768475" y="4649788"/>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0" name="Oval 22"/>
          <p:cNvSpPr>
            <a:spLocks noChangeArrowheads="1"/>
          </p:cNvSpPr>
          <p:nvPr/>
        </p:nvSpPr>
        <p:spPr bwMode="auto">
          <a:xfrm>
            <a:off x="1603375" y="4595813"/>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11" name="Rectangle 23"/>
          <p:cNvSpPr>
            <a:spLocks noChangeArrowheads="1"/>
          </p:cNvSpPr>
          <p:nvPr/>
        </p:nvSpPr>
        <p:spPr bwMode="auto">
          <a:xfrm>
            <a:off x="668338" y="3090863"/>
            <a:ext cx="1304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 = 0</a:t>
            </a:r>
          </a:p>
        </p:txBody>
      </p:sp>
      <p:sp>
        <p:nvSpPr>
          <p:cNvPr id="106512" name="Line 24"/>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3" name="Line 25"/>
          <p:cNvSpPr>
            <a:spLocks noChangeShapeType="1"/>
          </p:cNvSpPr>
          <p:nvPr/>
        </p:nvSpPr>
        <p:spPr bwMode="auto">
          <a:xfrm flipH="1">
            <a:off x="1289050" y="407511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4" name="Rectangle 26"/>
          <p:cNvSpPr>
            <a:spLocks noChangeArrowheads="1"/>
          </p:cNvSpPr>
          <p:nvPr/>
        </p:nvSpPr>
        <p:spPr bwMode="auto">
          <a:xfrm>
            <a:off x="976313" y="41370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15" name="Line 27"/>
          <p:cNvSpPr>
            <a:spLocks noChangeShapeType="1"/>
          </p:cNvSpPr>
          <p:nvPr/>
        </p:nvSpPr>
        <p:spPr bwMode="auto">
          <a:xfrm>
            <a:off x="3225800" y="3784600"/>
            <a:ext cx="1778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6" name="Line 28"/>
          <p:cNvSpPr>
            <a:spLocks noChangeShapeType="1"/>
          </p:cNvSpPr>
          <p:nvPr/>
        </p:nvSpPr>
        <p:spPr bwMode="auto">
          <a:xfrm flipH="1">
            <a:off x="4184650" y="371951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7" name="Rectangle 29"/>
          <p:cNvSpPr>
            <a:spLocks noChangeArrowheads="1"/>
          </p:cNvSpPr>
          <p:nvPr/>
        </p:nvSpPr>
        <p:spPr bwMode="auto">
          <a:xfrm>
            <a:off x="3871913" y="38528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18" name="Rectangle 30"/>
          <p:cNvSpPr>
            <a:spLocks noChangeArrowheads="1"/>
          </p:cNvSpPr>
          <p:nvPr/>
        </p:nvSpPr>
        <p:spPr bwMode="auto">
          <a:xfrm>
            <a:off x="3554413" y="3408363"/>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busA</a:t>
            </a:r>
          </a:p>
        </p:txBody>
      </p:sp>
      <p:sp>
        <p:nvSpPr>
          <p:cNvPr id="106519" name="Line 31"/>
          <p:cNvSpPr>
            <a:spLocks noChangeShapeType="1"/>
          </p:cNvSpPr>
          <p:nvPr/>
        </p:nvSpPr>
        <p:spPr bwMode="auto">
          <a:xfrm flipV="1">
            <a:off x="1905000" y="3416300"/>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0" name="Line 32"/>
          <p:cNvSpPr>
            <a:spLocks noChangeShapeType="1"/>
          </p:cNvSpPr>
          <p:nvPr/>
        </p:nvSpPr>
        <p:spPr bwMode="auto">
          <a:xfrm>
            <a:off x="3225800" y="4484688"/>
            <a:ext cx="939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1" name="Line 33"/>
          <p:cNvSpPr>
            <a:spLocks noChangeShapeType="1"/>
          </p:cNvSpPr>
          <p:nvPr/>
        </p:nvSpPr>
        <p:spPr bwMode="auto">
          <a:xfrm flipV="1">
            <a:off x="3663950" y="4337050"/>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2" name="Rectangle 34"/>
          <p:cNvSpPr>
            <a:spLocks noChangeArrowheads="1"/>
          </p:cNvSpPr>
          <p:nvPr/>
        </p:nvSpPr>
        <p:spPr bwMode="auto">
          <a:xfrm>
            <a:off x="3262313" y="44815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23" name="Rectangle 35"/>
          <p:cNvSpPr>
            <a:spLocks noChangeArrowheads="1"/>
          </p:cNvSpPr>
          <p:nvPr/>
        </p:nvSpPr>
        <p:spPr bwMode="auto">
          <a:xfrm>
            <a:off x="3173413" y="41084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busB</a:t>
            </a:r>
          </a:p>
        </p:txBody>
      </p:sp>
      <p:sp>
        <p:nvSpPr>
          <p:cNvPr id="106524" name="Line 36"/>
          <p:cNvSpPr>
            <a:spLocks noChangeShapeType="1"/>
          </p:cNvSpPr>
          <p:nvPr/>
        </p:nvSpPr>
        <p:spPr bwMode="auto">
          <a:xfrm flipH="1">
            <a:off x="1130300" y="4637088"/>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5" name="Line 37"/>
          <p:cNvSpPr>
            <a:spLocks noChangeShapeType="1"/>
          </p:cNvSpPr>
          <p:nvPr/>
        </p:nvSpPr>
        <p:spPr bwMode="auto">
          <a:xfrm>
            <a:off x="30480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6" name="Line 38"/>
          <p:cNvSpPr>
            <a:spLocks noChangeShapeType="1"/>
          </p:cNvSpPr>
          <p:nvPr/>
        </p:nvSpPr>
        <p:spPr bwMode="auto">
          <a:xfrm flipV="1">
            <a:off x="29781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7" name="Rectangle 39"/>
          <p:cNvSpPr>
            <a:spLocks noChangeArrowheads="1"/>
          </p:cNvSpPr>
          <p:nvPr/>
        </p:nvSpPr>
        <p:spPr bwMode="auto">
          <a:xfrm>
            <a:off x="28051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06528" name="Line 40"/>
          <p:cNvSpPr>
            <a:spLocks noChangeShapeType="1"/>
          </p:cNvSpPr>
          <p:nvPr/>
        </p:nvSpPr>
        <p:spPr bwMode="auto">
          <a:xfrm>
            <a:off x="2209800" y="3016250"/>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9" name="Line 41"/>
          <p:cNvSpPr>
            <a:spLocks noChangeShapeType="1"/>
          </p:cNvSpPr>
          <p:nvPr/>
        </p:nvSpPr>
        <p:spPr bwMode="auto">
          <a:xfrm flipV="1">
            <a:off x="2139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30" name="Rectangle 42"/>
          <p:cNvSpPr>
            <a:spLocks noChangeArrowheads="1"/>
          </p:cNvSpPr>
          <p:nvPr/>
        </p:nvSpPr>
        <p:spPr bwMode="auto">
          <a:xfrm>
            <a:off x="1966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06531" name="Line 43"/>
          <p:cNvSpPr>
            <a:spLocks noChangeShapeType="1"/>
          </p:cNvSpPr>
          <p:nvPr/>
        </p:nvSpPr>
        <p:spPr bwMode="auto">
          <a:xfrm>
            <a:off x="2590800" y="3241675"/>
            <a:ext cx="0" cy="37465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32" name="Line 44"/>
          <p:cNvSpPr>
            <a:spLocks noChangeShapeType="1"/>
          </p:cNvSpPr>
          <p:nvPr/>
        </p:nvSpPr>
        <p:spPr bwMode="auto">
          <a:xfrm flipV="1">
            <a:off x="2520950" y="3351213"/>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33" name="Rectangle 45"/>
          <p:cNvSpPr>
            <a:spLocks noChangeArrowheads="1"/>
          </p:cNvSpPr>
          <p:nvPr/>
        </p:nvSpPr>
        <p:spPr bwMode="auto">
          <a:xfrm>
            <a:off x="2347913" y="32131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06534" name="Rectangle 46"/>
          <p:cNvSpPr>
            <a:spLocks noChangeArrowheads="1"/>
          </p:cNvSpPr>
          <p:nvPr/>
        </p:nvSpPr>
        <p:spPr bwMode="auto">
          <a:xfrm>
            <a:off x="1966913" y="3640138"/>
            <a:ext cx="52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106535" name="Rectangle 47"/>
          <p:cNvSpPr>
            <a:spLocks noChangeArrowheads="1"/>
          </p:cNvSpPr>
          <p:nvPr/>
        </p:nvSpPr>
        <p:spPr bwMode="auto">
          <a:xfrm>
            <a:off x="2424113" y="3640138"/>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106536" name="Rectangle 48"/>
          <p:cNvSpPr>
            <a:spLocks noChangeArrowheads="1"/>
          </p:cNvSpPr>
          <p:nvPr/>
        </p:nvSpPr>
        <p:spPr bwMode="auto">
          <a:xfrm>
            <a:off x="2805113" y="3640138"/>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106537" name="Rectangle 49"/>
          <p:cNvSpPr>
            <a:spLocks noChangeArrowheads="1"/>
          </p:cNvSpPr>
          <p:nvPr/>
        </p:nvSpPr>
        <p:spPr bwMode="auto">
          <a:xfrm>
            <a:off x="1966913" y="3924300"/>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106538" name="Line 50"/>
          <p:cNvSpPr>
            <a:spLocks noChangeShapeType="1"/>
          </p:cNvSpPr>
          <p:nvPr/>
        </p:nvSpPr>
        <p:spPr bwMode="auto">
          <a:xfrm flipH="1">
            <a:off x="749300" y="6172200"/>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39" name="Line 51"/>
          <p:cNvSpPr>
            <a:spLocks noChangeShapeType="1"/>
          </p:cNvSpPr>
          <p:nvPr/>
        </p:nvSpPr>
        <p:spPr bwMode="auto">
          <a:xfrm flipV="1">
            <a:off x="762000" y="4127500"/>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0" name="Rectangle 52"/>
          <p:cNvSpPr>
            <a:spLocks noChangeArrowheads="1"/>
          </p:cNvSpPr>
          <p:nvPr/>
        </p:nvSpPr>
        <p:spPr bwMode="auto">
          <a:xfrm>
            <a:off x="2576513" y="300037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106541" name="Rectangle 53"/>
          <p:cNvSpPr>
            <a:spLocks noChangeArrowheads="1"/>
          </p:cNvSpPr>
          <p:nvPr/>
        </p:nvSpPr>
        <p:spPr bwMode="auto">
          <a:xfrm>
            <a:off x="2347913" y="2360613"/>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nvGrpSpPr>
          <p:cNvPr id="106542" name="Group 54"/>
          <p:cNvGrpSpPr>
            <a:grpSpLocks/>
          </p:cNvGrpSpPr>
          <p:nvPr/>
        </p:nvGrpSpPr>
        <p:grpSpPr bwMode="auto">
          <a:xfrm>
            <a:off x="4191000" y="4203700"/>
            <a:ext cx="304800" cy="1227138"/>
            <a:chOff x="2640" y="2648"/>
            <a:chExt cx="192" cy="773"/>
          </a:xfrm>
        </p:grpSpPr>
        <p:sp>
          <p:nvSpPr>
            <p:cNvPr id="106670"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1"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2"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73"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543" name="Group 59"/>
          <p:cNvGrpSpPr>
            <a:grpSpLocks/>
          </p:cNvGrpSpPr>
          <p:nvPr/>
        </p:nvGrpSpPr>
        <p:grpSpPr bwMode="auto">
          <a:xfrm>
            <a:off x="1473200" y="2754313"/>
            <a:ext cx="1168400" cy="284162"/>
            <a:chOff x="928" y="1735"/>
            <a:chExt cx="736" cy="179"/>
          </a:xfrm>
        </p:grpSpPr>
        <p:sp>
          <p:nvSpPr>
            <p:cNvPr id="106666"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67"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68"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69"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6544" name="Rectangle 64"/>
          <p:cNvSpPr>
            <a:spLocks noChangeArrowheads="1"/>
          </p:cNvSpPr>
          <p:nvPr/>
        </p:nvSpPr>
        <p:spPr bwMode="auto">
          <a:xfrm>
            <a:off x="2986088" y="300037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Rt</a:t>
            </a:r>
          </a:p>
        </p:txBody>
      </p:sp>
      <p:sp>
        <p:nvSpPr>
          <p:cNvPr id="106545" name="Line 65"/>
          <p:cNvSpPr>
            <a:spLocks noChangeShapeType="1"/>
          </p:cNvSpPr>
          <p:nvPr/>
        </p:nvSpPr>
        <p:spPr bwMode="auto">
          <a:xfrm>
            <a:off x="23622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6" name="Line 66"/>
          <p:cNvSpPr>
            <a:spLocks noChangeShapeType="1"/>
          </p:cNvSpPr>
          <p:nvPr/>
        </p:nvSpPr>
        <p:spPr bwMode="auto">
          <a:xfrm>
            <a:off x="1752600" y="2517775"/>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7" name="Rectangle 67"/>
          <p:cNvSpPr>
            <a:spLocks noChangeArrowheads="1"/>
          </p:cNvSpPr>
          <p:nvPr/>
        </p:nvSpPr>
        <p:spPr bwMode="auto">
          <a:xfrm>
            <a:off x="1738313" y="236061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106548" name="Line 68"/>
          <p:cNvSpPr>
            <a:spLocks noChangeShapeType="1"/>
          </p:cNvSpPr>
          <p:nvPr/>
        </p:nvSpPr>
        <p:spPr bwMode="auto">
          <a:xfrm flipH="1">
            <a:off x="1054100" y="2895600"/>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49" name="Rectangle 69"/>
          <p:cNvSpPr>
            <a:spLocks noChangeArrowheads="1"/>
          </p:cNvSpPr>
          <p:nvPr/>
        </p:nvSpPr>
        <p:spPr bwMode="auto">
          <a:xfrm>
            <a:off x="112713" y="2555875"/>
            <a:ext cx="1368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RegDst = x</a:t>
            </a:r>
          </a:p>
        </p:txBody>
      </p:sp>
      <p:sp>
        <p:nvSpPr>
          <p:cNvPr id="106550" name="Rectangle 70"/>
          <p:cNvSpPr>
            <a:spLocks noChangeArrowheads="1"/>
          </p:cNvSpPr>
          <p:nvPr/>
        </p:nvSpPr>
        <p:spPr bwMode="auto">
          <a:xfrm>
            <a:off x="3136900" y="48895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51" name="Rectangle 71"/>
          <p:cNvSpPr>
            <a:spLocks noChangeArrowheads="1"/>
          </p:cNvSpPr>
          <p:nvPr/>
        </p:nvSpPr>
        <p:spPr bwMode="auto">
          <a:xfrm rot="5400000">
            <a:off x="3012281" y="4982369"/>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Ext</a:t>
            </a:r>
            <a:endParaRPr lang="en-US" altLang="zh-CN">
              <a:latin typeface="Times New Roman" panose="02020603050405020304" pitchFamily="18" charset="0"/>
              <a:ea typeface="宋体" panose="02010600030101010101" pitchFamily="2" charset="-122"/>
            </a:endParaRPr>
          </a:p>
        </p:txBody>
      </p:sp>
      <p:sp>
        <p:nvSpPr>
          <p:cNvPr id="106552" name="Rectangle 72"/>
          <p:cNvSpPr>
            <a:spLocks noChangeArrowheads="1"/>
          </p:cNvSpPr>
          <p:nvPr/>
        </p:nvSpPr>
        <p:spPr bwMode="auto">
          <a:xfrm rot="5400000">
            <a:off x="3982244" y="4620419"/>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6553" name="Rectangle 73"/>
          <p:cNvSpPr>
            <a:spLocks noChangeArrowheads="1"/>
          </p:cNvSpPr>
          <p:nvPr/>
        </p:nvSpPr>
        <p:spPr bwMode="auto">
          <a:xfrm>
            <a:off x="1776413" y="2751138"/>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6554" name="Line 74"/>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55" name="Rectangle 75"/>
          <p:cNvSpPr>
            <a:spLocks noChangeArrowheads="1"/>
          </p:cNvSpPr>
          <p:nvPr/>
        </p:nvSpPr>
        <p:spPr bwMode="auto">
          <a:xfrm>
            <a:off x="3509963" y="5308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56" name="Line 76"/>
          <p:cNvSpPr>
            <a:spLocks noChangeShapeType="1"/>
          </p:cNvSpPr>
          <p:nvPr/>
        </p:nvSpPr>
        <p:spPr bwMode="auto">
          <a:xfrm flipH="1">
            <a:off x="3803650" y="5211763"/>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57" name="Line 77"/>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58" name="Line 78"/>
          <p:cNvSpPr>
            <a:spLocks noChangeShapeType="1"/>
          </p:cNvSpPr>
          <p:nvPr/>
        </p:nvSpPr>
        <p:spPr bwMode="auto">
          <a:xfrm flipH="1">
            <a:off x="2584450" y="53546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59" name="Rectangle 79"/>
          <p:cNvSpPr>
            <a:spLocks noChangeArrowheads="1"/>
          </p:cNvSpPr>
          <p:nvPr/>
        </p:nvSpPr>
        <p:spPr bwMode="auto">
          <a:xfrm>
            <a:off x="2271713" y="54149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06560" name="Rectangle 80"/>
          <p:cNvSpPr>
            <a:spLocks noChangeArrowheads="1"/>
          </p:cNvSpPr>
          <p:nvPr/>
        </p:nvSpPr>
        <p:spPr bwMode="auto">
          <a:xfrm>
            <a:off x="1433513" y="527367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06561" name="Line 81"/>
          <p:cNvSpPr>
            <a:spLocks noChangeShapeType="1"/>
          </p:cNvSpPr>
          <p:nvPr/>
        </p:nvSpPr>
        <p:spPr bwMode="auto">
          <a:xfrm>
            <a:off x="4343400" y="5360988"/>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62" name="Rectangle 82"/>
          <p:cNvSpPr>
            <a:spLocks noChangeArrowheads="1"/>
          </p:cNvSpPr>
          <p:nvPr/>
        </p:nvSpPr>
        <p:spPr bwMode="auto">
          <a:xfrm>
            <a:off x="3795713" y="5781675"/>
            <a:ext cx="13938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ALUSrc</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106563" name="Line 83"/>
          <p:cNvSpPr>
            <a:spLocks noChangeShapeType="1"/>
          </p:cNvSpPr>
          <p:nvPr/>
        </p:nvSpPr>
        <p:spPr bwMode="auto">
          <a:xfrm>
            <a:off x="4521200" y="4637088"/>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64" name="Line 84"/>
          <p:cNvSpPr>
            <a:spLocks noChangeShapeType="1"/>
          </p:cNvSpPr>
          <p:nvPr/>
        </p:nvSpPr>
        <p:spPr bwMode="auto">
          <a:xfrm>
            <a:off x="8534400" y="4506913"/>
            <a:ext cx="0" cy="1652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65" name="Line 85"/>
          <p:cNvSpPr>
            <a:spLocks noChangeShapeType="1"/>
          </p:cNvSpPr>
          <p:nvPr/>
        </p:nvSpPr>
        <p:spPr bwMode="auto">
          <a:xfrm>
            <a:off x="3352800" y="5862638"/>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66" name="Rectangle 86"/>
          <p:cNvSpPr>
            <a:spLocks noChangeArrowheads="1"/>
          </p:cNvSpPr>
          <p:nvPr/>
        </p:nvSpPr>
        <p:spPr bwMode="auto">
          <a:xfrm>
            <a:off x="2347913" y="6191250"/>
            <a:ext cx="1228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ExtOp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x</a:t>
            </a:r>
          </a:p>
        </p:txBody>
      </p:sp>
      <p:grpSp>
        <p:nvGrpSpPr>
          <p:cNvPr id="106567" name="Group 87"/>
          <p:cNvGrpSpPr>
            <a:grpSpLocks/>
          </p:cNvGrpSpPr>
          <p:nvPr/>
        </p:nvGrpSpPr>
        <p:grpSpPr bwMode="auto">
          <a:xfrm>
            <a:off x="7772400" y="3938588"/>
            <a:ext cx="304800" cy="1255712"/>
            <a:chOff x="4896" y="2481"/>
            <a:chExt cx="192" cy="791"/>
          </a:xfrm>
        </p:grpSpPr>
        <p:sp>
          <p:nvSpPr>
            <p:cNvPr id="106662"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63"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64"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65"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6568" name="Rectangle 92"/>
          <p:cNvSpPr>
            <a:spLocks noChangeArrowheads="1"/>
          </p:cNvSpPr>
          <p:nvPr/>
        </p:nvSpPr>
        <p:spPr bwMode="auto">
          <a:xfrm rot="5400000">
            <a:off x="7544594" y="4475957"/>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6569" name="Line 93"/>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0" name="Rectangle 94"/>
          <p:cNvSpPr>
            <a:spLocks noChangeArrowheads="1"/>
          </p:cNvSpPr>
          <p:nvPr/>
        </p:nvSpPr>
        <p:spPr bwMode="auto">
          <a:xfrm>
            <a:off x="7250113" y="3208338"/>
            <a:ext cx="1736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MemtoReg = x</a:t>
            </a:r>
          </a:p>
        </p:txBody>
      </p:sp>
      <p:sp>
        <p:nvSpPr>
          <p:cNvPr id="106571" name="Line 95"/>
          <p:cNvSpPr>
            <a:spLocks noChangeShapeType="1"/>
          </p:cNvSpPr>
          <p:nvPr/>
        </p:nvSpPr>
        <p:spPr bwMode="auto">
          <a:xfrm>
            <a:off x="8089900" y="4494213"/>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2" name="Rectangle 96"/>
          <p:cNvSpPr>
            <a:spLocks noChangeArrowheads="1"/>
          </p:cNvSpPr>
          <p:nvPr/>
        </p:nvSpPr>
        <p:spPr bwMode="auto">
          <a:xfrm>
            <a:off x="6022975" y="4862513"/>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73" name="Line 97"/>
          <p:cNvSpPr>
            <a:spLocks noChangeShapeType="1"/>
          </p:cNvSpPr>
          <p:nvPr/>
        </p:nvSpPr>
        <p:spPr bwMode="auto">
          <a:xfrm flipH="1">
            <a:off x="5397500" y="58451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4" name="Rectangle 98"/>
          <p:cNvSpPr>
            <a:spLocks noChangeArrowheads="1"/>
          </p:cNvSpPr>
          <p:nvPr/>
        </p:nvSpPr>
        <p:spPr bwMode="auto">
          <a:xfrm>
            <a:off x="5329238" y="55276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06575" name="Rectangle 99"/>
          <p:cNvSpPr>
            <a:spLocks noChangeArrowheads="1"/>
          </p:cNvSpPr>
          <p:nvPr/>
        </p:nvSpPr>
        <p:spPr bwMode="auto">
          <a:xfrm>
            <a:off x="4633913" y="5060950"/>
            <a:ext cx="942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 In</a:t>
            </a:r>
          </a:p>
        </p:txBody>
      </p:sp>
      <p:sp>
        <p:nvSpPr>
          <p:cNvPr id="106576" name="Line 100"/>
          <p:cNvSpPr>
            <a:spLocks noChangeShapeType="1"/>
          </p:cNvSpPr>
          <p:nvPr/>
        </p:nvSpPr>
        <p:spPr bwMode="auto">
          <a:xfrm>
            <a:off x="6061075" y="57689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7" name="Line 101"/>
          <p:cNvSpPr>
            <a:spLocks noChangeShapeType="1"/>
          </p:cNvSpPr>
          <p:nvPr/>
        </p:nvSpPr>
        <p:spPr bwMode="auto">
          <a:xfrm flipH="1">
            <a:off x="6035675" y="58578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78" name="Oval 102"/>
          <p:cNvSpPr>
            <a:spLocks noChangeArrowheads="1"/>
          </p:cNvSpPr>
          <p:nvPr/>
        </p:nvSpPr>
        <p:spPr bwMode="auto">
          <a:xfrm>
            <a:off x="5870575" y="58039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79" name="Rectangle 103"/>
          <p:cNvSpPr>
            <a:spLocks noChangeArrowheads="1"/>
          </p:cNvSpPr>
          <p:nvPr/>
        </p:nvSpPr>
        <p:spPr bwMode="auto">
          <a:xfrm>
            <a:off x="6003925" y="4845050"/>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WrEn</a:t>
            </a:r>
          </a:p>
        </p:txBody>
      </p:sp>
      <p:sp>
        <p:nvSpPr>
          <p:cNvPr id="106580" name="Line 104"/>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1" name="Line 105"/>
          <p:cNvSpPr>
            <a:spLocks noChangeShapeType="1"/>
          </p:cNvSpPr>
          <p:nvPr/>
        </p:nvSpPr>
        <p:spPr bwMode="auto">
          <a:xfrm flipH="1">
            <a:off x="5556250" y="49990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2" name="Rectangle 106"/>
          <p:cNvSpPr>
            <a:spLocks noChangeArrowheads="1"/>
          </p:cNvSpPr>
          <p:nvPr/>
        </p:nvSpPr>
        <p:spPr bwMode="auto">
          <a:xfrm>
            <a:off x="5319713" y="51308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83" name="Line 107"/>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4" name="Line 108"/>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5" name="Rectangle 109"/>
          <p:cNvSpPr>
            <a:spLocks noChangeArrowheads="1"/>
          </p:cNvSpPr>
          <p:nvPr/>
        </p:nvSpPr>
        <p:spPr bwMode="auto">
          <a:xfrm>
            <a:off x="6615113" y="4846638"/>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Adr</a:t>
            </a:r>
          </a:p>
        </p:txBody>
      </p:sp>
      <p:sp>
        <p:nvSpPr>
          <p:cNvPr id="106586" name="Rectangle 110"/>
          <p:cNvSpPr>
            <a:spLocks noChangeArrowheads="1"/>
          </p:cNvSpPr>
          <p:nvPr/>
        </p:nvSpPr>
        <p:spPr bwMode="auto">
          <a:xfrm>
            <a:off x="6015038" y="5202238"/>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106587" name="Line 111"/>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8" name="Line 112"/>
          <p:cNvSpPr>
            <a:spLocks noChangeShapeType="1"/>
          </p:cNvSpPr>
          <p:nvPr/>
        </p:nvSpPr>
        <p:spPr bwMode="auto">
          <a:xfrm>
            <a:off x="7315200" y="5041900"/>
            <a:ext cx="0" cy="434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89" name="Line 113"/>
          <p:cNvSpPr>
            <a:spLocks noChangeShapeType="1"/>
          </p:cNvSpPr>
          <p:nvPr/>
        </p:nvSpPr>
        <p:spPr bwMode="auto">
          <a:xfrm flipH="1">
            <a:off x="7150100" y="5489575"/>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90" name="Line 114"/>
          <p:cNvSpPr>
            <a:spLocks noChangeShapeType="1"/>
          </p:cNvSpPr>
          <p:nvPr/>
        </p:nvSpPr>
        <p:spPr bwMode="auto">
          <a:xfrm flipH="1">
            <a:off x="7385050" y="49482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91" name="Rectangle 115"/>
          <p:cNvSpPr>
            <a:spLocks noChangeArrowheads="1"/>
          </p:cNvSpPr>
          <p:nvPr/>
        </p:nvSpPr>
        <p:spPr bwMode="auto">
          <a:xfrm>
            <a:off x="7148513" y="46497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6592" name="Rectangle 116"/>
          <p:cNvSpPr>
            <a:spLocks noChangeArrowheads="1"/>
          </p:cNvSpPr>
          <p:nvPr/>
        </p:nvSpPr>
        <p:spPr bwMode="auto">
          <a:xfrm>
            <a:off x="6310313" y="3513138"/>
            <a:ext cx="13811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MemWr</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106593" name="Line 117"/>
          <p:cNvSpPr>
            <a:spLocks noChangeShapeType="1"/>
          </p:cNvSpPr>
          <p:nvPr/>
        </p:nvSpPr>
        <p:spPr bwMode="auto">
          <a:xfrm>
            <a:off x="3810000" y="4508500"/>
            <a:ext cx="0" cy="541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94" name="Line 118"/>
          <p:cNvSpPr>
            <a:spLocks noChangeShapeType="1"/>
          </p:cNvSpPr>
          <p:nvPr/>
        </p:nvSpPr>
        <p:spPr bwMode="auto">
          <a:xfrm>
            <a:off x="3805238" y="5054600"/>
            <a:ext cx="1211262"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95" name="Rectangle 119"/>
          <p:cNvSpPr>
            <a:spLocks noChangeArrowheads="1"/>
          </p:cNvSpPr>
          <p:nvPr/>
        </p:nvSpPr>
        <p:spPr bwMode="auto">
          <a:xfrm rot="5400000">
            <a:off x="5023644" y="4072732"/>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106596" name="Rectangle 120"/>
          <p:cNvSpPr>
            <a:spLocks noChangeArrowheads="1"/>
          </p:cNvSpPr>
          <p:nvPr/>
        </p:nvSpPr>
        <p:spPr bwMode="auto">
          <a:xfrm>
            <a:off x="4575175" y="1993900"/>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97" name="Line 121"/>
          <p:cNvSpPr>
            <a:spLocks noChangeShapeType="1"/>
          </p:cNvSpPr>
          <p:nvPr/>
        </p:nvSpPr>
        <p:spPr bwMode="auto">
          <a:xfrm flipH="1">
            <a:off x="3949700" y="272097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98" name="Line 122"/>
          <p:cNvSpPr>
            <a:spLocks noChangeShapeType="1"/>
          </p:cNvSpPr>
          <p:nvPr/>
        </p:nvSpPr>
        <p:spPr bwMode="auto">
          <a:xfrm>
            <a:off x="4613275" y="2644775"/>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99" name="Line 123"/>
          <p:cNvSpPr>
            <a:spLocks noChangeShapeType="1"/>
          </p:cNvSpPr>
          <p:nvPr/>
        </p:nvSpPr>
        <p:spPr bwMode="auto">
          <a:xfrm flipH="1">
            <a:off x="4587875" y="2733675"/>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00" name="Oval 124"/>
          <p:cNvSpPr>
            <a:spLocks noChangeArrowheads="1"/>
          </p:cNvSpPr>
          <p:nvPr/>
        </p:nvSpPr>
        <p:spPr bwMode="auto">
          <a:xfrm>
            <a:off x="4422775" y="2679700"/>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601" name="Rectangle 125"/>
          <p:cNvSpPr>
            <a:spLocks noChangeArrowheads="1"/>
          </p:cNvSpPr>
          <p:nvPr/>
        </p:nvSpPr>
        <p:spPr bwMode="auto">
          <a:xfrm>
            <a:off x="4494213" y="2078038"/>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Fetch</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Unit</a:t>
            </a:r>
          </a:p>
        </p:txBody>
      </p:sp>
      <p:sp>
        <p:nvSpPr>
          <p:cNvPr id="106602" name="Rectangle 126"/>
          <p:cNvSpPr>
            <a:spLocks noChangeArrowheads="1"/>
          </p:cNvSpPr>
          <p:nvPr/>
        </p:nvSpPr>
        <p:spPr bwMode="auto">
          <a:xfrm>
            <a:off x="3500438" y="25304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06603" name="Line 127"/>
          <p:cNvSpPr>
            <a:spLocks noChangeShapeType="1"/>
          </p:cNvSpPr>
          <p:nvPr/>
        </p:nvSpPr>
        <p:spPr bwMode="auto">
          <a:xfrm flipV="1">
            <a:off x="5638800" y="2870200"/>
            <a:ext cx="0" cy="119380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04" name="Line 128"/>
          <p:cNvSpPr>
            <a:spLocks noChangeShapeType="1"/>
          </p:cNvSpPr>
          <p:nvPr/>
        </p:nvSpPr>
        <p:spPr bwMode="auto">
          <a:xfrm flipH="1">
            <a:off x="5461000" y="4038600"/>
            <a:ext cx="2032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05" name="Rectangle 129"/>
          <p:cNvSpPr>
            <a:spLocks noChangeArrowheads="1"/>
          </p:cNvSpPr>
          <p:nvPr/>
        </p:nvSpPr>
        <p:spPr bwMode="auto">
          <a:xfrm>
            <a:off x="5624513" y="3505200"/>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106606" name="Line 130"/>
          <p:cNvSpPr>
            <a:spLocks noChangeShapeType="1"/>
          </p:cNvSpPr>
          <p:nvPr/>
        </p:nvSpPr>
        <p:spPr bwMode="auto">
          <a:xfrm>
            <a:off x="5803900" y="21336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07" name="Rectangle 131"/>
          <p:cNvSpPr>
            <a:spLocks noChangeArrowheads="1"/>
          </p:cNvSpPr>
          <p:nvPr/>
        </p:nvSpPr>
        <p:spPr bwMode="auto">
          <a:xfrm>
            <a:off x="5853113" y="1744663"/>
            <a:ext cx="2066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106608" name="Line 132"/>
          <p:cNvSpPr>
            <a:spLocks noChangeShapeType="1"/>
          </p:cNvSpPr>
          <p:nvPr/>
        </p:nvSpPr>
        <p:spPr bwMode="auto">
          <a:xfrm>
            <a:off x="3975100" y="24384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09" name="Line 133"/>
          <p:cNvSpPr>
            <a:spLocks noChangeShapeType="1"/>
          </p:cNvSpPr>
          <p:nvPr/>
        </p:nvSpPr>
        <p:spPr bwMode="auto">
          <a:xfrm>
            <a:off x="3975100" y="21336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10" name="Rectangle 134"/>
          <p:cNvSpPr>
            <a:spLocks noChangeArrowheads="1"/>
          </p:cNvSpPr>
          <p:nvPr/>
        </p:nvSpPr>
        <p:spPr bwMode="auto">
          <a:xfrm>
            <a:off x="2789238" y="2225675"/>
            <a:ext cx="1177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 = 0</a:t>
            </a:r>
          </a:p>
        </p:txBody>
      </p:sp>
      <p:sp>
        <p:nvSpPr>
          <p:cNvPr id="106611" name="Rectangle 135"/>
          <p:cNvSpPr>
            <a:spLocks noChangeArrowheads="1"/>
          </p:cNvSpPr>
          <p:nvPr/>
        </p:nvSpPr>
        <p:spPr bwMode="auto">
          <a:xfrm>
            <a:off x="2636838" y="1844675"/>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 = 1</a:t>
            </a:r>
          </a:p>
        </p:txBody>
      </p:sp>
      <p:sp>
        <p:nvSpPr>
          <p:cNvPr id="106612" name="Rectangle 136"/>
          <p:cNvSpPr>
            <a:spLocks noChangeArrowheads="1"/>
          </p:cNvSpPr>
          <p:nvPr/>
        </p:nvSpPr>
        <p:spPr bwMode="auto">
          <a:xfrm>
            <a:off x="7732713" y="4038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6613" name="Rectangle 137"/>
          <p:cNvSpPr>
            <a:spLocks noChangeArrowheads="1"/>
          </p:cNvSpPr>
          <p:nvPr/>
        </p:nvSpPr>
        <p:spPr bwMode="auto">
          <a:xfrm>
            <a:off x="7732713" y="48180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6614" name="Rectangle 138"/>
          <p:cNvSpPr>
            <a:spLocks noChangeArrowheads="1"/>
          </p:cNvSpPr>
          <p:nvPr/>
        </p:nvSpPr>
        <p:spPr bwMode="auto">
          <a:xfrm>
            <a:off x="4151313" y="42672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6615" name="Rectangle 139"/>
          <p:cNvSpPr>
            <a:spLocks noChangeArrowheads="1"/>
          </p:cNvSpPr>
          <p:nvPr/>
        </p:nvSpPr>
        <p:spPr bwMode="auto">
          <a:xfrm>
            <a:off x="4151313" y="5046663"/>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6616" name="Rectangle 140"/>
          <p:cNvSpPr>
            <a:spLocks noChangeArrowheads="1"/>
          </p:cNvSpPr>
          <p:nvPr/>
        </p:nvSpPr>
        <p:spPr bwMode="auto">
          <a:xfrm>
            <a:off x="22812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6617" name="Rectangle 141"/>
          <p:cNvSpPr>
            <a:spLocks noChangeArrowheads="1"/>
          </p:cNvSpPr>
          <p:nvPr/>
        </p:nvSpPr>
        <p:spPr bwMode="auto">
          <a:xfrm>
            <a:off x="1595438" y="27178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6618" name="Line 142"/>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19" name="Rectangle 143"/>
          <p:cNvSpPr>
            <a:spLocks noChangeArrowheads="1"/>
          </p:cNvSpPr>
          <p:nvPr/>
        </p:nvSpPr>
        <p:spPr bwMode="auto">
          <a:xfrm rot="5400000">
            <a:off x="57570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&lt;21:25&gt;</a:t>
            </a:r>
          </a:p>
        </p:txBody>
      </p:sp>
      <p:sp>
        <p:nvSpPr>
          <p:cNvPr id="106620" name="Rectangle 144"/>
          <p:cNvSpPr>
            <a:spLocks noChangeArrowheads="1"/>
          </p:cNvSpPr>
          <p:nvPr/>
        </p:nvSpPr>
        <p:spPr bwMode="auto">
          <a:xfrm rot="5400000">
            <a:off x="62904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&lt;16:20&gt;</a:t>
            </a:r>
          </a:p>
        </p:txBody>
      </p:sp>
      <p:sp>
        <p:nvSpPr>
          <p:cNvPr id="106621" name="Rectangle 145"/>
          <p:cNvSpPr>
            <a:spLocks noChangeArrowheads="1"/>
          </p:cNvSpPr>
          <p:nvPr/>
        </p:nvSpPr>
        <p:spPr bwMode="auto">
          <a:xfrm rot="5400000">
            <a:off x="6823869" y="2424907"/>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&lt;11:15&gt;</a:t>
            </a:r>
          </a:p>
        </p:txBody>
      </p:sp>
      <p:sp>
        <p:nvSpPr>
          <p:cNvPr id="106622" name="Rectangle 146"/>
          <p:cNvSpPr>
            <a:spLocks noChangeArrowheads="1"/>
          </p:cNvSpPr>
          <p:nvPr/>
        </p:nvSpPr>
        <p:spPr bwMode="auto">
          <a:xfrm rot="5400000">
            <a:off x="7369969" y="2412207"/>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&lt;0:15&gt;</a:t>
            </a:r>
          </a:p>
        </p:txBody>
      </p:sp>
      <p:sp>
        <p:nvSpPr>
          <p:cNvPr id="106623" name="Line 147"/>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24" name="Line 148"/>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25" name="Line 149"/>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26" name="Rectangle 150"/>
          <p:cNvSpPr>
            <a:spLocks noChangeArrowheads="1"/>
          </p:cNvSpPr>
          <p:nvPr/>
        </p:nvSpPr>
        <p:spPr bwMode="auto">
          <a:xfrm>
            <a:off x="7453313" y="29718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06627" name="Rectangle 151"/>
          <p:cNvSpPr>
            <a:spLocks noChangeArrowheads="1"/>
          </p:cNvSpPr>
          <p:nvPr/>
        </p:nvSpPr>
        <p:spPr bwMode="auto">
          <a:xfrm>
            <a:off x="6919913" y="2971800"/>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106628" name="Rectangle 152"/>
          <p:cNvSpPr>
            <a:spLocks noChangeArrowheads="1"/>
          </p:cNvSpPr>
          <p:nvPr/>
        </p:nvSpPr>
        <p:spPr bwMode="auto">
          <a:xfrm>
            <a:off x="6462713" y="29718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106629" name="Rectangle 153"/>
          <p:cNvSpPr>
            <a:spLocks noChangeArrowheads="1"/>
          </p:cNvSpPr>
          <p:nvPr/>
        </p:nvSpPr>
        <p:spPr bwMode="auto">
          <a:xfrm>
            <a:off x="5929313" y="29718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106630" name="Rectangle 154"/>
          <p:cNvSpPr>
            <a:spLocks noGrp="1" noChangeArrowheads="1"/>
          </p:cNvSpPr>
          <p:nvPr>
            <p:ph type="body" idx="1"/>
          </p:nvPr>
        </p:nvSpPr>
        <p:spPr>
          <a:xfrm>
            <a:off x="419100" y="1447800"/>
            <a:ext cx="8191500" cy="325438"/>
          </a:xfrm>
          <a:noFill/>
        </p:spPr>
        <p:txBody>
          <a:bodyPr/>
          <a:lstStyle/>
          <a:p>
            <a:r>
              <a:rPr lang="en-US" altLang="zh-CN" smtClean="0">
                <a:ea typeface="宋体" panose="02010600030101010101" pitchFamily="2" charset="-122"/>
              </a:rPr>
              <a:t>if  (R[rs] - R[rt]  ==  0)   then  Zero </a:t>
            </a:r>
            <a:r>
              <a:rPr lang="en-US" altLang="zh-CN" smtClean="0">
                <a:ea typeface="宋体" panose="02010600030101010101" pitchFamily="2" charset="-122"/>
                <a:cs typeface="Arial" panose="020B0604020202020204" pitchFamily="34" charset="0"/>
                <a:sym typeface="Wingdings" panose="05000000000000000000" pitchFamily="2" charset="2"/>
              </a:rPr>
              <a:t>←</a:t>
            </a:r>
            <a:r>
              <a:rPr lang="en-US" altLang="zh-CN" smtClean="0">
                <a:ea typeface="宋体" panose="02010600030101010101" pitchFamily="2" charset="-122"/>
              </a:rPr>
              <a:t> 1 ;  else  Zero </a:t>
            </a:r>
            <a:r>
              <a:rPr lang="en-US" altLang="zh-CN" smtClean="0">
                <a:ea typeface="宋体" panose="02010600030101010101" pitchFamily="2" charset="-122"/>
                <a:sym typeface="Wingdings" panose="05000000000000000000" pitchFamily="2" charset="2"/>
              </a:rPr>
              <a:t>←</a:t>
            </a:r>
            <a:r>
              <a:rPr lang="en-US" altLang="zh-CN" smtClean="0">
                <a:ea typeface="宋体" panose="02010600030101010101" pitchFamily="2" charset="-122"/>
              </a:rPr>
              <a:t> 0</a:t>
            </a:r>
          </a:p>
        </p:txBody>
      </p:sp>
      <p:grpSp>
        <p:nvGrpSpPr>
          <p:cNvPr id="106631" name="Group 155"/>
          <p:cNvGrpSpPr>
            <a:grpSpLocks/>
          </p:cNvGrpSpPr>
          <p:nvPr/>
        </p:nvGrpSpPr>
        <p:grpSpPr bwMode="auto">
          <a:xfrm>
            <a:off x="1749425" y="609600"/>
            <a:ext cx="5975350" cy="668338"/>
            <a:chOff x="1102" y="384"/>
            <a:chExt cx="3764" cy="421"/>
          </a:xfrm>
        </p:grpSpPr>
        <p:sp>
          <p:nvSpPr>
            <p:cNvPr id="106645" name="Rectangle 156"/>
            <p:cNvSpPr>
              <a:spLocks noChangeArrowheads="1"/>
            </p:cNvSpPr>
            <p:nvPr/>
          </p:nvSpPr>
          <p:spPr bwMode="auto">
            <a:xfrm>
              <a:off x="1167" y="584"/>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6646" name="Group 157"/>
            <p:cNvGrpSpPr>
              <a:grpSpLocks/>
            </p:cNvGrpSpPr>
            <p:nvPr/>
          </p:nvGrpSpPr>
          <p:grpSpPr bwMode="auto">
            <a:xfrm>
              <a:off x="1163" y="576"/>
              <a:ext cx="624" cy="229"/>
              <a:chOff x="1163" y="576"/>
              <a:chExt cx="624" cy="229"/>
            </a:xfrm>
          </p:grpSpPr>
          <p:sp>
            <p:nvSpPr>
              <p:cNvPr id="106660" name="Rectangle 158"/>
              <p:cNvSpPr>
                <a:spLocks noChangeArrowheads="1"/>
              </p:cNvSpPr>
              <p:nvPr/>
            </p:nvSpPr>
            <p:spPr bwMode="auto">
              <a:xfrm>
                <a:off x="1163" y="580"/>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661" name="Rectangle 159"/>
              <p:cNvSpPr>
                <a:spLocks noChangeArrowheads="1"/>
              </p:cNvSpPr>
              <p:nvPr/>
            </p:nvSpPr>
            <p:spPr bwMode="auto">
              <a:xfrm>
                <a:off x="1345" y="576"/>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106647" name="Group 160"/>
            <p:cNvGrpSpPr>
              <a:grpSpLocks/>
            </p:cNvGrpSpPr>
            <p:nvPr/>
          </p:nvGrpSpPr>
          <p:grpSpPr bwMode="auto">
            <a:xfrm>
              <a:off x="1795" y="576"/>
              <a:ext cx="580" cy="229"/>
              <a:chOff x="1795" y="576"/>
              <a:chExt cx="580" cy="229"/>
            </a:xfrm>
          </p:grpSpPr>
          <p:sp>
            <p:nvSpPr>
              <p:cNvPr id="106658" name="Rectangle 161"/>
              <p:cNvSpPr>
                <a:spLocks noChangeArrowheads="1"/>
              </p:cNvSpPr>
              <p:nvPr/>
            </p:nvSpPr>
            <p:spPr bwMode="auto">
              <a:xfrm>
                <a:off x="1795" y="580"/>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659" name="Rectangle 162"/>
              <p:cNvSpPr>
                <a:spLocks noChangeArrowheads="1"/>
              </p:cNvSpPr>
              <p:nvPr/>
            </p:nvSpPr>
            <p:spPr bwMode="auto">
              <a:xfrm>
                <a:off x="1960" y="576"/>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106648" name="Group 163"/>
            <p:cNvGrpSpPr>
              <a:grpSpLocks/>
            </p:cNvGrpSpPr>
            <p:nvPr/>
          </p:nvGrpSpPr>
          <p:grpSpPr bwMode="auto">
            <a:xfrm>
              <a:off x="2383" y="576"/>
              <a:ext cx="579" cy="229"/>
              <a:chOff x="2383" y="576"/>
              <a:chExt cx="579" cy="229"/>
            </a:xfrm>
          </p:grpSpPr>
          <p:sp>
            <p:nvSpPr>
              <p:cNvPr id="106656" name="Rectangle 164"/>
              <p:cNvSpPr>
                <a:spLocks noChangeArrowheads="1"/>
              </p:cNvSpPr>
              <p:nvPr/>
            </p:nvSpPr>
            <p:spPr bwMode="auto">
              <a:xfrm>
                <a:off x="2383" y="580"/>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657" name="Rectangle 165"/>
              <p:cNvSpPr>
                <a:spLocks noChangeArrowheads="1"/>
              </p:cNvSpPr>
              <p:nvPr/>
            </p:nvSpPr>
            <p:spPr bwMode="auto">
              <a:xfrm>
                <a:off x="2547" y="576"/>
                <a:ext cx="2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sp>
          <p:nvSpPr>
            <p:cNvPr id="106649" name="Rectangle 166"/>
            <p:cNvSpPr>
              <a:spLocks noChangeArrowheads="1"/>
            </p:cNvSpPr>
            <p:nvPr/>
          </p:nvSpPr>
          <p:spPr bwMode="auto">
            <a:xfrm>
              <a:off x="2970" y="580"/>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650" name="Rectangle 167"/>
            <p:cNvSpPr>
              <a:spLocks noChangeArrowheads="1"/>
            </p:cNvSpPr>
            <p:nvPr/>
          </p:nvSpPr>
          <p:spPr bwMode="auto">
            <a:xfrm>
              <a:off x="3473" y="576"/>
              <a:ext cx="82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immediate</a:t>
              </a:r>
            </a:p>
          </p:txBody>
        </p:sp>
        <p:sp>
          <p:nvSpPr>
            <p:cNvPr id="106651" name="Rectangle 168"/>
            <p:cNvSpPr>
              <a:spLocks noChangeArrowheads="1"/>
            </p:cNvSpPr>
            <p:nvPr/>
          </p:nvSpPr>
          <p:spPr bwMode="auto">
            <a:xfrm>
              <a:off x="4672" y="38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06652" name="Rectangle 169"/>
            <p:cNvSpPr>
              <a:spLocks noChangeArrowheads="1"/>
            </p:cNvSpPr>
            <p:nvPr/>
          </p:nvSpPr>
          <p:spPr bwMode="auto">
            <a:xfrm>
              <a:off x="2774"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06653" name="Rectangle 170"/>
            <p:cNvSpPr>
              <a:spLocks noChangeArrowheads="1"/>
            </p:cNvSpPr>
            <p:nvPr/>
          </p:nvSpPr>
          <p:spPr bwMode="auto">
            <a:xfrm>
              <a:off x="2186"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106654" name="Rectangle 171"/>
            <p:cNvSpPr>
              <a:spLocks noChangeArrowheads="1"/>
            </p:cNvSpPr>
            <p:nvPr/>
          </p:nvSpPr>
          <p:spPr bwMode="auto">
            <a:xfrm>
              <a:off x="1598"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06655" name="Rectangle 172"/>
            <p:cNvSpPr>
              <a:spLocks noChangeArrowheads="1"/>
            </p:cNvSpPr>
            <p:nvPr/>
          </p:nvSpPr>
          <p:spPr bwMode="auto">
            <a:xfrm>
              <a:off x="1102" y="384"/>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grpSp>
        <p:nvGrpSpPr>
          <p:cNvPr id="260269" name="Group 173"/>
          <p:cNvGrpSpPr>
            <a:grpSpLocks/>
          </p:cNvGrpSpPr>
          <p:nvPr/>
        </p:nvGrpSpPr>
        <p:grpSpPr bwMode="auto">
          <a:xfrm>
            <a:off x="2600325" y="3236913"/>
            <a:ext cx="442913" cy="374650"/>
            <a:chOff x="1638" y="2039"/>
            <a:chExt cx="279" cy="236"/>
          </a:xfrm>
        </p:grpSpPr>
        <p:sp>
          <p:nvSpPr>
            <p:cNvPr id="106643" name="Line 174"/>
            <p:cNvSpPr>
              <a:spLocks noChangeShapeType="1"/>
            </p:cNvSpPr>
            <p:nvPr/>
          </p:nvSpPr>
          <p:spPr bwMode="auto">
            <a:xfrm>
              <a:off x="1917"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44" name="Line 175"/>
            <p:cNvSpPr>
              <a:spLocks noChangeShapeType="1"/>
            </p:cNvSpPr>
            <p:nvPr/>
          </p:nvSpPr>
          <p:spPr bwMode="auto">
            <a:xfrm>
              <a:off x="1638" y="2039"/>
              <a:ext cx="0" cy="236"/>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0272" name="Group 176"/>
          <p:cNvGrpSpPr>
            <a:grpSpLocks/>
          </p:cNvGrpSpPr>
          <p:nvPr/>
        </p:nvGrpSpPr>
        <p:grpSpPr bwMode="auto">
          <a:xfrm>
            <a:off x="3221038" y="3794125"/>
            <a:ext cx="1792287" cy="1962150"/>
            <a:chOff x="2029" y="2390"/>
            <a:chExt cx="1129" cy="1236"/>
          </a:xfrm>
        </p:grpSpPr>
        <p:sp>
          <p:nvSpPr>
            <p:cNvPr id="106639" name="Line 177"/>
            <p:cNvSpPr>
              <a:spLocks noChangeShapeType="1"/>
            </p:cNvSpPr>
            <p:nvPr/>
          </p:nvSpPr>
          <p:spPr bwMode="auto">
            <a:xfrm>
              <a:off x="2038" y="2390"/>
              <a:ext cx="112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40" name="Line 178"/>
            <p:cNvSpPr>
              <a:spLocks noChangeShapeType="1"/>
            </p:cNvSpPr>
            <p:nvPr/>
          </p:nvSpPr>
          <p:spPr bwMode="auto">
            <a:xfrm>
              <a:off x="2029" y="2822"/>
              <a:ext cx="592"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41" name="Line 179"/>
            <p:cNvSpPr>
              <a:spLocks noChangeShapeType="1"/>
            </p:cNvSpPr>
            <p:nvPr/>
          </p:nvSpPr>
          <p:spPr bwMode="auto">
            <a:xfrm>
              <a:off x="2733" y="3374"/>
              <a:ext cx="0" cy="252"/>
            </a:xfrm>
            <a:prstGeom prst="line">
              <a:avLst/>
            </a:prstGeom>
            <a:noFill/>
            <a:ln w="254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42" name="Line 180"/>
            <p:cNvSpPr>
              <a:spLocks noChangeShapeType="1"/>
            </p:cNvSpPr>
            <p:nvPr/>
          </p:nvSpPr>
          <p:spPr bwMode="auto">
            <a:xfrm>
              <a:off x="2854" y="2918"/>
              <a:ext cx="304"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0277" name="Line 181"/>
          <p:cNvSpPr>
            <a:spLocks noChangeShapeType="1"/>
          </p:cNvSpPr>
          <p:nvPr/>
        </p:nvSpPr>
        <p:spPr bwMode="auto">
          <a:xfrm>
            <a:off x="3970338" y="2128838"/>
            <a:ext cx="584200"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0278" name="Group 182"/>
          <p:cNvGrpSpPr>
            <a:grpSpLocks/>
          </p:cNvGrpSpPr>
          <p:nvPr/>
        </p:nvGrpSpPr>
        <p:grpSpPr bwMode="auto">
          <a:xfrm>
            <a:off x="5454650" y="2879725"/>
            <a:ext cx="203200" cy="1193800"/>
            <a:chOff x="3446" y="1814"/>
            <a:chExt cx="128" cy="752"/>
          </a:xfrm>
        </p:grpSpPr>
        <p:sp>
          <p:nvSpPr>
            <p:cNvPr id="106637" name="Line 183"/>
            <p:cNvSpPr>
              <a:spLocks noChangeShapeType="1"/>
            </p:cNvSpPr>
            <p:nvPr/>
          </p:nvSpPr>
          <p:spPr bwMode="auto">
            <a:xfrm flipV="1">
              <a:off x="3558" y="1814"/>
              <a:ext cx="0" cy="752"/>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38" name="Line 184"/>
            <p:cNvSpPr>
              <a:spLocks noChangeShapeType="1"/>
            </p:cNvSpPr>
            <p:nvPr/>
          </p:nvSpPr>
          <p:spPr bwMode="auto">
            <a:xfrm flipH="1">
              <a:off x="3446" y="2541"/>
              <a:ext cx="128"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0281" name="Line 185"/>
          <p:cNvSpPr>
            <a:spLocks noChangeShapeType="1"/>
          </p:cNvSpPr>
          <p:nvPr/>
        </p:nvSpPr>
        <p:spPr bwMode="auto">
          <a:xfrm>
            <a:off x="5253038" y="3284538"/>
            <a:ext cx="0" cy="4826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60269"/>
                                        </p:tgtEl>
                                        <p:attrNameLst>
                                          <p:attrName>style.visibility</p:attrName>
                                        </p:attrNameLst>
                                      </p:cBhvr>
                                      <p:to>
                                        <p:strVal val="visible"/>
                                      </p:to>
                                    </p:set>
                                    <p:animEffect transition="in" filter="slide(fromTop)">
                                      <p:cBhvr>
                                        <p:cTn id="7" dur="500"/>
                                        <p:tgtEl>
                                          <p:spTgt spid="260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60272"/>
                                        </p:tgtEl>
                                        <p:attrNameLst>
                                          <p:attrName>style.visibility</p:attrName>
                                        </p:attrNameLst>
                                      </p:cBhvr>
                                      <p:to>
                                        <p:strVal val="visible"/>
                                      </p:to>
                                    </p:set>
                                    <p:animEffect transition="in" filter="slide(fromLeft)">
                                      <p:cBhvr>
                                        <p:cTn id="12" dur="500"/>
                                        <p:tgtEl>
                                          <p:spTgt spid="260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60281"/>
                                        </p:tgtEl>
                                        <p:attrNameLst>
                                          <p:attrName>style.visibility</p:attrName>
                                        </p:attrNameLst>
                                      </p:cBhvr>
                                      <p:to>
                                        <p:strVal val="visible"/>
                                      </p:to>
                                    </p:set>
                                    <p:animEffect transition="in" filter="slide(fromTop)">
                                      <p:cBhvr>
                                        <p:cTn id="17" dur="500"/>
                                        <p:tgtEl>
                                          <p:spTgt spid="2602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60278"/>
                                        </p:tgtEl>
                                        <p:attrNameLst>
                                          <p:attrName>style.visibility</p:attrName>
                                        </p:attrNameLst>
                                      </p:cBhvr>
                                      <p:to>
                                        <p:strVal val="visible"/>
                                      </p:to>
                                    </p:set>
                                    <p:animEffect transition="in" filter="slide(fromBottom)">
                                      <p:cBhvr>
                                        <p:cTn id="22" dur="500"/>
                                        <p:tgtEl>
                                          <p:spTgt spid="260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0277"/>
                                        </p:tgtEl>
                                        <p:attrNameLst>
                                          <p:attrName>style.visibility</p:attrName>
                                        </p:attrNameLst>
                                      </p:cBhvr>
                                      <p:to>
                                        <p:strVal val="visible"/>
                                      </p:to>
                                    </p:set>
                                    <p:animEffect transition="in" filter="slide(fromLeft)">
                                      <p:cBhvr>
                                        <p:cTn id="27" dur="500"/>
                                        <p:tgtEl>
                                          <p:spTgt spid="26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277" grpId="0" animBg="1"/>
      <p:bldP spid="2602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44500" y="203200"/>
            <a:ext cx="6853238" cy="422275"/>
          </a:xfrm>
          <a:noFill/>
        </p:spPr>
        <p:txBody>
          <a:bodyPr/>
          <a:lstStyle/>
          <a:p>
            <a:r>
              <a:rPr lang="en-US" altLang="zh-CN" dirty="0" err="1" smtClean="0">
                <a:ea typeface="宋体" panose="02010600030101010101" pitchFamily="2" charset="-122"/>
              </a:rPr>
              <a:t>beq</a:t>
            </a:r>
            <a:r>
              <a:rPr lang="zh-CN" altLang="en-US" dirty="0" smtClean="0">
                <a:ea typeface="宋体" panose="02010600030101010101" pitchFamily="2" charset="-122"/>
              </a:rPr>
              <a:t>指令最后阶段取指部件中的动作</a:t>
            </a:r>
          </a:p>
        </p:txBody>
      </p:sp>
      <p:sp>
        <p:nvSpPr>
          <p:cNvPr id="108620" name="Rectangle 122"/>
          <p:cNvSpPr>
            <a:spLocks noGrp="1" noChangeArrowheads="1"/>
          </p:cNvSpPr>
          <p:nvPr>
            <p:ph type="body" idx="1"/>
          </p:nvPr>
        </p:nvSpPr>
        <p:spPr>
          <a:xfrm>
            <a:off x="419100" y="1371600"/>
            <a:ext cx="8535988" cy="325438"/>
          </a:xfrm>
          <a:noFill/>
        </p:spPr>
        <p:txBody>
          <a:bodyPr/>
          <a:lstStyle/>
          <a:p>
            <a:r>
              <a:rPr lang="en-US" altLang="zh-CN" smtClean="0">
                <a:ea typeface="宋体" panose="02010600030101010101" pitchFamily="2" charset="-122"/>
              </a:rPr>
              <a:t>if  (Zero == 1)   then  PC = PC + 4 + SignExt[imm16]*4 ;  else  PC = PC + 4</a:t>
            </a:r>
          </a:p>
        </p:txBody>
      </p:sp>
      <p:sp>
        <p:nvSpPr>
          <p:cNvPr id="108621" name="Rectangle 123"/>
          <p:cNvSpPr>
            <a:spLocks noChangeArrowheads="1"/>
          </p:cNvSpPr>
          <p:nvPr/>
        </p:nvSpPr>
        <p:spPr bwMode="auto">
          <a:xfrm>
            <a:off x="1852613" y="850900"/>
            <a:ext cx="5713412" cy="279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8622" name="Group 124"/>
          <p:cNvGrpSpPr>
            <a:grpSpLocks/>
          </p:cNvGrpSpPr>
          <p:nvPr/>
        </p:nvGrpSpPr>
        <p:grpSpPr bwMode="auto">
          <a:xfrm>
            <a:off x="1846263" y="838200"/>
            <a:ext cx="990600" cy="363538"/>
            <a:chOff x="1163" y="528"/>
            <a:chExt cx="624" cy="229"/>
          </a:xfrm>
        </p:grpSpPr>
        <p:sp>
          <p:nvSpPr>
            <p:cNvPr id="108637" name="Rectangle 125"/>
            <p:cNvSpPr>
              <a:spLocks noChangeArrowheads="1"/>
            </p:cNvSpPr>
            <p:nvPr/>
          </p:nvSpPr>
          <p:spPr bwMode="auto">
            <a:xfrm>
              <a:off x="1163" y="532"/>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638" name="Rectangle 126"/>
            <p:cNvSpPr>
              <a:spLocks noChangeArrowheads="1"/>
            </p:cNvSpPr>
            <p:nvPr/>
          </p:nvSpPr>
          <p:spPr bwMode="auto">
            <a:xfrm>
              <a:off x="1345" y="528"/>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108623" name="Group 127"/>
          <p:cNvGrpSpPr>
            <a:grpSpLocks/>
          </p:cNvGrpSpPr>
          <p:nvPr/>
        </p:nvGrpSpPr>
        <p:grpSpPr bwMode="auto">
          <a:xfrm>
            <a:off x="2849563" y="838200"/>
            <a:ext cx="920750" cy="363538"/>
            <a:chOff x="1795" y="528"/>
            <a:chExt cx="580" cy="229"/>
          </a:xfrm>
        </p:grpSpPr>
        <p:sp>
          <p:nvSpPr>
            <p:cNvPr id="108635" name="Rectangle 128"/>
            <p:cNvSpPr>
              <a:spLocks noChangeArrowheads="1"/>
            </p:cNvSpPr>
            <p:nvPr/>
          </p:nvSpPr>
          <p:spPr bwMode="auto">
            <a:xfrm>
              <a:off x="1795" y="532"/>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636" name="Rectangle 129"/>
            <p:cNvSpPr>
              <a:spLocks noChangeArrowheads="1"/>
            </p:cNvSpPr>
            <p:nvPr/>
          </p:nvSpPr>
          <p:spPr bwMode="auto">
            <a:xfrm>
              <a:off x="1960" y="528"/>
              <a:ext cx="2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108624" name="Group 130"/>
          <p:cNvGrpSpPr>
            <a:grpSpLocks/>
          </p:cNvGrpSpPr>
          <p:nvPr/>
        </p:nvGrpSpPr>
        <p:grpSpPr bwMode="auto">
          <a:xfrm>
            <a:off x="3768725" y="838200"/>
            <a:ext cx="933450" cy="363538"/>
            <a:chOff x="2383" y="528"/>
            <a:chExt cx="579" cy="229"/>
          </a:xfrm>
        </p:grpSpPr>
        <p:sp>
          <p:nvSpPr>
            <p:cNvPr id="108633" name="Rectangle 131"/>
            <p:cNvSpPr>
              <a:spLocks noChangeArrowheads="1"/>
            </p:cNvSpPr>
            <p:nvPr/>
          </p:nvSpPr>
          <p:spPr bwMode="auto">
            <a:xfrm>
              <a:off x="2383" y="532"/>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634" name="Rectangle 132"/>
            <p:cNvSpPr>
              <a:spLocks noChangeArrowheads="1"/>
            </p:cNvSpPr>
            <p:nvPr/>
          </p:nvSpPr>
          <p:spPr bwMode="auto">
            <a:xfrm>
              <a:off x="2547" y="528"/>
              <a:ext cx="21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sp>
        <p:nvSpPr>
          <p:cNvPr id="108625" name="Rectangle 133"/>
          <p:cNvSpPr>
            <a:spLocks noChangeArrowheads="1"/>
          </p:cNvSpPr>
          <p:nvPr/>
        </p:nvSpPr>
        <p:spPr bwMode="auto">
          <a:xfrm>
            <a:off x="4714875" y="844550"/>
            <a:ext cx="28575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626" name="Rectangle 134"/>
          <p:cNvSpPr>
            <a:spLocks noChangeArrowheads="1"/>
          </p:cNvSpPr>
          <p:nvPr/>
        </p:nvSpPr>
        <p:spPr bwMode="auto">
          <a:xfrm>
            <a:off x="5513388" y="838200"/>
            <a:ext cx="1311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immediate</a:t>
            </a:r>
          </a:p>
        </p:txBody>
      </p:sp>
      <p:sp>
        <p:nvSpPr>
          <p:cNvPr id="108627" name="Rectangle 135"/>
          <p:cNvSpPr>
            <a:spLocks noChangeArrowheads="1"/>
          </p:cNvSpPr>
          <p:nvPr/>
        </p:nvSpPr>
        <p:spPr bwMode="auto">
          <a:xfrm>
            <a:off x="7416800" y="53340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08628" name="Rectangle 136"/>
          <p:cNvSpPr>
            <a:spLocks noChangeArrowheads="1"/>
          </p:cNvSpPr>
          <p:nvPr/>
        </p:nvSpPr>
        <p:spPr bwMode="auto">
          <a:xfrm>
            <a:off x="4403725" y="5334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08629" name="Rectangle 137"/>
          <p:cNvSpPr>
            <a:spLocks noChangeArrowheads="1"/>
          </p:cNvSpPr>
          <p:nvPr/>
        </p:nvSpPr>
        <p:spPr bwMode="auto">
          <a:xfrm>
            <a:off x="3470275" y="5334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108630" name="Rectangle 138"/>
          <p:cNvSpPr>
            <a:spLocks noChangeArrowheads="1"/>
          </p:cNvSpPr>
          <p:nvPr/>
        </p:nvSpPr>
        <p:spPr bwMode="auto">
          <a:xfrm>
            <a:off x="2536825" y="5334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08631" name="Rectangle 139"/>
          <p:cNvSpPr>
            <a:spLocks noChangeArrowheads="1"/>
          </p:cNvSpPr>
          <p:nvPr/>
        </p:nvSpPr>
        <p:spPr bwMode="auto">
          <a:xfrm>
            <a:off x="1749425" y="5334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nvGrpSpPr>
          <p:cNvPr id="3" name="组合 2"/>
          <p:cNvGrpSpPr/>
          <p:nvPr/>
        </p:nvGrpSpPr>
        <p:grpSpPr>
          <a:xfrm>
            <a:off x="315913" y="1835150"/>
            <a:ext cx="8823325" cy="4395788"/>
            <a:chOff x="315913" y="1835150"/>
            <a:chExt cx="8823325" cy="4395788"/>
          </a:xfrm>
        </p:grpSpPr>
        <p:sp>
          <p:nvSpPr>
            <p:cNvPr id="108547" name="Line 3"/>
            <p:cNvSpPr>
              <a:spLocks noChangeShapeType="1"/>
            </p:cNvSpPr>
            <p:nvPr/>
          </p:nvSpPr>
          <p:spPr bwMode="auto">
            <a:xfrm>
              <a:off x="1660525" y="3581400"/>
              <a:ext cx="904875"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8" name="Line 4"/>
            <p:cNvSpPr>
              <a:spLocks noChangeShapeType="1"/>
            </p:cNvSpPr>
            <p:nvPr/>
          </p:nvSpPr>
          <p:spPr bwMode="auto">
            <a:xfrm flipH="1">
              <a:off x="2051050" y="35163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9" name="Rectangle 5"/>
            <p:cNvSpPr>
              <a:spLocks noChangeArrowheads="1"/>
            </p:cNvSpPr>
            <p:nvPr/>
          </p:nvSpPr>
          <p:spPr bwMode="auto">
            <a:xfrm>
              <a:off x="1814513" y="36512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08550" name="Line 6"/>
            <p:cNvSpPr>
              <a:spLocks noChangeShapeType="1"/>
            </p:cNvSpPr>
            <p:nvPr/>
          </p:nvSpPr>
          <p:spPr bwMode="auto">
            <a:xfrm>
              <a:off x="3213100" y="3810000"/>
              <a:ext cx="1574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1" name="Line 7"/>
            <p:cNvSpPr>
              <a:spLocks noChangeShapeType="1"/>
            </p:cNvSpPr>
            <p:nvPr/>
          </p:nvSpPr>
          <p:spPr bwMode="auto">
            <a:xfrm flipH="1">
              <a:off x="4337050" y="3740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2" name="Rectangle 8"/>
            <p:cNvSpPr>
              <a:spLocks noChangeArrowheads="1"/>
            </p:cNvSpPr>
            <p:nvPr/>
          </p:nvSpPr>
          <p:spPr bwMode="auto">
            <a:xfrm>
              <a:off x="4176713" y="3914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08553" name="Rectangle 9"/>
            <p:cNvSpPr>
              <a:spLocks noChangeArrowheads="1"/>
            </p:cNvSpPr>
            <p:nvPr/>
          </p:nvSpPr>
          <p:spPr bwMode="auto">
            <a:xfrm rot="5400000">
              <a:off x="2250281" y="5117307"/>
              <a:ext cx="1031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SignExt</a:t>
              </a:r>
            </a:p>
          </p:txBody>
        </p:sp>
        <p:sp>
          <p:nvSpPr>
            <p:cNvPr id="108554" name="Line 10"/>
            <p:cNvSpPr>
              <a:spLocks noChangeShapeType="1"/>
            </p:cNvSpPr>
            <p:nvPr/>
          </p:nvSpPr>
          <p:spPr bwMode="auto">
            <a:xfrm>
              <a:off x="4140200" y="4643438"/>
              <a:ext cx="635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5" name="Rectangle 11"/>
            <p:cNvSpPr>
              <a:spLocks noChangeArrowheads="1"/>
            </p:cNvSpPr>
            <p:nvPr/>
          </p:nvSpPr>
          <p:spPr bwMode="auto">
            <a:xfrm>
              <a:off x="4195763" y="4754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08556" name="Line 12"/>
            <p:cNvSpPr>
              <a:spLocks noChangeShapeType="1"/>
            </p:cNvSpPr>
            <p:nvPr/>
          </p:nvSpPr>
          <p:spPr bwMode="auto">
            <a:xfrm flipH="1">
              <a:off x="4337050" y="45783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7" name="Line 13"/>
            <p:cNvSpPr>
              <a:spLocks noChangeShapeType="1"/>
            </p:cNvSpPr>
            <p:nvPr/>
          </p:nvSpPr>
          <p:spPr bwMode="auto">
            <a:xfrm>
              <a:off x="1930400" y="5334000"/>
              <a:ext cx="635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8" name="Line 14"/>
            <p:cNvSpPr>
              <a:spLocks noChangeShapeType="1"/>
            </p:cNvSpPr>
            <p:nvPr/>
          </p:nvSpPr>
          <p:spPr bwMode="auto">
            <a:xfrm flipH="1">
              <a:off x="2127250" y="5251450"/>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9" name="Rectangle 15"/>
            <p:cNvSpPr>
              <a:spLocks noChangeArrowheads="1"/>
            </p:cNvSpPr>
            <p:nvPr/>
          </p:nvSpPr>
          <p:spPr bwMode="auto">
            <a:xfrm>
              <a:off x="1992313" y="498633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08560" name="Rectangle 16"/>
            <p:cNvSpPr>
              <a:spLocks noChangeArrowheads="1"/>
            </p:cNvSpPr>
            <p:nvPr/>
          </p:nvSpPr>
          <p:spPr bwMode="auto">
            <a:xfrm>
              <a:off x="950913" y="5145088"/>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08561" name="Line 17"/>
            <p:cNvSpPr>
              <a:spLocks noChangeShapeType="1"/>
            </p:cNvSpPr>
            <p:nvPr/>
          </p:nvSpPr>
          <p:spPr bwMode="auto">
            <a:xfrm>
              <a:off x="2082800" y="4449763"/>
              <a:ext cx="4826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2" name="Rectangle 18"/>
            <p:cNvSpPr>
              <a:spLocks noChangeArrowheads="1"/>
            </p:cNvSpPr>
            <p:nvPr/>
          </p:nvSpPr>
          <p:spPr bwMode="auto">
            <a:xfrm>
              <a:off x="2603500" y="4813300"/>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8563" name="Group 19"/>
            <p:cNvGrpSpPr>
              <a:grpSpLocks/>
            </p:cNvGrpSpPr>
            <p:nvPr/>
          </p:nvGrpSpPr>
          <p:grpSpPr bwMode="auto">
            <a:xfrm>
              <a:off x="4729163" y="3563938"/>
              <a:ext cx="376237" cy="1325562"/>
              <a:chOff x="2979" y="2245"/>
              <a:chExt cx="237" cy="835"/>
            </a:xfrm>
          </p:grpSpPr>
          <p:grpSp>
            <p:nvGrpSpPr>
              <p:cNvPr id="108677" name="Group 20"/>
              <p:cNvGrpSpPr>
                <a:grpSpLocks/>
              </p:cNvGrpSpPr>
              <p:nvPr/>
            </p:nvGrpSpPr>
            <p:grpSpPr bwMode="auto">
              <a:xfrm>
                <a:off x="3024" y="2245"/>
                <a:ext cx="192" cy="835"/>
                <a:chOff x="3024" y="2245"/>
                <a:chExt cx="192" cy="835"/>
              </a:xfrm>
            </p:grpSpPr>
            <p:sp>
              <p:nvSpPr>
                <p:cNvPr id="108681" name="Line 21"/>
                <p:cNvSpPr>
                  <a:spLocks noChangeShapeType="1"/>
                </p:cNvSpPr>
                <p:nvPr/>
              </p:nvSpPr>
              <p:spPr bwMode="auto">
                <a:xfrm>
                  <a:off x="3024" y="2245"/>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82" name="Line 22"/>
                <p:cNvSpPr>
                  <a:spLocks noChangeShapeType="1"/>
                </p:cNvSpPr>
                <p:nvPr/>
              </p:nvSpPr>
              <p:spPr bwMode="auto">
                <a:xfrm>
                  <a:off x="3032" y="2245"/>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83" name="Line 23"/>
                <p:cNvSpPr>
                  <a:spLocks noChangeShapeType="1"/>
                </p:cNvSpPr>
                <p:nvPr/>
              </p:nvSpPr>
              <p:spPr bwMode="auto">
                <a:xfrm flipV="1">
                  <a:off x="3032" y="2953"/>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84" name="Line 24"/>
                <p:cNvSpPr>
                  <a:spLocks noChangeShapeType="1"/>
                </p:cNvSpPr>
                <p:nvPr/>
              </p:nvSpPr>
              <p:spPr bwMode="auto">
                <a:xfrm>
                  <a:off x="3216" y="2356"/>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678" name="Rectangle 25"/>
              <p:cNvSpPr>
                <a:spLocks noChangeArrowheads="1"/>
              </p:cNvSpPr>
              <p:nvPr/>
            </p:nvSpPr>
            <p:spPr bwMode="auto">
              <a:xfrm rot="5400000">
                <a:off x="2893" y="2566"/>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8679"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08680"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grpSp>
        <p:grpSp>
          <p:nvGrpSpPr>
            <p:cNvPr id="108564" name="Group 28"/>
            <p:cNvGrpSpPr>
              <a:grpSpLocks/>
            </p:cNvGrpSpPr>
            <p:nvPr/>
          </p:nvGrpSpPr>
          <p:grpSpPr bwMode="auto">
            <a:xfrm>
              <a:off x="2590800" y="3449638"/>
              <a:ext cx="476250" cy="1157287"/>
              <a:chOff x="1632" y="2173"/>
              <a:chExt cx="300" cy="729"/>
            </a:xfrm>
          </p:grpSpPr>
          <p:grpSp>
            <p:nvGrpSpPr>
              <p:cNvPr id="108667" name="Group 29"/>
              <p:cNvGrpSpPr>
                <a:grpSpLocks/>
              </p:cNvGrpSpPr>
              <p:nvPr/>
            </p:nvGrpSpPr>
            <p:grpSpPr bwMode="auto">
              <a:xfrm>
                <a:off x="1632" y="2173"/>
                <a:ext cx="288" cy="729"/>
                <a:chOff x="1632" y="2173"/>
                <a:chExt cx="288" cy="729"/>
              </a:xfrm>
            </p:grpSpPr>
            <p:sp>
              <p:nvSpPr>
                <p:cNvPr id="108669" name="Line 30"/>
                <p:cNvSpPr>
                  <a:spLocks noChangeShapeType="1"/>
                </p:cNvSpPr>
                <p:nvPr/>
              </p:nvSpPr>
              <p:spPr bwMode="auto">
                <a:xfrm>
                  <a:off x="1632" y="2173"/>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0" name="Line 31"/>
                <p:cNvSpPr>
                  <a:spLocks noChangeShapeType="1"/>
                </p:cNvSpPr>
                <p:nvPr/>
              </p:nvSpPr>
              <p:spPr bwMode="auto">
                <a:xfrm>
                  <a:off x="1640" y="2173"/>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1" name="Line 32"/>
                <p:cNvSpPr>
                  <a:spLocks noChangeShapeType="1"/>
                </p:cNvSpPr>
                <p:nvPr/>
              </p:nvSpPr>
              <p:spPr bwMode="auto">
                <a:xfrm>
                  <a:off x="1640" y="2355"/>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2" name="Line 33"/>
                <p:cNvSpPr>
                  <a:spLocks noChangeShapeType="1"/>
                </p:cNvSpPr>
                <p:nvPr/>
              </p:nvSpPr>
              <p:spPr bwMode="auto">
                <a:xfrm>
                  <a:off x="1776" y="244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3" name="Line 34"/>
                <p:cNvSpPr>
                  <a:spLocks noChangeShapeType="1"/>
                </p:cNvSpPr>
                <p:nvPr/>
              </p:nvSpPr>
              <p:spPr bwMode="auto">
                <a:xfrm>
                  <a:off x="1920" y="2355"/>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4" name="Line 35"/>
                <p:cNvSpPr>
                  <a:spLocks noChangeShapeType="1"/>
                </p:cNvSpPr>
                <p:nvPr/>
              </p:nvSpPr>
              <p:spPr bwMode="auto">
                <a:xfrm flipV="1">
                  <a:off x="1640" y="2613"/>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5" name="Line 36"/>
                <p:cNvSpPr>
                  <a:spLocks noChangeShapeType="1"/>
                </p:cNvSpPr>
                <p:nvPr/>
              </p:nvSpPr>
              <p:spPr bwMode="auto">
                <a:xfrm>
                  <a:off x="1632" y="2720"/>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76" name="Line 37"/>
                <p:cNvSpPr>
                  <a:spLocks noChangeShapeType="1"/>
                </p:cNvSpPr>
                <p:nvPr/>
              </p:nvSpPr>
              <p:spPr bwMode="auto">
                <a:xfrm flipV="1">
                  <a:off x="1640" y="2704"/>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668" name="Rectangle 38"/>
              <p:cNvSpPr>
                <a:spLocks noChangeArrowheads="1"/>
              </p:cNvSpPr>
              <p:nvPr/>
            </p:nvSpPr>
            <p:spPr bwMode="auto">
              <a:xfrm rot="5400000">
                <a:off x="1553" y="2460"/>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108565" name="Rectangle 39"/>
            <p:cNvSpPr>
              <a:spLocks noChangeArrowheads="1"/>
            </p:cNvSpPr>
            <p:nvPr/>
          </p:nvSpPr>
          <p:spPr bwMode="auto">
            <a:xfrm>
              <a:off x="1814513" y="41148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grpSp>
          <p:nvGrpSpPr>
            <p:cNvPr id="108566" name="Group 40"/>
            <p:cNvGrpSpPr>
              <a:grpSpLocks/>
            </p:cNvGrpSpPr>
            <p:nvPr/>
          </p:nvGrpSpPr>
          <p:grpSpPr bwMode="auto">
            <a:xfrm>
              <a:off x="1308100" y="2984500"/>
              <a:ext cx="585788" cy="2103438"/>
              <a:chOff x="824" y="1880"/>
              <a:chExt cx="369" cy="1325"/>
            </a:xfrm>
          </p:grpSpPr>
          <p:sp>
            <p:nvSpPr>
              <p:cNvPr id="108662" name="Rectangle 41"/>
              <p:cNvSpPr>
                <a:spLocks noChangeArrowheads="1"/>
              </p:cNvSpPr>
              <p:nvPr/>
            </p:nvSpPr>
            <p:spPr bwMode="auto">
              <a:xfrm>
                <a:off x="872" y="1880"/>
                <a:ext cx="176"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663" name="Oval 42"/>
              <p:cNvSpPr>
                <a:spLocks noChangeArrowheads="1"/>
              </p:cNvSpPr>
              <p:nvPr/>
            </p:nvSpPr>
            <p:spPr bwMode="auto">
              <a:xfrm>
                <a:off x="920" y="264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664" name="Line 43"/>
              <p:cNvSpPr>
                <a:spLocks noChangeShapeType="1"/>
              </p:cNvSpPr>
              <p:nvPr/>
            </p:nvSpPr>
            <p:spPr bwMode="auto">
              <a:xfrm>
                <a:off x="960" y="274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65" name="Rectangle 44"/>
              <p:cNvSpPr>
                <a:spLocks noChangeArrowheads="1"/>
              </p:cNvSpPr>
              <p:nvPr/>
            </p:nvSpPr>
            <p:spPr bwMode="auto">
              <a:xfrm rot="5400000">
                <a:off x="782" y="2212"/>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a:t>
                </a:r>
              </a:p>
            </p:txBody>
          </p:sp>
          <p:sp>
            <p:nvSpPr>
              <p:cNvPr id="108666" name="Rectangle 45"/>
              <p:cNvSpPr>
                <a:spLocks noChangeArrowheads="1"/>
              </p:cNvSpPr>
              <p:nvPr/>
            </p:nvSpPr>
            <p:spPr bwMode="auto">
              <a:xfrm>
                <a:off x="855" y="2976"/>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grpSp>
        <p:grpSp>
          <p:nvGrpSpPr>
            <p:cNvPr id="108567" name="Group 46"/>
            <p:cNvGrpSpPr>
              <a:grpSpLocks/>
            </p:cNvGrpSpPr>
            <p:nvPr/>
          </p:nvGrpSpPr>
          <p:grpSpPr bwMode="auto">
            <a:xfrm>
              <a:off x="3657600" y="4059238"/>
              <a:ext cx="476250" cy="1157287"/>
              <a:chOff x="2304" y="2557"/>
              <a:chExt cx="300" cy="729"/>
            </a:xfrm>
          </p:grpSpPr>
          <p:grpSp>
            <p:nvGrpSpPr>
              <p:cNvPr id="108652" name="Group 47"/>
              <p:cNvGrpSpPr>
                <a:grpSpLocks/>
              </p:cNvGrpSpPr>
              <p:nvPr/>
            </p:nvGrpSpPr>
            <p:grpSpPr bwMode="auto">
              <a:xfrm>
                <a:off x="2304" y="2557"/>
                <a:ext cx="288" cy="729"/>
                <a:chOff x="2304" y="2557"/>
                <a:chExt cx="288" cy="729"/>
              </a:xfrm>
            </p:grpSpPr>
            <p:sp>
              <p:nvSpPr>
                <p:cNvPr id="108654" name="Line 48"/>
                <p:cNvSpPr>
                  <a:spLocks noChangeShapeType="1"/>
                </p:cNvSpPr>
                <p:nvPr/>
              </p:nvSpPr>
              <p:spPr bwMode="auto">
                <a:xfrm>
                  <a:off x="2304" y="255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5" name="Line 49"/>
                <p:cNvSpPr>
                  <a:spLocks noChangeShapeType="1"/>
                </p:cNvSpPr>
                <p:nvPr/>
              </p:nvSpPr>
              <p:spPr bwMode="auto">
                <a:xfrm>
                  <a:off x="2312" y="2557"/>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6" name="Line 50"/>
                <p:cNvSpPr>
                  <a:spLocks noChangeShapeType="1"/>
                </p:cNvSpPr>
                <p:nvPr/>
              </p:nvSpPr>
              <p:spPr bwMode="auto">
                <a:xfrm>
                  <a:off x="2312" y="2739"/>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7" name="Line 51"/>
                <p:cNvSpPr>
                  <a:spLocks noChangeShapeType="1"/>
                </p:cNvSpPr>
                <p:nvPr/>
              </p:nvSpPr>
              <p:spPr bwMode="auto">
                <a:xfrm>
                  <a:off x="2448" y="2831"/>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8" name="Line 52"/>
                <p:cNvSpPr>
                  <a:spLocks noChangeShapeType="1"/>
                </p:cNvSpPr>
                <p:nvPr/>
              </p:nvSpPr>
              <p:spPr bwMode="auto">
                <a:xfrm>
                  <a:off x="2592" y="2739"/>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9" name="Line 53"/>
                <p:cNvSpPr>
                  <a:spLocks noChangeShapeType="1"/>
                </p:cNvSpPr>
                <p:nvPr/>
              </p:nvSpPr>
              <p:spPr bwMode="auto">
                <a:xfrm flipV="1">
                  <a:off x="2312" y="2997"/>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60" name="Line 54"/>
                <p:cNvSpPr>
                  <a:spLocks noChangeShapeType="1"/>
                </p:cNvSpPr>
                <p:nvPr/>
              </p:nvSpPr>
              <p:spPr bwMode="auto">
                <a:xfrm>
                  <a:off x="2304" y="3104"/>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61" name="Line 55"/>
                <p:cNvSpPr>
                  <a:spLocks noChangeShapeType="1"/>
                </p:cNvSpPr>
                <p:nvPr/>
              </p:nvSpPr>
              <p:spPr bwMode="auto">
                <a:xfrm flipV="1">
                  <a:off x="2312" y="3088"/>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653" name="Rectangle 56"/>
              <p:cNvSpPr>
                <a:spLocks noChangeArrowheads="1"/>
              </p:cNvSpPr>
              <p:nvPr/>
            </p:nvSpPr>
            <p:spPr bwMode="auto">
              <a:xfrm rot="5400000">
                <a:off x="2225" y="2844"/>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108568" name="Line 57"/>
            <p:cNvSpPr>
              <a:spLocks noChangeShapeType="1"/>
            </p:cNvSpPr>
            <p:nvPr/>
          </p:nvSpPr>
          <p:spPr bwMode="auto">
            <a:xfrm>
              <a:off x="2955925" y="5100638"/>
              <a:ext cx="676275"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9" name="Rectangle 58"/>
            <p:cNvSpPr>
              <a:spLocks noChangeArrowheads="1"/>
            </p:cNvSpPr>
            <p:nvPr/>
          </p:nvSpPr>
          <p:spPr bwMode="auto">
            <a:xfrm>
              <a:off x="2976563" y="5135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08570" name="Line 59"/>
            <p:cNvSpPr>
              <a:spLocks noChangeShapeType="1"/>
            </p:cNvSpPr>
            <p:nvPr/>
          </p:nvSpPr>
          <p:spPr bwMode="auto">
            <a:xfrm flipH="1">
              <a:off x="3194050" y="50355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8571" name="Group 60"/>
            <p:cNvGrpSpPr>
              <a:grpSpLocks/>
            </p:cNvGrpSpPr>
            <p:nvPr/>
          </p:nvGrpSpPr>
          <p:grpSpPr bwMode="auto">
            <a:xfrm>
              <a:off x="4799013" y="5087938"/>
              <a:ext cx="385762" cy="385762"/>
              <a:chOff x="3023" y="3205"/>
              <a:chExt cx="243" cy="243"/>
            </a:xfrm>
          </p:grpSpPr>
          <p:sp>
            <p:nvSpPr>
              <p:cNvPr id="108647" name="Arc 61"/>
              <p:cNvSpPr>
                <a:spLocks/>
              </p:cNvSpPr>
              <p:nvPr/>
            </p:nvSpPr>
            <p:spPr bwMode="auto">
              <a:xfrm rot="-5400000">
                <a:off x="3035" y="3193"/>
                <a:ext cx="91" cy="115"/>
              </a:xfrm>
              <a:custGeom>
                <a:avLst/>
                <a:gdLst>
                  <a:gd name="T0" fmla="*/ 0 w 21600"/>
                  <a:gd name="T1" fmla="*/ 0 h 21600"/>
                  <a:gd name="T2" fmla="*/ 91 w 21600"/>
                  <a:gd name="T3" fmla="*/ 115 h 21600"/>
                  <a:gd name="T4" fmla="*/ 0 w 21600"/>
                  <a:gd name="T5" fmla="*/ 1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48" name="Arc 62"/>
              <p:cNvSpPr>
                <a:spLocks/>
              </p:cNvSpPr>
              <p:nvPr/>
            </p:nvSpPr>
            <p:spPr bwMode="auto">
              <a:xfrm rot="5400000">
                <a:off x="3163" y="3193"/>
                <a:ext cx="91" cy="115"/>
              </a:xfrm>
              <a:custGeom>
                <a:avLst/>
                <a:gdLst>
                  <a:gd name="T0" fmla="*/ 0 w 21599"/>
                  <a:gd name="T1" fmla="*/ 114 h 21599"/>
                  <a:gd name="T2" fmla="*/ 90 w 21599"/>
                  <a:gd name="T3" fmla="*/ 0 h 21599"/>
                  <a:gd name="T4" fmla="*/ 91 w 21599"/>
                  <a:gd name="T5" fmla="*/ 115 h 21599"/>
                  <a:gd name="T6" fmla="*/ 0 60000 65536"/>
                  <a:gd name="T7" fmla="*/ 0 60000 65536"/>
                  <a:gd name="T8" fmla="*/ 0 60000 65536"/>
                </a:gdLst>
                <a:ahLst/>
                <a:cxnLst>
                  <a:cxn ang="T6">
                    <a:pos x="T0" y="T1"/>
                  </a:cxn>
                  <a:cxn ang="T7">
                    <a:pos x="T2" y="T3"/>
                  </a:cxn>
                  <a:cxn ang="T8">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49" name="Line 63"/>
              <p:cNvSpPr>
                <a:spLocks noChangeShapeType="1"/>
              </p:cNvSpPr>
              <p:nvPr/>
            </p:nvSpPr>
            <p:spPr bwMode="auto">
              <a:xfrm>
                <a:off x="302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0" name="Line 64"/>
              <p:cNvSpPr>
                <a:spLocks noChangeShapeType="1"/>
              </p:cNvSpPr>
              <p:nvPr/>
            </p:nvSpPr>
            <p:spPr bwMode="auto">
              <a:xfrm>
                <a:off x="3032" y="344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51" name="Line 65"/>
              <p:cNvSpPr>
                <a:spLocks noChangeShapeType="1"/>
              </p:cNvSpPr>
              <p:nvPr/>
            </p:nvSpPr>
            <p:spPr bwMode="auto">
              <a:xfrm>
                <a:off x="326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572" name="Line 66"/>
            <p:cNvSpPr>
              <a:spLocks noChangeShapeType="1"/>
            </p:cNvSpPr>
            <p:nvPr/>
          </p:nvSpPr>
          <p:spPr bwMode="auto">
            <a:xfrm flipV="1">
              <a:off x="4991100" y="4789488"/>
              <a:ext cx="0" cy="293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3" name="Line 67"/>
            <p:cNvSpPr>
              <a:spLocks noChangeShapeType="1"/>
            </p:cNvSpPr>
            <p:nvPr/>
          </p:nvSpPr>
          <p:spPr bwMode="auto">
            <a:xfrm>
              <a:off x="4876800" y="5499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4" name="Line 68"/>
            <p:cNvSpPr>
              <a:spLocks noChangeShapeType="1"/>
            </p:cNvSpPr>
            <p:nvPr/>
          </p:nvSpPr>
          <p:spPr bwMode="auto">
            <a:xfrm>
              <a:off x="5105400" y="54991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5" name="Line 69"/>
            <p:cNvSpPr>
              <a:spLocks noChangeShapeType="1"/>
            </p:cNvSpPr>
            <p:nvPr/>
          </p:nvSpPr>
          <p:spPr bwMode="auto">
            <a:xfrm>
              <a:off x="6183313" y="3429000"/>
              <a:ext cx="192087"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6" name="Line 70"/>
            <p:cNvSpPr>
              <a:spLocks noChangeShapeType="1"/>
            </p:cNvSpPr>
            <p:nvPr/>
          </p:nvSpPr>
          <p:spPr bwMode="auto">
            <a:xfrm flipV="1">
              <a:off x="6400800" y="1879600"/>
              <a:ext cx="0" cy="1574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7" name="Line 71"/>
            <p:cNvSpPr>
              <a:spLocks noChangeShapeType="1"/>
            </p:cNvSpPr>
            <p:nvPr/>
          </p:nvSpPr>
          <p:spPr bwMode="auto">
            <a:xfrm flipH="1">
              <a:off x="736600" y="1905000"/>
              <a:ext cx="56896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8" name="Line 72"/>
            <p:cNvSpPr>
              <a:spLocks noChangeShapeType="1"/>
            </p:cNvSpPr>
            <p:nvPr/>
          </p:nvSpPr>
          <p:spPr bwMode="auto">
            <a:xfrm>
              <a:off x="762000" y="1885950"/>
              <a:ext cx="0" cy="1701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9" name="Line 73"/>
            <p:cNvSpPr>
              <a:spLocks noChangeShapeType="1"/>
            </p:cNvSpPr>
            <p:nvPr/>
          </p:nvSpPr>
          <p:spPr bwMode="auto">
            <a:xfrm>
              <a:off x="787400" y="3567113"/>
              <a:ext cx="581025"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0" name="Line 74"/>
            <p:cNvSpPr>
              <a:spLocks noChangeShapeType="1"/>
            </p:cNvSpPr>
            <p:nvPr/>
          </p:nvSpPr>
          <p:spPr bwMode="auto">
            <a:xfrm flipH="1">
              <a:off x="4032250" y="1835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1" name="Rectangle 75"/>
            <p:cNvSpPr>
              <a:spLocks noChangeArrowheads="1"/>
            </p:cNvSpPr>
            <p:nvPr/>
          </p:nvSpPr>
          <p:spPr bwMode="auto">
            <a:xfrm>
              <a:off x="3719513" y="19335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08582" name="Rectangle 76"/>
            <p:cNvSpPr>
              <a:spLocks noChangeArrowheads="1"/>
            </p:cNvSpPr>
            <p:nvPr/>
          </p:nvSpPr>
          <p:spPr bwMode="auto">
            <a:xfrm>
              <a:off x="3719513" y="5867400"/>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 = 1</a:t>
              </a:r>
            </a:p>
          </p:txBody>
        </p:sp>
        <p:sp>
          <p:nvSpPr>
            <p:cNvPr id="108584" name="Line 78"/>
            <p:cNvSpPr>
              <a:spLocks noChangeShapeType="1"/>
            </p:cNvSpPr>
            <p:nvPr/>
          </p:nvSpPr>
          <p:spPr bwMode="auto">
            <a:xfrm>
              <a:off x="6565900" y="25908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5" name="Rectangle 79"/>
            <p:cNvSpPr>
              <a:spLocks noChangeArrowheads="1"/>
            </p:cNvSpPr>
            <p:nvPr/>
          </p:nvSpPr>
          <p:spPr bwMode="auto">
            <a:xfrm>
              <a:off x="6462713" y="2590800"/>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p>
          </p:txBody>
        </p:sp>
        <p:sp>
          <p:nvSpPr>
            <p:cNvPr id="108586" name="Rectangle 80"/>
            <p:cNvSpPr>
              <a:spLocks noChangeArrowheads="1"/>
            </p:cNvSpPr>
            <p:nvPr/>
          </p:nvSpPr>
          <p:spPr bwMode="auto">
            <a:xfrm>
              <a:off x="7165975" y="2146300"/>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587" name="Rectangle 81"/>
            <p:cNvSpPr>
              <a:spLocks noChangeArrowheads="1"/>
            </p:cNvSpPr>
            <p:nvPr/>
          </p:nvSpPr>
          <p:spPr bwMode="auto">
            <a:xfrm>
              <a:off x="7127875" y="2133600"/>
              <a:ext cx="1438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Addr&lt;31:2&gt;</a:t>
              </a:r>
            </a:p>
          </p:txBody>
        </p:sp>
        <p:sp>
          <p:nvSpPr>
            <p:cNvPr id="108588" name="Rectangle 82"/>
            <p:cNvSpPr>
              <a:spLocks noChangeArrowheads="1"/>
            </p:cNvSpPr>
            <p:nvPr/>
          </p:nvSpPr>
          <p:spPr bwMode="auto">
            <a:xfrm>
              <a:off x="7212013" y="2819400"/>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sp>
          <p:nvSpPr>
            <p:cNvPr id="108589" name="Rectangle 83"/>
            <p:cNvSpPr>
              <a:spLocks noChangeArrowheads="1"/>
            </p:cNvSpPr>
            <p:nvPr/>
          </p:nvSpPr>
          <p:spPr bwMode="auto">
            <a:xfrm>
              <a:off x="7127875" y="24384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Addr&lt;1:0</a:t>
              </a:r>
              <a:r>
                <a:rPr lang="en-US" altLang="zh-CN" b="0">
                  <a:latin typeface="Times New Roman" panose="02020603050405020304" pitchFamily="18" charset="0"/>
                  <a:ea typeface="宋体" panose="02010600030101010101" pitchFamily="2" charset="-122"/>
                </a:rPr>
                <a:t>&gt;</a:t>
              </a:r>
            </a:p>
          </p:txBody>
        </p:sp>
        <p:sp>
          <p:nvSpPr>
            <p:cNvPr id="108590" name="Line 84"/>
            <p:cNvSpPr>
              <a:spLocks noChangeShapeType="1"/>
            </p:cNvSpPr>
            <p:nvPr/>
          </p:nvSpPr>
          <p:spPr bwMode="auto">
            <a:xfrm>
              <a:off x="7848600" y="3441700"/>
              <a:ext cx="0" cy="1041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1" name="Line 85"/>
            <p:cNvSpPr>
              <a:spLocks noChangeShapeType="1"/>
            </p:cNvSpPr>
            <p:nvPr/>
          </p:nvSpPr>
          <p:spPr bwMode="auto">
            <a:xfrm flipV="1">
              <a:off x="7778750" y="380365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2" name="Rectangle 86"/>
            <p:cNvSpPr>
              <a:spLocks noChangeArrowheads="1"/>
            </p:cNvSpPr>
            <p:nvPr/>
          </p:nvSpPr>
          <p:spPr bwMode="auto">
            <a:xfrm>
              <a:off x="7910513" y="3657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08593" name="Line 87"/>
            <p:cNvSpPr>
              <a:spLocks noChangeShapeType="1"/>
            </p:cNvSpPr>
            <p:nvPr/>
          </p:nvSpPr>
          <p:spPr bwMode="auto">
            <a:xfrm>
              <a:off x="3209925" y="4191000"/>
              <a:ext cx="45085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4" name="Line 88"/>
            <p:cNvSpPr>
              <a:spLocks noChangeShapeType="1"/>
            </p:cNvSpPr>
            <p:nvPr/>
          </p:nvSpPr>
          <p:spPr bwMode="auto">
            <a:xfrm flipV="1">
              <a:off x="3228975" y="3784600"/>
              <a:ext cx="0" cy="431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8595" name="Group 89"/>
            <p:cNvGrpSpPr>
              <a:grpSpLocks/>
            </p:cNvGrpSpPr>
            <p:nvPr/>
          </p:nvGrpSpPr>
          <p:grpSpPr bwMode="auto">
            <a:xfrm>
              <a:off x="5795963" y="2649538"/>
              <a:ext cx="376237" cy="1325562"/>
              <a:chOff x="3651" y="1669"/>
              <a:chExt cx="237" cy="835"/>
            </a:xfrm>
          </p:grpSpPr>
          <p:grpSp>
            <p:nvGrpSpPr>
              <p:cNvPr id="108639" name="Group 90"/>
              <p:cNvGrpSpPr>
                <a:grpSpLocks/>
              </p:cNvGrpSpPr>
              <p:nvPr/>
            </p:nvGrpSpPr>
            <p:grpSpPr bwMode="auto">
              <a:xfrm>
                <a:off x="3696" y="1669"/>
                <a:ext cx="192" cy="835"/>
                <a:chOff x="3696" y="1669"/>
                <a:chExt cx="192" cy="835"/>
              </a:xfrm>
            </p:grpSpPr>
            <p:sp>
              <p:nvSpPr>
                <p:cNvPr id="108643" name="Line 91"/>
                <p:cNvSpPr>
                  <a:spLocks noChangeShapeType="1"/>
                </p:cNvSpPr>
                <p:nvPr/>
              </p:nvSpPr>
              <p:spPr bwMode="auto">
                <a:xfrm>
                  <a:off x="3696" y="1669"/>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44" name="Line 92"/>
                <p:cNvSpPr>
                  <a:spLocks noChangeShapeType="1"/>
                </p:cNvSpPr>
                <p:nvPr/>
              </p:nvSpPr>
              <p:spPr bwMode="auto">
                <a:xfrm>
                  <a:off x="3704" y="1669"/>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45" name="Line 93"/>
                <p:cNvSpPr>
                  <a:spLocks noChangeShapeType="1"/>
                </p:cNvSpPr>
                <p:nvPr/>
              </p:nvSpPr>
              <p:spPr bwMode="auto">
                <a:xfrm flipV="1">
                  <a:off x="3704" y="2377"/>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46" name="Line 94"/>
                <p:cNvSpPr>
                  <a:spLocks noChangeShapeType="1"/>
                </p:cNvSpPr>
                <p:nvPr/>
              </p:nvSpPr>
              <p:spPr bwMode="auto">
                <a:xfrm>
                  <a:off x="3888" y="1780"/>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640" name="Rectangle 95"/>
              <p:cNvSpPr>
                <a:spLocks noChangeArrowheads="1"/>
              </p:cNvSpPr>
              <p:nvPr/>
            </p:nvSpPr>
            <p:spPr bwMode="auto">
              <a:xfrm rot="5400000">
                <a:off x="3565" y="1990"/>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08641" name="Rectangle 96"/>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08642" name="Rectangle 97"/>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grpSp>
        <p:sp>
          <p:nvSpPr>
            <p:cNvPr id="108596" name="Line 98"/>
            <p:cNvSpPr>
              <a:spLocks noChangeShapeType="1"/>
            </p:cNvSpPr>
            <p:nvPr/>
          </p:nvSpPr>
          <p:spPr bwMode="auto">
            <a:xfrm>
              <a:off x="3594100" y="3124200"/>
              <a:ext cx="812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7" name="Line 99"/>
            <p:cNvSpPr>
              <a:spLocks noChangeShapeType="1"/>
            </p:cNvSpPr>
            <p:nvPr/>
          </p:nvSpPr>
          <p:spPr bwMode="auto">
            <a:xfrm flipH="1">
              <a:off x="3879850" y="30591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98" name="Rectangle 100"/>
            <p:cNvSpPr>
              <a:spLocks noChangeArrowheads="1"/>
            </p:cNvSpPr>
            <p:nvPr/>
          </p:nvSpPr>
          <p:spPr bwMode="auto">
            <a:xfrm>
              <a:off x="3567113" y="31178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08599" name="Line 101"/>
            <p:cNvSpPr>
              <a:spLocks noChangeShapeType="1"/>
            </p:cNvSpPr>
            <p:nvPr/>
          </p:nvSpPr>
          <p:spPr bwMode="auto">
            <a:xfrm>
              <a:off x="1917700" y="2667000"/>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0" name="Line 102"/>
            <p:cNvSpPr>
              <a:spLocks noChangeShapeType="1"/>
            </p:cNvSpPr>
            <p:nvPr/>
          </p:nvSpPr>
          <p:spPr bwMode="auto">
            <a:xfrm flipH="1">
              <a:off x="3879850" y="26019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1" name="Rectangle 103"/>
            <p:cNvSpPr>
              <a:spLocks noChangeArrowheads="1"/>
            </p:cNvSpPr>
            <p:nvPr/>
          </p:nvSpPr>
          <p:spPr bwMode="auto">
            <a:xfrm>
              <a:off x="3643313" y="26606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4</a:t>
              </a:r>
            </a:p>
          </p:txBody>
        </p:sp>
        <p:sp>
          <p:nvSpPr>
            <p:cNvPr id="108602" name="Line 104"/>
            <p:cNvSpPr>
              <a:spLocks noChangeShapeType="1"/>
            </p:cNvSpPr>
            <p:nvPr/>
          </p:nvSpPr>
          <p:spPr bwMode="auto">
            <a:xfrm flipV="1">
              <a:off x="1905000" y="2273300"/>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3" name="Rectangle 105"/>
            <p:cNvSpPr>
              <a:spLocks noChangeArrowheads="1"/>
            </p:cNvSpPr>
            <p:nvPr/>
          </p:nvSpPr>
          <p:spPr bwMode="auto">
            <a:xfrm>
              <a:off x="2500313" y="2362200"/>
              <a:ext cx="134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PC&lt;31:28&gt;</a:t>
              </a:r>
            </a:p>
          </p:txBody>
        </p:sp>
        <p:sp>
          <p:nvSpPr>
            <p:cNvPr id="108604" name="Rectangle 106"/>
            <p:cNvSpPr>
              <a:spLocks noChangeArrowheads="1"/>
            </p:cNvSpPr>
            <p:nvPr/>
          </p:nvSpPr>
          <p:spPr bwMode="auto">
            <a:xfrm>
              <a:off x="2525713" y="2667000"/>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Target</a:t>
              </a:r>
            </a:p>
          </p:txBody>
        </p:sp>
        <p:sp>
          <p:nvSpPr>
            <p:cNvPr id="108605" name="Line 107"/>
            <p:cNvSpPr>
              <a:spLocks noChangeShapeType="1"/>
            </p:cNvSpPr>
            <p:nvPr/>
          </p:nvSpPr>
          <p:spPr bwMode="auto">
            <a:xfrm>
              <a:off x="4419600" y="2679700"/>
              <a:ext cx="0" cy="431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6" name="Line 108"/>
            <p:cNvSpPr>
              <a:spLocks noChangeShapeType="1"/>
            </p:cNvSpPr>
            <p:nvPr/>
          </p:nvSpPr>
          <p:spPr bwMode="auto">
            <a:xfrm>
              <a:off x="4432300" y="2895600"/>
              <a:ext cx="142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7" name="Line 109"/>
            <p:cNvSpPr>
              <a:spLocks noChangeShapeType="1"/>
            </p:cNvSpPr>
            <p:nvPr/>
          </p:nvSpPr>
          <p:spPr bwMode="auto">
            <a:xfrm>
              <a:off x="5394325" y="3733800"/>
              <a:ext cx="447675"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8" name="Line 110"/>
            <p:cNvSpPr>
              <a:spLocks noChangeShapeType="1"/>
            </p:cNvSpPr>
            <p:nvPr/>
          </p:nvSpPr>
          <p:spPr bwMode="auto">
            <a:xfrm>
              <a:off x="5130800" y="4191000"/>
              <a:ext cx="29845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09" name="Line 111"/>
            <p:cNvSpPr>
              <a:spLocks noChangeShapeType="1"/>
            </p:cNvSpPr>
            <p:nvPr/>
          </p:nvSpPr>
          <p:spPr bwMode="auto">
            <a:xfrm flipV="1">
              <a:off x="5410200" y="3708400"/>
              <a:ext cx="0" cy="5080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0" name="Line 112"/>
            <p:cNvSpPr>
              <a:spLocks noChangeShapeType="1"/>
            </p:cNvSpPr>
            <p:nvPr/>
          </p:nvSpPr>
          <p:spPr bwMode="auto">
            <a:xfrm flipH="1">
              <a:off x="5022850" y="28257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1" name="Rectangle 113"/>
            <p:cNvSpPr>
              <a:spLocks noChangeArrowheads="1"/>
            </p:cNvSpPr>
            <p:nvPr/>
          </p:nvSpPr>
          <p:spPr bwMode="auto">
            <a:xfrm>
              <a:off x="4710113" y="29241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08612" name="Line 114"/>
            <p:cNvSpPr>
              <a:spLocks noChangeShapeType="1"/>
            </p:cNvSpPr>
            <p:nvPr/>
          </p:nvSpPr>
          <p:spPr bwMode="auto">
            <a:xfrm flipV="1">
              <a:off x="6019800" y="38735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3" name="Rectangle 115"/>
            <p:cNvSpPr>
              <a:spLocks noChangeArrowheads="1"/>
            </p:cNvSpPr>
            <p:nvPr/>
          </p:nvSpPr>
          <p:spPr bwMode="auto">
            <a:xfrm>
              <a:off x="5624513" y="4343400"/>
              <a:ext cx="1165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108614" name="Rectangle 116"/>
            <p:cNvSpPr>
              <a:spLocks noChangeArrowheads="1"/>
            </p:cNvSpPr>
            <p:nvPr/>
          </p:nvSpPr>
          <p:spPr bwMode="auto">
            <a:xfrm>
              <a:off x="315913" y="54864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Instruction&lt;15:0</a:t>
              </a:r>
              <a:r>
                <a:rPr lang="en-US" altLang="zh-CN" b="0">
                  <a:latin typeface="Times New Roman" panose="02020603050405020304" pitchFamily="18" charset="0"/>
                  <a:ea typeface="宋体" panose="02010600030101010101" pitchFamily="2" charset="-122"/>
                </a:rPr>
                <a:t>&gt;</a:t>
              </a:r>
            </a:p>
          </p:txBody>
        </p:sp>
        <p:sp>
          <p:nvSpPr>
            <p:cNvPr id="108615" name="Rectangle 117"/>
            <p:cNvSpPr>
              <a:spLocks noChangeArrowheads="1"/>
            </p:cNvSpPr>
            <p:nvPr/>
          </p:nvSpPr>
          <p:spPr bwMode="auto">
            <a:xfrm>
              <a:off x="7072313" y="44196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108616" name="Line 118"/>
            <p:cNvSpPr>
              <a:spLocks noChangeShapeType="1"/>
            </p:cNvSpPr>
            <p:nvPr/>
          </p:nvSpPr>
          <p:spPr bwMode="auto">
            <a:xfrm>
              <a:off x="1917700" y="2286000"/>
              <a:ext cx="523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7" name="Line 119"/>
            <p:cNvSpPr>
              <a:spLocks noChangeShapeType="1"/>
            </p:cNvSpPr>
            <p:nvPr/>
          </p:nvSpPr>
          <p:spPr bwMode="auto">
            <a:xfrm flipH="1">
              <a:off x="5099050" y="2216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18" name="Rectangle 120"/>
            <p:cNvSpPr>
              <a:spLocks noChangeArrowheads="1"/>
            </p:cNvSpPr>
            <p:nvPr/>
          </p:nvSpPr>
          <p:spPr bwMode="auto">
            <a:xfrm>
              <a:off x="4786313" y="23145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a:t>
              </a:r>
              <a:r>
                <a:rPr lang="en-US" altLang="zh-CN" sz="1800">
                  <a:ea typeface="宋体" panose="02010600030101010101" pitchFamily="2" charset="-122"/>
                </a:rPr>
                <a:t>0</a:t>
              </a:r>
            </a:p>
          </p:txBody>
        </p:sp>
        <p:sp>
          <p:nvSpPr>
            <p:cNvPr id="108619" name="Rectangle 121"/>
            <p:cNvSpPr>
              <a:spLocks noChangeArrowheads="1"/>
            </p:cNvSpPr>
            <p:nvPr/>
          </p:nvSpPr>
          <p:spPr bwMode="auto">
            <a:xfrm>
              <a:off x="1674813" y="29337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Instruction&lt;25:0</a:t>
              </a:r>
              <a:r>
                <a:rPr lang="en-US" altLang="zh-CN" b="0">
                  <a:latin typeface="Times New Roman" panose="02020603050405020304" pitchFamily="18" charset="0"/>
                  <a:ea typeface="宋体" panose="02010600030101010101" pitchFamily="2" charset="-122"/>
                </a:rPr>
                <a:t>&gt;</a:t>
              </a:r>
            </a:p>
          </p:txBody>
        </p:sp>
        <p:sp>
          <p:nvSpPr>
            <p:cNvPr id="108632" name="Line 140"/>
            <p:cNvSpPr>
              <a:spLocks noChangeShapeType="1"/>
            </p:cNvSpPr>
            <p:nvPr/>
          </p:nvSpPr>
          <p:spPr bwMode="auto">
            <a:xfrm flipH="1">
              <a:off x="3051175" y="3810000"/>
              <a:ext cx="2032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70802E8F-0752-4B92-8D61-85EF13D2DB20}" type="slidenum">
              <a:rPr lang="zh-CN" altLang="en-US" smtClean="0"/>
              <a:pPr/>
              <a:t>22</a:t>
            </a:fld>
            <a:endParaRPr lang="zh-CN" altLang="en-US"/>
          </a:p>
        </p:txBody>
      </p:sp>
      <p:sp>
        <p:nvSpPr>
          <p:cNvPr id="143" name="Line 3"/>
          <p:cNvSpPr>
            <a:spLocks noChangeShapeType="1"/>
          </p:cNvSpPr>
          <p:nvPr/>
        </p:nvSpPr>
        <p:spPr bwMode="auto">
          <a:xfrm>
            <a:off x="1660525" y="3587750"/>
            <a:ext cx="904875"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7"/>
          <p:cNvSpPr>
            <a:spLocks noChangeShapeType="1"/>
          </p:cNvSpPr>
          <p:nvPr/>
        </p:nvSpPr>
        <p:spPr bwMode="auto">
          <a:xfrm>
            <a:off x="2091148" y="4468813"/>
            <a:ext cx="4826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40"/>
          <p:cNvSpPr>
            <a:spLocks noChangeShapeType="1"/>
          </p:cNvSpPr>
          <p:nvPr/>
        </p:nvSpPr>
        <p:spPr bwMode="auto">
          <a:xfrm flipH="1">
            <a:off x="3051175" y="3810000"/>
            <a:ext cx="2032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88"/>
          <p:cNvSpPr>
            <a:spLocks noChangeShapeType="1"/>
          </p:cNvSpPr>
          <p:nvPr/>
        </p:nvSpPr>
        <p:spPr bwMode="auto">
          <a:xfrm flipV="1">
            <a:off x="3228975" y="3810000"/>
            <a:ext cx="0" cy="4318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87"/>
          <p:cNvSpPr>
            <a:spLocks noChangeShapeType="1"/>
          </p:cNvSpPr>
          <p:nvPr/>
        </p:nvSpPr>
        <p:spPr bwMode="auto">
          <a:xfrm>
            <a:off x="3206750" y="4191000"/>
            <a:ext cx="45085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3"/>
          <p:cNvSpPr>
            <a:spLocks noChangeShapeType="1"/>
          </p:cNvSpPr>
          <p:nvPr/>
        </p:nvSpPr>
        <p:spPr bwMode="auto">
          <a:xfrm>
            <a:off x="1949449" y="5334000"/>
            <a:ext cx="6350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57"/>
          <p:cNvSpPr>
            <a:spLocks noChangeShapeType="1"/>
          </p:cNvSpPr>
          <p:nvPr/>
        </p:nvSpPr>
        <p:spPr bwMode="auto">
          <a:xfrm>
            <a:off x="2971800" y="5108371"/>
            <a:ext cx="676275"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10"/>
          <p:cNvSpPr>
            <a:spLocks noChangeShapeType="1"/>
          </p:cNvSpPr>
          <p:nvPr/>
        </p:nvSpPr>
        <p:spPr bwMode="auto">
          <a:xfrm>
            <a:off x="4134645" y="4641134"/>
            <a:ext cx="6350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10"/>
          <p:cNvSpPr>
            <a:spLocks noChangeShapeType="1"/>
          </p:cNvSpPr>
          <p:nvPr/>
        </p:nvSpPr>
        <p:spPr bwMode="auto">
          <a:xfrm>
            <a:off x="5130800" y="4191000"/>
            <a:ext cx="29845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111"/>
          <p:cNvSpPr>
            <a:spLocks noChangeShapeType="1"/>
          </p:cNvSpPr>
          <p:nvPr/>
        </p:nvSpPr>
        <p:spPr bwMode="auto">
          <a:xfrm flipV="1">
            <a:off x="5410200" y="3714750"/>
            <a:ext cx="0" cy="5080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109"/>
          <p:cNvSpPr>
            <a:spLocks noChangeShapeType="1"/>
          </p:cNvSpPr>
          <p:nvPr/>
        </p:nvSpPr>
        <p:spPr bwMode="auto">
          <a:xfrm>
            <a:off x="5389870" y="3740150"/>
            <a:ext cx="447675"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40"/>
          <p:cNvSpPr>
            <a:spLocks noChangeShapeType="1"/>
          </p:cNvSpPr>
          <p:nvPr/>
        </p:nvSpPr>
        <p:spPr bwMode="auto">
          <a:xfrm flipH="1">
            <a:off x="6183313" y="3441700"/>
            <a:ext cx="2032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70"/>
          <p:cNvSpPr>
            <a:spLocks noChangeShapeType="1"/>
          </p:cNvSpPr>
          <p:nvPr/>
        </p:nvSpPr>
        <p:spPr bwMode="auto">
          <a:xfrm flipV="1">
            <a:off x="6400800" y="1885950"/>
            <a:ext cx="0" cy="15748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71"/>
          <p:cNvSpPr>
            <a:spLocks noChangeShapeType="1"/>
          </p:cNvSpPr>
          <p:nvPr/>
        </p:nvSpPr>
        <p:spPr bwMode="auto">
          <a:xfrm flipH="1">
            <a:off x="739468" y="1905000"/>
            <a:ext cx="56896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72"/>
          <p:cNvSpPr>
            <a:spLocks noChangeShapeType="1"/>
          </p:cNvSpPr>
          <p:nvPr/>
        </p:nvSpPr>
        <p:spPr bwMode="auto">
          <a:xfrm>
            <a:off x="757903" y="1905000"/>
            <a:ext cx="0" cy="17018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73"/>
          <p:cNvSpPr>
            <a:spLocks noChangeShapeType="1"/>
          </p:cNvSpPr>
          <p:nvPr/>
        </p:nvSpPr>
        <p:spPr bwMode="auto">
          <a:xfrm>
            <a:off x="757903" y="3576690"/>
            <a:ext cx="581025"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Rectangle 77"/>
          <p:cNvSpPr>
            <a:spLocks noChangeArrowheads="1"/>
          </p:cNvSpPr>
          <p:nvPr/>
        </p:nvSpPr>
        <p:spPr bwMode="auto">
          <a:xfrm>
            <a:off x="5111750" y="5849938"/>
            <a:ext cx="1074013" cy="36676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2"/>
                </a:solidFill>
                <a:ea typeface="宋体" panose="02010600030101010101" pitchFamily="2" charset="-122"/>
              </a:rPr>
              <a:t>Zero = 1</a:t>
            </a:r>
          </a:p>
        </p:txBody>
      </p:sp>
    </p:spTree>
    <p:extLst>
      <p:ext uri="{BB962C8B-B14F-4D97-AF65-F5344CB8AC3E}">
        <p14:creationId xmlns:p14="http://schemas.microsoft.com/office/powerpoint/2010/main" val="141656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p:cTn id="7" dur="1000" fill="hold"/>
                                        <p:tgtEl>
                                          <p:spTgt spid="159"/>
                                        </p:tgtEl>
                                        <p:attrNameLst>
                                          <p:attrName>ppt_w</p:attrName>
                                        </p:attrNameLst>
                                      </p:cBhvr>
                                      <p:tavLst>
                                        <p:tav tm="0">
                                          <p:val>
                                            <p:fltVal val="0"/>
                                          </p:val>
                                        </p:tav>
                                        <p:tav tm="100000">
                                          <p:val>
                                            <p:strVal val="#ppt_w"/>
                                          </p:val>
                                        </p:tav>
                                      </p:tavLst>
                                    </p:anim>
                                    <p:anim calcmode="lin" valueType="num">
                                      <p:cBhvr>
                                        <p:cTn id="8" dur="1000" fill="hold"/>
                                        <p:tgtEl>
                                          <p:spTgt spid="159"/>
                                        </p:tgtEl>
                                        <p:attrNameLst>
                                          <p:attrName>ppt_h</p:attrName>
                                        </p:attrNameLst>
                                      </p:cBhvr>
                                      <p:tavLst>
                                        <p:tav tm="0">
                                          <p:val>
                                            <p:fltVal val="0"/>
                                          </p:val>
                                        </p:tav>
                                        <p:tav tm="100000">
                                          <p:val>
                                            <p:strVal val="#ppt_h"/>
                                          </p:val>
                                        </p:tav>
                                      </p:tavLst>
                                    </p:anim>
                                    <p:anim calcmode="lin" valueType="num">
                                      <p:cBhvr>
                                        <p:cTn id="9" dur="1000" fill="hold"/>
                                        <p:tgtEl>
                                          <p:spTgt spid="159"/>
                                        </p:tgtEl>
                                        <p:attrNameLst>
                                          <p:attrName>style.rotation</p:attrName>
                                        </p:attrNameLst>
                                      </p:cBhvr>
                                      <p:tavLst>
                                        <p:tav tm="0">
                                          <p:val>
                                            <p:fltVal val="90"/>
                                          </p:val>
                                        </p:tav>
                                        <p:tav tm="100000">
                                          <p:val>
                                            <p:fltVal val="0"/>
                                          </p:val>
                                        </p:tav>
                                      </p:tavLst>
                                    </p:anim>
                                    <p:animEffect transition="in" filter="fade">
                                      <p:cBhvr>
                                        <p:cTn id="10" dur="1000"/>
                                        <p:tgtEl>
                                          <p:spTgt spid="15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wipe(left)">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4"/>
                                        </p:tgtEl>
                                        <p:attrNameLst>
                                          <p:attrName>style.visibility</p:attrName>
                                        </p:attrNameLst>
                                      </p:cBhvr>
                                      <p:to>
                                        <p:strVal val="visible"/>
                                      </p:to>
                                    </p:set>
                                    <p:animEffect transition="in" filter="wipe(left)">
                                      <p:cBhvr>
                                        <p:cTn id="20" dur="500"/>
                                        <p:tgtEl>
                                          <p:spTgt spid="1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wipe(left)">
                                      <p:cBhvr>
                                        <p:cTn id="25" dur="500"/>
                                        <p:tgtEl>
                                          <p:spTgt spid="145"/>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6"/>
                                        </p:tgtEl>
                                        <p:attrNameLst>
                                          <p:attrName>style.visibility</p:attrName>
                                        </p:attrNameLst>
                                      </p:cBhvr>
                                      <p:to>
                                        <p:strVal val="visible"/>
                                      </p:to>
                                    </p:set>
                                    <p:animEffect transition="in" filter="wipe(up)">
                                      <p:cBhvr>
                                        <p:cTn id="29" dur="500"/>
                                        <p:tgtEl>
                                          <p:spTgt spid="146"/>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47"/>
                                        </p:tgtEl>
                                        <p:attrNameLst>
                                          <p:attrName>style.visibility</p:attrName>
                                        </p:attrNameLst>
                                      </p:cBhvr>
                                      <p:to>
                                        <p:strVal val="visible"/>
                                      </p:to>
                                    </p:set>
                                    <p:animEffect transition="in" filter="wipe(left)">
                                      <p:cBhvr>
                                        <p:cTn id="33" dur="500"/>
                                        <p:tgtEl>
                                          <p:spTgt spid="1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8"/>
                                        </p:tgtEl>
                                        <p:attrNameLst>
                                          <p:attrName>style.visibility</p:attrName>
                                        </p:attrNameLst>
                                      </p:cBhvr>
                                      <p:to>
                                        <p:strVal val="visible"/>
                                      </p:to>
                                    </p:set>
                                    <p:animEffect transition="in" filter="wipe(left)">
                                      <p:cBhvr>
                                        <p:cTn id="38" dur="500"/>
                                        <p:tgtEl>
                                          <p:spTgt spid="1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wipe(left)">
                                      <p:cBhvr>
                                        <p:cTn id="43" dur="500"/>
                                        <p:tgtEl>
                                          <p:spTgt spid="1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0"/>
                                        </p:tgtEl>
                                        <p:attrNameLst>
                                          <p:attrName>style.visibility</p:attrName>
                                        </p:attrNameLst>
                                      </p:cBhvr>
                                      <p:to>
                                        <p:strVal val="visible"/>
                                      </p:to>
                                    </p:set>
                                    <p:animEffect transition="in" filter="wipe(left)">
                                      <p:cBhvr>
                                        <p:cTn id="48" dur="500"/>
                                        <p:tgtEl>
                                          <p:spTgt spid="1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1"/>
                                        </p:tgtEl>
                                        <p:attrNameLst>
                                          <p:attrName>style.visibility</p:attrName>
                                        </p:attrNameLst>
                                      </p:cBhvr>
                                      <p:to>
                                        <p:strVal val="visible"/>
                                      </p:to>
                                    </p:set>
                                    <p:animEffect transition="in" filter="wipe(left)">
                                      <p:cBhvr>
                                        <p:cTn id="53" dur="500"/>
                                        <p:tgtEl>
                                          <p:spTgt spid="151"/>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152"/>
                                        </p:tgtEl>
                                        <p:attrNameLst>
                                          <p:attrName>style.visibility</p:attrName>
                                        </p:attrNameLst>
                                      </p:cBhvr>
                                      <p:to>
                                        <p:strVal val="visible"/>
                                      </p:to>
                                    </p:set>
                                    <p:animEffect transition="in" filter="wipe(down)">
                                      <p:cBhvr>
                                        <p:cTn id="57" dur="500"/>
                                        <p:tgtEl>
                                          <p:spTgt spid="152"/>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53"/>
                                        </p:tgtEl>
                                        <p:attrNameLst>
                                          <p:attrName>style.visibility</p:attrName>
                                        </p:attrNameLst>
                                      </p:cBhvr>
                                      <p:to>
                                        <p:strVal val="visible"/>
                                      </p:to>
                                    </p:set>
                                    <p:animEffect transition="in" filter="wipe(left)">
                                      <p:cBhvr>
                                        <p:cTn id="61" dur="500"/>
                                        <p:tgtEl>
                                          <p:spTgt spid="15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4"/>
                                        </p:tgtEl>
                                        <p:attrNameLst>
                                          <p:attrName>style.visibility</p:attrName>
                                        </p:attrNameLst>
                                      </p:cBhvr>
                                      <p:to>
                                        <p:strVal val="visible"/>
                                      </p:to>
                                    </p:set>
                                    <p:animEffect transition="in" filter="wipe(left)">
                                      <p:cBhvr>
                                        <p:cTn id="66" dur="500"/>
                                        <p:tgtEl>
                                          <p:spTgt spid="154"/>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155"/>
                                        </p:tgtEl>
                                        <p:attrNameLst>
                                          <p:attrName>style.visibility</p:attrName>
                                        </p:attrNameLst>
                                      </p:cBhvr>
                                      <p:to>
                                        <p:strVal val="visible"/>
                                      </p:to>
                                    </p:set>
                                    <p:animEffect transition="in" filter="wipe(down)">
                                      <p:cBhvr>
                                        <p:cTn id="70" dur="500"/>
                                        <p:tgtEl>
                                          <p:spTgt spid="155"/>
                                        </p:tgtEl>
                                      </p:cBhvr>
                                    </p:animEffect>
                                  </p:childTnLst>
                                </p:cTn>
                              </p:par>
                            </p:childTnLst>
                          </p:cTn>
                        </p:par>
                        <p:par>
                          <p:cTn id="71" fill="hold">
                            <p:stCondLst>
                              <p:cond delay="1000"/>
                            </p:stCondLst>
                            <p:childTnLst>
                              <p:par>
                                <p:cTn id="72" presetID="22" presetClass="entr" presetSubtype="2" fill="hold" grpId="0"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wipe(right)">
                                      <p:cBhvr>
                                        <p:cTn id="74" dur="500"/>
                                        <p:tgtEl>
                                          <p:spTgt spid="156"/>
                                        </p:tgtEl>
                                      </p:cBhvr>
                                    </p:animEffect>
                                  </p:childTnLst>
                                </p:cTn>
                              </p:par>
                            </p:childTnLst>
                          </p:cTn>
                        </p:par>
                        <p:par>
                          <p:cTn id="75" fill="hold">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157"/>
                                        </p:tgtEl>
                                        <p:attrNameLst>
                                          <p:attrName>style.visibility</p:attrName>
                                        </p:attrNameLst>
                                      </p:cBhvr>
                                      <p:to>
                                        <p:strVal val="visible"/>
                                      </p:to>
                                    </p:set>
                                    <p:animEffect transition="in" filter="wipe(up)">
                                      <p:cBhvr>
                                        <p:cTn id="78" dur="500"/>
                                        <p:tgtEl>
                                          <p:spTgt spid="157"/>
                                        </p:tgtEl>
                                      </p:cBhvr>
                                    </p:animEffect>
                                  </p:childTnLst>
                                </p:cTn>
                              </p:par>
                            </p:childTnLst>
                          </p:cTn>
                        </p:par>
                        <p:par>
                          <p:cTn id="79" fill="hold">
                            <p:stCondLst>
                              <p:cond delay="2000"/>
                            </p:stCondLst>
                            <p:childTnLst>
                              <p:par>
                                <p:cTn id="80" presetID="22" presetClass="entr" presetSubtype="8" fill="hold" grpId="0" nodeType="after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wipe(left)">
                                      <p:cBhvr>
                                        <p:cTn id="8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44500" y="203200"/>
            <a:ext cx="5545138" cy="422275"/>
          </a:xfrm>
          <a:noFill/>
        </p:spPr>
        <p:txBody>
          <a:bodyPr/>
          <a:lstStyle/>
          <a:p>
            <a:r>
              <a:rPr lang="en-US" altLang="zh-CN" smtClean="0">
                <a:ea typeface="宋体" panose="02010600030101010101" pitchFamily="2" charset="-122"/>
              </a:rPr>
              <a:t>Jump</a:t>
            </a:r>
            <a:r>
              <a:rPr lang="zh-CN" altLang="en-US" smtClean="0">
                <a:ea typeface="宋体" panose="02010600030101010101" pitchFamily="2" charset="-122"/>
              </a:rPr>
              <a:t>指令译码后的执行过程</a:t>
            </a:r>
            <a:endParaRPr lang="en-US" altLang="zh-CN" smtClean="0">
              <a:ea typeface="宋体" panose="02010600030101010101" pitchFamily="2" charset="-122"/>
            </a:endParaRPr>
          </a:p>
        </p:txBody>
      </p:sp>
      <p:grpSp>
        <p:nvGrpSpPr>
          <p:cNvPr id="110595" name="Group 3"/>
          <p:cNvGrpSpPr>
            <a:grpSpLocks/>
          </p:cNvGrpSpPr>
          <p:nvPr/>
        </p:nvGrpSpPr>
        <p:grpSpPr bwMode="auto">
          <a:xfrm>
            <a:off x="5029200" y="3854450"/>
            <a:ext cx="457200" cy="1136650"/>
            <a:chOff x="3168" y="2302"/>
            <a:chExt cx="288" cy="716"/>
          </a:xfrm>
        </p:grpSpPr>
        <p:sp>
          <p:nvSpPr>
            <p:cNvPr id="110751" name="Line 4"/>
            <p:cNvSpPr>
              <a:spLocks noChangeShapeType="1"/>
            </p:cNvSpPr>
            <p:nvPr/>
          </p:nvSpPr>
          <p:spPr bwMode="auto">
            <a:xfrm>
              <a:off x="3168" y="2302"/>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2" name="Line 5"/>
            <p:cNvSpPr>
              <a:spLocks noChangeShapeType="1"/>
            </p:cNvSpPr>
            <p:nvPr/>
          </p:nvSpPr>
          <p:spPr bwMode="auto">
            <a:xfrm>
              <a:off x="3176" y="2302"/>
              <a:ext cx="27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3" name="Line 6"/>
            <p:cNvSpPr>
              <a:spLocks noChangeShapeType="1"/>
            </p:cNvSpPr>
            <p:nvPr/>
          </p:nvSpPr>
          <p:spPr bwMode="auto">
            <a:xfrm>
              <a:off x="3176" y="2481"/>
              <a:ext cx="128" cy="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4" name="Line 7"/>
            <p:cNvSpPr>
              <a:spLocks noChangeShapeType="1"/>
            </p:cNvSpPr>
            <p:nvPr/>
          </p:nvSpPr>
          <p:spPr bwMode="auto">
            <a:xfrm>
              <a:off x="3312" y="2571"/>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5" name="Line 8"/>
            <p:cNvSpPr>
              <a:spLocks noChangeShapeType="1"/>
            </p:cNvSpPr>
            <p:nvPr/>
          </p:nvSpPr>
          <p:spPr bwMode="auto">
            <a:xfrm>
              <a:off x="3456" y="2481"/>
              <a:ext cx="0" cy="3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6" name="Line 9"/>
            <p:cNvSpPr>
              <a:spLocks noChangeShapeType="1"/>
            </p:cNvSpPr>
            <p:nvPr/>
          </p:nvSpPr>
          <p:spPr bwMode="auto">
            <a:xfrm flipV="1">
              <a:off x="3176" y="2734"/>
              <a:ext cx="128" cy="1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7" name="Line 10"/>
            <p:cNvSpPr>
              <a:spLocks noChangeShapeType="1"/>
            </p:cNvSpPr>
            <p:nvPr/>
          </p:nvSpPr>
          <p:spPr bwMode="auto">
            <a:xfrm>
              <a:off x="3168" y="2839"/>
              <a:ext cx="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8" name="Line 11"/>
            <p:cNvSpPr>
              <a:spLocks noChangeShapeType="1"/>
            </p:cNvSpPr>
            <p:nvPr/>
          </p:nvSpPr>
          <p:spPr bwMode="auto">
            <a:xfrm flipV="1">
              <a:off x="3176" y="2823"/>
              <a:ext cx="272" cy="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596" name="Line 12"/>
          <p:cNvSpPr>
            <a:spLocks noChangeShapeType="1"/>
          </p:cNvSpPr>
          <p:nvPr/>
        </p:nvSpPr>
        <p:spPr bwMode="auto">
          <a:xfrm flipH="1">
            <a:off x="5473700" y="4410075"/>
            <a:ext cx="2311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Line 13"/>
          <p:cNvSpPr>
            <a:spLocks noChangeShapeType="1"/>
          </p:cNvSpPr>
          <p:nvPr/>
        </p:nvSpPr>
        <p:spPr bwMode="auto">
          <a:xfrm flipH="1">
            <a:off x="5861050" y="4346575"/>
            <a:ext cx="88900" cy="128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Rectangle 14"/>
          <p:cNvSpPr>
            <a:spLocks noChangeArrowheads="1"/>
          </p:cNvSpPr>
          <p:nvPr/>
        </p:nvSpPr>
        <p:spPr bwMode="auto">
          <a:xfrm>
            <a:off x="5548313" y="44084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0599" name="Line 15"/>
          <p:cNvSpPr>
            <a:spLocks noChangeShapeType="1"/>
          </p:cNvSpPr>
          <p:nvPr/>
        </p:nvSpPr>
        <p:spPr bwMode="auto">
          <a:xfrm>
            <a:off x="5257800" y="3489325"/>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Rectangle 16"/>
          <p:cNvSpPr>
            <a:spLocks noChangeArrowheads="1"/>
          </p:cNvSpPr>
          <p:nvPr/>
        </p:nvSpPr>
        <p:spPr bwMode="auto">
          <a:xfrm>
            <a:off x="4192588" y="3195638"/>
            <a:ext cx="15462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dirty="0">
                <a:solidFill>
                  <a:schemeClr val="accent1"/>
                </a:solidFill>
                <a:ea typeface="宋体" panose="02010600030101010101" pitchFamily="2" charset="-122"/>
              </a:rPr>
              <a:t>ALUctr = x</a:t>
            </a:r>
          </a:p>
        </p:txBody>
      </p:sp>
      <p:sp>
        <p:nvSpPr>
          <p:cNvPr id="110601" name="Rectangle 17"/>
          <p:cNvSpPr>
            <a:spLocks noChangeArrowheads="1"/>
          </p:cNvSpPr>
          <p:nvPr/>
        </p:nvSpPr>
        <p:spPr bwMode="auto">
          <a:xfrm>
            <a:off x="960438" y="47879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10602" name="Rectangle 18"/>
          <p:cNvSpPr>
            <a:spLocks noChangeArrowheads="1"/>
          </p:cNvSpPr>
          <p:nvPr/>
        </p:nvSpPr>
        <p:spPr bwMode="auto">
          <a:xfrm>
            <a:off x="671513" y="3981450"/>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busW</a:t>
            </a:r>
          </a:p>
        </p:txBody>
      </p:sp>
      <p:sp>
        <p:nvSpPr>
          <p:cNvPr id="110603" name="Rectangle 19"/>
          <p:cNvSpPr>
            <a:spLocks noChangeArrowheads="1"/>
          </p:cNvSpPr>
          <p:nvPr/>
        </p:nvSpPr>
        <p:spPr bwMode="auto">
          <a:xfrm>
            <a:off x="1755775" y="3854450"/>
            <a:ext cx="1431925" cy="1130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04" name="Line 20"/>
          <p:cNvSpPr>
            <a:spLocks noChangeShapeType="1"/>
          </p:cNvSpPr>
          <p:nvPr/>
        </p:nvSpPr>
        <p:spPr bwMode="auto">
          <a:xfrm>
            <a:off x="1793875" y="4760913"/>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21"/>
          <p:cNvSpPr>
            <a:spLocks noChangeShapeType="1"/>
          </p:cNvSpPr>
          <p:nvPr/>
        </p:nvSpPr>
        <p:spPr bwMode="auto">
          <a:xfrm flipH="1">
            <a:off x="1768475" y="4849813"/>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Oval 22"/>
          <p:cNvSpPr>
            <a:spLocks noChangeArrowheads="1"/>
          </p:cNvSpPr>
          <p:nvPr/>
        </p:nvSpPr>
        <p:spPr bwMode="auto">
          <a:xfrm>
            <a:off x="1603375" y="4795838"/>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4215" name="Rectangle 23"/>
          <p:cNvSpPr>
            <a:spLocks noChangeArrowheads="1"/>
          </p:cNvSpPr>
          <p:nvPr/>
        </p:nvSpPr>
        <p:spPr bwMode="auto">
          <a:xfrm>
            <a:off x="669925" y="33020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RegWr</a:t>
            </a:r>
            <a:r>
              <a:rPr lang="en-US" altLang="zh-CN" u="sng">
                <a:solidFill>
                  <a:srgbClr val="A50021"/>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110608" name="Line 24"/>
          <p:cNvSpPr>
            <a:spLocks noChangeShapeType="1"/>
          </p:cNvSpPr>
          <p:nvPr/>
        </p:nvSpPr>
        <p:spPr bwMode="auto">
          <a:xfrm flipH="1">
            <a:off x="749300" y="4340225"/>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Line 25"/>
          <p:cNvSpPr>
            <a:spLocks noChangeShapeType="1"/>
          </p:cNvSpPr>
          <p:nvPr/>
        </p:nvSpPr>
        <p:spPr bwMode="auto">
          <a:xfrm flipH="1">
            <a:off x="1289050" y="4275138"/>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0" name="Rectangle 26"/>
          <p:cNvSpPr>
            <a:spLocks noChangeArrowheads="1"/>
          </p:cNvSpPr>
          <p:nvPr/>
        </p:nvSpPr>
        <p:spPr bwMode="auto">
          <a:xfrm>
            <a:off x="976313" y="43370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0611" name="Line 27"/>
          <p:cNvSpPr>
            <a:spLocks noChangeShapeType="1"/>
          </p:cNvSpPr>
          <p:nvPr/>
        </p:nvSpPr>
        <p:spPr bwMode="auto">
          <a:xfrm>
            <a:off x="3213100" y="3984625"/>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2" name="Line 28"/>
          <p:cNvSpPr>
            <a:spLocks noChangeShapeType="1"/>
          </p:cNvSpPr>
          <p:nvPr/>
        </p:nvSpPr>
        <p:spPr bwMode="auto">
          <a:xfrm flipH="1">
            <a:off x="4184650" y="3919538"/>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3" name="Rectangle 29"/>
          <p:cNvSpPr>
            <a:spLocks noChangeArrowheads="1"/>
          </p:cNvSpPr>
          <p:nvPr/>
        </p:nvSpPr>
        <p:spPr bwMode="auto">
          <a:xfrm>
            <a:off x="3871913" y="40528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0614" name="Rectangle 30"/>
          <p:cNvSpPr>
            <a:spLocks noChangeArrowheads="1"/>
          </p:cNvSpPr>
          <p:nvPr/>
        </p:nvSpPr>
        <p:spPr bwMode="auto">
          <a:xfrm>
            <a:off x="3567113" y="3697288"/>
            <a:ext cx="7524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busA</a:t>
            </a:r>
          </a:p>
        </p:txBody>
      </p:sp>
      <p:sp>
        <p:nvSpPr>
          <p:cNvPr id="110615" name="Line 31"/>
          <p:cNvSpPr>
            <a:spLocks noChangeShapeType="1"/>
          </p:cNvSpPr>
          <p:nvPr/>
        </p:nvSpPr>
        <p:spPr bwMode="auto">
          <a:xfrm flipV="1">
            <a:off x="1905000" y="3616325"/>
            <a:ext cx="0" cy="238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Line 32"/>
          <p:cNvSpPr>
            <a:spLocks noChangeShapeType="1"/>
          </p:cNvSpPr>
          <p:nvPr/>
        </p:nvSpPr>
        <p:spPr bwMode="auto">
          <a:xfrm>
            <a:off x="3213100" y="4684713"/>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Line 33"/>
          <p:cNvSpPr>
            <a:spLocks noChangeShapeType="1"/>
          </p:cNvSpPr>
          <p:nvPr/>
        </p:nvSpPr>
        <p:spPr bwMode="auto">
          <a:xfrm flipV="1">
            <a:off x="3663950" y="4537075"/>
            <a:ext cx="1397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8" name="Rectangle 34"/>
          <p:cNvSpPr>
            <a:spLocks noChangeArrowheads="1"/>
          </p:cNvSpPr>
          <p:nvPr/>
        </p:nvSpPr>
        <p:spPr bwMode="auto">
          <a:xfrm>
            <a:off x="3262313" y="468153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0619" name="Rectangle 35"/>
          <p:cNvSpPr>
            <a:spLocks noChangeArrowheads="1"/>
          </p:cNvSpPr>
          <p:nvPr/>
        </p:nvSpPr>
        <p:spPr bwMode="auto">
          <a:xfrm>
            <a:off x="3173413" y="4333875"/>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busB</a:t>
            </a:r>
          </a:p>
        </p:txBody>
      </p:sp>
      <p:sp>
        <p:nvSpPr>
          <p:cNvPr id="110620" name="Line 36"/>
          <p:cNvSpPr>
            <a:spLocks noChangeShapeType="1"/>
          </p:cNvSpPr>
          <p:nvPr/>
        </p:nvSpPr>
        <p:spPr bwMode="auto">
          <a:xfrm flipH="1">
            <a:off x="1130300" y="4837113"/>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Line 37"/>
          <p:cNvSpPr>
            <a:spLocks noChangeShapeType="1"/>
          </p:cNvSpPr>
          <p:nvPr/>
        </p:nvSpPr>
        <p:spPr bwMode="auto">
          <a:xfrm>
            <a:off x="3048000" y="3429000"/>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2" name="Line 38"/>
          <p:cNvSpPr>
            <a:spLocks noChangeShapeType="1"/>
          </p:cNvSpPr>
          <p:nvPr/>
        </p:nvSpPr>
        <p:spPr bwMode="auto">
          <a:xfrm flipV="1">
            <a:off x="2978150" y="3551238"/>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Rectangle 39"/>
          <p:cNvSpPr>
            <a:spLocks noChangeArrowheads="1"/>
          </p:cNvSpPr>
          <p:nvPr/>
        </p:nvSpPr>
        <p:spPr bwMode="auto">
          <a:xfrm>
            <a:off x="2805113" y="34131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10624" name="Line 40"/>
          <p:cNvSpPr>
            <a:spLocks noChangeShapeType="1"/>
          </p:cNvSpPr>
          <p:nvPr/>
        </p:nvSpPr>
        <p:spPr bwMode="auto">
          <a:xfrm>
            <a:off x="2209800" y="3216275"/>
            <a:ext cx="0" cy="612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5" name="Line 41"/>
          <p:cNvSpPr>
            <a:spLocks noChangeShapeType="1"/>
          </p:cNvSpPr>
          <p:nvPr/>
        </p:nvSpPr>
        <p:spPr bwMode="auto">
          <a:xfrm flipV="1">
            <a:off x="2139950" y="3551238"/>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Rectangle 42"/>
          <p:cNvSpPr>
            <a:spLocks noChangeArrowheads="1"/>
          </p:cNvSpPr>
          <p:nvPr/>
        </p:nvSpPr>
        <p:spPr bwMode="auto">
          <a:xfrm>
            <a:off x="1966913" y="34131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10627" name="Line 43"/>
          <p:cNvSpPr>
            <a:spLocks noChangeShapeType="1"/>
          </p:cNvSpPr>
          <p:nvPr/>
        </p:nvSpPr>
        <p:spPr bwMode="auto">
          <a:xfrm>
            <a:off x="2590800" y="3429000"/>
            <a:ext cx="0" cy="400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Line 44"/>
          <p:cNvSpPr>
            <a:spLocks noChangeShapeType="1"/>
          </p:cNvSpPr>
          <p:nvPr/>
        </p:nvSpPr>
        <p:spPr bwMode="auto">
          <a:xfrm flipV="1">
            <a:off x="2520950" y="3551238"/>
            <a:ext cx="139700" cy="155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Rectangle 45"/>
          <p:cNvSpPr>
            <a:spLocks noChangeArrowheads="1"/>
          </p:cNvSpPr>
          <p:nvPr/>
        </p:nvSpPr>
        <p:spPr bwMode="auto">
          <a:xfrm>
            <a:off x="2347913" y="341312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10630" name="Rectangle 46"/>
          <p:cNvSpPr>
            <a:spLocks noChangeArrowheads="1"/>
          </p:cNvSpPr>
          <p:nvPr/>
        </p:nvSpPr>
        <p:spPr bwMode="auto">
          <a:xfrm>
            <a:off x="1966913" y="3840163"/>
            <a:ext cx="523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110631" name="Rectangle 47"/>
          <p:cNvSpPr>
            <a:spLocks noChangeArrowheads="1"/>
          </p:cNvSpPr>
          <p:nvPr/>
        </p:nvSpPr>
        <p:spPr bwMode="auto">
          <a:xfrm>
            <a:off x="2424113" y="3840163"/>
            <a:ext cx="473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110632" name="Rectangle 48"/>
          <p:cNvSpPr>
            <a:spLocks noChangeArrowheads="1"/>
          </p:cNvSpPr>
          <p:nvPr/>
        </p:nvSpPr>
        <p:spPr bwMode="auto">
          <a:xfrm>
            <a:off x="2805113" y="3840163"/>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110633" name="Rectangle 49"/>
          <p:cNvSpPr>
            <a:spLocks noChangeArrowheads="1"/>
          </p:cNvSpPr>
          <p:nvPr/>
        </p:nvSpPr>
        <p:spPr bwMode="auto">
          <a:xfrm>
            <a:off x="1966913" y="4124325"/>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110634" name="Line 50"/>
          <p:cNvSpPr>
            <a:spLocks noChangeShapeType="1"/>
          </p:cNvSpPr>
          <p:nvPr/>
        </p:nvSpPr>
        <p:spPr bwMode="auto">
          <a:xfrm flipH="1">
            <a:off x="749300" y="6372225"/>
            <a:ext cx="779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5" name="Line 51"/>
          <p:cNvSpPr>
            <a:spLocks noChangeShapeType="1"/>
          </p:cNvSpPr>
          <p:nvPr/>
        </p:nvSpPr>
        <p:spPr bwMode="auto">
          <a:xfrm flipV="1">
            <a:off x="762000" y="4327525"/>
            <a:ext cx="0" cy="2057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Rectangle 52"/>
          <p:cNvSpPr>
            <a:spLocks noChangeArrowheads="1"/>
          </p:cNvSpPr>
          <p:nvPr/>
        </p:nvSpPr>
        <p:spPr bwMode="auto">
          <a:xfrm>
            <a:off x="2576513" y="3200400"/>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110637" name="Rectangle 53"/>
          <p:cNvSpPr>
            <a:spLocks noChangeArrowheads="1"/>
          </p:cNvSpPr>
          <p:nvPr/>
        </p:nvSpPr>
        <p:spPr bwMode="auto">
          <a:xfrm>
            <a:off x="2347913" y="2560638"/>
            <a:ext cx="422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nvGrpSpPr>
          <p:cNvPr id="110638" name="Group 54"/>
          <p:cNvGrpSpPr>
            <a:grpSpLocks/>
          </p:cNvGrpSpPr>
          <p:nvPr/>
        </p:nvGrpSpPr>
        <p:grpSpPr bwMode="auto">
          <a:xfrm>
            <a:off x="4191000" y="4403725"/>
            <a:ext cx="304800" cy="1227138"/>
            <a:chOff x="2640" y="2648"/>
            <a:chExt cx="192" cy="773"/>
          </a:xfrm>
        </p:grpSpPr>
        <p:sp>
          <p:nvSpPr>
            <p:cNvPr id="110747" name="Line 55"/>
            <p:cNvSpPr>
              <a:spLocks noChangeShapeType="1"/>
            </p:cNvSpPr>
            <p:nvPr/>
          </p:nvSpPr>
          <p:spPr bwMode="auto">
            <a:xfrm>
              <a:off x="2640" y="2648"/>
              <a:ext cx="0" cy="7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8" name="Line 56"/>
            <p:cNvSpPr>
              <a:spLocks noChangeShapeType="1"/>
            </p:cNvSpPr>
            <p:nvPr/>
          </p:nvSpPr>
          <p:spPr bwMode="auto">
            <a:xfrm>
              <a:off x="2648" y="2648"/>
              <a:ext cx="176"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9" name="Line 57"/>
            <p:cNvSpPr>
              <a:spLocks noChangeShapeType="1"/>
            </p:cNvSpPr>
            <p:nvPr/>
          </p:nvSpPr>
          <p:spPr bwMode="auto">
            <a:xfrm flipV="1">
              <a:off x="2648" y="3303"/>
              <a:ext cx="176" cy="1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50" name="Line 58"/>
            <p:cNvSpPr>
              <a:spLocks noChangeShapeType="1"/>
            </p:cNvSpPr>
            <p:nvPr/>
          </p:nvSpPr>
          <p:spPr bwMode="auto">
            <a:xfrm>
              <a:off x="2832" y="2750"/>
              <a:ext cx="0" cy="5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639" name="Group 59"/>
          <p:cNvGrpSpPr>
            <a:grpSpLocks/>
          </p:cNvGrpSpPr>
          <p:nvPr/>
        </p:nvGrpSpPr>
        <p:grpSpPr bwMode="auto">
          <a:xfrm>
            <a:off x="1473200" y="2954338"/>
            <a:ext cx="1168400" cy="284162"/>
            <a:chOff x="928" y="1735"/>
            <a:chExt cx="736" cy="179"/>
          </a:xfrm>
        </p:grpSpPr>
        <p:sp>
          <p:nvSpPr>
            <p:cNvPr id="110743" name="Line 60"/>
            <p:cNvSpPr>
              <a:spLocks noChangeShapeType="1"/>
            </p:cNvSpPr>
            <p:nvPr/>
          </p:nvSpPr>
          <p:spPr bwMode="auto">
            <a:xfrm flipH="1">
              <a:off x="928" y="1735"/>
              <a:ext cx="7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4" name="Line 61"/>
            <p:cNvSpPr>
              <a:spLocks noChangeShapeType="1"/>
            </p:cNvSpPr>
            <p:nvPr/>
          </p:nvSpPr>
          <p:spPr bwMode="auto">
            <a:xfrm flipH="1">
              <a:off x="1552" y="1743"/>
              <a:ext cx="112"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5" name="Line 62"/>
            <p:cNvSpPr>
              <a:spLocks noChangeShapeType="1"/>
            </p:cNvSpPr>
            <p:nvPr/>
          </p:nvSpPr>
          <p:spPr bwMode="auto">
            <a:xfrm>
              <a:off x="944" y="1743"/>
              <a:ext cx="80" cy="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6" name="Line 63"/>
            <p:cNvSpPr>
              <a:spLocks noChangeShapeType="1"/>
            </p:cNvSpPr>
            <p:nvPr/>
          </p:nvSpPr>
          <p:spPr bwMode="auto">
            <a:xfrm flipH="1">
              <a:off x="1024" y="1914"/>
              <a:ext cx="5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640" name="Rectangle 64"/>
          <p:cNvSpPr>
            <a:spLocks noChangeArrowheads="1"/>
          </p:cNvSpPr>
          <p:nvPr/>
        </p:nvSpPr>
        <p:spPr bwMode="auto">
          <a:xfrm>
            <a:off x="2986088" y="3200400"/>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Rt</a:t>
            </a:r>
          </a:p>
        </p:txBody>
      </p:sp>
      <p:sp>
        <p:nvSpPr>
          <p:cNvPr id="110641" name="Line 65"/>
          <p:cNvSpPr>
            <a:spLocks noChangeShapeType="1"/>
          </p:cNvSpPr>
          <p:nvPr/>
        </p:nvSpPr>
        <p:spPr bwMode="auto">
          <a:xfrm>
            <a:off x="2362200" y="2717800"/>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2" name="Line 66"/>
          <p:cNvSpPr>
            <a:spLocks noChangeShapeType="1"/>
          </p:cNvSpPr>
          <p:nvPr/>
        </p:nvSpPr>
        <p:spPr bwMode="auto">
          <a:xfrm>
            <a:off x="1752600" y="2717800"/>
            <a:ext cx="0" cy="188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3" name="Rectangle 67"/>
          <p:cNvSpPr>
            <a:spLocks noChangeArrowheads="1"/>
          </p:cNvSpPr>
          <p:nvPr/>
        </p:nvSpPr>
        <p:spPr bwMode="auto">
          <a:xfrm>
            <a:off x="1738313" y="2560638"/>
            <a:ext cx="4857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110644" name="Line 68"/>
          <p:cNvSpPr>
            <a:spLocks noChangeShapeType="1"/>
          </p:cNvSpPr>
          <p:nvPr/>
        </p:nvSpPr>
        <p:spPr bwMode="auto">
          <a:xfrm flipH="1">
            <a:off x="1054100" y="3095625"/>
            <a:ext cx="5588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5" name="Rectangle 69"/>
          <p:cNvSpPr>
            <a:spLocks noChangeArrowheads="1"/>
          </p:cNvSpPr>
          <p:nvPr/>
        </p:nvSpPr>
        <p:spPr bwMode="auto">
          <a:xfrm>
            <a:off x="138113" y="2717800"/>
            <a:ext cx="1368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RegDst = x</a:t>
            </a:r>
          </a:p>
        </p:txBody>
      </p:sp>
      <p:sp>
        <p:nvSpPr>
          <p:cNvPr id="110646" name="Rectangle 70"/>
          <p:cNvSpPr>
            <a:spLocks noChangeArrowheads="1"/>
          </p:cNvSpPr>
          <p:nvPr/>
        </p:nvSpPr>
        <p:spPr bwMode="auto">
          <a:xfrm>
            <a:off x="3136900" y="5089525"/>
            <a:ext cx="355600" cy="965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47" name="Rectangle 71"/>
          <p:cNvSpPr>
            <a:spLocks noChangeArrowheads="1"/>
          </p:cNvSpPr>
          <p:nvPr/>
        </p:nvSpPr>
        <p:spPr bwMode="auto">
          <a:xfrm rot="5400000">
            <a:off x="3012281" y="5360194"/>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Ext</a:t>
            </a:r>
          </a:p>
        </p:txBody>
      </p:sp>
      <p:sp>
        <p:nvSpPr>
          <p:cNvPr id="110648" name="Rectangle 72"/>
          <p:cNvSpPr>
            <a:spLocks noChangeArrowheads="1"/>
          </p:cNvSpPr>
          <p:nvPr/>
        </p:nvSpPr>
        <p:spPr bwMode="auto">
          <a:xfrm rot="5400000">
            <a:off x="3982244" y="4820444"/>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10649" name="Rectangle 73"/>
          <p:cNvSpPr>
            <a:spLocks noChangeArrowheads="1"/>
          </p:cNvSpPr>
          <p:nvPr/>
        </p:nvSpPr>
        <p:spPr bwMode="auto">
          <a:xfrm>
            <a:off x="1776413" y="2951163"/>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10650" name="Line 74"/>
          <p:cNvSpPr>
            <a:spLocks noChangeShapeType="1"/>
          </p:cNvSpPr>
          <p:nvPr/>
        </p:nvSpPr>
        <p:spPr bwMode="auto">
          <a:xfrm>
            <a:off x="3517900" y="5476875"/>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1" name="Rectangle 75"/>
          <p:cNvSpPr>
            <a:spLocks noChangeArrowheads="1"/>
          </p:cNvSpPr>
          <p:nvPr/>
        </p:nvSpPr>
        <p:spPr bwMode="auto">
          <a:xfrm>
            <a:off x="3509963" y="55086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0652" name="Line 76"/>
          <p:cNvSpPr>
            <a:spLocks noChangeShapeType="1"/>
          </p:cNvSpPr>
          <p:nvPr/>
        </p:nvSpPr>
        <p:spPr bwMode="auto">
          <a:xfrm flipH="1">
            <a:off x="3803650" y="5411788"/>
            <a:ext cx="88900" cy="130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3" name="Line 77"/>
          <p:cNvSpPr>
            <a:spLocks noChangeShapeType="1"/>
          </p:cNvSpPr>
          <p:nvPr/>
        </p:nvSpPr>
        <p:spPr bwMode="auto">
          <a:xfrm>
            <a:off x="2146300" y="5618163"/>
            <a:ext cx="965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4" name="Line 78"/>
          <p:cNvSpPr>
            <a:spLocks noChangeShapeType="1"/>
          </p:cNvSpPr>
          <p:nvPr/>
        </p:nvSpPr>
        <p:spPr bwMode="auto">
          <a:xfrm flipH="1">
            <a:off x="2584450" y="555466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5" name="Rectangle 79"/>
          <p:cNvSpPr>
            <a:spLocks noChangeArrowheads="1"/>
          </p:cNvSpPr>
          <p:nvPr/>
        </p:nvSpPr>
        <p:spPr bwMode="auto">
          <a:xfrm>
            <a:off x="2271713" y="56149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10656" name="Rectangle 80"/>
          <p:cNvSpPr>
            <a:spLocks noChangeArrowheads="1"/>
          </p:cNvSpPr>
          <p:nvPr/>
        </p:nvSpPr>
        <p:spPr bwMode="auto">
          <a:xfrm>
            <a:off x="1433513" y="54737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10657" name="Line 81"/>
          <p:cNvSpPr>
            <a:spLocks noChangeShapeType="1"/>
          </p:cNvSpPr>
          <p:nvPr/>
        </p:nvSpPr>
        <p:spPr bwMode="auto">
          <a:xfrm>
            <a:off x="4343400" y="5561013"/>
            <a:ext cx="0" cy="4000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58" name="Rectangle 82"/>
          <p:cNvSpPr>
            <a:spLocks noChangeArrowheads="1"/>
          </p:cNvSpPr>
          <p:nvPr/>
        </p:nvSpPr>
        <p:spPr bwMode="auto">
          <a:xfrm>
            <a:off x="3948113" y="5981700"/>
            <a:ext cx="14065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ALUSrc = x</a:t>
            </a:r>
          </a:p>
        </p:txBody>
      </p:sp>
      <p:sp>
        <p:nvSpPr>
          <p:cNvPr id="110659" name="Line 83"/>
          <p:cNvSpPr>
            <a:spLocks noChangeShapeType="1"/>
          </p:cNvSpPr>
          <p:nvPr/>
        </p:nvSpPr>
        <p:spPr bwMode="auto">
          <a:xfrm>
            <a:off x="4508500" y="483711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0" name="Line 84"/>
          <p:cNvSpPr>
            <a:spLocks noChangeShapeType="1"/>
          </p:cNvSpPr>
          <p:nvPr/>
        </p:nvSpPr>
        <p:spPr bwMode="auto">
          <a:xfrm>
            <a:off x="8534400" y="4706938"/>
            <a:ext cx="0" cy="1652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1" name="Line 85"/>
          <p:cNvSpPr>
            <a:spLocks noChangeShapeType="1"/>
          </p:cNvSpPr>
          <p:nvPr/>
        </p:nvSpPr>
        <p:spPr bwMode="auto">
          <a:xfrm>
            <a:off x="3352800" y="6062663"/>
            <a:ext cx="0" cy="471487"/>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2" name="Rectangle 86"/>
          <p:cNvSpPr>
            <a:spLocks noChangeArrowheads="1"/>
          </p:cNvSpPr>
          <p:nvPr/>
        </p:nvSpPr>
        <p:spPr bwMode="auto">
          <a:xfrm>
            <a:off x="2474913" y="6454775"/>
            <a:ext cx="1228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ExtOp</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x</a:t>
            </a:r>
          </a:p>
        </p:txBody>
      </p:sp>
      <p:grpSp>
        <p:nvGrpSpPr>
          <p:cNvPr id="110663" name="Group 87"/>
          <p:cNvGrpSpPr>
            <a:grpSpLocks/>
          </p:cNvGrpSpPr>
          <p:nvPr/>
        </p:nvGrpSpPr>
        <p:grpSpPr bwMode="auto">
          <a:xfrm>
            <a:off x="7772400" y="4138613"/>
            <a:ext cx="304800" cy="1255712"/>
            <a:chOff x="4896" y="2481"/>
            <a:chExt cx="192" cy="791"/>
          </a:xfrm>
        </p:grpSpPr>
        <p:sp>
          <p:nvSpPr>
            <p:cNvPr id="110739" name="Line 88"/>
            <p:cNvSpPr>
              <a:spLocks noChangeShapeType="1"/>
            </p:cNvSpPr>
            <p:nvPr/>
          </p:nvSpPr>
          <p:spPr bwMode="auto">
            <a:xfrm>
              <a:off x="4896" y="2481"/>
              <a:ext cx="0" cy="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0" name="Line 89"/>
            <p:cNvSpPr>
              <a:spLocks noChangeShapeType="1"/>
            </p:cNvSpPr>
            <p:nvPr/>
          </p:nvSpPr>
          <p:spPr bwMode="auto">
            <a:xfrm>
              <a:off x="4904" y="2481"/>
              <a:ext cx="176"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1" name="Line 90"/>
            <p:cNvSpPr>
              <a:spLocks noChangeShapeType="1"/>
            </p:cNvSpPr>
            <p:nvPr/>
          </p:nvSpPr>
          <p:spPr bwMode="auto">
            <a:xfrm flipV="1">
              <a:off x="4904" y="3150"/>
              <a:ext cx="176" cy="1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42" name="Line 91"/>
            <p:cNvSpPr>
              <a:spLocks noChangeShapeType="1"/>
            </p:cNvSpPr>
            <p:nvPr/>
          </p:nvSpPr>
          <p:spPr bwMode="auto">
            <a:xfrm>
              <a:off x="5088" y="2587"/>
              <a:ext cx="0" cy="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664" name="Rectangle 92"/>
          <p:cNvSpPr>
            <a:spLocks noChangeArrowheads="1"/>
          </p:cNvSpPr>
          <p:nvPr/>
        </p:nvSpPr>
        <p:spPr bwMode="auto">
          <a:xfrm rot="5400000">
            <a:off x="7544594" y="4675982"/>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10665" name="Line 93"/>
          <p:cNvSpPr>
            <a:spLocks noChangeShapeType="1"/>
          </p:cNvSpPr>
          <p:nvPr/>
        </p:nvSpPr>
        <p:spPr bwMode="auto">
          <a:xfrm flipV="1">
            <a:off x="7924800" y="3759200"/>
            <a:ext cx="0" cy="4508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6" name="Rectangle 94"/>
          <p:cNvSpPr>
            <a:spLocks noChangeArrowheads="1"/>
          </p:cNvSpPr>
          <p:nvPr/>
        </p:nvSpPr>
        <p:spPr bwMode="auto">
          <a:xfrm>
            <a:off x="7237413" y="3433763"/>
            <a:ext cx="17240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MemtoReg</a:t>
            </a:r>
            <a:r>
              <a:rPr lang="en-US" altLang="zh-CN" u="sng">
                <a:solidFill>
                  <a:srgbClr val="339933"/>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x</a:t>
            </a:r>
          </a:p>
        </p:txBody>
      </p:sp>
      <p:sp>
        <p:nvSpPr>
          <p:cNvPr id="110667" name="Line 95"/>
          <p:cNvSpPr>
            <a:spLocks noChangeShapeType="1"/>
          </p:cNvSpPr>
          <p:nvPr/>
        </p:nvSpPr>
        <p:spPr bwMode="auto">
          <a:xfrm>
            <a:off x="8089900" y="4694238"/>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68" name="Rectangle 96"/>
          <p:cNvSpPr>
            <a:spLocks noChangeArrowheads="1"/>
          </p:cNvSpPr>
          <p:nvPr/>
        </p:nvSpPr>
        <p:spPr bwMode="auto">
          <a:xfrm>
            <a:off x="6022975" y="5062538"/>
            <a:ext cx="1127125" cy="11287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69" name="Line 97"/>
          <p:cNvSpPr>
            <a:spLocks noChangeShapeType="1"/>
          </p:cNvSpPr>
          <p:nvPr/>
        </p:nvSpPr>
        <p:spPr bwMode="auto">
          <a:xfrm flipH="1">
            <a:off x="5397500" y="60452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0" name="Rectangle 98"/>
          <p:cNvSpPr>
            <a:spLocks noChangeArrowheads="1"/>
          </p:cNvSpPr>
          <p:nvPr/>
        </p:nvSpPr>
        <p:spPr bwMode="auto">
          <a:xfrm>
            <a:off x="5329238" y="57277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10671" name="Rectangle 99"/>
          <p:cNvSpPr>
            <a:spLocks noChangeArrowheads="1"/>
          </p:cNvSpPr>
          <p:nvPr/>
        </p:nvSpPr>
        <p:spPr bwMode="auto">
          <a:xfrm>
            <a:off x="4633913" y="5260975"/>
            <a:ext cx="93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Data</a:t>
            </a:r>
            <a:r>
              <a:rPr lang="en-US" altLang="zh-CN"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In</a:t>
            </a:r>
          </a:p>
        </p:txBody>
      </p:sp>
      <p:sp>
        <p:nvSpPr>
          <p:cNvPr id="110672" name="Line 100"/>
          <p:cNvSpPr>
            <a:spLocks noChangeShapeType="1"/>
          </p:cNvSpPr>
          <p:nvPr/>
        </p:nvSpPr>
        <p:spPr bwMode="auto">
          <a:xfrm>
            <a:off x="6061075" y="5969000"/>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3" name="Line 101"/>
          <p:cNvSpPr>
            <a:spLocks noChangeShapeType="1"/>
          </p:cNvSpPr>
          <p:nvPr/>
        </p:nvSpPr>
        <p:spPr bwMode="auto">
          <a:xfrm flipH="1">
            <a:off x="6035675" y="6057900"/>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4" name="Oval 102"/>
          <p:cNvSpPr>
            <a:spLocks noChangeArrowheads="1"/>
          </p:cNvSpPr>
          <p:nvPr/>
        </p:nvSpPr>
        <p:spPr bwMode="auto">
          <a:xfrm>
            <a:off x="5870575" y="6003925"/>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75" name="Rectangle 103"/>
          <p:cNvSpPr>
            <a:spLocks noChangeArrowheads="1"/>
          </p:cNvSpPr>
          <p:nvPr/>
        </p:nvSpPr>
        <p:spPr bwMode="auto">
          <a:xfrm>
            <a:off x="6003925" y="5045075"/>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WrEn</a:t>
            </a:r>
          </a:p>
        </p:txBody>
      </p:sp>
      <p:sp>
        <p:nvSpPr>
          <p:cNvPr id="110676" name="Line 104"/>
          <p:cNvSpPr>
            <a:spLocks noChangeShapeType="1"/>
          </p:cNvSpPr>
          <p:nvPr/>
        </p:nvSpPr>
        <p:spPr bwMode="auto">
          <a:xfrm flipH="1">
            <a:off x="5016500" y="5262563"/>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7" name="Line 105"/>
          <p:cNvSpPr>
            <a:spLocks noChangeShapeType="1"/>
          </p:cNvSpPr>
          <p:nvPr/>
        </p:nvSpPr>
        <p:spPr bwMode="auto">
          <a:xfrm flipH="1">
            <a:off x="5556250" y="519906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78" name="Rectangle 106"/>
          <p:cNvSpPr>
            <a:spLocks noChangeArrowheads="1"/>
          </p:cNvSpPr>
          <p:nvPr/>
        </p:nvSpPr>
        <p:spPr bwMode="auto">
          <a:xfrm>
            <a:off x="5319713" y="533082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0679" name="Line 107"/>
          <p:cNvSpPr>
            <a:spLocks noChangeShapeType="1"/>
          </p:cNvSpPr>
          <p:nvPr/>
        </p:nvSpPr>
        <p:spPr bwMode="auto">
          <a:xfrm flipV="1">
            <a:off x="6324600" y="3759200"/>
            <a:ext cx="0" cy="130333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0" name="Line 108"/>
          <p:cNvSpPr>
            <a:spLocks noChangeShapeType="1"/>
          </p:cNvSpPr>
          <p:nvPr/>
        </p:nvSpPr>
        <p:spPr bwMode="auto">
          <a:xfrm>
            <a:off x="6858000" y="4422775"/>
            <a:ext cx="0" cy="614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1" name="Rectangle 109"/>
          <p:cNvSpPr>
            <a:spLocks noChangeArrowheads="1"/>
          </p:cNvSpPr>
          <p:nvPr/>
        </p:nvSpPr>
        <p:spPr bwMode="auto">
          <a:xfrm>
            <a:off x="6615113" y="5046663"/>
            <a:ext cx="5746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Adr</a:t>
            </a:r>
          </a:p>
        </p:txBody>
      </p:sp>
      <p:sp>
        <p:nvSpPr>
          <p:cNvPr id="110682" name="Rectangle 110"/>
          <p:cNvSpPr>
            <a:spLocks noChangeArrowheads="1"/>
          </p:cNvSpPr>
          <p:nvPr/>
        </p:nvSpPr>
        <p:spPr bwMode="auto">
          <a:xfrm>
            <a:off x="6015038" y="5402263"/>
            <a:ext cx="10572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Data</a:t>
            </a:r>
          </a:p>
          <a:p>
            <a:pPr algn="ctr"/>
            <a:r>
              <a:rPr lang="en-US" altLang="zh-CN" sz="1800">
                <a:ea typeface="宋体" panose="02010600030101010101" pitchFamily="2" charset="-122"/>
              </a:rPr>
              <a:t>Memory</a:t>
            </a:r>
          </a:p>
        </p:txBody>
      </p:sp>
      <p:sp>
        <p:nvSpPr>
          <p:cNvPr id="110683" name="Line 111"/>
          <p:cNvSpPr>
            <a:spLocks noChangeShapeType="1"/>
          </p:cNvSpPr>
          <p:nvPr/>
        </p:nvSpPr>
        <p:spPr bwMode="auto">
          <a:xfrm>
            <a:off x="7327900" y="521335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4" name="Line 112"/>
          <p:cNvSpPr>
            <a:spLocks noChangeShapeType="1"/>
          </p:cNvSpPr>
          <p:nvPr/>
        </p:nvSpPr>
        <p:spPr bwMode="auto">
          <a:xfrm>
            <a:off x="7315200" y="5241925"/>
            <a:ext cx="0" cy="434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5" name="Line 113"/>
          <p:cNvSpPr>
            <a:spLocks noChangeShapeType="1"/>
          </p:cNvSpPr>
          <p:nvPr/>
        </p:nvSpPr>
        <p:spPr bwMode="auto">
          <a:xfrm flipH="1">
            <a:off x="7150100" y="5689600"/>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6" name="Line 114"/>
          <p:cNvSpPr>
            <a:spLocks noChangeShapeType="1"/>
          </p:cNvSpPr>
          <p:nvPr/>
        </p:nvSpPr>
        <p:spPr bwMode="auto">
          <a:xfrm flipH="1">
            <a:off x="7385050" y="5148263"/>
            <a:ext cx="88900" cy="128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87" name="Rectangle 115"/>
          <p:cNvSpPr>
            <a:spLocks noChangeArrowheads="1"/>
          </p:cNvSpPr>
          <p:nvPr/>
        </p:nvSpPr>
        <p:spPr bwMode="auto">
          <a:xfrm>
            <a:off x="7148513" y="484981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264308" name="Rectangle 116"/>
          <p:cNvSpPr>
            <a:spLocks noChangeArrowheads="1"/>
          </p:cNvSpPr>
          <p:nvPr/>
        </p:nvSpPr>
        <p:spPr bwMode="auto">
          <a:xfrm>
            <a:off x="6310313" y="3713163"/>
            <a:ext cx="13938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MemWr = 0</a:t>
            </a:r>
          </a:p>
        </p:txBody>
      </p:sp>
      <p:sp>
        <p:nvSpPr>
          <p:cNvPr id="110689" name="Line 117"/>
          <p:cNvSpPr>
            <a:spLocks noChangeShapeType="1"/>
          </p:cNvSpPr>
          <p:nvPr/>
        </p:nvSpPr>
        <p:spPr bwMode="auto">
          <a:xfrm>
            <a:off x="3810000" y="4708525"/>
            <a:ext cx="0" cy="541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90" name="Line 118"/>
          <p:cNvSpPr>
            <a:spLocks noChangeShapeType="1"/>
          </p:cNvSpPr>
          <p:nvPr/>
        </p:nvSpPr>
        <p:spPr bwMode="auto">
          <a:xfrm>
            <a:off x="3805238" y="5254625"/>
            <a:ext cx="1211262" cy="79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91" name="Rectangle 119"/>
          <p:cNvSpPr>
            <a:spLocks noChangeArrowheads="1"/>
          </p:cNvSpPr>
          <p:nvPr/>
        </p:nvSpPr>
        <p:spPr bwMode="auto">
          <a:xfrm rot="5400000">
            <a:off x="5023644" y="4272757"/>
            <a:ext cx="650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ALU</a:t>
            </a:r>
          </a:p>
        </p:txBody>
      </p:sp>
      <p:sp>
        <p:nvSpPr>
          <p:cNvPr id="110692" name="Rectangle 120"/>
          <p:cNvSpPr>
            <a:spLocks noChangeArrowheads="1"/>
          </p:cNvSpPr>
          <p:nvPr/>
        </p:nvSpPr>
        <p:spPr bwMode="auto">
          <a:xfrm>
            <a:off x="4575175" y="2193925"/>
            <a:ext cx="1203325" cy="8731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93" name="Line 121"/>
          <p:cNvSpPr>
            <a:spLocks noChangeShapeType="1"/>
          </p:cNvSpPr>
          <p:nvPr/>
        </p:nvSpPr>
        <p:spPr bwMode="auto">
          <a:xfrm flipH="1">
            <a:off x="3949700" y="2921000"/>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94" name="Line 122"/>
          <p:cNvSpPr>
            <a:spLocks noChangeShapeType="1"/>
          </p:cNvSpPr>
          <p:nvPr/>
        </p:nvSpPr>
        <p:spPr bwMode="auto">
          <a:xfrm>
            <a:off x="4613275" y="2844800"/>
            <a:ext cx="250825" cy="63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95" name="Line 123"/>
          <p:cNvSpPr>
            <a:spLocks noChangeShapeType="1"/>
          </p:cNvSpPr>
          <p:nvPr/>
        </p:nvSpPr>
        <p:spPr bwMode="auto">
          <a:xfrm flipH="1">
            <a:off x="4587875" y="2933700"/>
            <a:ext cx="301625"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96" name="Oval 124"/>
          <p:cNvSpPr>
            <a:spLocks noChangeArrowheads="1"/>
          </p:cNvSpPr>
          <p:nvPr/>
        </p:nvSpPr>
        <p:spPr bwMode="auto">
          <a:xfrm>
            <a:off x="4422775" y="2879725"/>
            <a:ext cx="127000" cy="1174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97" name="Rectangle 125"/>
          <p:cNvSpPr>
            <a:spLocks noChangeArrowheads="1"/>
          </p:cNvSpPr>
          <p:nvPr/>
        </p:nvSpPr>
        <p:spPr bwMode="auto">
          <a:xfrm>
            <a:off x="4494213" y="2278063"/>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solidFill>
                  <a:schemeClr val="accent2"/>
                </a:solidFill>
                <a:ea typeface="宋体" panose="02010600030101010101" pitchFamily="2" charset="-122"/>
              </a:rPr>
              <a:t>Instruction</a:t>
            </a:r>
          </a:p>
          <a:p>
            <a:pPr algn="ctr"/>
            <a:r>
              <a:rPr lang="en-US" altLang="zh-CN" sz="1800">
                <a:solidFill>
                  <a:schemeClr val="accent2"/>
                </a:solidFill>
                <a:ea typeface="宋体" panose="02010600030101010101" pitchFamily="2" charset="-122"/>
              </a:rPr>
              <a:t>Fetch</a:t>
            </a:r>
            <a:r>
              <a:rPr lang="en-US" altLang="zh-CN">
                <a:solidFill>
                  <a:srgbClr val="0000FF"/>
                </a:solidFill>
                <a:latin typeface="Times New Roman" panose="02020603050405020304" pitchFamily="18" charset="0"/>
                <a:ea typeface="宋体" panose="02010600030101010101" pitchFamily="2" charset="-122"/>
              </a:rPr>
              <a:t> </a:t>
            </a:r>
            <a:r>
              <a:rPr lang="en-US" altLang="zh-CN" sz="1800">
                <a:solidFill>
                  <a:schemeClr val="accent2"/>
                </a:solidFill>
                <a:ea typeface="宋体" panose="02010600030101010101" pitchFamily="2" charset="-122"/>
              </a:rPr>
              <a:t>Unit</a:t>
            </a:r>
          </a:p>
        </p:txBody>
      </p:sp>
      <p:sp>
        <p:nvSpPr>
          <p:cNvPr id="110698" name="Rectangle 126"/>
          <p:cNvSpPr>
            <a:spLocks noChangeArrowheads="1"/>
          </p:cNvSpPr>
          <p:nvPr/>
        </p:nvSpPr>
        <p:spPr bwMode="auto">
          <a:xfrm>
            <a:off x="3500438" y="27305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sp>
        <p:nvSpPr>
          <p:cNvPr id="110699" name="Line 127"/>
          <p:cNvSpPr>
            <a:spLocks noChangeShapeType="1"/>
          </p:cNvSpPr>
          <p:nvPr/>
        </p:nvSpPr>
        <p:spPr bwMode="auto">
          <a:xfrm flipV="1">
            <a:off x="5638800" y="3082925"/>
            <a:ext cx="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0" name="Line 128"/>
          <p:cNvSpPr>
            <a:spLocks noChangeShapeType="1"/>
          </p:cNvSpPr>
          <p:nvPr/>
        </p:nvSpPr>
        <p:spPr bwMode="auto">
          <a:xfrm flipH="1">
            <a:off x="5473700" y="4238625"/>
            <a:ext cx="17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1" name="Rectangle 129"/>
          <p:cNvSpPr>
            <a:spLocks noChangeArrowheads="1"/>
          </p:cNvSpPr>
          <p:nvPr/>
        </p:nvSpPr>
        <p:spPr bwMode="auto">
          <a:xfrm>
            <a:off x="5624513" y="3705225"/>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110702" name="Line 130"/>
          <p:cNvSpPr>
            <a:spLocks noChangeShapeType="1"/>
          </p:cNvSpPr>
          <p:nvPr/>
        </p:nvSpPr>
        <p:spPr bwMode="auto">
          <a:xfrm>
            <a:off x="5803900" y="2333625"/>
            <a:ext cx="2489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3" name="Rectangle 131"/>
          <p:cNvSpPr>
            <a:spLocks noChangeArrowheads="1"/>
          </p:cNvSpPr>
          <p:nvPr/>
        </p:nvSpPr>
        <p:spPr bwMode="auto">
          <a:xfrm>
            <a:off x="5853113" y="1944688"/>
            <a:ext cx="2066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p:txBody>
      </p:sp>
      <p:sp>
        <p:nvSpPr>
          <p:cNvPr id="110704" name="Line 132"/>
          <p:cNvSpPr>
            <a:spLocks noChangeShapeType="1"/>
          </p:cNvSpPr>
          <p:nvPr/>
        </p:nvSpPr>
        <p:spPr bwMode="auto">
          <a:xfrm>
            <a:off x="3975100" y="2638425"/>
            <a:ext cx="584200" cy="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5" name="Line 133"/>
          <p:cNvSpPr>
            <a:spLocks noChangeShapeType="1"/>
          </p:cNvSpPr>
          <p:nvPr/>
        </p:nvSpPr>
        <p:spPr bwMode="auto">
          <a:xfrm>
            <a:off x="3975100" y="2333625"/>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6" name="Rectangle 134"/>
          <p:cNvSpPr>
            <a:spLocks noChangeArrowheads="1"/>
          </p:cNvSpPr>
          <p:nvPr/>
        </p:nvSpPr>
        <p:spPr bwMode="auto">
          <a:xfrm>
            <a:off x="2865438" y="2425700"/>
            <a:ext cx="1165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a:t>
            </a:r>
            <a:r>
              <a:rPr lang="en-US" altLang="zh-CN" u="sng">
                <a:solidFill>
                  <a:srgbClr val="A50021"/>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1</a:t>
            </a:r>
          </a:p>
        </p:txBody>
      </p:sp>
      <p:sp>
        <p:nvSpPr>
          <p:cNvPr id="110707" name="Rectangle 135"/>
          <p:cNvSpPr>
            <a:spLocks noChangeArrowheads="1"/>
          </p:cNvSpPr>
          <p:nvPr/>
        </p:nvSpPr>
        <p:spPr bwMode="auto">
          <a:xfrm>
            <a:off x="2713038" y="2044700"/>
            <a:ext cx="1343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a:t>
            </a:r>
            <a:r>
              <a:rPr lang="en-US" altLang="zh-CN" u="sng">
                <a:solidFill>
                  <a:srgbClr val="0000FF"/>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 0</a:t>
            </a:r>
          </a:p>
        </p:txBody>
      </p:sp>
      <p:sp>
        <p:nvSpPr>
          <p:cNvPr id="110708" name="Rectangle 136"/>
          <p:cNvSpPr>
            <a:spLocks noChangeArrowheads="1"/>
          </p:cNvSpPr>
          <p:nvPr/>
        </p:nvSpPr>
        <p:spPr bwMode="auto">
          <a:xfrm>
            <a:off x="7732713" y="42386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10709" name="Rectangle 137"/>
          <p:cNvSpPr>
            <a:spLocks noChangeArrowheads="1"/>
          </p:cNvSpPr>
          <p:nvPr/>
        </p:nvSpPr>
        <p:spPr bwMode="auto">
          <a:xfrm>
            <a:off x="7732713" y="501808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10710" name="Rectangle 138"/>
          <p:cNvSpPr>
            <a:spLocks noChangeArrowheads="1"/>
          </p:cNvSpPr>
          <p:nvPr/>
        </p:nvSpPr>
        <p:spPr bwMode="auto">
          <a:xfrm>
            <a:off x="4151313" y="44672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10711" name="Rectangle 139"/>
          <p:cNvSpPr>
            <a:spLocks noChangeArrowheads="1"/>
          </p:cNvSpPr>
          <p:nvPr/>
        </p:nvSpPr>
        <p:spPr bwMode="auto">
          <a:xfrm>
            <a:off x="4151313" y="5246688"/>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10712" name="Rectangle 140"/>
          <p:cNvSpPr>
            <a:spLocks noChangeArrowheads="1"/>
          </p:cNvSpPr>
          <p:nvPr/>
        </p:nvSpPr>
        <p:spPr bwMode="auto">
          <a:xfrm>
            <a:off x="2281238" y="2917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10713" name="Rectangle 141"/>
          <p:cNvSpPr>
            <a:spLocks noChangeArrowheads="1"/>
          </p:cNvSpPr>
          <p:nvPr/>
        </p:nvSpPr>
        <p:spPr bwMode="auto">
          <a:xfrm>
            <a:off x="1595438" y="291782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10714" name="Line 142"/>
          <p:cNvSpPr>
            <a:spLocks noChangeShapeType="1"/>
          </p:cNvSpPr>
          <p:nvPr/>
        </p:nvSpPr>
        <p:spPr bwMode="auto">
          <a:xfrm>
            <a:off x="6096000" y="2346325"/>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15" name="Rectangle 143"/>
          <p:cNvSpPr>
            <a:spLocks noChangeArrowheads="1"/>
          </p:cNvSpPr>
          <p:nvPr/>
        </p:nvSpPr>
        <p:spPr bwMode="auto">
          <a:xfrm rot="5400000">
            <a:off x="5757069" y="2624932"/>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&lt;21:25&gt;</a:t>
            </a:r>
          </a:p>
        </p:txBody>
      </p:sp>
      <p:sp>
        <p:nvSpPr>
          <p:cNvPr id="110716" name="Rectangle 144"/>
          <p:cNvSpPr>
            <a:spLocks noChangeArrowheads="1"/>
          </p:cNvSpPr>
          <p:nvPr/>
        </p:nvSpPr>
        <p:spPr bwMode="auto">
          <a:xfrm rot="5400000">
            <a:off x="6290469" y="2624932"/>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&lt;16:20&gt;</a:t>
            </a:r>
          </a:p>
        </p:txBody>
      </p:sp>
      <p:sp>
        <p:nvSpPr>
          <p:cNvPr id="110717" name="Rectangle 145"/>
          <p:cNvSpPr>
            <a:spLocks noChangeArrowheads="1"/>
          </p:cNvSpPr>
          <p:nvPr/>
        </p:nvSpPr>
        <p:spPr bwMode="auto">
          <a:xfrm rot="5400000">
            <a:off x="6823869" y="2624932"/>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&lt;11:15&gt;</a:t>
            </a:r>
          </a:p>
        </p:txBody>
      </p:sp>
      <p:sp>
        <p:nvSpPr>
          <p:cNvPr id="110718" name="Rectangle 146"/>
          <p:cNvSpPr>
            <a:spLocks noChangeArrowheads="1"/>
          </p:cNvSpPr>
          <p:nvPr/>
        </p:nvSpPr>
        <p:spPr bwMode="auto">
          <a:xfrm rot="5400000">
            <a:off x="7369969" y="2612232"/>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&lt;0:15&gt;</a:t>
            </a:r>
          </a:p>
        </p:txBody>
      </p:sp>
      <p:sp>
        <p:nvSpPr>
          <p:cNvPr id="110719" name="Line 147"/>
          <p:cNvSpPr>
            <a:spLocks noChangeShapeType="1"/>
          </p:cNvSpPr>
          <p:nvPr/>
        </p:nvSpPr>
        <p:spPr bwMode="auto">
          <a:xfrm>
            <a:off x="6629400" y="2346325"/>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20" name="Line 148"/>
          <p:cNvSpPr>
            <a:spLocks noChangeShapeType="1"/>
          </p:cNvSpPr>
          <p:nvPr/>
        </p:nvSpPr>
        <p:spPr bwMode="auto">
          <a:xfrm>
            <a:off x="7162800" y="2346325"/>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21" name="Line 149"/>
          <p:cNvSpPr>
            <a:spLocks noChangeShapeType="1"/>
          </p:cNvSpPr>
          <p:nvPr/>
        </p:nvSpPr>
        <p:spPr bwMode="auto">
          <a:xfrm>
            <a:off x="7696200" y="2346325"/>
            <a:ext cx="0" cy="889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22" name="Rectangle 150"/>
          <p:cNvSpPr>
            <a:spLocks noChangeArrowheads="1"/>
          </p:cNvSpPr>
          <p:nvPr/>
        </p:nvSpPr>
        <p:spPr bwMode="auto">
          <a:xfrm>
            <a:off x="7453313" y="3171825"/>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10723" name="Rectangle 151"/>
          <p:cNvSpPr>
            <a:spLocks noChangeArrowheads="1"/>
          </p:cNvSpPr>
          <p:nvPr/>
        </p:nvSpPr>
        <p:spPr bwMode="auto">
          <a:xfrm>
            <a:off x="6919913" y="3171825"/>
            <a:ext cx="485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sp>
        <p:nvSpPr>
          <p:cNvPr id="110724" name="Rectangle 152"/>
          <p:cNvSpPr>
            <a:spLocks noChangeArrowheads="1"/>
          </p:cNvSpPr>
          <p:nvPr/>
        </p:nvSpPr>
        <p:spPr bwMode="auto">
          <a:xfrm>
            <a:off x="6462713" y="3171825"/>
            <a:ext cx="42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sp>
        <p:nvSpPr>
          <p:cNvPr id="110725" name="Rectangle 153"/>
          <p:cNvSpPr>
            <a:spLocks noChangeArrowheads="1"/>
          </p:cNvSpPr>
          <p:nvPr/>
        </p:nvSpPr>
        <p:spPr bwMode="auto">
          <a:xfrm>
            <a:off x="5929313" y="3171825"/>
            <a:ext cx="4730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sp>
        <p:nvSpPr>
          <p:cNvPr id="264346" name="Rectangle 154"/>
          <p:cNvSpPr>
            <a:spLocks noGrp="1" noChangeArrowheads="1"/>
          </p:cNvSpPr>
          <p:nvPr>
            <p:ph type="body" idx="1"/>
          </p:nvPr>
        </p:nvSpPr>
        <p:spPr>
          <a:xfrm>
            <a:off x="214313" y="1243013"/>
            <a:ext cx="8715375" cy="382587"/>
          </a:xfrm>
          <a:noFill/>
        </p:spPr>
        <p:txBody>
          <a:bodyPr/>
          <a:lstStyle/>
          <a:p>
            <a:pPr>
              <a:lnSpc>
                <a:spcPct val="115000"/>
              </a:lnSpc>
            </a:pPr>
            <a:r>
              <a:rPr lang="en-US" altLang="zh-CN" sz="1900" smtClean="0">
                <a:solidFill>
                  <a:srgbClr val="0000FF"/>
                </a:solidFill>
                <a:ea typeface="黑体" panose="02010609060101010101" pitchFamily="49" charset="-122"/>
              </a:rPr>
              <a:t>IFU</a:t>
            </a:r>
            <a:r>
              <a:rPr lang="zh-CN" altLang="en-US" sz="1900" smtClean="0">
                <a:solidFill>
                  <a:srgbClr val="0000FF"/>
                </a:solidFill>
                <a:ea typeface="黑体" panose="02010609060101010101" pitchFamily="49" charset="-122"/>
              </a:rPr>
              <a:t>中目标地址送</a:t>
            </a:r>
            <a:r>
              <a:rPr lang="en-US" altLang="zh-CN" sz="1900" smtClean="0">
                <a:solidFill>
                  <a:srgbClr val="0000FF"/>
                </a:solidFill>
                <a:ea typeface="黑体" panose="02010609060101010101" pitchFamily="49" charset="-122"/>
              </a:rPr>
              <a:t>PC</a:t>
            </a:r>
            <a:r>
              <a:rPr lang="zh-CN" altLang="en-US" sz="1900" smtClean="0">
                <a:solidFill>
                  <a:srgbClr val="0000FF"/>
                </a:solidFill>
                <a:ea typeface="黑体" panose="02010609060101010101" pitchFamily="49" charset="-122"/>
              </a:rPr>
              <a:t>，其他什么都不做（只要保证存储部件不发生写的动作） </a:t>
            </a:r>
          </a:p>
        </p:txBody>
      </p:sp>
      <p:grpSp>
        <p:nvGrpSpPr>
          <p:cNvPr id="110727" name="Group 155"/>
          <p:cNvGrpSpPr>
            <a:grpSpLocks/>
          </p:cNvGrpSpPr>
          <p:nvPr/>
        </p:nvGrpSpPr>
        <p:grpSpPr bwMode="auto">
          <a:xfrm>
            <a:off x="1585913" y="533400"/>
            <a:ext cx="6327775" cy="668338"/>
            <a:chOff x="999" y="336"/>
            <a:chExt cx="3986" cy="421"/>
          </a:xfrm>
        </p:grpSpPr>
        <p:sp>
          <p:nvSpPr>
            <p:cNvPr id="110730" name="Rectangle 156"/>
            <p:cNvSpPr>
              <a:spLocks noChangeArrowheads="1"/>
            </p:cNvSpPr>
            <p:nvPr/>
          </p:nvSpPr>
          <p:spPr bwMode="auto">
            <a:xfrm>
              <a:off x="1064" y="536"/>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0731" name="Group 157"/>
            <p:cNvGrpSpPr>
              <a:grpSpLocks/>
            </p:cNvGrpSpPr>
            <p:nvPr/>
          </p:nvGrpSpPr>
          <p:grpSpPr bwMode="auto">
            <a:xfrm>
              <a:off x="1060" y="528"/>
              <a:ext cx="664" cy="229"/>
              <a:chOff x="1060" y="528"/>
              <a:chExt cx="664" cy="229"/>
            </a:xfrm>
          </p:grpSpPr>
          <p:sp>
            <p:nvSpPr>
              <p:cNvPr id="110737" name="Rectangle 158"/>
              <p:cNvSpPr>
                <a:spLocks noChangeArrowheads="1"/>
              </p:cNvSpPr>
              <p:nvPr/>
            </p:nvSpPr>
            <p:spPr bwMode="auto">
              <a:xfrm>
                <a:off x="1060" y="532"/>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738" name="Rectangle 159"/>
              <p:cNvSpPr>
                <a:spLocks noChangeArrowheads="1"/>
              </p:cNvSpPr>
              <p:nvPr/>
            </p:nvSpPr>
            <p:spPr bwMode="auto">
              <a:xfrm>
                <a:off x="1257" y="528"/>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sp>
          <p:nvSpPr>
            <p:cNvPr id="110732" name="Rectangle 160"/>
            <p:cNvSpPr>
              <a:spLocks noChangeArrowheads="1"/>
            </p:cNvSpPr>
            <p:nvPr/>
          </p:nvSpPr>
          <p:spPr bwMode="auto">
            <a:xfrm>
              <a:off x="1732" y="532"/>
              <a:ext cx="316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733" name="Rectangle 161"/>
            <p:cNvSpPr>
              <a:spLocks noChangeArrowheads="1"/>
            </p:cNvSpPr>
            <p:nvPr/>
          </p:nvSpPr>
          <p:spPr bwMode="auto">
            <a:xfrm>
              <a:off x="2738" y="528"/>
              <a:ext cx="11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target address</a:t>
              </a:r>
            </a:p>
          </p:txBody>
        </p:sp>
        <p:sp>
          <p:nvSpPr>
            <p:cNvPr id="110734" name="Rectangle 162"/>
            <p:cNvSpPr>
              <a:spLocks noChangeArrowheads="1"/>
            </p:cNvSpPr>
            <p:nvPr/>
          </p:nvSpPr>
          <p:spPr bwMode="auto">
            <a:xfrm>
              <a:off x="4791" y="336"/>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10735" name="Rectangle 163"/>
            <p:cNvSpPr>
              <a:spLocks noChangeArrowheads="1"/>
            </p:cNvSpPr>
            <p:nvPr/>
          </p:nvSpPr>
          <p:spPr bwMode="auto">
            <a:xfrm>
              <a:off x="1527" y="336"/>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10736" name="Rectangle 164"/>
            <p:cNvSpPr>
              <a:spLocks noChangeArrowheads="1"/>
            </p:cNvSpPr>
            <p:nvPr/>
          </p:nvSpPr>
          <p:spPr bwMode="auto">
            <a:xfrm>
              <a:off x="999" y="336"/>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sp>
        <p:nvSpPr>
          <p:cNvPr id="264357" name="Text Box 165"/>
          <p:cNvSpPr txBox="1">
            <a:spLocks noChangeArrowheads="1"/>
          </p:cNvSpPr>
          <p:nvPr/>
        </p:nvSpPr>
        <p:spPr bwMode="auto">
          <a:xfrm>
            <a:off x="346075" y="1639888"/>
            <a:ext cx="3509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a:latin typeface="Times New Roman" panose="02020603050405020304" pitchFamily="18" charset="0"/>
                <a:ea typeface="黑体" panose="02010609060101010101" pitchFamily="49" charset="-122"/>
              </a:rPr>
              <a:t>如何保证存储部件不发生写？</a:t>
            </a:r>
          </a:p>
        </p:txBody>
      </p:sp>
      <p:sp>
        <p:nvSpPr>
          <p:cNvPr id="264358" name="Rectangle 166"/>
          <p:cNvSpPr>
            <a:spLocks noChangeArrowheads="1"/>
          </p:cNvSpPr>
          <p:nvPr/>
        </p:nvSpPr>
        <p:spPr bwMode="auto">
          <a:xfrm>
            <a:off x="3756025" y="1622425"/>
            <a:ext cx="45735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solidFill>
                  <a:schemeClr val="accent1"/>
                </a:solidFill>
                <a:ea typeface="黑体" panose="02010609060101010101" pitchFamily="49" charset="-122"/>
              </a:rPr>
              <a:t>使相应的写使能信号为</a:t>
            </a:r>
            <a:r>
              <a:rPr lang="en-US" altLang="zh-CN" sz="2000">
                <a:solidFill>
                  <a:schemeClr val="accent1"/>
                </a:solidFill>
                <a:ea typeface="黑体" panose="02010609060101010101" pitchFamily="49" charset="-122"/>
              </a:rPr>
              <a:t>0</a:t>
            </a:r>
            <a:r>
              <a:rPr lang="zh-CN" altLang="en-US" sz="2000">
                <a:solidFill>
                  <a:schemeClr val="accent1"/>
                </a:solidFill>
                <a:ea typeface="黑体" panose="02010609060101010101" pitchFamily="49" charset="-122"/>
              </a:rPr>
              <a:t>！</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346">
                                            <p:txEl>
                                              <p:pRg st="0" end="0"/>
                                            </p:txEl>
                                          </p:spTgt>
                                        </p:tgtEl>
                                        <p:attrNameLst>
                                          <p:attrName>style.visibility</p:attrName>
                                        </p:attrNameLst>
                                      </p:cBhvr>
                                      <p:to>
                                        <p:strVal val="visible"/>
                                      </p:to>
                                    </p:set>
                                    <p:animEffect transition="in" filter="blinds(horizontal)">
                                      <p:cBhvr>
                                        <p:cTn id="7" dur="500"/>
                                        <p:tgtEl>
                                          <p:spTgt spid="264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357"/>
                                        </p:tgtEl>
                                        <p:attrNameLst>
                                          <p:attrName>style.visibility</p:attrName>
                                        </p:attrNameLst>
                                      </p:cBhvr>
                                      <p:to>
                                        <p:strVal val="visible"/>
                                      </p:to>
                                    </p:set>
                                    <p:animEffect transition="in" filter="blinds(horizontal)">
                                      <p:cBhvr>
                                        <p:cTn id="12" dur="500"/>
                                        <p:tgtEl>
                                          <p:spTgt spid="264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358"/>
                                        </p:tgtEl>
                                        <p:attrNameLst>
                                          <p:attrName>style.visibility</p:attrName>
                                        </p:attrNameLst>
                                      </p:cBhvr>
                                      <p:to>
                                        <p:strVal val="visible"/>
                                      </p:to>
                                    </p:set>
                                    <p:animEffect transition="in" filter="blinds(horizontal)">
                                      <p:cBhvr>
                                        <p:cTn id="17" dur="500"/>
                                        <p:tgtEl>
                                          <p:spTgt spid="264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215"/>
                                        </p:tgtEl>
                                        <p:attrNameLst>
                                          <p:attrName>style.visibility</p:attrName>
                                        </p:attrNameLst>
                                      </p:cBhvr>
                                      <p:to>
                                        <p:strVal val="visible"/>
                                      </p:to>
                                    </p:set>
                                    <p:animEffect transition="in" filter="blinds(horizontal)">
                                      <p:cBhvr>
                                        <p:cTn id="22" dur="500"/>
                                        <p:tgtEl>
                                          <p:spTgt spid="264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4308"/>
                                        </p:tgtEl>
                                        <p:attrNameLst>
                                          <p:attrName>style.visibility</p:attrName>
                                        </p:attrNameLst>
                                      </p:cBhvr>
                                      <p:to>
                                        <p:strVal val="visible"/>
                                      </p:to>
                                    </p:set>
                                    <p:animEffect transition="in" filter="blinds(horizontal)">
                                      <p:cBhvr>
                                        <p:cTn id="27" dur="500"/>
                                        <p:tgtEl>
                                          <p:spTgt spid="26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5" grpId="0"/>
      <p:bldP spid="264308" grpId="0"/>
      <p:bldP spid="264346" grpId="0" build="p"/>
      <p:bldP spid="264357" grpId="0"/>
      <p:bldP spid="2643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Line 70"/>
          <p:cNvSpPr>
            <a:spLocks noChangeShapeType="1"/>
          </p:cNvSpPr>
          <p:nvPr/>
        </p:nvSpPr>
        <p:spPr bwMode="auto">
          <a:xfrm flipV="1">
            <a:off x="6401619" y="1874838"/>
            <a:ext cx="0" cy="15748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2" name="Rectangle 2"/>
          <p:cNvSpPr>
            <a:spLocks noGrp="1" noChangeArrowheads="1"/>
          </p:cNvSpPr>
          <p:nvPr>
            <p:ph type="title"/>
          </p:nvPr>
        </p:nvSpPr>
        <p:spPr>
          <a:xfrm>
            <a:off x="444500" y="203200"/>
            <a:ext cx="6318250" cy="422275"/>
          </a:xfrm>
          <a:noFill/>
        </p:spPr>
        <p:txBody>
          <a:bodyPr/>
          <a:lstStyle/>
          <a:p>
            <a:r>
              <a:rPr lang="en-US" altLang="zh-CN" smtClean="0">
                <a:ea typeface="宋体" panose="02010600030101010101" pitchFamily="2" charset="-122"/>
              </a:rPr>
              <a:t>Jump</a:t>
            </a:r>
            <a:r>
              <a:rPr lang="zh-CN" altLang="en-US" smtClean="0">
                <a:ea typeface="宋体" panose="02010600030101010101" pitchFamily="2" charset="-122"/>
              </a:rPr>
              <a:t>指令结束前</a:t>
            </a:r>
            <a:r>
              <a:rPr lang="en-US" altLang="zh-CN" smtClean="0">
                <a:ea typeface="宋体" panose="02010600030101010101" pitchFamily="2" charset="-122"/>
              </a:rPr>
              <a:t>IFU</a:t>
            </a:r>
            <a:r>
              <a:rPr lang="zh-CN" altLang="en-US" smtClean="0">
                <a:ea typeface="宋体" panose="02010600030101010101" pitchFamily="2" charset="-122"/>
              </a:rPr>
              <a:t>中的动作</a:t>
            </a:r>
          </a:p>
        </p:txBody>
      </p:sp>
      <p:sp>
        <p:nvSpPr>
          <p:cNvPr id="112643" name="Line 3"/>
          <p:cNvSpPr>
            <a:spLocks noChangeShapeType="1"/>
          </p:cNvSpPr>
          <p:nvPr/>
        </p:nvSpPr>
        <p:spPr bwMode="auto">
          <a:xfrm>
            <a:off x="1917700" y="358140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4" name="Line 4"/>
          <p:cNvSpPr>
            <a:spLocks noChangeShapeType="1"/>
          </p:cNvSpPr>
          <p:nvPr/>
        </p:nvSpPr>
        <p:spPr bwMode="auto">
          <a:xfrm flipH="1">
            <a:off x="2051050" y="35163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5" name="Rectangle 5"/>
          <p:cNvSpPr>
            <a:spLocks noChangeArrowheads="1"/>
          </p:cNvSpPr>
          <p:nvPr/>
        </p:nvSpPr>
        <p:spPr bwMode="auto">
          <a:xfrm>
            <a:off x="1814513" y="36512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646" name="Line 6"/>
          <p:cNvSpPr>
            <a:spLocks noChangeShapeType="1"/>
          </p:cNvSpPr>
          <p:nvPr/>
        </p:nvSpPr>
        <p:spPr bwMode="auto">
          <a:xfrm>
            <a:off x="3060700" y="3810000"/>
            <a:ext cx="172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7" name="Line 7"/>
          <p:cNvSpPr>
            <a:spLocks noChangeShapeType="1"/>
          </p:cNvSpPr>
          <p:nvPr/>
        </p:nvSpPr>
        <p:spPr bwMode="auto">
          <a:xfrm flipH="1">
            <a:off x="4337050" y="3740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8" name="Rectangle 8"/>
          <p:cNvSpPr>
            <a:spLocks noChangeArrowheads="1"/>
          </p:cNvSpPr>
          <p:nvPr/>
        </p:nvSpPr>
        <p:spPr bwMode="auto">
          <a:xfrm>
            <a:off x="4176713" y="3914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649" name="Rectangle 9"/>
          <p:cNvSpPr>
            <a:spLocks noChangeArrowheads="1"/>
          </p:cNvSpPr>
          <p:nvPr/>
        </p:nvSpPr>
        <p:spPr bwMode="auto">
          <a:xfrm rot="5400000">
            <a:off x="2250281" y="5180807"/>
            <a:ext cx="1031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SignExt</a:t>
            </a:r>
          </a:p>
        </p:txBody>
      </p:sp>
      <p:sp>
        <p:nvSpPr>
          <p:cNvPr id="112650" name="Line 10"/>
          <p:cNvSpPr>
            <a:spLocks noChangeShapeType="1"/>
          </p:cNvSpPr>
          <p:nvPr/>
        </p:nvSpPr>
        <p:spPr bwMode="auto">
          <a:xfrm>
            <a:off x="4127500" y="4643438"/>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1" name="Rectangle 11"/>
          <p:cNvSpPr>
            <a:spLocks noChangeArrowheads="1"/>
          </p:cNvSpPr>
          <p:nvPr/>
        </p:nvSpPr>
        <p:spPr bwMode="auto">
          <a:xfrm>
            <a:off x="4195763" y="4754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652" name="Line 12"/>
          <p:cNvSpPr>
            <a:spLocks noChangeShapeType="1"/>
          </p:cNvSpPr>
          <p:nvPr/>
        </p:nvSpPr>
        <p:spPr bwMode="auto">
          <a:xfrm flipH="1">
            <a:off x="4337050" y="45783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3" name="Line 13"/>
          <p:cNvSpPr>
            <a:spLocks noChangeShapeType="1"/>
          </p:cNvSpPr>
          <p:nvPr/>
        </p:nvSpPr>
        <p:spPr bwMode="auto">
          <a:xfrm>
            <a:off x="1917700" y="533400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4" name="Line 14"/>
          <p:cNvSpPr>
            <a:spLocks noChangeShapeType="1"/>
          </p:cNvSpPr>
          <p:nvPr/>
        </p:nvSpPr>
        <p:spPr bwMode="auto">
          <a:xfrm flipH="1">
            <a:off x="2127250" y="5251450"/>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5" name="Rectangle 15"/>
          <p:cNvSpPr>
            <a:spLocks noChangeArrowheads="1"/>
          </p:cNvSpPr>
          <p:nvPr/>
        </p:nvSpPr>
        <p:spPr bwMode="auto">
          <a:xfrm>
            <a:off x="1814513" y="531653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112656" name="Rectangle 16"/>
          <p:cNvSpPr>
            <a:spLocks noChangeArrowheads="1"/>
          </p:cNvSpPr>
          <p:nvPr/>
        </p:nvSpPr>
        <p:spPr bwMode="auto">
          <a:xfrm>
            <a:off x="950913" y="5145088"/>
            <a:ext cx="904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112657" name="Line 17"/>
          <p:cNvSpPr>
            <a:spLocks noChangeShapeType="1"/>
          </p:cNvSpPr>
          <p:nvPr/>
        </p:nvSpPr>
        <p:spPr bwMode="auto">
          <a:xfrm>
            <a:off x="2070100" y="4449763"/>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8" name="Rectangle 18"/>
          <p:cNvSpPr>
            <a:spLocks noChangeArrowheads="1"/>
          </p:cNvSpPr>
          <p:nvPr/>
        </p:nvSpPr>
        <p:spPr bwMode="auto">
          <a:xfrm>
            <a:off x="2603500" y="4813300"/>
            <a:ext cx="355600" cy="10541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2659" name="Group 19"/>
          <p:cNvGrpSpPr>
            <a:grpSpLocks/>
          </p:cNvGrpSpPr>
          <p:nvPr/>
        </p:nvGrpSpPr>
        <p:grpSpPr bwMode="auto">
          <a:xfrm>
            <a:off x="4729163" y="3563938"/>
            <a:ext cx="376237" cy="1325562"/>
            <a:chOff x="2979" y="2245"/>
            <a:chExt cx="237" cy="835"/>
          </a:xfrm>
        </p:grpSpPr>
        <p:grpSp>
          <p:nvGrpSpPr>
            <p:cNvPr id="112767" name="Group 20"/>
            <p:cNvGrpSpPr>
              <a:grpSpLocks/>
            </p:cNvGrpSpPr>
            <p:nvPr/>
          </p:nvGrpSpPr>
          <p:grpSpPr bwMode="auto">
            <a:xfrm>
              <a:off x="3024" y="2245"/>
              <a:ext cx="192" cy="835"/>
              <a:chOff x="3024" y="2245"/>
              <a:chExt cx="192" cy="835"/>
            </a:xfrm>
          </p:grpSpPr>
          <p:sp>
            <p:nvSpPr>
              <p:cNvPr id="112771" name="Line 21"/>
              <p:cNvSpPr>
                <a:spLocks noChangeShapeType="1"/>
              </p:cNvSpPr>
              <p:nvPr/>
            </p:nvSpPr>
            <p:spPr bwMode="auto">
              <a:xfrm>
                <a:off x="3024" y="2245"/>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2" name="Line 22"/>
              <p:cNvSpPr>
                <a:spLocks noChangeShapeType="1"/>
              </p:cNvSpPr>
              <p:nvPr/>
            </p:nvSpPr>
            <p:spPr bwMode="auto">
              <a:xfrm>
                <a:off x="3032" y="2245"/>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3" name="Line 23"/>
              <p:cNvSpPr>
                <a:spLocks noChangeShapeType="1"/>
              </p:cNvSpPr>
              <p:nvPr/>
            </p:nvSpPr>
            <p:spPr bwMode="auto">
              <a:xfrm flipV="1">
                <a:off x="3032" y="2953"/>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4" name="Line 24"/>
              <p:cNvSpPr>
                <a:spLocks noChangeShapeType="1"/>
              </p:cNvSpPr>
              <p:nvPr/>
            </p:nvSpPr>
            <p:spPr bwMode="auto">
              <a:xfrm>
                <a:off x="3216" y="2356"/>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68" name="Rectangle 25"/>
            <p:cNvSpPr>
              <a:spLocks noChangeArrowheads="1"/>
            </p:cNvSpPr>
            <p:nvPr/>
          </p:nvSpPr>
          <p:spPr bwMode="auto">
            <a:xfrm rot="5400000">
              <a:off x="2893" y="2566"/>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12769" name="Rectangle 26"/>
            <p:cNvSpPr>
              <a:spLocks noChangeArrowheads="1"/>
            </p:cNvSpPr>
            <p:nvPr/>
          </p:nvSpPr>
          <p:spPr bwMode="auto">
            <a:xfrm>
              <a:off x="3015" y="232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sp>
          <p:nvSpPr>
            <p:cNvPr id="112770" name="Rectangle 27"/>
            <p:cNvSpPr>
              <a:spLocks noChangeArrowheads="1"/>
            </p:cNvSpPr>
            <p:nvPr/>
          </p:nvSpPr>
          <p:spPr bwMode="auto">
            <a:xfrm>
              <a:off x="3015" y="2795"/>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grpSp>
      <p:grpSp>
        <p:nvGrpSpPr>
          <p:cNvPr id="112660" name="Group 28"/>
          <p:cNvGrpSpPr>
            <a:grpSpLocks/>
          </p:cNvGrpSpPr>
          <p:nvPr/>
        </p:nvGrpSpPr>
        <p:grpSpPr bwMode="auto">
          <a:xfrm>
            <a:off x="2590800" y="3449638"/>
            <a:ext cx="476250" cy="1157287"/>
            <a:chOff x="1632" y="2173"/>
            <a:chExt cx="300" cy="729"/>
          </a:xfrm>
        </p:grpSpPr>
        <p:grpSp>
          <p:nvGrpSpPr>
            <p:cNvPr id="112757" name="Group 29"/>
            <p:cNvGrpSpPr>
              <a:grpSpLocks/>
            </p:cNvGrpSpPr>
            <p:nvPr/>
          </p:nvGrpSpPr>
          <p:grpSpPr bwMode="auto">
            <a:xfrm>
              <a:off x="1632" y="2173"/>
              <a:ext cx="288" cy="729"/>
              <a:chOff x="1632" y="2173"/>
              <a:chExt cx="288" cy="729"/>
            </a:xfrm>
          </p:grpSpPr>
          <p:sp>
            <p:nvSpPr>
              <p:cNvPr id="112759" name="Line 30"/>
              <p:cNvSpPr>
                <a:spLocks noChangeShapeType="1"/>
              </p:cNvSpPr>
              <p:nvPr/>
            </p:nvSpPr>
            <p:spPr bwMode="auto">
              <a:xfrm>
                <a:off x="1632" y="2173"/>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0" name="Line 31"/>
              <p:cNvSpPr>
                <a:spLocks noChangeShapeType="1"/>
              </p:cNvSpPr>
              <p:nvPr/>
            </p:nvSpPr>
            <p:spPr bwMode="auto">
              <a:xfrm>
                <a:off x="1640" y="2173"/>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1" name="Line 32"/>
              <p:cNvSpPr>
                <a:spLocks noChangeShapeType="1"/>
              </p:cNvSpPr>
              <p:nvPr/>
            </p:nvSpPr>
            <p:spPr bwMode="auto">
              <a:xfrm>
                <a:off x="1640" y="2355"/>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2" name="Line 33"/>
              <p:cNvSpPr>
                <a:spLocks noChangeShapeType="1"/>
              </p:cNvSpPr>
              <p:nvPr/>
            </p:nvSpPr>
            <p:spPr bwMode="auto">
              <a:xfrm>
                <a:off x="1776" y="244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3" name="Line 34"/>
              <p:cNvSpPr>
                <a:spLocks noChangeShapeType="1"/>
              </p:cNvSpPr>
              <p:nvPr/>
            </p:nvSpPr>
            <p:spPr bwMode="auto">
              <a:xfrm>
                <a:off x="1920" y="2355"/>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4" name="Line 35"/>
              <p:cNvSpPr>
                <a:spLocks noChangeShapeType="1"/>
              </p:cNvSpPr>
              <p:nvPr/>
            </p:nvSpPr>
            <p:spPr bwMode="auto">
              <a:xfrm flipV="1">
                <a:off x="1640" y="2613"/>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5" name="Line 36"/>
              <p:cNvSpPr>
                <a:spLocks noChangeShapeType="1"/>
              </p:cNvSpPr>
              <p:nvPr/>
            </p:nvSpPr>
            <p:spPr bwMode="auto">
              <a:xfrm>
                <a:off x="1632" y="2720"/>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6" name="Line 37"/>
              <p:cNvSpPr>
                <a:spLocks noChangeShapeType="1"/>
              </p:cNvSpPr>
              <p:nvPr/>
            </p:nvSpPr>
            <p:spPr bwMode="auto">
              <a:xfrm flipV="1">
                <a:off x="1640" y="2704"/>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58" name="Rectangle 38"/>
            <p:cNvSpPr>
              <a:spLocks noChangeArrowheads="1"/>
            </p:cNvSpPr>
            <p:nvPr/>
          </p:nvSpPr>
          <p:spPr bwMode="auto">
            <a:xfrm rot="5400000">
              <a:off x="1553" y="2460"/>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112661" name="Rectangle 39"/>
          <p:cNvSpPr>
            <a:spLocks noChangeArrowheads="1"/>
          </p:cNvSpPr>
          <p:nvPr/>
        </p:nvSpPr>
        <p:spPr bwMode="auto">
          <a:xfrm>
            <a:off x="1814513" y="4114800"/>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grpSp>
        <p:nvGrpSpPr>
          <p:cNvPr id="112662" name="Group 40"/>
          <p:cNvGrpSpPr>
            <a:grpSpLocks/>
          </p:cNvGrpSpPr>
          <p:nvPr/>
        </p:nvGrpSpPr>
        <p:grpSpPr bwMode="auto">
          <a:xfrm>
            <a:off x="1308100" y="2984500"/>
            <a:ext cx="585788" cy="2103438"/>
            <a:chOff x="824" y="1880"/>
            <a:chExt cx="369" cy="1325"/>
          </a:xfrm>
        </p:grpSpPr>
        <p:sp>
          <p:nvSpPr>
            <p:cNvPr id="112752" name="Rectangle 41"/>
            <p:cNvSpPr>
              <a:spLocks noChangeArrowheads="1"/>
            </p:cNvSpPr>
            <p:nvPr/>
          </p:nvSpPr>
          <p:spPr bwMode="auto">
            <a:xfrm>
              <a:off x="872" y="1880"/>
              <a:ext cx="176"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53" name="Oval 42"/>
            <p:cNvSpPr>
              <a:spLocks noChangeArrowheads="1"/>
            </p:cNvSpPr>
            <p:nvPr/>
          </p:nvSpPr>
          <p:spPr bwMode="auto">
            <a:xfrm>
              <a:off x="920" y="264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54" name="Line 43"/>
            <p:cNvSpPr>
              <a:spLocks noChangeShapeType="1"/>
            </p:cNvSpPr>
            <p:nvPr/>
          </p:nvSpPr>
          <p:spPr bwMode="auto">
            <a:xfrm>
              <a:off x="960" y="274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5" name="Rectangle 44"/>
            <p:cNvSpPr>
              <a:spLocks noChangeArrowheads="1"/>
            </p:cNvSpPr>
            <p:nvPr/>
          </p:nvSpPr>
          <p:spPr bwMode="auto">
            <a:xfrm rot="5400000">
              <a:off x="782" y="2212"/>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a:t>
              </a:r>
            </a:p>
          </p:txBody>
        </p:sp>
        <p:sp>
          <p:nvSpPr>
            <p:cNvPr id="112756" name="Rectangle 45"/>
            <p:cNvSpPr>
              <a:spLocks noChangeArrowheads="1"/>
            </p:cNvSpPr>
            <p:nvPr/>
          </p:nvSpPr>
          <p:spPr bwMode="auto">
            <a:xfrm>
              <a:off x="855" y="2976"/>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Clk</a:t>
              </a:r>
            </a:p>
          </p:txBody>
        </p:sp>
      </p:grpSp>
      <p:grpSp>
        <p:nvGrpSpPr>
          <p:cNvPr id="112663" name="Group 46"/>
          <p:cNvGrpSpPr>
            <a:grpSpLocks/>
          </p:cNvGrpSpPr>
          <p:nvPr/>
        </p:nvGrpSpPr>
        <p:grpSpPr bwMode="auto">
          <a:xfrm>
            <a:off x="3657600" y="4059238"/>
            <a:ext cx="476250" cy="1157287"/>
            <a:chOff x="2304" y="2557"/>
            <a:chExt cx="300" cy="729"/>
          </a:xfrm>
        </p:grpSpPr>
        <p:grpSp>
          <p:nvGrpSpPr>
            <p:cNvPr id="112742" name="Group 47"/>
            <p:cNvGrpSpPr>
              <a:grpSpLocks/>
            </p:cNvGrpSpPr>
            <p:nvPr/>
          </p:nvGrpSpPr>
          <p:grpSpPr bwMode="auto">
            <a:xfrm>
              <a:off x="2304" y="2557"/>
              <a:ext cx="288" cy="729"/>
              <a:chOff x="2304" y="2557"/>
              <a:chExt cx="288" cy="729"/>
            </a:xfrm>
          </p:grpSpPr>
          <p:sp>
            <p:nvSpPr>
              <p:cNvPr id="112744" name="Line 48"/>
              <p:cNvSpPr>
                <a:spLocks noChangeShapeType="1"/>
              </p:cNvSpPr>
              <p:nvPr/>
            </p:nvSpPr>
            <p:spPr bwMode="auto">
              <a:xfrm>
                <a:off x="2304" y="255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5" name="Line 49"/>
              <p:cNvSpPr>
                <a:spLocks noChangeShapeType="1"/>
              </p:cNvSpPr>
              <p:nvPr/>
            </p:nvSpPr>
            <p:spPr bwMode="auto">
              <a:xfrm>
                <a:off x="2312" y="2557"/>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6" name="Line 50"/>
              <p:cNvSpPr>
                <a:spLocks noChangeShapeType="1"/>
              </p:cNvSpPr>
              <p:nvPr/>
            </p:nvSpPr>
            <p:spPr bwMode="auto">
              <a:xfrm>
                <a:off x="2312" y="2739"/>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7" name="Line 51"/>
              <p:cNvSpPr>
                <a:spLocks noChangeShapeType="1"/>
              </p:cNvSpPr>
              <p:nvPr/>
            </p:nvSpPr>
            <p:spPr bwMode="auto">
              <a:xfrm>
                <a:off x="2448" y="2831"/>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8" name="Line 52"/>
              <p:cNvSpPr>
                <a:spLocks noChangeShapeType="1"/>
              </p:cNvSpPr>
              <p:nvPr/>
            </p:nvSpPr>
            <p:spPr bwMode="auto">
              <a:xfrm>
                <a:off x="2592" y="2739"/>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9" name="Line 53"/>
              <p:cNvSpPr>
                <a:spLocks noChangeShapeType="1"/>
              </p:cNvSpPr>
              <p:nvPr/>
            </p:nvSpPr>
            <p:spPr bwMode="auto">
              <a:xfrm flipV="1">
                <a:off x="2312" y="2997"/>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0" name="Line 54"/>
              <p:cNvSpPr>
                <a:spLocks noChangeShapeType="1"/>
              </p:cNvSpPr>
              <p:nvPr/>
            </p:nvSpPr>
            <p:spPr bwMode="auto">
              <a:xfrm>
                <a:off x="2304" y="3104"/>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1" name="Line 55"/>
              <p:cNvSpPr>
                <a:spLocks noChangeShapeType="1"/>
              </p:cNvSpPr>
              <p:nvPr/>
            </p:nvSpPr>
            <p:spPr bwMode="auto">
              <a:xfrm flipV="1">
                <a:off x="2312" y="3088"/>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43" name="Rectangle 56"/>
            <p:cNvSpPr>
              <a:spLocks noChangeArrowheads="1"/>
            </p:cNvSpPr>
            <p:nvPr/>
          </p:nvSpPr>
          <p:spPr bwMode="auto">
            <a:xfrm rot="5400000">
              <a:off x="2225" y="2844"/>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112664" name="Line 57"/>
          <p:cNvSpPr>
            <a:spLocks noChangeShapeType="1"/>
          </p:cNvSpPr>
          <p:nvPr/>
        </p:nvSpPr>
        <p:spPr bwMode="auto">
          <a:xfrm>
            <a:off x="2984500" y="5100638"/>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5" name="Rectangle 58"/>
          <p:cNvSpPr>
            <a:spLocks noChangeArrowheads="1"/>
          </p:cNvSpPr>
          <p:nvPr/>
        </p:nvSpPr>
        <p:spPr bwMode="auto">
          <a:xfrm>
            <a:off x="2976563" y="5135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666" name="Line 59"/>
          <p:cNvSpPr>
            <a:spLocks noChangeShapeType="1"/>
          </p:cNvSpPr>
          <p:nvPr/>
        </p:nvSpPr>
        <p:spPr bwMode="auto">
          <a:xfrm flipH="1">
            <a:off x="3194050" y="503555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667" name="Group 60"/>
          <p:cNvGrpSpPr>
            <a:grpSpLocks/>
          </p:cNvGrpSpPr>
          <p:nvPr/>
        </p:nvGrpSpPr>
        <p:grpSpPr bwMode="auto">
          <a:xfrm>
            <a:off x="4799013" y="5087938"/>
            <a:ext cx="385762" cy="385762"/>
            <a:chOff x="3023" y="3205"/>
            <a:chExt cx="243" cy="243"/>
          </a:xfrm>
        </p:grpSpPr>
        <p:sp>
          <p:nvSpPr>
            <p:cNvPr id="112737" name="Arc 61"/>
            <p:cNvSpPr>
              <a:spLocks/>
            </p:cNvSpPr>
            <p:nvPr/>
          </p:nvSpPr>
          <p:spPr bwMode="auto">
            <a:xfrm rot="-5400000">
              <a:off x="3035" y="3193"/>
              <a:ext cx="91" cy="115"/>
            </a:xfrm>
            <a:custGeom>
              <a:avLst/>
              <a:gdLst>
                <a:gd name="T0" fmla="*/ 0 w 21600"/>
                <a:gd name="T1" fmla="*/ 0 h 21600"/>
                <a:gd name="T2" fmla="*/ 91 w 21600"/>
                <a:gd name="T3" fmla="*/ 115 h 21600"/>
                <a:gd name="T4" fmla="*/ 0 w 21600"/>
                <a:gd name="T5" fmla="*/ 1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8" name="Arc 62"/>
            <p:cNvSpPr>
              <a:spLocks/>
            </p:cNvSpPr>
            <p:nvPr/>
          </p:nvSpPr>
          <p:spPr bwMode="auto">
            <a:xfrm rot="5400000">
              <a:off x="3163" y="3193"/>
              <a:ext cx="91" cy="115"/>
            </a:xfrm>
            <a:custGeom>
              <a:avLst/>
              <a:gdLst>
                <a:gd name="T0" fmla="*/ 0 w 21599"/>
                <a:gd name="T1" fmla="*/ 114 h 21599"/>
                <a:gd name="T2" fmla="*/ 90 w 21599"/>
                <a:gd name="T3" fmla="*/ 0 h 21599"/>
                <a:gd name="T4" fmla="*/ 91 w 21599"/>
                <a:gd name="T5" fmla="*/ 115 h 21599"/>
                <a:gd name="T6" fmla="*/ 0 60000 65536"/>
                <a:gd name="T7" fmla="*/ 0 60000 65536"/>
                <a:gd name="T8" fmla="*/ 0 60000 65536"/>
              </a:gdLst>
              <a:ahLst/>
              <a:cxnLst>
                <a:cxn ang="T6">
                  <a:pos x="T0" y="T1"/>
                </a:cxn>
                <a:cxn ang="T7">
                  <a:pos x="T2" y="T3"/>
                </a:cxn>
                <a:cxn ang="T8">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9" name="Line 63"/>
            <p:cNvSpPr>
              <a:spLocks noChangeShapeType="1"/>
            </p:cNvSpPr>
            <p:nvPr/>
          </p:nvSpPr>
          <p:spPr bwMode="auto">
            <a:xfrm>
              <a:off x="302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0" name="Line 64"/>
            <p:cNvSpPr>
              <a:spLocks noChangeShapeType="1"/>
            </p:cNvSpPr>
            <p:nvPr/>
          </p:nvSpPr>
          <p:spPr bwMode="auto">
            <a:xfrm>
              <a:off x="3032" y="344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1" name="Line 65"/>
            <p:cNvSpPr>
              <a:spLocks noChangeShapeType="1"/>
            </p:cNvSpPr>
            <p:nvPr/>
          </p:nvSpPr>
          <p:spPr bwMode="auto">
            <a:xfrm>
              <a:off x="326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668" name="Line 66"/>
          <p:cNvSpPr>
            <a:spLocks noChangeShapeType="1"/>
          </p:cNvSpPr>
          <p:nvPr/>
        </p:nvSpPr>
        <p:spPr bwMode="auto">
          <a:xfrm flipV="1">
            <a:off x="4991100" y="4789488"/>
            <a:ext cx="0" cy="293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9" name="Line 67"/>
          <p:cNvSpPr>
            <a:spLocks noChangeShapeType="1"/>
          </p:cNvSpPr>
          <p:nvPr/>
        </p:nvSpPr>
        <p:spPr bwMode="auto">
          <a:xfrm>
            <a:off x="4876800" y="54991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0" name="Line 68"/>
          <p:cNvSpPr>
            <a:spLocks noChangeShapeType="1"/>
          </p:cNvSpPr>
          <p:nvPr/>
        </p:nvSpPr>
        <p:spPr bwMode="auto">
          <a:xfrm>
            <a:off x="5105400" y="5499100"/>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1" name="Line 69"/>
          <p:cNvSpPr>
            <a:spLocks noChangeShapeType="1"/>
          </p:cNvSpPr>
          <p:nvPr/>
        </p:nvSpPr>
        <p:spPr bwMode="auto">
          <a:xfrm>
            <a:off x="6197600" y="3429000"/>
            <a:ext cx="1778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2" name="Line 70"/>
          <p:cNvSpPr>
            <a:spLocks noChangeShapeType="1"/>
          </p:cNvSpPr>
          <p:nvPr/>
        </p:nvSpPr>
        <p:spPr bwMode="auto">
          <a:xfrm flipV="1">
            <a:off x="6400800" y="1879600"/>
            <a:ext cx="0" cy="15748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3" name="Line 71"/>
          <p:cNvSpPr>
            <a:spLocks noChangeShapeType="1"/>
          </p:cNvSpPr>
          <p:nvPr/>
        </p:nvSpPr>
        <p:spPr bwMode="auto">
          <a:xfrm flipH="1">
            <a:off x="736600" y="1905000"/>
            <a:ext cx="56896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4" name="Line 72"/>
          <p:cNvSpPr>
            <a:spLocks noChangeShapeType="1"/>
          </p:cNvSpPr>
          <p:nvPr/>
        </p:nvSpPr>
        <p:spPr bwMode="auto">
          <a:xfrm>
            <a:off x="762000" y="1930400"/>
            <a:ext cx="0" cy="16256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5" name="Line 73"/>
          <p:cNvSpPr>
            <a:spLocks noChangeShapeType="1"/>
          </p:cNvSpPr>
          <p:nvPr/>
        </p:nvSpPr>
        <p:spPr bwMode="auto">
          <a:xfrm>
            <a:off x="787400" y="3581400"/>
            <a:ext cx="558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6" name="Line 74"/>
          <p:cNvSpPr>
            <a:spLocks noChangeShapeType="1"/>
          </p:cNvSpPr>
          <p:nvPr/>
        </p:nvSpPr>
        <p:spPr bwMode="auto">
          <a:xfrm flipH="1">
            <a:off x="4032250" y="1835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7" name="Rectangle 75"/>
          <p:cNvSpPr>
            <a:spLocks noChangeArrowheads="1"/>
          </p:cNvSpPr>
          <p:nvPr/>
        </p:nvSpPr>
        <p:spPr bwMode="auto">
          <a:xfrm>
            <a:off x="3719513" y="19335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678" name="Rectangle 76"/>
          <p:cNvSpPr>
            <a:spLocks noChangeArrowheads="1"/>
          </p:cNvSpPr>
          <p:nvPr/>
        </p:nvSpPr>
        <p:spPr bwMode="auto">
          <a:xfrm>
            <a:off x="3711575" y="5816600"/>
            <a:ext cx="1343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Branch =</a:t>
            </a:r>
            <a:r>
              <a:rPr lang="en-US" altLang="zh-CN" u="sng">
                <a:solidFill>
                  <a:schemeClr val="accent2"/>
                </a:solidFill>
                <a:latin typeface="Times New Roman" panose="02020603050405020304" pitchFamily="18" charset="0"/>
                <a:ea typeface="宋体" panose="02010600030101010101" pitchFamily="2" charset="-122"/>
              </a:rPr>
              <a:t> </a:t>
            </a:r>
            <a:r>
              <a:rPr lang="en-US" altLang="zh-CN" sz="1800" u="sng">
                <a:solidFill>
                  <a:schemeClr val="accent1"/>
                </a:solidFill>
                <a:ea typeface="宋体" panose="02010600030101010101" pitchFamily="2" charset="-122"/>
              </a:rPr>
              <a:t>0</a:t>
            </a:r>
          </a:p>
        </p:txBody>
      </p:sp>
      <p:sp>
        <p:nvSpPr>
          <p:cNvPr id="112679" name="Rectangle 77"/>
          <p:cNvSpPr>
            <a:spLocks noChangeArrowheads="1"/>
          </p:cNvSpPr>
          <p:nvPr/>
        </p:nvSpPr>
        <p:spPr bwMode="auto">
          <a:xfrm>
            <a:off x="5091113" y="5943600"/>
            <a:ext cx="1063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 = x</a:t>
            </a:r>
          </a:p>
        </p:txBody>
      </p:sp>
      <p:sp>
        <p:nvSpPr>
          <p:cNvPr id="112680" name="Line 78"/>
          <p:cNvSpPr>
            <a:spLocks noChangeShapeType="1"/>
          </p:cNvSpPr>
          <p:nvPr/>
        </p:nvSpPr>
        <p:spPr bwMode="auto">
          <a:xfrm>
            <a:off x="6565900" y="2590800"/>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1" name="Rectangle 79"/>
          <p:cNvSpPr>
            <a:spLocks noChangeArrowheads="1"/>
          </p:cNvSpPr>
          <p:nvPr/>
        </p:nvSpPr>
        <p:spPr bwMode="auto">
          <a:xfrm>
            <a:off x="6462713" y="2590800"/>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p>
        </p:txBody>
      </p:sp>
      <p:sp>
        <p:nvSpPr>
          <p:cNvPr id="112682" name="Rectangle 80"/>
          <p:cNvSpPr>
            <a:spLocks noChangeArrowheads="1"/>
          </p:cNvSpPr>
          <p:nvPr/>
        </p:nvSpPr>
        <p:spPr bwMode="auto">
          <a:xfrm>
            <a:off x="7165975" y="2146300"/>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683" name="Rectangle 81"/>
          <p:cNvSpPr>
            <a:spLocks noChangeArrowheads="1"/>
          </p:cNvSpPr>
          <p:nvPr/>
        </p:nvSpPr>
        <p:spPr bwMode="auto">
          <a:xfrm>
            <a:off x="7127875" y="2133600"/>
            <a:ext cx="1438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Addr&lt;31:2&gt;</a:t>
            </a:r>
          </a:p>
        </p:txBody>
      </p:sp>
      <p:sp>
        <p:nvSpPr>
          <p:cNvPr id="112684" name="Rectangle 82"/>
          <p:cNvSpPr>
            <a:spLocks noChangeArrowheads="1"/>
          </p:cNvSpPr>
          <p:nvPr/>
        </p:nvSpPr>
        <p:spPr bwMode="auto">
          <a:xfrm>
            <a:off x="7212013" y="2819400"/>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sp>
        <p:nvSpPr>
          <p:cNvPr id="112685" name="Rectangle 83"/>
          <p:cNvSpPr>
            <a:spLocks noChangeArrowheads="1"/>
          </p:cNvSpPr>
          <p:nvPr/>
        </p:nvSpPr>
        <p:spPr bwMode="auto">
          <a:xfrm>
            <a:off x="7127875" y="2438400"/>
            <a:ext cx="1292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Addr&lt;1:0</a:t>
            </a:r>
            <a:r>
              <a:rPr lang="en-US" altLang="zh-CN" b="0">
                <a:latin typeface="Times New Roman" panose="02020603050405020304" pitchFamily="18" charset="0"/>
                <a:ea typeface="宋体" panose="02010600030101010101" pitchFamily="2" charset="-122"/>
              </a:rPr>
              <a:t>&gt;</a:t>
            </a:r>
          </a:p>
        </p:txBody>
      </p:sp>
      <p:sp>
        <p:nvSpPr>
          <p:cNvPr id="112686" name="Line 84"/>
          <p:cNvSpPr>
            <a:spLocks noChangeShapeType="1"/>
          </p:cNvSpPr>
          <p:nvPr/>
        </p:nvSpPr>
        <p:spPr bwMode="auto">
          <a:xfrm>
            <a:off x="7848600" y="3441700"/>
            <a:ext cx="0" cy="1041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7" name="Line 85"/>
          <p:cNvSpPr>
            <a:spLocks noChangeShapeType="1"/>
          </p:cNvSpPr>
          <p:nvPr/>
        </p:nvSpPr>
        <p:spPr bwMode="auto">
          <a:xfrm flipV="1">
            <a:off x="7778750" y="380365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8" name="Rectangle 86"/>
          <p:cNvSpPr>
            <a:spLocks noChangeArrowheads="1"/>
          </p:cNvSpPr>
          <p:nvPr/>
        </p:nvSpPr>
        <p:spPr bwMode="auto">
          <a:xfrm>
            <a:off x="7910513" y="365760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2689" name="Line 87"/>
          <p:cNvSpPr>
            <a:spLocks noChangeShapeType="1"/>
          </p:cNvSpPr>
          <p:nvPr/>
        </p:nvSpPr>
        <p:spPr bwMode="auto">
          <a:xfrm>
            <a:off x="3213100" y="41910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0" name="Line 88"/>
          <p:cNvSpPr>
            <a:spLocks noChangeShapeType="1"/>
          </p:cNvSpPr>
          <p:nvPr/>
        </p:nvSpPr>
        <p:spPr bwMode="auto">
          <a:xfrm flipV="1">
            <a:off x="3200400" y="37973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691" name="Group 89"/>
          <p:cNvGrpSpPr>
            <a:grpSpLocks/>
          </p:cNvGrpSpPr>
          <p:nvPr/>
        </p:nvGrpSpPr>
        <p:grpSpPr bwMode="auto">
          <a:xfrm>
            <a:off x="5795963" y="2649538"/>
            <a:ext cx="376237" cy="1325562"/>
            <a:chOff x="3651" y="1669"/>
            <a:chExt cx="237" cy="835"/>
          </a:xfrm>
        </p:grpSpPr>
        <p:grpSp>
          <p:nvGrpSpPr>
            <p:cNvPr id="112729" name="Group 90"/>
            <p:cNvGrpSpPr>
              <a:grpSpLocks/>
            </p:cNvGrpSpPr>
            <p:nvPr/>
          </p:nvGrpSpPr>
          <p:grpSpPr bwMode="auto">
            <a:xfrm>
              <a:off x="3696" y="1669"/>
              <a:ext cx="192" cy="835"/>
              <a:chOff x="3696" y="1669"/>
              <a:chExt cx="192" cy="835"/>
            </a:xfrm>
          </p:grpSpPr>
          <p:sp>
            <p:nvSpPr>
              <p:cNvPr id="112733" name="Line 91"/>
              <p:cNvSpPr>
                <a:spLocks noChangeShapeType="1"/>
              </p:cNvSpPr>
              <p:nvPr/>
            </p:nvSpPr>
            <p:spPr bwMode="auto">
              <a:xfrm>
                <a:off x="3696" y="1669"/>
                <a:ext cx="0" cy="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4" name="Line 92"/>
              <p:cNvSpPr>
                <a:spLocks noChangeShapeType="1"/>
              </p:cNvSpPr>
              <p:nvPr/>
            </p:nvSpPr>
            <p:spPr bwMode="auto">
              <a:xfrm>
                <a:off x="3704" y="1669"/>
                <a:ext cx="176" cy="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5" name="Line 93"/>
              <p:cNvSpPr>
                <a:spLocks noChangeShapeType="1"/>
              </p:cNvSpPr>
              <p:nvPr/>
            </p:nvSpPr>
            <p:spPr bwMode="auto">
              <a:xfrm flipV="1">
                <a:off x="3704" y="2377"/>
                <a:ext cx="176" cy="1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6" name="Line 94"/>
              <p:cNvSpPr>
                <a:spLocks noChangeShapeType="1"/>
              </p:cNvSpPr>
              <p:nvPr/>
            </p:nvSpPr>
            <p:spPr bwMode="auto">
              <a:xfrm>
                <a:off x="3888" y="1780"/>
                <a:ext cx="0" cy="5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30" name="Rectangle 95"/>
            <p:cNvSpPr>
              <a:spLocks noChangeArrowheads="1"/>
            </p:cNvSpPr>
            <p:nvPr/>
          </p:nvSpPr>
          <p:spPr bwMode="auto">
            <a:xfrm rot="5400000">
              <a:off x="3565" y="1990"/>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112731" name="Rectangle 96"/>
            <p:cNvSpPr>
              <a:spLocks noChangeArrowheads="1"/>
            </p:cNvSpPr>
            <p:nvPr/>
          </p:nvSpPr>
          <p:spPr bwMode="auto">
            <a:xfrm>
              <a:off x="3687" y="174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1</a:t>
              </a:r>
            </a:p>
          </p:txBody>
        </p:sp>
        <p:sp>
          <p:nvSpPr>
            <p:cNvPr id="112732" name="Rectangle 97"/>
            <p:cNvSpPr>
              <a:spLocks noChangeArrowheads="1"/>
            </p:cNvSpPr>
            <p:nvPr/>
          </p:nvSpPr>
          <p:spPr bwMode="auto">
            <a:xfrm>
              <a:off x="3687" y="2219"/>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b="0">
                  <a:latin typeface="Times New Roman" panose="02020603050405020304" pitchFamily="18" charset="0"/>
                  <a:ea typeface="宋体" panose="02010600030101010101" pitchFamily="2" charset="-122"/>
                </a:rPr>
                <a:t>0</a:t>
              </a:r>
            </a:p>
          </p:txBody>
        </p:sp>
      </p:grpSp>
      <p:sp>
        <p:nvSpPr>
          <p:cNvPr id="112692" name="Line 98"/>
          <p:cNvSpPr>
            <a:spLocks noChangeShapeType="1"/>
          </p:cNvSpPr>
          <p:nvPr/>
        </p:nvSpPr>
        <p:spPr bwMode="auto">
          <a:xfrm>
            <a:off x="3606800" y="3291344"/>
            <a:ext cx="7874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3" name="Line 99"/>
          <p:cNvSpPr>
            <a:spLocks noChangeShapeType="1"/>
          </p:cNvSpPr>
          <p:nvPr/>
        </p:nvSpPr>
        <p:spPr bwMode="auto">
          <a:xfrm flipH="1">
            <a:off x="3845182" y="3223057"/>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4" name="Rectangle 100"/>
          <p:cNvSpPr>
            <a:spLocks noChangeArrowheads="1"/>
          </p:cNvSpPr>
          <p:nvPr/>
        </p:nvSpPr>
        <p:spPr bwMode="auto">
          <a:xfrm>
            <a:off x="3567113" y="3284994"/>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12695" name="Line 101"/>
          <p:cNvSpPr>
            <a:spLocks noChangeShapeType="1"/>
          </p:cNvSpPr>
          <p:nvPr/>
        </p:nvSpPr>
        <p:spPr bwMode="auto">
          <a:xfrm>
            <a:off x="1930400" y="2667000"/>
            <a:ext cx="24638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6" name="Line 102"/>
          <p:cNvSpPr>
            <a:spLocks noChangeShapeType="1"/>
          </p:cNvSpPr>
          <p:nvPr/>
        </p:nvSpPr>
        <p:spPr bwMode="auto">
          <a:xfrm flipH="1">
            <a:off x="3879850" y="2601913"/>
            <a:ext cx="88900" cy="131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7" name="Rectangle 103"/>
          <p:cNvSpPr>
            <a:spLocks noChangeArrowheads="1"/>
          </p:cNvSpPr>
          <p:nvPr/>
        </p:nvSpPr>
        <p:spPr bwMode="auto">
          <a:xfrm>
            <a:off x="3643313" y="26606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4</a:t>
            </a:r>
          </a:p>
        </p:txBody>
      </p:sp>
      <p:sp>
        <p:nvSpPr>
          <p:cNvPr id="112698" name="Line 104"/>
          <p:cNvSpPr>
            <a:spLocks noChangeShapeType="1"/>
          </p:cNvSpPr>
          <p:nvPr/>
        </p:nvSpPr>
        <p:spPr bwMode="auto">
          <a:xfrm flipV="1">
            <a:off x="1905000" y="2641600"/>
            <a:ext cx="0" cy="96520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99" name="Rectangle 105"/>
          <p:cNvSpPr>
            <a:spLocks noChangeArrowheads="1"/>
          </p:cNvSpPr>
          <p:nvPr/>
        </p:nvSpPr>
        <p:spPr bwMode="auto">
          <a:xfrm>
            <a:off x="2500313" y="2362200"/>
            <a:ext cx="13303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PC&lt;31:28</a:t>
            </a:r>
            <a:r>
              <a:rPr lang="en-US" altLang="zh-CN" b="0">
                <a:latin typeface="Times New Roman" panose="02020603050405020304" pitchFamily="18" charset="0"/>
                <a:ea typeface="宋体" panose="02010600030101010101" pitchFamily="2" charset="-122"/>
              </a:rPr>
              <a:t>&gt;</a:t>
            </a:r>
          </a:p>
        </p:txBody>
      </p:sp>
      <p:sp>
        <p:nvSpPr>
          <p:cNvPr id="112700" name="Rectangle 106"/>
          <p:cNvSpPr>
            <a:spLocks noChangeArrowheads="1"/>
          </p:cNvSpPr>
          <p:nvPr/>
        </p:nvSpPr>
        <p:spPr bwMode="auto">
          <a:xfrm>
            <a:off x="2551113" y="2654300"/>
            <a:ext cx="879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Target</a:t>
            </a:r>
          </a:p>
        </p:txBody>
      </p:sp>
      <p:sp>
        <p:nvSpPr>
          <p:cNvPr id="112701" name="Line 107"/>
          <p:cNvSpPr>
            <a:spLocks noChangeShapeType="1"/>
          </p:cNvSpPr>
          <p:nvPr/>
        </p:nvSpPr>
        <p:spPr bwMode="auto">
          <a:xfrm>
            <a:off x="4419600" y="2646362"/>
            <a:ext cx="0" cy="638631"/>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2" name="Line 108"/>
          <p:cNvSpPr>
            <a:spLocks noChangeShapeType="1"/>
          </p:cNvSpPr>
          <p:nvPr/>
        </p:nvSpPr>
        <p:spPr bwMode="auto">
          <a:xfrm>
            <a:off x="4445000" y="2895600"/>
            <a:ext cx="1397000" cy="0"/>
          </a:xfrm>
          <a:prstGeom prst="line">
            <a:avLst/>
          </a:prstGeom>
          <a:noFill/>
          <a:ln w="508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3" name="Line 109"/>
          <p:cNvSpPr>
            <a:spLocks noChangeShapeType="1"/>
          </p:cNvSpPr>
          <p:nvPr/>
        </p:nvSpPr>
        <p:spPr bwMode="auto">
          <a:xfrm>
            <a:off x="5422900" y="37338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4" name="Line 110"/>
          <p:cNvSpPr>
            <a:spLocks noChangeShapeType="1"/>
          </p:cNvSpPr>
          <p:nvPr/>
        </p:nvSpPr>
        <p:spPr bwMode="auto">
          <a:xfrm>
            <a:off x="5118100" y="4191000"/>
            <a:ext cx="27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5" name="Line 111"/>
          <p:cNvSpPr>
            <a:spLocks noChangeShapeType="1"/>
          </p:cNvSpPr>
          <p:nvPr/>
        </p:nvSpPr>
        <p:spPr bwMode="auto">
          <a:xfrm flipV="1">
            <a:off x="5410200" y="3721100"/>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6" name="Line 112"/>
          <p:cNvSpPr>
            <a:spLocks noChangeShapeType="1"/>
          </p:cNvSpPr>
          <p:nvPr/>
        </p:nvSpPr>
        <p:spPr bwMode="auto">
          <a:xfrm flipH="1">
            <a:off x="5022850" y="28257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07" name="Rectangle 113"/>
          <p:cNvSpPr>
            <a:spLocks noChangeArrowheads="1"/>
          </p:cNvSpPr>
          <p:nvPr/>
        </p:nvSpPr>
        <p:spPr bwMode="auto">
          <a:xfrm>
            <a:off x="4710113" y="29241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708" name="Rectangle 114"/>
          <p:cNvSpPr>
            <a:spLocks noGrp="1" noChangeArrowheads="1"/>
          </p:cNvSpPr>
          <p:nvPr>
            <p:ph type="body" idx="1"/>
          </p:nvPr>
        </p:nvSpPr>
        <p:spPr>
          <a:xfrm>
            <a:off x="419100" y="1371600"/>
            <a:ext cx="8191500" cy="325438"/>
          </a:xfrm>
          <a:noFill/>
        </p:spPr>
        <p:txBody>
          <a:bodyPr/>
          <a:lstStyle/>
          <a:p>
            <a:r>
              <a:rPr lang="en-US" altLang="zh-CN" dirty="0" smtClean="0">
                <a:ea typeface="宋体" panose="02010600030101010101" pitchFamily="2" charset="-122"/>
              </a:rPr>
              <a:t>PC </a:t>
            </a:r>
            <a:r>
              <a:rPr lang="en-US" altLang="zh-CN" dirty="0" smtClean="0">
                <a:ea typeface="宋体" panose="02010600030101010101" pitchFamily="2" charset="-122"/>
                <a:cs typeface="Arial" panose="020B0604020202020204" pitchFamily="34" charset="0"/>
                <a:sym typeface="Wingdings" panose="05000000000000000000" pitchFamily="2" charset="2"/>
              </a:rPr>
              <a:t>←</a:t>
            </a:r>
            <a:r>
              <a:rPr lang="en-US" altLang="zh-CN" dirty="0" smtClean="0">
                <a:ea typeface="宋体" panose="02010600030101010101" pitchFamily="2" charset="-122"/>
              </a:rPr>
              <a:t> PC&lt;31:28&gt;  </a:t>
            </a:r>
            <a:r>
              <a:rPr lang="en-US" altLang="zh-CN" dirty="0" err="1" smtClean="0">
                <a:ea typeface="宋体" panose="02010600030101010101" pitchFamily="2" charset="-122"/>
              </a:rPr>
              <a:t>concat</a:t>
            </a:r>
            <a:r>
              <a:rPr lang="en-US" altLang="zh-CN" dirty="0" smtClean="0">
                <a:ea typeface="宋体" panose="02010600030101010101" pitchFamily="2" charset="-122"/>
              </a:rPr>
              <a:t>  target&lt;25:0&gt;  </a:t>
            </a:r>
            <a:r>
              <a:rPr lang="en-US" altLang="zh-CN" dirty="0" err="1" smtClean="0">
                <a:ea typeface="宋体" panose="02010600030101010101" pitchFamily="2" charset="-122"/>
              </a:rPr>
              <a:t>concat</a:t>
            </a:r>
            <a:r>
              <a:rPr lang="en-US" altLang="zh-CN" dirty="0" smtClean="0">
                <a:ea typeface="宋体" panose="02010600030101010101" pitchFamily="2" charset="-122"/>
              </a:rPr>
              <a:t>  “00”</a:t>
            </a:r>
          </a:p>
        </p:txBody>
      </p:sp>
      <p:sp>
        <p:nvSpPr>
          <p:cNvPr id="112709" name="Line 115"/>
          <p:cNvSpPr>
            <a:spLocks noChangeShapeType="1"/>
          </p:cNvSpPr>
          <p:nvPr/>
        </p:nvSpPr>
        <p:spPr bwMode="auto">
          <a:xfrm flipV="1">
            <a:off x="6019800" y="3873500"/>
            <a:ext cx="0" cy="48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0" name="Rectangle 116"/>
          <p:cNvSpPr>
            <a:spLocks noChangeArrowheads="1"/>
          </p:cNvSpPr>
          <p:nvPr/>
        </p:nvSpPr>
        <p:spPr bwMode="auto">
          <a:xfrm>
            <a:off x="5624513" y="4343400"/>
            <a:ext cx="1177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u="sng">
                <a:solidFill>
                  <a:schemeClr val="accent1"/>
                </a:solidFill>
                <a:ea typeface="宋体" panose="02010600030101010101" pitchFamily="2" charset="-122"/>
              </a:rPr>
              <a:t>Jump = 1</a:t>
            </a:r>
          </a:p>
        </p:txBody>
      </p:sp>
      <p:sp>
        <p:nvSpPr>
          <p:cNvPr id="112711" name="Rectangle 117"/>
          <p:cNvSpPr>
            <a:spLocks noChangeArrowheads="1"/>
          </p:cNvSpPr>
          <p:nvPr/>
        </p:nvSpPr>
        <p:spPr bwMode="auto">
          <a:xfrm>
            <a:off x="334297" y="5626099"/>
            <a:ext cx="2099341"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Instruction&lt;15:0&gt;</a:t>
            </a:r>
          </a:p>
        </p:txBody>
      </p:sp>
      <p:sp>
        <p:nvSpPr>
          <p:cNvPr id="112712" name="Rectangle 118"/>
          <p:cNvSpPr>
            <a:spLocks noChangeArrowheads="1"/>
          </p:cNvSpPr>
          <p:nvPr/>
        </p:nvSpPr>
        <p:spPr bwMode="auto">
          <a:xfrm>
            <a:off x="7032985" y="4419600"/>
            <a:ext cx="210634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Instruction&lt;31:0&gt;</a:t>
            </a:r>
          </a:p>
        </p:txBody>
      </p:sp>
      <p:sp>
        <p:nvSpPr>
          <p:cNvPr id="112713" name="Line 119"/>
          <p:cNvSpPr>
            <a:spLocks noChangeShapeType="1"/>
          </p:cNvSpPr>
          <p:nvPr/>
        </p:nvSpPr>
        <p:spPr bwMode="auto">
          <a:xfrm>
            <a:off x="1917700" y="2286000"/>
            <a:ext cx="523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4" name="Line 120"/>
          <p:cNvSpPr>
            <a:spLocks noChangeShapeType="1"/>
          </p:cNvSpPr>
          <p:nvPr/>
        </p:nvSpPr>
        <p:spPr bwMode="auto">
          <a:xfrm flipH="1">
            <a:off x="5099050" y="2216150"/>
            <a:ext cx="88900" cy="166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5" name="Rectangle 121"/>
          <p:cNvSpPr>
            <a:spLocks noChangeArrowheads="1"/>
          </p:cNvSpPr>
          <p:nvPr/>
        </p:nvSpPr>
        <p:spPr bwMode="auto">
          <a:xfrm>
            <a:off x="4786313" y="23145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112716" name="Rectangle 122"/>
          <p:cNvSpPr>
            <a:spLocks noChangeArrowheads="1"/>
          </p:cNvSpPr>
          <p:nvPr/>
        </p:nvSpPr>
        <p:spPr bwMode="auto">
          <a:xfrm>
            <a:off x="1864489" y="2971800"/>
            <a:ext cx="2085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Instruction&lt;25:0&gt;</a:t>
            </a:r>
          </a:p>
        </p:txBody>
      </p:sp>
      <p:grpSp>
        <p:nvGrpSpPr>
          <p:cNvPr id="112717" name="Group 123"/>
          <p:cNvGrpSpPr>
            <a:grpSpLocks/>
          </p:cNvGrpSpPr>
          <p:nvPr/>
        </p:nvGrpSpPr>
        <p:grpSpPr bwMode="auto">
          <a:xfrm>
            <a:off x="1585913" y="533400"/>
            <a:ext cx="6327775" cy="668338"/>
            <a:chOff x="999" y="336"/>
            <a:chExt cx="3986" cy="421"/>
          </a:xfrm>
        </p:grpSpPr>
        <p:sp>
          <p:nvSpPr>
            <p:cNvPr id="112720" name="Rectangle 124"/>
            <p:cNvSpPr>
              <a:spLocks noChangeArrowheads="1"/>
            </p:cNvSpPr>
            <p:nvPr/>
          </p:nvSpPr>
          <p:spPr bwMode="auto">
            <a:xfrm>
              <a:off x="1064" y="536"/>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2721" name="Group 125"/>
            <p:cNvGrpSpPr>
              <a:grpSpLocks/>
            </p:cNvGrpSpPr>
            <p:nvPr/>
          </p:nvGrpSpPr>
          <p:grpSpPr bwMode="auto">
            <a:xfrm>
              <a:off x="1060" y="528"/>
              <a:ext cx="664" cy="229"/>
              <a:chOff x="1060" y="528"/>
              <a:chExt cx="664" cy="229"/>
            </a:xfrm>
          </p:grpSpPr>
          <p:sp>
            <p:nvSpPr>
              <p:cNvPr id="112727" name="Rectangle 126"/>
              <p:cNvSpPr>
                <a:spLocks noChangeArrowheads="1"/>
              </p:cNvSpPr>
              <p:nvPr/>
            </p:nvSpPr>
            <p:spPr bwMode="auto">
              <a:xfrm>
                <a:off x="1060" y="532"/>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28" name="Rectangle 127"/>
              <p:cNvSpPr>
                <a:spLocks noChangeArrowheads="1"/>
              </p:cNvSpPr>
              <p:nvPr/>
            </p:nvSpPr>
            <p:spPr bwMode="auto">
              <a:xfrm>
                <a:off x="1257" y="528"/>
                <a:ext cx="2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sp>
          <p:nvSpPr>
            <p:cNvPr id="112722" name="Rectangle 128"/>
            <p:cNvSpPr>
              <a:spLocks noChangeArrowheads="1"/>
            </p:cNvSpPr>
            <p:nvPr/>
          </p:nvSpPr>
          <p:spPr bwMode="auto">
            <a:xfrm>
              <a:off x="1732" y="532"/>
              <a:ext cx="316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23" name="Rectangle 129"/>
            <p:cNvSpPr>
              <a:spLocks noChangeArrowheads="1"/>
            </p:cNvSpPr>
            <p:nvPr/>
          </p:nvSpPr>
          <p:spPr bwMode="auto">
            <a:xfrm>
              <a:off x="2738" y="528"/>
              <a:ext cx="10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target</a:t>
              </a:r>
              <a:r>
                <a:rPr lang="en-US" altLang="zh-CN">
                  <a:latin typeface="Times New Roman" panose="02020603050405020304" pitchFamily="18" charset="0"/>
                  <a:ea typeface="宋体" panose="02010600030101010101" pitchFamily="2" charset="-122"/>
                </a:rPr>
                <a:t> </a:t>
              </a:r>
              <a:r>
                <a:rPr lang="en-US" altLang="zh-CN" sz="1800">
                  <a:ea typeface="宋体" panose="02010600030101010101" pitchFamily="2" charset="-122"/>
                </a:rPr>
                <a:t>address</a:t>
              </a:r>
            </a:p>
          </p:txBody>
        </p:sp>
        <p:sp>
          <p:nvSpPr>
            <p:cNvPr id="112724" name="Rectangle 130"/>
            <p:cNvSpPr>
              <a:spLocks noChangeArrowheads="1"/>
            </p:cNvSpPr>
            <p:nvPr/>
          </p:nvSpPr>
          <p:spPr bwMode="auto">
            <a:xfrm>
              <a:off x="4791" y="336"/>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112725" name="Rectangle 131"/>
            <p:cNvSpPr>
              <a:spLocks noChangeArrowheads="1"/>
            </p:cNvSpPr>
            <p:nvPr/>
          </p:nvSpPr>
          <p:spPr bwMode="auto">
            <a:xfrm>
              <a:off x="1527" y="336"/>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112726" name="Rectangle 132"/>
            <p:cNvSpPr>
              <a:spLocks noChangeArrowheads="1"/>
            </p:cNvSpPr>
            <p:nvPr/>
          </p:nvSpPr>
          <p:spPr bwMode="auto">
            <a:xfrm>
              <a:off x="999" y="336"/>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sp>
        <p:nvSpPr>
          <p:cNvPr id="112718" name="Line 133"/>
          <p:cNvSpPr>
            <a:spLocks noChangeShapeType="1"/>
          </p:cNvSpPr>
          <p:nvPr/>
        </p:nvSpPr>
        <p:spPr bwMode="auto">
          <a:xfrm>
            <a:off x="1701800" y="3581400"/>
            <a:ext cx="177800" cy="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9" name="Line 134"/>
          <p:cNvSpPr>
            <a:spLocks noChangeShapeType="1"/>
          </p:cNvSpPr>
          <p:nvPr/>
        </p:nvSpPr>
        <p:spPr bwMode="auto">
          <a:xfrm>
            <a:off x="1905000" y="2298700"/>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24</a:t>
            </a:fld>
            <a:endParaRPr lang="zh-CN" altLang="en-US"/>
          </a:p>
        </p:txBody>
      </p:sp>
      <p:sp>
        <p:nvSpPr>
          <p:cNvPr id="136" name="Line 133"/>
          <p:cNvSpPr>
            <a:spLocks noChangeShapeType="1"/>
          </p:cNvSpPr>
          <p:nvPr/>
        </p:nvSpPr>
        <p:spPr bwMode="auto">
          <a:xfrm>
            <a:off x="1716088" y="3581400"/>
            <a:ext cx="1778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04"/>
          <p:cNvSpPr>
            <a:spLocks noChangeShapeType="1"/>
          </p:cNvSpPr>
          <p:nvPr/>
        </p:nvSpPr>
        <p:spPr bwMode="auto">
          <a:xfrm flipV="1">
            <a:off x="1910326" y="2649538"/>
            <a:ext cx="0" cy="9652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101"/>
          <p:cNvSpPr>
            <a:spLocks noChangeShapeType="1"/>
          </p:cNvSpPr>
          <p:nvPr/>
        </p:nvSpPr>
        <p:spPr bwMode="auto">
          <a:xfrm>
            <a:off x="1934036" y="2660650"/>
            <a:ext cx="24638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98"/>
          <p:cNvSpPr>
            <a:spLocks noChangeShapeType="1"/>
          </p:cNvSpPr>
          <p:nvPr/>
        </p:nvSpPr>
        <p:spPr bwMode="auto">
          <a:xfrm>
            <a:off x="3608388" y="3290987"/>
            <a:ext cx="7874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107"/>
          <p:cNvSpPr>
            <a:spLocks noChangeShapeType="1"/>
          </p:cNvSpPr>
          <p:nvPr/>
        </p:nvSpPr>
        <p:spPr bwMode="auto">
          <a:xfrm flipH="1">
            <a:off x="4426103" y="2679266"/>
            <a:ext cx="0" cy="608447"/>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08"/>
          <p:cNvSpPr>
            <a:spLocks noChangeShapeType="1"/>
          </p:cNvSpPr>
          <p:nvPr/>
        </p:nvSpPr>
        <p:spPr bwMode="auto">
          <a:xfrm>
            <a:off x="4440442" y="2895600"/>
            <a:ext cx="13970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33"/>
          <p:cNvSpPr>
            <a:spLocks noChangeShapeType="1"/>
          </p:cNvSpPr>
          <p:nvPr/>
        </p:nvSpPr>
        <p:spPr bwMode="auto">
          <a:xfrm>
            <a:off x="6197600" y="3429000"/>
            <a:ext cx="1778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71"/>
          <p:cNvSpPr>
            <a:spLocks noChangeShapeType="1"/>
          </p:cNvSpPr>
          <p:nvPr/>
        </p:nvSpPr>
        <p:spPr bwMode="auto">
          <a:xfrm flipH="1">
            <a:off x="752168" y="1903362"/>
            <a:ext cx="56896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72"/>
          <p:cNvSpPr>
            <a:spLocks noChangeShapeType="1"/>
          </p:cNvSpPr>
          <p:nvPr/>
        </p:nvSpPr>
        <p:spPr bwMode="auto">
          <a:xfrm>
            <a:off x="762000" y="1909096"/>
            <a:ext cx="0" cy="162560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73"/>
          <p:cNvSpPr>
            <a:spLocks noChangeShapeType="1"/>
          </p:cNvSpPr>
          <p:nvPr/>
        </p:nvSpPr>
        <p:spPr bwMode="auto">
          <a:xfrm>
            <a:off x="788681" y="3583038"/>
            <a:ext cx="558800" cy="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left)">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wipe(down)">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wipe(left)">
                                      <p:cBhvr>
                                        <p:cTn id="17" dur="500"/>
                                        <p:tgtEl>
                                          <p:spTgt spid="1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wipe(left)">
                                      <p:cBhvr>
                                        <p:cTn id="22" dur="500"/>
                                        <p:tgtEl>
                                          <p:spTgt spid="13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barn(inVertical)">
                                      <p:cBhvr>
                                        <p:cTn id="27" dur="5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wipe(left)">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wipe(left)">
                                      <p:cBhvr>
                                        <p:cTn id="37" dur="500"/>
                                        <p:tgtEl>
                                          <p:spTgt spid="1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2672"/>
                                        </p:tgtEl>
                                        <p:attrNameLst>
                                          <p:attrName>style.visibility</p:attrName>
                                        </p:attrNameLst>
                                      </p:cBhvr>
                                      <p:to>
                                        <p:strVal val="visible"/>
                                      </p:to>
                                    </p:set>
                                    <p:animEffect transition="in" filter="wipe(down)">
                                      <p:cBhvr>
                                        <p:cTn id="42" dur="500"/>
                                        <p:tgtEl>
                                          <p:spTgt spid="1126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43"/>
                                        </p:tgtEl>
                                        <p:attrNameLst>
                                          <p:attrName>style.visibility</p:attrName>
                                        </p:attrNameLst>
                                      </p:cBhvr>
                                      <p:to>
                                        <p:strVal val="visible"/>
                                      </p:to>
                                    </p:set>
                                    <p:animEffect transition="in" filter="wipe(right)">
                                      <p:cBhvr>
                                        <p:cTn id="47" dur="500"/>
                                        <p:tgtEl>
                                          <p:spTgt spid="1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4"/>
                                        </p:tgtEl>
                                        <p:attrNameLst>
                                          <p:attrName>style.visibility</p:attrName>
                                        </p:attrNameLst>
                                      </p:cBhvr>
                                      <p:to>
                                        <p:strVal val="visible"/>
                                      </p:to>
                                    </p:set>
                                    <p:animEffect transition="in" filter="wipe(up)">
                                      <p:cBhvr>
                                        <p:cTn id="52" dur="500"/>
                                        <p:tgtEl>
                                          <p:spTgt spid="14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5"/>
                                        </p:tgtEl>
                                        <p:attrNameLst>
                                          <p:attrName>style.visibility</p:attrName>
                                        </p:attrNameLst>
                                      </p:cBhvr>
                                      <p:to>
                                        <p:strVal val="visible"/>
                                      </p:to>
                                    </p:set>
                                    <p:animEffect transition="in" filter="wipe(left)">
                                      <p:cBhvr>
                                        <p:cTn id="5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2"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70802E8F-0752-4B92-8D61-85EF13D2DB20}" type="slidenum">
              <a:rPr lang="zh-CN" altLang="en-US" smtClean="0"/>
              <a:pPr/>
              <a:t>25</a:t>
            </a:fld>
            <a:endParaRPr lang="zh-CN" altLang="en-US"/>
          </a:p>
        </p:txBody>
      </p:sp>
      <p:pic>
        <p:nvPicPr>
          <p:cNvPr id="3" name="图片 2"/>
          <p:cNvPicPr>
            <a:picLocks noChangeAspect="1"/>
          </p:cNvPicPr>
          <p:nvPr/>
        </p:nvPicPr>
        <p:blipFill>
          <a:blip r:embed="rId2"/>
          <a:stretch>
            <a:fillRect/>
          </a:stretch>
        </p:blipFill>
        <p:spPr>
          <a:xfrm>
            <a:off x="56285" y="601383"/>
            <a:ext cx="7251822" cy="6256617"/>
          </a:xfrm>
          <a:prstGeom prst="rect">
            <a:avLst/>
          </a:prstGeom>
        </p:spPr>
      </p:pic>
      <p:pic>
        <p:nvPicPr>
          <p:cNvPr id="56" name="图片 55"/>
          <p:cNvPicPr>
            <a:picLocks noChangeAspect="1"/>
          </p:cNvPicPr>
          <p:nvPr/>
        </p:nvPicPr>
        <p:blipFill>
          <a:blip r:embed="rId3"/>
          <a:stretch>
            <a:fillRect/>
          </a:stretch>
        </p:blipFill>
        <p:spPr>
          <a:xfrm>
            <a:off x="5173884" y="-29183"/>
            <a:ext cx="3970116" cy="898847"/>
          </a:xfrm>
          <a:prstGeom prst="rect">
            <a:avLst/>
          </a:prstGeom>
        </p:spPr>
      </p:pic>
    </p:spTree>
    <p:extLst>
      <p:ext uri="{BB962C8B-B14F-4D97-AF65-F5344CB8AC3E}">
        <p14:creationId xmlns:p14="http://schemas.microsoft.com/office/powerpoint/2010/main" val="1116929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70802E8F-0752-4B92-8D61-85EF13D2DB20}" type="slidenum">
              <a:rPr lang="zh-CN" altLang="en-US" smtClean="0"/>
              <a:pPr/>
              <a:t>26</a:t>
            </a:fld>
            <a:endParaRPr lang="zh-CN" altLang="en-US"/>
          </a:p>
        </p:txBody>
      </p:sp>
      <p:sp>
        <p:nvSpPr>
          <p:cNvPr id="3" name="Rectangle 2"/>
          <p:cNvSpPr txBox="1">
            <a:spLocks noChangeArrowheads="1"/>
          </p:cNvSpPr>
          <p:nvPr/>
        </p:nvSpPr>
        <p:spPr bwMode="auto">
          <a:xfrm>
            <a:off x="1582021" y="74254"/>
            <a:ext cx="5752844" cy="42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800" b="1" kern="1200">
                <a:solidFill>
                  <a:srgbClr val="A50021"/>
                </a:solidFill>
                <a:latin typeface="+mj-lt"/>
                <a:ea typeface="+mj-ea"/>
                <a:cs typeface="+mj-cs"/>
              </a:defRPr>
            </a:lvl1pPr>
            <a:lvl2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9pPr>
          </a:lstStyle>
          <a:p>
            <a:r>
              <a:rPr lang="en-US" altLang="zh-CN" dirty="0" smtClean="0">
                <a:ea typeface="宋体" panose="02010600030101010101" pitchFamily="2" charset="-122"/>
              </a:rPr>
              <a:t>ALU</a:t>
            </a:r>
            <a:r>
              <a:rPr lang="zh-CN" altLang="en-US" dirty="0" smtClean="0">
                <a:ea typeface="宋体" panose="02010600030101010101" pitchFamily="2" charset="-122"/>
              </a:rPr>
              <a:t>的设计</a:t>
            </a:r>
            <a:r>
              <a:rPr lang="en-US" altLang="zh-CN" dirty="0" smtClean="0">
                <a:ea typeface="宋体" panose="02010600030101010101" pitchFamily="2" charset="-122"/>
              </a:rPr>
              <a:t>-</a:t>
            </a:r>
            <a:r>
              <a:rPr lang="zh-CN" altLang="en-US" sz="2400" dirty="0" smtClean="0">
                <a:solidFill>
                  <a:schemeClr val="accent2"/>
                </a:solidFill>
                <a:ea typeface="宋体" panose="02010600030101010101" pitchFamily="2" charset="-122"/>
              </a:rPr>
              <a:t>实现</a:t>
            </a:r>
            <a:r>
              <a:rPr lang="en-US" altLang="zh-CN" sz="2400" dirty="0" smtClean="0">
                <a:solidFill>
                  <a:schemeClr val="accent2"/>
                </a:solidFill>
                <a:ea typeface="宋体" panose="02010600030101010101" pitchFamily="2" charset="-122"/>
              </a:rPr>
              <a:t>11</a:t>
            </a:r>
            <a:r>
              <a:rPr lang="zh-CN" altLang="en-US" sz="2400" dirty="0" smtClean="0">
                <a:solidFill>
                  <a:schemeClr val="accent2"/>
                </a:solidFill>
                <a:ea typeface="宋体" panose="02010600030101010101" pitchFamily="2" charset="-122"/>
              </a:rPr>
              <a:t>条</a:t>
            </a:r>
            <a:r>
              <a:rPr lang="en-US" altLang="zh-CN" sz="2400" dirty="0" smtClean="0">
                <a:solidFill>
                  <a:schemeClr val="accent2"/>
                </a:solidFill>
                <a:ea typeface="宋体" panose="02010600030101010101" pitchFamily="2" charset="-122"/>
              </a:rPr>
              <a:t>MIPS</a:t>
            </a:r>
            <a:r>
              <a:rPr lang="zh-CN" altLang="en-US" sz="2400" dirty="0" smtClean="0">
                <a:solidFill>
                  <a:schemeClr val="accent2"/>
                </a:solidFill>
                <a:ea typeface="宋体" panose="02010600030101010101" pitchFamily="2" charset="-122"/>
              </a:rPr>
              <a:t>指令的</a:t>
            </a:r>
            <a:r>
              <a:rPr lang="en-US" altLang="zh-CN" sz="2400" dirty="0" smtClean="0">
                <a:solidFill>
                  <a:schemeClr val="accent2"/>
                </a:solidFill>
                <a:ea typeface="宋体" panose="02010600030101010101" pitchFamily="2" charset="-122"/>
              </a:rPr>
              <a:t>ALU</a:t>
            </a:r>
          </a:p>
        </p:txBody>
      </p:sp>
      <p:sp>
        <p:nvSpPr>
          <p:cNvPr id="4" name="文本框 3"/>
          <p:cNvSpPr txBox="1"/>
          <p:nvPr/>
        </p:nvSpPr>
        <p:spPr>
          <a:xfrm>
            <a:off x="434928" y="570794"/>
            <a:ext cx="8101780" cy="400110"/>
          </a:xfrm>
          <a:prstGeom prst="rect">
            <a:avLst/>
          </a:prstGeom>
          <a:noFill/>
        </p:spPr>
        <p:txBody>
          <a:bodyPr wrap="square" rtlCol="0">
            <a:spAutoFit/>
          </a:bodyPr>
          <a:lstStyle/>
          <a:p>
            <a:r>
              <a:rPr lang="zh-CN" altLang="en-US" sz="2000" dirty="0" smtClean="0"/>
              <a:t>教材中给出的</a:t>
            </a:r>
            <a:r>
              <a:rPr lang="en-US" altLang="zh-CN" sz="2000" dirty="0" smtClean="0"/>
              <a:t>ALU</a:t>
            </a:r>
            <a:r>
              <a:rPr lang="zh-CN" altLang="en-US" sz="2000" dirty="0" smtClean="0"/>
              <a:t>实现了</a:t>
            </a:r>
            <a:r>
              <a:rPr lang="en-US" altLang="zh-CN" sz="2000" dirty="0" smtClean="0"/>
              <a:t>11</a:t>
            </a:r>
            <a:r>
              <a:rPr lang="zh-CN" altLang="en-US" sz="2000" dirty="0" smtClean="0"/>
              <a:t>条指令的运算功能，如下表所示：</a:t>
            </a:r>
            <a:endParaRPr lang="zh-CN" altLang="en-US" sz="2000" dirty="0"/>
          </a:p>
        </p:txBody>
      </p:sp>
      <p:grpSp>
        <p:nvGrpSpPr>
          <p:cNvPr id="5" name="Group 197"/>
          <p:cNvGrpSpPr>
            <a:grpSpLocks/>
          </p:cNvGrpSpPr>
          <p:nvPr/>
        </p:nvGrpSpPr>
        <p:grpSpPr bwMode="auto">
          <a:xfrm>
            <a:off x="268189" y="933476"/>
            <a:ext cx="8687719" cy="921887"/>
            <a:chOff x="249" y="1717"/>
            <a:chExt cx="4838" cy="392"/>
          </a:xfrm>
        </p:grpSpPr>
        <p:grpSp>
          <p:nvGrpSpPr>
            <p:cNvPr id="6" name="Group 3"/>
            <p:cNvGrpSpPr>
              <a:grpSpLocks/>
            </p:cNvGrpSpPr>
            <p:nvPr/>
          </p:nvGrpSpPr>
          <p:grpSpPr bwMode="auto">
            <a:xfrm>
              <a:off x="249" y="1717"/>
              <a:ext cx="4838" cy="392"/>
              <a:chOff x="672" y="1432"/>
              <a:chExt cx="4838" cy="392"/>
            </a:xfrm>
          </p:grpSpPr>
          <p:sp>
            <p:nvSpPr>
              <p:cNvPr id="9" name="Rectangle 5"/>
              <p:cNvSpPr>
                <a:spLocks noChangeArrowheads="1"/>
              </p:cNvSpPr>
              <p:nvPr/>
            </p:nvSpPr>
            <p:spPr bwMode="auto">
              <a:xfrm>
                <a:off x="2316" y="1460"/>
                <a:ext cx="246"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ea typeface="宋体" panose="02010600030101010101" pitchFamily="2" charset="-122"/>
                  </a:rPr>
                  <a:t>ori</a:t>
                </a:r>
                <a:endParaRPr lang="en-US" altLang="zh-CN" dirty="0">
                  <a:ea typeface="宋体" panose="02010600030101010101" pitchFamily="2" charset="-122"/>
                </a:endParaRPr>
              </a:p>
            </p:txBody>
          </p:sp>
          <p:sp>
            <p:nvSpPr>
              <p:cNvPr id="10" name="Rectangle 6"/>
              <p:cNvSpPr>
                <a:spLocks noChangeArrowheads="1"/>
              </p:cNvSpPr>
              <p:nvPr/>
            </p:nvSpPr>
            <p:spPr bwMode="auto">
              <a:xfrm>
                <a:off x="2700" y="1469"/>
                <a:ext cx="22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lw</a:t>
                </a:r>
              </a:p>
            </p:txBody>
          </p:sp>
          <p:sp>
            <p:nvSpPr>
              <p:cNvPr id="11" name="Rectangle 7"/>
              <p:cNvSpPr>
                <a:spLocks noChangeArrowheads="1"/>
              </p:cNvSpPr>
              <p:nvPr/>
            </p:nvSpPr>
            <p:spPr bwMode="auto">
              <a:xfrm>
                <a:off x="3082" y="1465"/>
                <a:ext cx="252"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ea typeface="宋体" panose="02010600030101010101" pitchFamily="2" charset="-122"/>
                  </a:rPr>
                  <a:t>sw</a:t>
                </a:r>
                <a:endParaRPr lang="en-US" altLang="zh-CN" dirty="0">
                  <a:ea typeface="宋体" panose="02010600030101010101" pitchFamily="2" charset="-122"/>
                </a:endParaRPr>
              </a:p>
            </p:txBody>
          </p:sp>
          <p:sp>
            <p:nvSpPr>
              <p:cNvPr id="12" name="Rectangle 8"/>
              <p:cNvSpPr>
                <a:spLocks noChangeArrowheads="1"/>
              </p:cNvSpPr>
              <p:nvPr/>
            </p:nvSpPr>
            <p:spPr bwMode="auto">
              <a:xfrm>
                <a:off x="3454" y="1465"/>
                <a:ext cx="30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ea typeface="宋体" panose="02010600030101010101" pitchFamily="2" charset="-122"/>
                  </a:rPr>
                  <a:t>beq</a:t>
                </a:r>
                <a:endParaRPr lang="en-US" altLang="zh-CN" dirty="0">
                  <a:ea typeface="宋体" panose="02010600030101010101" pitchFamily="2" charset="-122"/>
                </a:endParaRPr>
              </a:p>
            </p:txBody>
          </p:sp>
          <p:sp>
            <p:nvSpPr>
              <p:cNvPr id="13" name="Rectangle 9"/>
              <p:cNvSpPr>
                <a:spLocks noChangeArrowheads="1"/>
              </p:cNvSpPr>
              <p:nvPr/>
            </p:nvSpPr>
            <p:spPr bwMode="auto">
              <a:xfrm>
                <a:off x="3836" y="1465"/>
                <a:ext cx="37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jump</a:t>
                </a:r>
              </a:p>
            </p:txBody>
          </p:sp>
          <p:sp>
            <p:nvSpPr>
              <p:cNvPr id="14" name="Line 10"/>
              <p:cNvSpPr>
                <a:spLocks noChangeShapeType="1"/>
              </p:cNvSpPr>
              <p:nvPr/>
            </p:nvSpPr>
            <p:spPr bwMode="auto">
              <a:xfrm>
                <a:off x="672" y="1824"/>
                <a:ext cx="48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p:cNvSpPr>
                <a:spLocks noChangeShapeType="1"/>
              </p:cNvSpPr>
              <p:nvPr/>
            </p:nvSpPr>
            <p:spPr bwMode="auto">
              <a:xfrm>
                <a:off x="680" y="1632"/>
                <a:ext cx="483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680" y="1440"/>
                <a:ext cx="483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3"/>
              <p:cNvSpPr>
                <a:spLocks noChangeShapeType="1"/>
              </p:cNvSpPr>
              <p:nvPr/>
            </p:nvSpPr>
            <p:spPr bwMode="auto">
              <a:xfrm flipV="1">
                <a:off x="672" y="1432"/>
                <a:ext cx="0" cy="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5"/>
              <p:cNvSpPr>
                <a:spLocks noChangeShapeType="1"/>
              </p:cNvSpPr>
              <p:nvPr/>
            </p:nvSpPr>
            <p:spPr bwMode="auto">
              <a:xfrm flipV="1">
                <a:off x="1097" y="1440"/>
                <a:ext cx="0"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6"/>
              <p:cNvSpPr>
                <a:spLocks noChangeShapeType="1"/>
              </p:cNvSpPr>
              <p:nvPr/>
            </p:nvSpPr>
            <p:spPr bwMode="auto">
              <a:xfrm flipV="1">
                <a:off x="2679" y="1440"/>
                <a:ext cx="0"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p:cNvSpPr>
                <a:spLocks noChangeShapeType="1"/>
              </p:cNvSpPr>
              <p:nvPr/>
            </p:nvSpPr>
            <p:spPr bwMode="auto">
              <a:xfrm flipV="1">
                <a:off x="3031" y="1448"/>
                <a:ext cx="0" cy="3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p:cNvSpPr>
                <a:spLocks noChangeShapeType="1"/>
              </p:cNvSpPr>
              <p:nvPr/>
            </p:nvSpPr>
            <p:spPr bwMode="auto">
              <a:xfrm flipV="1">
                <a:off x="3774" y="1432"/>
                <a:ext cx="0" cy="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p:cNvSpPr>
                <a:spLocks noChangeShapeType="1"/>
              </p:cNvSpPr>
              <p:nvPr/>
            </p:nvSpPr>
            <p:spPr bwMode="auto">
              <a:xfrm flipV="1">
                <a:off x="4244" y="1432"/>
                <a:ext cx="0" cy="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0"/>
              <p:cNvSpPr>
                <a:spLocks noChangeShapeType="1"/>
              </p:cNvSpPr>
              <p:nvPr/>
            </p:nvSpPr>
            <p:spPr bwMode="auto">
              <a:xfrm flipV="1">
                <a:off x="4679" y="1432"/>
                <a:ext cx="0" cy="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1"/>
              <p:cNvSpPr>
                <a:spLocks noChangeShapeType="1"/>
              </p:cNvSpPr>
              <p:nvPr/>
            </p:nvSpPr>
            <p:spPr bwMode="auto">
              <a:xfrm flipV="1">
                <a:off x="5089" y="1432"/>
                <a:ext cx="0" cy="3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2"/>
              <p:cNvSpPr>
                <a:spLocks noChangeArrowheads="1"/>
              </p:cNvSpPr>
              <p:nvPr/>
            </p:nvSpPr>
            <p:spPr bwMode="auto">
              <a:xfrm>
                <a:off x="688" y="1668"/>
                <a:ext cx="335"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smtClean="0">
                    <a:ea typeface="宋体" panose="02010600030101010101" pitchFamily="2" charset="-122"/>
                  </a:rPr>
                  <a:t>运算</a:t>
                </a:r>
                <a:endParaRPr lang="zh-CN" altLang="en-US" dirty="0">
                  <a:latin typeface="Times New Roman" panose="02020603050405020304" pitchFamily="18" charset="0"/>
                  <a:ea typeface="宋体" panose="02010600030101010101" pitchFamily="2" charset="-122"/>
                </a:endParaRPr>
              </a:p>
            </p:txBody>
          </p:sp>
          <p:sp>
            <p:nvSpPr>
              <p:cNvPr id="28" name="Rectangle 24"/>
              <p:cNvSpPr>
                <a:spLocks noChangeArrowheads="1"/>
              </p:cNvSpPr>
              <p:nvPr/>
            </p:nvSpPr>
            <p:spPr bwMode="auto">
              <a:xfrm>
                <a:off x="2346" y="1661"/>
                <a:ext cx="214"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or</a:t>
                </a:r>
              </a:p>
            </p:txBody>
          </p:sp>
          <p:sp>
            <p:nvSpPr>
              <p:cNvPr id="29" name="Rectangle 25"/>
              <p:cNvSpPr>
                <a:spLocks noChangeArrowheads="1"/>
              </p:cNvSpPr>
              <p:nvPr/>
            </p:nvSpPr>
            <p:spPr bwMode="auto">
              <a:xfrm>
                <a:off x="2661" y="1660"/>
                <a:ext cx="37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ea typeface="宋体" panose="02010600030101010101" pitchFamily="2" charset="-122"/>
                  </a:rPr>
                  <a:t>addu</a:t>
                </a:r>
                <a:endParaRPr lang="en-US" altLang="zh-CN" dirty="0">
                  <a:ea typeface="宋体" panose="02010600030101010101" pitchFamily="2" charset="-122"/>
                </a:endParaRPr>
              </a:p>
            </p:txBody>
          </p:sp>
          <p:sp>
            <p:nvSpPr>
              <p:cNvPr id="30" name="Rectangle 26"/>
              <p:cNvSpPr>
                <a:spLocks noChangeArrowheads="1"/>
              </p:cNvSpPr>
              <p:nvPr/>
            </p:nvSpPr>
            <p:spPr bwMode="auto">
              <a:xfrm>
                <a:off x="3032" y="1658"/>
                <a:ext cx="37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ea typeface="宋体" panose="02010600030101010101" pitchFamily="2" charset="-122"/>
                  </a:rPr>
                  <a:t>addu</a:t>
                </a:r>
                <a:endParaRPr lang="en-US" altLang="zh-CN" dirty="0">
                  <a:ea typeface="宋体" panose="02010600030101010101" pitchFamily="2" charset="-122"/>
                </a:endParaRPr>
              </a:p>
            </p:txBody>
          </p:sp>
          <p:sp>
            <p:nvSpPr>
              <p:cNvPr id="31" name="Rectangle 27"/>
              <p:cNvSpPr>
                <a:spLocks noChangeArrowheads="1"/>
              </p:cNvSpPr>
              <p:nvPr/>
            </p:nvSpPr>
            <p:spPr bwMode="auto">
              <a:xfrm>
                <a:off x="3399" y="1649"/>
                <a:ext cx="402"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 </a:t>
                </a:r>
                <a:r>
                  <a:rPr lang="en-US" altLang="zh-CN" dirty="0" err="1">
                    <a:ea typeface="宋体" panose="02010600030101010101" pitchFamily="2" charset="-122"/>
                  </a:rPr>
                  <a:t>subu</a:t>
                </a:r>
                <a:endParaRPr lang="en-US" altLang="zh-CN" dirty="0">
                  <a:ea typeface="宋体" panose="02010600030101010101" pitchFamily="2" charset="-122"/>
                </a:endParaRPr>
              </a:p>
            </p:txBody>
          </p:sp>
          <p:sp>
            <p:nvSpPr>
              <p:cNvPr id="32" name="Rectangle 28"/>
              <p:cNvSpPr>
                <a:spLocks noChangeArrowheads="1"/>
              </p:cNvSpPr>
              <p:nvPr/>
            </p:nvSpPr>
            <p:spPr bwMode="auto">
              <a:xfrm>
                <a:off x="3926" y="1649"/>
                <a:ext cx="151"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smtClean="0">
                    <a:ea typeface="宋体" panose="02010600030101010101" pitchFamily="2" charset="-122"/>
                  </a:rPr>
                  <a:t>x</a:t>
                </a:r>
                <a:endParaRPr lang="en-US" altLang="zh-CN" dirty="0">
                  <a:ea typeface="宋体" panose="02010600030101010101" pitchFamily="2" charset="-122"/>
                </a:endParaRPr>
              </a:p>
            </p:txBody>
          </p:sp>
        </p:grpSp>
        <p:sp>
          <p:nvSpPr>
            <p:cNvPr id="7" name="Rectangle 196"/>
            <p:cNvSpPr>
              <a:spLocks noChangeArrowheads="1"/>
            </p:cNvSpPr>
            <p:nvPr/>
          </p:nvSpPr>
          <p:spPr bwMode="auto">
            <a:xfrm>
              <a:off x="278" y="1758"/>
              <a:ext cx="436"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ea typeface="宋体" panose="02010600030101010101" pitchFamily="2" charset="-122"/>
                </a:rPr>
                <a:t>指令</a:t>
              </a:r>
            </a:p>
          </p:txBody>
        </p:sp>
      </p:grpSp>
      <p:sp>
        <p:nvSpPr>
          <p:cNvPr id="40" name="Line 15"/>
          <p:cNvSpPr>
            <a:spLocks noChangeShapeType="1"/>
          </p:cNvSpPr>
          <p:nvPr/>
        </p:nvSpPr>
        <p:spPr bwMode="auto">
          <a:xfrm flipV="1">
            <a:off x="1714713" y="933474"/>
            <a:ext cx="0" cy="9218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5"/>
          <p:cNvSpPr>
            <a:spLocks noChangeShapeType="1"/>
          </p:cNvSpPr>
          <p:nvPr/>
        </p:nvSpPr>
        <p:spPr bwMode="auto">
          <a:xfrm flipV="1">
            <a:off x="2412803" y="934324"/>
            <a:ext cx="0" cy="9210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5"/>
          <p:cNvSpPr>
            <a:spLocks noChangeShapeType="1"/>
          </p:cNvSpPr>
          <p:nvPr/>
        </p:nvSpPr>
        <p:spPr bwMode="auto">
          <a:xfrm flipV="1">
            <a:off x="3169890" y="933474"/>
            <a:ext cx="0" cy="9218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7"/>
          <p:cNvSpPr>
            <a:spLocks noChangeShapeType="1"/>
          </p:cNvSpPr>
          <p:nvPr/>
        </p:nvSpPr>
        <p:spPr bwMode="auto">
          <a:xfrm flipV="1">
            <a:off x="5167982" y="952289"/>
            <a:ext cx="0" cy="9030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25"/>
          <p:cNvSpPr>
            <a:spLocks noChangeArrowheads="1"/>
          </p:cNvSpPr>
          <p:nvPr/>
        </p:nvSpPr>
        <p:spPr bwMode="auto">
          <a:xfrm>
            <a:off x="1052740" y="1040479"/>
            <a:ext cx="54662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smtClean="0">
                <a:ea typeface="宋体" panose="02010600030101010101" pitchFamily="2" charset="-122"/>
              </a:rPr>
              <a:t>add</a:t>
            </a:r>
            <a:endParaRPr lang="en-US" altLang="zh-CN" dirty="0">
              <a:ea typeface="宋体" panose="02010600030101010101" pitchFamily="2" charset="-122"/>
            </a:endParaRPr>
          </a:p>
        </p:txBody>
      </p:sp>
      <p:sp>
        <p:nvSpPr>
          <p:cNvPr id="46" name="Rectangle 27"/>
          <p:cNvSpPr>
            <a:spLocks noChangeArrowheads="1"/>
          </p:cNvSpPr>
          <p:nvPr/>
        </p:nvSpPr>
        <p:spPr bwMode="auto">
          <a:xfrm>
            <a:off x="1747877" y="1026139"/>
            <a:ext cx="6043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 </a:t>
            </a:r>
            <a:r>
              <a:rPr lang="en-US" altLang="zh-CN" dirty="0" smtClean="0">
                <a:ea typeface="宋体" panose="02010600030101010101" pitchFamily="2" charset="-122"/>
              </a:rPr>
              <a:t>sub</a:t>
            </a:r>
            <a:endParaRPr lang="en-US" altLang="zh-CN" dirty="0">
              <a:ea typeface="宋体" panose="02010600030101010101" pitchFamily="2" charset="-122"/>
            </a:endParaRPr>
          </a:p>
        </p:txBody>
      </p:sp>
      <p:sp>
        <p:nvSpPr>
          <p:cNvPr id="47" name="Rectangle 27"/>
          <p:cNvSpPr>
            <a:spLocks noChangeArrowheads="1"/>
          </p:cNvSpPr>
          <p:nvPr/>
        </p:nvSpPr>
        <p:spPr bwMode="auto">
          <a:xfrm>
            <a:off x="2416583" y="1007001"/>
            <a:ext cx="721882" cy="33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 </a:t>
            </a:r>
            <a:r>
              <a:rPr lang="en-US" altLang="zh-CN" dirty="0" err="1">
                <a:ea typeface="宋体" panose="02010600030101010101" pitchFamily="2" charset="-122"/>
              </a:rPr>
              <a:t>subu</a:t>
            </a:r>
            <a:endParaRPr lang="en-US" altLang="zh-CN" dirty="0">
              <a:ea typeface="宋体" panose="02010600030101010101" pitchFamily="2" charset="-122"/>
            </a:endParaRPr>
          </a:p>
        </p:txBody>
      </p:sp>
      <p:sp>
        <p:nvSpPr>
          <p:cNvPr id="48" name="Rectangle 27"/>
          <p:cNvSpPr>
            <a:spLocks noChangeArrowheads="1"/>
          </p:cNvSpPr>
          <p:nvPr/>
        </p:nvSpPr>
        <p:spPr bwMode="auto">
          <a:xfrm>
            <a:off x="2397539" y="1467519"/>
            <a:ext cx="721882" cy="33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 </a:t>
            </a:r>
            <a:r>
              <a:rPr lang="en-US" altLang="zh-CN" dirty="0" err="1">
                <a:ea typeface="宋体" panose="02010600030101010101" pitchFamily="2" charset="-122"/>
              </a:rPr>
              <a:t>subu</a:t>
            </a:r>
            <a:endParaRPr lang="en-US" altLang="zh-CN" dirty="0">
              <a:ea typeface="宋体" panose="02010600030101010101" pitchFamily="2" charset="-122"/>
            </a:endParaRPr>
          </a:p>
        </p:txBody>
      </p:sp>
      <p:sp>
        <p:nvSpPr>
          <p:cNvPr id="49" name="Rectangle 27"/>
          <p:cNvSpPr>
            <a:spLocks noChangeArrowheads="1"/>
          </p:cNvSpPr>
          <p:nvPr/>
        </p:nvSpPr>
        <p:spPr bwMode="auto">
          <a:xfrm>
            <a:off x="1719134" y="1470295"/>
            <a:ext cx="60433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 </a:t>
            </a:r>
            <a:r>
              <a:rPr lang="en-US" altLang="zh-CN" dirty="0" smtClean="0">
                <a:ea typeface="宋体" panose="02010600030101010101" pitchFamily="2" charset="-122"/>
              </a:rPr>
              <a:t>sub</a:t>
            </a:r>
            <a:endParaRPr lang="en-US" altLang="zh-CN" dirty="0">
              <a:ea typeface="宋体" panose="02010600030101010101" pitchFamily="2" charset="-122"/>
            </a:endParaRPr>
          </a:p>
        </p:txBody>
      </p:sp>
      <p:sp>
        <p:nvSpPr>
          <p:cNvPr id="50" name="Rectangle 25"/>
          <p:cNvSpPr>
            <a:spLocks noChangeArrowheads="1"/>
          </p:cNvSpPr>
          <p:nvPr/>
        </p:nvSpPr>
        <p:spPr bwMode="auto">
          <a:xfrm>
            <a:off x="1047141" y="1460579"/>
            <a:ext cx="54662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smtClean="0">
                <a:ea typeface="宋体" panose="02010600030101010101" pitchFamily="2" charset="-122"/>
              </a:rPr>
              <a:t>add</a:t>
            </a:r>
            <a:endParaRPr lang="en-US" altLang="zh-CN" dirty="0">
              <a:ea typeface="宋体" panose="02010600030101010101" pitchFamily="2" charset="-122"/>
            </a:endParaRPr>
          </a:p>
        </p:txBody>
      </p:sp>
      <p:sp>
        <p:nvSpPr>
          <p:cNvPr id="52" name="Rectangle 25"/>
          <p:cNvSpPr>
            <a:spLocks noChangeArrowheads="1"/>
          </p:cNvSpPr>
          <p:nvPr/>
        </p:nvSpPr>
        <p:spPr bwMode="auto">
          <a:xfrm>
            <a:off x="6711251" y="1015166"/>
            <a:ext cx="76677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smtClean="0">
                <a:ea typeface="宋体" panose="02010600030101010101" pitchFamily="2" charset="-122"/>
              </a:rPr>
              <a:t>addiu</a:t>
            </a:r>
            <a:endParaRPr lang="en-US" altLang="zh-CN" dirty="0">
              <a:ea typeface="宋体" panose="02010600030101010101" pitchFamily="2" charset="-122"/>
            </a:endParaRPr>
          </a:p>
        </p:txBody>
      </p:sp>
      <p:sp>
        <p:nvSpPr>
          <p:cNvPr id="53" name="Line 21"/>
          <p:cNvSpPr>
            <a:spLocks noChangeShapeType="1"/>
          </p:cNvSpPr>
          <p:nvPr/>
        </p:nvSpPr>
        <p:spPr bwMode="auto">
          <a:xfrm flipV="1">
            <a:off x="8955466" y="964935"/>
            <a:ext cx="0" cy="8904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25"/>
          <p:cNvSpPr>
            <a:spLocks noChangeArrowheads="1"/>
          </p:cNvSpPr>
          <p:nvPr/>
        </p:nvSpPr>
        <p:spPr bwMode="auto">
          <a:xfrm>
            <a:off x="7652873" y="1016306"/>
            <a:ext cx="4231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smtClean="0">
                <a:ea typeface="宋体" panose="02010600030101010101" pitchFamily="2" charset="-122"/>
              </a:rPr>
              <a:t>slt</a:t>
            </a:r>
            <a:endParaRPr lang="en-US" altLang="zh-CN" dirty="0">
              <a:ea typeface="宋体" panose="02010600030101010101" pitchFamily="2" charset="-122"/>
            </a:endParaRPr>
          </a:p>
        </p:txBody>
      </p:sp>
      <p:sp>
        <p:nvSpPr>
          <p:cNvPr id="57" name="Rectangle 25"/>
          <p:cNvSpPr>
            <a:spLocks noChangeArrowheads="1"/>
          </p:cNvSpPr>
          <p:nvPr/>
        </p:nvSpPr>
        <p:spPr bwMode="auto">
          <a:xfrm>
            <a:off x="8295569" y="1019816"/>
            <a:ext cx="5482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smtClean="0">
                <a:ea typeface="宋体" panose="02010600030101010101" pitchFamily="2" charset="-122"/>
              </a:rPr>
              <a:t>sltu</a:t>
            </a:r>
            <a:endParaRPr lang="en-US" altLang="zh-CN" dirty="0">
              <a:ea typeface="宋体" panose="02010600030101010101" pitchFamily="2" charset="-122"/>
            </a:endParaRPr>
          </a:p>
        </p:txBody>
      </p:sp>
      <p:sp>
        <p:nvSpPr>
          <p:cNvPr id="58" name="Rectangle 26"/>
          <p:cNvSpPr>
            <a:spLocks noChangeArrowheads="1"/>
          </p:cNvSpPr>
          <p:nvPr/>
        </p:nvSpPr>
        <p:spPr bwMode="auto">
          <a:xfrm>
            <a:off x="6743274" y="1428763"/>
            <a:ext cx="666214" cy="33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a:ea typeface="宋体" panose="02010600030101010101" pitchFamily="2" charset="-122"/>
              </a:rPr>
              <a:t>addu</a:t>
            </a:r>
            <a:endParaRPr lang="en-US" altLang="zh-CN" dirty="0">
              <a:ea typeface="宋体" panose="02010600030101010101" pitchFamily="2" charset="-122"/>
            </a:endParaRPr>
          </a:p>
        </p:txBody>
      </p:sp>
      <p:sp>
        <p:nvSpPr>
          <p:cNvPr id="59" name="Rectangle 25"/>
          <p:cNvSpPr>
            <a:spLocks noChangeArrowheads="1"/>
          </p:cNvSpPr>
          <p:nvPr/>
        </p:nvSpPr>
        <p:spPr bwMode="auto">
          <a:xfrm>
            <a:off x="7641734" y="1443805"/>
            <a:ext cx="42319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smtClean="0">
                <a:ea typeface="宋体" panose="02010600030101010101" pitchFamily="2" charset="-122"/>
              </a:rPr>
              <a:t>slt</a:t>
            </a:r>
            <a:endParaRPr lang="en-US" altLang="zh-CN" dirty="0">
              <a:ea typeface="宋体" panose="02010600030101010101" pitchFamily="2" charset="-122"/>
            </a:endParaRPr>
          </a:p>
        </p:txBody>
      </p:sp>
      <p:sp>
        <p:nvSpPr>
          <p:cNvPr id="60" name="Rectangle 25"/>
          <p:cNvSpPr>
            <a:spLocks noChangeArrowheads="1"/>
          </p:cNvSpPr>
          <p:nvPr/>
        </p:nvSpPr>
        <p:spPr bwMode="auto">
          <a:xfrm>
            <a:off x="8311578" y="1433724"/>
            <a:ext cx="5482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err="1" smtClean="0">
                <a:ea typeface="宋体" panose="02010600030101010101" pitchFamily="2" charset="-122"/>
              </a:rPr>
              <a:t>sltu</a:t>
            </a:r>
            <a:endParaRPr lang="en-US" altLang="zh-CN" dirty="0">
              <a:ea typeface="宋体" panose="02010600030101010101" pitchFamily="2" charset="-122"/>
            </a:endParaRPr>
          </a:p>
        </p:txBody>
      </p:sp>
      <p:sp>
        <p:nvSpPr>
          <p:cNvPr id="62" name="文本框 61"/>
          <p:cNvSpPr txBox="1"/>
          <p:nvPr/>
        </p:nvSpPr>
        <p:spPr>
          <a:xfrm>
            <a:off x="341770" y="2514479"/>
            <a:ext cx="8540558" cy="2246769"/>
          </a:xfrm>
          <a:prstGeom prst="rect">
            <a:avLst/>
          </a:prstGeom>
          <a:noFill/>
        </p:spPr>
        <p:txBody>
          <a:bodyPr wrap="square" rtlCol="0">
            <a:spAutoFit/>
          </a:bodyPr>
          <a:lstStyle/>
          <a:p>
            <a:pPr marL="342900" indent="-342900">
              <a:buClr>
                <a:schemeClr val="accent2"/>
              </a:buClr>
              <a:buFont typeface="Wingdings" panose="05000000000000000000" pitchFamily="2" charset="2"/>
              <a:buChar char="Ø"/>
            </a:pPr>
            <a:r>
              <a:rPr lang="en-US" altLang="zh-CN" sz="2000" dirty="0" smtClean="0"/>
              <a:t>add</a:t>
            </a:r>
            <a:r>
              <a:rPr lang="zh-CN" altLang="en-US" sz="2000" dirty="0" smtClean="0"/>
              <a:t>：有溢出判断的加法</a:t>
            </a:r>
            <a:endParaRPr lang="en-US" altLang="zh-CN" sz="2000" dirty="0" smtClean="0"/>
          </a:p>
          <a:p>
            <a:pPr marL="342900" indent="-342900">
              <a:buClr>
                <a:schemeClr val="accent2"/>
              </a:buClr>
              <a:buFont typeface="Wingdings" panose="05000000000000000000" pitchFamily="2" charset="2"/>
              <a:buChar char="Ø"/>
            </a:pPr>
            <a:r>
              <a:rPr lang="en-US" altLang="zh-CN" sz="2000" dirty="0" smtClean="0"/>
              <a:t>sub</a:t>
            </a:r>
            <a:r>
              <a:rPr lang="zh-CN" altLang="en-US" sz="2000" dirty="0" smtClean="0"/>
              <a:t>：有溢出判断的减法</a:t>
            </a:r>
            <a:endParaRPr lang="en-US" altLang="zh-CN" sz="2000" dirty="0" smtClean="0"/>
          </a:p>
          <a:p>
            <a:pPr marL="342900" indent="-342900">
              <a:buClr>
                <a:schemeClr val="accent2"/>
              </a:buClr>
              <a:buFont typeface="Wingdings" panose="05000000000000000000" pitchFamily="2" charset="2"/>
              <a:buChar char="Ø"/>
            </a:pPr>
            <a:r>
              <a:rPr lang="en-US" altLang="zh-CN" sz="2000" dirty="0" err="1" smtClean="0"/>
              <a:t>addu</a:t>
            </a:r>
            <a:r>
              <a:rPr lang="zh-CN" altLang="en-US" sz="2000" dirty="0" smtClean="0"/>
              <a:t>：无溢出判断的加法，即加法器的溢出标志位不输出。</a:t>
            </a:r>
            <a:endParaRPr lang="en-US" altLang="zh-CN" sz="2000" dirty="0" smtClean="0"/>
          </a:p>
          <a:p>
            <a:pPr marL="342900" indent="-342900">
              <a:buClr>
                <a:schemeClr val="accent2"/>
              </a:buClr>
              <a:buFont typeface="Wingdings" panose="05000000000000000000" pitchFamily="2" charset="2"/>
              <a:buChar char="Ø"/>
            </a:pPr>
            <a:r>
              <a:rPr lang="en-US" altLang="zh-CN" sz="2000" dirty="0" err="1" smtClean="0"/>
              <a:t>subu</a:t>
            </a:r>
            <a:r>
              <a:rPr lang="zh-CN" altLang="en-US" sz="2000" dirty="0" smtClean="0"/>
              <a:t>：无溢出判断的减法，即加法器的溢出标志位不输出。</a:t>
            </a:r>
            <a:endParaRPr lang="en-US" altLang="zh-CN" sz="2000" dirty="0" smtClean="0"/>
          </a:p>
          <a:p>
            <a:pPr marL="342900" indent="-342900">
              <a:buClr>
                <a:schemeClr val="accent2"/>
              </a:buClr>
              <a:buFont typeface="Wingdings" panose="05000000000000000000" pitchFamily="2" charset="2"/>
              <a:buChar char="Ø"/>
            </a:pPr>
            <a:r>
              <a:rPr lang="en-US" altLang="zh-CN" sz="2000" dirty="0"/>
              <a:t>o</a:t>
            </a:r>
            <a:r>
              <a:rPr lang="en-US" altLang="zh-CN" sz="2000" dirty="0" smtClean="0"/>
              <a:t>r</a:t>
            </a:r>
            <a:r>
              <a:rPr lang="zh-CN" altLang="en-US" sz="2000" dirty="0" smtClean="0"/>
              <a:t>：按位逻辑或运算</a:t>
            </a:r>
            <a:endParaRPr lang="en-US" altLang="zh-CN" sz="2000" dirty="0" smtClean="0"/>
          </a:p>
          <a:p>
            <a:pPr marL="342900" indent="-342900">
              <a:buClr>
                <a:schemeClr val="accent2"/>
              </a:buClr>
              <a:buFont typeface="Wingdings" panose="05000000000000000000" pitchFamily="2" charset="2"/>
              <a:buChar char="Ø"/>
            </a:pPr>
            <a:r>
              <a:rPr lang="en-US" altLang="zh-CN" sz="2000" dirty="0" err="1" smtClean="0"/>
              <a:t>slt</a:t>
            </a:r>
            <a:r>
              <a:rPr lang="zh-CN" altLang="en-US" sz="2000" dirty="0" smtClean="0"/>
              <a:t>：带符号数的大小比较，用两数相减的符合和溢出标志来判断。</a:t>
            </a:r>
            <a:endParaRPr lang="en-US" altLang="zh-CN" sz="2000" dirty="0" smtClean="0"/>
          </a:p>
          <a:p>
            <a:pPr marL="342900" indent="-342900">
              <a:buClr>
                <a:schemeClr val="accent2"/>
              </a:buClr>
              <a:buFont typeface="Wingdings" panose="05000000000000000000" pitchFamily="2" charset="2"/>
              <a:buChar char="Ø"/>
            </a:pPr>
            <a:r>
              <a:rPr lang="en-US" altLang="zh-CN" sz="2000" dirty="0" err="1" smtClean="0"/>
              <a:t>sltu</a:t>
            </a:r>
            <a:r>
              <a:rPr lang="zh-CN" altLang="en-US" sz="2000" dirty="0" smtClean="0"/>
              <a:t>：无符号数的大小比较，用两数相减的借位标志来判断。</a:t>
            </a:r>
            <a:endParaRPr lang="zh-CN" altLang="en-US" sz="2000" dirty="0"/>
          </a:p>
        </p:txBody>
      </p:sp>
      <p:sp>
        <p:nvSpPr>
          <p:cNvPr id="63" name="文本框 62"/>
          <p:cNvSpPr txBox="1"/>
          <p:nvPr/>
        </p:nvSpPr>
        <p:spPr>
          <a:xfrm>
            <a:off x="444720" y="4764629"/>
            <a:ext cx="8101780" cy="1631216"/>
          </a:xfrm>
          <a:prstGeom prst="rect">
            <a:avLst/>
          </a:prstGeom>
          <a:noFill/>
        </p:spPr>
        <p:txBody>
          <a:bodyPr wrap="square" rtlCol="0">
            <a:spAutoFit/>
          </a:bodyPr>
          <a:lstStyle/>
          <a:p>
            <a:pPr marL="342900" indent="-342900">
              <a:buClr>
                <a:schemeClr val="accent2"/>
              </a:buClr>
              <a:buFont typeface="Wingdings" panose="05000000000000000000" pitchFamily="2" charset="2"/>
              <a:buChar char="u"/>
            </a:pPr>
            <a:r>
              <a:rPr lang="en-US" altLang="zh-CN" sz="2000" dirty="0" smtClean="0"/>
              <a:t>ALU</a:t>
            </a:r>
            <a:r>
              <a:rPr lang="zh-CN" altLang="en-US" sz="2000" dirty="0" smtClean="0"/>
              <a:t>中最核心的是</a:t>
            </a:r>
            <a:r>
              <a:rPr lang="zh-CN" altLang="en-US" sz="2000" dirty="0" smtClean="0">
                <a:solidFill>
                  <a:srgbClr val="FF0000"/>
                </a:solidFill>
              </a:rPr>
              <a:t>加法器</a:t>
            </a:r>
            <a:r>
              <a:rPr lang="zh-CN" altLang="en-US" sz="2000" dirty="0" smtClean="0"/>
              <a:t>，加上各种逻辑电路可实现</a:t>
            </a:r>
            <a:r>
              <a:rPr lang="zh-CN" altLang="en-US" sz="2000" dirty="0" smtClean="0">
                <a:solidFill>
                  <a:schemeClr val="accent2"/>
                </a:solidFill>
              </a:rPr>
              <a:t>减法</a:t>
            </a:r>
            <a:r>
              <a:rPr lang="zh-CN" altLang="en-US" sz="2000" dirty="0" smtClean="0"/>
              <a:t>、</a:t>
            </a:r>
            <a:r>
              <a:rPr lang="zh-CN" altLang="en-US" sz="2000" dirty="0" smtClean="0">
                <a:solidFill>
                  <a:schemeClr val="accent2"/>
                </a:solidFill>
              </a:rPr>
              <a:t>无溢出判断的加减法</a:t>
            </a:r>
            <a:r>
              <a:rPr lang="zh-CN" altLang="en-US" sz="2000" dirty="0" smtClean="0"/>
              <a:t>、</a:t>
            </a:r>
            <a:r>
              <a:rPr lang="zh-CN" altLang="en-US" sz="2000" dirty="0" smtClean="0">
                <a:solidFill>
                  <a:schemeClr val="accent2"/>
                </a:solidFill>
              </a:rPr>
              <a:t>逻辑运算</a:t>
            </a:r>
            <a:r>
              <a:rPr lang="en-US" altLang="zh-CN" sz="2000" dirty="0" smtClean="0">
                <a:solidFill>
                  <a:schemeClr val="accent2"/>
                </a:solidFill>
              </a:rPr>
              <a:t>or</a:t>
            </a:r>
            <a:r>
              <a:rPr lang="zh-CN" altLang="en-US" sz="2000" dirty="0" smtClean="0"/>
              <a:t>以及“</a:t>
            </a:r>
            <a:r>
              <a:rPr lang="zh-CN" altLang="en-US" sz="2000" dirty="0" smtClean="0">
                <a:solidFill>
                  <a:schemeClr val="accent2"/>
                </a:solidFill>
              </a:rPr>
              <a:t>小于则置</a:t>
            </a:r>
            <a:r>
              <a:rPr lang="en-US" altLang="zh-CN" sz="2000" dirty="0" smtClean="0">
                <a:solidFill>
                  <a:schemeClr val="accent2"/>
                </a:solidFill>
              </a:rPr>
              <a:t>1</a:t>
            </a:r>
            <a:r>
              <a:rPr lang="zh-CN" altLang="en-US" sz="2000" dirty="0" smtClean="0"/>
              <a:t>” 等运算操作。</a:t>
            </a:r>
            <a:endParaRPr lang="en-US" altLang="zh-CN" sz="2000" dirty="0" smtClean="0"/>
          </a:p>
          <a:p>
            <a:pPr marL="342900" indent="-342900">
              <a:buClr>
                <a:schemeClr val="accent2"/>
              </a:buClr>
              <a:buFont typeface="Wingdings" panose="05000000000000000000" pitchFamily="2" charset="2"/>
              <a:buChar char="u"/>
            </a:pPr>
            <a:r>
              <a:rPr lang="en-US" altLang="zh-CN" sz="2000" dirty="0" smtClean="0"/>
              <a:t>ALU</a:t>
            </a:r>
            <a:r>
              <a:rPr lang="zh-CN" altLang="en-US" sz="2000" dirty="0" smtClean="0"/>
              <a:t>各种运算功能是通过输入不同的</a:t>
            </a:r>
            <a:r>
              <a:rPr lang="en-US" altLang="zh-CN" sz="2000" dirty="0" err="1" smtClean="0">
                <a:solidFill>
                  <a:schemeClr val="accent2"/>
                </a:solidFill>
              </a:rPr>
              <a:t>ALUctr</a:t>
            </a:r>
            <a:r>
              <a:rPr lang="zh-CN" altLang="en-US" sz="2000" dirty="0" smtClean="0"/>
              <a:t>产生相应的逻辑电路控制信号，让加法器和外围逻辑电路实现指定的运算功能。因此</a:t>
            </a:r>
            <a:r>
              <a:rPr lang="en-US" altLang="zh-CN" sz="2000" dirty="0" smtClean="0"/>
              <a:t>ALU</a:t>
            </a:r>
            <a:r>
              <a:rPr lang="zh-CN" altLang="en-US" sz="2000" dirty="0" smtClean="0"/>
              <a:t>中需要一个控制信号产生逻辑。</a:t>
            </a:r>
            <a:endParaRPr lang="zh-CN" altLang="en-US" sz="2000" dirty="0"/>
          </a:p>
        </p:txBody>
      </p:sp>
      <p:sp>
        <p:nvSpPr>
          <p:cNvPr id="64" name="文本框 63"/>
          <p:cNvSpPr txBox="1"/>
          <p:nvPr/>
        </p:nvSpPr>
        <p:spPr>
          <a:xfrm>
            <a:off x="341770" y="2035277"/>
            <a:ext cx="8540558" cy="400110"/>
          </a:xfrm>
          <a:prstGeom prst="rect">
            <a:avLst/>
          </a:prstGeom>
          <a:noFill/>
        </p:spPr>
        <p:txBody>
          <a:bodyPr wrap="square" rtlCol="0">
            <a:spAutoFit/>
          </a:bodyPr>
          <a:lstStyle/>
          <a:p>
            <a:r>
              <a:rPr lang="en-US" altLang="zh-CN" sz="2000" dirty="0" smtClean="0"/>
              <a:t>ALU</a:t>
            </a:r>
            <a:r>
              <a:rPr lang="zh-CN" altLang="en-US" sz="2000" dirty="0" smtClean="0"/>
              <a:t>共有</a:t>
            </a:r>
            <a:r>
              <a:rPr lang="en-US" altLang="zh-CN" sz="2000" dirty="0" smtClean="0"/>
              <a:t>7</a:t>
            </a:r>
            <a:r>
              <a:rPr lang="zh-CN" altLang="en-US" sz="2000" dirty="0" smtClean="0"/>
              <a:t>种不同的运算功能，故需要</a:t>
            </a:r>
            <a:r>
              <a:rPr lang="en-US" altLang="zh-CN" sz="2000" dirty="0" smtClean="0"/>
              <a:t>3</a:t>
            </a:r>
            <a:r>
              <a:rPr lang="zh-CN" altLang="en-US" sz="2000" dirty="0" smtClean="0"/>
              <a:t>位选择信号</a:t>
            </a:r>
            <a:r>
              <a:rPr lang="en-US" altLang="zh-CN" sz="2000" dirty="0" err="1" smtClean="0">
                <a:solidFill>
                  <a:schemeClr val="accent2"/>
                </a:solidFill>
              </a:rPr>
              <a:t>ALUctr</a:t>
            </a:r>
            <a:r>
              <a:rPr lang="en-US" altLang="zh-CN" sz="2000" dirty="0" smtClean="0">
                <a:solidFill>
                  <a:schemeClr val="accent2"/>
                </a:solidFill>
              </a:rPr>
              <a:t>[2:0]</a:t>
            </a:r>
            <a:r>
              <a:rPr lang="zh-CN" altLang="en-US" sz="2000" dirty="0" smtClean="0"/>
              <a:t>。</a:t>
            </a:r>
            <a:endParaRPr lang="zh-CN" altLang="en-US" sz="2000" dirty="0"/>
          </a:p>
        </p:txBody>
      </p:sp>
    </p:spTree>
    <p:extLst>
      <p:ext uri="{BB962C8B-B14F-4D97-AF65-F5344CB8AC3E}">
        <p14:creationId xmlns:p14="http://schemas.microsoft.com/office/powerpoint/2010/main" val="30815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down)">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
                                            <p:txEl>
                                              <p:pRg st="0" end="0"/>
                                            </p:txEl>
                                          </p:spTgt>
                                        </p:tgtEl>
                                        <p:attrNameLst>
                                          <p:attrName>style.visibility</p:attrName>
                                        </p:attrNameLst>
                                      </p:cBhvr>
                                      <p:to>
                                        <p:strVal val="visible"/>
                                      </p:to>
                                    </p:set>
                                    <p:animEffect transition="in" filter="wipe(down)">
                                      <p:cBhvr>
                                        <p:cTn id="17" dur="500"/>
                                        <p:tgtEl>
                                          <p:spTgt spid="6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2">
                                            <p:txEl>
                                              <p:pRg st="1" end="1"/>
                                            </p:txEl>
                                          </p:spTgt>
                                        </p:tgtEl>
                                        <p:attrNameLst>
                                          <p:attrName>style.visibility</p:attrName>
                                        </p:attrNameLst>
                                      </p:cBhvr>
                                      <p:to>
                                        <p:strVal val="visible"/>
                                      </p:to>
                                    </p:set>
                                    <p:animEffect transition="in" filter="wipe(down)">
                                      <p:cBhvr>
                                        <p:cTn id="22" dur="500"/>
                                        <p:tgtEl>
                                          <p:spTgt spid="6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2">
                                            <p:txEl>
                                              <p:pRg st="2" end="2"/>
                                            </p:txEl>
                                          </p:spTgt>
                                        </p:tgtEl>
                                        <p:attrNameLst>
                                          <p:attrName>style.visibility</p:attrName>
                                        </p:attrNameLst>
                                      </p:cBhvr>
                                      <p:to>
                                        <p:strVal val="visible"/>
                                      </p:to>
                                    </p:set>
                                    <p:animEffect transition="in" filter="wipe(down)">
                                      <p:cBhvr>
                                        <p:cTn id="27" dur="500"/>
                                        <p:tgtEl>
                                          <p:spTgt spid="6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2">
                                            <p:txEl>
                                              <p:pRg st="3" end="3"/>
                                            </p:txEl>
                                          </p:spTgt>
                                        </p:tgtEl>
                                        <p:attrNameLst>
                                          <p:attrName>style.visibility</p:attrName>
                                        </p:attrNameLst>
                                      </p:cBhvr>
                                      <p:to>
                                        <p:strVal val="visible"/>
                                      </p:to>
                                    </p:set>
                                    <p:animEffect transition="in" filter="wipe(down)">
                                      <p:cBhvr>
                                        <p:cTn id="32" dur="500"/>
                                        <p:tgtEl>
                                          <p:spTgt spid="6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2">
                                            <p:txEl>
                                              <p:pRg st="4" end="4"/>
                                            </p:txEl>
                                          </p:spTgt>
                                        </p:tgtEl>
                                        <p:attrNameLst>
                                          <p:attrName>style.visibility</p:attrName>
                                        </p:attrNameLst>
                                      </p:cBhvr>
                                      <p:to>
                                        <p:strVal val="visible"/>
                                      </p:to>
                                    </p:set>
                                    <p:animEffect transition="in" filter="wipe(down)">
                                      <p:cBhvr>
                                        <p:cTn id="37" dur="500"/>
                                        <p:tgtEl>
                                          <p:spTgt spid="6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2">
                                            <p:txEl>
                                              <p:pRg st="5" end="5"/>
                                            </p:txEl>
                                          </p:spTgt>
                                        </p:tgtEl>
                                        <p:attrNameLst>
                                          <p:attrName>style.visibility</p:attrName>
                                        </p:attrNameLst>
                                      </p:cBhvr>
                                      <p:to>
                                        <p:strVal val="visible"/>
                                      </p:to>
                                    </p:set>
                                    <p:animEffect transition="in" filter="wipe(down)">
                                      <p:cBhvr>
                                        <p:cTn id="42" dur="500"/>
                                        <p:tgtEl>
                                          <p:spTgt spid="6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2">
                                            <p:txEl>
                                              <p:pRg st="6" end="6"/>
                                            </p:txEl>
                                          </p:spTgt>
                                        </p:tgtEl>
                                        <p:attrNameLst>
                                          <p:attrName>style.visibility</p:attrName>
                                        </p:attrNameLst>
                                      </p:cBhvr>
                                      <p:to>
                                        <p:strVal val="visible"/>
                                      </p:to>
                                    </p:set>
                                    <p:animEffect transition="in" filter="wipe(down)">
                                      <p:cBhvr>
                                        <p:cTn id="47" dur="500"/>
                                        <p:tgtEl>
                                          <p:spTgt spid="6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3">
                                            <p:txEl>
                                              <p:pRg st="0" end="0"/>
                                            </p:txEl>
                                          </p:spTgt>
                                        </p:tgtEl>
                                        <p:attrNameLst>
                                          <p:attrName>style.visibility</p:attrName>
                                        </p:attrNameLst>
                                      </p:cBhvr>
                                      <p:to>
                                        <p:strVal val="visible"/>
                                      </p:to>
                                    </p:set>
                                    <p:animEffect transition="in" filter="wipe(down)">
                                      <p:cBhvr>
                                        <p:cTn id="52" dur="500"/>
                                        <p:tgtEl>
                                          <p:spTgt spid="6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3">
                                            <p:txEl>
                                              <p:pRg st="1" end="1"/>
                                            </p:txEl>
                                          </p:spTgt>
                                        </p:tgtEl>
                                        <p:attrNameLst>
                                          <p:attrName>style.visibility</p:attrName>
                                        </p:attrNameLst>
                                      </p:cBhvr>
                                      <p:to>
                                        <p:strVal val="visible"/>
                                      </p:to>
                                    </p:set>
                                    <p:animEffect transition="in" filter="wipe(down)">
                                      <p:cBhvr>
                                        <p:cTn id="57" dur="500"/>
                                        <p:tgtEl>
                                          <p:spTgt spid="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uild="p"/>
      <p:bldP spid="63" grpId="0" build="p"/>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402150" y="34925"/>
            <a:ext cx="8684700" cy="426142"/>
          </a:xfrm>
        </p:spPr>
        <p:txBody>
          <a:bodyPr/>
          <a:lstStyle/>
          <a:p>
            <a:r>
              <a:rPr lang="en-US" altLang="zh-CN" dirty="0" smtClean="0">
                <a:ea typeface="宋体" panose="02010600030101010101" pitchFamily="2" charset="-122"/>
              </a:rPr>
              <a:t>ALU</a:t>
            </a:r>
            <a:r>
              <a:rPr lang="zh-CN" altLang="en-US" dirty="0" smtClean="0">
                <a:ea typeface="宋体" panose="02010600030101010101" pitchFamily="2" charset="-122"/>
              </a:rPr>
              <a:t>的设计</a:t>
            </a:r>
            <a:r>
              <a:rPr lang="en-US" altLang="zh-CN" dirty="0" smtClean="0">
                <a:ea typeface="宋体" panose="02010600030101010101" pitchFamily="2" charset="-122"/>
              </a:rPr>
              <a:t>-</a:t>
            </a:r>
            <a:r>
              <a:rPr lang="zh-CN" altLang="en-US" sz="2400" dirty="0" smtClean="0">
                <a:solidFill>
                  <a:schemeClr val="accent2"/>
                </a:solidFill>
                <a:ea typeface="宋体" panose="02010600030101010101" pitchFamily="2" charset="-122"/>
              </a:rPr>
              <a:t>实现</a:t>
            </a:r>
            <a:r>
              <a:rPr lang="en-US" altLang="zh-CN" sz="2400" dirty="0" smtClean="0">
                <a:solidFill>
                  <a:schemeClr val="accent2"/>
                </a:solidFill>
                <a:ea typeface="宋体" panose="02010600030101010101" pitchFamily="2" charset="-122"/>
              </a:rPr>
              <a:t>11</a:t>
            </a:r>
            <a:r>
              <a:rPr lang="zh-CN" altLang="en-US" sz="2400" dirty="0" smtClean="0">
                <a:solidFill>
                  <a:schemeClr val="accent2"/>
                </a:solidFill>
                <a:ea typeface="宋体" panose="02010600030101010101" pitchFamily="2" charset="-122"/>
              </a:rPr>
              <a:t>条</a:t>
            </a:r>
            <a:r>
              <a:rPr lang="en-US" altLang="zh-CN" sz="2400" dirty="0" smtClean="0">
                <a:solidFill>
                  <a:schemeClr val="accent2"/>
                </a:solidFill>
                <a:ea typeface="宋体" panose="02010600030101010101" pitchFamily="2" charset="-122"/>
              </a:rPr>
              <a:t>MIPS</a:t>
            </a:r>
            <a:r>
              <a:rPr lang="zh-CN" altLang="en-US" sz="2400" dirty="0" smtClean="0">
                <a:solidFill>
                  <a:schemeClr val="accent2"/>
                </a:solidFill>
                <a:ea typeface="宋体" panose="02010600030101010101" pitchFamily="2" charset="-122"/>
              </a:rPr>
              <a:t>指令的</a:t>
            </a:r>
            <a:r>
              <a:rPr lang="en-US" altLang="zh-CN" sz="2400" dirty="0" smtClean="0">
                <a:solidFill>
                  <a:schemeClr val="accent2"/>
                </a:solidFill>
                <a:ea typeface="宋体" panose="02010600030101010101" pitchFamily="2" charset="-122"/>
              </a:rPr>
              <a:t>ALU</a:t>
            </a:r>
            <a:r>
              <a:rPr lang="zh-CN" altLang="en-US" sz="2400" dirty="0" smtClean="0">
                <a:solidFill>
                  <a:schemeClr val="accent2"/>
                </a:solidFill>
                <a:ea typeface="宋体" panose="02010600030101010101" pitchFamily="2" charset="-122"/>
              </a:rPr>
              <a:t>（教材</a:t>
            </a:r>
            <a:r>
              <a:rPr lang="en-US" altLang="zh-CN" sz="2400" dirty="0">
                <a:solidFill>
                  <a:schemeClr val="accent2"/>
                </a:solidFill>
                <a:ea typeface="宋体" pitchFamily="2" charset="-122"/>
              </a:rPr>
              <a:t>P. 155 </a:t>
            </a:r>
            <a:r>
              <a:rPr lang="zh-CN" altLang="en-US" sz="2400" dirty="0">
                <a:solidFill>
                  <a:schemeClr val="accent2"/>
                </a:solidFill>
                <a:ea typeface="宋体" pitchFamily="2" charset="-122"/>
              </a:rPr>
              <a:t>图</a:t>
            </a:r>
            <a:r>
              <a:rPr lang="en-US" altLang="zh-CN" sz="2400" dirty="0" smtClean="0">
                <a:solidFill>
                  <a:schemeClr val="accent2"/>
                </a:solidFill>
                <a:ea typeface="宋体" pitchFamily="2" charset="-122"/>
              </a:rPr>
              <a:t>5.13</a:t>
            </a:r>
            <a:r>
              <a:rPr lang="zh-CN" altLang="en-US" sz="2400" dirty="0" smtClean="0">
                <a:solidFill>
                  <a:schemeClr val="accent2"/>
                </a:solidFill>
                <a:ea typeface="宋体" panose="02010600030101010101" pitchFamily="2" charset="-122"/>
              </a:rPr>
              <a:t>）</a:t>
            </a:r>
            <a:endParaRPr lang="en-US" altLang="zh-CN" sz="2400" dirty="0" smtClean="0">
              <a:solidFill>
                <a:schemeClr val="accent2"/>
              </a:solidFill>
              <a:ea typeface="宋体" panose="02010600030101010101" pitchFamily="2" charset="-122"/>
            </a:endParaRPr>
          </a:p>
        </p:txBody>
      </p:sp>
      <p:pic>
        <p:nvPicPr>
          <p:cNvPr id="101379" name="Picture 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8" y="657225"/>
            <a:ext cx="8583612" cy="6200775"/>
          </a:xfrm>
          <a:prstGeom prst="rect">
            <a:avLst/>
          </a:prstGeom>
          <a:solidFill>
            <a:srgbClr val="FFFF99">
              <a:alpha val="32941"/>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97839" name="Rectangle 175"/>
          <p:cNvSpPr>
            <a:spLocks noChangeArrowheads="1"/>
          </p:cNvSpPr>
          <p:nvPr/>
        </p:nvSpPr>
        <p:spPr bwMode="auto">
          <a:xfrm>
            <a:off x="4781550" y="5295900"/>
            <a:ext cx="2286000" cy="581025"/>
          </a:xfrm>
          <a:prstGeom prst="rect">
            <a:avLst/>
          </a:prstGeom>
          <a:solidFill>
            <a:schemeClr val="accent1">
              <a:alpha val="30980"/>
            </a:schemeClr>
          </a:solidFill>
          <a:ln w="12700">
            <a:solidFill>
              <a:srgbClr val="000000"/>
            </a:solidFill>
            <a:miter lim="800000"/>
            <a:headEnd/>
            <a:tailE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latin typeface="Times New Roman" panose="02020603050405020304" pitchFamily="18" charset="0"/>
              <a:ea typeface="宋体" panose="02010600030101010101" pitchFamily="2" charset="-122"/>
            </a:endParaRPr>
          </a:p>
        </p:txBody>
      </p:sp>
      <p:sp>
        <p:nvSpPr>
          <p:cNvPr id="497841" name="Rectangle 177"/>
          <p:cNvSpPr>
            <a:spLocks noChangeArrowheads="1"/>
          </p:cNvSpPr>
          <p:nvPr/>
        </p:nvSpPr>
        <p:spPr bwMode="auto">
          <a:xfrm>
            <a:off x="3444875" y="1035050"/>
            <a:ext cx="752475" cy="2219325"/>
          </a:xfrm>
          <a:prstGeom prst="rect">
            <a:avLst/>
          </a:prstGeom>
          <a:solidFill>
            <a:srgbClr val="0000FF">
              <a:alpha val="12157"/>
            </a:srgbClr>
          </a:solidFill>
          <a:ln w="12700">
            <a:solidFill>
              <a:srgbClr val="000000"/>
            </a:solidFill>
            <a:miter lim="800000"/>
            <a:headEnd/>
            <a:tailEnd/>
          </a:ln>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latin typeface="Times New Roman" panose="02020603050405020304" pitchFamily="18" charset="0"/>
              <a:ea typeface="宋体" panose="02010600030101010101" pitchFamily="2" charset="-122"/>
            </a:endParaRPr>
          </a:p>
        </p:txBody>
      </p:sp>
      <p:sp>
        <p:nvSpPr>
          <p:cNvPr id="101383" name="Rectangle 179"/>
          <p:cNvSpPr>
            <a:spLocks noChangeArrowheads="1"/>
          </p:cNvSpPr>
          <p:nvPr/>
        </p:nvSpPr>
        <p:spPr bwMode="auto">
          <a:xfrm>
            <a:off x="295275" y="747713"/>
            <a:ext cx="7620000" cy="54768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latin typeface="Times New Roman" panose="02020603050405020304" pitchFamily="18" charset="0"/>
              <a:ea typeface="宋体" panose="02010600030101010101" pitchFamily="2" charset="-122"/>
            </a:endParaRPr>
          </a:p>
        </p:txBody>
      </p:sp>
      <p:sp>
        <p:nvSpPr>
          <p:cNvPr id="9" name="Text Box 178"/>
          <p:cNvSpPr txBox="1">
            <a:spLocks noChangeArrowheads="1"/>
          </p:cNvSpPr>
          <p:nvPr/>
        </p:nvSpPr>
        <p:spPr bwMode="auto">
          <a:xfrm>
            <a:off x="6453188" y="6273800"/>
            <a:ext cx="2414587" cy="457200"/>
          </a:xfrm>
          <a:prstGeom prst="rect">
            <a:avLst/>
          </a:prstGeom>
          <a:solidFill>
            <a:schemeClr val="bg1"/>
          </a:solidFill>
          <a:ln w="12700">
            <a:noFill/>
            <a:miter lim="800000"/>
            <a:headEnd/>
            <a:tailEnd/>
          </a:ln>
          <a:effectLst/>
        </p:spPr>
        <p:txBody>
          <a:bodyPr>
            <a:spAutoFit/>
          </a:bodyPr>
          <a:lstStyle/>
          <a:p>
            <a:pPr>
              <a:spcBef>
                <a:spcPct val="50000"/>
              </a:spcBef>
              <a:defRPr/>
            </a:pPr>
            <a:r>
              <a:rPr lang="zh-CN" altLang="en-US" sz="2400" dirty="0">
                <a:solidFill>
                  <a:srgbClr val="FF0000"/>
                </a:solidFill>
                <a:latin typeface="+mn-lt"/>
                <a:ea typeface="宋体" pitchFamily="2" charset="-122"/>
              </a:rPr>
              <a:t>定点整数</a:t>
            </a:r>
            <a:r>
              <a:rPr lang="en-US" altLang="zh-CN" sz="2400" dirty="0">
                <a:solidFill>
                  <a:srgbClr val="FF0000"/>
                </a:solidFill>
                <a:latin typeface="+mn-lt"/>
                <a:ea typeface="宋体" pitchFamily="2" charset="-122"/>
              </a:rPr>
              <a:t>ALU</a:t>
            </a:r>
            <a:r>
              <a:rPr lang="zh-CN" altLang="en-US" sz="2400" dirty="0">
                <a:solidFill>
                  <a:srgbClr val="FF0000"/>
                </a:solidFill>
                <a:latin typeface="+mn-lt"/>
                <a:ea typeface="宋体" pitchFamily="2" charset="-122"/>
              </a:rPr>
              <a:t>！</a:t>
            </a:r>
          </a:p>
        </p:txBody>
      </p:sp>
      <p:sp>
        <p:nvSpPr>
          <p:cNvPr id="14" name="Text Box 178"/>
          <p:cNvSpPr txBox="1">
            <a:spLocks noChangeArrowheads="1"/>
          </p:cNvSpPr>
          <p:nvPr/>
        </p:nvSpPr>
        <p:spPr bwMode="auto">
          <a:xfrm>
            <a:off x="6045200" y="781050"/>
            <a:ext cx="3098800" cy="641350"/>
          </a:xfrm>
          <a:prstGeom prst="rect">
            <a:avLst/>
          </a:prstGeom>
          <a:solidFill>
            <a:srgbClr val="FFFF00">
              <a:alpha val="2901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smtClean="0">
                <a:solidFill>
                  <a:schemeClr val="accent2"/>
                </a:solidFill>
                <a:ea typeface="宋体" panose="02010600030101010101" pitchFamily="2" charset="-122"/>
              </a:rPr>
              <a:t>ALUctr</a:t>
            </a:r>
            <a:r>
              <a:rPr lang="en-US" altLang="zh-CN" sz="1800" dirty="0" smtClean="0">
                <a:solidFill>
                  <a:schemeClr val="accent2"/>
                </a:solidFill>
                <a:ea typeface="宋体" panose="02010600030101010101" pitchFamily="2" charset="-122"/>
              </a:rPr>
              <a:t>=add/sub</a:t>
            </a:r>
            <a:r>
              <a:rPr lang="zh-CN" altLang="en-US" sz="1800" dirty="0">
                <a:solidFill>
                  <a:schemeClr val="accent2"/>
                </a:solidFill>
                <a:ea typeface="宋体" panose="02010600030101010101" pitchFamily="2" charset="-122"/>
              </a:rPr>
              <a:t>时</a:t>
            </a:r>
            <a:r>
              <a:rPr lang="en-US" altLang="zh-CN" sz="1800" dirty="0">
                <a:solidFill>
                  <a:schemeClr val="accent2"/>
                </a:solidFill>
                <a:ea typeface="宋体" panose="02010600030101010101" pitchFamily="2" charset="-122"/>
              </a:rPr>
              <a:t>, </a:t>
            </a:r>
            <a:r>
              <a:rPr lang="en-US" altLang="zh-CN" sz="1800" dirty="0" err="1">
                <a:solidFill>
                  <a:schemeClr val="accent2"/>
                </a:solidFill>
                <a:ea typeface="宋体" panose="02010600030101010101" pitchFamily="2" charset="-122"/>
              </a:rPr>
              <a:t>OVctr</a:t>
            </a:r>
            <a:r>
              <a:rPr lang="en-US" altLang="zh-CN" sz="1800" dirty="0">
                <a:solidFill>
                  <a:schemeClr val="accent2"/>
                </a:solidFill>
                <a:ea typeface="宋体" panose="02010600030101010101" pitchFamily="2" charset="-122"/>
              </a:rPr>
              <a:t>=1</a:t>
            </a:r>
          </a:p>
          <a:p>
            <a:r>
              <a:rPr lang="en-US" altLang="zh-CN" sz="1800" dirty="0">
                <a:solidFill>
                  <a:schemeClr val="accent2"/>
                </a:solidFill>
                <a:ea typeface="宋体" panose="02010600030101010101" pitchFamily="2" charset="-122"/>
              </a:rPr>
              <a:t>ALUctr=</a:t>
            </a:r>
            <a:r>
              <a:rPr lang="zh-CN" altLang="en-US" sz="1800" dirty="0">
                <a:solidFill>
                  <a:schemeClr val="accent2"/>
                </a:solidFill>
                <a:ea typeface="宋体" panose="02010600030101010101" pitchFamily="2" charset="-122"/>
              </a:rPr>
              <a:t>其余运算时</a:t>
            </a:r>
            <a:r>
              <a:rPr lang="en-US" altLang="zh-CN" sz="1800" dirty="0">
                <a:solidFill>
                  <a:schemeClr val="accent2"/>
                </a:solidFill>
                <a:ea typeface="宋体" panose="02010600030101010101" pitchFamily="2" charset="-122"/>
              </a:rPr>
              <a:t>, </a:t>
            </a:r>
            <a:r>
              <a:rPr lang="en-US" altLang="zh-CN" sz="1800" dirty="0" err="1">
                <a:solidFill>
                  <a:schemeClr val="accent2"/>
                </a:solidFill>
                <a:ea typeface="宋体" panose="02010600030101010101" pitchFamily="2" charset="-122"/>
              </a:rPr>
              <a:t>OVctr</a:t>
            </a:r>
            <a:r>
              <a:rPr lang="en-US" altLang="zh-CN" sz="1800" dirty="0">
                <a:solidFill>
                  <a:schemeClr val="accent2"/>
                </a:solidFill>
                <a:ea typeface="宋体" panose="02010600030101010101" pitchFamily="2" charset="-122"/>
              </a:rPr>
              <a:t>=0</a:t>
            </a:r>
            <a:endParaRPr lang="en-US" altLang="zh-CN" sz="2000" dirty="0">
              <a:solidFill>
                <a:schemeClr val="accent2"/>
              </a:solidFill>
              <a:ea typeface="宋体" panose="02010600030101010101" pitchFamily="2" charset="-122"/>
            </a:endParaRPr>
          </a:p>
        </p:txBody>
      </p:sp>
      <p:sp>
        <p:nvSpPr>
          <p:cNvPr id="2" name="Text Box 178"/>
          <p:cNvSpPr txBox="1">
            <a:spLocks noChangeArrowheads="1"/>
          </p:cNvSpPr>
          <p:nvPr/>
        </p:nvSpPr>
        <p:spPr bwMode="auto">
          <a:xfrm>
            <a:off x="402150" y="4435890"/>
            <a:ext cx="3125787" cy="641350"/>
          </a:xfrm>
          <a:prstGeom prst="rect">
            <a:avLst/>
          </a:prstGeom>
          <a:solidFill>
            <a:srgbClr val="FFFF00">
              <a:alpha val="2901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2"/>
                </a:solidFill>
                <a:ea typeface="宋体" panose="02010600030101010101" pitchFamily="2" charset="-122"/>
              </a:rPr>
              <a:t>ALUctr=sub/</a:t>
            </a:r>
            <a:r>
              <a:rPr lang="en-US" altLang="zh-CN" sz="1800" dirty="0" err="1">
                <a:solidFill>
                  <a:schemeClr val="accent2"/>
                </a:solidFill>
                <a:ea typeface="宋体" panose="02010600030101010101" pitchFamily="2" charset="-122"/>
              </a:rPr>
              <a:t>subu</a:t>
            </a:r>
            <a:r>
              <a:rPr lang="en-US" altLang="zh-CN" sz="1800" dirty="0">
                <a:solidFill>
                  <a:schemeClr val="accent2"/>
                </a:solidFill>
                <a:ea typeface="宋体" panose="02010600030101010101" pitchFamily="2" charset="-122"/>
              </a:rPr>
              <a:t>/</a:t>
            </a:r>
            <a:r>
              <a:rPr lang="en-US" altLang="zh-CN" sz="1800" dirty="0" err="1">
                <a:solidFill>
                  <a:schemeClr val="accent2"/>
                </a:solidFill>
                <a:ea typeface="宋体" panose="02010600030101010101" pitchFamily="2" charset="-122"/>
              </a:rPr>
              <a:t>slt</a:t>
            </a:r>
            <a:r>
              <a:rPr lang="en-US" altLang="zh-CN" sz="1800" dirty="0">
                <a:solidFill>
                  <a:schemeClr val="accent2"/>
                </a:solidFill>
                <a:ea typeface="宋体" panose="02010600030101010101" pitchFamily="2" charset="-122"/>
              </a:rPr>
              <a:t>/</a:t>
            </a:r>
            <a:r>
              <a:rPr lang="en-US" altLang="zh-CN" sz="1800" dirty="0" err="1">
                <a:solidFill>
                  <a:schemeClr val="accent2"/>
                </a:solidFill>
                <a:ea typeface="宋体" panose="02010600030101010101" pitchFamily="2" charset="-122"/>
              </a:rPr>
              <a:t>sltu</a:t>
            </a:r>
            <a:r>
              <a:rPr lang="zh-CN" altLang="en-US" sz="1800" dirty="0">
                <a:solidFill>
                  <a:schemeClr val="accent2"/>
                </a:solidFill>
                <a:ea typeface="宋体" panose="02010600030101010101" pitchFamily="2" charset="-122"/>
              </a:rPr>
              <a:t>时</a:t>
            </a:r>
            <a:r>
              <a:rPr lang="en-US" altLang="zh-CN" sz="1800" dirty="0">
                <a:solidFill>
                  <a:schemeClr val="accent2"/>
                </a:solidFill>
                <a:ea typeface="宋体" panose="02010600030101010101" pitchFamily="2" charset="-122"/>
              </a:rPr>
              <a:t>, </a:t>
            </a:r>
            <a:r>
              <a:rPr lang="en-US" altLang="zh-CN" sz="1800" dirty="0" err="1">
                <a:solidFill>
                  <a:schemeClr val="accent2"/>
                </a:solidFill>
                <a:ea typeface="宋体" panose="02010600030101010101" pitchFamily="2" charset="-122"/>
              </a:rPr>
              <a:t>SUBctr</a:t>
            </a:r>
            <a:r>
              <a:rPr lang="en-US" altLang="zh-CN" sz="1800" dirty="0">
                <a:solidFill>
                  <a:schemeClr val="accent2"/>
                </a:solidFill>
                <a:ea typeface="宋体" panose="02010600030101010101" pitchFamily="2" charset="-122"/>
              </a:rPr>
              <a:t>=1</a:t>
            </a:r>
            <a:r>
              <a:rPr lang="zh-CN" altLang="en-US" sz="1800" dirty="0">
                <a:solidFill>
                  <a:schemeClr val="accent2"/>
                </a:solidFill>
                <a:ea typeface="宋体" panose="02010600030101010101" pitchFamily="2" charset="-122"/>
              </a:rPr>
              <a:t>，其余</a:t>
            </a:r>
            <a:r>
              <a:rPr lang="en-US" altLang="zh-CN" sz="1800" dirty="0">
                <a:solidFill>
                  <a:schemeClr val="accent2"/>
                </a:solidFill>
                <a:ea typeface="宋体" panose="02010600030101010101" pitchFamily="2" charset="-122"/>
              </a:rPr>
              <a:t> </a:t>
            </a:r>
            <a:r>
              <a:rPr lang="en-US" altLang="zh-CN" sz="1800" dirty="0" err="1">
                <a:solidFill>
                  <a:schemeClr val="accent2"/>
                </a:solidFill>
                <a:ea typeface="宋体" panose="02010600030101010101" pitchFamily="2" charset="-122"/>
              </a:rPr>
              <a:t>SUBctr</a:t>
            </a:r>
            <a:r>
              <a:rPr lang="en-US" altLang="zh-CN" sz="1800" dirty="0">
                <a:solidFill>
                  <a:schemeClr val="accent2"/>
                </a:solidFill>
                <a:ea typeface="宋体" panose="02010600030101010101" pitchFamily="2" charset="-122"/>
              </a:rPr>
              <a:t>=0</a:t>
            </a:r>
            <a:endParaRPr lang="en-US" altLang="zh-CN" sz="2000" dirty="0">
              <a:solidFill>
                <a:schemeClr val="accent2"/>
              </a:solidFill>
              <a:ea typeface="宋体" panose="02010600030101010101" pitchFamily="2" charset="-122"/>
            </a:endParaRPr>
          </a:p>
        </p:txBody>
      </p:sp>
      <p:sp>
        <p:nvSpPr>
          <p:cNvPr id="3" name="Text Box 178"/>
          <p:cNvSpPr txBox="1">
            <a:spLocks noChangeArrowheads="1"/>
          </p:cNvSpPr>
          <p:nvPr/>
        </p:nvSpPr>
        <p:spPr bwMode="auto">
          <a:xfrm>
            <a:off x="6708775" y="2251075"/>
            <a:ext cx="2378075" cy="923330"/>
          </a:xfrm>
          <a:prstGeom prst="rect">
            <a:avLst/>
          </a:prstGeom>
          <a:solidFill>
            <a:srgbClr val="FFFF00">
              <a:alpha val="2901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err="1" smtClean="0">
                <a:solidFill>
                  <a:schemeClr val="accent2"/>
                </a:solidFill>
                <a:ea typeface="宋体" panose="02010600030101010101" pitchFamily="2" charset="-122"/>
              </a:rPr>
              <a:t>ALUctr</a:t>
            </a:r>
            <a:r>
              <a:rPr lang="en-US" altLang="zh-CN" sz="1800" dirty="0" smtClean="0">
                <a:solidFill>
                  <a:schemeClr val="accent2"/>
                </a:solidFill>
                <a:ea typeface="宋体" panose="02010600030101010101" pitchFamily="2" charset="-122"/>
              </a:rPr>
              <a:t>=</a:t>
            </a:r>
            <a:r>
              <a:rPr lang="en-US" altLang="zh-CN" sz="1800" dirty="0" err="1" smtClean="0">
                <a:solidFill>
                  <a:schemeClr val="accent2"/>
                </a:solidFill>
                <a:ea typeface="宋体" panose="02010600030101010101" pitchFamily="2" charset="-122"/>
              </a:rPr>
              <a:t>sltu</a:t>
            </a:r>
            <a:r>
              <a:rPr lang="en-US" altLang="zh-CN" sz="1800" dirty="0">
                <a:solidFill>
                  <a:schemeClr val="accent2"/>
                </a:solidFill>
                <a:ea typeface="宋体" panose="02010600030101010101" pitchFamily="2" charset="-122"/>
              </a:rPr>
              <a:t>, </a:t>
            </a:r>
            <a:r>
              <a:rPr lang="en-US" altLang="zh-CN" sz="1800" dirty="0" err="1">
                <a:solidFill>
                  <a:schemeClr val="accent2"/>
                </a:solidFill>
                <a:ea typeface="宋体" panose="02010600030101010101" pitchFamily="2" charset="-122"/>
              </a:rPr>
              <a:t>SIGctr</a:t>
            </a:r>
            <a:r>
              <a:rPr lang="en-US" altLang="zh-CN" sz="1800" dirty="0">
                <a:solidFill>
                  <a:schemeClr val="accent2"/>
                </a:solidFill>
                <a:ea typeface="宋体" panose="02010600030101010101" pitchFamily="2" charset="-122"/>
              </a:rPr>
              <a:t>=0</a:t>
            </a:r>
            <a:endParaRPr lang="zh-CN" altLang="en-US" sz="1800" dirty="0">
              <a:solidFill>
                <a:schemeClr val="accent2"/>
              </a:solidFill>
              <a:ea typeface="宋体" panose="02010600030101010101" pitchFamily="2" charset="-122"/>
            </a:endParaRPr>
          </a:p>
          <a:p>
            <a:r>
              <a:rPr lang="en-US" altLang="zh-CN" sz="1800" dirty="0" err="1" smtClean="0">
                <a:solidFill>
                  <a:schemeClr val="accent2"/>
                </a:solidFill>
                <a:ea typeface="宋体" panose="02010600030101010101" pitchFamily="2" charset="-122"/>
              </a:rPr>
              <a:t>ALUctr</a:t>
            </a:r>
            <a:r>
              <a:rPr lang="en-US" altLang="zh-CN" sz="1800" dirty="0" smtClean="0">
                <a:solidFill>
                  <a:schemeClr val="accent2"/>
                </a:solidFill>
                <a:ea typeface="宋体" panose="02010600030101010101" pitchFamily="2" charset="-122"/>
              </a:rPr>
              <a:t>=</a:t>
            </a:r>
            <a:r>
              <a:rPr lang="en-US" altLang="zh-CN" sz="1800" dirty="0" err="1" smtClean="0">
                <a:solidFill>
                  <a:schemeClr val="accent2"/>
                </a:solidFill>
                <a:ea typeface="宋体" panose="02010600030101010101" pitchFamily="2" charset="-122"/>
              </a:rPr>
              <a:t>slt</a:t>
            </a:r>
            <a:r>
              <a:rPr lang="en-US" altLang="zh-CN" sz="1800" dirty="0" smtClean="0">
                <a:solidFill>
                  <a:schemeClr val="accent2"/>
                </a:solidFill>
                <a:ea typeface="宋体" panose="02010600030101010101" pitchFamily="2" charset="-122"/>
              </a:rPr>
              <a:t>, </a:t>
            </a:r>
            <a:r>
              <a:rPr lang="en-US" altLang="zh-CN" sz="1800" dirty="0" err="1" smtClean="0">
                <a:solidFill>
                  <a:schemeClr val="accent2"/>
                </a:solidFill>
                <a:ea typeface="宋体" panose="02010600030101010101" pitchFamily="2" charset="-122"/>
              </a:rPr>
              <a:t>SIGctr</a:t>
            </a:r>
            <a:r>
              <a:rPr lang="en-US" altLang="zh-CN" sz="1800" dirty="0" smtClean="0">
                <a:solidFill>
                  <a:schemeClr val="accent2"/>
                </a:solidFill>
                <a:ea typeface="宋体" panose="02010600030101010101" pitchFamily="2" charset="-122"/>
              </a:rPr>
              <a:t>=1</a:t>
            </a:r>
          </a:p>
          <a:p>
            <a:r>
              <a:rPr lang="zh-CN" altLang="en-US" sz="1800" dirty="0" smtClean="0">
                <a:solidFill>
                  <a:schemeClr val="accent2"/>
                </a:solidFill>
                <a:ea typeface="宋体" panose="02010600030101010101" pitchFamily="2" charset="-122"/>
              </a:rPr>
              <a:t>其余</a:t>
            </a:r>
            <a:r>
              <a:rPr lang="zh-CN" altLang="en-US" sz="1800" dirty="0">
                <a:solidFill>
                  <a:schemeClr val="accent2"/>
                </a:solidFill>
                <a:ea typeface="宋体" panose="02010600030101010101" pitchFamily="2" charset="-122"/>
              </a:rPr>
              <a:t>情况，任意</a:t>
            </a:r>
          </a:p>
        </p:txBody>
      </p:sp>
      <p:sp>
        <p:nvSpPr>
          <p:cNvPr id="101391" name="Text Box 15"/>
          <p:cNvSpPr txBox="1">
            <a:spLocks noChangeArrowheads="1"/>
          </p:cNvSpPr>
          <p:nvPr/>
        </p:nvSpPr>
        <p:spPr bwMode="auto">
          <a:xfrm>
            <a:off x="1605347" y="5553759"/>
            <a:ext cx="31391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1800" dirty="0" smtClean="0">
                <a:latin typeface="黑体" panose="02010609060101010101" pitchFamily="49" charset="-122"/>
                <a:ea typeface="黑体" panose="02010609060101010101" pitchFamily="49" charset="-122"/>
              </a:rPr>
              <a:t>控制信号</a:t>
            </a:r>
            <a:r>
              <a:rPr lang="en-US" altLang="zh-CN" sz="1800" dirty="0" err="1" smtClean="0">
                <a:latin typeface="黑体" panose="02010609060101010101" pitchFamily="49" charset="-122"/>
                <a:ea typeface="黑体" panose="02010609060101010101" pitchFamily="49" charset="-122"/>
              </a:rPr>
              <a:t>SUBctr</a:t>
            </a:r>
            <a:r>
              <a:rPr lang="zh-CN" altLang="en-US" sz="1800" dirty="0">
                <a:latin typeface="黑体" panose="02010609060101010101" pitchFamily="49" charset="-122"/>
                <a:ea typeface="黑体" panose="02010609060101010101" pitchFamily="49" charset="-122"/>
              </a:rPr>
              <a:t>、</a:t>
            </a:r>
            <a:r>
              <a:rPr lang="en-US" altLang="zh-CN" sz="1800" dirty="0" err="1" smtClean="0">
                <a:latin typeface="黑体" panose="02010609060101010101" pitchFamily="49" charset="-122"/>
                <a:ea typeface="黑体" panose="02010609060101010101" pitchFamily="49" charset="-122"/>
              </a:rPr>
              <a:t>Opctr</a:t>
            </a:r>
            <a:r>
              <a:rPr lang="zh-CN" altLang="en-US" sz="1800" dirty="0" smtClean="0">
                <a:latin typeface="黑体" panose="02010609060101010101" pitchFamily="49" charset="-122"/>
                <a:ea typeface="黑体" panose="02010609060101010101" pitchFamily="49" charset="-122"/>
              </a:rPr>
              <a:t>、</a:t>
            </a:r>
            <a:r>
              <a:rPr lang="en-US" altLang="zh-CN" sz="1800" dirty="0" err="1" smtClean="0">
                <a:latin typeface="黑体" panose="02010609060101010101" pitchFamily="49" charset="-122"/>
                <a:ea typeface="黑体" panose="02010609060101010101" pitchFamily="49" charset="-122"/>
              </a:rPr>
              <a:t>Ovctr</a:t>
            </a:r>
            <a:r>
              <a:rPr lang="zh-CN" altLang="en-US" sz="1800" dirty="0" smtClean="0">
                <a:latin typeface="黑体" panose="02010609060101010101" pitchFamily="49" charset="-122"/>
                <a:ea typeface="黑体" panose="02010609060101010101" pitchFamily="49" charset="-122"/>
              </a:rPr>
              <a:t>和</a:t>
            </a:r>
            <a:r>
              <a:rPr lang="en-US" altLang="zh-CN" sz="1800" dirty="0" err="1" smtClean="0">
                <a:latin typeface="黑体" panose="02010609060101010101" pitchFamily="49" charset="-122"/>
                <a:ea typeface="黑体" panose="02010609060101010101" pitchFamily="49" charset="-122"/>
              </a:rPr>
              <a:t>SIGctr</a:t>
            </a:r>
            <a:r>
              <a:rPr lang="zh-CN" altLang="en-US" sz="1800" dirty="0" smtClean="0">
                <a:latin typeface="黑体" panose="02010609060101010101" pitchFamily="49" charset="-122"/>
                <a:ea typeface="黑体" panose="02010609060101010101" pitchFamily="49" charset="-122"/>
              </a:rPr>
              <a:t>由</a:t>
            </a:r>
            <a:r>
              <a:rPr lang="en-US" altLang="zh-CN" sz="1800" dirty="0" err="1" smtClean="0">
                <a:latin typeface="黑体" panose="02010609060101010101" pitchFamily="49" charset="-122"/>
                <a:ea typeface="黑体" panose="02010609060101010101" pitchFamily="49" charset="-122"/>
              </a:rPr>
              <a:t>ALUctr</a:t>
            </a:r>
            <a:r>
              <a:rPr lang="zh-CN" altLang="en-US" sz="1800" dirty="0" smtClean="0">
                <a:latin typeface="黑体" panose="02010609060101010101" pitchFamily="49" charset="-122"/>
                <a:ea typeface="黑体" panose="02010609060101010101" pitchFamily="49" charset="-122"/>
              </a:rPr>
              <a:t>产生</a:t>
            </a:r>
            <a:endParaRPr lang="zh-CN" altLang="en-US" sz="1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4"/>
          </p:nvPr>
        </p:nvSpPr>
        <p:spPr/>
        <p:txBody>
          <a:bodyPr/>
          <a:lstStyle/>
          <a:p>
            <a:fld id="{70802E8F-0752-4B92-8D61-85EF13D2DB20}" type="slidenum">
              <a:rPr lang="zh-CN" altLang="en-US" smtClean="0"/>
              <a:pPr/>
              <a:t>27</a:t>
            </a:fld>
            <a:endParaRPr lang="zh-CN" altLang="en-US"/>
          </a:p>
        </p:txBody>
      </p:sp>
      <p:sp>
        <p:nvSpPr>
          <p:cNvPr id="5" name="文本框 4"/>
          <p:cNvSpPr txBox="1"/>
          <p:nvPr/>
        </p:nvSpPr>
        <p:spPr>
          <a:xfrm>
            <a:off x="5641668" y="6372758"/>
            <a:ext cx="314632" cy="230832"/>
          </a:xfrm>
          <a:prstGeom prst="rect">
            <a:avLst/>
          </a:prstGeom>
          <a:solidFill>
            <a:schemeClr val="bg1"/>
          </a:solidFill>
        </p:spPr>
        <p:txBody>
          <a:bodyPr wrap="square" rtlCol="0">
            <a:spAutoFit/>
          </a:bodyPr>
          <a:lstStyle/>
          <a:p>
            <a:endParaRPr lang="zh-CN" altLang="en-US" sz="900" b="0" dirty="0"/>
          </a:p>
        </p:txBody>
      </p:sp>
      <p:sp>
        <p:nvSpPr>
          <p:cNvPr id="6" name="文本框 5"/>
          <p:cNvSpPr txBox="1"/>
          <p:nvPr/>
        </p:nvSpPr>
        <p:spPr>
          <a:xfrm>
            <a:off x="5744757" y="6294103"/>
            <a:ext cx="201306" cy="307777"/>
          </a:xfrm>
          <a:prstGeom prst="rect">
            <a:avLst/>
          </a:prstGeom>
          <a:noFill/>
        </p:spPr>
        <p:txBody>
          <a:bodyPr wrap="square" rtlCol="0">
            <a:spAutoFit/>
          </a:bodyPr>
          <a:lstStyle/>
          <a:p>
            <a:r>
              <a:rPr lang="en-US" altLang="zh-CN" sz="1400" b="0" dirty="0" smtClean="0"/>
              <a:t>3</a:t>
            </a:r>
            <a:endParaRPr lang="zh-CN" altLang="en-US" sz="1400" b="0" dirty="0"/>
          </a:p>
        </p:txBody>
      </p:sp>
      <p:sp>
        <p:nvSpPr>
          <p:cNvPr id="7" name="文本框 6"/>
          <p:cNvSpPr txBox="1"/>
          <p:nvPr/>
        </p:nvSpPr>
        <p:spPr>
          <a:xfrm>
            <a:off x="5043590" y="922173"/>
            <a:ext cx="1012722" cy="338554"/>
          </a:xfrm>
          <a:prstGeom prst="rect">
            <a:avLst/>
          </a:prstGeom>
          <a:noFill/>
        </p:spPr>
        <p:txBody>
          <a:bodyPr wrap="square" rtlCol="0">
            <a:spAutoFit/>
          </a:bodyPr>
          <a:lstStyle/>
          <a:p>
            <a:r>
              <a:rPr lang="zh-CN" altLang="en-US" dirty="0" smtClean="0"/>
              <a:t>溢出控制</a:t>
            </a:r>
            <a:endParaRPr lang="zh-CN" altLang="en-US" dirty="0"/>
          </a:p>
        </p:txBody>
      </p:sp>
      <p:sp>
        <p:nvSpPr>
          <p:cNvPr id="20" name="文本框 19"/>
          <p:cNvSpPr txBox="1"/>
          <p:nvPr/>
        </p:nvSpPr>
        <p:spPr>
          <a:xfrm>
            <a:off x="1098986" y="5165410"/>
            <a:ext cx="1012722" cy="338554"/>
          </a:xfrm>
          <a:prstGeom prst="rect">
            <a:avLst/>
          </a:prstGeom>
          <a:noFill/>
        </p:spPr>
        <p:txBody>
          <a:bodyPr wrap="square" rtlCol="0">
            <a:spAutoFit/>
          </a:bodyPr>
          <a:lstStyle/>
          <a:p>
            <a:r>
              <a:rPr lang="zh-CN" altLang="en-US" dirty="0" smtClean="0"/>
              <a:t>减法控制</a:t>
            </a:r>
            <a:endParaRPr lang="zh-CN" altLang="en-US" dirty="0"/>
          </a:p>
        </p:txBody>
      </p:sp>
      <p:sp>
        <p:nvSpPr>
          <p:cNvPr id="10" name="文本框 9"/>
          <p:cNvSpPr txBox="1"/>
          <p:nvPr/>
        </p:nvSpPr>
        <p:spPr>
          <a:xfrm>
            <a:off x="5744757" y="2443331"/>
            <a:ext cx="1081547" cy="338554"/>
          </a:xfrm>
          <a:prstGeom prst="rect">
            <a:avLst/>
          </a:prstGeom>
          <a:noFill/>
        </p:spPr>
        <p:txBody>
          <a:bodyPr wrap="square" rtlCol="0">
            <a:spAutoFit/>
          </a:bodyPr>
          <a:lstStyle/>
          <a:p>
            <a:r>
              <a:rPr lang="zh-CN" altLang="en-US" dirty="0" smtClean="0"/>
              <a:t>比较控制</a:t>
            </a:r>
            <a:endParaRPr lang="zh-CN" altLang="en-US" dirty="0"/>
          </a:p>
        </p:txBody>
      </p:sp>
      <p:sp>
        <p:nvSpPr>
          <p:cNvPr id="21" name="Text Box 178"/>
          <p:cNvSpPr txBox="1">
            <a:spLocks noChangeArrowheads="1"/>
          </p:cNvSpPr>
          <p:nvPr/>
        </p:nvSpPr>
        <p:spPr bwMode="auto">
          <a:xfrm>
            <a:off x="6990080" y="5457940"/>
            <a:ext cx="2490123" cy="803297"/>
          </a:xfrm>
          <a:prstGeom prst="rect">
            <a:avLst/>
          </a:prstGeom>
          <a:solidFill>
            <a:srgbClr val="FFFF00">
              <a:alpha val="2901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0" r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15000"/>
              </a:spcBef>
            </a:pPr>
            <a:r>
              <a:rPr lang="zh-CN" altLang="en-US" sz="1400" dirty="0" smtClean="0">
                <a:solidFill>
                  <a:srgbClr val="008000"/>
                </a:solidFill>
                <a:latin typeface="微软雅黑" pitchFamily="34" charset="-122"/>
                <a:ea typeface="微软雅黑" pitchFamily="34" charset="-122"/>
              </a:rPr>
              <a:t>做减法以比较大小，规则：</a:t>
            </a:r>
          </a:p>
          <a:p>
            <a:pPr>
              <a:spcBef>
                <a:spcPct val="15000"/>
              </a:spcBef>
            </a:pPr>
            <a:r>
              <a:rPr lang="en-US" altLang="zh-CN" sz="1400" dirty="0" smtClean="0">
                <a:solidFill>
                  <a:srgbClr val="008000"/>
                </a:solidFill>
                <a:latin typeface="微软雅黑" pitchFamily="34" charset="-122"/>
                <a:ea typeface="微软雅黑" pitchFamily="34" charset="-122"/>
              </a:rPr>
              <a:t>Unsigned: CF=0</a:t>
            </a:r>
            <a:r>
              <a:rPr lang="zh-CN" altLang="en-US" sz="1400" dirty="0" smtClean="0">
                <a:solidFill>
                  <a:srgbClr val="008000"/>
                </a:solidFill>
                <a:latin typeface="微软雅黑" pitchFamily="34" charset="-122"/>
                <a:ea typeface="微软雅黑" pitchFamily="34" charset="-122"/>
              </a:rPr>
              <a:t>时，大于 </a:t>
            </a:r>
          </a:p>
          <a:p>
            <a:pPr>
              <a:spcBef>
                <a:spcPct val="15000"/>
              </a:spcBef>
            </a:pPr>
            <a:r>
              <a:rPr lang="en-US" altLang="zh-CN" sz="1400" dirty="0" smtClean="0">
                <a:solidFill>
                  <a:srgbClr val="008000"/>
                </a:solidFill>
                <a:latin typeface="微软雅黑" pitchFamily="34" charset="-122"/>
                <a:ea typeface="微软雅黑" pitchFamily="34" charset="-122"/>
              </a:rPr>
              <a:t>Signed</a:t>
            </a:r>
            <a:r>
              <a:rPr lang="zh-CN" altLang="en-US" sz="1400" dirty="0" smtClean="0">
                <a:solidFill>
                  <a:srgbClr val="008000"/>
                </a:solidFill>
                <a:latin typeface="微软雅黑" pitchFamily="34" charset="-122"/>
                <a:ea typeface="微软雅黑" pitchFamily="34" charset="-122"/>
              </a:rPr>
              <a:t>：</a:t>
            </a:r>
            <a:r>
              <a:rPr lang="en-US" altLang="zh-CN" sz="1400" dirty="0" smtClean="0">
                <a:solidFill>
                  <a:srgbClr val="008000"/>
                </a:solidFill>
                <a:latin typeface="微软雅黑" pitchFamily="34" charset="-122"/>
                <a:ea typeface="微软雅黑" pitchFamily="34" charset="-122"/>
              </a:rPr>
              <a:t>OF</a:t>
            </a:r>
            <a:r>
              <a:rPr lang="en-US" altLang="zh-CN" sz="1400" dirty="0" smtClean="0">
                <a:solidFill>
                  <a:srgbClr val="008000"/>
                </a:solidFill>
                <a:latin typeface="微软雅黑" pitchFamily="34" charset="-122"/>
                <a:ea typeface="微软雅黑" pitchFamily="34" charset="-122"/>
                <a:sym typeface="Symbol" pitchFamily="18" charset="2"/>
              </a:rPr>
              <a:t>=</a:t>
            </a:r>
            <a:r>
              <a:rPr lang="en-US" altLang="zh-CN" sz="1400" dirty="0" smtClean="0">
                <a:solidFill>
                  <a:srgbClr val="008000"/>
                </a:solidFill>
                <a:latin typeface="微软雅黑" pitchFamily="34" charset="-122"/>
                <a:ea typeface="微软雅黑" pitchFamily="34" charset="-122"/>
              </a:rPr>
              <a:t>SF</a:t>
            </a:r>
            <a:r>
              <a:rPr lang="zh-CN" altLang="en-US" sz="1400" dirty="0" smtClean="0">
                <a:solidFill>
                  <a:srgbClr val="008000"/>
                </a:solidFill>
                <a:latin typeface="微软雅黑" pitchFamily="34" charset="-122"/>
                <a:ea typeface="微软雅黑" pitchFamily="34" charset="-122"/>
              </a:rPr>
              <a:t>时，大于</a:t>
            </a:r>
            <a:endParaRPr lang="zh-CN" altLang="en-US" sz="1400" dirty="0">
              <a:solidFill>
                <a:srgbClr val="008000"/>
              </a:solidFill>
              <a:latin typeface="微软雅黑" pitchFamily="34" charset="-122"/>
              <a:ea typeface="微软雅黑" pitchFamily="34" charset="-122"/>
            </a:endParaRPr>
          </a:p>
        </p:txBody>
      </p:sp>
    </p:spTree>
    <p:extLst>
      <p:ext uri="{BB962C8B-B14F-4D97-AF65-F5344CB8AC3E}">
        <p14:creationId xmlns:p14="http://schemas.microsoft.com/office/powerpoint/2010/main" val="4183653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841"/>
                                        </p:tgtEl>
                                        <p:attrNameLst>
                                          <p:attrName>style.visibility</p:attrName>
                                        </p:attrNameLst>
                                      </p:cBhvr>
                                      <p:to>
                                        <p:strVal val="visible"/>
                                      </p:to>
                                    </p:set>
                                    <p:animEffect transition="in" filter="blinds(horizontal)">
                                      <p:cBhvr>
                                        <p:cTn id="7" dur="500"/>
                                        <p:tgtEl>
                                          <p:spTgt spid="497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7839"/>
                                        </p:tgtEl>
                                        <p:attrNameLst>
                                          <p:attrName>style.visibility</p:attrName>
                                        </p:attrNameLst>
                                      </p:cBhvr>
                                      <p:to>
                                        <p:strVal val="visible"/>
                                      </p:to>
                                    </p:set>
                                    <p:animEffect transition="in" filter="blinds(horizontal)">
                                      <p:cBhvr>
                                        <p:cTn id="12" dur="500"/>
                                        <p:tgtEl>
                                          <p:spTgt spid="4978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1391"/>
                                        </p:tgtEl>
                                        <p:attrNameLst>
                                          <p:attrName>style.visibility</p:attrName>
                                        </p:attrNameLst>
                                      </p:cBhvr>
                                      <p:to>
                                        <p:strVal val="visible"/>
                                      </p:to>
                                    </p:set>
                                    <p:animEffect transition="in" filter="wipe(down)">
                                      <p:cBhvr>
                                        <p:cTn id="26" dur="500"/>
                                        <p:tgtEl>
                                          <p:spTgt spid="1013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841" grpId="0" animBg="1"/>
      <p:bldP spid="14" grpId="0" animBg="1"/>
      <p:bldP spid="2" grpId="0" animBg="1"/>
      <p:bldP spid="3" grpId="0" animBg="1"/>
      <p:bldP spid="101391" grpId="0"/>
      <p:bldP spid="7" grpId="0"/>
      <p:bldP spid="20" grpId="0"/>
      <p:bldP spid="10" grpId="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44500" y="160338"/>
            <a:ext cx="7499350" cy="422275"/>
          </a:xfrm>
        </p:spPr>
        <p:txBody>
          <a:bodyPr/>
          <a:lstStyle/>
          <a:p>
            <a:r>
              <a:rPr lang="en-US" altLang="zh-CN" dirty="0" smtClean="0">
                <a:ea typeface="宋体" panose="02010600030101010101" pitchFamily="2" charset="-122"/>
              </a:rPr>
              <a:t>ALUctr</a:t>
            </a:r>
            <a:r>
              <a:rPr lang="zh-CN" altLang="en-US" dirty="0" smtClean="0">
                <a:ea typeface="宋体" panose="02010600030101010101" pitchFamily="2" charset="-122"/>
              </a:rPr>
              <a:t>与</a:t>
            </a:r>
            <a:r>
              <a:rPr lang="en-US" altLang="zh-CN" dirty="0" smtClean="0">
                <a:ea typeface="宋体" panose="02010600030101010101" pitchFamily="2" charset="-122"/>
              </a:rPr>
              <a:t>ALU</a:t>
            </a:r>
            <a:r>
              <a:rPr lang="zh-CN" altLang="en-US" dirty="0" smtClean="0">
                <a:ea typeface="宋体" panose="02010600030101010101" pitchFamily="2" charset="-122"/>
              </a:rPr>
              <a:t>内部控制信号的关系</a:t>
            </a:r>
          </a:p>
        </p:txBody>
      </p:sp>
      <p:sp>
        <p:nvSpPr>
          <p:cNvPr id="103427" name="Rectangle 3"/>
          <p:cNvSpPr>
            <a:spLocks noGrp="1" noChangeArrowheads="1"/>
          </p:cNvSpPr>
          <p:nvPr>
            <p:ph type="body" idx="1"/>
          </p:nvPr>
        </p:nvSpPr>
        <p:spPr/>
        <p:txBody>
          <a:bodyPr/>
          <a:lstStyle/>
          <a:p>
            <a:endParaRPr lang="zh-CN" altLang="en-US" smtClean="0">
              <a:ea typeface="宋体" panose="02010600030101010101" pitchFamily="2" charset="-122"/>
            </a:endParaRPr>
          </a:p>
        </p:txBody>
      </p:sp>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50875"/>
            <a:ext cx="9144001"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Rectangle 5"/>
          <p:cNvSpPr>
            <a:spLocks noChangeArrowheads="1"/>
          </p:cNvSpPr>
          <p:nvPr/>
        </p:nvSpPr>
        <p:spPr bwMode="auto">
          <a:xfrm>
            <a:off x="3032893" y="4721225"/>
            <a:ext cx="6096820"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40000"/>
              </a:spcBef>
            </a:pPr>
            <a:r>
              <a:rPr lang="pt-BR" altLang="zh-CN" sz="1800" dirty="0">
                <a:ea typeface="宋体" panose="02010600030101010101" pitchFamily="2" charset="-122"/>
              </a:rPr>
              <a:t>SUBctr = ALUctr&lt;2&gt;</a:t>
            </a:r>
            <a:endParaRPr lang="en-US" altLang="zh-CN" sz="1800" dirty="0">
              <a:ea typeface="宋体" panose="02010600030101010101" pitchFamily="2" charset="-122"/>
            </a:endParaRPr>
          </a:p>
          <a:p>
            <a:pPr>
              <a:spcBef>
                <a:spcPct val="40000"/>
              </a:spcBef>
            </a:pPr>
            <a:r>
              <a:rPr lang="pt-BR" altLang="zh-CN" sz="1800" dirty="0">
                <a:ea typeface="宋体" panose="02010600030101010101" pitchFamily="2" charset="-122"/>
              </a:rPr>
              <a:t>OVctr = </a:t>
            </a:r>
            <a:r>
              <a:rPr lang="en-US" altLang="zh-CN" sz="1800" dirty="0">
                <a:ea typeface="宋体" panose="02010600030101010101" pitchFamily="2" charset="-122"/>
              </a:rPr>
              <a:t>!</a:t>
            </a:r>
            <a:r>
              <a:rPr lang="pt-BR" altLang="zh-CN" sz="1800" dirty="0">
                <a:ea typeface="宋体" panose="02010600030101010101" pitchFamily="2" charset="-122"/>
              </a:rPr>
              <a:t>ALUctr&lt;1&gt;&amp;ALUctr&lt;0&gt;</a:t>
            </a:r>
            <a:endParaRPr lang="en-US" altLang="zh-CN" sz="1800" dirty="0">
              <a:ea typeface="宋体" panose="02010600030101010101" pitchFamily="2" charset="-122"/>
            </a:endParaRPr>
          </a:p>
          <a:p>
            <a:pPr>
              <a:spcBef>
                <a:spcPct val="40000"/>
              </a:spcBef>
            </a:pPr>
            <a:r>
              <a:rPr lang="pt-BR" altLang="zh-CN" sz="1800" dirty="0">
                <a:ea typeface="宋体" panose="02010600030101010101" pitchFamily="2" charset="-122"/>
              </a:rPr>
              <a:t>SIGctr = </a:t>
            </a:r>
            <a:r>
              <a:rPr lang="pt-BR" altLang="zh-CN" sz="1800" dirty="0" smtClean="0">
                <a:ea typeface="宋体" panose="02010600030101010101" pitchFamily="2" charset="-122"/>
              </a:rPr>
              <a:t>ALUctr&lt;0&gt;         </a:t>
            </a:r>
            <a:r>
              <a:rPr lang="en-US" altLang="zh-CN" sz="1800" dirty="0" smtClean="0">
                <a:solidFill>
                  <a:schemeClr val="accent1"/>
                </a:solidFill>
                <a:ea typeface="宋体" panose="02010600030101010101" pitchFamily="2" charset="-122"/>
              </a:rPr>
              <a:t>7</a:t>
            </a:r>
            <a:r>
              <a:rPr lang="zh-CN" altLang="en-US" sz="1800" dirty="0" smtClean="0">
                <a:solidFill>
                  <a:schemeClr val="accent1"/>
                </a:solidFill>
                <a:ea typeface="宋体" panose="02010600030101010101" pitchFamily="2" charset="-122"/>
              </a:rPr>
              <a:t>条指令系统中不用</a:t>
            </a:r>
            <a:endParaRPr lang="en-US" altLang="zh-CN" sz="1800" dirty="0">
              <a:solidFill>
                <a:schemeClr val="accent1"/>
              </a:solidFill>
              <a:ea typeface="宋体" panose="02010600030101010101" pitchFamily="2" charset="-122"/>
            </a:endParaRPr>
          </a:p>
          <a:p>
            <a:pPr>
              <a:spcBef>
                <a:spcPct val="40000"/>
              </a:spcBef>
            </a:pPr>
            <a:r>
              <a:rPr lang="pt-BR" altLang="zh-CN" sz="1800" dirty="0">
                <a:ea typeface="宋体" panose="02010600030101010101" pitchFamily="2" charset="-122"/>
              </a:rPr>
              <a:t>OPctr&lt;1&gt; = ALUctr&lt;2&gt; &amp; ALUctr&lt;1&gt;</a:t>
            </a:r>
            <a:endParaRPr lang="en-US" altLang="zh-CN" sz="1800" dirty="0">
              <a:ea typeface="宋体" panose="02010600030101010101" pitchFamily="2" charset="-122"/>
            </a:endParaRPr>
          </a:p>
          <a:p>
            <a:pPr>
              <a:spcBef>
                <a:spcPct val="40000"/>
              </a:spcBef>
            </a:pPr>
            <a:r>
              <a:rPr lang="en-US" altLang="zh-CN" sz="1800" dirty="0" err="1">
                <a:ea typeface="宋体" panose="02010600030101010101" pitchFamily="2" charset="-122"/>
              </a:rPr>
              <a:t>OPctr</a:t>
            </a:r>
            <a:r>
              <a:rPr lang="en-US" altLang="zh-CN" sz="1800" dirty="0">
                <a:ea typeface="宋体" panose="02010600030101010101" pitchFamily="2" charset="-122"/>
              </a:rPr>
              <a:t>&lt;0&gt; = !ALUctr&lt;2&gt; </a:t>
            </a:r>
            <a:r>
              <a:rPr lang="pt-BR" altLang="zh-CN" dirty="0">
                <a:ea typeface="宋体" panose="02010600030101010101" pitchFamily="2" charset="-122"/>
              </a:rPr>
              <a:t>&amp;</a:t>
            </a:r>
            <a:r>
              <a:rPr lang="en-US" altLang="zh-CN" dirty="0">
                <a:ea typeface="宋体" panose="02010600030101010101" pitchFamily="2" charset="-122"/>
              </a:rPr>
              <a:t> </a:t>
            </a:r>
            <a:r>
              <a:rPr lang="en-US" altLang="zh-CN" sz="1800" dirty="0">
                <a:ea typeface="宋体" panose="02010600030101010101" pitchFamily="2" charset="-122"/>
              </a:rPr>
              <a:t>ALUctr&lt;1&gt; &amp; !ALUctr&lt;0&gt;</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28</a:t>
            </a:fld>
            <a:endParaRPr lang="zh-CN" altLang="en-US"/>
          </a:p>
        </p:txBody>
      </p:sp>
      <p:sp>
        <p:nvSpPr>
          <p:cNvPr id="3" name="文本框 2"/>
          <p:cNvSpPr txBox="1"/>
          <p:nvPr/>
        </p:nvSpPr>
        <p:spPr>
          <a:xfrm>
            <a:off x="216310" y="4721225"/>
            <a:ext cx="2939845" cy="707886"/>
          </a:xfrm>
          <a:prstGeom prst="rect">
            <a:avLst/>
          </a:prstGeom>
          <a:noFill/>
        </p:spPr>
        <p:txBody>
          <a:bodyPr wrap="square" rtlCol="0">
            <a:spAutoFit/>
          </a:bodyPr>
          <a:lstStyle/>
          <a:p>
            <a:r>
              <a:rPr lang="zh-CN" altLang="en-US" sz="2000" dirty="0" smtClean="0">
                <a:solidFill>
                  <a:schemeClr val="accent2"/>
                </a:solidFill>
              </a:rPr>
              <a:t>根据上表可写出</a:t>
            </a:r>
            <a:r>
              <a:rPr lang="en-US" altLang="zh-CN" sz="2000" dirty="0" smtClean="0">
                <a:solidFill>
                  <a:schemeClr val="accent2"/>
                </a:solidFill>
              </a:rPr>
              <a:t>ALU</a:t>
            </a:r>
            <a:r>
              <a:rPr lang="zh-CN" altLang="en-US" sz="2000" dirty="0" smtClean="0">
                <a:solidFill>
                  <a:schemeClr val="accent2"/>
                </a:solidFill>
              </a:rPr>
              <a:t>操作控制信号的逻辑：</a:t>
            </a:r>
            <a:endParaRPr lang="zh-CN" altLang="en-US" sz="2000" dirty="0">
              <a:solidFill>
                <a:schemeClr val="accent2"/>
              </a:solidFill>
            </a:endParaRPr>
          </a:p>
        </p:txBody>
      </p:sp>
      <p:sp>
        <p:nvSpPr>
          <p:cNvPr id="4" name="文本框 3"/>
          <p:cNvSpPr txBox="1"/>
          <p:nvPr/>
        </p:nvSpPr>
        <p:spPr>
          <a:xfrm>
            <a:off x="2123768" y="627499"/>
            <a:ext cx="117988" cy="307777"/>
          </a:xfrm>
          <a:prstGeom prst="rect">
            <a:avLst/>
          </a:prstGeom>
          <a:solidFill>
            <a:schemeClr val="bg1"/>
          </a:solidFill>
        </p:spPr>
        <p:txBody>
          <a:bodyPr wrap="square" rtlCol="0">
            <a:spAutoFit/>
          </a:bodyPr>
          <a:lstStyle/>
          <a:p>
            <a:r>
              <a:rPr lang="en-US" altLang="zh-CN" sz="1400" b="0" dirty="0" smtClean="0"/>
              <a:t>5</a:t>
            </a:r>
            <a:endParaRPr lang="zh-CN" altLang="en-US" sz="1400" b="0" dirty="0"/>
          </a:p>
        </p:txBody>
      </p:sp>
      <p:sp>
        <p:nvSpPr>
          <p:cNvPr id="5" name="圆角矩形 4"/>
          <p:cNvSpPr/>
          <p:nvPr/>
        </p:nvSpPr>
        <p:spPr bwMode="auto">
          <a:xfrm>
            <a:off x="216310" y="3755923"/>
            <a:ext cx="8790038" cy="786580"/>
          </a:xfrm>
          <a:prstGeom prst="roundRect">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6941574" y="4561393"/>
            <a:ext cx="2188139" cy="338554"/>
          </a:xfrm>
          <a:prstGeom prst="rect">
            <a:avLst/>
          </a:prstGeom>
          <a:noFill/>
        </p:spPr>
        <p:txBody>
          <a:bodyPr wrap="square" rtlCol="0">
            <a:spAutoFit/>
          </a:bodyPr>
          <a:lstStyle/>
          <a:p>
            <a:r>
              <a:rPr lang="en-US" altLang="zh-CN" dirty="0" smtClean="0">
                <a:solidFill>
                  <a:srgbClr val="FF0000"/>
                </a:solidFill>
              </a:rPr>
              <a:t>7</a:t>
            </a:r>
            <a:r>
              <a:rPr lang="zh-CN" altLang="en-US" dirty="0" smtClean="0">
                <a:solidFill>
                  <a:srgbClr val="FF0000"/>
                </a:solidFill>
              </a:rPr>
              <a:t>条指令系统中未用</a:t>
            </a:r>
            <a:endParaRPr lang="zh-CN" altLang="en-US" dirty="0">
              <a:solidFill>
                <a:srgbClr val="FF0000"/>
              </a:solidFill>
            </a:endParaRPr>
          </a:p>
        </p:txBody>
      </p:sp>
      <p:sp>
        <p:nvSpPr>
          <p:cNvPr id="11" name="TextBox 10"/>
          <p:cNvSpPr txBox="1"/>
          <p:nvPr/>
        </p:nvSpPr>
        <p:spPr>
          <a:xfrm>
            <a:off x="623455" y="6096000"/>
            <a:ext cx="598241" cy="338554"/>
          </a:xfrm>
          <a:prstGeom prst="rect">
            <a:avLst/>
          </a:prstGeom>
          <a:noFill/>
        </p:spPr>
        <p:txBody>
          <a:bodyPr wrap="none" rtlCol="0">
            <a:spAutoFit/>
          </a:bodyPr>
          <a:lstStyle/>
          <a:p>
            <a:r>
              <a:rPr lang="zh-CN" altLang="en-US" dirty="0" smtClean="0">
                <a:hlinkClick r:id="" action="ppaction://noaction"/>
              </a:rPr>
              <a:t>参考</a:t>
            </a:r>
            <a:endParaRPr lang="zh-CN" altLang="en-US" dirty="0"/>
          </a:p>
        </p:txBody>
      </p:sp>
    </p:spTree>
    <p:extLst>
      <p:ext uri="{BB962C8B-B14F-4D97-AF65-F5344CB8AC3E}">
        <p14:creationId xmlns:p14="http://schemas.microsoft.com/office/powerpoint/2010/main" val="241948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wipe(down)">
                                      <p:cBhvr>
                                        <p:cTn id="12"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71475" y="142875"/>
            <a:ext cx="8150225" cy="422275"/>
          </a:xfrm>
          <a:noFill/>
        </p:spPr>
        <p:txBody>
          <a:bodyPr/>
          <a:lstStyle/>
          <a:p>
            <a:r>
              <a:rPr lang="zh-CN" altLang="en-US" dirty="0" smtClean="0">
                <a:ea typeface="宋体" panose="02010600030101010101" pitchFamily="2" charset="-122"/>
              </a:rPr>
              <a:t>综合分析结果，得到指令与控制信号的关系表</a:t>
            </a:r>
          </a:p>
        </p:txBody>
      </p:sp>
      <p:grpSp>
        <p:nvGrpSpPr>
          <p:cNvPr id="114691" name="Group 3"/>
          <p:cNvGrpSpPr>
            <a:grpSpLocks/>
          </p:cNvGrpSpPr>
          <p:nvPr/>
        </p:nvGrpSpPr>
        <p:grpSpPr bwMode="auto">
          <a:xfrm>
            <a:off x="1066800" y="1511300"/>
            <a:ext cx="6858000" cy="3105150"/>
            <a:chOff x="672" y="952"/>
            <a:chExt cx="4320" cy="1956"/>
          </a:xfrm>
        </p:grpSpPr>
        <p:grpSp>
          <p:nvGrpSpPr>
            <p:cNvPr id="114772" name="Group 4"/>
            <p:cNvGrpSpPr>
              <a:grpSpLocks/>
            </p:cNvGrpSpPr>
            <p:nvPr/>
          </p:nvGrpSpPr>
          <p:grpSpPr bwMode="auto">
            <a:xfrm>
              <a:off x="672" y="952"/>
              <a:ext cx="4320" cy="1946"/>
              <a:chOff x="672" y="952"/>
              <a:chExt cx="4320" cy="1946"/>
            </a:xfrm>
          </p:grpSpPr>
          <p:sp>
            <p:nvSpPr>
              <p:cNvPr id="114836" name="Rectangle 5"/>
              <p:cNvSpPr>
                <a:spLocks noChangeArrowheads="1"/>
              </p:cNvSpPr>
              <p:nvPr/>
            </p:nvSpPr>
            <p:spPr bwMode="auto">
              <a:xfrm>
                <a:off x="1719" y="960"/>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add</a:t>
                </a:r>
              </a:p>
            </p:txBody>
          </p:sp>
          <p:sp>
            <p:nvSpPr>
              <p:cNvPr id="114837" name="Rectangle 6"/>
              <p:cNvSpPr>
                <a:spLocks noChangeArrowheads="1"/>
              </p:cNvSpPr>
              <p:nvPr/>
            </p:nvSpPr>
            <p:spPr bwMode="auto">
              <a:xfrm>
                <a:off x="2199" y="960"/>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sub</a:t>
                </a:r>
              </a:p>
            </p:txBody>
          </p:sp>
          <p:sp>
            <p:nvSpPr>
              <p:cNvPr id="114838" name="Rectangle 7"/>
              <p:cNvSpPr>
                <a:spLocks noChangeArrowheads="1"/>
              </p:cNvSpPr>
              <p:nvPr/>
            </p:nvSpPr>
            <p:spPr bwMode="auto">
              <a:xfrm>
                <a:off x="2679" y="960"/>
                <a:ext cx="2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ori</a:t>
                </a:r>
              </a:p>
            </p:txBody>
          </p:sp>
          <p:sp>
            <p:nvSpPr>
              <p:cNvPr id="114839" name="Rectangle 8"/>
              <p:cNvSpPr>
                <a:spLocks noChangeArrowheads="1"/>
              </p:cNvSpPr>
              <p:nvPr/>
            </p:nvSpPr>
            <p:spPr bwMode="auto">
              <a:xfrm>
                <a:off x="3159" y="960"/>
                <a:ext cx="25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lw</a:t>
                </a:r>
              </a:p>
            </p:txBody>
          </p:sp>
          <p:sp>
            <p:nvSpPr>
              <p:cNvPr id="114840" name="Rectangle 9"/>
              <p:cNvSpPr>
                <a:spLocks noChangeArrowheads="1"/>
              </p:cNvSpPr>
              <p:nvPr/>
            </p:nvSpPr>
            <p:spPr bwMode="auto">
              <a:xfrm>
                <a:off x="3639" y="960"/>
                <a:ext cx="2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sw</a:t>
                </a:r>
              </a:p>
            </p:txBody>
          </p:sp>
          <p:sp>
            <p:nvSpPr>
              <p:cNvPr id="114841" name="Rectangle 10"/>
              <p:cNvSpPr>
                <a:spLocks noChangeArrowheads="1"/>
              </p:cNvSpPr>
              <p:nvPr/>
            </p:nvSpPr>
            <p:spPr bwMode="auto">
              <a:xfrm>
                <a:off x="4119" y="960"/>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beq</a:t>
                </a:r>
              </a:p>
            </p:txBody>
          </p:sp>
          <p:sp>
            <p:nvSpPr>
              <p:cNvPr id="114842" name="Rectangle 11"/>
              <p:cNvSpPr>
                <a:spLocks noChangeArrowheads="1"/>
              </p:cNvSpPr>
              <p:nvPr/>
            </p:nvSpPr>
            <p:spPr bwMode="auto">
              <a:xfrm>
                <a:off x="4551" y="960"/>
                <a:ext cx="42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jump</a:t>
                </a:r>
              </a:p>
            </p:txBody>
          </p:sp>
          <p:sp>
            <p:nvSpPr>
              <p:cNvPr id="114843" name="Rectangle 12"/>
              <p:cNvSpPr>
                <a:spLocks noChangeArrowheads="1"/>
              </p:cNvSpPr>
              <p:nvPr/>
            </p:nvSpPr>
            <p:spPr bwMode="auto">
              <a:xfrm>
                <a:off x="759" y="1152"/>
                <a:ext cx="56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RegDst</a:t>
                </a:r>
              </a:p>
            </p:txBody>
          </p:sp>
          <p:sp>
            <p:nvSpPr>
              <p:cNvPr id="114844" name="Rectangle 13"/>
              <p:cNvSpPr>
                <a:spLocks noChangeArrowheads="1"/>
              </p:cNvSpPr>
              <p:nvPr/>
            </p:nvSpPr>
            <p:spPr bwMode="auto">
              <a:xfrm>
                <a:off x="759" y="1344"/>
                <a:ext cx="58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ALUSrc</a:t>
                </a:r>
              </a:p>
            </p:txBody>
          </p:sp>
          <p:sp>
            <p:nvSpPr>
              <p:cNvPr id="114845" name="Rectangle 14"/>
              <p:cNvSpPr>
                <a:spLocks noChangeArrowheads="1"/>
              </p:cNvSpPr>
              <p:nvPr/>
            </p:nvSpPr>
            <p:spPr bwMode="auto">
              <a:xfrm>
                <a:off x="759" y="1536"/>
                <a:ext cx="76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MemtoReg</a:t>
                </a:r>
              </a:p>
            </p:txBody>
          </p:sp>
          <p:sp>
            <p:nvSpPr>
              <p:cNvPr id="114846" name="Rectangle 15"/>
              <p:cNvSpPr>
                <a:spLocks noChangeArrowheads="1"/>
              </p:cNvSpPr>
              <p:nvPr/>
            </p:nvSpPr>
            <p:spPr bwMode="auto">
              <a:xfrm>
                <a:off x="759" y="1728"/>
                <a:ext cx="6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RegWrite</a:t>
                </a:r>
              </a:p>
            </p:txBody>
          </p:sp>
          <p:sp>
            <p:nvSpPr>
              <p:cNvPr id="114847" name="Rectangle 16"/>
              <p:cNvSpPr>
                <a:spLocks noChangeArrowheads="1"/>
              </p:cNvSpPr>
              <p:nvPr/>
            </p:nvSpPr>
            <p:spPr bwMode="auto">
              <a:xfrm>
                <a:off x="759" y="1920"/>
                <a:ext cx="7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MemWrite</a:t>
                </a:r>
              </a:p>
            </p:txBody>
          </p:sp>
          <p:sp>
            <p:nvSpPr>
              <p:cNvPr id="114848" name="Rectangle 17"/>
              <p:cNvSpPr>
                <a:spLocks noChangeArrowheads="1"/>
              </p:cNvSpPr>
              <p:nvPr/>
            </p:nvSpPr>
            <p:spPr bwMode="auto">
              <a:xfrm>
                <a:off x="759" y="2112"/>
                <a:ext cx="55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Branch</a:t>
                </a:r>
              </a:p>
            </p:txBody>
          </p:sp>
          <p:sp>
            <p:nvSpPr>
              <p:cNvPr id="114849" name="Rectangle 18"/>
              <p:cNvSpPr>
                <a:spLocks noChangeArrowheads="1"/>
              </p:cNvSpPr>
              <p:nvPr/>
            </p:nvSpPr>
            <p:spPr bwMode="auto">
              <a:xfrm>
                <a:off x="759" y="2304"/>
                <a:ext cx="45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Jump</a:t>
                </a:r>
              </a:p>
            </p:txBody>
          </p:sp>
          <p:sp>
            <p:nvSpPr>
              <p:cNvPr id="114850" name="Rectangle 19"/>
              <p:cNvSpPr>
                <a:spLocks noChangeArrowheads="1"/>
              </p:cNvSpPr>
              <p:nvPr/>
            </p:nvSpPr>
            <p:spPr bwMode="auto">
              <a:xfrm>
                <a:off x="759" y="2496"/>
                <a:ext cx="4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ExtOp</a:t>
                </a:r>
              </a:p>
            </p:txBody>
          </p:sp>
          <p:sp>
            <p:nvSpPr>
              <p:cNvPr id="114851" name="Rectangle 20"/>
              <p:cNvSpPr>
                <a:spLocks noChangeArrowheads="1"/>
              </p:cNvSpPr>
              <p:nvPr/>
            </p:nvSpPr>
            <p:spPr bwMode="auto">
              <a:xfrm>
                <a:off x="759" y="2688"/>
                <a:ext cx="87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dirty="0">
                    <a:ea typeface="宋体" panose="02010600030101010101" pitchFamily="2" charset="-122"/>
                  </a:rPr>
                  <a:t>ALUctr&lt;2:0</a:t>
                </a:r>
                <a:r>
                  <a:rPr lang="en-US" altLang="zh-CN" dirty="0">
                    <a:latin typeface="Times New Roman" panose="02020603050405020304" pitchFamily="18" charset="0"/>
                    <a:ea typeface="宋体" panose="02010600030101010101" pitchFamily="2" charset="-122"/>
                  </a:rPr>
                  <a:t>&gt;</a:t>
                </a:r>
              </a:p>
            </p:txBody>
          </p:sp>
          <p:sp>
            <p:nvSpPr>
              <p:cNvPr id="114852" name="Line 21"/>
              <p:cNvSpPr>
                <a:spLocks noChangeShapeType="1"/>
              </p:cNvSpPr>
              <p:nvPr/>
            </p:nvSpPr>
            <p:spPr bwMode="auto">
              <a:xfrm>
                <a:off x="680" y="1344"/>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3" name="Line 22"/>
              <p:cNvSpPr>
                <a:spLocks noChangeShapeType="1"/>
              </p:cNvSpPr>
              <p:nvPr/>
            </p:nvSpPr>
            <p:spPr bwMode="auto">
              <a:xfrm>
                <a:off x="680" y="1536"/>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4" name="Line 23"/>
              <p:cNvSpPr>
                <a:spLocks noChangeShapeType="1"/>
              </p:cNvSpPr>
              <p:nvPr/>
            </p:nvSpPr>
            <p:spPr bwMode="auto">
              <a:xfrm>
                <a:off x="680" y="1728"/>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5" name="Line 24"/>
              <p:cNvSpPr>
                <a:spLocks noChangeShapeType="1"/>
              </p:cNvSpPr>
              <p:nvPr/>
            </p:nvSpPr>
            <p:spPr bwMode="auto">
              <a:xfrm>
                <a:off x="680" y="1920"/>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6" name="Line 25"/>
              <p:cNvSpPr>
                <a:spLocks noChangeShapeType="1"/>
              </p:cNvSpPr>
              <p:nvPr/>
            </p:nvSpPr>
            <p:spPr bwMode="auto">
              <a:xfrm>
                <a:off x="680" y="2112"/>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7" name="Line 26"/>
              <p:cNvSpPr>
                <a:spLocks noChangeShapeType="1"/>
              </p:cNvSpPr>
              <p:nvPr/>
            </p:nvSpPr>
            <p:spPr bwMode="auto">
              <a:xfrm>
                <a:off x="680" y="2304"/>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8" name="Line 27"/>
              <p:cNvSpPr>
                <a:spLocks noChangeShapeType="1"/>
              </p:cNvSpPr>
              <p:nvPr/>
            </p:nvSpPr>
            <p:spPr bwMode="auto">
              <a:xfrm>
                <a:off x="680" y="2496"/>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9" name="Line 28"/>
              <p:cNvSpPr>
                <a:spLocks noChangeShapeType="1"/>
              </p:cNvSpPr>
              <p:nvPr/>
            </p:nvSpPr>
            <p:spPr bwMode="auto">
              <a:xfrm>
                <a:off x="680" y="2688"/>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0" name="Line 29"/>
              <p:cNvSpPr>
                <a:spLocks noChangeShapeType="1"/>
              </p:cNvSpPr>
              <p:nvPr/>
            </p:nvSpPr>
            <p:spPr bwMode="auto">
              <a:xfrm>
                <a:off x="680" y="1152"/>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1" name="Line 30"/>
              <p:cNvSpPr>
                <a:spLocks noChangeShapeType="1"/>
              </p:cNvSpPr>
              <p:nvPr/>
            </p:nvSpPr>
            <p:spPr bwMode="auto">
              <a:xfrm>
                <a:off x="680" y="2880"/>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2" name="Line 31"/>
              <p:cNvSpPr>
                <a:spLocks noChangeShapeType="1"/>
              </p:cNvSpPr>
              <p:nvPr/>
            </p:nvSpPr>
            <p:spPr bwMode="auto">
              <a:xfrm flipV="1">
                <a:off x="163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3" name="Line 32"/>
              <p:cNvSpPr>
                <a:spLocks noChangeShapeType="1"/>
              </p:cNvSpPr>
              <p:nvPr/>
            </p:nvSpPr>
            <p:spPr bwMode="auto">
              <a:xfrm>
                <a:off x="680" y="960"/>
                <a:ext cx="4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4" name="Line 33"/>
              <p:cNvSpPr>
                <a:spLocks noChangeShapeType="1"/>
              </p:cNvSpPr>
              <p:nvPr/>
            </p:nvSpPr>
            <p:spPr bwMode="auto">
              <a:xfrm flipV="1">
                <a:off x="211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5" name="Line 34"/>
              <p:cNvSpPr>
                <a:spLocks noChangeShapeType="1"/>
              </p:cNvSpPr>
              <p:nvPr/>
            </p:nvSpPr>
            <p:spPr bwMode="auto">
              <a:xfrm flipV="1">
                <a:off x="259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6" name="Line 35"/>
              <p:cNvSpPr>
                <a:spLocks noChangeShapeType="1"/>
              </p:cNvSpPr>
              <p:nvPr/>
            </p:nvSpPr>
            <p:spPr bwMode="auto">
              <a:xfrm flipV="1">
                <a:off x="307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7" name="Line 36"/>
              <p:cNvSpPr>
                <a:spLocks noChangeShapeType="1"/>
              </p:cNvSpPr>
              <p:nvPr/>
            </p:nvSpPr>
            <p:spPr bwMode="auto">
              <a:xfrm flipV="1">
                <a:off x="355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8" name="Line 37"/>
              <p:cNvSpPr>
                <a:spLocks noChangeShapeType="1"/>
              </p:cNvSpPr>
              <p:nvPr/>
            </p:nvSpPr>
            <p:spPr bwMode="auto">
              <a:xfrm flipV="1">
                <a:off x="403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9" name="Line 38"/>
              <p:cNvSpPr>
                <a:spLocks noChangeShapeType="1"/>
              </p:cNvSpPr>
              <p:nvPr/>
            </p:nvSpPr>
            <p:spPr bwMode="auto">
              <a:xfrm flipV="1">
                <a:off x="451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70" name="Line 39"/>
              <p:cNvSpPr>
                <a:spLocks noChangeShapeType="1"/>
              </p:cNvSpPr>
              <p:nvPr/>
            </p:nvSpPr>
            <p:spPr bwMode="auto">
              <a:xfrm flipV="1">
                <a:off x="499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71" name="Line 40"/>
              <p:cNvSpPr>
                <a:spLocks noChangeShapeType="1"/>
              </p:cNvSpPr>
              <p:nvPr/>
            </p:nvSpPr>
            <p:spPr bwMode="auto">
              <a:xfrm flipV="1">
                <a:off x="672" y="952"/>
                <a:ext cx="0" cy="19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773" name="Rectangle 41"/>
            <p:cNvSpPr>
              <a:spLocks noChangeArrowheads="1"/>
            </p:cNvSpPr>
            <p:nvPr/>
          </p:nvSpPr>
          <p:spPr bwMode="auto">
            <a:xfrm>
              <a:off x="176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774" name="Rectangle 42"/>
            <p:cNvSpPr>
              <a:spLocks noChangeArrowheads="1"/>
            </p:cNvSpPr>
            <p:nvPr/>
          </p:nvSpPr>
          <p:spPr bwMode="auto">
            <a:xfrm>
              <a:off x="176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75" name="Rectangle 43"/>
            <p:cNvSpPr>
              <a:spLocks noChangeArrowheads="1"/>
            </p:cNvSpPr>
            <p:nvPr/>
          </p:nvSpPr>
          <p:spPr bwMode="auto">
            <a:xfrm>
              <a:off x="176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76" name="Rectangle 44"/>
            <p:cNvSpPr>
              <a:spLocks noChangeArrowheads="1"/>
            </p:cNvSpPr>
            <p:nvPr/>
          </p:nvSpPr>
          <p:spPr bwMode="auto">
            <a:xfrm>
              <a:off x="176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777" name="Rectangle 45"/>
            <p:cNvSpPr>
              <a:spLocks noChangeArrowheads="1"/>
            </p:cNvSpPr>
            <p:nvPr/>
          </p:nvSpPr>
          <p:spPr bwMode="auto">
            <a:xfrm>
              <a:off x="176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78" name="Rectangle 46"/>
            <p:cNvSpPr>
              <a:spLocks noChangeArrowheads="1"/>
            </p:cNvSpPr>
            <p:nvPr/>
          </p:nvSpPr>
          <p:spPr bwMode="auto">
            <a:xfrm>
              <a:off x="176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79" name="Rectangle 47"/>
            <p:cNvSpPr>
              <a:spLocks noChangeArrowheads="1"/>
            </p:cNvSpPr>
            <p:nvPr/>
          </p:nvSpPr>
          <p:spPr bwMode="auto">
            <a:xfrm>
              <a:off x="176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80" name="Rectangle 48"/>
            <p:cNvSpPr>
              <a:spLocks noChangeArrowheads="1"/>
            </p:cNvSpPr>
            <p:nvPr/>
          </p:nvSpPr>
          <p:spPr bwMode="auto">
            <a:xfrm>
              <a:off x="176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781" name="Rectangle 49"/>
            <p:cNvSpPr>
              <a:spLocks noChangeArrowheads="1"/>
            </p:cNvSpPr>
            <p:nvPr/>
          </p:nvSpPr>
          <p:spPr bwMode="auto">
            <a:xfrm>
              <a:off x="1719" y="2688"/>
              <a:ext cx="3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add</a:t>
              </a:r>
            </a:p>
          </p:txBody>
        </p:sp>
        <p:sp>
          <p:nvSpPr>
            <p:cNvPr id="114782" name="Rectangle 50"/>
            <p:cNvSpPr>
              <a:spLocks noChangeArrowheads="1"/>
            </p:cNvSpPr>
            <p:nvPr/>
          </p:nvSpPr>
          <p:spPr bwMode="auto">
            <a:xfrm>
              <a:off x="224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783" name="Rectangle 51"/>
            <p:cNvSpPr>
              <a:spLocks noChangeArrowheads="1"/>
            </p:cNvSpPr>
            <p:nvPr/>
          </p:nvSpPr>
          <p:spPr bwMode="auto">
            <a:xfrm>
              <a:off x="224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84" name="Rectangle 52"/>
            <p:cNvSpPr>
              <a:spLocks noChangeArrowheads="1"/>
            </p:cNvSpPr>
            <p:nvPr/>
          </p:nvSpPr>
          <p:spPr bwMode="auto">
            <a:xfrm>
              <a:off x="224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85" name="Rectangle 53"/>
            <p:cNvSpPr>
              <a:spLocks noChangeArrowheads="1"/>
            </p:cNvSpPr>
            <p:nvPr/>
          </p:nvSpPr>
          <p:spPr bwMode="auto">
            <a:xfrm>
              <a:off x="224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786" name="Rectangle 54"/>
            <p:cNvSpPr>
              <a:spLocks noChangeArrowheads="1"/>
            </p:cNvSpPr>
            <p:nvPr/>
          </p:nvSpPr>
          <p:spPr bwMode="auto">
            <a:xfrm>
              <a:off x="224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87" name="Rectangle 55"/>
            <p:cNvSpPr>
              <a:spLocks noChangeArrowheads="1"/>
            </p:cNvSpPr>
            <p:nvPr/>
          </p:nvSpPr>
          <p:spPr bwMode="auto">
            <a:xfrm>
              <a:off x="224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88" name="Rectangle 56"/>
            <p:cNvSpPr>
              <a:spLocks noChangeArrowheads="1"/>
            </p:cNvSpPr>
            <p:nvPr/>
          </p:nvSpPr>
          <p:spPr bwMode="auto">
            <a:xfrm>
              <a:off x="224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89" name="Rectangle 57"/>
            <p:cNvSpPr>
              <a:spLocks noChangeArrowheads="1"/>
            </p:cNvSpPr>
            <p:nvPr/>
          </p:nvSpPr>
          <p:spPr bwMode="auto">
            <a:xfrm>
              <a:off x="224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790" name="Rectangle 58"/>
            <p:cNvSpPr>
              <a:spLocks noChangeArrowheads="1"/>
            </p:cNvSpPr>
            <p:nvPr/>
          </p:nvSpPr>
          <p:spPr bwMode="auto">
            <a:xfrm>
              <a:off x="2035" y="2688"/>
              <a:ext cx="44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a:ea typeface="宋体" panose="02010600030101010101" pitchFamily="2" charset="-122"/>
                </a:rPr>
                <a:t>   sub</a:t>
              </a:r>
            </a:p>
          </p:txBody>
        </p:sp>
        <p:sp>
          <p:nvSpPr>
            <p:cNvPr id="114791" name="Rectangle 59"/>
            <p:cNvSpPr>
              <a:spLocks noChangeArrowheads="1"/>
            </p:cNvSpPr>
            <p:nvPr/>
          </p:nvSpPr>
          <p:spPr bwMode="auto">
            <a:xfrm>
              <a:off x="272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92" name="Rectangle 60"/>
            <p:cNvSpPr>
              <a:spLocks noChangeArrowheads="1"/>
            </p:cNvSpPr>
            <p:nvPr/>
          </p:nvSpPr>
          <p:spPr bwMode="auto">
            <a:xfrm>
              <a:off x="272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793" name="Rectangle 61"/>
            <p:cNvSpPr>
              <a:spLocks noChangeArrowheads="1"/>
            </p:cNvSpPr>
            <p:nvPr/>
          </p:nvSpPr>
          <p:spPr bwMode="auto">
            <a:xfrm>
              <a:off x="272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94" name="Rectangle 62"/>
            <p:cNvSpPr>
              <a:spLocks noChangeArrowheads="1"/>
            </p:cNvSpPr>
            <p:nvPr/>
          </p:nvSpPr>
          <p:spPr bwMode="auto">
            <a:xfrm>
              <a:off x="272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795" name="Rectangle 63"/>
            <p:cNvSpPr>
              <a:spLocks noChangeArrowheads="1"/>
            </p:cNvSpPr>
            <p:nvPr/>
          </p:nvSpPr>
          <p:spPr bwMode="auto">
            <a:xfrm>
              <a:off x="272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96" name="Rectangle 64"/>
            <p:cNvSpPr>
              <a:spLocks noChangeArrowheads="1"/>
            </p:cNvSpPr>
            <p:nvPr/>
          </p:nvSpPr>
          <p:spPr bwMode="auto">
            <a:xfrm>
              <a:off x="272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97" name="Rectangle 65"/>
            <p:cNvSpPr>
              <a:spLocks noChangeArrowheads="1"/>
            </p:cNvSpPr>
            <p:nvPr/>
          </p:nvSpPr>
          <p:spPr bwMode="auto">
            <a:xfrm>
              <a:off x="272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98" name="Rectangle 66"/>
            <p:cNvSpPr>
              <a:spLocks noChangeArrowheads="1"/>
            </p:cNvSpPr>
            <p:nvPr/>
          </p:nvSpPr>
          <p:spPr bwMode="auto">
            <a:xfrm>
              <a:off x="272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99" name="Rectangle 67"/>
            <p:cNvSpPr>
              <a:spLocks noChangeArrowheads="1"/>
            </p:cNvSpPr>
            <p:nvPr/>
          </p:nvSpPr>
          <p:spPr bwMode="auto">
            <a:xfrm>
              <a:off x="2679" y="2688"/>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or</a:t>
              </a:r>
            </a:p>
          </p:txBody>
        </p:sp>
        <p:sp>
          <p:nvSpPr>
            <p:cNvPr id="114800" name="Rectangle 68"/>
            <p:cNvSpPr>
              <a:spLocks noChangeArrowheads="1"/>
            </p:cNvSpPr>
            <p:nvPr/>
          </p:nvSpPr>
          <p:spPr bwMode="auto">
            <a:xfrm>
              <a:off x="320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01" name="Rectangle 69"/>
            <p:cNvSpPr>
              <a:spLocks noChangeArrowheads="1"/>
            </p:cNvSpPr>
            <p:nvPr/>
          </p:nvSpPr>
          <p:spPr bwMode="auto">
            <a:xfrm>
              <a:off x="320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02" name="Rectangle 70"/>
            <p:cNvSpPr>
              <a:spLocks noChangeArrowheads="1"/>
            </p:cNvSpPr>
            <p:nvPr/>
          </p:nvSpPr>
          <p:spPr bwMode="auto">
            <a:xfrm>
              <a:off x="320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03" name="Rectangle 71"/>
            <p:cNvSpPr>
              <a:spLocks noChangeArrowheads="1"/>
            </p:cNvSpPr>
            <p:nvPr/>
          </p:nvSpPr>
          <p:spPr bwMode="auto">
            <a:xfrm>
              <a:off x="320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04" name="Rectangle 72"/>
            <p:cNvSpPr>
              <a:spLocks noChangeArrowheads="1"/>
            </p:cNvSpPr>
            <p:nvPr/>
          </p:nvSpPr>
          <p:spPr bwMode="auto">
            <a:xfrm>
              <a:off x="320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05" name="Rectangle 73"/>
            <p:cNvSpPr>
              <a:spLocks noChangeArrowheads="1"/>
            </p:cNvSpPr>
            <p:nvPr/>
          </p:nvSpPr>
          <p:spPr bwMode="auto">
            <a:xfrm>
              <a:off x="320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06" name="Rectangle 74"/>
            <p:cNvSpPr>
              <a:spLocks noChangeArrowheads="1"/>
            </p:cNvSpPr>
            <p:nvPr/>
          </p:nvSpPr>
          <p:spPr bwMode="auto">
            <a:xfrm>
              <a:off x="320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07" name="Rectangle 75"/>
            <p:cNvSpPr>
              <a:spLocks noChangeArrowheads="1"/>
            </p:cNvSpPr>
            <p:nvPr/>
          </p:nvSpPr>
          <p:spPr bwMode="auto">
            <a:xfrm>
              <a:off x="320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08" name="Rectangle 76"/>
            <p:cNvSpPr>
              <a:spLocks noChangeArrowheads="1"/>
            </p:cNvSpPr>
            <p:nvPr/>
          </p:nvSpPr>
          <p:spPr bwMode="auto">
            <a:xfrm>
              <a:off x="3159" y="2688"/>
              <a:ext cx="41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addu</a:t>
              </a:r>
            </a:p>
          </p:txBody>
        </p:sp>
        <p:sp>
          <p:nvSpPr>
            <p:cNvPr id="114809" name="Rectangle 77"/>
            <p:cNvSpPr>
              <a:spLocks noChangeArrowheads="1"/>
            </p:cNvSpPr>
            <p:nvPr/>
          </p:nvSpPr>
          <p:spPr bwMode="auto">
            <a:xfrm>
              <a:off x="368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10" name="Rectangle 78"/>
            <p:cNvSpPr>
              <a:spLocks noChangeArrowheads="1"/>
            </p:cNvSpPr>
            <p:nvPr/>
          </p:nvSpPr>
          <p:spPr bwMode="auto">
            <a:xfrm>
              <a:off x="368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11" name="Rectangle 79"/>
            <p:cNvSpPr>
              <a:spLocks noChangeArrowheads="1"/>
            </p:cNvSpPr>
            <p:nvPr/>
          </p:nvSpPr>
          <p:spPr bwMode="auto">
            <a:xfrm>
              <a:off x="368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12" name="Rectangle 80"/>
            <p:cNvSpPr>
              <a:spLocks noChangeArrowheads="1"/>
            </p:cNvSpPr>
            <p:nvPr/>
          </p:nvSpPr>
          <p:spPr bwMode="auto">
            <a:xfrm>
              <a:off x="368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13" name="Rectangle 81"/>
            <p:cNvSpPr>
              <a:spLocks noChangeArrowheads="1"/>
            </p:cNvSpPr>
            <p:nvPr/>
          </p:nvSpPr>
          <p:spPr bwMode="auto">
            <a:xfrm>
              <a:off x="368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14" name="Rectangle 82"/>
            <p:cNvSpPr>
              <a:spLocks noChangeArrowheads="1"/>
            </p:cNvSpPr>
            <p:nvPr/>
          </p:nvSpPr>
          <p:spPr bwMode="auto">
            <a:xfrm>
              <a:off x="368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15" name="Rectangle 83"/>
            <p:cNvSpPr>
              <a:spLocks noChangeArrowheads="1"/>
            </p:cNvSpPr>
            <p:nvPr/>
          </p:nvSpPr>
          <p:spPr bwMode="auto">
            <a:xfrm>
              <a:off x="368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16" name="Rectangle 84"/>
            <p:cNvSpPr>
              <a:spLocks noChangeArrowheads="1"/>
            </p:cNvSpPr>
            <p:nvPr/>
          </p:nvSpPr>
          <p:spPr bwMode="auto">
            <a:xfrm>
              <a:off x="368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17" name="Rectangle 85"/>
            <p:cNvSpPr>
              <a:spLocks noChangeArrowheads="1"/>
            </p:cNvSpPr>
            <p:nvPr/>
          </p:nvSpPr>
          <p:spPr bwMode="auto">
            <a:xfrm>
              <a:off x="3639" y="2688"/>
              <a:ext cx="41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addu</a:t>
              </a:r>
            </a:p>
          </p:txBody>
        </p:sp>
        <p:sp>
          <p:nvSpPr>
            <p:cNvPr id="114818" name="Rectangle 86"/>
            <p:cNvSpPr>
              <a:spLocks noChangeArrowheads="1"/>
            </p:cNvSpPr>
            <p:nvPr/>
          </p:nvSpPr>
          <p:spPr bwMode="auto">
            <a:xfrm>
              <a:off x="416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19" name="Rectangle 87"/>
            <p:cNvSpPr>
              <a:spLocks noChangeArrowheads="1"/>
            </p:cNvSpPr>
            <p:nvPr/>
          </p:nvSpPr>
          <p:spPr bwMode="auto">
            <a:xfrm>
              <a:off x="416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20" name="Rectangle 88"/>
            <p:cNvSpPr>
              <a:spLocks noChangeArrowheads="1"/>
            </p:cNvSpPr>
            <p:nvPr/>
          </p:nvSpPr>
          <p:spPr bwMode="auto">
            <a:xfrm>
              <a:off x="416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21" name="Rectangle 89"/>
            <p:cNvSpPr>
              <a:spLocks noChangeArrowheads="1"/>
            </p:cNvSpPr>
            <p:nvPr/>
          </p:nvSpPr>
          <p:spPr bwMode="auto">
            <a:xfrm>
              <a:off x="416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ea typeface="宋体" panose="02010600030101010101" pitchFamily="2" charset="-122"/>
                </a:rPr>
                <a:t>0</a:t>
              </a:r>
            </a:p>
          </p:txBody>
        </p:sp>
        <p:sp>
          <p:nvSpPr>
            <p:cNvPr id="114822" name="Rectangle 90"/>
            <p:cNvSpPr>
              <a:spLocks noChangeArrowheads="1"/>
            </p:cNvSpPr>
            <p:nvPr/>
          </p:nvSpPr>
          <p:spPr bwMode="auto">
            <a:xfrm>
              <a:off x="416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23" name="Rectangle 91"/>
            <p:cNvSpPr>
              <a:spLocks noChangeArrowheads="1"/>
            </p:cNvSpPr>
            <p:nvPr/>
          </p:nvSpPr>
          <p:spPr bwMode="auto">
            <a:xfrm>
              <a:off x="416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24" name="Rectangle 92"/>
            <p:cNvSpPr>
              <a:spLocks noChangeArrowheads="1"/>
            </p:cNvSpPr>
            <p:nvPr/>
          </p:nvSpPr>
          <p:spPr bwMode="auto">
            <a:xfrm>
              <a:off x="416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25" name="Rectangle 93"/>
            <p:cNvSpPr>
              <a:spLocks noChangeArrowheads="1"/>
            </p:cNvSpPr>
            <p:nvPr/>
          </p:nvSpPr>
          <p:spPr bwMode="auto">
            <a:xfrm>
              <a:off x="416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26" name="Rectangle 94"/>
            <p:cNvSpPr>
              <a:spLocks noChangeArrowheads="1"/>
            </p:cNvSpPr>
            <p:nvPr/>
          </p:nvSpPr>
          <p:spPr bwMode="auto">
            <a:xfrm>
              <a:off x="4001" y="2698"/>
              <a:ext cx="45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 subu</a:t>
              </a:r>
            </a:p>
          </p:txBody>
        </p:sp>
        <p:sp>
          <p:nvSpPr>
            <p:cNvPr id="114827" name="Rectangle 95"/>
            <p:cNvSpPr>
              <a:spLocks noChangeArrowheads="1"/>
            </p:cNvSpPr>
            <p:nvPr/>
          </p:nvSpPr>
          <p:spPr bwMode="auto">
            <a:xfrm>
              <a:off x="4647" y="115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28" name="Rectangle 96"/>
            <p:cNvSpPr>
              <a:spLocks noChangeArrowheads="1"/>
            </p:cNvSpPr>
            <p:nvPr/>
          </p:nvSpPr>
          <p:spPr bwMode="auto">
            <a:xfrm>
              <a:off x="4647" y="134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29" name="Rectangle 97"/>
            <p:cNvSpPr>
              <a:spLocks noChangeArrowheads="1"/>
            </p:cNvSpPr>
            <p:nvPr/>
          </p:nvSpPr>
          <p:spPr bwMode="auto">
            <a:xfrm>
              <a:off x="4647" y="153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30" name="Rectangle 98"/>
            <p:cNvSpPr>
              <a:spLocks noChangeArrowheads="1"/>
            </p:cNvSpPr>
            <p:nvPr/>
          </p:nvSpPr>
          <p:spPr bwMode="auto">
            <a:xfrm>
              <a:off x="4647" y="1728"/>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dirty="0">
                  <a:ea typeface="宋体" panose="02010600030101010101" pitchFamily="2" charset="-122"/>
                </a:rPr>
                <a:t>0</a:t>
              </a:r>
            </a:p>
          </p:txBody>
        </p:sp>
        <p:sp>
          <p:nvSpPr>
            <p:cNvPr id="114831" name="Rectangle 99"/>
            <p:cNvSpPr>
              <a:spLocks noChangeArrowheads="1"/>
            </p:cNvSpPr>
            <p:nvPr/>
          </p:nvSpPr>
          <p:spPr bwMode="auto">
            <a:xfrm>
              <a:off x="4647" y="1920"/>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32" name="Rectangle 100"/>
            <p:cNvSpPr>
              <a:spLocks noChangeArrowheads="1"/>
            </p:cNvSpPr>
            <p:nvPr/>
          </p:nvSpPr>
          <p:spPr bwMode="auto">
            <a:xfrm>
              <a:off x="4647" y="211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833" name="Rectangle 101"/>
            <p:cNvSpPr>
              <a:spLocks noChangeArrowheads="1"/>
            </p:cNvSpPr>
            <p:nvPr/>
          </p:nvSpPr>
          <p:spPr bwMode="auto">
            <a:xfrm>
              <a:off x="4647" y="2304"/>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a:t>
              </a:r>
            </a:p>
          </p:txBody>
        </p:sp>
        <p:sp>
          <p:nvSpPr>
            <p:cNvPr id="114834" name="Rectangle 102"/>
            <p:cNvSpPr>
              <a:spLocks noChangeArrowheads="1"/>
            </p:cNvSpPr>
            <p:nvPr/>
          </p:nvSpPr>
          <p:spPr bwMode="auto">
            <a:xfrm>
              <a:off x="4647" y="2496"/>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a:t>
              </a:r>
            </a:p>
          </p:txBody>
        </p:sp>
        <p:sp>
          <p:nvSpPr>
            <p:cNvPr id="114835" name="Rectangle 103"/>
            <p:cNvSpPr>
              <a:spLocks noChangeArrowheads="1"/>
            </p:cNvSpPr>
            <p:nvPr/>
          </p:nvSpPr>
          <p:spPr bwMode="auto">
            <a:xfrm>
              <a:off x="4599" y="2688"/>
              <a:ext cx="3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xxx</a:t>
              </a:r>
            </a:p>
          </p:txBody>
        </p:sp>
      </p:grpSp>
      <p:sp>
        <p:nvSpPr>
          <p:cNvPr id="114692" name="Line 104"/>
          <p:cNvSpPr>
            <a:spLocks noChangeShapeType="1"/>
          </p:cNvSpPr>
          <p:nvPr/>
        </p:nvSpPr>
        <p:spPr bwMode="auto">
          <a:xfrm>
            <a:off x="2603500" y="1219200"/>
            <a:ext cx="5308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4693" name="Group 105"/>
          <p:cNvGrpSpPr>
            <a:grpSpLocks/>
          </p:cNvGrpSpPr>
          <p:nvPr/>
        </p:nvGrpSpPr>
        <p:grpSpPr bwMode="auto">
          <a:xfrm>
            <a:off x="1377950" y="6096000"/>
            <a:ext cx="6083300" cy="333375"/>
            <a:chOff x="868" y="3840"/>
            <a:chExt cx="3832" cy="210"/>
          </a:xfrm>
        </p:grpSpPr>
        <p:sp>
          <p:nvSpPr>
            <p:cNvPr id="114766" name="Rectangle 106"/>
            <p:cNvSpPr>
              <a:spLocks noChangeArrowheads="1"/>
            </p:cNvSpPr>
            <p:nvPr/>
          </p:nvSpPr>
          <p:spPr bwMode="auto">
            <a:xfrm>
              <a:off x="872" y="3848"/>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4767" name="Group 107"/>
            <p:cNvGrpSpPr>
              <a:grpSpLocks/>
            </p:cNvGrpSpPr>
            <p:nvPr/>
          </p:nvGrpSpPr>
          <p:grpSpPr bwMode="auto">
            <a:xfrm>
              <a:off x="868" y="3840"/>
              <a:ext cx="664" cy="210"/>
              <a:chOff x="868" y="3840"/>
              <a:chExt cx="664" cy="210"/>
            </a:xfrm>
          </p:grpSpPr>
          <p:sp>
            <p:nvSpPr>
              <p:cNvPr id="114770" name="Rectangle 108"/>
              <p:cNvSpPr>
                <a:spLocks noChangeArrowheads="1"/>
              </p:cNvSpPr>
              <p:nvPr/>
            </p:nvSpPr>
            <p:spPr bwMode="auto">
              <a:xfrm>
                <a:off x="868" y="3844"/>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71" name="Rectangle 109"/>
              <p:cNvSpPr>
                <a:spLocks noChangeArrowheads="1"/>
              </p:cNvSpPr>
              <p:nvPr/>
            </p:nvSpPr>
            <p:spPr bwMode="auto">
              <a:xfrm>
                <a:off x="1065" y="3840"/>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op</a:t>
                </a:r>
              </a:p>
            </p:txBody>
          </p:sp>
        </p:grpSp>
        <p:sp>
          <p:nvSpPr>
            <p:cNvPr id="114768" name="Rectangle 110"/>
            <p:cNvSpPr>
              <a:spLocks noChangeArrowheads="1"/>
            </p:cNvSpPr>
            <p:nvPr/>
          </p:nvSpPr>
          <p:spPr bwMode="auto">
            <a:xfrm>
              <a:off x="1540" y="3844"/>
              <a:ext cx="316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69" name="Rectangle 111"/>
            <p:cNvSpPr>
              <a:spLocks noChangeArrowheads="1"/>
            </p:cNvSpPr>
            <p:nvPr/>
          </p:nvSpPr>
          <p:spPr bwMode="auto">
            <a:xfrm>
              <a:off x="2546" y="3840"/>
              <a:ext cx="9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target</a:t>
              </a:r>
              <a:r>
                <a:rPr lang="en-US" altLang="zh-CN">
                  <a:latin typeface="Times New Roman" panose="02020603050405020304" pitchFamily="18" charset="0"/>
                  <a:ea typeface="宋体" panose="02010600030101010101" pitchFamily="2" charset="-122"/>
                </a:rPr>
                <a:t> </a:t>
              </a:r>
              <a:r>
                <a:rPr lang="en-US" altLang="zh-CN">
                  <a:ea typeface="宋体" panose="02010600030101010101" pitchFamily="2" charset="-122"/>
                </a:rPr>
                <a:t>address</a:t>
              </a:r>
            </a:p>
          </p:txBody>
        </p:sp>
      </p:grpSp>
      <p:grpSp>
        <p:nvGrpSpPr>
          <p:cNvPr id="114694" name="Group 112"/>
          <p:cNvGrpSpPr>
            <a:grpSpLocks/>
          </p:cNvGrpSpPr>
          <p:nvPr/>
        </p:nvGrpSpPr>
        <p:grpSpPr bwMode="auto">
          <a:xfrm>
            <a:off x="1281113" y="4876800"/>
            <a:ext cx="6313487" cy="638175"/>
            <a:chOff x="807" y="3072"/>
            <a:chExt cx="3977" cy="402"/>
          </a:xfrm>
        </p:grpSpPr>
        <p:grpSp>
          <p:nvGrpSpPr>
            <p:cNvPr id="114738" name="Group 113"/>
            <p:cNvGrpSpPr>
              <a:grpSpLocks/>
            </p:cNvGrpSpPr>
            <p:nvPr/>
          </p:nvGrpSpPr>
          <p:grpSpPr bwMode="auto">
            <a:xfrm>
              <a:off x="868" y="3264"/>
              <a:ext cx="3832" cy="210"/>
              <a:chOff x="868" y="3264"/>
              <a:chExt cx="3832" cy="210"/>
            </a:xfrm>
          </p:grpSpPr>
          <p:sp>
            <p:nvSpPr>
              <p:cNvPr id="114746" name="Rectangle 114"/>
              <p:cNvSpPr>
                <a:spLocks noChangeArrowheads="1"/>
              </p:cNvSpPr>
              <p:nvPr/>
            </p:nvSpPr>
            <p:spPr bwMode="auto">
              <a:xfrm>
                <a:off x="872" y="3272"/>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4747" name="Group 115"/>
              <p:cNvGrpSpPr>
                <a:grpSpLocks/>
              </p:cNvGrpSpPr>
              <p:nvPr/>
            </p:nvGrpSpPr>
            <p:grpSpPr bwMode="auto">
              <a:xfrm>
                <a:off x="868" y="3264"/>
                <a:ext cx="3832" cy="210"/>
                <a:chOff x="868" y="3264"/>
                <a:chExt cx="3832" cy="210"/>
              </a:xfrm>
            </p:grpSpPr>
            <p:grpSp>
              <p:nvGrpSpPr>
                <p:cNvPr id="114748" name="Group 116"/>
                <p:cNvGrpSpPr>
                  <a:grpSpLocks/>
                </p:cNvGrpSpPr>
                <p:nvPr/>
              </p:nvGrpSpPr>
              <p:grpSpPr bwMode="auto">
                <a:xfrm>
                  <a:off x="868" y="3264"/>
                  <a:ext cx="664" cy="210"/>
                  <a:chOff x="868" y="3264"/>
                  <a:chExt cx="664" cy="210"/>
                </a:xfrm>
              </p:grpSpPr>
              <p:sp>
                <p:nvSpPr>
                  <p:cNvPr id="114764" name="Rectangle 117"/>
                  <p:cNvSpPr>
                    <a:spLocks noChangeArrowheads="1"/>
                  </p:cNvSpPr>
                  <p:nvPr/>
                </p:nvSpPr>
                <p:spPr bwMode="auto">
                  <a:xfrm>
                    <a:off x="868" y="3268"/>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65" name="Rectangle 118"/>
                  <p:cNvSpPr>
                    <a:spLocks noChangeArrowheads="1"/>
                  </p:cNvSpPr>
                  <p:nvPr/>
                </p:nvSpPr>
                <p:spPr bwMode="auto">
                  <a:xfrm>
                    <a:off x="1065" y="3264"/>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op</a:t>
                    </a:r>
                  </a:p>
                </p:txBody>
              </p:sp>
            </p:grpSp>
            <p:grpSp>
              <p:nvGrpSpPr>
                <p:cNvPr id="114749" name="Group 119"/>
                <p:cNvGrpSpPr>
                  <a:grpSpLocks/>
                </p:cNvGrpSpPr>
                <p:nvPr/>
              </p:nvGrpSpPr>
              <p:grpSpPr bwMode="auto">
                <a:xfrm>
                  <a:off x="1540" y="3264"/>
                  <a:ext cx="616" cy="210"/>
                  <a:chOff x="1540" y="3264"/>
                  <a:chExt cx="616" cy="210"/>
                </a:xfrm>
              </p:grpSpPr>
              <p:sp>
                <p:nvSpPr>
                  <p:cNvPr id="114762" name="Rectangle 120"/>
                  <p:cNvSpPr>
                    <a:spLocks noChangeArrowheads="1"/>
                  </p:cNvSpPr>
                  <p:nvPr/>
                </p:nvSpPr>
                <p:spPr bwMode="auto">
                  <a:xfrm>
                    <a:off x="1540" y="3268"/>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63" name="Rectangle 121"/>
                  <p:cNvSpPr>
                    <a:spLocks noChangeArrowheads="1"/>
                  </p:cNvSpPr>
                  <p:nvPr/>
                </p:nvSpPr>
                <p:spPr bwMode="auto">
                  <a:xfrm>
                    <a:off x="1719" y="3264"/>
                    <a:ext cx="2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rs</a:t>
                    </a:r>
                  </a:p>
                </p:txBody>
              </p:sp>
            </p:grpSp>
            <p:grpSp>
              <p:nvGrpSpPr>
                <p:cNvPr id="114750" name="Group 122"/>
                <p:cNvGrpSpPr>
                  <a:grpSpLocks/>
                </p:cNvGrpSpPr>
                <p:nvPr/>
              </p:nvGrpSpPr>
              <p:grpSpPr bwMode="auto">
                <a:xfrm>
                  <a:off x="2164" y="3264"/>
                  <a:ext cx="616" cy="210"/>
                  <a:chOff x="2164" y="3264"/>
                  <a:chExt cx="616" cy="210"/>
                </a:xfrm>
              </p:grpSpPr>
              <p:sp>
                <p:nvSpPr>
                  <p:cNvPr id="114760" name="Rectangle 123"/>
                  <p:cNvSpPr>
                    <a:spLocks noChangeArrowheads="1"/>
                  </p:cNvSpPr>
                  <p:nvPr/>
                </p:nvSpPr>
                <p:spPr bwMode="auto">
                  <a:xfrm>
                    <a:off x="2164" y="3268"/>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61" name="Rectangle 124"/>
                  <p:cNvSpPr>
                    <a:spLocks noChangeArrowheads="1"/>
                  </p:cNvSpPr>
                  <p:nvPr/>
                </p:nvSpPr>
                <p:spPr bwMode="auto">
                  <a:xfrm>
                    <a:off x="2343" y="3264"/>
                    <a:ext cx="20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rt</a:t>
                    </a:r>
                  </a:p>
                </p:txBody>
              </p:sp>
            </p:grpSp>
            <p:grpSp>
              <p:nvGrpSpPr>
                <p:cNvPr id="114751" name="Group 125"/>
                <p:cNvGrpSpPr>
                  <a:grpSpLocks/>
                </p:cNvGrpSpPr>
                <p:nvPr/>
              </p:nvGrpSpPr>
              <p:grpSpPr bwMode="auto">
                <a:xfrm>
                  <a:off x="2788" y="3264"/>
                  <a:ext cx="616" cy="210"/>
                  <a:chOff x="2788" y="3264"/>
                  <a:chExt cx="616" cy="210"/>
                </a:xfrm>
              </p:grpSpPr>
              <p:sp>
                <p:nvSpPr>
                  <p:cNvPr id="114758" name="Rectangle 126"/>
                  <p:cNvSpPr>
                    <a:spLocks noChangeArrowheads="1"/>
                  </p:cNvSpPr>
                  <p:nvPr/>
                </p:nvSpPr>
                <p:spPr bwMode="auto">
                  <a:xfrm>
                    <a:off x="2788" y="3268"/>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59" name="Rectangle 127"/>
                  <p:cNvSpPr>
                    <a:spLocks noChangeArrowheads="1"/>
                  </p:cNvSpPr>
                  <p:nvPr/>
                </p:nvSpPr>
                <p:spPr bwMode="auto">
                  <a:xfrm>
                    <a:off x="2967" y="3264"/>
                    <a:ext cx="24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rd</a:t>
                    </a:r>
                  </a:p>
                </p:txBody>
              </p:sp>
            </p:grpSp>
            <p:grpSp>
              <p:nvGrpSpPr>
                <p:cNvPr id="114752" name="Group 128"/>
                <p:cNvGrpSpPr>
                  <a:grpSpLocks/>
                </p:cNvGrpSpPr>
                <p:nvPr/>
              </p:nvGrpSpPr>
              <p:grpSpPr bwMode="auto">
                <a:xfrm>
                  <a:off x="3412" y="3264"/>
                  <a:ext cx="616" cy="210"/>
                  <a:chOff x="3412" y="3264"/>
                  <a:chExt cx="616" cy="210"/>
                </a:xfrm>
              </p:grpSpPr>
              <p:sp>
                <p:nvSpPr>
                  <p:cNvPr id="114756" name="Rectangle 129"/>
                  <p:cNvSpPr>
                    <a:spLocks noChangeArrowheads="1"/>
                  </p:cNvSpPr>
                  <p:nvPr/>
                </p:nvSpPr>
                <p:spPr bwMode="auto">
                  <a:xfrm>
                    <a:off x="3412" y="3268"/>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57" name="Rectangle 130"/>
                  <p:cNvSpPr>
                    <a:spLocks noChangeArrowheads="1"/>
                  </p:cNvSpPr>
                  <p:nvPr/>
                </p:nvSpPr>
                <p:spPr bwMode="auto">
                  <a:xfrm>
                    <a:off x="3495" y="3264"/>
                    <a:ext cx="4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shamt</a:t>
                    </a:r>
                  </a:p>
                </p:txBody>
              </p:sp>
            </p:grpSp>
            <p:grpSp>
              <p:nvGrpSpPr>
                <p:cNvPr id="114753" name="Group 131"/>
                <p:cNvGrpSpPr>
                  <a:grpSpLocks/>
                </p:cNvGrpSpPr>
                <p:nvPr/>
              </p:nvGrpSpPr>
              <p:grpSpPr bwMode="auto">
                <a:xfrm>
                  <a:off x="4036" y="3264"/>
                  <a:ext cx="664" cy="210"/>
                  <a:chOff x="4036" y="3264"/>
                  <a:chExt cx="664" cy="210"/>
                </a:xfrm>
              </p:grpSpPr>
              <p:sp>
                <p:nvSpPr>
                  <p:cNvPr id="114754" name="Rectangle 132"/>
                  <p:cNvSpPr>
                    <a:spLocks noChangeArrowheads="1"/>
                  </p:cNvSpPr>
                  <p:nvPr/>
                </p:nvSpPr>
                <p:spPr bwMode="auto">
                  <a:xfrm>
                    <a:off x="4036" y="3268"/>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55" name="Rectangle 133"/>
                  <p:cNvSpPr>
                    <a:spLocks noChangeArrowheads="1"/>
                  </p:cNvSpPr>
                  <p:nvPr/>
                </p:nvSpPr>
                <p:spPr bwMode="auto">
                  <a:xfrm>
                    <a:off x="4233" y="3264"/>
                    <a:ext cx="3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func</a:t>
                    </a:r>
                  </a:p>
                </p:txBody>
              </p:sp>
            </p:grpSp>
          </p:grpSp>
        </p:grpSp>
        <p:sp>
          <p:nvSpPr>
            <p:cNvPr id="114739" name="Rectangle 134"/>
            <p:cNvSpPr>
              <a:spLocks noChangeArrowheads="1"/>
            </p:cNvSpPr>
            <p:nvPr/>
          </p:nvSpPr>
          <p:spPr bwMode="auto">
            <a:xfrm>
              <a:off x="4599" y="307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14740" name="Rectangle 135"/>
            <p:cNvSpPr>
              <a:spLocks noChangeArrowheads="1"/>
            </p:cNvSpPr>
            <p:nvPr/>
          </p:nvSpPr>
          <p:spPr bwMode="auto">
            <a:xfrm>
              <a:off x="3879" y="3072"/>
              <a:ext cx="18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6</a:t>
              </a:r>
            </a:p>
          </p:txBody>
        </p:sp>
        <p:sp>
          <p:nvSpPr>
            <p:cNvPr id="114741" name="Rectangle 136"/>
            <p:cNvSpPr>
              <a:spLocks noChangeArrowheads="1"/>
            </p:cNvSpPr>
            <p:nvPr/>
          </p:nvSpPr>
          <p:spPr bwMode="auto">
            <a:xfrm>
              <a:off x="3207" y="3072"/>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11</a:t>
              </a:r>
            </a:p>
          </p:txBody>
        </p:sp>
        <p:sp>
          <p:nvSpPr>
            <p:cNvPr id="114742" name="Rectangle 137"/>
            <p:cNvSpPr>
              <a:spLocks noChangeArrowheads="1"/>
            </p:cNvSpPr>
            <p:nvPr/>
          </p:nvSpPr>
          <p:spPr bwMode="auto">
            <a:xfrm>
              <a:off x="2583" y="3072"/>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16</a:t>
              </a:r>
            </a:p>
          </p:txBody>
        </p:sp>
        <p:sp>
          <p:nvSpPr>
            <p:cNvPr id="114743" name="Rectangle 138"/>
            <p:cNvSpPr>
              <a:spLocks noChangeArrowheads="1"/>
            </p:cNvSpPr>
            <p:nvPr/>
          </p:nvSpPr>
          <p:spPr bwMode="auto">
            <a:xfrm>
              <a:off x="1959" y="3072"/>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21</a:t>
              </a:r>
            </a:p>
          </p:txBody>
        </p:sp>
        <p:sp>
          <p:nvSpPr>
            <p:cNvPr id="114744" name="Rectangle 139"/>
            <p:cNvSpPr>
              <a:spLocks noChangeArrowheads="1"/>
            </p:cNvSpPr>
            <p:nvPr/>
          </p:nvSpPr>
          <p:spPr bwMode="auto">
            <a:xfrm>
              <a:off x="1335" y="3072"/>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26</a:t>
              </a:r>
            </a:p>
          </p:txBody>
        </p:sp>
        <p:sp>
          <p:nvSpPr>
            <p:cNvPr id="114745" name="Rectangle 140"/>
            <p:cNvSpPr>
              <a:spLocks noChangeArrowheads="1"/>
            </p:cNvSpPr>
            <p:nvPr/>
          </p:nvSpPr>
          <p:spPr bwMode="auto">
            <a:xfrm>
              <a:off x="807" y="3072"/>
              <a:ext cx="25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31</a:t>
              </a:r>
            </a:p>
          </p:txBody>
        </p:sp>
      </p:grpSp>
      <p:grpSp>
        <p:nvGrpSpPr>
          <p:cNvPr id="114695" name="Group 141"/>
          <p:cNvGrpSpPr>
            <a:grpSpLocks/>
          </p:cNvGrpSpPr>
          <p:nvPr/>
        </p:nvGrpSpPr>
        <p:grpSpPr bwMode="auto">
          <a:xfrm>
            <a:off x="1377950" y="5621338"/>
            <a:ext cx="6083300" cy="350837"/>
            <a:chOff x="868" y="3541"/>
            <a:chExt cx="3832" cy="221"/>
          </a:xfrm>
        </p:grpSpPr>
        <p:sp>
          <p:nvSpPr>
            <p:cNvPr id="114726" name="Rectangle 142"/>
            <p:cNvSpPr>
              <a:spLocks noChangeArrowheads="1"/>
            </p:cNvSpPr>
            <p:nvPr/>
          </p:nvSpPr>
          <p:spPr bwMode="auto">
            <a:xfrm>
              <a:off x="872" y="3560"/>
              <a:ext cx="3824"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4727" name="Group 143"/>
            <p:cNvGrpSpPr>
              <a:grpSpLocks/>
            </p:cNvGrpSpPr>
            <p:nvPr/>
          </p:nvGrpSpPr>
          <p:grpSpPr bwMode="auto">
            <a:xfrm>
              <a:off x="868" y="3552"/>
              <a:ext cx="664" cy="210"/>
              <a:chOff x="868" y="3552"/>
              <a:chExt cx="664" cy="210"/>
            </a:xfrm>
          </p:grpSpPr>
          <p:sp>
            <p:nvSpPr>
              <p:cNvPr id="114736" name="Rectangle 144"/>
              <p:cNvSpPr>
                <a:spLocks noChangeArrowheads="1"/>
              </p:cNvSpPr>
              <p:nvPr/>
            </p:nvSpPr>
            <p:spPr bwMode="auto">
              <a:xfrm>
                <a:off x="868" y="3556"/>
                <a:ext cx="66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37" name="Rectangle 145"/>
              <p:cNvSpPr>
                <a:spLocks noChangeArrowheads="1"/>
              </p:cNvSpPr>
              <p:nvPr/>
            </p:nvSpPr>
            <p:spPr bwMode="auto">
              <a:xfrm>
                <a:off x="1065" y="3552"/>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op</a:t>
                </a:r>
              </a:p>
            </p:txBody>
          </p:sp>
        </p:grpSp>
        <p:grpSp>
          <p:nvGrpSpPr>
            <p:cNvPr id="114728" name="Group 146"/>
            <p:cNvGrpSpPr>
              <a:grpSpLocks/>
            </p:cNvGrpSpPr>
            <p:nvPr/>
          </p:nvGrpSpPr>
          <p:grpSpPr bwMode="auto">
            <a:xfrm>
              <a:off x="1540" y="3552"/>
              <a:ext cx="616" cy="210"/>
              <a:chOff x="1540" y="3552"/>
              <a:chExt cx="616" cy="210"/>
            </a:xfrm>
          </p:grpSpPr>
          <p:sp>
            <p:nvSpPr>
              <p:cNvPr id="114734" name="Rectangle 147"/>
              <p:cNvSpPr>
                <a:spLocks noChangeArrowheads="1"/>
              </p:cNvSpPr>
              <p:nvPr/>
            </p:nvSpPr>
            <p:spPr bwMode="auto">
              <a:xfrm>
                <a:off x="1540" y="3556"/>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35" name="Rectangle 148"/>
              <p:cNvSpPr>
                <a:spLocks noChangeArrowheads="1"/>
              </p:cNvSpPr>
              <p:nvPr/>
            </p:nvSpPr>
            <p:spPr bwMode="auto">
              <a:xfrm>
                <a:off x="1719" y="3552"/>
                <a:ext cx="2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rs</a:t>
                </a:r>
              </a:p>
            </p:txBody>
          </p:sp>
        </p:grpSp>
        <p:grpSp>
          <p:nvGrpSpPr>
            <p:cNvPr id="114729" name="Group 149"/>
            <p:cNvGrpSpPr>
              <a:grpSpLocks/>
            </p:cNvGrpSpPr>
            <p:nvPr/>
          </p:nvGrpSpPr>
          <p:grpSpPr bwMode="auto">
            <a:xfrm>
              <a:off x="2164" y="3552"/>
              <a:ext cx="616" cy="210"/>
              <a:chOff x="2164" y="3552"/>
              <a:chExt cx="616" cy="210"/>
            </a:xfrm>
          </p:grpSpPr>
          <p:sp>
            <p:nvSpPr>
              <p:cNvPr id="114732" name="Rectangle 150"/>
              <p:cNvSpPr>
                <a:spLocks noChangeArrowheads="1"/>
              </p:cNvSpPr>
              <p:nvPr/>
            </p:nvSpPr>
            <p:spPr bwMode="auto">
              <a:xfrm>
                <a:off x="2164" y="3556"/>
                <a:ext cx="616"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33" name="Rectangle 151"/>
              <p:cNvSpPr>
                <a:spLocks noChangeArrowheads="1"/>
              </p:cNvSpPr>
              <p:nvPr/>
            </p:nvSpPr>
            <p:spPr bwMode="auto">
              <a:xfrm>
                <a:off x="2343" y="3552"/>
                <a:ext cx="20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rt</a:t>
                </a:r>
              </a:p>
            </p:txBody>
          </p:sp>
        </p:grpSp>
        <p:sp>
          <p:nvSpPr>
            <p:cNvPr id="114730" name="Rectangle 152"/>
            <p:cNvSpPr>
              <a:spLocks noChangeArrowheads="1"/>
            </p:cNvSpPr>
            <p:nvPr/>
          </p:nvSpPr>
          <p:spPr bwMode="auto">
            <a:xfrm>
              <a:off x="2788" y="3556"/>
              <a:ext cx="1912"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731" name="Rectangle 153"/>
            <p:cNvSpPr>
              <a:spLocks noChangeArrowheads="1"/>
            </p:cNvSpPr>
            <p:nvPr/>
          </p:nvSpPr>
          <p:spPr bwMode="auto">
            <a:xfrm>
              <a:off x="3367" y="3541"/>
              <a:ext cx="7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immediate</a:t>
              </a:r>
            </a:p>
          </p:txBody>
        </p:sp>
      </p:grpSp>
      <p:sp>
        <p:nvSpPr>
          <p:cNvPr id="114696" name="Rectangle 154"/>
          <p:cNvSpPr>
            <a:spLocks noChangeArrowheads="1"/>
          </p:cNvSpPr>
          <p:nvPr/>
        </p:nvSpPr>
        <p:spPr bwMode="auto">
          <a:xfrm>
            <a:off x="519113" y="5181600"/>
            <a:ext cx="812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R-type</a:t>
            </a:r>
          </a:p>
        </p:txBody>
      </p:sp>
      <p:sp>
        <p:nvSpPr>
          <p:cNvPr id="114697" name="Rectangle 155"/>
          <p:cNvSpPr>
            <a:spLocks noChangeArrowheads="1"/>
          </p:cNvSpPr>
          <p:nvPr/>
        </p:nvSpPr>
        <p:spPr bwMode="auto">
          <a:xfrm>
            <a:off x="595313" y="5638800"/>
            <a:ext cx="723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I-type</a:t>
            </a:r>
          </a:p>
        </p:txBody>
      </p:sp>
      <p:sp>
        <p:nvSpPr>
          <p:cNvPr id="114698" name="Rectangle 156"/>
          <p:cNvSpPr>
            <a:spLocks noChangeArrowheads="1"/>
          </p:cNvSpPr>
          <p:nvPr/>
        </p:nvSpPr>
        <p:spPr bwMode="auto">
          <a:xfrm>
            <a:off x="595313" y="6096000"/>
            <a:ext cx="7794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J-type</a:t>
            </a:r>
          </a:p>
        </p:txBody>
      </p:sp>
      <p:sp>
        <p:nvSpPr>
          <p:cNvPr id="114699" name="Rectangle 157"/>
          <p:cNvSpPr>
            <a:spLocks noChangeArrowheads="1"/>
          </p:cNvSpPr>
          <p:nvPr/>
        </p:nvSpPr>
        <p:spPr bwMode="auto">
          <a:xfrm>
            <a:off x="7529513" y="5181600"/>
            <a:ext cx="1016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add, sub</a:t>
            </a:r>
          </a:p>
        </p:txBody>
      </p:sp>
      <p:sp>
        <p:nvSpPr>
          <p:cNvPr id="114700" name="Rectangle 158"/>
          <p:cNvSpPr>
            <a:spLocks noChangeArrowheads="1"/>
          </p:cNvSpPr>
          <p:nvPr/>
        </p:nvSpPr>
        <p:spPr bwMode="auto">
          <a:xfrm>
            <a:off x="7529513" y="5638800"/>
            <a:ext cx="1631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ori, lw, sw, beq</a:t>
            </a:r>
          </a:p>
        </p:txBody>
      </p:sp>
      <p:sp>
        <p:nvSpPr>
          <p:cNvPr id="114701" name="Rectangle 159"/>
          <p:cNvSpPr>
            <a:spLocks noChangeArrowheads="1"/>
          </p:cNvSpPr>
          <p:nvPr/>
        </p:nvSpPr>
        <p:spPr bwMode="auto">
          <a:xfrm>
            <a:off x="7529513" y="6096000"/>
            <a:ext cx="666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jump</a:t>
            </a:r>
          </a:p>
        </p:txBody>
      </p:sp>
      <p:sp>
        <p:nvSpPr>
          <p:cNvPr id="114702" name="Rectangle 160"/>
          <p:cNvSpPr>
            <a:spLocks noChangeArrowheads="1"/>
          </p:cNvSpPr>
          <p:nvPr/>
        </p:nvSpPr>
        <p:spPr bwMode="auto">
          <a:xfrm>
            <a:off x="2043113" y="914400"/>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func</a:t>
            </a:r>
          </a:p>
        </p:txBody>
      </p:sp>
      <p:sp>
        <p:nvSpPr>
          <p:cNvPr id="114703" name="Rectangle 161"/>
          <p:cNvSpPr>
            <a:spLocks noChangeArrowheads="1"/>
          </p:cNvSpPr>
          <p:nvPr/>
        </p:nvSpPr>
        <p:spPr bwMode="auto">
          <a:xfrm>
            <a:off x="2195513" y="1219200"/>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op</a:t>
            </a:r>
          </a:p>
        </p:txBody>
      </p:sp>
      <p:sp>
        <p:nvSpPr>
          <p:cNvPr id="114704" name="Rectangle 162"/>
          <p:cNvSpPr>
            <a:spLocks noChangeArrowheads="1"/>
          </p:cNvSpPr>
          <p:nvPr/>
        </p:nvSpPr>
        <p:spPr bwMode="auto">
          <a:xfrm>
            <a:off x="2513013" y="121920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00 0000</a:t>
            </a:r>
          </a:p>
        </p:txBody>
      </p:sp>
      <p:sp>
        <p:nvSpPr>
          <p:cNvPr id="114705" name="Rectangle 163"/>
          <p:cNvSpPr>
            <a:spLocks noChangeArrowheads="1"/>
          </p:cNvSpPr>
          <p:nvPr/>
        </p:nvSpPr>
        <p:spPr bwMode="auto">
          <a:xfrm>
            <a:off x="3275013" y="1219200"/>
            <a:ext cx="908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a:ea typeface="宋体" panose="02010600030101010101" pitchFamily="2" charset="-122"/>
              </a:rPr>
              <a:t>0000</a:t>
            </a:r>
          </a:p>
        </p:txBody>
      </p:sp>
      <p:sp>
        <p:nvSpPr>
          <p:cNvPr id="114706" name="Rectangle 164"/>
          <p:cNvSpPr>
            <a:spLocks noChangeArrowheads="1"/>
          </p:cNvSpPr>
          <p:nvPr/>
        </p:nvSpPr>
        <p:spPr bwMode="auto">
          <a:xfrm>
            <a:off x="4037013" y="1219200"/>
            <a:ext cx="908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a:ea typeface="宋体" panose="02010600030101010101" pitchFamily="2" charset="-122"/>
              </a:rPr>
              <a:t>1101</a:t>
            </a:r>
          </a:p>
        </p:txBody>
      </p:sp>
      <p:sp>
        <p:nvSpPr>
          <p:cNvPr id="114707" name="Rectangle 165"/>
          <p:cNvSpPr>
            <a:spLocks noChangeArrowheads="1"/>
          </p:cNvSpPr>
          <p:nvPr/>
        </p:nvSpPr>
        <p:spPr bwMode="auto">
          <a:xfrm>
            <a:off x="4799013" y="121920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10 0011</a:t>
            </a:r>
          </a:p>
        </p:txBody>
      </p:sp>
      <p:sp>
        <p:nvSpPr>
          <p:cNvPr id="114708" name="Rectangle 166"/>
          <p:cNvSpPr>
            <a:spLocks noChangeArrowheads="1"/>
          </p:cNvSpPr>
          <p:nvPr/>
        </p:nvSpPr>
        <p:spPr bwMode="auto">
          <a:xfrm>
            <a:off x="5561013" y="121920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10 1011</a:t>
            </a:r>
          </a:p>
        </p:txBody>
      </p:sp>
      <p:sp>
        <p:nvSpPr>
          <p:cNvPr id="114709" name="Rectangle 167"/>
          <p:cNvSpPr>
            <a:spLocks noChangeArrowheads="1"/>
          </p:cNvSpPr>
          <p:nvPr/>
        </p:nvSpPr>
        <p:spPr bwMode="auto">
          <a:xfrm>
            <a:off x="6323013" y="121920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00 0100</a:t>
            </a:r>
          </a:p>
        </p:txBody>
      </p:sp>
      <p:sp>
        <p:nvSpPr>
          <p:cNvPr id="114710" name="Rectangle 168"/>
          <p:cNvSpPr>
            <a:spLocks noChangeArrowheads="1"/>
          </p:cNvSpPr>
          <p:nvPr/>
        </p:nvSpPr>
        <p:spPr bwMode="auto">
          <a:xfrm>
            <a:off x="7085013" y="1219200"/>
            <a:ext cx="908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00</a:t>
            </a:r>
            <a:r>
              <a:rPr lang="zh-CN" altLang="en-US" b="0">
                <a:latin typeface="Times New Roman" panose="02020603050405020304" pitchFamily="18" charset="0"/>
                <a:ea typeface="宋体" panose="02010600030101010101" pitchFamily="2" charset="-122"/>
              </a:rPr>
              <a:t> </a:t>
            </a:r>
            <a:r>
              <a:rPr lang="zh-CN" altLang="en-US">
                <a:ea typeface="宋体" panose="02010600030101010101" pitchFamily="2" charset="-122"/>
              </a:rPr>
              <a:t>0010</a:t>
            </a:r>
          </a:p>
        </p:txBody>
      </p:sp>
      <p:sp>
        <p:nvSpPr>
          <p:cNvPr id="114711" name="Line 169"/>
          <p:cNvSpPr>
            <a:spLocks noChangeShapeType="1"/>
          </p:cNvSpPr>
          <p:nvPr/>
        </p:nvSpPr>
        <p:spPr bwMode="auto">
          <a:xfrm flipV="1">
            <a:off x="2590800" y="9017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2" name="Line 170"/>
          <p:cNvSpPr>
            <a:spLocks noChangeShapeType="1"/>
          </p:cNvSpPr>
          <p:nvPr/>
        </p:nvSpPr>
        <p:spPr bwMode="auto">
          <a:xfrm>
            <a:off x="2603500" y="914400"/>
            <a:ext cx="5308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3" name="Line 171"/>
          <p:cNvSpPr>
            <a:spLocks noChangeShapeType="1"/>
          </p:cNvSpPr>
          <p:nvPr/>
        </p:nvSpPr>
        <p:spPr bwMode="auto">
          <a:xfrm flipV="1">
            <a:off x="3352800" y="9017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4" name="Line 172"/>
          <p:cNvSpPr>
            <a:spLocks noChangeShapeType="1"/>
          </p:cNvSpPr>
          <p:nvPr/>
        </p:nvSpPr>
        <p:spPr bwMode="auto">
          <a:xfrm flipV="1">
            <a:off x="4114800" y="9017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5" name="Line 173"/>
          <p:cNvSpPr>
            <a:spLocks noChangeShapeType="1"/>
          </p:cNvSpPr>
          <p:nvPr/>
        </p:nvSpPr>
        <p:spPr bwMode="auto">
          <a:xfrm flipV="1">
            <a:off x="4876800" y="12065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6" name="Line 174"/>
          <p:cNvSpPr>
            <a:spLocks noChangeShapeType="1"/>
          </p:cNvSpPr>
          <p:nvPr/>
        </p:nvSpPr>
        <p:spPr bwMode="auto">
          <a:xfrm flipV="1">
            <a:off x="5638800" y="12065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7" name="Line 175"/>
          <p:cNvSpPr>
            <a:spLocks noChangeShapeType="1"/>
          </p:cNvSpPr>
          <p:nvPr/>
        </p:nvSpPr>
        <p:spPr bwMode="auto">
          <a:xfrm flipV="1">
            <a:off x="6400800" y="12065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8" name="Line 176"/>
          <p:cNvSpPr>
            <a:spLocks noChangeShapeType="1"/>
          </p:cNvSpPr>
          <p:nvPr/>
        </p:nvSpPr>
        <p:spPr bwMode="auto">
          <a:xfrm flipV="1">
            <a:off x="7162800" y="1206500"/>
            <a:ext cx="0" cy="330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9" name="Line 177"/>
          <p:cNvSpPr>
            <a:spLocks noChangeShapeType="1"/>
          </p:cNvSpPr>
          <p:nvPr/>
        </p:nvSpPr>
        <p:spPr bwMode="auto">
          <a:xfrm flipV="1">
            <a:off x="7924800" y="901700"/>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0" name="Line 178"/>
          <p:cNvSpPr>
            <a:spLocks noChangeShapeType="1"/>
          </p:cNvSpPr>
          <p:nvPr/>
        </p:nvSpPr>
        <p:spPr bwMode="auto">
          <a:xfrm>
            <a:off x="1155700" y="1066800"/>
            <a:ext cx="889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1" name="Rectangle 179"/>
          <p:cNvSpPr>
            <a:spLocks noChangeArrowheads="1"/>
          </p:cNvSpPr>
          <p:nvPr/>
        </p:nvSpPr>
        <p:spPr bwMode="auto">
          <a:xfrm>
            <a:off x="2513013" y="914400"/>
            <a:ext cx="914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10 0000</a:t>
            </a:r>
          </a:p>
        </p:txBody>
      </p:sp>
      <p:sp>
        <p:nvSpPr>
          <p:cNvPr id="114722" name="Line 180"/>
          <p:cNvSpPr>
            <a:spLocks noChangeShapeType="1"/>
          </p:cNvSpPr>
          <p:nvPr/>
        </p:nvSpPr>
        <p:spPr bwMode="auto">
          <a:xfrm>
            <a:off x="1524000" y="1079500"/>
            <a:ext cx="0" cy="307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3" name="Line 181"/>
          <p:cNvSpPr>
            <a:spLocks noChangeShapeType="1"/>
          </p:cNvSpPr>
          <p:nvPr/>
        </p:nvSpPr>
        <p:spPr bwMode="auto">
          <a:xfrm>
            <a:off x="1536700" y="137160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4" name="Rectangle 182"/>
          <p:cNvSpPr>
            <a:spLocks noChangeArrowheads="1"/>
          </p:cNvSpPr>
          <p:nvPr/>
        </p:nvSpPr>
        <p:spPr bwMode="auto">
          <a:xfrm>
            <a:off x="3275013" y="914400"/>
            <a:ext cx="908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10</a:t>
            </a:r>
            <a:r>
              <a:rPr lang="zh-CN" altLang="en-US" b="0">
                <a:latin typeface="Times New Roman" panose="02020603050405020304" pitchFamily="18" charset="0"/>
                <a:ea typeface="宋体" panose="02010600030101010101" pitchFamily="2" charset="-122"/>
              </a:rPr>
              <a:t> </a:t>
            </a:r>
            <a:r>
              <a:rPr lang="zh-CN" altLang="en-US">
                <a:ea typeface="宋体" panose="02010600030101010101" pitchFamily="2" charset="-122"/>
              </a:rPr>
              <a:t>0010</a:t>
            </a:r>
          </a:p>
        </p:txBody>
      </p:sp>
      <p:sp>
        <p:nvSpPr>
          <p:cNvPr id="114725" name="Rectangle 183"/>
          <p:cNvSpPr>
            <a:spLocks noChangeArrowheads="1"/>
          </p:cNvSpPr>
          <p:nvPr/>
        </p:nvSpPr>
        <p:spPr bwMode="auto">
          <a:xfrm>
            <a:off x="5091113" y="914400"/>
            <a:ext cx="1941512"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700">
                <a:ea typeface="黑体" panose="02010609060101010101" pitchFamily="49" charset="-122"/>
              </a:rPr>
              <a:t>与</a:t>
            </a:r>
            <a:r>
              <a:rPr lang="en-US" altLang="zh-CN" sz="1700">
                <a:ea typeface="黑体" panose="02010609060101010101" pitchFamily="49" charset="-122"/>
              </a:rPr>
              <a:t>func</a:t>
            </a:r>
            <a:r>
              <a:rPr lang="zh-CN" altLang="en-US" sz="1700">
                <a:ea typeface="黑体" panose="02010609060101010101" pitchFamily="49" charset="-122"/>
              </a:rPr>
              <a:t>字段无关！</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29</a:t>
            </a:fld>
            <a:endParaRPr lang="zh-CN" altLang="en-US"/>
          </a:p>
        </p:txBody>
      </p:sp>
      <p:sp>
        <p:nvSpPr>
          <p:cNvPr id="3" name="文本框 2"/>
          <p:cNvSpPr txBox="1"/>
          <p:nvPr/>
        </p:nvSpPr>
        <p:spPr>
          <a:xfrm>
            <a:off x="2072482" y="1519823"/>
            <a:ext cx="703263" cy="338554"/>
          </a:xfrm>
          <a:prstGeom prst="rect">
            <a:avLst/>
          </a:prstGeom>
          <a:noFill/>
        </p:spPr>
        <p:txBody>
          <a:bodyPr wrap="square" rtlCol="0">
            <a:spAutoFit/>
          </a:bodyPr>
          <a:lstStyle/>
          <a:p>
            <a:r>
              <a:rPr lang="zh-CN" altLang="en-US" dirty="0" smtClean="0"/>
              <a:t>指令</a:t>
            </a:r>
            <a:endParaRPr lang="zh-CN" altLang="en-US" dirty="0"/>
          </a:p>
        </p:txBody>
      </p:sp>
      <p:sp>
        <p:nvSpPr>
          <p:cNvPr id="4" name="文本框 3"/>
          <p:cNvSpPr txBox="1"/>
          <p:nvPr/>
        </p:nvSpPr>
        <p:spPr>
          <a:xfrm>
            <a:off x="992982" y="1532524"/>
            <a:ext cx="1055483" cy="338554"/>
          </a:xfrm>
          <a:prstGeom prst="rect">
            <a:avLst/>
          </a:prstGeom>
          <a:noFill/>
        </p:spPr>
        <p:txBody>
          <a:bodyPr wrap="square" rtlCol="0">
            <a:spAutoFit/>
          </a:bodyPr>
          <a:lstStyle/>
          <a:p>
            <a:r>
              <a:rPr lang="zh-CN" altLang="en-US" dirty="0" smtClean="0"/>
              <a:t>控制信号</a:t>
            </a:r>
            <a:endParaRPr lang="zh-CN" altLang="en-US" dirty="0"/>
          </a:p>
        </p:txBody>
      </p:sp>
      <p:cxnSp>
        <p:nvCxnSpPr>
          <p:cNvPr id="6" name="直接连接符 5"/>
          <p:cNvCxnSpPr/>
          <p:nvPr/>
        </p:nvCxnSpPr>
        <p:spPr bwMode="auto">
          <a:xfrm>
            <a:off x="1781151" y="1524001"/>
            <a:ext cx="414362" cy="304799"/>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44500" y="203200"/>
            <a:ext cx="7416800" cy="422275"/>
          </a:xfrm>
          <a:noFill/>
        </p:spPr>
        <p:txBody>
          <a:bodyPr/>
          <a:lstStyle/>
          <a:p>
            <a:r>
              <a:rPr lang="zh-CN" altLang="en-US" dirty="0" smtClean="0">
                <a:ea typeface="宋体" panose="02010600030101010101" pitchFamily="2" charset="-122"/>
              </a:rPr>
              <a:t>数据通路在计算机组成结构中的位置</a:t>
            </a:r>
          </a:p>
        </p:txBody>
      </p:sp>
      <p:sp>
        <p:nvSpPr>
          <p:cNvPr id="177155" name="Rectangle 3"/>
          <p:cNvSpPr>
            <a:spLocks noGrp="1" noChangeArrowheads="1"/>
          </p:cNvSpPr>
          <p:nvPr>
            <p:ph type="body" idx="1"/>
          </p:nvPr>
        </p:nvSpPr>
        <p:spPr>
          <a:xfrm>
            <a:off x="406400" y="762000"/>
            <a:ext cx="8483600" cy="5698996"/>
          </a:xfrm>
          <a:noFill/>
        </p:spPr>
        <p:txBody>
          <a:bodyPr/>
          <a:lstStyle/>
          <a:p>
            <a:r>
              <a:rPr lang="zh-CN" altLang="en-US" sz="2000" dirty="0" smtClean="0">
                <a:ea typeface="黑体" panose="02010609060101010101" pitchFamily="49" charset="-122"/>
              </a:rPr>
              <a:t>计算机的五大组成部分：</a:t>
            </a:r>
          </a:p>
          <a:p>
            <a:pPr>
              <a:buFontTx/>
              <a:buNone/>
            </a:pPr>
            <a:endParaRPr lang="en-US" altLang="zh-CN" sz="2000" dirty="0" smtClean="0">
              <a:ea typeface="黑体" panose="02010609060101010101" pitchFamily="49" charset="-122"/>
            </a:endParaRPr>
          </a:p>
          <a:p>
            <a:pPr>
              <a:buFontTx/>
              <a:buNone/>
            </a:pPr>
            <a:endParaRPr lang="en-US" altLang="zh-CN" sz="2000" dirty="0" smtClean="0">
              <a:ea typeface="黑体" panose="02010609060101010101" pitchFamily="49" charset="-122"/>
            </a:endParaRPr>
          </a:p>
          <a:p>
            <a:pPr>
              <a:buFontTx/>
              <a:buNone/>
            </a:pPr>
            <a:endParaRPr lang="en-US" altLang="zh-CN" sz="2000" dirty="0" smtClean="0">
              <a:ea typeface="黑体" panose="02010609060101010101" pitchFamily="49" charset="-122"/>
            </a:endParaRPr>
          </a:p>
          <a:p>
            <a:pPr>
              <a:buFontTx/>
              <a:buNone/>
            </a:pPr>
            <a:endParaRPr lang="en-US" altLang="zh-CN" sz="2000" dirty="0" smtClean="0">
              <a:ea typeface="黑体" panose="02010609060101010101" pitchFamily="49" charset="-122"/>
            </a:endParaRPr>
          </a:p>
          <a:p>
            <a:pPr>
              <a:buFontTx/>
              <a:buNone/>
            </a:pPr>
            <a:endParaRPr lang="en-US" altLang="zh-CN" sz="2000" dirty="0" smtClean="0">
              <a:ea typeface="黑体" panose="02010609060101010101" pitchFamily="49" charset="-122"/>
            </a:endParaRPr>
          </a:p>
          <a:p>
            <a:pPr>
              <a:buFontTx/>
              <a:buNone/>
            </a:pPr>
            <a:endParaRPr lang="en-US" altLang="zh-CN" sz="2000" dirty="0" smtClean="0">
              <a:ea typeface="黑体" panose="02010609060101010101" pitchFamily="49" charset="-122"/>
            </a:endParaRPr>
          </a:p>
          <a:p>
            <a:pPr>
              <a:buFontTx/>
              <a:buNone/>
            </a:pPr>
            <a:endParaRPr lang="en-US" altLang="zh-CN" sz="2000" dirty="0" smtClean="0">
              <a:ea typeface="黑体" panose="02010609060101010101" pitchFamily="49" charset="-122"/>
            </a:endParaRPr>
          </a:p>
          <a:p>
            <a:pPr>
              <a:lnSpc>
                <a:spcPct val="115000"/>
              </a:lnSpc>
              <a:spcBef>
                <a:spcPct val="25000"/>
              </a:spcBef>
            </a:pPr>
            <a:r>
              <a:rPr lang="zh-CN" altLang="en-US" sz="2000" dirty="0" smtClean="0">
                <a:solidFill>
                  <a:srgbClr val="FF0000"/>
                </a:solidFill>
                <a:ea typeface="黑体" panose="02010609060101010101" pitchFamily="49" charset="-122"/>
              </a:rPr>
              <a:t>什么是数据通路（</a:t>
            </a:r>
            <a:r>
              <a:rPr lang="en-US" altLang="zh-CN" sz="2000" dirty="0" err="1" smtClean="0">
                <a:solidFill>
                  <a:srgbClr val="FF0000"/>
                </a:solidFill>
                <a:ea typeface="黑体" panose="02010609060101010101" pitchFamily="49" charset="-122"/>
              </a:rPr>
              <a:t>DataPath</a:t>
            </a:r>
            <a:r>
              <a:rPr lang="zh-CN" altLang="en-US" sz="2000" dirty="0" smtClean="0">
                <a:solidFill>
                  <a:srgbClr val="FF0000"/>
                </a:solidFill>
                <a:ea typeface="黑体" panose="02010609060101010101" pitchFamily="49" charset="-122"/>
              </a:rPr>
              <a:t>）</a:t>
            </a:r>
            <a:r>
              <a:rPr lang="en-US" altLang="zh-CN" sz="2000" dirty="0" smtClean="0">
                <a:solidFill>
                  <a:srgbClr val="FF0000"/>
                </a:solidFill>
                <a:ea typeface="黑体" panose="02010609060101010101" pitchFamily="49" charset="-122"/>
              </a:rPr>
              <a:t>?</a:t>
            </a:r>
          </a:p>
          <a:p>
            <a:pPr lvl="1">
              <a:lnSpc>
                <a:spcPct val="115000"/>
              </a:lnSpc>
              <a:spcBef>
                <a:spcPct val="25000"/>
              </a:spcBef>
            </a:pPr>
            <a:r>
              <a:rPr lang="zh-CN" altLang="en-US" sz="2000" dirty="0" smtClean="0">
                <a:ea typeface="黑体" panose="02010609060101010101" pitchFamily="49" charset="-122"/>
              </a:rPr>
              <a:t>指令执行过程中，数据所经过的路径，以及路径中的部件。它是</a:t>
            </a:r>
            <a:r>
              <a:rPr lang="zh-CN" altLang="en-US" sz="2000" dirty="0" smtClean="0">
                <a:solidFill>
                  <a:srgbClr val="CC0000"/>
                </a:solidFill>
                <a:ea typeface="黑体" panose="02010609060101010101" pitchFamily="49" charset="-122"/>
              </a:rPr>
              <a:t>指令的执行部件</a:t>
            </a:r>
            <a:r>
              <a:rPr lang="zh-CN" altLang="en-US" sz="2000" dirty="0" smtClean="0">
                <a:ea typeface="黑体" panose="02010609060101010101" pitchFamily="49" charset="-122"/>
              </a:rPr>
              <a:t>。</a:t>
            </a:r>
          </a:p>
          <a:p>
            <a:pPr>
              <a:lnSpc>
                <a:spcPct val="115000"/>
              </a:lnSpc>
              <a:spcBef>
                <a:spcPct val="25000"/>
              </a:spcBef>
            </a:pPr>
            <a:r>
              <a:rPr lang="zh-CN" altLang="en-US" sz="2000" dirty="0" smtClean="0">
                <a:solidFill>
                  <a:schemeClr val="accent1"/>
                </a:solidFill>
                <a:ea typeface="黑体" panose="02010609060101010101" pitchFamily="49" charset="-122"/>
              </a:rPr>
              <a:t>控制器（</a:t>
            </a:r>
            <a:r>
              <a:rPr lang="en-US" altLang="zh-CN" sz="2000" dirty="0" smtClean="0">
                <a:solidFill>
                  <a:schemeClr val="accent1"/>
                </a:solidFill>
                <a:ea typeface="黑体" panose="02010609060101010101" pitchFamily="49" charset="-122"/>
              </a:rPr>
              <a:t>Control</a:t>
            </a:r>
            <a:r>
              <a:rPr lang="zh-CN" altLang="en-US" sz="2000" dirty="0" smtClean="0">
                <a:solidFill>
                  <a:schemeClr val="accent1"/>
                </a:solidFill>
                <a:ea typeface="黑体" panose="02010609060101010101" pitchFamily="49" charset="-122"/>
              </a:rPr>
              <a:t>）的功能是什么？</a:t>
            </a:r>
          </a:p>
          <a:p>
            <a:pPr lvl="1">
              <a:lnSpc>
                <a:spcPct val="115000"/>
              </a:lnSpc>
              <a:spcBef>
                <a:spcPct val="25000"/>
              </a:spcBef>
            </a:pPr>
            <a:r>
              <a:rPr lang="zh-CN" altLang="en-US" sz="2000" dirty="0" smtClean="0">
                <a:ea typeface="黑体" panose="02010609060101010101" pitchFamily="49" charset="-122"/>
              </a:rPr>
              <a:t>对指令进行译码，生成指令对应的控制信号，控制数据通路的动作。能对执行部件发出控制信号，是</a:t>
            </a:r>
            <a:r>
              <a:rPr lang="zh-CN" altLang="en-US" sz="2000" dirty="0" smtClean="0">
                <a:solidFill>
                  <a:srgbClr val="CC0000"/>
                </a:solidFill>
                <a:ea typeface="黑体" panose="02010609060101010101" pitchFamily="49" charset="-122"/>
              </a:rPr>
              <a:t>指令的控制部件</a:t>
            </a:r>
            <a:r>
              <a:rPr lang="zh-CN" altLang="en-US" sz="2000" dirty="0" smtClean="0">
                <a:ea typeface="黑体" panose="02010609060101010101" pitchFamily="49" charset="-122"/>
              </a:rPr>
              <a:t>。</a:t>
            </a:r>
          </a:p>
        </p:txBody>
      </p:sp>
      <p:grpSp>
        <p:nvGrpSpPr>
          <p:cNvPr id="10244" name="Group 5"/>
          <p:cNvGrpSpPr>
            <a:grpSpLocks/>
          </p:cNvGrpSpPr>
          <p:nvPr/>
        </p:nvGrpSpPr>
        <p:grpSpPr bwMode="auto">
          <a:xfrm>
            <a:off x="1647825" y="1773238"/>
            <a:ext cx="1558925" cy="736600"/>
            <a:chOff x="1016" y="1496"/>
            <a:chExt cx="800" cy="464"/>
          </a:xfrm>
        </p:grpSpPr>
        <p:sp>
          <p:nvSpPr>
            <p:cNvPr id="10258" name="Rectangle 6"/>
            <p:cNvSpPr>
              <a:spLocks noChangeArrowheads="1"/>
            </p:cNvSpPr>
            <p:nvPr/>
          </p:nvSpPr>
          <p:spPr bwMode="auto">
            <a:xfrm>
              <a:off x="1016" y="1496"/>
              <a:ext cx="800" cy="4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59" name="Rectangle 7"/>
            <p:cNvSpPr>
              <a:spLocks noChangeArrowheads="1"/>
            </p:cNvSpPr>
            <p:nvPr/>
          </p:nvSpPr>
          <p:spPr bwMode="auto">
            <a:xfrm>
              <a:off x="1143" y="1643"/>
              <a:ext cx="48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FF"/>
                  </a:solidFill>
                  <a:latin typeface="Times New Roman" panose="02020603050405020304" pitchFamily="18" charset="0"/>
                  <a:ea typeface="宋体" panose="02010600030101010101" pitchFamily="2" charset="-122"/>
                </a:rPr>
                <a:t>Control</a:t>
              </a:r>
            </a:p>
          </p:txBody>
        </p:sp>
      </p:grpSp>
      <p:sp>
        <p:nvSpPr>
          <p:cNvPr id="10245" name="Rectangle 11"/>
          <p:cNvSpPr>
            <a:spLocks noChangeArrowheads="1"/>
          </p:cNvSpPr>
          <p:nvPr/>
        </p:nvSpPr>
        <p:spPr bwMode="auto">
          <a:xfrm>
            <a:off x="3613150" y="1392238"/>
            <a:ext cx="1277938" cy="2184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46" name="Rectangle 12"/>
          <p:cNvSpPr>
            <a:spLocks noChangeArrowheads="1"/>
          </p:cNvSpPr>
          <p:nvPr/>
        </p:nvSpPr>
        <p:spPr bwMode="auto">
          <a:xfrm>
            <a:off x="3700463" y="2244725"/>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Memory</a:t>
            </a:r>
          </a:p>
        </p:txBody>
      </p:sp>
      <p:sp>
        <p:nvSpPr>
          <p:cNvPr id="10247" name="Rectangle 13"/>
          <p:cNvSpPr>
            <a:spLocks noChangeArrowheads="1"/>
          </p:cNvSpPr>
          <p:nvPr/>
        </p:nvSpPr>
        <p:spPr bwMode="auto">
          <a:xfrm>
            <a:off x="1460500" y="1392238"/>
            <a:ext cx="1933575" cy="2184400"/>
          </a:xfrm>
          <a:prstGeom prst="rect">
            <a:avLst/>
          </a:prstGeom>
          <a:noFill/>
          <a:ln w="25400">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48" name="Rectangle 14"/>
          <p:cNvSpPr>
            <a:spLocks noChangeArrowheads="1"/>
          </p:cNvSpPr>
          <p:nvPr/>
        </p:nvSpPr>
        <p:spPr bwMode="auto">
          <a:xfrm>
            <a:off x="1801813" y="1379538"/>
            <a:ext cx="7048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2000">
                <a:solidFill>
                  <a:srgbClr val="CC0000"/>
                </a:solidFill>
                <a:latin typeface="Times New Roman" panose="02020603050405020304" pitchFamily="18" charset="0"/>
                <a:ea typeface="宋体" panose="02010600030101010101" pitchFamily="2" charset="-122"/>
              </a:rPr>
              <a:t>CPU</a:t>
            </a:r>
          </a:p>
        </p:txBody>
      </p:sp>
      <p:sp>
        <p:nvSpPr>
          <p:cNvPr id="10249" name="Rectangle 15"/>
          <p:cNvSpPr>
            <a:spLocks noChangeArrowheads="1"/>
          </p:cNvSpPr>
          <p:nvPr/>
        </p:nvSpPr>
        <p:spPr bwMode="auto">
          <a:xfrm>
            <a:off x="5110163" y="1392238"/>
            <a:ext cx="1277937"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50" name="Rectangle 16"/>
          <p:cNvSpPr>
            <a:spLocks noChangeArrowheads="1"/>
          </p:cNvSpPr>
          <p:nvPr/>
        </p:nvSpPr>
        <p:spPr bwMode="auto">
          <a:xfrm>
            <a:off x="5376863" y="1684338"/>
            <a:ext cx="727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latin typeface="Times New Roman" panose="02020603050405020304" pitchFamily="18" charset="0"/>
                <a:ea typeface="宋体" panose="02010600030101010101" pitchFamily="2" charset="-122"/>
              </a:rPr>
              <a:t>Input</a:t>
            </a:r>
          </a:p>
        </p:txBody>
      </p:sp>
      <p:sp>
        <p:nvSpPr>
          <p:cNvPr id="10251" name="Rectangle 17"/>
          <p:cNvSpPr>
            <a:spLocks noChangeArrowheads="1"/>
          </p:cNvSpPr>
          <p:nvPr/>
        </p:nvSpPr>
        <p:spPr bwMode="auto">
          <a:xfrm>
            <a:off x="5110163" y="2687638"/>
            <a:ext cx="1277937"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52" name="Rectangle 18"/>
          <p:cNvSpPr>
            <a:spLocks noChangeArrowheads="1"/>
          </p:cNvSpPr>
          <p:nvPr/>
        </p:nvSpPr>
        <p:spPr bwMode="auto">
          <a:xfrm>
            <a:off x="5295900" y="2979738"/>
            <a:ext cx="892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latin typeface="Times New Roman" panose="02020603050405020304" pitchFamily="18" charset="0"/>
                <a:ea typeface="宋体" panose="02010600030101010101" pitchFamily="2" charset="-122"/>
              </a:rPr>
              <a:t>Output</a:t>
            </a:r>
          </a:p>
        </p:txBody>
      </p:sp>
      <p:grpSp>
        <p:nvGrpSpPr>
          <p:cNvPr id="10253" name="Group 20"/>
          <p:cNvGrpSpPr>
            <a:grpSpLocks/>
          </p:cNvGrpSpPr>
          <p:nvPr/>
        </p:nvGrpSpPr>
        <p:grpSpPr bwMode="auto">
          <a:xfrm>
            <a:off x="1641475" y="2709863"/>
            <a:ext cx="1589088" cy="736600"/>
            <a:chOff x="1016" y="2072"/>
            <a:chExt cx="800" cy="464"/>
          </a:xfrm>
        </p:grpSpPr>
        <p:sp>
          <p:nvSpPr>
            <p:cNvPr id="10256" name="Rectangle 21"/>
            <p:cNvSpPr>
              <a:spLocks noChangeArrowheads="1"/>
            </p:cNvSpPr>
            <p:nvPr/>
          </p:nvSpPr>
          <p:spPr bwMode="auto">
            <a:xfrm>
              <a:off x="1016" y="2072"/>
              <a:ext cx="800" cy="46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57" name="Rectangle 22"/>
            <p:cNvSpPr>
              <a:spLocks noChangeArrowheads="1"/>
            </p:cNvSpPr>
            <p:nvPr/>
          </p:nvSpPr>
          <p:spPr bwMode="auto">
            <a:xfrm>
              <a:off x="1095" y="2193"/>
              <a:ext cx="510" cy="21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solidFill>
                    <a:srgbClr val="CC3300"/>
                  </a:solidFill>
                  <a:latin typeface="Times New Roman" panose="02020603050405020304" pitchFamily="18" charset="0"/>
                  <a:ea typeface="宋体" panose="02010600030101010101" pitchFamily="2" charset="-122"/>
                </a:rPr>
                <a:t>Datapath</a:t>
              </a:r>
            </a:p>
          </p:txBody>
        </p:sp>
      </p:grpSp>
      <p:sp>
        <p:nvSpPr>
          <p:cNvPr id="10254" name="Rectangle 9"/>
          <p:cNvSpPr>
            <a:spLocks noChangeArrowheads="1"/>
          </p:cNvSpPr>
          <p:nvPr/>
        </p:nvSpPr>
        <p:spPr bwMode="auto">
          <a:xfrm>
            <a:off x="1641475" y="2716213"/>
            <a:ext cx="1589088" cy="736600"/>
          </a:xfrm>
          <a:prstGeom prst="rect">
            <a:avLst/>
          </a:prstGeom>
          <a:solidFill>
            <a:srgbClr val="91B3F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55" name="Rectangle 10"/>
          <p:cNvSpPr>
            <a:spLocks noChangeArrowheads="1"/>
          </p:cNvSpPr>
          <p:nvPr/>
        </p:nvSpPr>
        <p:spPr bwMode="auto">
          <a:xfrm>
            <a:off x="1887538" y="2908300"/>
            <a:ext cx="1203325" cy="363538"/>
          </a:xfrm>
          <a:prstGeom prst="rect">
            <a:avLst/>
          </a:prstGeom>
          <a:solidFill>
            <a:srgbClr val="91B3F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CC3300"/>
                </a:solidFill>
                <a:latin typeface="Times New Roman" panose="02020603050405020304" pitchFamily="18" charset="0"/>
                <a:ea typeface="宋体" panose="02010600030101010101" pitchFamily="2" charset="-122"/>
              </a:rPr>
              <a:t>Datapath</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7155">
                                            <p:txEl>
                                              <p:pRg st="8" end="8"/>
                                            </p:txEl>
                                          </p:spTgt>
                                        </p:tgtEl>
                                        <p:attrNameLst>
                                          <p:attrName>style.visibility</p:attrName>
                                        </p:attrNameLst>
                                      </p:cBhvr>
                                      <p:to>
                                        <p:strVal val="visible"/>
                                      </p:to>
                                    </p:set>
                                    <p:animEffect transition="in" filter="blinds(horizontal)">
                                      <p:cBhvr>
                                        <p:cTn id="7" dur="500"/>
                                        <p:tgtEl>
                                          <p:spTgt spid="177155">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5">
                                            <p:txEl>
                                              <p:pRg st="9" end="9"/>
                                            </p:txEl>
                                          </p:spTgt>
                                        </p:tgtEl>
                                        <p:attrNameLst>
                                          <p:attrName>style.visibility</p:attrName>
                                        </p:attrNameLst>
                                      </p:cBhvr>
                                      <p:to>
                                        <p:strVal val="visible"/>
                                      </p:to>
                                    </p:set>
                                    <p:animEffect transition="in" filter="blinds(horizontal)">
                                      <p:cBhvr>
                                        <p:cTn id="12" dur="500"/>
                                        <p:tgtEl>
                                          <p:spTgt spid="177155">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5">
                                            <p:txEl>
                                              <p:pRg st="10" end="10"/>
                                            </p:txEl>
                                          </p:spTgt>
                                        </p:tgtEl>
                                        <p:attrNameLst>
                                          <p:attrName>style.visibility</p:attrName>
                                        </p:attrNameLst>
                                      </p:cBhvr>
                                      <p:to>
                                        <p:strVal val="visible"/>
                                      </p:to>
                                    </p:set>
                                    <p:animEffect transition="in" filter="blinds(horizontal)">
                                      <p:cBhvr>
                                        <p:cTn id="17" dur="500"/>
                                        <p:tgtEl>
                                          <p:spTgt spid="177155">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7155">
                                            <p:txEl>
                                              <p:pRg st="11" end="11"/>
                                            </p:txEl>
                                          </p:spTgt>
                                        </p:tgtEl>
                                        <p:attrNameLst>
                                          <p:attrName>style.visibility</p:attrName>
                                        </p:attrNameLst>
                                      </p:cBhvr>
                                      <p:to>
                                        <p:strVal val="visible"/>
                                      </p:to>
                                    </p:set>
                                    <p:animEffect transition="in" filter="blinds(horizontal)">
                                      <p:cBhvr>
                                        <p:cTn id="22" dur="500"/>
                                        <p:tgtEl>
                                          <p:spTgt spid="1771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68275" y="142875"/>
            <a:ext cx="8874125" cy="800989"/>
          </a:xfrm>
          <a:noFill/>
        </p:spPr>
        <p:txBody>
          <a:bodyPr/>
          <a:lstStyle/>
          <a:p>
            <a:r>
              <a:rPr lang="en-US" altLang="zh-CN" dirty="0">
                <a:ea typeface="宋体" panose="02010600030101010101" pitchFamily="2" charset="-122"/>
              </a:rPr>
              <a:t>Main </a:t>
            </a:r>
            <a:r>
              <a:rPr lang="en-US" altLang="zh-CN" dirty="0" smtClean="0">
                <a:ea typeface="宋体" panose="02010600030101010101" pitchFamily="2" charset="-122"/>
              </a:rPr>
              <a:t>Control </a:t>
            </a:r>
            <a:r>
              <a:rPr lang="zh-CN" altLang="en-US" dirty="0" smtClean="0">
                <a:ea typeface="宋体" panose="02010600030101010101" pitchFamily="2" charset="-122"/>
              </a:rPr>
              <a:t>的译码逻辑</a:t>
            </a:r>
            <a:r>
              <a:rPr lang="en-US" altLang="zh-CN" dirty="0" smtClean="0">
                <a:ea typeface="宋体" panose="02010600030101010101" pitchFamily="2" charset="-122"/>
              </a:rPr>
              <a:t>, </a:t>
            </a:r>
            <a:r>
              <a:rPr lang="en-US" altLang="zh-CN" dirty="0">
                <a:ea typeface="宋体" panose="02010600030101010101" pitchFamily="2" charset="-122"/>
              </a:rPr>
              <a:t>ALU</a:t>
            </a:r>
            <a:r>
              <a:rPr lang="zh-CN" altLang="en-US" dirty="0">
                <a:ea typeface="宋体" panose="02010600030101010101" pitchFamily="2" charset="-122"/>
              </a:rPr>
              <a:t>局部控制</a:t>
            </a:r>
            <a:r>
              <a:rPr lang="zh-CN" altLang="en-US" dirty="0" smtClean="0">
                <a:ea typeface="宋体" panose="02010600030101010101" pitchFamily="2" charset="-122"/>
              </a:rPr>
              <a:t>器的译码逻辑</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30</a:t>
            </a:fld>
            <a:endParaRPr lang="zh-CN" altLang="en-US"/>
          </a:p>
        </p:txBody>
      </p:sp>
      <p:pic>
        <p:nvPicPr>
          <p:cNvPr id="5" name="图片 4"/>
          <p:cNvPicPr>
            <a:picLocks noChangeAspect="1"/>
          </p:cNvPicPr>
          <p:nvPr/>
        </p:nvPicPr>
        <p:blipFill>
          <a:blip r:embed="rId3"/>
          <a:stretch>
            <a:fillRect/>
          </a:stretch>
        </p:blipFill>
        <p:spPr>
          <a:xfrm>
            <a:off x="341706" y="479387"/>
            <a:ext cx="5534356" cy="3805237"/>
          </a:xfrm>
          <a:prstGeom prst="rect">
            <a:avLst/>
          </a:prstGeom>
        </p:spPr>
      </p:pic>
      <p:sp>
        <p:nvSpPr>
          <p:cNvPr id="8" name="文本框 7"/>
          <p:cNvSpPr txBox="1"/>
          <p:nvPr/>
        </p:nvSpPr>
        <p:spPr>
          <a:xfrm>
            <a:off x="216915" y="4505260"/>
            <a:ext cx="7516893" cy="584775"/>
          </a:xfrm>
          <a:prstGeom prst="rect">
            <a:avLst/>
          </a:prstGeom>
          <a:noFill/>
        </p:spPr>
        <p:txBody>
          <a:bodyPr wrap="square" rtlCol="0">
            <a:spAutoFit/>
          </a:bodyPr>
          <a:lstStyle/>
          <a:p>
            <a:r>
              <a:rPr lang="en-US" altLang="zh-CN" dirty="0" smtClean="0">
                <a:solidFill>
                  <a:schemeClr val="accent2"/>
                </a:solidFill>
              </a:rPr>
              <a:t>assign </a:t>
            </a:r>
            <a:r>
              <a:rPr lang="en-US" altLang="zh-CN" dirty="0" err="1" smtClean="0">
                <a:solidFill>
                  <a:schemeClr val="accent2"/>
                </a:solidFill>
              </a:rPr>
              <a:t>RegDst</a:t>
            </a:r>
            <a:r>
              <a:rPr lang="en-US" altLang="zh-CN" dirty="0" smtClean="0">
                <a:solidFill>
                  <a:schemeClr val="accent2"/>
                </a:solidFill>
              </a:rPr>
              <a:t>=(op==6’b000000)</a:t>
            </a:r>
            <a:endParaRPr lang="en-US" altLang="zh-CN" dirty="0" smtClean="0"/>
          </a:p>
          <a:p>
            <a:endParaRPr lang="zh-CN" altLang="en-US" dirty="0"/>
          </a:p>
        </p:txBody>
      </p:sp>
      <p:sp>
        <p:nvSpPr>
          <p:cNvPr id="9" name="文本框 8"/>
          <p:cNvSpPr txBox="1"/>
          <p:nvPr/>
        </p:nvSpPr>
        <p:spPr>
          <a:xfrm>
            <a:off x="5876062" y="707601"/>
            <a:ext cx="3166337" cy="4031873"/>
          </a:xfrm>
          <a:prstGeom prst="rect">
            <a:avLst/>
          </a:prstGeom>
          <a:noFill/>
        </p:spPr>
        <p:txBody>
          <a:bodyPr wrap="square" rtlCol="0">
            <a:spAutoFit/>
          </a:bodyPr>
          <a:lstStyle/>
          <a:p>
            <a:r>
              <a:rPr lang="en-US" altLang="zh-CN" dirty="0">
                <a:solidFill>
                  <a:schemeClr val="accent2"/>
                </a:solidFill>
              </a:rPr>
              <a:t>a</a:t>
            </a:r>
            <a:r>
              <a:rPr lang="en-US" altLang="zh-CN" dirty="0" smtClean="0">
                <a:solidFill>
                  <a:schemeClr val="accent2"/>
                </a:solidFill>
              </a:rPr>
              <a:t>ssign </a:t>
            </a:r>
            <a:r>
              <a:rPr lang="en-US" altLang="zh-CN" dirty="0" err="1" smtClean="0">
                <a:solidFill>
                  <a:schemeClr val="accent2"/>
                </a:solidFill>
              </a:rPr>
              <a:t>ALUctr</a:t>
            </a:r>
            <a:r>
              <a:rPr lang="en-US" altLang="zh-CN" dirty="0" smtClean="0">
                <a:solidFill>
                  <a:schemeClr val="accent2"/>
                </a:solidFill>
              </a:rPr>
              <a:t>&lt;2&gt;=</a:t>
            </a:r>
          </a:p>
          <a:p>
            <a:r>
              <a:rPr lang="en-US" altLang="zh-CN" dirty="0">
                <a:solidFill>
                  <a:schemeClr val="accent2"/>
                </a:solidFill>
              </a:rPr>
              <a:t> </a:t>
            </a:r>
            <a:r>
              <a:rPr lang="en-US" altLang="zh-CN" dirty="0" smtClean="0">
                <a:solidFill>
                  <a:schemeClr val="accent2"/>
                </a:solidFill>
              </a:rPr>
              <a:t>   (op==</a:t>
            </a:r>
            <a:r>
              <a:rPr lang="en-US" altLang="zh-CN" dirty="0">
                <a:solidFill>
                  <a:schemeClr val="accent2"/>
                </a:solidFill>
              </a:rPr>
              <a:t>6’b</a:t>
            </a:r>
            <a:r>
              <a:rPr lang="en-US" altLang="zh-CN" dirty="0" smtClean="0">
                <a:solidFill>
                  <a:schemeClr val="accent2"/>
                </a:solidFill>
              </a:rPr>
              <a:t>000000) </a:t>
            </a:r>
          </a:p>
          <a:p>
            <a:r>
              <a:rPr lang="en-US" altLang="zh-CN" dirty="0">
                <a:solidFill>
                  <a:schemeClr val="accent2"/>
                </a:solidFill>
              </a:rPr>
              <a:t> </a:t>
            </a:r>
            <a:r>
              <a:rPr lang="en-US" altLang="zh-CN" dirty="0" smtClean="0">
                <a:solidFill>
                  <a:schemeClr val="accent2"/>
                </a:solidFill>
              </a:rPr>
              <a:t>   &amp;&amp; (function=</a:t>
            </a:r>
            <a:r>
              <a:rPr lang="en-US" altLang="zh-CN" dirty="0">
                <a:solidFill>
                  <a:schemeClr val="accent2"/>
                </a:solidFill>
              </a:rPr>
              <a:t>6’b</a:t>
            </a:r>
            <a:r>
              <a:rPr lang="en-US" altLang="zh-CN" dirty="0" smtClean="0">
                <a:solidFill>
                  <a:schemeClr val="accent2"/>
                </a:solidFill>
              </a:rPr>
              <a:t>100010)</a:t>
            </a:r>
          </a:p>
          <a:p>
            <a:r>
              <a:rPr lang="en-US" altLang="zh-CN" dirty="0" smtClean="0">
                <a:solidFill>
                  <a:schemeClr val="accent2"/>
                </a:solidFill>
              </a:rPr>
              <a:t>     || (</a:t>
            </a:r>
            <a:r>
              <a:rPr lang="en-US" altLang="zh-CN" dirty="0">
                <a:solidFill>
                  <a:schemeClr val="accent2"/>
                </a:solidFill>
              </a:rPr>
              <a:t>function</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000100)</a:t>
            </a:r>
          </a:p>
          <a:p>
            <a:endParaRPr lang="en-US" altLang="zh-CN" dirty="0" smtClean="0">
              <a:solidFill>
                <a:schemeClr val="accent2"/>
              </a:solidFill>
            </a:endParaRPr>
          </a:p>
          <a:p>
            <a:r>
              <a:rPr lang="en-US" altLang="zh-CN" dirty="0">
                <a:solidFill>
                  <a:schemeClr val="accent2"/>
                </a:solidFill>
              </a:rPr>
              <a:t>assign </a:t>
            </a:r>
            <a:r>
              <a:rPr lang="en-US" altLang="zh-CN" dirty="0" err="1">
                <a:solidFill>
                  <a:schemeClr val="accent2"/>
                </a:solidFill>
              </a:rPr>
              <a:t>ALUctr</a:t>
            </a:r>
            <a:r>
              <a:rPr lang="en-US" altLang="zh-CN" dirty="0">
                <a:solidFill>
                  <a:schemeClr val="accent2"/>
                </a:solidFill>
              </a:rPr>
              <a:t>&lt;1</a:t>
            </a:r>
            <a:r>
              <a:rPr lang="en-US" altLang="zh-CN" dirty="0" smtClean="0">
                <a:solidFill>
                  <a:schemeClr val="accent2"/>
                </a:solidFill>
              </a:rPr>
              <a:t>&gt;=</a:t>
            </a:r>
          </a:p>
          <a:p>
            <a:r>
              <a:rPr lang="en-US" altLang="zh-CN" dirty="0">
                <a:solidFill>
                  <a:schemeClr val="accent2"/>
                </a:solidFill>
              </a:rPr>
              <a:t>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000000</a:t>
            </a:r>
            <a:r>
              <a:rPr lang="en-US" altLang="zh-CN" dirty="0">
                <a:solidFill>
                  <a:schemeClr val="accent2"/>
                </a:solidFill>
              </a:rPr>
              <a:t>) </a:t>
            </a:r>
          </a:p>
          <a:p>
            <a:r>
              <a:rPr lang="en-US" altLang="zh-CN" dirty="0">
                <a:solidFill>
                  <a:schemeClr val="accent2"/>
                </a:solidFill>
              </a:rPr>
              <a:t>    </a:t>
            </a:r>
            <a:r>
              <a:rPr lang="en-US" altLang="zh-CN" dirty="0" smtClean="0">
                <a:solidFill>
                  <a:schemeClr val="accent2"/>
                </a:solidFill>
              </a:rPr>
              <a:t> &amp;&amp; </a:t>
            </a:r>
            <a:r>
              <a:rPr lang="en-US" altLang="zh-CN" dirty="0">
                <a:solidFill>
                  <a:schemeClr val="accent2"/>
                </a:solidFill>
              </a:rPr>
              <a:t>(</a:t>
            </a:r>
            <a:r>
              <a:rPr lang="en-US" altLang="zh-CN" dirty="0" smtClean="0">
                <a:solidFill>
                  <a:schemeClr val="accent2"/>
                </a:solidFill>
              </a:rPr>
              <a:t>function=</a:t>
            </a:r>
            <a:r>
              <a:rPr lang="en-US" altLang="zh-CN" dirty="0">
                <a:solidFill>
                  <a:schemeClr val="accent2"/>
                </a:solidFill>
              </a:rPr>
              <a:t>6’b</a:t>
            </a:r>
            <a:r>
              <a:rPr lang="en-US" altLang="zh-CN" dirty="0" smtClean="0">
                <a:solidFill>
                  <a:schemeClr val="accent2"/>
                </a:solidFill>
              </a:rPr>
              <a:t>001101)</a:t>
            </a:r>
          </a:p>
          <a:p>
            <a:endParaRPr lang="en-US" altLang="zh-CN" dirty="0" smtClean="0">
              <a:solidFill>
                <a:schemeClr val="accent2"/>
              </a:solidFill>
            </a:endParaRPr>
          </a:p>
          <a:p>
            <a:r>
              <a:rPr lang="en-US" altLang="zh-CN" dirty="0">
                <a:solidFill>
                  <a:schemeClr val="accent2"/>
                </a:solidFill>
              </a:rPr>
              <a:t>assign </a:t>
            </a:r>
            <a:r>
              <a:rPr lang="en-US" altLang="zh-CN" dirty="0" err="1">
                <a:solidFill>
                  <a:schemeClr val="accent2"/>
                </a:solidFill>
              </a:rPr>
              <a:t>ALUctr</a:t>
            </a:r>
            <a:r>
              <a:rPr lang="en-US" altLang="zh-CN" dirty="0">
                <a:solidFill>
                  <a:schemeClr val="accent2"/>
                </a:solidFill>
              </a:rPr>
              <a:t>&lt;0</a:t>
            </a:r>
            <a:r>
              <a:rPr lang="en-US" altLang="zh-CN" dirty="0" smtClean="0">
                <a:solidFill>
                  <a:schemeClr val="accent2"/>
                </a:solidFill>
              </a:rPr>
              <a:t>&gt;= </a:t>
            </a:r>
          </a:p>
          <a:p>
            <a:r>
              <a:rPr lang="en-US" altLang="zh-CN" dirty="0">
                <a:solidFill>
                  <a:schemeClr val="accent2"/>
                </a:solidFill>
              </a:rPr>
              <a:t>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000000</a:t>
            </a:r>
            <a:r>
              <a:rPr lang="en-US" altLang="zh-CN" dirty="0">
                <a:solidFill>
                  <a:schemeClr val="accent2"/>
                </a:solidFill>
              </a:rPr>
              <a:t>) </a:t>
            </a:r>
          </a:p>
          <a:p>
            <a:r>
              <a:rPr lang="en-US" altLang="zh-CN" dirty="0">
                <a:solidFill>
                  <a:schemeClr val="accent2"/>
                </a:solidFill>
              </a:rPr>
              <a:t>    </a:t>
            </a:r>
            <a:r>
              <a:rPr lang="en-US" altLang="zh-CN" dirty="0" smtClean="0">
                <a:solidFill>
                  <a:schemeClr val="accent2"/>
                </a:solidFill>
              </a:rPr>
              <a:t>&amp;&amp;  (function==</a:t>
            </a:r>
            <a:r>
              <a:rPr lang="en-US" altLang="zh-CN" dirty="0">
                <a:solidFill>
                  <a:schemeClr val="accent2"/>
                </a:solidFill>
              </a:rPr>
              <a:t>6’b</a:t>
            </a:r>
            <a:r>
              <a:rPr lang="en-US" altLang="zh-CN" dirty="0" smtClean="0">
                <a:solidFill>
                  <a:schemeClr val="accent2"/>
                </a:solidFill>
              </a:rPr>
              <a:t>100000) </a:t>
            </a:r>
          </a:p>
          <a:p>
            <a:r>
              <a:rPr lang="en-US" altLang="zh-CN" dirty="0">
                <a:solidFill>
                  <a:schemeClr val="accent2"/>
                </a:solidFill>
              </a:rPr>
              <a:t> </a:t>
            </a:r>
            <a:r>
              <a:rPr lang="en-US" altLang="zh-CN" dirty="0" smtClean="0">
                <a:solidFill>
                  <a:schemeClr val="accent2"/>
                </a:solidFill>
              </a:rPr>
              <a:t>   || (function==</a:t>
            </a:r>
            <a:r>
              <a:rPr lang="en-US" altLang="zh-CN" dirty="0">
                <a:solidFill>
                  <a:schemeClr val="accent2"/>
                </a:solidFill>
              </a:rPr>
              <a:t>6’b</a:t>
            </a:r>
            <a:r>
              <a:rPr lang="en-US" altLang="zh-CN" dirty="0" smtClean="0">
                <a:solidFill>
                  <a:schemeClr val="accent2"/>
                </a:solidFill>
              </a:rPr>
              <a:t>100010)</a:t>
            </a:r>
            <a:endParaRPr lang="en-US" altLang="zh-CN" dirty="0">
              <a:solidFill>
                <a:schemeClr val="accent2"/>
              </a:solidFill>
            </a:endParaRPr>
          </a:p>
          <a:p>
            <a:endParaRPr lang="en-US" altLang="zh-CN" dirty="0">
              <a:solidFill>
                <a:srgbClr val="FF0000"/>
              </a:solidFill>
            </a:endParaRPr>
          </a:p>
          <a:p>
            <a:endParaRPr lang="en-US" altLang="zh-CN" dirty="0">
              <a:solidFill>
                <a:srgbClr val="FF0000"/>
              </a:solidFill>
            </a:endParaRPr>
          </a:p>
          <a:p>
            <a:endParaRPr lang="zh-CN" altLang="en-US" dirty="0"/>
          </a:p>
        </p:txBody>
      </p:sp>
      <p:sp>
        <p:nvSpPr>
          <p:cNvPr id="193" name="文本框 192"/>
          <p:cNvSpPr txBox="1"/>
          <p:nvPr/>
        </p:nvSpPr>
        <p:spPr>
          <a:xfrm>
            <a:off x="225566" y="4763766"/>
            <a:ext cx="7319894" cy="3046988"/>
          </a:xfrm>
          <a:prstGeom prst="rect">
            <a:avLst/>
          </a:prstGeom>
          <a:noFill/>
        </p:spPr>
        <p:txBody>
          <a:bodyPr wrap="square" rtlCol="0">
            <a:spAutoFit/>
          </a:bodyPr>
          <a:lstStyle/>
          <a:p>
            <a:r>
              <a:rPr lang="en-US" altLang="zh-CN" dirty="0">
                <a:solidFill>
                  <a:schemeClr val="accent2"/>
                </a:solidFill>
              </a:rPr>
              <a:t>a</a:t>
            </a:r>
            <a:r>
              <a:rPr lang="en-US" altLang="zh-CN" dirty="0" smtClean="0">
                <a:solidFill>
                  <a:schemeClr val="accent2"/>
                </a:solidFill>
              </a:rPr>
              <a:t>ssign </a:t>
            </a:r>
            <a:r>
              <a:rPr lang="en-US" altLang="zh-CN" dirty="0" err="1" smtClean="0">
                <a:solidFill>
                  <a:schemeClr val="accent2"/>
                </a:solidFill>
              </a:rPr>
              <a:t>ALUSrc</a:t>
            </a:r>
            <a:r>
              <a:rPr lang="en-US" altLang="zh-CN" dirty="0">
                <a:solidFill>
                  <a:schemeClr val="accent2"/>
                </a:solidFill>
              </a:rPr>
              <a:t>=(op</a:t>
            </a:r>
            <a:r>
              <a:rPr lang="en-US" altLang="zh-CN" dirty="0" smtClean="0">
                <a:solidFill>
                  <a:schemeClr val="accent2"/>
                </a:solidFill>
              </a:rPr>
              <a:t>==6’b00 </a:t>
            </a:r>
            <a:r>
              <a:rPr lang="en-US" altLang="zh-CN" dirty="0">
                <a:solidFill>
                  <a:schemeClr val="accent2"/>
                </a:solidFill>
              </a:rPr>
              <a:t>1101)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==6’b10 </a:t>
            </a:r>
            <a:r>
              <a:rPr lang="en-US" altLang="zh-CN" dirty="0">
                <a:solidFill>
                  <a:schemeClr val="accent2"/>
                </a:solidFill>
              </a:rPr>
              <a:t>0011)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==6’b10 </a:t>
            </a:r>
            <a:r>
              <a:rPr lang="en-US" altLang="zh-CN" dirty="0">
                <a:solidFill>
                  <a:schemeClr val="accent2"/>
                </a:solidFill>
              </a:rPr>
              <a:t>1011</a:t>
            </a:r>
            <a:r>
              <a:rPr lang="en-US" altLang="zh-CN" dirty="0" smtClean="0">
                <a:solidFill>
                  <a:schemeClr val="accent2"/>
                </a:solidFill>
              </a:rPr>
              <a:t>)</a:t>
            </a:r>
          </a:p>
          <a:p>
            <a:r>
              <a:rPr lang="en-US" altLang="zh-CN" dirty="0">
                <a:solidFill>
                  <a:schemeClr val="accent2"/>
                </a:solidFill>
              </a:rPr>
              <a:t>assign </a:t>
            </a:r>
            <a:r>
              <a:rPr lang="en-US" altLang="zh-CN" dirty="0" err="1">
                <a:solidFill>
                  <a:schemeClr val="accent2"/>
                </a:solidFill>
              </a:rPr>
              <a:t>MemtoReg</a:t>
            </a:r>
            <a:r>
              <a:rPr lang="en-US" altLang="zh-CN" dirty="0">
                <a:solidFill>
                  <a:schemeClr val="accent2"/>
                </a:solidFill>
              </a:rPr>
              <a:t>=(op</a:t>
            </a:r>
            <a:r>
              <a:rPr lang="en-US" altLang="zh-CN" dirty="0" smtClean="0">
                <a:solidFill>
                  <a:schemeClr val="accent2"/>
                </a:solidFill>
              </a:rPr>
              <a:t>==6’b10 </a:t>
            </a:r>
            <a:r>
              <a:rPr lang="en-US" altLang="zh-CN" dirty="0">
                <a:solidFill>
                  <a:schemeClr val="accent2"/>
                </a:solidFill>
              </a:rPr>
              <a:t>0011</a:t>
            </a:r>
            <a:r>
              <a:rPr lang="en-US" altLang="zh-CN" dirty="0" smtClean="0">
                <a:solidFill>
                  <a:schemeClr val="accent2"/>
                </a:solidFill>
              </a:rPr>
              <a:t>)</a:t>
            </a:r>
          </a:p>
          <a:p>
            <a:r>
              <a:rPr lang="en-US" altLang="zh-CN" dirty="0">
                <a:solidFill>
                  <a:schemeClr val="accent2"/>
                </a:solidFill>
              </a:rPr>
              <a:t>assign </a:t>
            </a:r>
            <a:r>
              <a:rPr lang="en-US" altLang="zh-CN" dirty="0" err="1" smtClean="0">
                <a:solidFill>
                  <a:schemeClr val="accent2"/>
                </a:solidFill>
              </a:rPr>
              <a:t>RegWrite</a:t>
            </a:r>
            <a:r>
              <a:rPr lang="en-US" altLang="zh-CN" dirty="0">
                <a:solidFill>
                  <a:schemeClr val="accent2"/>
                </a:solidFill>
              </a:rPr>
              <a:t>=(op</a:t>
            </a:r>
            <a:r>
              <a:rPr lang="en-US" altLang="zh-CN" dirty="0" smtClean="0">
                <a:solidFill>
                  <a:schemeClr val="accent2"/>
                </a:solidFill>
              </a:rPr>
              <a:t>==6’b000000</a:t>
            </a:r>
            <a:r>
              <a:rPr lang="en-US" altLang="zh-CN" dirty="0">
                <a:solidFill>
                  <a:schemeClr val="accent2"/>
                </a:solidFill>
              </a:rPr>
              <a:t>)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==6’b00 </a:t>
            </a:r>
            <a:r>
              <a:rPr lang="en-US" altLang="zh-CN" dirty="0">
                <a:solidFill>
                  <a:schemeClr val="accent2"/>
                </a:solidFill>
              </a:rPr>
              <a:t>1101)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==6’b10 </a:t>
            </a:r>
            <a:r>
              <a:rPr lang="en-US" altLang="zh-CN" dirty="0">
                <a:solidFill>
                  <a:schemeClr val="accent2"/>
                </a:solidFill>
              </a:rPr>
              <a:t>0011</a:t>
            </a:r>
            <a:r>
              <a:rPr lang="en-US" altLang="zh-CN" dirty="0" smtClean="0">
                <a:solidFill>
                  <a:schemeClr val="accent2"/>
                </a:solidFill>
              </a:rPr>
              <a:t>)</a:t>
            </a:r>
          </a:p>
          <a:p>
            <a:r>
              <a:rPr lang="en-US" altLang="zh-CN" dirty="0">
                <a:solidFill>
                  <a:schemeClr val="accent2"/>
                </a:solidFill>
              </a:rPr>
              <a:t>assign </a:t>
            </a:r>
            <a:r>
              <a:rPr lang="en-US" altLang="zh-CN" dirty="0" err="1" smtClean="0">
                <a:solidFill>
                  <a:schemeClr val="accent2"/>
                </a:solidFill>
              </a:rPr>
              <a:t>MemWrite</a:t>
            </a:r>
            <a:r>
              <a:rPr lang="en-US" altLang="zh-CN" dirty="0">
                <a:solidFill>
                  <a:schemeClr val="accent2"/>
                </a:solidFill>
              </a:rPr>
              <a:t>=(op</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10 </a:t>
            </a:r>
            <a:r>
              <a:rPr lang="en-US" altLang="zh-CN" dirty="0">
                <a:solidFill>
                  <a:schemeClr val="accent2"/>
                </a:solidFill>
              </a:rPr>
              <a:t>1011</a:t>
            </a:r>
            <a:r>
              <a:rPr lang="en-US" altLang="zh-CN" dirty="0" smtClean="0">
                <a:solidFill>
                  <a:schemeClr val="accent2"/>
                </a:solidFill>
              </a:rPr>
              <a:t>)</a:t>
            </a:r>
          </a:p>
          <a:p>
            <a:r>
              <a:rPr lang="en-US" altLang="zh-CN" dirty="0">
                <a:solidFill>
                  <a:schemeClr val="accent2"/>
                </a:solidFill>
              </a:rPr>
              <a:t>assign </a:t>
            </a:r>
            <a:r>
              <a:rPr lang="en-US" altLang="zh-CN" dirty="0" smtClean="0">
                <a:solidFill>
                  <a:schemeClr val="accent2"/>
                </a:solidFill>
              </a:rPr>
              <a:t>Branch</a:t>
            </a:r>
            <a:r>
              <a:rPr lang="en-US" altLang="zh-CN" dirty="0">
                <a:solidFill>
                  <a:schemeClr val="accent2"/>
                </a:solidFill>
              </a:rPr>
              <a:t>=(op</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00 </a:t>
            </a:r>
            <a:r>
              <a:rPr lang="en-US" altLang="zh-CN" dirty="0">
                <a:solidFill>
                  <a:schemeClr val="accent2"/>
                </a:solidFill>
              </a:rPr>
              <a:t>0100</a:t>
            </a:r>
            <a:r>
              <a:rPr lang="en-US" altLang="zh-CN" dirty="0" smtClean="0">
                <a:solidFill>
                  <a:schemeClr val="accent2"/>
                </a:solidFill>
              </a:rPr>
              <a:t>)</a:t>
            </a:r>
          </a:p>
          <a:p>
            <a:r>
              <a:rPr lang="en-US" altLang="zh-CN" dirty="0">
                <a:solidFill>
                  <a:schemeClr val="accent2"/>
                </a:solidFill>
              </a:rPr>
              <a:t>assign </a:t>
            </a:r>
            <a:r>
              <a:rPr lang="en-US" altLang="zh-CN" dirty="0" smtClean="0">
                <a:solidFill>
                  <a:schemeClr val="accent2"/>
                </a:solidFill>
              </a:rPr>
              <a:t>Jump</a:t>
            </a:r>
            <a:r>
              <a:rPr lang="en-US" altLang="zh-CN" dirty="0">
                <a:solidFill>
                  <a:schemeClr val="accent2"/>
                </a:solidFill>
              </a:rPr>
              <a:t>=(op</a:t>
            </a:r>
            <a:r>
              <a:rPr lang="en-US" altLang="zh-CN" dirty="0" smtClean="0">
                <a:solidFill>
                  <a:schemeClr val="accent2"/>
                </a:solidFill>
              </a:rPr>
              <a:t>==</a:t>
            </a:r>
            <a:r>
              <a:rPr lang="en-US" altLang="zh-CN">
                <a:solidFill>
                  <a:schemeClr val="accent2"/>
                </a:solidFill>
              </a:rPr>
              <a:t>6’b</a:t>
            </a:r>
            <a:r>
              <a:rPr lang="en-US" altLang="zh-CN" smtClean="0">
                <a:solidFill>
                  <a:schemeClr val="accent2"/>
                </a:solidFill>
              </a:rPr>
              <a:t>00 0010)</a:t>
            </a:r>
            <a:endParaRPr lang="en-US" altLang="zh-CN" dirty="0" smtClean="0">
              <a:solidFill>
                <a:schemeClr val="accent2"/>
              </a:solidFill>
            </a:endParaRPr>
          </a:p>
          <a:p>
            <a:r>
              <a:rPr lang="en-US" altLang="zh-CN" dirty="0">
                <a:solidFill>
                  <a:schemeClr val="accent2"/>
                </a:solidFill>
              </a:rPr>
              <a:t>assign </a:t>
            </a:r>
            <a:r>
              <a:rPr lang="en-US" altLang="zh-CN" dirty="0" err="1" smtClean="0">
                <a:solidFill>
                  <a:schemeClr val="accent2"/>
                </a:solidFill>
              </a:rPr>
              <a:t>ExtOp</a:t>
            </a:r>
            <a:r>
              <a:rPr lang="en-US" altLang="zh-CN" dirty="0">
                <a:solidFill>
                  <a:schemeClr val="accent2"/>
                </a:solidFill>
              </a:rPr>
              <a:t>=(op</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10 </a:t>
            </a:r>
            <a:r>
              <a:rPr lang="en-US" altLang="zh-CN" dirty="0">
                <a:solidFill>
                  <a:schemeClr val="accent2"/>
                </a:solidFill>
              </a:rPr>
              <a:t>0011) </a:t>
            </a:r>
            <a:r>
              <a:rPr lang="en-US" altLang="zh-CN" dirty="0" smtClean="0">
                <a:solidFill>
                  <a:schemeClr val="accent2"/>
                </a:solidFill>
              </a:rPr>
              <a:t>|| </a:t>
            </a:r>
            <a:r>
              <a:rPr lang="en-US" altLang="zh-CN" dirty="0">
                <a:solidFill>
                  <a:schemeClr val="accent2"/>
                </a:solidFill>
              </a:rPr>
              <a:t>(op</a:t>
            </a:r>
            <a:r>
              <a:rPr lang="en-US" altLang="zh-CN" dirty="0" smtClean="0">
                <a:solidFill>
                  <a:schemeClr val="accent2"/>
                </a:solidFill>
              </a:rPr>
              <a:t>==</a:t>
            </a:r>
            <a:r>
              <a:rPr lang="en-US" altLang="zh-CN" dirty="0">
                <a:solidFill>
                  <a:schemeClr val="accent2"/>
                </a:solidFill>
              </a:rPr>
              <a:t>6’b</a:t>
            </a:r>
            <a:r>
              <a:rPr lang="en-US" altLang="zh-CN" dirty="0" smtClean="0">
                <a:solidFill>
                  <a:schemeClr val="accent2"/>
                </a:solidFill>
              </a:rPr>
              <a:t>10 1011)</a:t>
            </a:r>
            <a:endParaRPr lang="en-US" altLang="zh-CN" dirty="0">
              <a:solidFill>
                <a:schemeClr val="accent2"/>
              </a:solidFill>
            </a:endParaRPr>
          </a:p>
          <a:p>
            <a:endParaRPr lang="en-US" altLang="zh-CN" dirty="0">
              <a:solidFill>
                <a:schemeClr val="accent2"/>
              </a:solidFill>
            </a:endParaRPr>
          </a:p>
          <a:p>
            <a:endParaRPr lang="zh-CN" altLang="en-US" dirty="0">
              <a:solidFill>
                <a:schemeClr val="accent2"/>
              </a:solidFill>
            </a:endParaRPr>
          </a:p>
          <a:p>
            <a:endParaRPr lang="en-US" altLang="zh-CN" dirty="0">
              <a:solidFill>
                <a:schemeClr val="accent2"/>
              </a:solidFill>
            </a:endParaRPr>
          </a:p>
          <a:p>
            <a:endParaRPr lang="en-US" altLang="zh-CN" dirty="0">
              <a:solidFill>
                <a:schemeClr val="accent2"/>
              </a:solidFill>
            </a:endParaRPr>
          </a:p>
          <a:p>
            <a:endParaRPr lang="zh-CN" altLang="en-US" dirty="0"/>
          </a:p>
        </p:txBody>
      </p:sp>
      <p:sp>
        <p:nvSpPr>
          <p:cNvPr id="11" name="文本框 10"/>
          <p:cNvSpPr txBox="1"/>
          <p:nvPr/>
        </p:nvSpPr>
        <p:spPr>
          <a:xfrm>
            <a:off x="3528398" y="4481063"/>
            <a:ext cx="5663730" cy="338554"/>
          </a:xfrm>
          <a:prstGeom prst="rect">
            <a:avLst/>
          </a:prstGeom>
          <a:noFill/>
        </p:spPr>
        <p:txBody>
          <a:bodyPr wrap="none" rtlCol="0">
            <a:spAutoFit/>
          </a:bodyPr>
          <a:lstStyle/>
          <a:p>
            <a:r>
              <a:rPr lang="zh-CN" altLang="en-US" dirty="0" smtClean="0"/>
              <a:t>布尔式</a:t>
            </a:r>
            <a:r>
              <a:rPr lang="en-US" altLang="zh-CN" dirty="0" err="1" smtClean="0"/>
              <a:t>RegDst</a:t>
            </a:r>
            <a:r>
              <a:rPr lang="en-US" altLang="zh-CN" dirty="0" smtClean="0">
                <a:solidFill>
                  <a:schemeClr val="accent2"/>
                </a:solidFill>
              </a:rPr>
              <a:t> </a:t>
            </a:r>
            <a:r>
              <a:rPr lang="en-US" altLang="zh-CN" dirty="0" smtClean="0"/>
              <a:t>= </a:t>
            </a:r>
            <a:r>
              <a:rPr lang="en-US" altLang="zh-CN" dirty="0"/>
              <a:t>!op5 &amp; !op4 &amp; !op3 &amp; !op2 &amp; !op1 &amp; !op0</a:t>
            </a:r>
            <a:endParaRPr lang="zh-CN" altLang="en-US" dirty="0"/>
          </a:p>
        </p:txBody>
      </p:sp>
      <p:sp>
        <p:nvSpPr>
          <p:cNvPr id="15" name="Rectangle 2"/>
          <p:cNvSpPr>
            <a:spLocks noGrp="1" noChangeArrowheads="1"/>
          </p:cNvSpPr>
          <p:nvPr/>
        </p:nvSpPr>
        <p:spPr bwMode="auto">
          <a:xfrm>
            <a:off x="306645" y="4214340"/>
            <a:ext cx="3145538" cy="31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800" b="1" kern="1200">
                <a:solidFill>
                  <a:srgbClr val="A50021"/>
                </a:solidFill>
                <a:latin typeface="+mj-lt"/>
                <a:ea typeface="+mj-ea"/>
                <a:cs typeface="+mj-cs"/>
              </a:defRPr>
            </a:lvl1pPr>
            <a:lvl2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9pPr>
          </a:lstStyle>
          <a:p>
            <a:r>
              <a:rPr lang="en-US" altLang="zh-CN" sz="2000" dirty="0" smtClean="0">
                <a:solidFill>
                  <a:srgbClr val="FF0000"/>
                </a:solidFill>
                <a:ea typeface="宋体" panose="02010600030101010101" pitchFamily="2" charset="-122"/>
              </a:rPr>
              <a:t>Verilog</a:t>
            </a:r>
            <a:r>
              <a:rPr lang="zh-CN" altLang="en-US" sz="2000" dirty="0" smtClean="0">
                <a:solidFill>
                  <a:srgbClr val="FF0000"/>
                </a:solidFill>
                <a:ea typeface="宋体" panose="02010600030101010101" pitchFamily="2" charset="-122"/>
              </a:rPr>
              <a:t>设计控制器的逻辑</a:t>
            </a:r>
          </a:p>
        </p:txBody>
      </p:sp>
    </p:spTree>
    <p:extLst>
      <p:ext uri="{BB962C8B-B14F-4D97-AF65-F5344CB8AC3E}">
        <p14:creationId xmlns:p14="http://schemas.microsoft.com/office/powerpoint/2010/main" val="705369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3"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70802E8F-0752-4B92-8D61-85EF13D2DB20}" type="slidenum">
              <a:rPr lang="zh-CN" altLang="en-US" smtClean="0"/>
              <a:pPr/>
              <a:t>31</a:t>
            </a:fld>
            <a:endParaRPr lang="zh-CN" altLang="en-US"/>
          </a:p>
        </p:txBody>
      </p:sp>
      <p:pic>
        <p:nvPicPr>
          <p:cNvPr id="3" name="图片 2"/>
          <p:cNvPicPr>
            <a:picLocks noChangeAspect="1"/>
          </p:cNvPicPr>
          <p:nvPr/>
        </p:nvPicPr>
        <p:blipFill>
          <a:blip r:embed="rId2"/>
          <a:stretch>
            <a:fillRect/>
          </a:stretch>
        </p:blipFill>
        <p:spPr>
          <a:xfrm>
            <a:off x="56285" y="601383"/>
            <a:ext cx="7251822" cy="6256617"/>
          </a:xfrm>
          <a:prstGeom prst="rect">
            <a:avLst/>
          </a:prstGeom>
        </p:spPr>
      </p:pic>
      <p:pic>
        <p:nvPicPr>
          <p:cNvPr id="56" name="图片 55"/>
          <p:cNvPicPr>
            <a:picLocks noChangeAspect="1"/>
          </p:cNvPicPr>
          <p:nvPr/>
        </p:nvPicPr>
        <p:blipFill>
          <a:blip r:embed="rId3"/>
          <a:stretch>
            <a:fillRect/>
          </a:stretch>
        </p:blipFill>
        <p:spPr>
          <a:xfrm>
            <a:off x="5173884" y="-29183"/>
            <a:ext cx="3970116" cy="898847"/>
          </a:xfrm>
          <a:prstGeom prst="rect">
            <a:avLst/>
          </a:prstGeom>
        </p:spPr>
      </p:pic>
    </p:spTree>
    <p:extLst>
      <p:ext uri="{BB962C8B-B14F-4D97-AF65-F5344CB8AC3E}">
        <p14:creationId xmlns:p14="http://schemas.microsoft.com/office/powerpoint/2010/main" val="3593645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44500" y="203200"/>
            <a:ext cx="2347913" cy="422275"/>
          </a:xfrm>
        </p:spPr>
        <p:txBody>
          <a:bodyPr/>
          <a:lstStyle/>
          <a:p>
            <a:r>
              <a:rPr lang="zh-CN" altLang="en-US" smtClean="0">
                <a:ea typeface="宋体" panose="02010600030101010101" pitchFamily="2" charset="-122"/>
              </a:rPr>
              <a:t>第二讲 小结</a:t>
            </a:r>
          </a:p>
        </p:txBody>
      </p:sp>
      <p:sp>
        <p:nvSpPr>
          <p:cNvPr id="312324" name="Rectangle 4"/>
          <p:cNvSpPr>
            <a:spLocks noGrp="1" noChangeArrowheads="1"/>
          </p:cNvSpPr>
          <p:nvPr>
            <p:ph type="body" idx="1"/>
          </p:nvPr>
        </p:nvSpPr>
        <p:spPr>
          <a:xfrm>
            <a:off x="393700" y="649288"/>
            <a:ext cx="8191500" cy="5889625"/>
          </a:xfrm>
          <a:noFill/>
        </p:spPr>
        <p:txBody>
          <a:bodyPr/>
          <a:lstStyle/>
          <a:p>
            <a:pPr marL="342900" indent="-342900"/>
            <a:r>
              <a:rPr lang="zh-CN" altLang="en-US" dirty="0" smtClean="0">
                <a:ea typeface="黑体" panose="02010609060101010101" pitchFamily="49" charset="-122"/>
              </a:rPr>
              <a:t>考察每条指令在单周期数据通路中的执行过程</a:t>
            </a:r>
          </a:p>
          <a:p>
            <a:pPr marL="742950" lvl="1" indent="-285750"/>
            <a:r>
              <a:rPr lang="zh-CN" altLang="en-US" dirty="0" smtClean="0">
                <a:ea typeface="黑体" panose="02010609060101010101" pitchFamily="49" charset="-122"/>
              </a:rPr>
              <a:t>每条指令在一个时钟周期内完成</a:t>
            </a:r>
          </a:p>
          <a:p>
            <a:pPr marL="742950" lvl="1" indent="-285750"/>
            <a:r>
              <a:rPr lang="zh-CN" altLang="en-US" dirty="0" smtClean="0">
                <a:ea typeface="黑体" panose="02010609060101010101" pitchFamily="49" charset="-122"/>
              </a:rPr>
              <a:t>每个时钟到来时，都开始进入取指令操作</a:t>
            </a:r>
          </a:p>
          <a:p>
            <a:pPr marL="1143000" lvl="2" indent="-228600"/>
            <a:r>
              <a:rPr lang="zh-CN" altLang="en-US" dirty="0" smtClean="0">
                <a:ea typeface="黑体" panose="02010609060101010101" pitchFamily="49" charset="-122"/>
              </a:rPr>
              <a:t>经过</a:t>
            </a:r>
            <a:r>
              <a:rPr lang="en-US" altLang="zh-CN" dirty="0" err="1" smtClean="0">
                <a:ea typeface="黑体" panose="02010609060101010101" pitchFamily="49" charset="-122"/>
              </a:rPr>
              <a:t>clk</a:t>
            </a:r>
            <a:r>
              <a:rPr lang="en-US" altLang="zh-CN" dirty="0" smtClean="0">
                <a:ea typeface="黑体" panose="02010609060101010101" pitchFamily="49" charset="-122"/>
              </a:rPr>
              <a:t>-to-Q</a:t>
            </a:r>
            <a:r>
              <a:rPr lang="zh-CN" altLang="en-US" dirty="0" smtClean="0">
                <a:ea typeface="黑体" panose="02010609060101010101" pitchFamily="49" charset="-122"/>
              </a:rPr>
              <a:t>，</a:t>
            </a:r>
            <a:r>
              <a:rPr lang="en-US" altLang="zh-CN" dirty="0" smtClean="0">
                <a:ea typeface="黑体" panose="02010609060101010101" pitchFamily="49" charset="-122"/>
              </a:rPr>
              <a:t>PC</a:t>
            </a:r>
            <a:r>
              <a:rPr lang="zh-CN" altLang="en-US" dirty="0" smtClean="0">
                <a:ea typeface="黑体" panose="02010609060101010101" pitchFamily="49" charset="-122"/>
              </a:rPr>
              <a:t>得到新值，经过</a:t>
            </a:r>
            <a:r>
              <a:rPr lang="en-US" altLang="zh-CN" dirty="0" smtClean="0">
                <a:ea typeface="黑体" panose="02010609060101010101" pitchFamily="49" charset="-122"/>
              </a:rPr>
              <a:t>access time</a:t>
            </a:r>
            <a:r>
              <a:rPr lang="zh-CN" altLang="en-US" dirty="0" smtClean="0">
                <a:ea typeface="黑体" panose="02010609060101010101" pitchFamily="49" charset="-122"/>
              </a:rPr>
              <a:t>后得到当前指令</a:t>
            </a:r>
          </a:p>
          <a:p>
            <a:pPr marL="1143000" lvl="2" indent="-228600"/>
            <a:r>
              <a:rPr lang="zh-CN" altLang="en-US" dirty="0" smtClean="0">
                <a:ea typeface="黑体" panose="02010609060101010101" pitchFamily="49" charset="-122"/>
              </a:rPr>
              <a:t>按三种方式分别计算下条指令地址，在</a:t>
            </a:r>
            <a:r>
              <a:rPr lang="en-US" altLang="zh-CN" dirty="0" smtClean="0">
                <a:ea typeface="黑体" panose="02010609060101010101" pitchFamily="49" charset="-122"/>
              </a:rPr>
              <a:t>branch / zero / jump</a:t>
            </a:r>
            <a:r>
              <a:rPr lang="zh-CN" altLang="en-US" dirty="0" smtClean="0">
                <a:ea typeface="黑体" panose="02010609060101010101" pitchFamily="49" charset="-122"/>
              </a:rPr>
              <a:t>的控制下，选择其中之一送到</a:t>
            </a:r>
            <a:r>
              <a:rPr lang="en-US" altLang="zh-CN" dirty="0" smtClean="0">
                <a:ea typeface="黑体" panose="02010609060101010101" pitchFamily="49" charset="-122"/>
              </a:rPr>
              <a:t>PC</a:t>
            </a:r>
            <a:r>
              <a:rPr lang="zh-CN" altLang="en-US" dirty="0" smtClean="0">
                <a:ea typeface="黑体" panose="02010609060101010101" pitchFamily="49" charset="-122"/>
              </a:rPr>
              <a:t>输入端，但不会马上写到</a:t>
            </a:r>
            <a:r>
              <a:rPr lang="en-US" altLang="zh-CN" dirty="0" smtClean="0">
                <a:ea typeface="黑体" panose="02010609060101010101" pitchFamily="49" charset="-122"/>
              </a:rPr>
              <a:t>PC</a:t>
            </a:r>
            <a:r>
              <a:rPr lang="zh-CN" altLang="en-US" dirty="0" smtClean="0">
                <a:ea typeface="黑体" panose="02010609060101010101" pitchFamily="49" charset="-122"/>
              </a:rPr>
              <a:t>中，一直到下个时钟到达时，才会更新</a:t>
            </a:r>
            <a:r>
              <a:rPr lang="en-US" altLang="zh-CN" dirty="0" smtClean="0">
                <a:ea typeface="黑体" panose="02010609060101010101" pitchFamily="49" charset="-122"/>
              </a:rPr>
              <a:t>PC</a:t>
            </a:r>
            <a:r>
              <a:rPr lang="zh-CN" altLang="en-US" dirty="0" smtClean="0">
                <a:ea typeface="黑体" panose="02010609060101010101" pitchFamily="49" charset="-122"/>
              </a:rPr>
              <a:t>。三种下址方式为：</a:t>
            </a:r>
          </a:p>
          <a:p>
            <a:pPr marL="1600200" lvl="3" indent="-228600"/>
            <a:r>
              <a:rPr lang="en-US" altLang="zh-CN" sz="1800" b="1" dirty="0" smtClean="0">
                <a:latin typeface="Arial" panose="020B0604020202020204" pitchFamily="34" charset="0"/>
                <a:ea typeface="黑体" panose="02010609060101010101" pitchFamily="49" charset="-122"/>
                <a:cs typeface="Arial" panose="020B0604020202020204" pitchFamily="34" charset="0"/>
              </a:rPr>
              <a:t>branch=jump=0</a:t>
            </a:r>
            <a:r>
              <a:rPr lang="zh-CN" altLang="en-US" sz="1800" b="1" dirty="0" smtClean="0">
                <a:latin typeface="Arial" panose="020B0604020202020204" pitchFamily="34" charset="0"/>
                <a:ea typeface="黑体" panose="02010609060101010101" pitchFamily="49" charset="-122"/>
                <a:cs typeface="Arial" panose="020B0604020202020204" pitchFamily="34" charset="0"/>
              </a:rPr>
              <a:t>：</a:t>
            </a:r>
            <a:r>
              <a:rPr lang="en-US" altLang="zh-CN" sz="1800" b="1" dirty="0" smtClean="0">
                <a:latin typeface="Arial" panose="020B0604020202020204" pitchFamily="34" charset="0"/>
                <a:ea typeface="黑体" panose="02010609060101010101" pitchFamily="49" charset="-122"/>
                <a:cs typeface="Arial" panose="020B0604020202020204" pitchFamily="34" charset="0"/>
              </a:rPr>
              <a:t>PC+4</a:t>
            </a:r>
          </a:p>
          <a:p>
            <a:pPr marL="1600200" lvl="3" indent="-228600"/>
            <a:r>
              <a:rPr lang="en-US" altLang="zh-CN" sz="1800" b="1" dirty="0" smtClean="0">
                <a:latin typeface="Arial" panose="020B0604020202020204" pitchFamily="34" charset="0"/>
                <a:ea typeface="黑体" panose="02010609060101010101" pitchFamily="49" charset="-122"/>
                <a:cs typeface="Arial" panose="020B0604020202020204" pitchFamily="34" charset="0"/>
              </a:rPr>
              <a:t>branch=zero=1</a:t>
            </a:r>
            <a:r>
              <a:rPr lang="zh-CN" altLang="en-US" sz="1800" b="1" dirty="0" smtClean="0">
                <a:latin typeface="Arial" panose="020B0604020202020204" pitchFamily="34" charset="0"/>
                <a:ea typeface="黑体" panose="02010609060101010101" pitchFamily="49" charset="-122"/>
                <a:cs typeface="Arial" panose="020B0604020202020204" pitchFamily="34" charset="0"/>
              </a:rPr>
              <a:t>： </a:t>
            </a:r>
            <a:r>
              <a:rPr lang="en-US" altLang="zh-CN" sz="1800" b="1" dirty="0" smtClean="0">
                <a:latin typeface="Arial" panose="020B0604020202020204" pitchFamily="34" charset="0"/>
                <a:ea typeface="黑体" panose="02010609060101010101" pitchFamily="49" charset="-122"/>
                <a:cs typeface="Arial" panose="020B0604020202020204" pitchFamily="34" charset="0"/>
              </a:rPr>
              <a:t>PC+4+signExt[imm16]*4</a:t>
            </a:r>
          </a:p>
          <a:p>
            <a:pPr marL="1600200" lvl="3" indent="-228600"/>
            <a:r>
              <a:rPr lang="en-US" altLang="zh-CN" sz="1800" b="1" dirty="0" smtClean="0">
                <a:latin typeface="Arial" panose="020B0604020202020204" pitchFamily="34" charset="0"/>
                <a:ea typeface="黑体" panose="02010609060101010101" pitchFamily="49" charset="-122"/>
                <a:cs typeface="Arial" panose="020B0604020202020204" pitchFamily="34" charset="0"/>
              </a:rPr>
              <a:t>jump=1</a:t>
            </a:r>
            <a:r>
              <a:rPr lang="zh-CN" altLang="en-US" sz="1800" b="1" dirty="0" smtClean="0">
                <a:latin typeface="Arial" panose="020B0604020202020204" pitchFamily="34" charset="0"/>
                <a:ea typeface="黑体" panose="02010609060101010101" pitchFamily="49" charset="-122"/>
                <a:cs typeface="Arial" panose="020B0604020202020204" pitchFamily="34" charset="0"/>
              </a:rPr>
              <a:t>： </a:t>
            </a:r>
            <a:r>
              <a:rPr lang="en-US" altLang="zh-CN" sz="1800" b="1" dirty="0" smtClean="0">
                <a:latin typeface="Arial" panose="020B0604020202020204" pitchFamily="34" charset="0"/>
                <a:ea typeface="黑体" panose="02010609060101010101" pitchFamily="49" charset="-122"/>
                <a:cs typeface="Arial" panose="020B0604020202020204" pitchFamily="34" charset="0"/>
              </a:rPr>
              <a:t>PC&lt;31:28&gt; </a:t>
            </a:r>
            <a:r>
              <a:rPr lang="en-US" altLang="zh-CN" sz="1800" b="1" dirty="0" err="1" smtClean="0">
                <a:latin typeface="Arial" panose="020B0604020202020204" pitchFamily="34" charset="0"/>
                <a:ea typeface="黑体" panose="02010609060101010101" pitchFamily="49" charset="-122"/>
                <a:cs typeface="Arial" panose="020B0604020202020204" pitchFamily="34" charset="0"/>
              </a:rPr>
              <a:t>concat</a:t>
            </a:r>
            <a:r>
              <a:rPr lang="en-US" altLang="zh-CN" sz="1800" b="1" dirty="0" smtClean="0">
                <a:latin typeface="Arial" panose="020B0604020202020204" pitchFamily="34" charset="0"/>
                <a:ea typeface="黑体" panose="02010609060101010101" pitchFamily="49" charset="-122"/>
                <a:cs typeface="Arial" panose="020B0604020202020204" pitchFamily="34" charset="0"/>
              </a:rPr>
              <a:t>  target&lt;25:0&gt; </a:t>
            </a:r>
            <a:r>
              <a:rPr lang="en-US" altLang="zh-CN" sz="1800" b="1" dirty="0" err="1" smtClean="0">
                <a:latin typeface="Arial" panose="020B0604020202020204" pitchFamily="34" charset="0"/>
                <a:ea typeface="黑体" panose="02010609060101010101" pitchFamily="49" charset="-122"/>
                <a:cs typeface="Arial" panose="020B0604020202020204" pitchFamily="34" charset="0"/>
              </a:rPr>
              <a:t>concat</a:t>
            </a:r>
            <a:r>
              <a:rPr lang="en-US" altLang="zh-CN" sz="1800" b="1" dirty="0" smtClean="0">
                <a:latin typeface="Arial" panose="020B0604020202020204" pitchFamily="34" charset="0"/>
                <a:ea typeface="黑体" panose="02010609060101010101" pitchFamily="49" charset="-122"/>
                <a:cs typeface="Arial" panose="020B0604020202020204" pitchFamily="34" charset="0"/>
              </a:rPr>
              <a:t> “00”</a:t>
            </a:r>
            <a:r>
              <a:rPr lang="en-US" altLang="zh-CN" dirty="0" smtClean="0">
                <a:latin typeface="Arial" panose="020B0604020202020204" pitchFamily="34" charset="0"/>
                <a:ea typeface="黑体" panose="02010609060101010101" pitchFamily="49" charset="-122"/>
              </a:rPr>
              <a:t> </a:t>
            </a:r>
          </a:p>
          <a:p>
            <a:pPr marL="742950" lvl="1" indent="-285750"/>
            <a:r>
              <a:rPr lang="zh-CN" altLang="en-US" dirty="0" smtClean="0">
                <a:ea typeface="黑体" panose="02010609060101010101" pitchFamily="49" charset="-122"/>
              </a:rPr>
              <a:t>指令取出后被译码，产生指令对应的控制信号</a:t>
            </a:r>
          </a:p>
          <a:p>
            <a:pPr marL="1143000" lvl="2" indent="-228600"/>
            <a:r>
              <a:rPr lang="en-US" altLang="zh-CN" dirty="0" smtClean="0">
                <a:ea typeface="黑体" panose="02010609060101010101" pitchFamily="49" charset="-122"/>
              </a:rPr>
              <a:t>R-type</a:t>
            </a:r>
            <a:r>
              <a:rPr lang="zh-CN" altLang="en-US" dirty="0" smtClean="0">
                <a:ea typeface="黑体" panose="02010609060101010101" pitchFamily="49" charset="-122"/>
              </a:rPr>
              <a:t>指令：</a:t>
            </a:r>
            <a:r>
              <a:rPr lang="en-US" altLang="zh-CN" dirty="0" err="1" smtClean="0">
                <a:ea typeface="黑体" panose="02010609060101010101" pitchFamily="49" charset="-122"/>
              </a:rPr>
              <a:t>rd</a:t>
            </a:r>
            <a:r>
              <a:rPr lang="zh-CN" altLang="en-US" dirty="0" smtClean="0">
                <a:ea typeface="黑体" panose="02010609060101010101" pitchFamily="49" charset="-122"/>
              </a:rPr>
              <a:t>为目的寄存器，无访存操作，</a:t>
            </a:r>
            <a:r>
              <a:rPr lang="en-US" altLang="zh-CN" dirty="0" smtClean="0">
                <a:ea typeface="黑体" panose="02010609060101010101" pitchFamily="49" charset="-122"/>
              </a:rPr>
              <a:t>……</a:t>
            </a:r>
          </a:p>
          <a:p>
            <a:pPr marL="1143000" lvl="2" indent="-228600"/>
            <a:r>
              <a:rPr lang="en-US" altLang="zh-CN" dirty="0" err="1" smtClean="0">
                <a:ea typeface="黑体" panose="02010609060101010101" pitchFamily="49" charset="-122"/>
              </a:rPr>
              <a:t>ori</a:t>
            </a:r>
            <a:r>
              <a:rPr lang="zh-CN" altLang="en-US" dirty="0" smtClean="0">
                <a:ea typeface="黑体" panose="02010609060101010101" pitchFamily="49" charset="-122"/>
              </a:rPr>
              <a:t>指令：</a:t>
            </a:r>
            <a:r>
              <a:rPr lang="en-US" altLang="zh-CN" dirty="0" err="1" smtClean="0">
                <a:ea typeface="黑体" panose="02010609060101010101" pitchFamily="49" charset="-122"/>
              </a:rPr>
              <a:t>rt</a:t>
            </a:r>
            <a:r>
              <a:rPr lang="zh-CN" altLang="en-US" dirty="0" smtClean="0">
                <a:ea typeface="黑体" panose="02010609060101010101" pitchFamily="49" charset="-122"/>
              </a:rPr>
              <a:t>为目的寄存器，</a:t>
            </a:r>
            <a:r>
              <a:rPr lang="en-US" altLang="zh-CN" dirty="0" smtClean="0">
                <a:ea typeface="黑体" panose="02010609060101010101" pitchFamily="49" charset="-122"/>
              </a:rPr>
              <a:t>0</a:t>
            </a:r>
            <a:r>
              <a:rPr lang="zh-CN" altLang="en-US" dirty="0" smtClean="0">
                <a:ea typeface="黑体" panose="02010609060101010101" pitchFamily="49" charset="-122"/>
              </a:rPr>
              <a:t>扩展，无访存操作，</a:t>
            </a:r>
            <a:r>
              <a:rPr lang="en-US" altLang="zh-CN" dirty="0" smtClean="0">
                <a:ea typeface="黑体" panose="02010609060101010101" pitchFamily="49" charset="-122"/>
              </a:rPr>
              <a:t>……</a:t>
            </a:r>
          </a:p>
          <a:p>
            <a:pPr marL="1143000" lvl="2" indent="-228600"/>
            <a:r>
              <a:rPr lang="en-US" altLang="zh-CN" dirty="0" err="1" smtClean="0">
                <a:ea typeface="黑体" panose="02010609060101010101" pitchFamily="49" charset="-122"/>
              </a:rPr>
              <a:t>lw</a:t>
            </a:r>
            <a:r>
              <a:rPr lang="zh-CN" altLang="en-US" dirty="0" smtClean="0">
                <a:ea typeface="黑体" panose="02010609060101010101" pitchFamily="49" charset="-122"/>
              </a:rPr>
              <a:t>指令： </a:t>
            </a:r>
            <a:r>
              <a:rPr lang="en-US" altLang="zh-CN" dirty="0" err="1" smtClean="0">
                <a:ea typeface="黑体" panose="02010609060101010101" pitchFamily="49" charset="-122"/>
              </a:rPr>
              <a:t>rt</a:t>
            </a:r>
            <a:r>
              <a:rPr lang="zh-CN" altLang="en-US" dirty="0" smtClean="0">
                <a:ea typeface="黑体" panose="02010609060101010101" pitchFamily="49" charset="-122"/>
              </a:rPr>
              <a:t>为目的寄存器，计算地址、符号扩展，读内存，</a:t>
            </a:r>
            <a:r>
              <a:rPr lang="en-US" altLang="zh-CN" dirty="0" smtClean="0">
                <a:ea typeface="黑体" panose="02010609060101010101" pitchFamily="49" charset="-122"/>
              </a:rPr>
              <a:t>……</a:t>
            </a:r>
          </a:p>
          <a:p>
            <a:pPr marL="1143000" lvl="2" indent="-228600"/>
            <a:r>
              <a:rPr lang="en-US" altLang="zh-CN" dirty="0" err="1" smtClean="0">
                <a:ea typeface="黑体" panose="02010609060101010101" pitchFamily="49" charset="-122"/>
              </a:rPr>
              <a:t>sw</a:t>
            </a:r>
            <a:r>
              <a:rPr lang="zh-CN" altLang="en-US" dirty="0" smtClean="0">
                <a:ea typeface="黑体" panose="02010609060101010101" pitchFamily="49" charset="-122"/>
              </a:rPr>
              <a:t>指令： </a:t>
            </a:r>
            <a:r>
              <a:rPr lang="en-US" altLang="zh-CN" dirty="0" err="1" smtClean="0">
                <a:ea typeface="黑体" panose="02010609060101010101" pitchFamily="49" charset="-122"/>
              </a:rPr>
              <a:t>rt</a:t>
            </a:r>
            <a:r>
              <a:rPr lang="zh-CN" altLang="en-US" dirty="0" smtClean="0">
                <a:ea typeface="黑体" panose="02010609060101010101" pitchFamily="49" charset="-122"/>
              </a:rPr>
              <a:t>为源寄存器，计算地址、符号扩展，写内存，</a:t>
            </a:r>
            <a:r>
              <a:rPr lang="en-US" altLang="zh-CN" dirty="0" smtClean="0">
                <a:ea typeface="黑体" panose="02010609060101010101" pitchFamily="49" charset="-122"/>
              </a:rPr>
              <a:t>……</a:t>
            </a:r>
          </a:p>
          <a:p>
            <a:pPr marL="342900" indent="-342900"/>
            <a:r>
              <a:rPr lang="zh-CN" altLang="en-US" dirty="0" smtClean="0">
                <a:ea typeface="黑体" panose="02010609060101010101" pitchFamily="49" charset="-122"/>
              </a:rPr>
              <a:t>汇总每条指令控制信号的取值，生成真值表，写出逻辑表达式，设计主控制逻辑和</a:t>
            </a:r>
            <a:r>
              <a:rPr lang="en-US" altLang="zh-CN" dirty="0" smtClean="0">
                <a:ea typeface="黑体" panose="02010609060101010101" pitchFamily="49" charset="-122"/>
              </a:rPr>
              <a:t>ALU</a:t>
            </a:r>
            <a:r>
              <a:rPr lang="zh-CN" altLang="en-US" dirty="0" smtClean="0">
                <a:ea typeface="黑体" panose="02010609060101010101" pitchFamily="49" charset="-122"/>
              </a:rPr>
              <a:t>局部控制逻辑</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4">
                                            <p:txEl>
                                              <p:pRg st="1" end="1"/>
                                            </p:txEl>
                                          </p:spTgt>
                                        </p:tgtEl>
                                        <p:attrNameLst>
                                          <p:attrName>style.visibility</p:attrName>
                                        </p:attrNameLst>
                                      </p:cBhvr>
                                      <p:to>
                                        <p:strVal val="visible"/>
                                      </p:to>
                                    </p:set>
                                    <p:animEffect transition="in" filter="blinds(horizontal)">
                                      <p:cBhvr>
                                        <p:cTn id="7" dur="500"/>
                                        <p:tgtEl>
                                          <p:spTgt spid="31232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4">
                                            <p:txEl>
                                              <p:pRg st="2" end="2"/>
                                            </p:txEl>
                                          </p:spTgt>
                                        </p:tgtEl>
                                        <p:attrNameLst>
                                          <p:attrName>style.visibility</p:attrName>
                                        </p:attrNameLst>
                                      </p:cBhvr>
                                      <p:to>
                                        <p:strVal val="visible"/>
                                      </p:to>
                                    </p:set>
                                    <p:animEffect transition="in" filter="blinds(horizontal)">
                                      <p:cBhvr>
                                        <p:cTn id="12" dur="500"/>
                                        <p:tgtEl>
                                          <p:spTgt spid="31232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4">
                                            <p:txEl>
                                              <p:pRg st="3" end="3"/>
                                            </p:txEl>
                                          </p:spTgt>
                                        </p:tgtEl>
                                        <p:attrNameLst>
                                          <p:attrName>style.visibility</p:attrName>
                                        </p:attrNameLst>
                                      </p:cBhvr>
                                      <p:to>
                                        <p:strVal val="visible"/>
                                      </p:to>
                                    </p:set>
                                    <p:animEffect transition="in" filter="blinds(horizontal)">
                                      <p:cBhvr>
                                        <p:cTn id="17" dur="500"/>
                                        <p:tgtEl>
                                          <p:spTgt spid="31232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4">
                                            <p:txEl>
                                              <p:pRg st="4" end="4"/>
                                            </p:txEl>
                                          </p:spTgt>
                                        </p:tgtEl>
                                        <p:attrNameLst>
                                          <p:attrName>style.visibility</p:attrName>
                                        </p:attrNameLst>
                                      </p:cBhvr>
                                      <p:to>
                                        <p:strVal val="visible"/>
                                      </p:to>
                                    </p:set>
                                    <p:animEffect transition="in" filter="blinds(horizontal)">
                                      <p:cBhvr>
                                        <p:cTn id="22" dur="500"/>
                                        <p:tgtEl>
                                          <p:spTgt spid="31232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4">
                                            <p:txEl>
                                              <p:pRg st="5" end="5"/>
                                            </p:txEl>
                                          </p:spTgt>
                                        </p:tgtEl>
                                        <p:attrNameLst>
                                          <p:attrName>style.visibility</p:attrName>
                                        </p:attrNameLst>
                                      </p:cBhvr>
                                      <p:to>
                                        <p:strVal val="visible"/>
                                      </p:to>
                                    </p:set>
                                    <p:animEffect transition="in" filter="blinds(horizontal)">
                                      <p:cBhvr>
                                        <p:cTn id="27" dur="500"/>
                                        <p:tgtEl>
                                          <p:spTgt spid="31232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4">
                                            <p:txEl>
                                              <p:pRg st="6" end="6"/>
                                            </p:txEl>
                                          </p:spTgt>
                                        </p:tgtEl>
                                        <p:attrNameLst>
                                          <p:attrName>style.visibility</p:attrName>
                                        </p:attrNameLst>
                                      </p:cBhvr>
                                      <p:to>
                                        <p:strVal val="visible"/>
                                      </p:to>
                                    </p:set>
                                    <p:animEffect transition="in" filter="blinds(horizontal)">
                                      <p:cBhvr>
                                        <p:cTn id="32" dur="500"/>
                                        <p:tgtEl>
                                          <p:spTgt spid="31232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4">
                                            <p:txEl>
                                              <p:pRg st="7" end="7"/>
                                            </p:txEl>
                                          </p:spTgt>
                                        </p:tgtEl>
                                        <p:attrNameLst>
                                          <p:attrName>style.visibility</p:attrName>
                                        </p:attrNameLst>
                                      </p:cBhvr>
                                      <p:to>
                                        <p:strVal val="visible"/>
                                      </p:to>
                                    </p:set>
                                    <p:animEffect transition="in" filter="blinds(horizontal)">
                                      <p:cBhvr>
                                        <p:cTn id="37" dur="500"/>
                                        <p:tgtEl>
                                          <p:spTgt spid="31232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4">
                                            <p:txEl>
                                              <p:pRg st="8" end="8"/>
                                            </p:txEl>
                                          </p:spTgt>
                                        </p:tgtEl>
                                        <p:attrNameLst>
                                          <p:attrName>style.visibility</p:attrName>
                                        </p:attrNameLst>
                                      </p:cBhvr>
                                      <p:to>
                                        <p:strVal val="visible"/>
                                      </p:to>
                                    </p:set>
                                    <p:animEffect transition="in" filter="blinds(horizontal)">
                                      <p:cBhvr>
                                        <p:cTn id="42" dur="500"/>
                                        <p:tgtEl>
                                          <p:spTgt spid="312324">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4">
                                            <p:txEl>
                                              <p:pRg st="9" end="9"/>
                                            </p:txEl>
                                          </p:spTgt>
                                        </p:tgtEl>
                                        <p:attrNameLst>
                                          <p:attrName>style.visibility</p:attrName>
                                        </p:attrNameLst>
                                      </p:cBhvr>
                                      <p:to>
                                        <p:strVal val="visible"/>
                                      </p:to>
                                    </p:set>
                                    <p:animEffect transition="in" filter="blinds(horizontal)">
                                      <p:cBhvr>
                                        <p:cTn id="47" dur="500"/>
                                        <p:tgtEl>
                                          <p:spTgt spid="312324">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12324">
                                            <p:txEl>
                                              <p:pRg st="10" end="10"/>
                                            </p:txEl>
                                          </p:spTgt>
                                        </p:tgtEl>
                                        <p:attrNameLst>
                                          <p:attrName>style.visibility</p:attrName>
                                        </p:attrNameLst>
                                      </p:cBhvr>
                                      <p:to>
                                        <p:strVal val="visible"/>
                                      </p:to>
                                    </p:set>
                                    <p:animEffect transition="in" filter="blinds(horizontal)">
                                      <p:cBhvr>
                                        <p:cTn id="52" dur="500"/>
                                        <p:tgtEl>
                                          <p:spTgt spid="312324">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12324">
                                            <p:txEl>
                                              <p:pRg st="11" end="11"/>
                                            </p:txEl>
                                          </p:spTgt>
                                        </p:tgtEl>
                                        <p:attrNameLst>
                                          <p:attrName>style.visibility</p:attrName>
                                        </p:attrNameLst>
                                      </p:cBhvr>
                                      <p:to>
                                        <p:strVal val="visible"/>
                                      </p:to>
                                    </p:set>
                                    <p:animEffect transition="in" filter="blinds(horizontal)">
                                      <p:cBhvr>
                                        <p:cTn id="57" dur="500"/>
                                        <p:tgtEl>
                                          <p:spTgt spid="312324">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12324">
                                            <p:txEl>
                                              <p:pRg st="12" end="12"/>
                                            </p:txEl>
                                          </p:spTgt>
                                        </p:tgtEl>
                                        <p:attrNameLst>
                                          <p:attrName>style.visibility</p:attrName>
                                        </p:attrNameLst>
                                      </p:cBhvr>
                                      <p:to>
                                        <p:strVal val="visible"/>
                                      </p:to>
                                    </p:set>
                                    <p:animEffect transition="in" filter="blinds(horizontal)">
                                      <p:cBhvr>
                                        <p:cTn id="62" dur="500"/>
                                        <p:tgtEl>
                                          <p:spTgt spid="31232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12324">
                                            <p:txEl>
                                              <p:pRg st="13" end="13"/>
                                            </p:txEl>
                                          </p:spTgt>
                                        </p:tgtEl>
                                        <p:attrNameLst>
                                          <p:attrName>style.visibility</p:attrName>
                                        </p:attrNameLst>
                                      </p:cBhvr>
                                      <p:to>
                                        <p:strVal val="visible"/>
                                      </p:to>
                                    </p:set>
                                    <p:animEffect transition="in" filter="wipe(down)">
                                      <p:cBhvr>
                                        <p:cTn id="67" dur="500"/>
                                        <p:tgtEl>
                                          <p:spTgt spid="31232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39800" y="165100"/>
            <a:ext cx="6557963" cy="422275"/>
          </a:xfrm>
        </p:spPr>
        <p:txBody>
          <a:bodyPr/>
          <a:lstStyle/>
          <a:p>
            <a:r>
              <a:rPr lang="zh-CN" altLang="en-US" smtClean="0">
                <a:ea typeface="宋体" panose="02010600030101010101" pitchFamily="2" charset="-122"/>
              </a:rPr>
              <a:t>状态元件：时序逻辑电路</a:t>
            </a:r>
          </a:p>
        </p:txBody>
      </p:sp>
      <p:sp>
        <p:nvSpPr>
          <p:cNvPr id="301059" name="Rectangle 3"/>
          <p:cNvSpPr>
            <a:spLocks noGrp="1" noChangeArrowheads="1"/>
          </p:cNvSpPr>
          <p:nvPr>
            <p:ph type="body" idx="1"/>
          </p:nvPr>
        </p:nvSpPr>
        <p:spPr>
          <a:xfrm>
            <a:off x="223838" y="673100"/>
            <a:ext cx="8567737" cy="5691188"/>
          </a:xfrm>
        </p:spPr>
        <p:txBody>
          <a:bodyPr/>
          <a:lstStyle/>
          <a:p>
            <a:r>
              <a:rPr lang="zh-CN" altLang="en-US" sz="2000" dirty="0">
                <a:ea typeface="黑体" panose="02010609060101010101" pitchFamily="49" charset="-122"/>
              </a:rPr>
              <a:t>状态元件（存储元件）</a:t>
            </a:r>
            <a:r>
              <a:rPr lang="zh-CN" altLang="en-US" sz="2000" dirty="0" smtClean="0">
                <a:ea typeface="黑体" panose="02010609060101010101" pitchFamily="49" charset="-122"/>
              </a:rPr>
              <a:t>的特点：</a:t>
            </a:r>
          </a:p>
          <a:p>
            <a:pPr lvl="1"/>
            <a:r>
              <a:rPr lang="zh-CN" altLang="en-US" sz="2000" dirty="0" smtClean="0">
                <a:ea typeface="黑体" panose="02010609060101010101" pitchFamily="49" charset="-122"/>
              </a:rPr>
              <a:t>具有存储功能，在</a:t>
            </a:r>
            <a:r>
              <a:rPr lang="zh-CN" altLang="en-US" sz="2000" dirty="0" smtClean="0">
                <a:solidFill>
                  <a:schemeClr val="accent1"/>
                </a:solidFill>
                <a:ea typeface="黑体" panose="02010609060101010101" pitchFamily="49" charset="-122"/>
              </a:rPr>
              <a:t>时钟控制下</a:t>
            </a:r>
            <a:r>
              <a:rPr lang="zh-CN" altLang="en-US" sz="2000" dirty="0" smtClean="0">
                <a:ea typeface="黑体" panose="02010609060101010101" pitchFamily="49" charset="-122"/>
              </a:rPr>
              <a:t>输入被写到电路中，直到下个时钟到达</a:t>
            </a:r>
          </a:p>
          <a:p>
            <a:pPr lvl="1"/>
            <a:r>
              <a:rPr lang="zh-CN" altLang="en-US" sz="2000" dirty="0" smtClean="0">
                <a:ea typeface="黑体" panose="02010609060101010101" pitchFamily="49" charset="-122"/>
              </a:rPr>
              <a:t>输入端状态由时钟决定何时被写入，输出端状态随时可以读出</a:t>
            </a:r>
          </a:p>
          <a:p>
            <a:r>
              <a:rPr lang="zh-CN" altLang="en-US" sz="2000" dirty="0" smtClean="0">
                <a:ea typeface="黑体" panose="02010609060101010101" pitchFamily="49" charset="-122"/>
              </a:rPr>
              <a:t>定时方式：规定信号何时写入状态元件或何时从状态元件读出</a:t>
            </a:r>
          </a:p>
          <a:p>
            <a:pPr lvl="1"/>
            <a:r>
              <a:rPr lang="zh-CN" altLang="en-US" sz="2000" dirty="0" smtClean="0">
                <a:ea typeface="黑体" panose="02010609060101010101" pitchFamily="49" charset="-122"/>
              </a:rPr>
              <a:t>边沿触发（</a:t>
            </a:r>
            <a:r>
              <a:rPr lang="en-US" altLang="zh-CN" sz="2000" dirty="0" smtClean="0">
                <a:ea typeface="黑体" panose="02010609060101010101" pitchFamily="49" charset="-122"/>
              </a:rPr>
              <a:t>edge-triggered</a:t>
            </a:r>
            <a:r>
              <a:rPr lang="zh-CN" altLang="en-US" sz="2000" dirty="0" smtClean="0">
                <a:ea typeface="黑体" panose="02010609060101010101" pitchFamily="49" charset="-122"/>
              </a:rPr>
              <a:t>）方式：</a:t>
            </a:r>
          </a:p>
          <a:p>
            <a:pPr lvl="2"/>
            <a:r>
              <a:rPr lang="zh-CN" altLang="en-US" sz="2000" dirty="0" smtClean="0">
                <a:ea typeface="黑体" panose="02010609060101010101" pitchFamily="49" charset="-122"/>
              </a:rPr>
              <a:t>状态单元中的值只在时钟边沿改变。每个时钟周期改变一次。</a:t>
            </a:r>
            <a:endParaRPr lang="en-US" altLang="zh-CN" sz="2000" dirty="0" smtClean="0">
              <a:ea typeface="黑体" panose="02010609060101010101" pitchFamily="49" charset="-122"/>
            </a:endParaRPr>
          </a:p>
          <a:p>
            <a:pPr lvl="3">
              <a:buFontTx/>
              <a:buChar char="•"/>
            </a:pPr>
            <a:r>
              <a:rPr lang="zh-CN" altLang="en-US" b="1" dirty="0" smtClean="0">
                <a:solidFill>
                  <a:schemeClr val="tx2">
                    <a:lumMod val="75000"/>
                    <a:lumOff val="25000"/>
                  </a:schemeClr>
                </a:solidFill>
                <a:latin typeface="Arial" panose="020B0604020202020204" pitchFamily="34" charset="0"/>
                <a:ea typeface="黑体" panose="02010609060101010101" pitchFamily="49" charset="-122"/>
              </a:rPr>
              <a:t>上升沿（</a:t>
            </a:r>
            <a:r>
              <a:rPr lang="en-US" altLang="zh-CN" b="1" dirty="0" smtClean="0">
                <a:solidFill>
                  <a:schemeClr val="tx2">
                    <a:lumMod val="75000"/>
                    <a:lumOff val="25000"/>
                  </a:schemeClr>
                </a:solidFill>
                <a:latin typeface="Arial" panose="020B0604020202020204" pitchFamily="34" charset="0"/>
                <a:ea typeface="黑体" panose="02010609060101010101" pitchFamily="49" charset="-122"/>
              </a:rPr>
              <a:t>rising edge</a:t>
            </a:r>
            <a:r>
              <a:rPr lang="zh-CN" altLang="en-US" b="1" dirty="0" smtClean="0">
                <a:solidFill>
                  <a:schemeClr val="tx2">
                    <a:lumMod val="75000"/>
                    <a:lumOff val="25000"/>
                  </a:schemeClr>
                </a:solidFill>
                <a:latin typeface="Arial" panose="020B0604020202020204" pitchFamily="34" charset="0"/>
                <a:ea typeface="黑体" panose="02010609060101010101" pitchFamily="49" charset="-122"/>
              </a:rPr>
              <a:t>） 触发：在时钟正跳变时进行读</a:t>
            </a:r>
            <a:r>
              <a:rPr lang="en-US" altLang="zh-CN" b="1" dirty="0" smtClean="0">
                <a:solidFill>
                  <a:schemeClr val="tx2">
                    <a:lumMod val="75000"/>
                    <a:lumOff val="25000"/>
                  </a:schemeClr>
                </a:solidFill>
                <a:latin typeface="Arial" panose="020B0604020202020204" pitchFamily="34" charset="0"/>
                <a:ea typeface="黑体" panose="02010609060101010101" pitchFamily="49" charset="-122"/>
              </a:rPr>
              <a:t>/</a:t>
            </a:r>
            <a:r>
              <a:rPr lang="zh-CN" altLang="en-US" b="1" dirty="0" smtClean="0">
                <a:solidFill>
                  <a:schemeClr val="tx2">
                    <a:lumMod val="75000"/>
                    <a:lumOff val="25000"/>
                  </a:schemeClr>
                </a:solidFill>
                <a:latin typeface="Arial" panose="020B0604020202020204" pitchFamily="34" charset="0"/>
                <a:ea typeface="黑体" panose="02010609060101010101" pitchFamily="49" charset="-122"/>
              </a:rPr>
              <a:t>写。</a:t>
            </a:r>
          </a:p>
          <a:p>
            <a:pPr lvl="3">
              <a:buFontTx/>
              <a:buChar char="•"/>
            </a:pPr>
            <a:r>
              <a:rPr lang="zh-CN" altLang="en-US" b="1" dirty="0" smtClean="0">
                <a:solidFill>
                  <a:schemeClr val="tx2">
                    <a:lumMod val="75000"/>
                    <a:lumOff val="25000"/>
                  </a:schemeClr>
                </a:solidFill>
                <a:latin typeface="Arial" panose="020B0604020202020204" pitchFamily="34" charset="0"/>
                <a:ea typeface="黑体" panose="02010609060101010101" pitchFamily="49" charset="-122"/>
              </a:rPr>
              <a:t>下降沿（</a:t>
            </a:r>
            <a:r>
              <a:rPr lang="en-US" altLang="zh-CN" b="1" dirty="0" smtClean="0">
                <a:solidFill>
                  <a:schemeClr val="tx2">
                    <a:lumMod val="75000"/>
                    <a:lumOff val="25000"/>
                  </a:schemeClr>
                </a:solidFill>
                <a:latin typeface="Arial" panose="020B0604020202020204" pitchFamily="34" charset="0"/>
                <a:ea typeface="黑体" panose="02010609060101010101" pitchFamily="49" charset="-122"/>
              </a:rPr>
              <a:t>falling edge</a:t>
            </a:r>
            <a:r>
              <a:rPr lang="zh-CN" altLang="en-US" b="1" dirty="0" smtClean="0">
                <a:solidFill>
                  <a:schemeClr val="tx2">
                    <a:lumMod val="75000"/>
                    <a:lumOff val="25000"/>
                  </a:schemeClr>
                </a:solidFill>
                <a:latin typeface="Arial" panose="020B0604020202020204" pitchFamily="34" charset="0"/>
                <a:ea typeface="黑体" panose="02010609060101010101" pitchFamily="49" charset="-122"/>
              </a:rPr>
              <a:t>）触发：在时钟负跳变时进行读</a:t>
            </a:r>
            <a:r>
              <a:rPr lang="en-US" altLang="zh-CN" b="1" dirty="0" smtClean="0">
                <a:solidFill>
                  <a:schemeClr val="tx2">
                    <a:lumMod val="75000"/>
                    <a:lumOff val="25000"/>
                  </a:schemeClr>
                </a:solidFill>
                <a:latin typeface="Arial" panose="020B0604020202020204" pitchFamily="34" charset="0"/>
                <a:ea typeface="黑体" panose="02010609060101010101" pitchFamily="49" charset="-122"/>
              </a:rPr>
              <a:t>/</a:t>
            </a:r>
            <a:r>
              <a:rPr lang="zh-CN" altLang="en-US" b="1" dirty="0" smtClean="0">
                <a:solidFill>
                  <a:schemeClr val="tx2">
                    <a:lumMod val="75000"/>
                    <a:lumOff val="25000"/>
                  </a:schemeClr>
                </a:solidFill>
                <a:latin typeface="Arial" panose="020B0604020202020204" pitchFamily="34" charset="0"/>
                <a:ea typeface="黑体" panose="02010609060101010101" pitchFamily="49" charset="-122"/>
              </a:rPr>
              <a:t>写。</a:t>
            </a:r>
          </a:p>
          <a:p>
            <a:pPr lvl="3">
              <a:buFontTx/>
              <a:buChar char="•"/>
            </a:pPr>
            <a:endParaRPr lang="zh-CN" altLang="en-US" b="1" dirty="0" smtClean="0">
              <a:solidFill>
                <a:srgbClr val="339933"/>
              </a:solidFill>
              <a:latin typeface="Arial" panose="020B0604020202020204" pitchFamily="34" charset="0"/>
              <a:ea typeface="黑体" panose="02010609060101010101" pitchFamily="49" charset="-122"/>
            </a:endParaRPr>
          </a:p>
          <a:p>
            <a:pPr lvl="3">
              <a:buFontTx/>
              <a:buChar char="•"/>
            </a:pPr>
            <a:endParaRPr lang="zh-CN" altLang="en-US" sz="1800" b="1" dirty="0" smtClean="0">
              <a:solidFill>
                <a:srgbClr val="339933"/>
              </a:solidFill>
              <a:latin typeface="Arial" panose="020B0604020202020204" pitchFamily="34" charset="0"/>
              <a:ea typeface="黑体" panose="02010609060101010101" pitchFamily="49" charset="-122"/>
            </a:endParaRPr>
          </a:p>
          <a:p>
            <a:pPr lvl="3">
              <a:buFontTx/>
              <a:buChar char="•"/>
            </a:pPr>
            <a:endParaRPr lang="zh-CN" altLang="en-US" sz="1800" b="1" dirty="0" smtClean="0">
              <a:solidFill>
                <a:srgbClr val="339933"/>
              </a:solidFill>
              <a:latin typeface="Arial" panose="020B0604020202020204" pitchFamily="34" charset="0"/>
              <a:ea typeface="黑体" panose="02010609060101010101" pitchFamily="49" charset="-122"/>
            </a:endParaRPr>
          </a:p>
          <a:p>
            <a:pPr lvl="3">
              <a:buFontTx/>
              <a:buChar char="•"/>
            </a:pPr>
            <a:endParaRPr lang="zh-CN" altLang="en-US" sz="1800" b="1" dirty="0" smtClean="0">
              <a:solidFill>
                <a:srgbClr val="339933"/>
              </a:solidFill>
              <a:latin typeface="Arial" panose="020B0604020202020204" pitchFamily="34" charset="0"/>
              <a:ea typeface="黑体" panose="02010609060101010101" pitchFamily="49" charset="-122"/>
            </a:endParaRPr>
          </a:p>
          <a:p>
            <a:endParaRPr lang="zh-CN" altLang="en-US" dirty="0" smtClean="0">
              <a:ea typeface="黑体" panose="02010609060101010101" pitchFamily="49" charset="-122"/>
            </a:endParaRPr>
          </a:p>
          <a:p>
            <a:r>
              <a:rPr lang="zh-CN" altLang="en-US" sz="2000" dirty="0" smtClean="0">
                <a:ea typeface="黑体" panose="02010609060101010101" pitchFamily="49" charset="-122"/>
              </a:rPr>
              <a:t>最简单的状态单元（回顾：数字逻辑电路课程内容）：</a:t>
            </a:r>
          </a:p>
          <a:p>
            <a:pPr lvl="1"/>
            <a:r>
              <a:rPr lang="en-US" altLang="zh-CN" sz="2000" dirty="0" smtClean="0">
                <a:ea typeface="黑体" panose="02010609060101010101" pitchFamily="49" charset="-122"/>
              </a:rPr>
              <a:t>D</a:t>
            </a:r>
            <a:r>
              <a:rPr lang="zh-CN" altLang="en-US" sz="2000" dirty="0" smtClean="0">
                <a:ea typeface="黑体" panose="02010609060101010101" pitchFamily="49" charset="-122"/>
              </a:rPr>
              <a:t>触发器：一个时钟输入、一个状态输入、一个状态输出</a:t>
            </a:r>
          </a:p>
        </p:txBody>
      </p:sp>
      <p:grpSp>
        <p:nvGrpSpPr>
          <p:cNvPr id="301086" name="Group 30"/>
          <p:cNvGrpSpPr>
            <a:grpSpLocks/>
          </p:cNvGrpSpPr>
          <p:nvPr/>
        </p:nvGrpSpPr>
        <p:grpSpPr bwMode="auto">
          <a:xfrm>
            <a:off x="1423988" y="3822700"/>
            <a:ext cx="6283325" cy="1577975"/>
            <a:chOff x="897" y="2384"/>
            <a:chExt cx="3958" cy="994"/>
          </a:xfrm>
        </p:grpSpPr>
        <p:sp>
          <p:nvSpPr>
            <p:cNvPr id="15365" name="Line 5"/>
            <p:cNvSpPr>
              <a:spLocks noChangeShapeType="1"/>
            </p:cNvSpPr>
            <p:nvPr/>
          </p:nvSpPr>
          <p:spPr bwMode="auto">
            <a:xfrm flipV="1">
              <a:off x="1155" y="2717"/>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6" name="Line 6"/>
            <p:cNvSpPr>
              <a:spLocks noChangeShapeType="1"/>
            </p:cNvSpPr>
            <p:nvPr/>
          </p:nvSpPr>
          <p:spPr bwMode="auto">
            <a:xfrm>
              <a:off x="1145" y="2730"/>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7" name="Line 7"/>
            <p:cNvSpPr>
              <a:spLocks noChangeShapeType="1"/>
            </p:cNvSpPr>
            <p:nvPr/>
          </p:nvSpPr>
          <p:spPr bwMode="auto">
            <a:xfrm>
              <a:off x="1794" y="2721"/>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8" name="Line 8"/>
            <p:cNvSpPr>
              <a:spLocks noChangeShapeType="1"/>
            </p:cNvSpPr>
            <p:nvPr/>
          </p:nvSpPr>
          <p:spPr bwMode="auto">
            <a:xfrm>
              <a:off x="1784" y="2995"/>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9" name="Line 9"/>
            <p:cNvSpPr>
              <a:spLocks noChangeShapeType="1"/>
            </p:cNvSpPr>
            <p:nvPr/>
          </p:nvSpPr>
          <p:spPr bwMode="auto">
            <a:xfrm>
              <a:off x="897" y="2995"/>
              <a:ext cx="26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 name="Line 10"/>
            <p:cNvSpPr>
              <a:spLocks noChangeShapeType="1"/>
            </p:cNvSpPr>
            <p:nvPr/>
          </p:nvSpPr>
          <p:spPr bwMode="auto">
            <a:xfrm>
              <a:off x="1152" y="3108"/>
              <a:ext cx="914"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1" name="Rectangle 11"/>
            <p:cNvSpPr>
              <a:spLocks noChangeArrowheads="1"/>
            </p:cNvSpPr>
            <p:nvPr/>
          </p:nvSpPr>
          <p:spPr bwMode="auto">
            <a:xfrm>
              <a:off x="1305" y="3118"/>
              <a:ext cx="68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1600" b="1">
                  <a:solidFill>
                    <a:schemeClr val="tx1"/>
                  </a:solidFill>
                  <a:latin typeface="Arial" panose="020B0604020202020204" pitchFamily="34" charset="0"/>
                </a:defRPr>
              </a:lvl1pPr>
              <a:lvl2pPr marL="742950" indent="-285750" defTabSz="904875">
                <a:tabLst>
                  <a:tab pos="452438" algn="l"/>
                  <a:tab pos="904875" algn="l"/>
                  <a:tab pos="1357313" algn="l"/>
                </a:tabLst>
                <a:defRPr sz="1600" b="1">
                  <a:solidFill>
                    <a:schemeClr val="tx1"/>
                  </a:solidFill>
                  <a:latin typeface="Arial" panose="020B0604020202020204" pitchFamily="34" charset="0"/>
                </a:defRPr>
              </a:lvl2pPr>
              <a:lvl3pPr marL="1143000" indent="-228600" defTabSz="904875">
                <a:tabLst>
                  <a:tab pos="452438" algn="l"/>
                  <a:tab pos="904875" algn="l"/>
                  <a:tab pos="1357313" algn="l"/>
                </a:tabLst>
                <a:defRPr sz="1600" b="1">
                  <a:solidFill>
                    <a:schemeClr val="tx1"/>
                  </a:solidFill>
                  <a:latin typeface="Arial" panose="020B0604020202020204" pitchFamily="34" charset="0"/>
                </a:defRPr>
              </a:lvl3pPr>
              <a:lvl4pPr marL="1600200" indent="-228600" defTabSz="904875">
                <a:tabLst>
                  <a:tab pos="452438" algn="l"/>
                  <a:tab pos="904875" algn="l"/>
                  <a:tab pos="1357313" algn="l"/>
                </a:tabLst>
                <a:defRPr sz="1600" b="1">
                  <a:solidFill>
                    <a:schemeClr val="tx1"/>
                  </a:solidFill>
                  <a:latin typeface="Arial" panose="020B0604020202020204" pitchFamily="34" charset="0"/>
                </a:defRPr>
              </a:lvl4pPr>
              <a:lvl5pPr marL="2057400" indent="-228600" defTabSz="904875">
                <a:tabLst>
                  <a:tab pos="452438" algn="l"/>
                  <a:tab pos="904875" algn="l"/>
                  <a:tab pos="1357313" algn="l"/>
                </a:tabLst>
                <a:defRPr sz="1600" b="1">
                  <a:solidFill>
                    <a:schemeClr val="tx1"/>
                  </a:solidFill>
                  <a:latin typeface="Arial" panose="020B0604020202020204" pitchFamily="34" charset="0"/>
                </a:defRPr>
              </a:lvl5pPr>
              <a:lvl6pPr marL="25146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6pPr>
              <a:lvl7pPr marL="29718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7pPr>
              <a:lvl8pPr marL="34290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8pPr>
              <a:lvl9pPr marL="38862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9pPr>
            </a:lstStyle>
            <a:p>
              <a:pPr>
                <a:lnSpc>
                  <a:spcPts val="2100"/>
                </a:lnSpc>
              </a:pPr>
              <a:r>
                <a:rPr kumimoji="1" lang="en-US" altLang="zh-CN" sz="1800">
                  <a:solidFill>
                    <a:srgbClr val="000000"/>
                  </a:solidFill>
                  <a:latin typeface="Times New Roman" panose="02020603050405020304" pitchFamily="18" charset="0"/>
                  <a:ea typeface="宋体" panose="02010600030101010101" pitchFamily="2" charset="-122"/>
                </a:rPr>
                <a:t>cycle time</a:t>
              </a:r>
            </a:p>
          </p:txBody>
        </p:sp>
        <p:sp>
          <p:nvSpPr>
            <p:cNvPr id="15372" name="Line 12"/>
            <p:cNvSpPr>
              <a:spLocks noChangeShapeType="1"/>
            </p:cNvSpPr>
            <p:nvPr/>
          </p:nvSpPr>
          <p:spPr bwMode="auto">
            <a:xfrm>
              <a:off x="2117" y="2868"/>
              <a:ext cx="692" cy="373"/>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Rectangle 13"/>
            <p:cNvSpPr>
              <a:spLocks noChangeArrowheads="1"/>
            </p:cNvSpPr>
            <p:nvPr/>
          </p:nvSpPr>
          <p:spPr bwMode="auto">
            <a:xfrm>
              <a:off x="2839" y="3149"/>
              <a:ext cx="97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1600" b="1">
                  <a:solidFill>
                    <a:schemeClr val="tx1"/>
                  </a:solidFill>
                  <a:latin typeface="Arial" panose="020B0604020202020204" pitchFamily="34" charset="0"/>
                </a:defRPr>
              </a:lvl1pPr>
              <a:lvl2pPr marL="742950" indent="-285750" defTabSz="904875">
                <a:tabLst>
                  <a:tab pos="452438" algn="l"/>
                  <a:tab pos="904875" algn="l"/>
                  <a:tab pos="1357313" algn="l"/>
                </a:tabLst>
                <a:defRPr sz="1600" b="1">
                  <a:solidFill>
                    <a:schemeClr val="tx1"/>
                  </a:solidFill>
                  <a:latin typeface="Arial" panose="020B0604020202020204" pitchFamily="34" charset="0"/>
                </a:defRPr>
              </a:lvl2pPr>
              <a:lvl3pPr marL="1143000" indent="-228600" defTabSz="904875">
                <a:tabLst>
                  <a:tab pos="452438" algn="l"/>
                  <a:tab pos="904875" algn="l"/>
                  <a:tab pos="1357313" algn="l"/>
                </a:tabLst>
                <a:defRPr sz="1600" b="1">
                  <a:solidFill>
                    <a:schemeClr val="tx1"/>
                  </a:solidFill>
                  <a:latin typeface="Arial" panose="020B0604020202020204" pitchFamily="34" charset="0"/>
                </a:defRPr>
              </a:lvl3pPr>
              <a:lvl4pPr marL="1600200" indent="-228600" defTabSz="904875">
                <a:tabLst>
                  <a:tab pos="452438" algn="l"/>
                  <a:tab pos="904875" algn="l"/>
                  <a:tab pos="1357313" algn="l"/>
                </a:tabLst>
                <a:defRPr sz="1600" b="1">
                  <a:solidFill>
                    <a:schemeClr val="tx1"/>
                  </a:solidFill>
                  <a:latin typeface="Arial" panose="020B0604020202020204" pitchFamily="34" charset="0"/>
                </a:defRPr>
              </a:lvl4pPr>
              <a:lvl5pPr marL="2057400" indent="-228600" defTabSz="904875">
                <a:tabLst>
                  <a:tab pos="452438" algn="l"/>
                  <a:tab pos="904875" algn="l"/>
                  <a:tab pos="1357313" algn="l"/>
                </a:tabLst>
                <a:defRPr sz="1600" b="1">
                  <a:solidFill>
                    <a:schemeClr val="tx1"/>
                  </a:solidFill>
                  <a:latin typeface="Arial" panose="020B0604020202020204" pitchFamily="34" charset="0"/>
                </a:defRPr>
              </a:lvl5pPr>
              <a:lvl6pPr marL="25146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6pPr>
              <a:lvl7pPr marL="29718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7pPr>
              <a:lvl8pPr marL="34290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8pPr>
              <a:lvl9pPr marL="38862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9pPr>
            </a:lstStyle>
            <a:p>
              <a:pPr>
                <a:lnSpc>
                  <a:spcPts val="2100"/>
                </a:lnSpc>
              </a:pPr>
              <a:r>
                <a:rPr kumimoji="1" lang="en-US" altLang="zh-CN" sz="1800">
                  <a:solidFill>
                    <a:srgbClr val="000000"/>
                  </a:solidFill>
                  <a:latin typeface="Times New Roman" panose="02020603050405020304" pitchFamily="18" charset="0"/>
                  <a:ea typeface="宋体" panose="02010600030101010101" pitchFamily="2" charset="-122"/>
                </a:rPr>
                <a:t>rising edge</a:t>
              </a:r>
            </a:p>
          </p:txBody>
        </p:sp>
        <p:sp>
          <p:nvSpPr>
            <p:cNvPr id="15374" name="Line 14"/>
            <p:cNvSpPr>
              <a:spLocks noChangeShapeType="1"/>
            </p:cNvSpPr>
            <p:nvPr/>
          </p:nvSpPr>
          <p:spPr bwMode="auto">
            <a:xfrm flipV="1">
              <a:off x="2749" y="2462"/>
              <a:ext cx="462" cy="396"/>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Rectangle 15"/>
            <p:cNvSpPr>
              <a:spLocks noChangeArrowheads="1"/>
            </p:cNvSpPr>
            <p:nvPr/>
          </p:nvSpPr>
          <p:spPr bwMode="auto">
            <a:xfrm>
              <a:off x="3222" y="2384"/>
              <a:ext cx="963"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1600" b="1">
                  <a:solidFill>
                    <a:schemeClr val="tx1"/>
                  </a:solidFill>
                  <a:latin typeface="Arial" panose="020B0604020202020204" pitchFamily="34" charset="0"/>
                </a:defRPr>
              </a:lvl1pPr>
              <a:lvl2pPr marL="742950" indent="-285750" defTabSz="904875">
                <a:tabLst>
                  <a:tab pos="452438" algn="l"/>
                  <a:tab pos="904875" algn="l"/>
                  <a:tab pos="1357313" algn="l"/>
                </a:tabLst>
                <a:defRPr sz="1600" b="1">
                  <a:solidFill>
                    <a:schemeClr val="tx1"/>
                  </a:solidFill>
                  <a:latin typeface="Arial" panose="020B0604020202020204" pitchFamily="34" charset="0"/>
                </a:defRPr>
              </a:lvl2pPr>
              <a:lvl3pPr marL="1143000" indent="-228600" defTabSz="904875">
                <a:tabLst>
                  <a:tab pos="452438" algn="l"/>
                  <a:tab pos="904875" algn="l"/>
                  <a:tab pos="1357313" algn="l"/>
                </a:tabLst>
                <a:defRPr sz="1600" b="1">
                  <a:solidFill>
                    <a:schemeClr val="tx1"/>
                  </a:solidFill>
                  <a:latin typeface="Arial" panose="020B0604020202020204" pitchFamily="34" charset="0"/>
                </a:defRPr>
              </a:lvl3pPr>
              <a:lvl4pPr marL="1600200" indent="-228600" defTabSz="904875">
                <a:tabLst>
                  <a:tab pos="452438" algn="l"/>
                  <a:tab pos="904875" algn="l"/>
                  <a:tab pos="1357313" algn="l"/>
                </a:tabLst>
                <a:defRPr sz="1600" b="1">
                  <a:solidFill>
                    <a:schemeClr val="tx1"/>
                  </a:solidFill>
                  <a:latin typeface="Arial" panose="020B0604020202020204" pitchFamily="34" charset="0"/>
                </a:defRPr>
              </a:lvl4pPr>
              <a:lvl5pPr marL="2057400" indent="-228600" defTabSz="904875">
                <a:tabLst>
                  <a:tab pos="452438" algn="l"/>
                  <a:tab pos="904875" algn="l"/>
                  <a:tab pos="1357313" algn="l"/>
                </a:tabLst>
                <a:defRPr sz="1600" b="1">
                  <a:solidFill>
                    <a:schemeClr val="tx1"/>
                  </a:solidFill>
                  <a:latin typeface="Arial" panose="020B0604020202020204" pitchFamily="34" charset="0"/>
                </a:defRPr>
              </a:lvl5pPr>
              <a:lvl6pPr marL="25146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6pPr>
              <a:lvl7pPr marL="29718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7pPr>
              <a:lvl8pPr marL="34290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8pPr>
              <a:lvl9pPr marL="3886200" indent="-228600" defTabSz="904875" eaLnBrk="0" fontAlgn="base" hangingPunct="0">
                <a:spcBef>
                  <a:spcPct val="0"/>
                </a:spcBef>
                <a:spcAft>
                  <a:spcPct val="0"/>
                </a:spcAft>
                <a:tabLst>
                  <a:tab pos="452438" algn="l"/>
                  <a:tab pos="904875" algn="l"/>
                  <a:tab pos="1357313" algn="l"/>
                </a:tabLst>
                <a:defRPr sz="1600" b="1">
                  <a:solidFill>
                    <a:schemeClr val="tx1"/>
                  </a:solidFill>
                  <a:latin typeface="Arial" panose="020B0604020202020204" pitchFamily="34" charset="0"/>
                </a:defRPr>
              </a:lvl9pPr>
            </a:lstStyle>
            <a:p>
              <a:pPr>
                <a:lnSpc>
                  <a:spcPts val="2100"/>
                </a:lnSpc>
              </a:pPr>
              <a:r>
                <a:rPr kumimoji="1" lang="en-US" altLang="zh-CN" sz="1800">
                  <a:solidFill>
                    <a:srgbClr val="000000"/>
                  </a:solidFill>
                  <a:latin typeface="Times New Roman" panose="02020603050405020304" pitchFamily="18" charset="0"/>
                  <a:ea typeface="宋体" panose="02010600030101010101" pitchFamily="2" charset="-122"/>
                </a:rPr>
                <a:t>falling edge</a:t>
              </a:r>
            </a:p>
          </p:txBody>
        </p:sp>
        <p:sp>
          <p:nvSpPr>
            <p:cNvPr id="15376" name="Line 16"/>
            <p:cNvSpPr>
              <a:spLocks noChangeShapeType="1"/>
            </p:cNvSpPr>
            <p:nvPr/>
          </p:nvSpPr>
          <p:spPr bwMode="auto">
            <a:xfrm flipV="1">
              <a:off x="2079" y="2732"/>
              <a:ext cx="0" cy="2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7" name="Line 17"/>
            <p:cNvSpPr>
              <a:spLocks noChangeShapeType="1"/>
            </p:cNvSpPr>
            <p:nvPr/>
          </p:nvSpPr>
          <p:spPr bwMode="auto">
            <a:xfrm>
              <a:off x="2069" y="2728"/>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Line 18"/>
            <p:cNvSpPr>
              <a:spLocks noChangeShapeType="1"/>
            </p:cNvSpPr>
            <p:nvPr/>
          </p:nvSpPr>
          <p:spPr bwMode="auto">
            <a:xfrm>
              <a:off x="2718" y="2718"/>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Line 19"/>
            <p:cNvSpPr>
              <a:spLocks noChangeShapeType="1"/>
            </p:cNvSpPr>
            <p:nvPr/>
          </p:nvSpPr>
          <p:spPr bwMode="auto">
            <a:xfrm>
              <a:off x="2708" y="2993"/>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20"/>
            <p:cNvSpPr>
              <a:spLocks noChangeShapeType="1"/>
            </p:cNvSpPr>
            <p:nvPr/>
          </p:nvSpPr>
          <p:spPr bwMode="auto">
            <a:xfrm flipV="1">
              <a:off x="3003" y="2712"/>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Line 21"/>
            <p:cNvSpPr>
              <a:spLocks noChangeShapeType="1"/>
            </p:cNvSpPr>
            <p:nvPr/>
          </p:nvSpPr>
          <p:spPr bwMode="auto">
            <a:xfrm>
              <a:off x="2993" y="2725"/>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22"/>
            <p:cNvSpPr>
              <a:spLocks noChangeShapeType="1"/>
            </p:cNvSpPr>
            <p:nvPr/>
          </p:nvSpPr>
          <p:spPr bwMode="auto">
            <a:xfrm>
              <a:off x="3642" y="2715"/>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Line 23"/>
            <p:cNvSpPr>
              <a:spLocks noChangeShapeType="1"/>
            </p:cNvSpPr>
            <p:nvPr/>
          </p:nvSpPr>
          <p:spPr bwMode="auto">
            <a:xfrm>
              <a:off x="3632" y="2990"/>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4" name="Line 24"/>
            <p:cNvSpPr>
              <a:spLocks noChangeShapeType="1"/>
            </p:cNvSpPr>
            <p:nvPr/>
          </p:nvSpPr>
          <p:spPr bwMode="auto">
            <a:xfrm flipV="1">
              <a:off x="3921" y="2712"/>
              <a:ext cx="0" cy="293"/>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5" name="Line 25"/>
            <p:cNvSpPr>
              <a:spLocks noChangeShapeType="1"/>
            </p:cNvSpPr>
            <p:nvPr/>
          </p:nvSpPr>
          <p:spPr bwMode="auto">
            <a:xfrm>
              <a:off x="3911" y="2725"/>
              <a:ext cx="66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6" name="Line 26"/>
            <p:cNvSpPr>
              <a:spLocks noChangeShapeType="1"/>
            </p:cNvSpPr>
            <p:nvPr/>
          </p:nvSpPr>
          <p:spPr bwMode="auto">
            <a:xfrm>
              <a:off x="4560" y="2715"/>
              <a:ext cx="0" cy="2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Line 27"/>
            <p:cNvSpPr>
              <a:spLocks noChangeShapeType="1"/>
            </p:cNvSpPr>
            <p:nvPr/>
          </p:nvSpPr>
          <p:spPr bwMode="auto">
            <a:xfrm>
              <a:off x="4550" y="2990"/>
              <a:ext cx="305"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70802E8F-0752-4B92-8D61-85EF13D2DB20}" type="slidenum">
              <a:rPr lang="zh-CN" altLang="en-US" smtClean="0"/>
              <a:pPr/>
              <a:t>4</a:t>
            </a:fld>
            <a:endParaRPr lang="zh-CN" altLang="en-US"/>
          </a:p>
        </p:txBody>
      </p:sp>
      <p:sp>
        <p:nvSpPr>
          <p:cNvPr id="29" name="文本框 28">
            <a:hlinkClick r:id="rId2" action="ppaction://hlinksldjump"/>
          </p:cNvPr>
          <p:cNvSpPr txBox="1"/>
          <p:nvPr/>
        </p:nvSpPr>
        <p:spPr>
          <a:xfrm>
            <a:off x="222250" y="6242050"/>
            <a:ext cx="898627" cy="338554"/>
          </a:xfrm>
          <a:prstGeom prst="rect">
            <a:avLst/>
          </a:prstGeom>
          <a:noFill/>
        </p:spPr>
        <p:txBody>
          <a:bodyPr wrap="square" rtlCol="0">
            <a:spAutoFit/>
          </a:bodyPr>
          <a:lstStyle/>
          <a:p>
            <a:r>
              <a:rPr lang="en-US" altLang="zh-CN" dirty="0" smtClean="0">
                <a:solidFill>
                  <a:srgbClr val="00B050"/>
                </a:solidFill>
              </a:rPr>
              <a:t>Back</a:t>
            </a:r>
            <a:endParaRPr lang="zh-CN" alt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wipe(down)">
                                      <p:cBhvr>
                                        <p:cTn id="7" dur="500"/>
                                        <p:tgtEl>
                                          <p:spTgt spid="301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1059">
                                            <p:txEl>
                                              <p:pRg st="1" end="1"/>
                                            </p:txEl>
                                          </p:spTgt>
                                        </p:tgtEl>
                                        <p:attrNameLst>
                                          <p:attrName>style.visibility</p:attrName>
                                        </p:attrNameLst>
                                      </p:cBhvr>
                                      <p:to>
                                        <p:strVal val="visible"/>
                                      </p:to>
                                    </p:set>
                                    <p:animEffect transition="in" filter="blinds(horizontal)">
                                      <p:cBhvr>
                                        <p:cTn id="12" dur="500"/>
                                        <p:tgtEl>
                                          <p:spTgt spid="301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1059">
                                            <p:txEl>
                                              <p:pRg st="2" end="2"/>
                                            </p:txEl>
                                          </p:spTgt>
                                        </p:tgtEl>
                                        <p:attrNameLst>
                                          <p:attrName>style.visibility</p:attrName>
                                        </p:attrNameLst>
                                      </p:cBhvr>
                                      <p:to>
                                        <p:strVal val="visible"/>
                                      </p:to>
                                    </p:set>
                                    <p:animEffect transition="in" filter="blinds(horizontal)">
                                      <p:cBhvr>
                                        <p:cTn id="17" dur="500"/>
                                        <p:tgtEl>
                                          <p:spTgt spid="301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1059">
                                            <p:txEl>
                                              <p:pRg st="3" end="3"/>
                                            </p:txEl>
                                          </p:spTgt>
                                        </p:tgtEl>
                                        <p:attrNameLst>
                                          <p:attrName>style.visibility</p:attrName>
                                        </p:attrNameLst>
                                      </p:cBhvr>
                                      <p:to>
                                        <p:strVal val="visible"/>
                                      </p:to>
                                    </p:set>
                                    <p:animEffect transition="in" filter="wipe(down)">
                                      <p:cBhvr>
                                        <p:cTn id="22" dur="500"/>
                                        <p:tgtEl>
                                          <p:spTgt spid="301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1059">
                                            <p:txEl>
                                              <p:pRg st="4" end="4"/>
                                            </p:txEl>
                                          </p:spTgt>
                                        </p:tgtEl>
                                        <p:attrNameLst>
                                          <p:attrName>style.visibility</p:attrName>
                                        </p:attrNameLst>
                                      </p:cBhvr>
                                      <p:to>
                                        <p:strVal val="visible"/>
                                      </p:to>
                                    </p:set>
                                    <p:animEffect transition="in" filter="blinds(horizontal)">
                                      <p:cBhvr>
                                        <p:cTn id="27" dur="500"/>
                                        <p:tgtEl>
                                          <p:spTgt spid="301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1059">
                                            <p:txEl>
                                              <p:pRg st="5" end="5"/>
                                            </p:txEl>
                                          </p:spTgt>
                                        </p:tgtEl>
                                        <p:attrNameLst>
                                          <p:attrName>style.visibility</p:attrName>
                                        </p:attrNameLst>
                                      </p:cBhvr>
                                      <p:to>
                                        <p:strVal val="visible"/>
                                      </p:to>
                                    </p:set>
                                    <p:animEffect transition="in" filter="blinds(horizontal)">
                                      <p:cBhvr>
                                        <p:cTn id="32" dur="500"/>
                                        <p:tgtEl>
                                          <p:spTgt spid="3010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1059">
                                            <p:txEl>
                                              <p:pRg st="6" end="6"/>
                                            </p:txEl>
                                          </p:spTgt>
                                        </p:tgtEl>
                                        <p:attrNameLst>
                                          <p:attrName>style.visibility</p:attrName>
                                        </p:attrNameLst>
                                      </p:cBhvr>
                                      <p:to>
                                        <p:strVal val="visible"/>
                                      </p:to>
                                    </p:set>
                                    <p:animEffect transition="in" filter="blinds(horizontal)">
                                      <p:cBhvr>
                                        <p:cTn id="37" dur="500"/>
                                        <p:tgtEl>
                                          <p:spTgt spid="3010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1059">
                                            <p:txEl>
                                              <p:pRg st="7" end="7"/>
                                            </p:txEl>
                                          </p:spTgt>
                                        </p:tgtEl>
                                        <p:attrNameLst>
                                          <p:attrName>style.visibility</p:attrName>
                                        </p:attrNameLst>
                                      </p:cBhvr>
                                      <p:to>
                                        <p:strVal val="visible"/>
                                      </p:to>
                                    </p:set>
                                    <p:animEffect transition="in" filter="blinds(horizontal)">
                                      <p:cBhvr>
                                        <p:cTn id="42" dur="500"/>
                                        <p:tgtEl>
                                          <p:spTgt spid="3010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1086"/>
                                        </p:tgtEl>
                                        <p:attrNameLst>
                                          <p:attrName>style.visibility</p:attrName>
                                        </p:attrNameLst>
                                      </p:cBhvr>
                                      <p:to>
                                        <p:strVal val="visible"/>
                                      </p:to>
                                    </p:set>
                                    <p:animEffect transition="in" filter="blinds(horizontal)">
                                      <p:cBhvr>
                                        <p:cTn id="47" dur="500"/>
                                        <p:tgtEl>
                                          <p:spTgt spid="30108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1059">
                                            <p:txEl>
                                              <p:pRg st="13" end="13"/>
                                            </p:txEl>
                                          </p:spTgt>
                                        </p:tgtEl>
                                        <p:attrNameLst>
                                          <p:attrName>style.visibility</p:attrName>
                                        </p:attrNameLst>
                                      </p:cBhvr>
                                      <p:to>
                                        <p:strVal val="visible"/>
                                      </p:to>
                                    </p:set>
                                    <p:animEffect transition="in" filter="blinds(horizontal)">
                                      <p:cBhvr>
                                        <p:cTn id="52" dur="500"/>
                                        <p:tgtEl>
                                          <p:spTgt spid="301059">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01059">
                                            <p:txEl>
                                              <p:pRg st="14" end="14"/>
                                            </p:txEl>
                                          </p:spTgt>
                                        </p:tgtEl>
                                        <p:attrNameLst>
                                          <p:attrName>style.visibility</p:attrName>
                                        </p:attrNameLst>
                                      </p:cBhvr>
                                      <p:to>
                                        <p:strVal val="visible"/>
                                      </p:to>
                                    </p:set>
                                    <p:animEffect transition="in" filter="blinds(horizontal)">
                                      <p:cBhvr>
                                        <p:cTn id="57" dur="500"/>
                                        <p:tgtEl>
                                          <p:spTgt spid="3010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4500" y="203200"/>
            <a:ext cx="6989763" cy="422275"/>
          </a:xfrm>
          <a:noFill/>
        </p:spPr>
        <p:txBody>
          <a:bodyPr/>
          <a:lstStyle/>
          <a:p>
            <a:r>
              <a:rPr lang="zh-CN" altLang="en-US" smtClean="0">
                <a:ea typeface="宋体" panose="02010600030101010101" pitchFamily="2" charset="-122"/>
              </a:rPr>
              <a:t>存储元件</a:t>
            </a:r>
            <a:r>
              <a:rPr lang="en-US" altLang="zh-CN" smtClean="0">
                <a:ea typeface="宋体" panose="02010600030101010101" pitchFamily="2" charset="-122"/>
              </a:rPr>
              <a:t>: </a:t>
            </a:r>
            <a:r>
              <a:rPr lang="zh-CN" altLang="en-US" smtClean="0">
                <a:ea typeface="宋体" panose="02010600030101010101" pitchFamily="2" charset="-122"/>
              </a:rPr>
              <a:t>寄存器和寄存器组</a:t>
            </a:r>
            <a:endParaRPr lang="en-US" altLang="zh-CN" sz="1800" smtClean="0">
              <a:ea typeface="宋体" panose="02010600030101010101" pitchFamily="2" charset="-122"/>
            </a:endParaRPr>
          </a:p>
        </p:txBody>
      </p:sp>
      <p:sp>
        <p:nvSpPr>
          <p:cNvPr id="189443" name="Rectangle 3"/>
          <p:cNvSpPr>
            <a:spLocks noGrp="1" noChangeArrowheads="1"/>
          </p:cNvSpPr>
          <p:nvPr>
            <p:ph type="body" idx="1"/>
          </p:nvPr>
        </p:nvSpPr>
        <p:spPr>
          <a:xfrm>
            <a:off x="63500" y="663575"/>
            <a:ext cx="5427663" cy="5483552"/>
          </a:xfrm>
          <a:noFill/>
        </p:spPr>
        <p:txBody>
          <a:bodyPr/>
          <a:lstStyle/>
          <a:p>
            <a:pPr>
              <a:lnSpc>
                <a:spcPct val="125000"/>
              </a:lnSpc>
              <a:spcBef>
                <a:spcPct val="20000"/>
              </a:spcBef>
            </a:pPr>
            <a:r>
              <a:rPr lang="zh-CN" altLang="en-US" sz="2000" dirty="0" smtClean="0">
                <a:solidFill>
                  <a:srgbClr val="CC0000"/>
                </a:solidFill>
                <a:ea typeface="黑体" panose="02010609060101010101" pitchFamily="49" charset="-122"/>
              </a:rPr>
              <a:t>寄存器（</a:t>
            </a:r>
            <a:r>
              <a:rPr lang="en-US" altLang="zh-CN" sz="2000" dirty="0" smtClean="0">
                <a:solidFill>
                  <a:srgbClr val="CC0000"/>
                </a:solidFill>
                <a:ea typeface="黑体" panose="02010609060101010101" pitchFamily="49" charset="-122"/>
              </a:rPr>
              <a:t>Register</a:t>
            </a:r>
            <a:r>
              <a:rPr lang="zh-CN" altLang="en-US" sz="2000" dirty="0" smtClean="0">
                <a:solidFill>
                  <a:srgbClr val="CC0000"/>
                </a:solidFill>
                <a:ea typeface="黑体" panose="02010609060101010101" pitchFamily="49" charset="-122"/>
              </a:rPr>
              <a:t>）</a:t>
            </a:r>
          </a:p>
          <a:p>
            <a:pPr lvl="1">
              <a:lnSpc>
                <a:spcPct val="125000"/>
              </a:lnSpc>
              <a:spcBef>
                <a:spcPct val="20000"/>
              </a:spcBef>
            </a:pPr>
            <a:r>
              <a:rPr lang="zh-CN" altLang="en-US" sz="2000" dirty="0" smtClean="0">
                <a:ea typeface="黑体" panose="02010609060101010101" pitchFamily="49" charset="-122"/>
              </a:rPr>
              <a:t>有一个写使能（</a:t>
            </a:r>
            <a:r>
              <a:rPr lang="en-US" altLang="zh-CN" sz="2000" dirty="0" smtClean="0">
                <a:ea typeface="黑体" panose="02010609060101010101" pitchFamily="49" charset="-122"/>
              </a:rPr>
              <a:t>Write Enable-WE</a:t>
            </a:r>
            <a:r>
              <a:rPr lang="zh-CN" altLang="en-US" sz="2000" dirty="0" smtClean="0">
                <a:ea typeface="黑体" panose="02010609060101010101" pitchFamily="49" charset="-122"/>
              </a:rPr>
              <a:t>）信号</a:t>
            </a:r>
          </a:p>
          <a:p>
            <a:pPr lvl="1">
              <a:lnSpc>
                <a:spcPct val="125000"/>
              </a:lnSpc>
              <a:spcBef>
                <a:spcPct val="20000"/>
              </a:spcBef>
              <a:buFontTx/>
              <a:buNone/>
            </a:pPr>
            <a:r>
              <a:rPr lang="en-US" altLang="zh-CN" sz="2000" dirty="0" smtClean="0">
                <a:solidFill>
                  <a:srgbClr val="006600"/>
                </a:solidFill>
                <a:ea typeface="黑体" panose="02010609060101010101" pitchFamily="49" charset="-122"/>
              </a:rPr>
              <a:t>WE=0: </a:t>
            </a:r>
            <a:r>
              <a:rPr lang="zh-CN" altLang="en-US" sz="2000" dirty="0" smtClean="0">
                <a:solidFill>
                  <a:srgbClr val="006600"/>
                </a:solidFill>
                <a:ea typeface="黑体" panose="02010609060101010101" pitchFamily="49" charset="-122"/>
              </a:rPr>
              <a:t>时钟边沿到来时，输出不变</a:t>
            </a:r>
          </a:p>
          <a:p>
            <a:pPr lvl="1">
              <a:lnSpc>
                <a:spcPct val="125000"/>
              </a:lnSpc>
              <a:spcBef>
                <a:spcPct val="20000"/>
              </a:spcBef>
              <a:buFontTx/>
              <a:buNone/>
            </a:pPr>
            <a:r>
              <a:rPr lang="en-US" altLang="zh-CN" sz="2000" dirty="0" smtClean="0">
                <a:solidFill>
                  <a:srgbClr val="339933"/>
                </a:solidFill>
                <a:ea typeface="黑体" panose="02010609060101010101" pitchFamily="49" charset="-122"/>
              </a:rPr>
              <a:t>WE=</a:t>
            </a:r>
            <a:r>
              <a:rPr lang="en-US" altLang="zh-CN" sz="2000" dirty="0" smtClean="0">
                <a:solidFill>
                  <a:srgbClr val="006600"/>
                </a:solidFill>
                <a:ea typeface="黑体" panose="02010609060101010101" pitchFamily="49" charset="-122"/>
              </a:rPr>
              <a:t>1: </a:t>
            </a:r>
            <a:r>
              <a:rPr lang="zh-CN" altLang="en-US" sz="2000" dirty="0" smtClean="0">
                <a:solidFill>
                  <a:srgbClr val="006600"/>
                </a:solidFill>
                <a:ea typeface="黑体" panose="02010609060101010101" pitchFamily="49" charset="-122"/>
              </a:rPr>
              <a:t>时钟边沿到来时，输出变为输入</a:t>
            </a:r>
          </a:p>
          <a:p>
            <a:pPr lvl="1">
              <a:lnSpc>
                <a:spcPct val="125000"/>
              </a:lnSpc>
              <a:spcBef>
                <a:spcPct val="20000"/>
              </a:spcBef>
            </a:pPr>
            <a:r>
              <a:rPr lang="zh-CN" altLang="en-US" sz="2000" dirty="0" smtClean="0">
                <a:ea typeface="黑体" panose="02010609060101010101" pitchFamily="49" charset="-122"/>
              </a:rPr>
              <a:t>若每个时钟边沿都写入，则不需</a:t>
            </a:r>
            <a:r>
              <a:rPr lang="en-US" altLang="zh-CN" sz="2000" dirty="0" smtClean="0">
                <a:ea typeface="黑体" panose="02010609060101010101" pitchFamily="49" charset="-122"/>
              </a:rPr>
              <a:t>WE</a:t>
            </a:r>
            <a:r>
              <a:rPr lang="zh-CN" altLang="en-US" sz="2000" dirty="0" smtClean="0">
                <a:ea typeface="黑体" panose="02010609060101010101" pitchFamily="49" charset="-122"/>
              </a:rPr>
              <a:t>信号</a:t>
            </a:r>
          </a:p>
          <a:p>
            <a:pPr>
              <a:lnSpc>
                <a:spcPct val="125000"/>
              </a:lnSpc>
              <a:spcBef>
                <a:spcPct val="20000"/>
              </a:spcBef>
            </a:pPr>
            <a:r>
              <a:rPr lang="zh-CN" altLang="en-US" sz="2000" dirty="0" smtClean="0">
                <a:solidFill>
                  <a:srgbClr val="CC0000"/>
                </a:solidFill>
                <a:ea typeface="黑体" panose="02010609060101010101" pitchFamily="49" charset="-122"/>
              </a:rPr>
              <a:t>寄存器组（</a:t>
            </a:r>
            <a:r>
              <a:rPr lang="en-US" altLang="zh-CN" sz="2000" dirty="0" smtClean="0">
                <a:solidFill>
                  <a:srgbClr val="CC0000"/>
                </a:solidFill>
                <a:ea typeface="黑体" panose="02010609060101010101" pitchFamily="49" charset="-122"/>
              </a:rPr>
              <a:t>Register File</a:t>
            </a:r>
            <a:r>
              <a:rPr lang="zh-CN" altLang="en-US" sz="2000" dirty="0" smtClean="0">
                <a:solidFill>
                  <a:srgbClr val="CC0000"/>
                </a:solidFill>
                <a:ea typeface="黑体" panose="02010609060101010101" pitchFamily="49" charset="-122"/>
              </a:rPr>
              <a:t>）：</a:t>
            </a:r>
            <a:r>
              <a:rPr lang="en-US" altLang="zh-CN" sz="2000" dirty="0" smtClean="0">
                <a:solidFill>
                  <a:srgbClr val="CC0000"/>
                </a:solidFill>
                <a:ea typeface="黑体" panose="02010609060101010101" pitchFamily="49" charset="-122"/>
              </a:rPr>
              <a:t>32</a:t>
            </a:r>
            <a:r>
              <a:rPr lang="zh-CN" altLang="en-US" sz="2000" dirty="0" smtClean="0">
                <a:solidFill>
                  <a:srgbClr val="CC0000"/>
                </a:solidFill>
                <a:ea typeface="黑体" panose="02010609060101010101" pitchFamily="49" charset="-122"/>
              </a:rPr>
              <a:t>个寄存器</a:t>
            </a:r>
          </a:p>
          <a:p>
            <a:pPr lvl="1">
              <a:lnSpc>
                <a:spcPct val="125000"/>
              </a:lnSpc>
              <a:spcBef>
                <a:spcPct val="20000"/>
              </a:spcBef>
            </a:pPr>
            <a:r>
              <a:rPr lang="zh-CN" altLang="en-US" sz="2000" dirty="0" smtClean="0">
                <a:solidFill>
                  <a:srgbClr val="0000FF"/>
                </a:solidFill>
                <a:ea typeface="黑体" panose="02010609060101010101" pitchFamily="49" charset="-122"/>
              </a:rPr>
              <a:t>两个读口（</a:t>
            </a:r>
            <a:r>
              <a:rPr lang="zh-CN" altLang="en-US" sz="2000" dirty="0" smtClean="0">
                <a:solidFill>
                  <a:srgbClr val="006600"/>
                </a:solidFill>
                <a:ea typeface="黑体" panose="02010609060101010101" pitchFamily="49" charset="-122"/>
              </a:rPr>
              <a:t>组合逻辑操作</a:t>
            </a:r>
            <a:r>
              <a:rPr lang="zh-CN" altLang="en-US" sz="2000" dirty="0" smtClean="0">
                <a:solidFill>
                  <a:srgbClr val="0000FF"/>
                </a:solidFill>
                <a:ea typeface="黑体" panose="02010609060101010101" pitchFamily="49" charset="-122"/>
              </a:rPr>
              <a:t>）：</a:t>
            </a:r>
            <a:r>
              <a:rPr lang="en-US" altLang="zh-CN" sz="2000" dirty="0" err="1" smtClean="0">
                <a:ea typeface="黑体" panose="02010609060101010101" pitchFamily="49" charset="-122"/>
              </a:rPr>
              <a:t>busA</a:t>
            </a:r>
            <a:r>
              <a:rPr lang="zh-CN" altLang="en-US" sz="2000" dirty="0" smtClean="0">
                <a:ea typeface="黑体" panose="02010609060101010101" pitchFamily="49" charset="-122"/>
              </a:rPr>
              <a:t>和</a:t>
            </a:r>
            <a:r>
              <a:rPr lang="en-US" altLang="zh-CN" sz="2000" dirty="0" err="1" smtClean="0">
                <a:ea typeface="黑体" panose="02010609060101010101" pitchFamily="49" charset="-122"/>
              </a:rPr>
              <a:t>busB</a:t>
            </a:r>
            <a:r>
              <a:rPr lang="zh-CN" altLang="en-US" sz="2000" dirty="0" smtClean="0">
                <a:ea typeface="黑体" panose="02010609060101010101" pitchFamily="49" charset="-122"/>
              </a:rPr>
              <a:t>分别由</a:t>
            </a:r>
            <a:r>
              <a:rPr lang="en-US" altLang="zh-CN" sz="2000" dirty="0" smtClean="0">
                <a:ea typeface="黑体" panose="02010609060101010101" pitchFamily="49" charset="-122"/>
              </a:rPr>
              <a:t>RA</a:t>
            </a:r>
            <a:r>
              <a:rPr lang="zh-CN" altLang="en-US" sz="2000" dirty="0" smtClean="0">
                <a:ea typeface="黑体" panose="02010609060101010101" pitchFamily="49" charset="-122"/>
              </a:rPr>
              <a:t>和</a:t>
            </a:r>
            <a:r>
              <a:rPr lang="en-US" altLang="zh-CN" sz="2000" dirty="0" smtClean="0">
                <a:ea typeface="黑体" panose="02010609060101010101" pitchFamily="49" charset="-122"/>
              </a:rPr>
              <a:t>RB</a:t>
            </a:r>
            <a:r>
              <a:rPr lang="zh-CN" altLang="en-US" sz="2000" dirty="0" smtClean="0">
                <a:ea typeface="黑体" panose="02010609060101010101" pitchFamily="49" charset="-122"/>
              </a:rPr>
              <a:t>给出地址。地址</a:t>
            </a:r>
            <a:r>
              <a:rPr lang="en-US" altLang="zh-CN" sz="2000" dirty="0" smtClean="0">
                <a:ea typeface="黑体" panose="02010609060101010101" pitchFamily="49" charset="-122"/>
              </a:rPr>
              <a:t>RA</a:t>
            </a:r>
            <a:r>
              <a:rPr lang="zh-CN" altLang="en-US" sz="2000" dirty="0" smtClean="0">
                <a:ea typeface="黑体" panose="02010609060101010101" pitchFamily="49" charset="-122"/>
              </a:rPr>
              <a:t>或</a:t>
            </a:r>
            <a:r>
              <a:rPr lang="en-US" altLang="zh-CN" sz="2000" dirty="0" smtClean="0">
                <a:ea typeface="黑体" panose="02010609060101010101" pitchFamily="49" charset="-122"/>
              </a:rPr>
              <a:t>RB</a:t>
            </a:r>
            <a:r>
              <a:rPr lang="zh-CN" altLang="en-US" sz="2000" dirty="0" smtClean="0">
                <a:ea typeface="黑体" panose="02010609060101010101" pitchFamily="49" charset="-122"/>
              </a:rPr>
              <a:t>有效后，经一个</a:t>
            </a:r>
            <a:r>
              <a:rPr lang="en-US" altLang="zh-CN" sz="2000" dirty="0" smtClean="0">
                <a:ea typeface="黑体" panose="02010609060101010101" pitchFamily="49" charset="-122"/>
              </a:rPr>
              <a:t>“</a:t>
            </a:r>
            <a:r>
              <a:rPr lang="zh-CN" altLang="en-US" sz="2000" dirty="0" smtClean="0">
                <a:ea typeface="黑体" panose="02010609060101010101" pitchFamily="49" charset="-122"/>
              </a:rPr>
              <a:t>取数时间</a:t>
            </a:r>
            <a:r>
              <a:rPr lang="en-US" altLang="zh-CN" sz="2000" dirty="0" smtClean="0">
                <a:ea typeface="黑体" panose="02010609060101010101" pitchFamily="49" charset="-122"/>
              </a:rPr>
              <a:t>(</a:t>
            </a:r>
            <a:r>
              <a:rPr lang="en-US" altLang="zh-CN" sz="2000" dirty="0" err="1" smtClean="0">
                <a:ea typeface="黑体" panose="02010609060101010101" pitchFamily="49" charset="-122"/>
              </a:rPr>
              <a:t>AccessTime</a:t>
            </a:r>
            <a:r>
              <a:rPr lang="en-US" altLang="zh-CN" sz="2000" dirty="0" smtClean="0">
                <a:ea typeface="黑体" panose="02010609060101010101" pitchFamily="49" charset="-122"/>
              </a:rPr>
              <a:t>)”</a:t>
            </a:r>
            <a:r>
              <a:rPr lang="zh-CN" altLang="en-US" sz="2000" dirty="0" smtClean="0">
                <a:ea typeface="黑体" panose="02010609060101010101" pitchFamily="49" charset="-122"/>
              </a:rPr>
              <a:t>，</a:t>
            </a:r>
            <a:r>
              <a:rPr lang="en-US" altLang="zh-CN" sz="2000" dirty="0" err="1" smtClean="0">
                <a:ea typeface="黑体" panose="02010609060101010101" pitchFamily="49" charset="-122"/>
              </a:rPr>
              <a:t>busA</a:t>
            </a:r>
            <a:r>
              <a:rPr lang="zh-CN" altLang="en-US" sz="2000" dirty="0" smtClean="0">
                <a:ea typeface="黑体" panose="02010609060101010101" pitchFamily="49" charset="-122"/>
              </a:rPr>
              <a:t>和</a:t>
            </a:r>
            <a:r>
              <a:rPr lang="en-US" altLang="zh-CN" sz="2000" dirty="0" err="1" smtClean="0">
                <a:ea typeface="黑体" panose="02010609060101010101" pitchFamily="49" charset="-122"/>
              </a:rPr>
              <a:t>busB</a:t>
            </a:r>
            <a:r>
              <a:rPr lang="zh-CN" altLang="en-US" sz="2000" dirty="0" smtClean="0">
                <a:ea typeface="黑体" panose="02010609060101010101" pitchFamily="49" charset="-122"/>
              </a:rPr>
              <a:t>有效。</a:t>
            </a:r>
          </a:p>
          <a:p>
            <a:pPr lvl="1">
              <a:lnSpc>
                <a:spcPct val="125000"/>
              </a:lnSpc>
              <a:spcBef>
                <a:spcPct val="20000"/>
              </a:spcBef>
            </a:pPr>
            <a:r>
              <a:rPr lang="zh-CN" altLang="en-US" sz="2000" dirty="0" smtClean="0">
                <a:solidFill>
                  <a:srgbClr val="0000FF"/>
                </a:solidFill>
                <a:ea typeface="黑体" panose="02010609060101010101" pitchFamily="49" charset="-122"/>
              </a:rPr>
              <a:t>一个写口（</a:t>
            </a:r>
            <a:r>
              <a:rPr lang="zh-CN" altLang="en-US" sz="2000" dirty="0" smtClean="0">
                <a:solidFill>
                  <a:srgbClr val="006600"/>
                </a:solidFill>
                <a:ea typeface="黑体" panose="02010609060101010101" pitchFamily="49" charset="-122"/>
              </a:rPr>
              <a:t>时序逻辑操作</a:t>
            </a:r>
            <a:r>
              <a:rPr lang="zh-CN" altLang="en-US" sz="2000" dirty="0" smtClean="0">
                <a:solidFill>
                  <a:srgbClr val="0000FF"/>
                </a:solidFill>
                <a:ea typeface="黑体" panose="02010609060101010101" pitchFamily="49" charset="-122"/>
              </a:rPr>
              <a:t>）：</a:t>
            </a:r>
            <a:r>
              <a:rPr lang="zh-CN" altLang="en-US" sz="2000" dirty="0" smtClean="0">
                <a:ea typeface="黑体" panose="02010609060101010101" pitchFamily="49" charset="-122"/>
              </a:rPr>
              <a:t>写使能为</a:t>
            </a:r>
            <a:r>
              <a:rPr lang="en-US" altLang="zh-CN" sz="2000" dirty="0" smtClean="0">
                <a:ea typeface="黑体" panose="02010609060101010101" pitchFamily="49" charset="-122"/>
              </a:rPr>
              <a:t>1</a:t>
            </a:r>
            <a:r>
              <a:rPr lang="zh-CN" altLang="en-US" sz="2000" dirty="0" smtClean="0">
                <a:ea typeface="黑体" panose="02010609060101010101" pitchFamily="49" charset="-122"/>
              </a:rPr>
              <a:t>的情况下，时钟边沿到来时，</a:t>
            </a:r>
            <a:r>
              <a:rPr lang="en-US" altLang="zh-CN" sz="2000" dirty="0" err="1" smtClean="0">
                <a:ea typeface="黑体" panose="02010609060101010101" pitchFamily="49" charset="-122"/>
              </a:rPr>
              <a:t>busW</a:t>
            </a:r>
            <a:r>
              <a:rPr lang="zh-CN" altLang="en-US" sz="2000" dirty="0" smtClean="0">
                <a:ea typeface="黑体" panose="02010609060101010101" pitchFamily="49" charset="-122"/>
              </a:rPr>
              <a:t>上的值开始被写入</a:t>
            </a:r>
            <a:r>
              <a:rPr lang="en-US" altLang="zh-CN" sz="2000" dirty="0" smtClean="0">
                <a:ea typeface="黑体" panose="02010609060101010101" pitchFamily="49" charset="-122"/>
              </a:rPr>
              <a:t>RW</a:t>
            </a:r>
            <a:r>
              <a:rPr lang="zh-CN" altLang="en-US" sz="2000" dirty="0" smtClean="0">
                <a:ea typeface="黑体" panose="02010609060101010101" pitchFamily="49" charset="-122"/>
              </a:rPr>
              <a:t>指定的寄存器中。</a:t>
            </a:r>
          </a:p>
        </p:txBody>
      </p:sp>
      <p:sp>
        <p:nvSpPr>
          <p:cNvPr id="17412" name="Rectangle 5"/>
          <p:cNvSpPr>
            <a:spLocks noChangeArrowheads="1"/>
          </p:cNvSpPr>
          <p:nvPr/>
        </p:nvSpPr>
        <p:spPr bwMode="auto">
          <a:xfrm>
            <a:off x="6938963" y="289083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latin typeface="Times New Roman" panose="02020603050405020304" pitchFamily="18" charset="0"/>
                <a:ea typeface="宋体" panose="02010600030101010101" pitchFamily="2" charset="-122"/>
              </a:rPr>
              <a:t>Clk</a:t>
            </a:r>
          </a:p>
        </p:txBody>
      </p:sp>
      <p:sp>
        <p:nvSpPr>
          <p:cNvPr id="17413" name="Rectangle 6"/>
          <p:cNvSpPr>
            <a:spLocks noChangeArrowheads="1"/>
          </p:cNvSpPr>
          <p:nvPr/>
        </p:nvSpPr>
        <p:spPr bwMode="auto">
          <a:xfrm>
            <a:off x="5799138" y="1662113"/>
            <a:ext cx="111601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Data In</a:t>
            </a:r>
          </a:p>
        </p:txBody>
      </p:sp>
      <p:sp>
        <p:nvSpPr>
          <p:cNvPr id="17414" name="Rectangle 7"/>
          <p:cNvSpPr>
            <a:spLocks noChangeArrowheads="1"/>
          </p:cNvSpPr>
          <p:nvPr/>
        </p:nvSpPr>
        <p:spPr bwMode="auto">
          <a:xfrm>
            <a:off x="7264400" y="1458913"/>
            <a:ext cx="263525" cy="118745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5" name="Line 8"/>
          <p:cNvSpPr>
            <a:spLocks noChangeShapeType="1"/>
          </p:cNvSpPr>
          <p:nvPr/>
        </p:nvSpPr>
        <p:spPr bwMode="auto">
          <a:xfrm flipV="1">
            <a:off x="7327900" y="2430463"/>
            <a:ext cx="66675" cy="25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Line 9"/>
          <p:cNvSpPr>
            <a:spLocks noChangeShapeType="1"/>
          </p:cNvSpPr>
          <p:nvPr/>
        </p:nvSpPr>
        <p:spPr bwMode="auto">
          <a:xfrm>
            <a:off x="7391400" y="2455863"/>
            <a:ext cx="63500" cy="203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Oval 10"/>
          <p:cNvSpPr>
            <a:spLocks noChangeArrowheads="1"/>
          </p:cNvSpPr>
          <p:nvPr/>
        </p:nvSpPr>
        <p:spPr bwMode="auto">
          <a:xfrm>
            <a:off x="7327900" y="2684463"/>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8" name="Rectangle 12"/>
          <p:cNvSpPr>
            <a:spLocks noChangeArrowheads="1"/>
          </p:cNvSpPr>
          <p:nvPr/>
        </p:nvSpPr>
        <p:spPr bwMode="auto">
          <a:xfrm>
            <a:off x="6269038" y="809625"/>
            <a:ext cx="1558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Write</a:t>
            </a:r>
            <a:r>
              <a:rPr lang="en-US" altLang="zh-CN" sz="1800">
                <a:solidFill>
                  <a:srgbClr val="008000"/>
                </a:solidFill>
                <a:latin typeface="Times New Roman" panose="02020603050405020304" pitchFamily="18" charset="0"/>
                <a:ea typeface="宋体" panose="02010600030101010101" pitchFamily="2" charset="-122"/>
              </a:rPr>
              <a:t> </a:t>
            </a:r>
            <a:r>
              <a:rPr lang="en-US" altLang="zh-CN" sz="1800">
                <a:ea typeface="宋体" panose="02010600030101010101" pitchFamily="2" charset="-122"/>
              </a:rPr>
              <a:t>Enable</a:t>
            </a:r>
          </a:p>
        </p:txBody>
      </p:sp>
      <p:sp>
        <p:nvSpPr>
          <p:cNvPr id="17419" name="Line 13"/>
          <p:cNvSpPr>
            <a:spLocks noChangeShapeType="1"/>
          </p:cNvSpPr>
          <p:nvPr/>
        </p:nvSpPr>
        <p:spPr bwMode="auto">
          <a:xfrm flipH="1">
            <a:off x="6092825" y="2043113"/>
            <a:ext cx="1168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4"/>
          <p:cNvSpPr>
            <a:spLocks noChangeShapeType="1"/>
          </p:cNvSpPr>
          <p:nvPr/>
        </p:nvSpPr>
        <p:spPr bwMode="auto">
          <a:xfrm flipH="1">
            <a:off x="6632575" y="197326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Rectangle 15"/>
          <p:cNvSpPr>
            <a:spLocks noChangeArrowheads="1"/>
          </p:cNvSpPr>
          <p:nvPr/>
        </p:nvSpPr>
        <p:spPr bwMode="auto">
          <a:xfrm>
            <a:off x="6319838" y="2043113"/>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N</a:t>
            </a:r>
          </a:p>
        </p:txBody>
      </p:sp>
      <p:sp>
        <p:nvSpPr>
          <p:cNvPr id="17422" name="Line 16"/>
          <p:cNvSpPr>
            <a:spLocks noChangeShapeType="1"/>
          </p:cNvSpPr>
          <p:nvPr/>
        </p:nvSpPr>
        <p:spPr bwMode="auto">
          <a:xfrm>
            <a:off x="7566025" y="2043113"/>
            <a:ext cx="1117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3" name="Line 17"/>
          <p:cNvSpPr>
            <a:spLocks noChangeShapeType="1"/>
          </p:cNvSpPr>
          <p:nvPr/>
        </p:nvSpPr>
        <p:spPr bwMode="auto">
          <a:xfrm flipH="1">
            <a:off x="8080375" y="197326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Rectangle 18"/>
          <p:cNvSpPr>
            <a:spLocks noChangeArrowheads="1"/>
          </p:cNvSpPr>
          <p:nvPr/>
        </p:nvSpPr>
        <p:spPr bwMode="auto">
          <a:xfrm>
            <a:off x="7767638" y="2043113"/>
            <a:ext cx="346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N</a:t>
            </a:r>
          </a:p>
        </p:txBody>
      </p:sp>
      <p:sp>
        <p:nvSpPr>
          <p:cNvPr id="17425" name="Rectangle 19"/>
          <p:cNvSpPr>
            <a:spLocks noChangeArrowheads="1"/>
          </p:cNvSpPr>
          <p:nvPr/>
        </p:nvSpPr>
        <p:spPr bwMode="auto">
          <a:xfrm>
            <a:off x="7615238" y="1662113"/>
            <a:ext cx="15287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Data Out</a:t>
            </a:r>
          </a:p>
        </p:txBody>
      </p:sp>
      <p:sp>
        <p:nvSpPr>
          <p:cNvPr id="17426" name="Line 20"/>
          <p:cNvSpPr>
            <a:spLocks noChangeShapeType="1"/>
          </p:cNvSpPr>
          <p:nvPr/>
        </p:nvSpPr>
        <p:spPr bwMode="auto">
          <a:xfrm flipV="1">
            <a:off x="7400925" y="1125538"/>
            <a:ext cx="0" cy="320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7" name="Rectangle 22"/>
          <p:cNvSpPr>
            <a:spLocks noChangeArrowheads="1"/>
          </p:cNvSpPr>
          <p:nvPr/>
        </p:nvSpPr>
        <p:spPr bwMode="auto">
          <a:xfrm>
            <a:off x="5991225" y="5591175"/>
            <a:ext cx="536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latin typeface="Times New Roman" panose="02020603050405020304" pitchFamily="18" charset="0"/>
                <a:ea typeface="宋体" panose="02010600030101010101" pitchFamily="2" charset="-122"/>
              </a:rPr>
              <a:t>Clk</a:t>
            </a:r>
          </a:p>
        </p:txBody>
      </p:sp>
      <p:sp>
        <p:nvSpPr>
          <p:cNvPr id="17428" name="Rectangle 23"/>
          <p:cNvSpPr>
            <a:spLocks noChangeArrowheads="1"/>
          </p:cNvSpPr>
          <p:nvPr/>
        </p:nvSpPr>
        <p:spPr bwMode="auto">
          <a:xfrm>
            <a:off x="5600700" y="4972050"/>
            <a:ext cx="752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busW</a:t>
            </a:r>
          </a:p>
        </p:txBody>
      </p:sp>
      <p:sp>
        <p:nvSpPr>
          <p:cNvPr id="17429" name="Rectangle 24"/>
          <p:cNvSpPr>
            <a:spLocks noChangeArrowheads="1"/>
          </p:cNvSpPr>
          <p:nvPr/>
        </p:nvSpPr>
        <p:spPr bwMode="auto">
          <a:xfrm>
            <a:off x="6697663" y="4845050"/>
            <a:ext cx="1406525" cy="118745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30" name="Line 25"/>
          <p:cNvSpPr>
            <a:spLocks noChangeShapeType="1"/>
          </p:cNvSpPr>
          <p:nvPr/>
        </p:nvSpPr>
        <p:spPr bwMode="auto">
          <a:xfrm>
            <a:off x="6708775" y="5818188"/>
            <a:ext cx="192088"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Line 26"/>
          <p:cNvSpPr>
            <a:spLocks noChangeShapeType="1"/>
          </p:cNvSpPr>
          <p:nvPr/>
        </p:nvSpPr>
        <p:spPr bwMode="auto">
          <a:xfrm flipH="1">
            <a:off x="6697663" y="5884863"/>
            <a:ext cx="242887" cy="122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Oval 27"/>
          <p:cNvSpPr>
            <a:spLocks noChangeArrowheads="1"/>
          </p:cNvSpPr>
          <p:nvPr/>
        </p:nvSpPr>
        <p:spPr bwMode="auto">
          <a:xfrm>
            <a:off x="6532563" y="5842000"/>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33" name="Rectangle 28"/>
          <p:cNvSpPr>
            <a:spLocks noChangeArrowheads="1"/>
          </p:cNvSpPr>
          <p:nvPr/>
        </p:nvSpPr>
        <p:spPr bwMode="auto">
          <a:xfrm>
            <a:off x="5629275" y="3794125"/>
            <a:ext cx="1558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Write</a:t>
            </a:r>
            <a:r>
              <a:rPr lang="en-US" altLang="zh-CN" sz="1800">
                <a:solidFill>
                  <a:srgbClr val="008000"/>
                </a:solidFill>
                <a:latin typeface="Times New Roman" panose="02020603050405020304" pitchFamily="18" charset="0"/>
                <a:ea typeface="宋体" panose="02010600030101010101" pitchFamily="2" charset="-122"/>
              </a:rPr>
              <a:t> </a:t>
            </a:r>
            <a:r>
              <a:rPr lang="en-US" altLang="zh-CN" sz="1800">
                <a:ea typeface="宋体" panose="02010600030101010101" pitchFamily="2" charset="-122"/>
              </a:rPr>
              <a:t>Enable</a:t>
            </a:r>
          </a:p>
        </p:txBody>
      </p:sp>
      <p:sp>
        <p:nvSpPr>
          <p:cNvPr id="17434" name="Line 29"/>
          <p:cNvSpPr>
            <a:spLocks noChangeShapeType="1"/>
          </p:cNvSpPr>
          <p:nvPr/>
        </p:nvSpPr>
        <p:spPr bwMode="auto">
          <a:xfrm flipH="1">
            <a:off x="5678488" y="5353050"/>
            <a:ext cx="10160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Line 30"/>
          <p:cNvSpPr>
            <a:spLocks noChangeShapeType="1"/>
          </p:cNvSpPr>
          <p:nvPr/>
        </p:nvSpPr>
        <p:spPr bwMode="auto">
          <a:xfrm flipH="1">
            <a:off x="6218238" y="528320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6" name="Rectangle 31"/>
          <p:cNvSpPr>
            <a:spLocks noChangeArrowheads="1"/>
          </p:cNvSpPr>
          <p:nvPr/>
        </p:nvSpPr>
        <p:spPr bwMode="auto">
          <a:xfrm>
            <a:off x="5905500" y="53530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7437" name="Line 32"/>
          <p:cNvSpPr>
            <a:spLocks noChangeShapeType="1"/>
          </p:cNvSpPr>
          <p:nvPr/>
        </p:nvSpPr>
        <p:spPr bwMode="auto">
          <a:xfrm>
            <a:off x="8083550" y="5033963"/>
            <a:ext cx="1023938" cy="142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8" name="Line 33"/>
          <p:cNvSpPr>
            <a:spLocks noChangeShapeType="1"/>
          </p:cNvSpPr>
          <p:nvPr/>
        </p:nvSpPr>
        <p:spPr bwMode="auto">
          <a:xfrm flipH="1">
            <a:off x="8732838" y="497840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9" name="Rectangle 34"/>
          <p:cNvSpPr>
            <a:spLocks noChangeArrowheads="1"/>
          </p:cNvSpPr>
          <p:nvPr/>
        </p:nvSpPr>
        <p:spPr bwMode="auto">
          <a:xfrm>
            <a:off x="8420100" y="50482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7440" name="Rectangle 35"/>
          <p:cNvSpPr>
            <a:spLocks noChangeArrowheads="1"/>
          </p:cNvSpPr>
          <p:nvPr/>
        </p:nvSpPr>
        <p:spPr bwMode="auto">
          <a:xfrm>
            <a:off x="8115300" y="4705350"/>
            <a:ext cx="688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busA</a:t>
            </a:r>
          </a:p>
        </p:txBody>
      </p:sp>
      <p:sp>
        <p:nvSpPr>
          <p:cNvPr id="17441" name="Line 36"/>
          <p:cNvSpPr>
            <a:spLocks noChangeShapeType="1"/>
          </p:cNvSpPr>
          <p:nvPr/>
        </p:nvSpPr>
        <p:spPr bwMode="auto">
          <a:xfrm flipV="1">
            <a:off x="6834188" y="4133850"/>
            <a:ext cx="0" cy="698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2" name="Line 37"/>
          <p:cNvSpPr>
            <a:spLocks noChangeShapeType="1"/>
          </p:cNvSpPr>
          <p:nvPr/>
        </p:nvSpPr>
        <p:spPr bwMode="auto">
          <a:xfrm>
            <a:off x="8099425" y="5810250"/>
            <a:ext cx="10080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Line 38"/>
          <p:cNvSpPr>
            <a:spLocks noChangeShapeType="1"/>
          </p:cNvSpPr>
          <p:nvPr/>
        </p:nvSpPr>
        <p:spPr bwMode="auto">
          <a:xfrm flipH="1">
            <a:off x="8732838" y="5740400"/>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4" name="Rectangle 39"/>
          <p:cNvSpPr>
            <a:spLocks noChangeArrowheads="1"/>
          </p:cNvSpPr>
          <p:nvPr/>
        </p:nvSpPr>
        <p:spPr bwMode="auto">
          <a:xfrm>
            <a:off x="8420100" y="58102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7445" name="Rectangle 40"/>
          <p:cNvSpPr>
            <a:spLocks noChangeArrowheads="1"/>
          </p:cNvSpPr>
          <p:nvPr/>
        </p:nvSpPr>
        <p:spPr bwMode="auto">
          <a:xfrm>
            <a:off x="8115300" y="5480050"/>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busB</a:t>
            </a:r>
          </a:p>
        </p:txBody>
      </p:sp>
      <p:sp>
        <p:nvSpPr>
          <p:cNvPr id="17446" name="Line 41"/>
          <p:cNvSpPr>
            <a:spLocks noChangeShapeType="1"/>
          </p:cNvSpPr>
          <p:nvPr/>
        </p:nvSpPr>
        <p:spPr bwMode="auto">
          <a:xfrm flipH="1">
            <a:off x="6045200" y="5915025"/>
            <a:ext cx="482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7" name="Line 42"/>
          <p:cNvSpPr>
            <a:spLocks noChangeShapeType="1"/>
          </p:cNvSpPr>
          <p:nvPr/>
        </p:nvSpPr>
        <p:spPr bwMode="auto">
          <a:xfrm>
            <a:off x="7138988" y="4375150"/>
            <a:ext cx="0" cy="476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8" name="Line 43"/>
          <p:cNvSpPr>
            <a:spLocks noChangeShapeType="1"/>
          </p:cNvSpPr>
          <p:nvPr/>
        </p:nvSpPr>
        <p:spPr bwMode="auto">
          <a:xfrm flipV="1">
            <a:off x="7069138" y="450850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9" name="Rectangle 44"/>
          <p:cNvSpPr>
            <a:spLocks noChangeArrowheads="1"/>
          </p:cNvSpPr>
          <p:nvPr/>
        </p:nvSpPr>
        <p:spPr bwMode="auto">
          <a:xfrm>
            <a:off x="6896100" y="43624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5</a:t>
            </a:r>
          </a:p>
        </p:txBody>
      </p:sp>
      <p:sp>
        <p:nvSpPr>
          <p:cNvPr id="17450" name="Line 45"/>
          <p:cNvSpPr>
            <a:spLocks noChangeShapeType="1"/>
          </p:cNvSpPr>
          <p:nvPr/>
        </p:nvSpPr>
        <p:spPr bwMode="auto">
          <a:xfrm>
            <a:off x="7519988" y="4375150"/>
            <a:ext cx="0" cy="4619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1" name="Line 46"/>
          <p:cNvSpPr>
            <a:spLocks noChangeShapeType="1"/>
          </p:cNvSpPr>
          <p:nvPr/>
        </p:nvSpPr>
        <p:spPr bwMode="auto">
          <a:xfrm flipV="1">
            <a:off x="7450138" y="450850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Rectangle 47"/>
          <p:cNvSpPr>
            <a:spLocks noChangeArrowheads="1"/>
          </p:cNvSpPr>
          <p:nvPr/>
        </p:nvSpPr>
        <p:spPr bwMode="auto">
          <a:xfrm>
            <a:off x="7277100" y="43624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7453" name="Line 48"/>
          <p:cNvSpPr>
            <a:spLocks noChangeShapeType="1"/>
          </p:cNvSpPr>
          <p:nvPr/>
        </p:nvSpPr>
        <p:spPr bwMode="auto">
          <a:xfrm>
            <a:off x="7977188" y="4375150"/>
            <a:ext cx="0" cy="4603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4" name="Line 49"/>
          <p:cNvSpPr>
            <a:spLocks noChangeShapeType="1"/>
          </p:cNvSpPr>
          <p:nvPr/>
        </p:nvSpPr>
        <p:spPr bwMode="auto">
          <a:xfrm flipV="1">
            <a:off x="7907338" y="450850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5" name="Rectangle 50"/>
          <p:cNvSpPr>
            <a:spLocks noChangeArrowheads="1"/>
          </p:cNvSpPr>
          <p:nvPr/>
        </p:nvSpPr>
        <p:spPr bwMode="auto">
          <a:xfrm>
            <a:off x="7734300" y="43624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p>
        </p:txBody>
      </p:sp>
      <p:sp>
        <p:nvSpPr>
          <p:cNvPr id="17456" name="Rectangle 51"/>
          <p:cNvSpPr>
            <a:spLocks noChangeArrowheads="1"/>
          </p:cNvSpPr>
          <p:nvPr/>
        </p:nvSpPr>
        <p:spPr bwMode="auto">
          <a:xfrm>
            <a:off x="6896100" y="4057650"/>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RW</a:t>
            </a:r>
          </a:p>
        </p:txBody>
      </p:sp>
      <p:sp>
        <p:nvSpPr>
          <p:cNvPr id="17457" name="Rectangle 52"/>
          <p:cNvSpPr>
            <a:spLocks noChangeArrowheads="1"/>
          </p:cNvSpPr>
          <p:nvPr/>
        </p:nvSpPr>
        <p:spPr bwMode="auto">
          <a:xfrm>
            <a:off x="7353300" y="4057650"/>
            <a:ext cx="511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RA</a:t>
            </a:r>
          </a:p>
        </p:txBody>
      </p:sp>
      <p:sp>
        <p:nvSpPr>
          <p:cNvPr id="17458" name="Rectangle 53"/>
          <p:cNvSpPr>
            <a:spLocks noChangeArrowheads="1"/>
          </p:cNvSpPr>
          <p:nvPr/>
        </p:nvSpPr>
        <p:spPr bwMode="auto">
          <a:xfrm>
            <a:off x="7734300" y="4057650"/>
            <a:ext cx="511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RB</a:t>
            </a:r>
          </a:p>
        </p:txBody>
      </p:sp>
      <p:sp>
        <p:nvSpPr>
          <p:cNvPr id="17459" name="Rectangle 54"/>
          <p:cNvSpPr>
            <a:spLocks noChangeArrowheads="1"/>
          </p:cNvSpPr>
          <p:nvPr/>
        </p:nvSpPr>
        <p:spPr bwMode="auto">
          <a:xfrm>
            <a:off x="6896100" y="5124450"/>
            <a:ext cx="1222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 32-</a:t>
            </a:r>
            <a:r>
              <a:rPr lang="en-US" altLang="zh-CN" sz="1800">
                <a:ea typeface="宋体" panose="02010600030101010101" pitchFamily="2" charset="-122"/>
              </a:rPr>
              <a:t>bit</a:t>
            </a:r>
          </a:p>
          <a:p>
            <a:r>
              <a:rPr lang="en-US" altLang="zh-CN" sz="1800">
                <a:ea typeface="宋体" panose="02010600030101010101" pitchFamily="2" charset="-122"/>
              </a:rPr>
              <a:t>Registers</a:t>
            </a:r>
          </a:p>
        </p:txBody>
      </p:sp>
      <p:sp>
        <p:nvSpPr>
          <p:cNvPr id="17460" name="Line 55"/>
          <p:cNvSpPr>
            <a:spLocks noChangeShapeType="1"/>
          </p:cNvSpPr>
          <p:nvPr/>
        </p:nvSpPr>
        <p:spPr bwMode="auto">
          <a:xfrm>
            <a:off x="7402513" y="2801938"/>
            <a:ext cx="0" cy="231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down)">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4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74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4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4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4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4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4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4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42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4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4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4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4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4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46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46" dur="500"/>
                                        <p:tgtEl>
                                          <p:spTgt spid="189443">
                                            <p:txEl>
                                              <p:pRg st="1" end="1"/>
                                            </p:txEl>
                                          </p:spTgt>
                                        </p:tgtEl>
                                      </p:cBhvr>
                                    </p:animEffect>
                                  </p:childTnLst>
                                </p:cTn>
                              </p:par>
                            </p:childTnLst>
                          </p:cTn>
                        </p:par>
                        <p:par>
                          <p:cTn id="47" fill="hold">
                            <p:stCondLst>
                              <p:cond delay="500"/>
                            </p:stCondLst>
                            <p:childTnLst>
                              <p:par>
                                <p:cTn id="48" presetID="22" presetClass="entr" presetSubtype="1" fill="hold" grpId="1" nodeType="afterEffect">
                                  <p:stCondLst>
                                    <p:cond delay="250"/>
                                  </p:stCondLst>
                                  <p:childTnLst>
                                    <p:set>
                                      <p:cBhvr>
                                        <p:cTn id="49" dur="1" fill="hold">
                                          <p:stCondLst>
                                            <p:cond delay="0"/>
                                          </p:stCondLst>
                                        </p:cTn>
                                        <p:tgtEl>
                                          <p:spTgt spid="17418"/>
                                        </p:tgtEl>
                                        <p:attrNameLst>
                                          <p:attrName>style.visibility</p:attrName>
                                        </p:attrNameLst>
                                      </p:cBhvr>
                                      <p:to>
                                        <p:strVal val="visible"/>
                                      </p:to>
                                    </p:set>
                                    <p:animEffect transition="in" filter="wipe(up)">
                                      <p:cBhvr>
                                        <p:cTn id="50" dur="1000"/>
                                        <p:tgtEl>
                                          <p:spTgt spid="17418"/>
                                        </p:tgtEl>
                                      </p:cBhvr>
                                    </p:animEffect>
                                  </p:childTnLst>
                                </p:cTn>
                              </p:par>
                            </p:childTnLst>
                          </p:cTn>
                        </p:par>
                        <p:par>
                          <p:cTn id="51" fill="hold">
                            <p:stCondLst>
                              <p:cond delay="1750"/>
                            </p:stCondLst>
                            <p:childTnLst>
                              <p:par>
                                <p:cTn id="52" presetID="22" presetClass="entr" presetSubtype="1" fill="hold" grpId="1" nodeType="afterEffect">
                                  <p:stCondLst>
                                    <p:cond delay="250"/>
                                  </p:stCondLst>
                                  <p:childTnLst>
                                    <p:set>
                                      <p:cBhvr>
                                        <p:cTn id="53" dur="1" fill="hold">
                                          <p:stCondLst>
                                            <p:cond delay="0"/>
                                          </p:stCondLst>
                                        </p:cTn>
                                        <p:tgtEl>
                                          <p:spTgt spid="17426"/>
                                        </p:tgtEl>
                                        <p:attrNameLst>
                                          <p:attrName>style.visibility</p:attrName>
                                        </p:attrNameLst>
                                      </p:cBhvr>
                                      <p:to>
                                        <p:strVal val="visible"/>
                                      </p:to>
                                    </p:set>
                                    <p:animEffect transition="in" filter="wipe(up)">
                                      <p:cBhvr>
                                        <p:cTn id="54" dur="1000"/>
                                        <p:tgtEl>
                                          <p:spTgt spid="1742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59" dur="500"/>
                                        <p:tgtEl>
                                          <p:spTgt spid="18944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64" dur="500"/>
                                        <p:tgtEl>
                                          <p:spTgt spid="18944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69" dur="500"/>
                                        <p:tgtEl>
                                          <p:spTgt spid="189443">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89443">
                                            <p:txEl>
                                              <p:pRg st="5" end="5"/>
                                            </p:txEl>
                                          </p:spTgt>
                                        </p:tgtEl>
                                        <p:attrNameLst>
                                          <p:attrName>style.visibility</p:attrName>
                                        </p:attrNameLst>
                                      </p:cBhvr>
                                      <p:to>
                                        <p:strVal val="visible"/>
                                      </p:to>
                                    </p:set>
                                    <p:animEffect transition="in" filter="wipe(down)">
                                      <p:cBhvr>
                                        <p:cTn id="74" dur="500"/>
                                        <p:tgtEl>
                                          <p:spTgt spid="18944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7427"/>
                                        </p:tgtEl>
                                        <p:attrNameLst>
                                          <p:attrName>style.visibility</p:attrName>
                                        </p:attrNameLst>
                                      </p:cBhvr>
                                      <p:to>
                                        <p:strVal val="visible"/>
                                      </p:to>
                                    </p:set>
                                    <p:animEffect transition="in" filter="wipe(down)">
                                      <p:cBhvr>
                                        <p:cTn id="79" dur="500"/>
                                        <p:tgtEl>
                                          <p:spTgt spid="1742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7428"/>
                                        </p:tgtEl>
                                        <p:attrNameLst>
                                          <p:attrName>style.visibility</p:attrName>
                                        </p:attrNameLst>
                                      </p:cBhvr>
                                      <p:to>
                                        <p:strVal val="visible"/>
                                      </p:to>
                                    </p:set>
                                    <p:animEffect transition="in" filter="wipe(down)">
                                      <p:cBhvr>
                                        <p:cTn id="82" dur="500"/>
                                        <p:tgtEl>
                                          <p:spTgt spid="1742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7429"/>
                                        </p:tgtEl>
                                        <p:attrNameLst>
                                          <p:attrName>style.visibility</p:attrName>
                                        </p:attrNameLst>
                                      </p:cBhvr>
                                      <p:to>
                                        <p:strVal val="visible"/>
                                      </p:to>
                                    </p:set>
                                    <p:animEffect transition="in" filter="wipe(down)">
                                      <p:cBhvr>
                                        <p:cTn id="85" dur="500"/>
                                        <p:tgtEl>
                                          <p:spTgt spid="1742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7430"/>
                                        </p:tgtEl>
                                        <p:attrNameLst>
                                          <p:attrName>style.visibility</p:attrName>
                                        </p:attrNameLst>
                                      </p:cBhvr>
                                      <p:to>
                                        <p:strVal val="visible"/>
                                      </p:to>
                                    </p:set>
                                    <p:animEffect transition="in" filter="wipe(down)">
                                      <p:cBhvr>
                                        <p:cTn id="88" dur="500"/>
                                        <p:tgtEl>
                                          <p:spTgt spid="1743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7431"/>
                                        </p:tgtEl>
                                        <p:attrNameLst>
                                          <p:attrName>style.visibility</p:attrName>
                                        </p:attrNameLst>
                                      </p:cBhvr>
                                      <p:to>
                                        <p:strVal val="visible"/>
                                      </p:to>
                                    </p:set>
                                    <p:animEffect transition="in" filter="wipe(down)">
                                      <p:cBhvr>
                                        <p:cTn id="91" dur="500"/>
                                        <p:tgtEl>
                                          <p:spTgt spid="1743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7432"/>
                                        </p:tgtEl>
                                        <p:attrNameLst>
                                          <p:attrName>style.visibility</p:attrName>
                                        </p:attrNameLst>
                                      </p:cBhvr>
                                      <p:to>
                                        <p:strVal val="visible"/>
                                      </p:to>
                                    </p:set>
                                    <p:animEffect transition="in" filter="wipe(down)">
                                      <p:cBhvr>
                                        <p:cTn id="94" dur="500"/>
                                        <p:tgtEl>
                                          <p:spTgt spid="1743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7433"/>
                                        </p:tgtEl>
                                        <p:attrNameLst>
                                          <p:attrName>style.visibility</p:attrName>
                                        </p:attrNameLst>
                                      </p:cBhvr>
                                      <p:to>
                                        <p:strVal val="visible"/>
                                      </p:to>
                                    </p:set>
                                    <p:animEffect transition="in" filter="wipe(down)">
                                      <p:cBhvr>
                                        <p:cTn id="97" dur="500"/>
                                        <p:tgtEl>
                                          <p:spTgt spid="1743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7434"/>
                                        </p:tgtEl>
                                        <p:attrNameLst>
                                          <p:attrName>style.visibility</p:attrName>
                                        </p:attrNameLst>
                                      </p:cBhvr>
                                      <p:to>
                                        <p:strVal val="visible"/>
                                      </p:to>
                                    </p:set>
                                    <p:animEffect transition="in" filter="wipe(down)">
                                      <p:cBhvr>
                                        <p:cTn id="100" dur="500"/>
                                        <p:tgtEl>
                                          <p:spTgt spid="1743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7435"/>
                                        </p:tgtEl>
                                        <p:attrNameLst>
                                          <p:attrName>style.visibility</p:attrName>
                                        </p:attrNameLst>
                                      </p:cBhvr>
                                      <p:to>
                                        <p:strVal val="visible"/>
                                      </p:to>
                                    </p:set>
                                    <p:animEffect transition="in" filter="wipe(down)">
                                      <p:cBhvr>
                                        <p:cTn id="103" dur="500"/>
                                        <p:tgtEl>
                                          <p:spTgt spid="17435"/>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7436"/>
                                        </p:tgtEl>
                                        <p:attrNameLst>
                                          <p:attrName>style.visibility</p:attrName>
                                        </p:attrNameLst>
                                      </p:cBhvr>
                                      <p:to>
                                        <p:strVal val="visible"/>
                                      </p:to>
                                    </p:set>
                                    <p:animEffect transition="in" filter="wipe(down)">
                                      <p:cBhvr>
                                        <p:cTn id="106" dur="500"/>
                                        <p:tgtEl>
                                          <p:spTgt spid="17436"/>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7437"/>
                                        </p:tgtEl>
                                        <p:attrNameLst>
                                          <p:attrName>style.visibility</p:attrName>
                                        </p:attrNameLst>
                                      </p:cBhvr>
                                      <p:to>
                                        <p:strVal val="visible"/>
                                      </p:to>
                                    </p:set>
                                    <p:animEffect transition="in" filter="wipe(down)">
                                      <p:cBhvr>
                                        <p:cTn id="109" dur="500"/>
                                        <p:tgtEl>
                                          <p:spTgt spid="1743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7438"/>
                                        </p:tgtEl>
                                        <p:attrNameLst>
                                          <p:attrName>style.visibility</p:attrName>
                                        </p:attrNameLst>
                                      </p:cBhvr>
                                      <p:to>
                                        <p:strVal val="visible"/>
                                      </p:to>
                                    </p:set>
                                    <p:animEffect transition="in" filter="wipe(down)">
                                      <p:cBhvr>
                                        <p:cTn id="112" dur="500"/>
                                        <p:tgtEl>
                                          <p:spTgt spid="1743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7439"/>
                                        </p:tgtEl>
                                        <p:attrNameLst>
                                          <p:attrName>style.visibility</p:attrName>
                                        </p:attrNameLst>
                                      </p:cBhvr>
                                      <p:to>
                                        <p:strVal val="visible"/>
                                      </p:to>
                                    </p:set>
                                    <p:animEffect transition="in" filter="wipe(down)">
                                      <p:cBhvr>
                                        <p:cTn id="115" dur="500"/>
                                        <p:tgtEl>
                                          <p:spTgt spid="17439"/>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7440"/>
                                        </p:tgtEl>
                                        <p:attrNameLst>
                                          <p:attrName>style.visibility</p:attrName>
                                        </p:attrNameLst>
                                      </p:cBhvr>
                                      <p:to>
                                        <p:strVal val="visible"/>
                                      </p:to>
                                    </p:set>
                                    <p:animEffect transition="in" filter="wipe(down)">
                                      <p:cBhvr>
                                        <p:cTn id="118" dur="500"/>
                                        <p:tgtEl>
                                          <p:spTgt spid="17440"/>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7441"/>
                                        </p:tgtEl>
                                        <p:attrNameLst>
                                          <p:attrName>style.visibility</p:attrName>
                                        </p:attrNameLst>
                                      </p:cBhvr>
                                      <p:to>
                                        <p:strVal val="visible"/>
                                      </p:to>
                                    </p:set>
                                    <p:animEffect transition="in" filter="wipe(down)">
                                      <p:cBhvr>
                                        <p:cTn id="121" dur="500"/>
                                        <p:tgtEl>
                                          <p:spTgt spid="17441"/>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7442"/>
                                        </p:tgtEl>
                                        <p:attrNameLst>
                                          <p:attrName>style.visibility</p:attrName>
                                        </p:attrNameLst>
                                      </p:cBhvr>
                                      <p:to>
                                        <p:strVal val="visible"/>
                                      </p:to>
                                    </p:set>
                                    <p:animEffect transition="in" filter="wipe(down)">
                                      <p:cBhvr>
                                        <p:cTn id="124" dur="500"/>
                                        <p:tgtEl>
                                          <p:spTgt spid="1744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17443"/>
                                        </p:tgtEl>
                                        <p:attrNameLst>
                                          <p:attrName>style.visibility</p:attrName>
                                        </p:attrNameLst>
                                      </p:cBhvr>
                                      <p:to>
                                        <p:strVal val="visible"/>
                                      </p:to>
                                    </p:set>
                                    <p:animEffect transition="in" filter="wipe(down)">
                                      <p:cBhvr>
                                        <p:cTn id="127" dur="500"/>
                                        <p:tgtEl>
                                          <p:spTgt spid="17443"/>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7444"/>
                                        </p:tgtEl>
                                        <p:attrNameLst>
                                          <p:attrName>style.visibility</p:attrName>
                                        </p:attrNameLst>
                                      </p:cBhvr>
                                      <p:to>
                                        <p:strVal val="visible"/>
                                      </p:to>
                                    </p:set>
                                    <p:animEffect transition="in" filter="wipe(down)">
                                      <p:cBhvr>
                                        <p:cTn id="130" dur="500"/>
                                        <p:tgtEl>
                                          <p:spTgt spid="1744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7445"/>
                                        </p:tgtEl>
                                        <p:attrNameLst>
                                          <p:attrName>style.visibility</p:attrName>
                                        </p:attrNameLst>
                                      </p:cBhvr>
                                      <p:to>
                                        <p:strVal val="visible"/>
                                      </p:to>
                                    </p:set>
                                    <p:animEffect transition="in" filter="wipe(down)">
                                      <p:cBhvr>
                                        <p:cTn id="133" dur="500"/>
                                        <p:tgtEl>
                                          <p:spTgt spid="1744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7446"/>
                                        </p:tgtEl>
                                        <p:attrNameLst>
                                          <p:attrName>style.visibility</p:attrName>
                                        </p:attrNameLst>
                                      </p:cBhvr>
                                      <p:to>
                                        <p:strVal val="visible"/>
                                      </p:to>
                                    </p:set>
                                    <p:animEffect transition="in" filter="wipe(down)">
                                      <p:cBhvr>
                                        <p:cTn id="136" dur="500"/>
                                        <p:tgtEl>
                                          <p:spTgt spid="17446"/>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7447"/>
                                        </p:tgtEl>
                                        <p:attrNameLst>
                                          <p:attrName>style.visibility</p:attrName>
                                        </p:attrNameLst>
                                      </p:cBhvr>
                                      <p:to>
                                        <p:strVal val="visible"/>
                                      </p:to>
                                    </p:set>
                                    <p:animEffect transition="in" filter="wipe(down)">
                                      <p:cBhvr>
                                        <p:cTn id="139" dur="500"/>
                                        <p:tgtEl>
                                          <p:spTgt spid="17447"/>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17448"/>
                                        </p:tgtEl>
                                        <p:attrNameLst>
                                          <p:attrName>style.visibility</p:attrName>
                                        </p:attrNameLst>
                                      </p:cBhvr>
                                      <p:to>
                                        <p:strVal val="visible"/>
                                      </p:to>
                                    </p:set>
                                    <p:animEffect transition="in" filter="wipe(down)">
                                      <p:cBhvr>
                                        <p:cTn id="142" dur="500"/>
                                        <p:tgtEl>
                                          <p:spTgt spid="17448"/>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7449"/>
                                        </p:tgtEl>
                                        <p:attrNameLst>
                                          <p:attrName>style.visibility</p:attrName>
                                        </p:attrNameLst>
                                      </p:cBhvr>
                                      <p:to>
                                        <p:strVal val="visible"/>
                                      </p:to>
                                    </p:set>
                                    <p:animEffect transition="in" filter="wipe(down)">
                                      <p:cBhvr>
                                        <p:cTn id="145" dur="500"/>
                                        <p:tgtEl>
                                          <p:spTgt spid="17449"/>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17450"/>
                                        </p:tgtEl>
                                        <p:attrNameLst>
                                          <p:attrName>style.visibility</p:attrName>
                                        </p:attrNameLst>
                                      </p:cBhvr>
                                      <p:to>
                                        <p:strVal val="visible"/>
                                      </p:to>
                                    </p:set>
                                    <p:animEffect transition="in" filter="wipe(down)">
                                      <p:cBhvr>
                                        <p:cTn id="148" dur="500"/>
                                        <p:tgtEl>
                                          <p:spTgt spid="17450"/>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17451"/>
                                        </p:tgtEl>
                                        <p:attrNameLst>
                                          <p:attrName>style.visibility</p:attrName>
                                        </p:attrNameLst>
                                      </p:cBhvr>
                                      <p:to>
                                        <p:strVal val="visible"/>
                                      </p:to>
                                    </p:set>
                                    <p:animEffect transition="in" filter="wipe(down)">
                                      <p:cBhvr>
                                        <p:cTn id="151" dur="500"/>
                                        <p:tgtEl>
                                          <p:spTgt spid="17451"/>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17452"/>
                                        </p:tgtEl>
                                        <p:attrNameLst>
                                          <p:attrName>style.visibility</p:attrName>
                                        </p:attrNameLst>
                                      </p:cBhvr>
                                      <p:to>
                                        <p:strVal val="visible"/>
                                      </p:to>
                                    </p:set>
                                    <p:animEffect transition="in" filter="wipe(down)">
                                      <p:cBhvr>
                                        <p:cTn id="154" dur="500"/>
                                        <p:tgtEl>
                                          <p:spTgt spid="17452"/>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17453"/>
                                        </p:tgtEl>
                                        <p:attrNameLst>
                                          <p:attrName>style.visibility</p:attrName>
                                        </p:attrNameLst>
                                      </p:cBhvr>
                                      <p:to>
                                        <p:strVal val="visible"/>
                                      </p:to>
                                    </p:set>
                                    <p:animEffect transition="in" filter="wipe(down)">
                                      <p:cBhvr>
                                        <p:cTn id="157" dur="500"/>
                                        <p:tgtEl>
                                          <p:spTgt spid="17453"/>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17454"/>
                                        </p:tgtEl>
                                        <p:attrNameLst>
                                          <p:attrName>style.visibility</p:attrName>
                                        </p:attrNameLst>
                                      </p:cBhvr>
                                      <p:to>
                                        <p:strVal val="visible"/>
                                      </p:to>
                                    </p:set>
                                    <p:animEffect transition="in" filter="wipe(down)">
                                      <p:cBhvr>
                                        <p:cTn id="160" dur="500"/>
                                        <p:tgtEl>
                                          <p:spTgt spid="17454"/>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7455"/>
                                        </p:tgtEl>
                                        <p:attrNameLst>
                                          <p:attrName>style.visibility</p:attrName>
                                        </p:attrNameLst>
                                      </p:cBhvr>
                                      <p:to>
                                        <p:strVal val="visible"/>
                                      </p:to>
                                    </p:set>
                                    <p:animEffect transition="in" filter="wipe(down)">
                                      <p:cBhvr>
                                        <p:cTn id="163" dur="500"/>
                                        <p:tgtEl>
                                          <p:spTgt spid="17455"/>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7456"/>
                                        </p:tgtEl>
                                        <p:attrNameLst>
                                          <p:attrName>style.visibility</p:attrName>
                                        </p:attrNameLst>
                                      </p:cBhvr>
                                      <p:to>
                                        <p:strVal val="visible"/>
                                      </p:to>
                                    </p:set>
                                    <p:animEffect transition="in" filter="wipe(down)">
                                      <p:cBhvr>
                                        <p:cTn id="166" dur="500"/>
                                        <p:tgtEl>
                                          <p:spTgt spid="17456"/>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7457"/>
                                        </p:tgtEl>
                                        <p:attrNameLst>
                                          <p:attrName>style.visibility</p:attrName>
                                        </p:attrNameLst>
                                      </p:cBhvr>
                                      <p:to>
                                        <p:strVal val="visible"/>
                                      </p:to>
                                    </p:set>
                                    <p:animEffect transition="in" filter="wipe(down)">
                                      <p:cBhvr>
                                        <p:cTn id="169" dur="500"/>
                                        <p:tgtEl>
                                          <p:spTgt spid="17457"/>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17458"/>
                                        </p:tgtEl>
                                        <p:attrNameLst>
                                          <p:attrName>style.visibility</p:attrName>
                                        </p:attrNameLst>
                                      </p:cBhvr>
                                      <p:to>
                                        <p:strVal val="visible"/>
                                      </p:to>
                                    </p:set>
                                    <p:animEffect transition="in" filter="wipe(down)">
                                      <p:cBhvr>
                                        <p:cTn id="172" dur="500"/>
                                        <p:tgtEl>
                                          <p:spTgt spid="17458"/>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17459"/>
                                        </p:tgtEl>
                                        <p:attrNameLst>
                                          <p:attrName>style.visibility</p:attrName>
                                        </p:attrNameLst>
                                      </p:cBhvr>
                                      <p:to>
                                        <p:strVal val="visible"/>
                                      </p:to>
                                    </p:set>
                                    <p:animEffect transition="in" filter="wipe(down)">
                                      <p:cBhvr>
                                        <p:cTn id="175" dur="500"/>
                                        <p:tgtEl>
                                          <p:spTgt spid="17459"/>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180" dur="500"/>
                                        <p:tgtEl>
                                          <p:spTgt spid="189443">
                                            <p:txEl>
                                              <p:pRg st="6" end="6"/>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nodeType="clickEffect">
                                  <p:stCondLst>
                                    <p:cond delay="0"/>
                                  </p:stCondLst>
                                  <p:childTnLst>
                                    <p:set>
                                      <p:cBhvr>
                                        <p:cTn id="18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185" dur="500"/>
                                        <p:tgtEl>
                                          <p:spTgt spid="189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P spid="17414" grpId="0" animBg="1"/>
      <p:bldP spid="17415" grpId="0" animBg="1"/>
      <p:bldP spid="17416" grpId="0" animBg="1"/>
      <p:bldP spid="17417" grpId="0" animBg="1"/>
      <p:bldP spid="17418" grpId="0"/>
      <p:bldP spid="17418" grpId="1"/>
      <p:bldP spid="17419" grpId="0" animBg="1"/>
      <p:bldP spid="17420" grpId="0" animBg="1"/>
      <p:bldP spid="17421" grpId="0"/>
      <p:bldP spid="17422" grpId="0" animBg="1"/>
      <p:bldP spid="17423" grpId="0" animBg="1"/>
      <p:bldP spid="17424" grpId="0"/>
      <p:bldP spid="17425" grpId="0"/>
      <p:bldP spid="17426" grpId="0" animBg="1"/>
      <p:bldP spid="17426" grpId="1" animBg="1"/>
      <p:bldP spid="17427" grpId="0"/>
      <p:bldP spid="17428" grpId="0"/>
      <p:bldP spid="17429" grpId="0" animBg="1"/>
      <p:bldP spid="17430" grpId="0" animBg="1"/>
      <p:bldP spid="17431" grpId="0" animBg="1"/>
      <p:bldP spid="17432" grpId="0" animBg="1"/>
      <p:bldP spid="17433" grpId="0"/>
      <p:bldP spid="17434" grpId="0" animBg="1"/>
      <p:bldP spid="17435" grpId="0" animBg="1"/>
      <p:bldP spid="17436" grpId="0"/>
      <p:bldP spid="17437" grpId="0" animBg="1"/>
      <p:bldP spid="17438" grpId="0" animBg="1"/>
      <p:bldP spid="17439" grpId="0"/>
      <p:bldP spid="17440" grpId="0"/>
      <p:bldP spid="17441" grpId="0" animBg="1"/>
      <p:bldP spid="17442" grpId="0" animBg="1"/>
      <p:bldP spid="17443" grpId="0" animBg="1"/>
      <p:bldP spid="17444" grpId="0"/>
      <p:bldP spid="17445" grpId="0"/>
      <p:bldP spid="17446" grpId="0" animBg="1"/>
      <p:bldP spid="17447" grpId="0" animBg="1"/>
      <p:bldP spid="17448" grpId="0" animBg="1"/>
      <p:bldP spid="17449" grpId="0"/>
      <p:bldP spid="17450" grpId="0" animBg="1"/>
      <p:bldP spid="17451" grpId="0" animBg="1"/>
      <p:bldP spid="17452" grpId="0"/>
      <p:bldP spid="17453" grpId="0" animBg="1"/>
      <p:bldP spid="17454" grpId="0" animBg="1"/>
      <p:bldP spid="17455" grpId="0"/>
      <p:bldP spid="17456" grpId="0"/>
      <p:bldP spid="17457" grpId="0"/>
      <p:bldP spid="17458" grpId="0"/>
      <p:bldP spid="17459" grpId="0"/>
      <p:bldP spid="174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46300" y="165100"/>
            <a:ext cx="4637088" cy="422275"/>
          </a:xfrm>
        </p:spPr>
        <p:txBody>
          <a:bodyPr/>
          <a:lstStyle/>
          <a:p>
            <a:r>
              <a:rPr lang="zh-CN" altLang="en-US" smtClean="0">
                <a:ea typeface="宋体" panose="02010600030101010101" pitchFamily="2" charset="-122"/>
              </a:rPr>
              <a:t>寄存器组的内部结构</a:t>
            </a:r>
          </a:p>
        </p:txBody>
      </p:sp>
      <p:sp>
        <p:nvSpPr>
          <p:cNvPr id="19459" name="Text Box 87"/>
          <p:cNvSpPr txBox="1">
            <a:spLocks noChangeArrowheads="1"/>
          </p:cNvSpPr>
          <p:nvPr/>
        </p:nvSpPr>
        <p:spPr bwMode="auto">
          <a:xfrm>
            <a:off x="266700" y="3551238"/>
            <a:ext cx="75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busW</a:t>
            </a:r>
          </a:p>
        </p:txBody>
      </p:sp>
      <p:sp>
        <p:nvSpPr>
          <p:cNvPr id="19460" name="Freeform 5"/>
          <p:cNvSpPr>
            <a:spLocks/>
          </p:cNvSpPr>
          <p:nvPr/>
        </p:nvSpPr>
        <p:spPr bwMode="auto">
          <a:xfrm>
            <a:off x="1316038" y="1238250"/>
            <a:ext cx="6581775" cy="5300663"/>
          </a:xfrm>
          <a:custGeom>
            <a:avLst/>
            <a:gdLst>
              <a:gd name="T0" fmla="*/ 6574205 w 1739"/>
              <a:gd name="T1" fmla="*/ 5296509 h 1276"/>
              <a:gd name="T2" fmla="*/ 6581775 w 1739"/>
              <a:gd name="T3" fmla="*/ 0 h 1276"/>
              <a:gd name="T4" fmla="*/ 0 w 1739"/>
              <a:gd name="T5" fmla="*/ 0 h 1276"/>
              <a:gd name="T6" fmla="*/ 0 w 1739"/>
              <a:gd name="T7" fmla="*/ 5300663 h 1276"/>
              <a:gd name="T8" fmla="*/ 6581775 w 1739"/>
              <a:gd name="T9" fmla="*/ 5300663 h 1276"/>
              <a:gd name="T10" fmla="*/ 6581775 w 1739"/>
              <a:gd name="T11" fmla="*/ 5300663 h 1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39" h="1276">
                <a:moveTo>
                  <a:pt x="1737" y="1275"/>
                </a:moveTo>
                <a:lnTo>
                  <a:pt x="1739" y="0"/>
                </a:lnTo>
                <a:lnTo>
                  <a:pt x="0" y="0"/>
                </a:lnTo>
                <a:lnTo>
                  <a:pt x="0" y="1276"/>
                </a:lnTo>
                <a:lnTo>
                  <a:pt x="1739" y="1276"/>
                </a:lnTo>
              </a:path>
            </a:pathLst>
          </a:custGeom>
          <a:noFill/>
          <a:ln w="6350">
            <a:solidFill>
              <a:srgbClr val="D9012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1" name="Freeform 6"/>
          <p:cNvSpPr>
            <a:spLocks/>
          </p:cNvSpPr>
          <p:nvPr/>
        </p:nvSpPr>
        <p:spPr bwMode="auto">
          <a:xfrm>
            <a:off x="1644650" y="1547813"/>
            <a:ext cx="915988" cy="1171575"/>
          </a:xfrm>
          <a:custGeom>
            <a:avLst/>
            <a:gdLst>
              <a:gd name="T0" fmla="*/ 0 w 320"/>
              <a:gd name="T1" fmla="*/ 1167383 h 559"/>
              <a:gd name="T2" fmla="*/ 0 w 320"/>
              <a:gd name="T3" fmla="*/ 0 h 559"/>
              <a:gd name="T4" fmla="*/ 915988 w 320"/>
              <a:gd name="T5" fmla="*/ 0 h 559"/>
              <a:gd name="T6" fmla="*/ 915988 w 320"/>
              <a:gd name="T7" fmla="*/ 1171575 h 559"/>
              <a:gd name="T8" fmla="*/ 0 w 320"/>
              <a:gd name="T9" fmla="*/ 1171575 h 559"/>
              <a:gd name="T10" fmla="*/ 0 w 320"/>
              <a:gd name="T11" fmla="*/ 1171575 h 5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0" h="559">
                <a:moveTo>
                  <a:pt x="0" y="557"/>
                </a:moveTo>
                <a:lnTo>
                  <a:pt x="0" y="0"/>
                </a:lnTo>
                <a:lnTo>
                  <a:pt x="320" y="0"/>
                </a:lnTo>
                <a:lnTo>
                  <a:pt x="320" y="559"/>
                </a:lnTo>
                <a:lnTo>
                  <a:pt x="0" y="55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2" name="Freeform 7"/>
          <p:cNvSpPr>
            <a:spLocks/>
          </p:cNvSpPr>
          <p:nvPr/>
        </p:nvSpPr>
        <p:spPr bwMode="auto">
          <a:xfrm>
            <a:off x="4592638" y="1509713"/>
            <a:ext cx="1225550" cy="457200"/>
          </a:xfrm>
          <a:custGeom>
            <a:avLst/>
            <a:gdLst>
              <a:gd name="T0" fmla="*/ 0 w 480"/>
              <a:gd name="T1" fmla="*/ 455103 h 218"/>
              <a:gd name="T2" fmla="*/ 5106 w 480"/>
              <a:gd name="T3" fmla="*/ 0 h 218"/>
              <a:gd name="T4" fmla="*/ 1225550 w 480"/>
              <a:gd name="T5" fmla="*/ 0 h 218"/>
              <a:gd name="T6" fmla="*/ 1225550 w 480"/>
              <a:gd name="T7" fmla="*/ 457200 h 218"/>
              <a:gd name="T8" fmla="*/ 5106 w 480"/>
              <a:gd name="T9" fmla="*/ 457200 h 218"/>
              <a:gd name="T10" fmla="*/ 5106 w 480"/>
              <a:gd name="T11" fmla="*/ 457200 h 2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 h="218">
                <a:moveTo>
                  <a:pt x="0" y="217"/>
                </a:moveTo>
                <a:lnTo>
                  <a:pt x="2" y="0"/>
                </a:lnTo>
                <a:lnTo>
                  <a:pt x="480" y="0"/>
                </a:lnTo>
                <a:lnTo>
                  <a:pt x="480" y="218"/>
                </a:lnTo>
                <a:lnTo>
                  <a:pt x="2" y="21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3" name="Freeform 8"/>
          <p:cNvSpPr>
            <a:spLocks/>
          </p:cNvSpPr>
          <p:nvPr/>
        </p:nvSpPr>
        <p:spPr bwMode="auto">
          <a:xfrm>
            <a:off x="4592638" y="1966913"/>
            <a:ext cx="1225550" cy="455612"/>
          </a:xfrm>
          <a:custGeom>
            <a:avLst/>
            <a:gdLst>
              <a:gd name="T0" fmla="*/ 0 w 480"/>
              <a:gd name="T1" fmla="*/ 455612 h 217"/>
              <a:gd name="T2" fmla="*/ 5106 w 480"/>
              <a:gd name="T3" fmla="*/ 0 h 217"/>
              <a:gd name="T4" fmla="*/ 1225550 w 480"/>
              <a:gd name="T5" fmla="*/ 0 h 217"/>
              <a:gd name="T6" fmla="*/ 1225550 w 480"/>
              <a:gd name="T7" fmla="*/ 455612 h 217"/>
              <a:gd name="T8" fmla="*/ 5106 w 480"/>
              <a:gd name="T9" fmla="*/ 455612 h 217"/>
              <a:gd name="T10" fmla="*/ 5106 w 480"/>
              <a:gd name="T11" fmla="*/ 455612 h 2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 h="217">
                <a:moveTo>
                  <a:pt x="0" y="217"/>
                </a:moveTo>
                <a:lnTo>
                  <a:pt x="2" y="0"/>
                </a:lnTo>
                <a:lnTo>
                  <a:pt x="480" y="0"/>
                </a:lnTo>
                <a:lnTo>
                  <a:pt x="480" y="217"/>
                </a:lnTo>
                <a:lnTo>
                  <a:pt x="2" y="21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4" name="Freeform 9"/>
          <p:cNvSpPr>
            <a:spLocks/>
          </p:cNvSpPr>
          <p:nvPr/>
        </p:nvSpPr>
        <p:spPr bwMode="auto">
          <a:xfrm>
            <a:off x="4592638" y="2422525"/>
            <a:ext cx="1225550" cy="455613"/>
          </a:xfrm>
          <a:custGeom>
            <a:avLst/>
            <a:gdLst>
              <a:gd name="T0" fmla="*/ 0 w 480"/>
              <a:gd name="T1" fmla="*/ 455613 h 218"/>
              <a:gd name="T2" fmla="*/ 5106 w 480"/>
              <a:gd name="T3" fmla="*/ 0 h 218"/>
              <a:gd name="T4" fmla="*/ 1225550 w 480"/>
              <a:gd name="T5" fmla="*/ 0 h 218"/>
              <a:gd name="T6" fmla="*/ 1225550 w 480"/>
              <a:gd name="T7" fmla="*/ 455613 h 218"/>
              <a:gd name="T8" fmla="*/ 5106 w 480"/>
              <a:gd name="T9" fmla="*/ 455613 h 218"/>
              <a:gd name="T10" fmla="*/ 5106 w 480"/>
              <a:gd name="T11" fmla="*/ 455613 h 2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 h="218">
                <a:moveTo>
                  <a:pt x="0" y="218"/>
                </a:moveTo>
                <a:lnTo>
                  <a:pt x="2" y="0"/>
                </a:lnTo>
                <a:lnTo>
                  <a:pt x="480" y="0"/>
                </a:lnTo>
                <a:lnTo>
                  <a:pt x="480" y="218"/>
                </a:lnTo>
                <a:lnTo>
                  <a:pt x="2" y="21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5" name="Freeform 10"/>
          <p:cNvSpPr>
            <a:spLocks/>
          </p:cNvSpPr>
          <p:nvPr/>
        </p:nvSpPr>
        <p:spPr bwMode="auto">
          <a:xfrm>
            <a:off x="4592638" y="2878138"/>
            <a:ext cx="1225550" cy="455612"/>
          </a:xfrm>
          <a:custGeom>
            <a:avLst/>
            <a:gdLst>
              <a:gd name="T0" fmla="*/ 0 w 480"/>
              <a:gd name="T1" fmla="*/ 451432 h 218"/>
              <a:gd name="T2" fmla="*/ 5106 w 480"/>
              <a:gd name="T3" fmla="*/ 0 h 218"/>
              <a:gd name="T4" fmla="*/ 1225550 w 480"/>
              <a:gd name="T5" fmla="*/ 0 h 218"/>
              <a:gd name="T6" fmla="*/ 1225550 w 480"/>
              <a:gd name="T7" fmla="*/ 455612 h 218"/>
              <a:gd name="T8" fmla="*/ 5106 w 480"/>
              <a:gd name="T9" fmla="*/ 455612 h 218"/>
              <a:gd name="T10" fmla="*/ 5106 w 480"/>
              <a:gd name="T11" fmla="*/ 455612 h 2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 h="218">
                <a:moveTo>
                  <a:pt x="0" y="216"/>
                </a:moveTo>
                <a:lnTo>
                  <a:pt x="2" y="0"/>
                </a:lnTo>
                <a:lnTo>
                  <a:pt x="480" y="0"/>
                </a:lnTo>
                <a:lnTo>
                  <a:pt x="480" y="218"/>
                </a:lnTo>
                <a:lnTo>
                  <a:pt x="2" y="21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6" name="Freeform 11"/>
          <p:cNvSpPr>
            <a:spLocks/>
          </p:cNvSpPr>
          <p:nvPr/>
        </p:nvSpPr>
        <p:spPr bwMode="auto">
          <a:xfrm>
            <a:off x="3890963" y="2865438"/>
            <a:ext cx="385762" cy="214312"/>
          </a:xfrm>
          <a:custGeom>
            <a:avLst/>
            <a:gdLst>
              <a:gd name="T0" fmla="*/ 229924 w 151"/>
              <a:gd name="T1" fmla="*/ 210110 h 102"/>
              <a:gd name="T2" fmla="*/ 258026 w 151"/>
              <a:gd name="T3" fmla="*/ 210110 h 102"/>
              <a:gd name="T4" fmla="*/ 283573 w 151"/>
              <a:gd name="T5" fmla="*/ 208009 h 102"/>
              <a:gd name="T6" fmla="*/ 304011 w 151"/>
              <a:gd name="T7" fmla="*/ 201705 h 102"/>
              <a:gd name="T8" fmla="*/ 321894 w 151"/>
              <a:gd name="T9" fmla="*/ 191200 h 102"/>
              <a:gd name="T10" fmla="*/ 342332 w 151"/>
              <a:gd name="T11" fmla="*/ 180694 h 102"/>
              <a:gd name="T12" fmla="*/ 357660 w 151"/>
              <a:gd name="T13" fmla="*/ 168088 h 102"/>
              <a:gd name="T14" fmla="*/ 370434 w 151"/>
              <a:gd name="T15" fmla="*/ 155481 h 102"/>
              <a:gd name="T16" fmla="*/ 380653 w 151"/>
              <a:gd name="T17" fmla="*/ 138672 h 102"/>
              <a:gd name="T18" fmla="*/ 385762 w 151"/>
              <a:gd name="T19" fmla="*/ 121864 h 102"/>
              <a:gd name="T20" fmla="*/ 385762 w 151"/>
              <a:gd name="T21" fmla="*/ 107156 h 102"/>
              <a:gd name="T22" fmla="*/ 385762 w 151"/>
              <a:gd name="T23" fmla="*/ 90347 h 102"/>
              <a:gd name="T24" fmla="*/ 380653 w 151"/>
              <a:gd name="T25" fmla="*/ 73538 h 102"/>
              <a:gd name="T26" fmla="*/ 370434 w 151"/>
              <a:gd name="T27" fmla="*/ 58831 h 102"/>
              <a:gd name="T28" fmla="*/ 357660 w 151"/>
              <a:gd name="T29" fmla="*/ 44123 h 102"/>
              <a:gd name="T30" fmla="*/ 342332 w 151"/>
              <a:gd name="T31" fmla="*/ 31516 h 102"/>
              <a:gd name="T32" fmla="*/ 321894 w 151"/>
              <a:gd name="T33" fmla="*/ 21011 h 102"/>
              <a:gd name="T34" fmla="*/ 304011 w 151"/>
              <a:gd name="T35" fmla="*/ 12607 h 102"/>
              <a:gd name="T36" fmla="*/ 283573 w 151"/>
              <a:gd name="T37" fmla="*/ 6303 h 102"/>
              <a:gd name="T38" fmla="*/ 258026 w 151"/>
              <a:gd name="T39" fmla="*/ 2101 h 102"/>
              <a:gd name="T40" fmla="*/ 229924 w 151"/>
              <a:gd name="T41" fmla="*/ 0 h 102"/>
              <a:gd name="T42" fmla="*/ 0 w 151"/>
              <a:gd name="T43" fmla="*/ 0 h 102"/>
              <a:gd name="T44" fmla="*/ 0 w 151"/>
              <a:gd name="T45" fmla="*/ 214312 h 102"/>
              <a:gd name="T46" fmla="*/ 229924 w 151"/>
              <a:gd name="T47" fmla="*/ 214312 h 102"/>
              <a:gd name="T48" fmla="*/ 229924 w 151"/>
              <a:gd name="T49" fmla="*/ 214312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1" h="102">
                <a:moveTo>
                  <a:pt x="90" y="100"/>
                </a:moveTo>
                <a:lnTo>
                  <a:pt x="101" y="100"/>
                </a:lnTo>
                <a:lnTo>
                  <a:pt x="111" y="99"/>
                </a:lnTo>
                <a:lnTo>
                  <a:pt x="119" y="96"/>
                </a:lnTo>
                <a:lnTo>
                  <a:pt x="126" y="91"/>
                </a:lnTo>
                <a:lnTo>
                  <a:pt x="134" y="86"/>
                </a:lnTo>
                <a:lnTo>
                  <a:pt x="140" y="80"/>
                </a:lnTo>
                <a:lnTo>
                  <a:pt x="145" y="74"/>
                </a:lnTo>
                <a:lnTo>
                  <a:pt x="149" y="66"/>
                </a:lnTo>
                <a:lnTo>
                  <a:pt x="151" y="58"/>
                </a:lnTo>
                <a:lnTo>
                  <a:pt x="151" y="51"/>
                </a:lnTo>
                <a:lnTo>
                  <a:pt x="151" y="43"/>
                </a:lnTo>
                <a:lnTo>
                  <a:pt x="149" y="35"/>
                </a:lnTo>
                <a:lnTo>
                  <a:pt x="145" y="28"/>
                </a:lnTo>
                <a:lnTo>
                  <a:pt x="140" y="21"/>
                </a:lnTo>
                <a:lnTo>
                  <a:pt x="134" y="15"/>
                </a:lnTo>
                <a:lnTo>
                  <a:pt x="126" y="10"/>
                </a:lnTo>
                <a:lnTo>
                  <a:pt x="119" y="6"/>
                </a:lnTo>
                <a:lnTo>
                  <a:pt x="111" y="3"/>
                </a:lnTo>
                <a:lnTo>
                  <a:pt x="101" y="1"/>
                </a:lnTo>
                <a:lnTo>
                  <a:pt x="90" y="0"/>
                </a:lnTo>
                <a:lnTo>
                  <a:pt x="0" y="0"/>
                </a:lnTo>
                <a:lnTo>
                  <a:pt x="0" y="102"/>
                </a:lnTo>
                <a:lnTo>
                  <a:pt x="90" y="10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7" name="Line 12"/>
          <p:cNvSpPr>
            <a:spLocks noChangeShapeType="1"/>
          </p:cNvSpPr>
          <p:nvPr/>
        </p:nvSpPr>
        <p:spPr bwMode="auto">
          <a:xfrm flipH="1">
            <a:off x="4281488" y="2971800"/>
            <a:ext cx="3111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14"/>
          <p:cNvSpPr>
            <a:spLocks noChangeShapeType="1"/>
          </p:cNvSpPr>
          <p:nvPr/>
        </p:nvSpPr>
        <p:spPr bwMode="auto">
          <a:xfrm flipH="1">
            <a:off x="3711575" y="2903538"/>
            <a:ext cx="179388"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Freeform 15"/>
          <p:cNvSpPr>
            <a:spLocks/>
          </p:cNvSpPr>
          <p:nvPr/>
        </p:nvSpPr>
        <p:spPr bwMode="auto">
          <a:xfrm>
            <a:off x="3890963" y="3317875"/>
            <a:ext cx="385762" cy="212725"/>
          </a:xfrm>
          <a:custGeom>
            <a:avLst/>
            <a:gdLst>
              <a:gd name="T0" fmla="*/ 229924 w 151"/>
              <a:gd name="T1" fmla="*/ 212725 h 102"/>
              <a:gd name="T2" fmla="*/ 258026 w 151"/>
              <a:gd name="T3" fmla="*/ 210639 h 102"/>
              <a:gd name="T4" fmla="*/ 283573 w 151"/>
              <a:gd name="T5" fmla="*/ 206468 h 102"/>
              <a:gd name="T6" fmla="*/ 304011 w 151"/>
              <a:gd name="T7" fmla="*/ 200212 h 102"/>
              <a:gd name="T8" fmla="*/ 321894 w 151"/>
              <a:gd name="T9" fmla="*/ 193955 h 102"/>
              <a:gd name="T10" fmla="*/ 342332 w 151"/>
              <a:gd name="T11" fmla="*/ 181442 h 102"/>
              <a:gd name="T12" fmla="*/ 357660 w 151"/>
              <a:gd name="T13" fmla="*/ 171014 h 102"/>
              <a:gd name="T14" fmla="*/ 370434 w 151"/>
              <a:gd name="T15" fmla="*/ 154330 h 102"/>
              <a:gd name="T16" fmla="*/ 380653 w 151"/>
              <a:gd name="T17" fmla="*/ 141817 h 102"/>
              <a:gd name="T18" fmla="*/ 385762 w 151"/>
              <a:gd name="T19" fmla="*/ 123047 h 102"/>
              <a:gd name="T20" fmla="*/ 385762 w 151"/>
              <a:gd name="T21" fmla="*/ 106363 h 102"/>
              <a:gd name="T22" fmla="*/ 385762 w 151"/>
              <a:gd name="T23" fmla="*/ 91764 h 102"/>
              <a:gd name="T24" fmla="*/ 380653 w 151"/>
              <a:gd name="T25" fmla="*/ 75079 h 102"/>
              <a:gd name="T26" fmla="*/ 370434 w 151"/>
              <a:gd name="T27" fmla="*/ 58395 h 102"/>
              <a:gd name="T28" fmla="*/ 357660 w 151"/>
              <a:gd name="T29" fmla="*/ 45882 h 102"/>
              <a:gd name="T30" fmla="*/ 342332 w 151"/>
              <a:gd name="T31" fmla="*/ 33369 h 102"/>
              <a:gd name="T32" fmla="*/ 321894 w 151"/>
              <a:gd name="T33" fmla="*/ 22941 h 102"/>
              <a:gd name="T34" fmla="*/ 304011 w 151"/>
              <a:gd name="T35" fmla="*/ 12513 h 102"/>
              <a:gd name="T36" fmla="*/ 283573 w 151"/>
              <a:gd name="T37" fmla="*/ 6257 h 102"/>
              <a:gd name="T38" fmla="*/ 258026 w 151"/>
              <a:gd name="T39" fmla="*/ 4171 h 102"/>
              <a:gd name="T40" fmla="*/ 229924 w 151"/>
              <a:gd name="T41" fmla="*/ 0 h 102"/>
              <a:gd name="T42" fmla="*/ 0 w 151"/>
              <a:gd name="T43" fmla="*/ 0 h 102"/>
              <a:gd name="T44" fmla="*/ 0 w 151"/>
              <a:gd name="T45" fmla="*/ 212725 h 102"/>
              <a:gd name="T46" fmla="*/ 229924 w 151"/>
              <a:gd name="T47" fmla="*/ 212725 h 102"/>
              <a:gd name="T48" fmla="*/ 229924 w 151"/>
              <a:gd name="T49" fmla="*/ 212725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1" h="102">
                <a:moveTo>
                  <a:pt x="90" y="102"/>
                </a:moveTo>
                <a:lnTo>
                  <a:pt x="101" y="101"/>
                </a:lnTo>
                <a:lnTo>
                  <a:pt x="111" y="99"/>
                </a:lnTo>
                <a:lnTo>
                  <a:pt x="119" y="96"/>
                </a:lnTo>
                <a:lnTo>
                  <a:pt x="126" y="93"/>
                </a:lnTo>
                <a:lnTo>
                  <a:pt x="134" y="87"/>
                </a:lnTo>
                <a:lnTo>
                  <a:pt x="140" y="82"/>
                </a:lnTo>
                <a:lnTo>
                  <a:pt x="145" y="74"/>
                </a:lnTo>
                <a:lnTo>
                  <a:pt x="149" y="68"/>
                </a:lnTo>
                <a:lnTo>
                  <a:pt x="151" y="59"/>
                </a:lnTo>
                <a:lnTo>
                  <a:pt x="151" y="51"/>
                </a:lnTo>
                <a:lnTo>
                  <a:pt x="151" y="44"/>
                </a:lnTo>
                <a:lnTo>
                  <a:pt x="149" y="36"/>
                </a:lnTo>
                <a:lnTo>
                  <a:pt x="145" y="28"/>
                </a:lnTo>
                <a:lnTo>
                  <a:pt x="140" y="22"/>
                </a:lnTo>
                <a:lnTo>
                  <a:pt x="134" y="16"/>
                </a:lnTo>
                <a:lnTo>
                  <a:pt x="126" y="11"/>
                </a:lnTo>
                <a:lnTo>
                  <a:pt x="119" y="6"/>
                </a:lnTo>
                <a:lnTo>
                  <a:pt x="111" y="3"/>
                </a:lnTo>
                <a:lnTo>
                  <a:pt x="101" y="2"/>
                </a:lnTo>
                <a:lnTo>
                  <a:pt x="90" y="0"/>
                </a:lnTo>
                <a:lnTo>
                  <a:pt x="0" y="0"/>
                </a:lnTo>
                <a:lnTo>
                  <a:pt x="0" y="102"/>
                </a:lnTo>
                <a:lnTo>
                  <a:pt x="90" y="10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0" name="Line 16"/>
          <p:cNvSpPr>
            <a:spLocks noChangeShapeType="1"/>
          </p:cNvSpPr>
          <p:nvPr/>
        </p:nvSpPr>
        <p:spPr bwMode="auto">
          <a:xfrm flipH="1">
            <a:off x="4281488" y="3425825"/>
            <a:ext cx="311150"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Freeform 20"/>
          <p:cNvSpPr>
            <a:spLocks/>
          </p:cNvSpPr>
          <p:nvPr/>
        </p:nvSpPr>
        <p:spPr bwMode="auto">
          <a:xfrm>
            <a:off x="4592638" y="3333750"/>
            <a:ext cx="1225550" cy="452438"/>
          </a:xfrm>
          <a:custGeom>
            <a:avLst/>
            <a:gdLst>
              <a:gd name="T0" fmla="*/ 0 w 480"/>
              <a:gd name="T1" fmla="*/ 452438 h 216"/>
              <a:gd name="T2" fmla="*/ 5106 w 480"/>
              <a:gd name="T3" fmla="*/ 0 h 216"/>
              <a:gd name="T4" fmla="*/ 1225550 w 480"/>
              <a:gd name="T5" fmla="*/ 0 h 216"/>
              <a:gd name="T6" fmla="*/ 1225550 w 480"/>
              <a:gd name="T7" fmla="*/ 452438 h 216"/>
              <a:gd name="T8" fmla="*/ 5106 w 480"/>
              <a:gd name="T9" fmla="*/ 452438 h 216"/>
              <a:gd name="T10" fmla="*/ 5106 w 480"/>
              <a:gd name="T11" fmla="*/ 452438 h 2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 h="216">
                <a:moveTo>
                  <a:pt x="0" y="216"/>
                </a:moveTo>
                <a:lnTo>
                  <a:pt x="2" y="0"/>
                </a:lnTo>
                <a:lnTo>
                  <a:pt x="480" y="0"/>
                </a:lnTo>
                <a:lnTo>
                  <a:pt x="480" y="216"/>
                </a:lnTo>
                <a:lnTo>
                  <a:pt x="2" y="216"/>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2" name="Freeform 21"/>
          <p:cNvSpPr>
            <a:spLocks/>
          </p:cNvSpPr>
          <p:nvPr/>
        </p:nvSpPr>
        <p:spPr bwMode="auto">
          <a:xfrm>
            <a:off x="5186363" y="2640013"/>
            <a:ext cx="36512" cy="20637"/>
          </a:xfrm>
          <a:custGeom>
            <a:avLst/>
            <a:gdLst>
              <a:gd name="T0" fmla="*/ 31296 w 14"/>
              <a:gd name="T1" fmla="*/ 11465 h 9"/>
              <a:gd name="T2" fmla="*/ 31296 w 14"/>
              <a:gd name="T3" fmla="*/ 11465 h 9"/>
              <a:gd name="T4" fmla="*/ 31296 w 14"/>
              <a:gd name="T5" fmla="*/ 6879 h 9"/>
              <a:gd name="T6" fmla="*/ 31296 w 14"/>
              <a:gd name="T7" fmla="*/ 6879 h 9"/>
              <a:gd name="T8" fmla="*/ 31296 w 14"/>
              <a:gd name="T9" fmla="*/ 2293 h 9"/>
              <a:gd name="T10" fmla="*/ 31296 w 14"/>
              <a:gd name="T11" fmla="*/ 2293 h 9"/>
              <a:gd name="T12" fmla="*/ 26080 w 14"/>
              <a:gd name="T13" fmla="*/ 2293 h 9"/>
              <a:gd name="T14" fmla="*/ 26080 w 14"/>
              <a:gd name="T15" fmla="*/ 0 h 9"/>
              <a:gd name="T16" fmla="*/ 20864 w 14"/>
              <a:gd name="T17" fmla="*/ 0 h 9"/>
              <a:gd name="T18" fmla="*/ 20864 w 14"/>
              <a:gd name="T19" fmla="*/ 0 h 9"/>
              <a:gd name="T20" fmla="*/ 15648 w 14"/>
              <a:gd name="T21" fmla="*/ 0 h 9"/>
              <a:gd name="T22" fmla="*/ 15648 w 14"/>
              <a:gd name="T23" fmla="*/ 0 h 9"/>
              <a:gd name="T24" fmla="*/ 10432 w 14"/>
              <a:gd name="T25" fmla="*/ 0 h 9"/>
              <a:gd name="T26" fmla="*/ 10432 w 14"/>
              <a:gd name="T27" fmla="*/ 0 h 9"/>
              <a:gd name="T28" fmla="*/ 10432 w 14"/>
              <a:gd name="T29" fmla="*/ 2293 h 9"/>
              <a:gd name="T30" fmla="*/ 5216 w 14"/>
              <a:gd name="T31" fmla="*/ 2293 h 9"/>
              <a:gd name="T32" fmla="*/ 5216 w 14"/>
              <a:gd name="T33" fmla="*/ 2293 h 9"/>
              <a:gd name="T34" fmla="*/ 5216 w 14"/>
              <a:gd name="T35" fmla="*/ 6879 h 9"/>
              <a:gd name="T36" fmla="*/ 0 w 14"/>
              <a:gd name="T37" fmla="*/ 6879 h 9"/>
              <a:gd name="T38" fmla="*/ 0 w 14"/>
              <a:gd name="T39" fmla="*/ 11465 h 9"/>
              <a:gd name="T40" fmla="*/ 0 w 14"/>
              <a:gd name="T41" fmla="*/ 11465 h 9"/>
              <a:gd name="T42" fmla="*/ 0 w 14"/>
              <a:gd name="T43" fmla="*/ 13758 h 9"/>
              <a:gd name="T44" fmla="*/ 0 w 14"/>
              <a:gd name="T45" fmla="*/ 13758 h 9"/>
              <a:gd name="T46" fmla="*/ 5216 w 14"/>
              <a:gd name="T47" fmla="*/ 18344 h 9"/>
              <a:gd name="T48" fmla="*/ 5216 w 14"/>
              <a:gd name="T49" fmla="*/ 18344 h 9"/>
              <a:gd name="T50" fmla="*/ 5216 w 14"/>
              <a:gd name="T51" fmla="*/ 18344 h 9"/>
              <a:gd name="T52" fmla="*/ 10432 w 14"/>
              <a:gd name="T53" fmla="*/ 20637 h 9"/>
              <a:gd name="T54" fmla="*/ 10432 w 14"/>
              <a:gd name="T55" fmla="*/ 20637 h 9"/>
              <a:gd name="T56" fmla="*/ 10432 w 14"/>
              <a:gd name="T57" fmla="*/ 20637 h 9"/>
              <a:gd name="T58" fmla="*/ 15648 w 14"/>
              <a:gd name="T59" fmla="*/ 20637 h 9"/>
              <a:gd name="T60" fmla="*/ 15648 w 14"/>
              <a:gd name="T61" fmla="*/ 20637 h 9"/>
              <a:gd name="T62" fmla="*/ 20864 w 14"/>
              <a:gd name="T63" fmla="*/ 20637 h 9"/>
              <a:gd name="T64" fmla="*/ 20864 w 14"/>
              <a:gd name="T65" fmla="*/ 20637 h 9"/>
              <a:gd name="T66" fmla="*/ 26080 w 14"/>
              <a:gd name="T67" fmla="*/ 20637 h 9"/>
              <a:gd name="T68" fmla="*/ 26080 w 14"/>
              <a:gd name="T69" fmla="*/ 20637 h 9"/>
              <a:gd name="T70" fmla="*/ 31296 w 14"/>
              <a:gd name="T71" fmla="*/ 18344 h 9"/>
              <a:gd name="T72" fmla="*/ 31296 w 14"/>
              <a:gd name="T73" fmla="*/ 18344 h 9"/>
              <a:gd name="T74" fmla="*/ 31296 w 14"/>
              <a:gd name="T75" fmla="*/ 18344 h 9"/>
              <a:gd name="T76" fmla="*/ 31296 w 14"/>
              <a:gd name="T77" fmla="*/ 13758 h 9"/>
              <a:gd name="T78" fmla="*/ 31296 w 14"/>
              <a:gd name="T79" fmla="*/ 13758 h 9"/>
              <a:gd name="T80" fmla="*/ 36512 w 14"/>
              <a:gd name="T81" fmla="*/ 11465 h 9"/>
              <a:gd name="T82" fmla="*/ 36512 w 14"/>
              <a:gd name="T83" fmla="*/ 11465 h 9"/>
              <a:gd name="T84" fmla="*/ 31296 w 14"/>
              <a:gd name="T85" fmla="*/ 11465 h 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 h="9">
                <a:moveTo>
                  <a:pt x="12" y="5"/>
                </a:moveTo>
                <a:lnTo>
                  <a:pt x="12" y="5"/>
                </a:lnTo>
                <a:lnTo>
                  <a:pt x="12" y="3"/>
                </a:lnTo>
                <a:lnTo>
                  <a:pt x="12" y="1"/>
                </a:lnTo>
                <a:lnTo>
                  <a:pt x="10" y="1"/>
                </a:lnTo>
                <a:lnTo>
                  <a:pt x="10" y="0"/>
                </a:lnTo>
                <a:lnTo>
                  <a:pt x="8" y="0"/>
                </a:lnTo>
                <a:lnTo>
                  <a:pt x="6" y="0"/>
                </a:lnTo>
                <a:lnTo>
                  <a:pt x="4" y="0"/>
                </a:lnTo>
                <a:lnTo>
                  <a:pt x="4" y="1"/>
                </a:lnTo>
                <a:lnTo>
                  <a:pt x="2" y="1"/>
                </a:lnTo>
                <a:lnTo>
                  <a:pt x="2" y="3"/>
                </a:lnTo>
                <a:lnTo>
                  <a:pt x="0" y="3"/>
                </a:lnTo>
                <a:lnTo>
                  <a:pt x="0" y="5"/>
                </a:lnTo>
                <a:lnTo>
                  <a:pt x="0" y="6"/>
                </a:lnTo>
                <a:lnTo>
                  <a:pt x="2" y="8"/>
                </a:lnTo>
                <a:lnTo>
                  <a:pt x="4" y="9"/>
                </a:lnTo>
                <a:lnTo>
                  <a:pt x="6" y="9"/>
                </a:lnTo>
                <a:lnTo>
                  <a:pt x="8" y="9"/>
                </a:lnTo>
                <a:lnTo>
                  <a:pt x="10" y="9"/>
                </a:lnTo>
                <a:lnTo>
                  <a:pt x="12" y="8"/>
                </a:lnTo>
                <a:lnTo>
                  <a:pt x="12" y="6"/>
                </a:lnTo>
                <a:lnTo>
                  <a:pt x="14" y="5"/>
                </a:lnTo>
                <a:lnTo>
                  <a:pt x="1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3" name="Freeform 22"/>
          <p:cNvSpPr>
            <a:spLocks/>
          </p:cNvSpPr>
          <p:nvPr/>
        </p:nvSpPr>
        <p:spPr bwMode="auto">
          <a:xfrm>
            <a:off x="5186363" y="2571750"/>
            <a:ext cx="36512" cy="22225"/>
          </a:xfrm>
          <a:custGeom>
            <a:avLst/>
            <a:gdLst>
              <a:gd name="T0" fmla="*/ 31296 w 14"/>
              <a:gd name="T1" fmla="*/ 11113 h 10"/>
              <a:gd name="T2" fmla="*/ 31296 w 14"/>
              <a:gd name="T3" fmla="*/ 11113 h 10"/>
              <a:gd name="T4" fmla="*/ 31296 w 14"/>
              <a:gd name="T5" fmla="*/ 8890 h 10"/>
              <a:gd name="T6" fmla="*/ 31296 w 14"/>
              <a:gd name="T7" fmla="*/ 8890 h 10"/>
              <a:gd name="T8" fmla="*/ 31296 w 14"/>
              <a:gd name="T9" fmla="*/ 8890 h 10"/>
              <a:gd name="T10" fmla="*/ 31296 w 14"/>
              <a:gd name="T11" fmla="*/ 4445 h 10"/>
              <a:gd name="T12" fmla="*/ 26080 w 14"/>
              <a:gd name="T13" fmla="*/ 4445 h 10"/>
              <a:gd name="T14" fmla="*/ 26080 w 14"/>
              <a:gd name="T15" fmla="*/ 4445 h 10"/>
              <a:gd name="T16" fmla="*/ 20864 w 14"/>
              <a:gd name="T17" fmla="*/ 0 h 10"/>
              <a:gd name="T18" fmla="*/ 20864 w 14"/>
              <a:gd name="T19" fmla="*/ 0 h 10"/>
              <a:gd name="T20" fmla="*/ 15648 w 14"/>
              <a:gd name="T21" fmla="*/ 0 h 10"/>
              <a:gd name="T22" fmla="*/ 15648 w 14"/>
              <a:gd name="T23" fmla="*/ 0 h 10"/>
              <a:gd name="T24" fmla="*/ 10432 w 14"/>
              <a:gd name="T25" fmla="*/ 0 h 10"/>
              <a:gd name="T26" fmla="*/ 10432 w 14"/>
              <a:gd name="T27" fmla="*/ 4445 h 10"/>
              <a:gd name="T28" fmla="*/ 10432 w 14"/>
              <a:gd name="T29" fmla="*/ 4445 h 10"/>
              <a:gd name="T30" fmla="*/ 5216 w 14"/>
              <a:gd name="T31" fmla="*/ 4445 h 10"/>
              <a:gd name="T32" fmla="*/ 5216 w 14"/>
              <a:gd name="T33" fmla="*/ 8890 h 10"/>
              <a:gd name="T34" fmla="*/ 5216 w 14"/>
              <a:gd name="T35" fmla="*/ 8890 h 10"/>
              <a:gd name="T36" fmla="*/ 0 w 14"/>
              <a:gd name="T37" fmla="*/ 8890 h 10"/>
              <a:gd name="T38" fmla="*/ 0 w 14"/>
              <a:gd name="T39" fmla="*/ 11113 h 10"/>
              <a:gd name="T40" fmla="*/ 0 w 14"/>
              <a:gd name="T41" fmla="*/ 11113 h 10"/>
              <a:gd name="T42" fmla="*/ 0 w 14"/>
              <a:gd name="T43" fmla="*/ 15558 h 10"/>
              <a:gd name="T44" fmla="*/ 0 w 14"/>
              <a:gd name="T45" fmla="*/ 15558 h 10"/>
              <a:gd name="T46" fmla="*/ 5216 w 14"/>
              <a:gd name="T47" fmla="*/ 17780 h 10"/>
              <a:gd name="T48" fmla="*/ 5216 w 14"/>
              <a:gd name="T49" fmla="*/ 17780 h 10"/>
              <a:gd name="T50" fmla="*/ 5216 w 14"/>
              <a:gd name="T51" fmla="*/ 22225 h 10"/>
              <a:gd name="T52" fmla="*/ 10432 w 14"/>
              <a:gd name="T53" fmla="*/ 22225 h 10"/>
              <a:gd name="T54" fmla="*/ 10432 w 14"/>
              <a:gd name="T55" fmla="*/ 22225 h 10"/>
              <a:gd name="T56" fmla="*/ 10432 w 14"/>
              <a:gd name="T57" fmla="*/ 22225 h 10"/>
              <a:gd name="T58" fmla="*/ 15648 w 14"/>
              <a:gd name="T59" fmla="*/ 22225 h 10"/>
              <a:gd name="T60" fmla="*/ 15648 w 14"/>
              <a:gd name="T61" fmla="*/ 22225 h 10"/>
              <a:gd name="T62" fmla="*/ 20864 w 14"/>
              <a:gd name="T63" fmla="*/ 22225 h 10"/>
              <a:gd name="T64" fmla="*/ 20864 w 14"/>
              <a:gd name="T65" fmla="*/ 22225 h 10"/>
              <a:gd name="T66" fmla="*/ 26080 w 14"/>
              <a:gd name="T67" fmla="*/ 22225 h 10"/>
              <a:gd name="T68" fmla="*/ 26080 w 14"/>
              <a:gd name="T69" fmla="*/ 22225 h 10"/>
              <a:gd name="T70" fmla="*/ 31296 w 14"/>
              <a:gd name="T71" fmla="*/ 22225 h 10"/>
              <a:gd name="T72" fmla="*/ 31296 w 14"/>
              <a:gd name="T73" fmla="*/ 17780 h 10"/>
              <a:gd name="T74" fmla="*/ 31296 w 14"/>
              <a:gd name="T75" fmla="*/ 17780 h 10"/>
              <a:gd name="T76" fmla="*/ 31296 w 14"/>
              <a:gd name="T77" fmla="*/ 15558 h 10"/>
              <a:gd name="T78" fmla="*/ 31296 w 14"/>
              <a:gd name="T79" fmla="*/ 15558 h 10"/>
              <a:gd name="T80" fmla="*/ 36512 w 14"/>
              <a:gd name="T81" fmla="*/ 11113 h 10"/>
              <a:gd name="T82" fmla="*/ 36512 w 14"/>
              <a:gd name="T83" fmla="*/ 11113 h 10"/>
              <a:gd name="T84" fmla="*/ 31296 w 14"/>
              <a:gd name="T85" fmla="*/ 11113 h 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 h="10">
                <a:moveTo>
                  <a:pt x="12" y="5"/>
                </a:moveTo>
                <a:lnTo>
                  <a:pt x="12" y="5"/>
                </a:lnTo>
                <a:lnTo>
                  <a:pt x="12" y="4"/>
                </a:lnTo>
                <a:lnTo>
                  <a:pt x="12" y="2"/>
                </a:lnTo>
                <a:lnTo>
                  <a:pt x="10" y="2"/>
                </a:lnTo>
                <a:lnTo>
                  <a:pt x="8" y="0"/>
                </a:lnTo>
                <a:lnTo>
                  <a:pt x="6" y="0"/>
                </a:lnTo>
                <a:lnTo>
                  <a:pt x="4" y="0"/>
                </a:lnTo>
                <a:lnTo>
                  <a:pt x="4" y="2"/>
                </a:lnTo>
                <a:lnTo>
                  <a:pt x="2" y="2"/>
                </a:lnTo>
                <a:lnTo>
                  <a:pt x="2" y="4"/>
                </a:lnTo>
                <a:lnTo>
                  <a:pt x="0" y="4"/>
                </a:lnTo>
                <a:lnTo>
                  <a:pt x="0" y="5"/>
                </a:lnTo>
                <a:lnTo>
                  <a:pt x="0" y="7"/>
                </a:lnTo>
                <a:lnTo>
                  <a:pt x="2" y="8"/>
                </a:lnTo>
                <a:lnTo>
                  <a:pt x="2" y="10"/>
                </a:lnTo>
                <a:lnTo>
                  <a:pt x="4" y="10"/>
                </a:lnTo>
                <a:lnTo>
                  <a:pt x="6" y="10"/>
                </a:lnTo>
                <a:lnTo>
                  <a:pt x="8" y="10"/>
                </a:lnTo>
                <a:lnTo>
                  <a:pt x="10" y="10"/>
                </a:lnTo>
                <a:lnTo>
                  <a:pt x="12" y="10"/>
                </a:lnTo>
                <a:lnTo>
                  <a:pt x="12" y="8"/>
                </a:lnTo>
                <a:lnTo>
                  <a:pt x="12" y="7"/>
                </a:lnTo>
                <a:lnTo>
                  <a:pt x="14" y="5"/>
                </a:lnTo>
                <a:lnTo>
                  <a:pt x="1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4" name="Freeform 23"/>
          <p:cNvSpPr>
            <a:spLocks/>
          </p:cNvSpPr>
          <p:nvPr/>
        </p:nvSpPr>
        <p:spPr bwMode="auto">
          <a:xfrm>
            <a:off x="5186363" y="2708275"/>
            <a:ext cx="36512" cy="22225"/>
          </a:xfrm>
          <a:custGeom>
            <a:avLst/>
            <a:gdLst>
              <a:gd name="T0" fmla="*/ 31296 w 14"/>
              <a:gd name="T1" fmla="*/ 11113 h 10"/>
              <a:gd name="T2" fmla="*/ 31296 w 14"/>
              <a:gd name="T3" fmla="*/ 11113 h 10"/>
              <a:gd name="T4" fmla="*/ 31296 w 14"/>
              <a:gd name="T5" fmla="*/ 8890 h 10"/>
              <a:gd name="T6" fmla="*/ 31296 w 14"/>
              <a:gd name="T7" fmla="*/ 8890 h 10"/>
              <a:gd name="T8" fmla="*/ 31296 w 14"/>
              <a:gd name="T9" fmla="*/ 4445 h 10"/>
              <a:gd name="T10" fmla="*/ 31296 w 14"/>
              <a:gd name="T11" fmla="*/ 4445 h 10"/>
              <a:gd name="T12" fmla="*/ 26080 w 14"/>
              <a:gd name="T13" fmla="*/ 4445 h 10"/>
              <a:gd name="T14" fmla="*/ 26080 w 14"/>
              <a:gd name="T15" fmla="*/ 0 h 10"/>
              <a:gd name="T16" fmla="*/ 20864 w 14"/>
              <a:gd name="T17" fmla="*/ 0 h 10"/>
              <a:gd name="T18" fmla="*/ 20864 w 14"/>
              <a:gd name="T19" fmla="*/ 0 h 10"/>
              <a:gd name="T20" fmla="*/ 15648 w 14"/>
              <a:gd name="T21" fmla="*/ 0 h 10"/>
              <a:gd name="T22" fmla="*/ 15648 w 14"/>
              <a:gd name="T23" fmla="*/ 0 h 10"/>
              <a:gd name="T24" fmla="*/ 10432 w 14"/>
              <a:gd name="T25" fmla="*/ 0 h 10"/>
              <a:gd name="T26" fmla="*/ 10432 w 14"/>
              <a:gd name="T27" fmla="*/ 0 h 10"/>
              <a:gd name="T28" fmla="*/ 10432 w 14"/>
              <a:gd name="T29" fmla="*/ 4445 h 10"/>
              <a:gd name="T30" fmla="*/ 5216 w 14"/>
              <a:gd name="T31" fmla="*/ 4445 h 10"/>
              <a:gd name="T32" fmla="*/ 5216 w 14"/>
              <a:gd name="T33" fmla="*/ 4445 h 10"/>
              <a:gd name="T34" fmla="*/ 5216 w 14"/>
              <a:gd name="T35" fmla="*/ 8890 h 10"/>
              <a:gd name="T36" fmla="*/ 0 w 14"/>
              <a:gd name="T37" fmla="*/ 8890 h 10"/>
              <a:gd name="T38" fmla="*/ 0 w 14"/>
              <a:gd name="T39" fmla="*/ 11113 h 10"/>
              <a:gd name="T40" fmla="*/ 0 w 14"/>
              <a:gd name="T41" fmla="*/ 11113 h 10"/>
              <a:gd name="T42" fmla="*/ 0 w 14"/>
              <a:gd name="T43" fmla="*/ 15558 h 10"/>
              <a:gd name="T44" fmla="*/ 0 w 14"/>
              <a:gd name="T45" fmla="*/ 15558 h 10"/>
              <a:gd name="T46" fmla="*/ 5216 w 14"/>
              <a:gd name="T47" fmla="*/ 15558 h 10"/>
              <a:gd name="T48" fmla="*/ 5216 w 14"/>
              <a:gd name="T49" fmla="*/ 17780 h 10"/>
              <a:gd name="T50" fmla="*/ 5216 w 14"/>
              <a:gd name="T51" fmla="*/ 17780 h 10"/>
              <a:gd name="T52" fmla="*/ 10432 w 14"/>
              <a:gd name="T53" fmla="*/ 22225 h 10"/>
              <a:gd name="T54" fmla="*/ 10432 w 14"/>
              <a:gd name="T55" fmla="*/ 22225 h 10"/>
              <a:gd name="T56" fmla="*/ 10432 w 14"/>
              <a:gd name="T57" fmla="*/ 22225 h 10"/>
              <a:gd name="T58" fmla="*/ 15648 w 14"/>
              <a:gd name="T59" fmla="*/ 22225 h 10"/>
              <a:gd name="T60" fmla="*/ 15648 w 14"/>
              <a:gd name="T61" fmla="*/ 22225 h 10"/>
              <a:gd name="T62" fmla="*/ 20864 w 14"/>
              <a:gd name="T63" fmla="*/ 22225 h 10"/>
              <a:gd name="T64" fmla="*/ 20864 w 14"/>
              <a:gd name="T65" fmla="*/ 22225 h 10"/>
              <a:gd name="T66" fmla="*/ 26080 w 14"/>
              <a:gd name="T67" fmla="*/ 22225 h 10"/>
              <a:gd name="T68" fmla="*/ 26080 w 14"/>
              <a:gd name="T69" fmla="*/ 22225 h 10"/>
              <a:gd name="T70" fmla="*/ 31296 w 14"/>
              <a:gd name="T71" fmla="*/ 17780 h 10"/>
              <a:gd name="T72" fmla="*/ 31296 w 14"/>
              <a:gd name="T73" fmla="*/ 17780 h 10"/>
              <a:gd name="T74" fmla="*/ 31296 w 14"/>
              <a:gd name="T75" fmla="*/ 15558 h 10"/>
              <a:gd name="T76" fmla="*/ 31296 w 14"/>
              <a:gd name="T77" fmla="*/ 15558 h 10"/>
              <a:gd name="T78" fmla="*/ 31296 w 14"/>
              <a:gd name="T79" fmla="*/ 15558 h 10"/>
              <a:gd name="T80" fmla="*/ 36512 w 14"/>
              <a:gd name="T81" fmla="*/ 11113 h 10"/>
              <a:gd name="T82" fmla="*/ 36512 w 14"/>
              <a:gd name="T83" fmla="*/ 11113 h 10"/>
              <a:gd name="T84" fmla="*/ 31296 w 14"/>
              <a:gd name="T85" fmla="*/ 11113 h 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 h="10">
                <a:moveTo>
                  <a:pt x="12" y="5"/>
                </a:moveTo>
                <a:lnTo>
                  <a:pt x="12" y="5"/>
                </a:lnTo>
                <a:lnTo>
                  <a:pt x="12" y="4"/>
                </a:lnTo>
                <a:lnTo>
                  <a:pt x="12" y="2"/>
                </a:lnTo>
                <a:lnTo>
                  <a:pt x="10" y="2"/>
                </a:lnTo>
                <a:lnTo>
                  <a:pt x="10" y="0"/>
                </a:lnTo>
                <a:lnTo>
                  <a:pt x="8" y="0"/>
                </a:lnTo>
                <a:lnTo>
                  <a:pt x="6" y="0"/>
                </a:lnTo>
                <a:lnTo>
                  <a:pt x="4" y="0"/>
                </a:lnTo>
                <a:lnTo>
                  <a:pt x="4" y="2"/>
                </a:lnTo>
                <a:lnTo>
                  <a:pt x="2" y="2"/>
                </a:lnTo>
                <a:lnTo>
                  <a:pt x="2" y="4"/>
                </a:lnTo>
                <a:lnTo>
                  <a:pt x="0" y="4"/>
                </a:lnTo>
                <a:lnTo>
                  <a:pt x="0" y="5"/>
                </a:lnTo>
                <a:lnTo>
                  <a:pt x="0" y="7"/>
                </a:lnTo>
                <a:lnTo>
                  <a:pt x="2" y="7"/>
                </a:lnTo>
                <a:lnTo>
                  <a:pt x="2" y="8"/>
                </a:lnTo>
                <a:lnTo>
                  <a:pt x="4" y="10"/>
                </a:lnTo>
                <a:lnTo>
                  <a:pt x="6" y="10"/>
                </a:lnTo>
                <a:lnTo>
                  <a:pt x="8" y="10"/>
                </a:lnTo>
                <a:lnTo>
                  <a:pt x="10" y="10"/>
                </a:lnTo>
                <a:lnTo>
                  <a:pt x="12" y="8"/>
                </a:lnTo>
                <a:lnTo>
                  <a:pt x="12" y="7"/>
                </a:lnTo>
                <a:lnTo>
                  <a:pt x="14" y="5"/>
                </a:lnTo>
                <a:lnTo>
                  <a:pt x="1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5" name="Line 24"/>
          <p:cNvSpPr>
            <a:spLocks noChangeShapeType="1"/>
          </p:cNvSpPr>
          <p:nvPr/>
        </p:nvSpPr>
        <p:spPr bwMode="auto">
          <a:xfrm flipH="1">
            <a:off x="3524250" y="3240088"/>
            <a:ext cx="1090613" cy="1587"/>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Freeform 25"/>
          <p:cNvSpPr>
            <a:spLocks/>
          </p:cNvSpPr>
          <p:nvPr/>
        </p:nvSpPr>
        <p:spPr bwMode="auto">
          <a:xfrm>
            <a:off x="3524250" y="1855788"/>
            <a:ext cx="1074738" cy="1838325"/>
          </a:xfrm>
          <a:custGeom>
            <a:avLst/>
            <a:gdLst>
              <a:gd name="T0" fmla="*/ 0 w 389"/>
              <a:gd name="T1" fmla="*/ 1838325 h 870"/>
              <a:gd name="T2" fmla="*/ 0 w 389"/>
              <a:gd name="T3" fmla="*/ 0 h 870"/>
              <a:gd name="T4" fmla="*/ 1074738 w 389"/>
              <a:gd name="T5" fmla="*/ 0 h 870"/>
              <a:gd name="T6" fmla="*/ 0 60000 65536"/>
              <a:gd name="T7" fmla="*/ 0 60000 65536"/>
              <a:gd name="T8" fmla="*/ 0 60000 65536"/>
            </a:gdLst>
            <a:ahLst/>
            <a:cxnLst>
              <a:cxn ang="T6">
                <a:pos x="T0" y="T1"/>
              </a:cxn>
              <a:cxn ang="T7">
                <a:pos x="T2" y="T3"/>
              </a:cxn>
              <a:cxn ang="T8">
                <a:pos x="T4" y="T5"/>
              </a:cxn>
            </a:cxnLst>
            <a:rect l="0" t="0" r="r" b="b"/>
            <a:pathLst>
              <a:path w="389" h="870">
                <a:moveTo>
                  <a:pt x="0" y="870"/>
                </a:moveTo>
                <a:lnTo>
                  <a:pt x="0" y="0"/>
                </a:lnTo>
                <a:lnTo>
                  <a:pt x="389" y="0"/>
                </a:lnTo>
              </a:path>
            </a:pathLst>
          </a:custGeom>
          <a:noFill/>
          <a:ln w="25400">
            <a:solidFill>
              <a:srgbClr val="000000"/>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7" name="Freeform 26"/>
          <p:cNvSpPr>
            <a:spLocks/>
          </p:cNvSpPr>
          <p:nvPr/>
        </p:nvSpPr>
        <p:spPr bwMode="auto">
          <a:xfrm>
            <a:off x="3890963" y="1498600"/>
            <a:ext cx="385762" cy="212725"/>
          </a:xfrm>
          <a:custGeom>
            <a:avLst/>
            <a:gdLst>
              <a:gd name="T0" fmla="*/ 229924 w 151"/>
              <a:gd name="T1" fmla="*/ 212725 h 102"/>
              <a:gd name="T2" fmla="*/ 258026 w 151"/>
              <a:gd name="T3" fmla="*/ 208554 h 102"/>
              <a:gd name="T4" fmla="*/ 283573 w 151"/>
              <a:gd name="T5" fmla="*/ 206468 h 102"/>
              <a:gd name="T6" fmla="*/ 304011 w 151"/>
              <a:gd name="T7" fmla="*/ 200212 h 102"/>
              <a:gd name="T8" fmla="*/ 321894 w 151"/>
              <a:gd name="T9" fmla="*/ 193955 h 102"/>
              <a:gd name="T10" fmla="*/ 342332 w 151"/>
              <a:gd name="T11" fmla="*/ 181442 h 102"/>
              <a:gd name="T12" fmla="*/ 357660 w 151"/>
              <a:gd name="T13" fmla="*/ 171014 h 102"/>
              <a:gd name="T14" fmla="*/ 370434 w 151"/>
              <a:gd name="T15" fmla="*/ 154330 h 102"/>
              <a:gd name="T16" fmla="*/ 380653 w 151"/>
              <a:gd name="T17" fmla="*/ 141817 h 102"/>
              <a:gd name="T18" fmla="*/ 385762 w 151"/>
              <a:gd name="T19" fmla="*/ 125132 h 102"/>
              <a:gd name="T20" fmla="*/ 385762 w 151"/>
              <a:gd name="T21" fmla="*/ 106363 h 102"/>
              <a:gd name="T22" fmla="*/ 385762 w 151"/>
              <a:gd name="T23" fmla="*/ 89678 h 102"/>
              <a:gd name="T24" fmla="*/ 380653 w 151"/>
              <a:gd name="T25" fmla="*/ 75079 h 102"/>
              <a:gd name="T26" fmla="*/ 370434 w 151"/>
              <a:gd name="T27" fmla="*/ 58395 h 102"/>
              <a:gd name="T28" fmla="*/ 357660 w 151"/>
              <a:gd name="T29" fmla="*/ 45882 h 102"/>
              <a:gd name="T30" fmla="*/ 342332 w 151"/>
              <a:gd name="T31" fmla="*/ 31283 h 102"/>
              <a:gd name="T32" fmla="*/ 321894 w 151"/>
              <a:gd name="T33" fmla="*/ 22941 h 102"/>
              <a:gd name="T34" fmla="*/ 304011 w 151"/>
              <a:gd name="T35" fmla="*/ 12513 h 102"/>
              <a:gd name="T36" fmla="*/ 283573 w 151"/>
              <a:gd name="T37" fmla="*/ 6257 h 102"/>
              <a:gd name="T38" fmla="*/ 258026 w 151"/>
              <a:gd name="T39" fmla="*/ 2086 h 102"/>
              <a:gd name="T40" fmla="*/ 229924 w 151"/>
              <a:gd name="T41" fmla="*/ 0 h 102"/>
              <a:gd name="T42" fmla="*/ 0 w 151"/>
              <a:gd name="T43" fmla="*/ 0 h 102"/>
              <a:gd name="T44" fmla="*/ 0 w 151"/>
              <a:gd name="T45" fmla="*/ 212725 h 102"/>
              <a:gd name="T46" fmla="*/ 229924 w 151"/>
              <a:gd name="T47" fmla="*/ 212725 h 102"/>
              <a:gd name="T48" fmla="*/ 229924 w 151"/>
              <a:gd name="T49" fmla="*/ 212725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1" h="102">
                <a:moveTo>
                  <a:pt x="90" y="102"/>
                </a:moveTo>
                <a:lnTo>
                  <a:pt x="101" y="100"/>
                </a:lnTo>
                <a:lnTo>
                  <a:pt x="111" y="99"/>
                </a:lnTo>
                <a:lnTo>
                  <a:pt x="119" y="96"/>
                </a:lnTo>
                <a:lnTo>
                  <a:pt x="126" y="93"/>
                </a:lnTo>
                <a:lnTo>
                  <a:pt x="134" y="87"/>
                </a:lnTo>
                <a:lnTo>
                  <a:pt x="140" y="82"/>
                </a:lnTo>
                <a:lnTo>
                  <a:pt x="145" y="74"/>
                </a:lnTo>
                <a:lnTo>
                  <a:pt x="149" y="68"/>
                </a:lnTo>
                <a:lnTo>
                  <a:pt x="151" y="60"/>
                </a:lnTo>
                <a:lnTo>
                  <a:pt x="151" y="51"/>
                </a:lnTo>
                <a:lnTo>
                  <a:pt x="151" y="43"/>
                </a:lnTo>
                <a:lnTo>
                  <a:pt x="149" y="36"/>
                </a:lnTo>
                <a:lnTo>
                  <a:pt x="145" y="28"/>
                </a:lnTo>
                <a:lnTo>
                  <a:pt x="140" y="22"/>
                </a:lnTo>
                <a:lnTo>
                  <a:pt x="134" y="15"/>
                </a:lnTo>
                <a:lnTo>
                  <a:pt x="126" y="11"/>
                </a:lnTo>
                <a:lnTo>
                  <a:pt x="119" y="6"/>
                </a:lnTo>
                <a:lnTo>
                  <a:pt x="111" y="3"/>
                </a:lnTo>
                <a:lnTo>
                  <a:pt x="101" y="1"/>
                </a:lnTo>
                <a:lnTo>
                  <a:pt x="90" y="0"/>
                </a:lnTo>
                <a:lnTo>
                  <a:pt x="0" y="0"/>
                </a:lnTo>
                <a:lnTo>
                  <a:pt x="0" y="102"/>
                </a:lnTo>
                <a:lnTo>
                  <a:pt x="90" y="10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8" name="Line 27"/>
          <p:cNvSpPr>
            <a:spLocks noChangeShapeType="1"/>
          </p:cNvSpPr>
          <p:nvPr/>
        </p:nvSpPr>
        <p:spPr bwMode="auto">
          <a:xfrm flipH="1">
            <a:off x="4281488" y="1604963"/>
            <a:ext cx="3111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Rectangle 28"/>
          <p:cNvSpPr>
            <a:spLocks noChangeArrowheads="1"/>
          </p:cNvSpPr>
          <p:nvPr/>
        </p:nvSpPr>
        <p:spPr bwMode="auto">
          <a:xfrm>
            <a:off x="4610100" y="1512888"/>
            <a:ext cx="936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b="0">
                <a:solidFill>
                  <a:srgbClr val="000000"/>
                </a:solidFill>
                <a:ea typeface="宋体" panose="02010600030101010101" pitchFamily="2" charset="-122"/>
              </a:rPr>
              <a:t>C</a:t>
            </a:r>
            <a:endParaRPr lang="en-US" altLang="zh-CN" sz="1000" b="0">
              <a:latin typeface="Times New Roman" panose="02020603050405020304" pitchFamily="18" charset="0"/>
              <a:ea typeface="宋体" panose="02010600030101010101" pitchFamily="2" charset="-122"/>
            </a:endParaRPr>
          </a:p>
        </p:txBody>
      </p:sp>
      <p:sp>
        <p:nvSpPr>
          <p:cNvPr id="19480" name="Freeform 29"/>
          <p:cNvSpPr>
            <a:spLocks/>
          </p:cNvSpPr>
          <p:nvPr/>
        </p:nvSpPr>
        <p:spPr bwMode="auto">
          <a:xfrm>
            <a:off x="3890963" y="1955800"/>
            <a:ext cx="385762" cy="209550"/>
          </a:xfrm>
          <a:custGeom>
            <a:avLst/>
            <a:gdLst>
              <a:gd name="T0" fmla="*/ 229924 w 151"/>
              <a:gd name="T1" fmla="*/ 209550 h 101"/>
              <a:gd name="T2" fmla="*/ 258026 w 151"/>
              <a:gd name="T3" fmla="*/ 209550 h 101"/>
              <a:gd name="T4" fmla="*/ 283573 w 151"/>
              <a:gd name="T5" fmla="*/ 201251 h 101"/>
              <a:gd name="T6" fmla="*/ 304011 w 151"/>
              <a:gd name="T7" fmla="*/ 195027 h 101"/>
              <a:gd name="T8" fmla="*/ 321894 w 151"/>
              <a:gd name="T9" fmla="*/ 188802 h 101"/>
              <a:gd name="T10" fmla="*/ 342332 w 151"/>
              <a:gd name="T11" fmla="*/ 176354 h 101"/>
              <a:gd name="T12" fmla="*/ 357660 w 151"/>
              <a:gd name="T13" fmla="*/ 165980 h 101"/>
              <a:gd name="T14" fmla="*/ 370434 w 151"/>
              <a:gd name="T15" fmla="*/ 151457 h 101"/>
              <a:gd name="T16" fmla="*/ 380653 w 151"/>
              <a:gd name="T17" fmla="*/ 139008 h 101"/>
              <a:gd name="T18" fmla="*/ 385762 w 151"/>
              <a:gd name="T19" fmla="*/ 122410 h 101"/>
              <a:gd name="T20" fmla="*/ 385762 w 151"/>
              <a:gd name="T21" fmla="*/ 103738 h 101"/>
              <a:gd name="T22" fmla="*/ 385762 w 151"/>
              <a:gd name="T23" fmla="*/ 87140 h 101"/>
              <a:gd name="T24" fmla="*/ 380653 w 151"/>
              <a:gd name="T25" fmla="*/ 70542 h 101"/>
              <a:gd name="T26" fmla="*/ 370434 w 151"/>
              <a:gd name="T27" fmla="*/ 53944 h 101"/>
              <a:gd name="T28" fmla="*/ 357660 w 151"/>
              <a:gd name="T29" fmla="*/ 41495 h 101"/>
              <a:gd name="T30" fmla="*/ 342332 w 151"/>
              <a:gd name="T31" fmla="*/ 29047 h 101"/>
              <a:gd name="T32" fmla="*/ 321894 w 151"/>
              <a:gd name="T33" fmla="*/ 18673 h 101"/>
              <a:gd name="T34" fmla="*/ 304011 w 151"/>
              <a:gd name="T35" fmla="*/ 10374 h 101"/>
              <a:gd name="T36" fmla="*/ 283573 w 151"/>
              <a:gd name="T37" fmla="*/ 4150 h 101"/>
              <a:gd name="T38" fmla="*/ 258026 w 151"/>
              <a:gd name="T39" fmla="*/ 0 h 101"/>
              <a:gd name="T40" fmla="*/ 229924 w 151"/>
              <a:gd name="T41" fmla="*/ 0 h 101"/>
              <a:gd name="T42" fmla="*/ 0 w 151"/>
              <a:gd name="T43" fmla="*/ 0 h 101"/>
              <a:gd name="T44" fmla="*/ 0 w 151"/>
              <a:gd name="T45" fmla="*/ 209550 h 101"/>
              <a:gd name="T46" fmla="*/ 229924 w 151"/>
              <a:gd name="T47" fmla="*/ 209550 h 101"/>
              <a:gd name="T48" fmla="*/ 229924 w 151"/>
              <a:gd name="T49" fmla="*/ 209550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1" h="101">
                <a:moveTo>
                  <a:pt x="90" y="101"/>
                </a:moveTo>
                <a:lnTo>
                  <a:pt x="101" y="101"/>
                </a:lnTo>
                <a:lnTo>
                  <a:pt x="111" y="97"/>
                </a:lnTo>
                <a:lnTo>
                  <a:pt x="119" y="94"/>
                </a:lnTo>
                <a:lnTo>
                  <a:pt x="126" y="91"/>
                </a:lnTo>
                <a:lnTo>
                  <a:pt x="134" y="85"/>
                </a:lnTo>
                <a:lnTo>
                  <a:pt x="140" y="80"/>
                </a:lnTo>
                <a:lnTo>
                  <a:pt x="145" y="73"/>
                </a:lnTo>
                <a:lnTo>
                  <a:pt x="149" y="67"/>
                </a:lnTo>
                <a:lnTo>
                  <a:pt x="151" y="59"/>
                </a:lnTo>
                <a:lnTo>
                  <a:pt x="151" y="50"/>
                </a:lnTo>
                <a:lnTo>
                  <a:pt x="151" y="42"/>
                </a:lnTo>
                <a:lnTo>
                  <a:pt x="149" y="34"/>
                </a:lnTo>
                <a:lnTo>
                  <a:pt x="145" y="26"/>
                </a:lnTo>
                <a:lnTo>
                  <a:pt x="140" y="20"/>
                </a:lnTo>
                <a:lnTo>
                  <a:pt x="134" y="14"/>
                </a:lnTo>
                <a:lnTo>
                  <a:pt x="126" y="9"/>
                </a:lnTo>
                <a:lnTo>
                  <a:pt x="119" y="5"/>
                </a:lnTo>
                <a:lnTo>
                  <a:pt x="111" y="2"/>
                </a:lnTo>
                <a:lnTo>
                  <a:pt x="101" y="0"/>
                </a:lnTo>
                <a:lnTo>
                  <a:pt x="90" y="0"/>
                </a:lnTo>
                <a:lnTo>
                  <a:pt x="0" y="0"/>
                </a:lnTo>
                <a:lnTo>
                  <a:pt x="0" y="101"/>
                </a:lnTo>
                <a:lnTo>
                  <a:pt x="90" y="10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1" name="Line 30"/>
          <p:cNvSpPr>
            <a:spLocks noChangeShapeType="1"/>
          </p:cNvSpPr>
          <p:nvPr/>
        </p:nvSpPr>
        <p:spPr bwMode="auto">
          <a:xfrm flipH="1">
            <a:off x="4281488" y="2058988"/>
            <a:ext cx="300037"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Rectangle 32"/>
          <p:cNvSpPr>
            <a:spLocks noChangeArrowheads="1"/>
          </p:cNvSpPr>
          <p:nvPr/>
        </p:nvSpPr>
        <p:spPr bwMode="auto">
          <a:xfrm>
            <a:off x="4608513" y="179228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D</a:t>
            </a:r>
            <a:endParaRPr lang="en-US" altLang="zh-CN" sz="1000">
              <a:latin typeface="Times New Roman" panose="02020603050405020304" pitchFamily="18" charset="0"/>
              <a:ea typeface="宋体" panose="02010600030101010101" pitchFamily="2" charset="-122"/>
            </a:endParaRPr>
          </a:p>
        </p:txBody>
      </p:sp>
      <p:sp>
        <p:nvSpPr>
          <p:cNvPr id="19483" name="Line 34"/>
          <p:cNvSpPr>
            <a:spLocks noChangeShapeType="1"/>
          </p:cNvSpPr>
          <p:nvPr/>
        </p:nvSpPr>
        <p:spPr bwMode="auto">
          <a:xfrm flipH="1">
            <a:off x="3544888" y="2327275"/>
            <a:ext cx="1049337" cy="317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35"/>
          <p:cNvSpPr>
            <a:spLocks noChangeShapeType="1"/>
          </p:cNvSpPr>
          <p:nvPr/>
        </p:nvSpPr>
        <p:spPr bwMode="auto">
          <a:xfrm flipH="1" flipV="1">
            <a:off x="3711575" y="1538288"/>
            <a:ext cx="179388" cy="47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36"/>
          <p:cNvSpPr>
            <a:spLocks noChangeShapeType="1"/>
          </p:cNvSpPr>
          <p:nvPr/>
        </p:nvSpPr>
        <p:spPr bwMode="auto">
          <a:xfrm flipH="1">
            <a:off x="3711575" y="1990725"/>
            <a:ext cx="179388"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Freeform 37"/>
          <p:cNvSpPr>
            <a:spLocks/>
          </p:cNvSpPr>
          <p:nvPr/>
        </p:nvSpPr>
        <p:spPr bwMode="auto">
          <a:xfrm>
            <a:off x="2560638" y="1841500"/>
            <a:ext cx="1330325" cy="285750"/>
          </a:xfrm>
          <a:custGeom>
            <a:avLst/>
            <a:gdLst>
              <a:gd name="T0" fmla="*/ 1330325 w 521"/>
              <a:gd name="T1" fmla="*/ 281548 h 136"/>
              <a:gd name="T2" fmla="*/ 600051 w 521"/>
              <a:gd name="T3" fmla="*/ 285750 h 136"/>
              <a:gd name="T4" fmla="*/ 600051 w 521"/>
              <a:gd name="T5" fmla="*/ 0 h 136"/>
              <a:gd name="T6" fmla="*/ 0 w 521"/>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136">
                <a:moveTo>
                  <a:pt x="521" y="134"/>
                </a:moveTo>
                <a:lnTo>
                  <a:pt x="235" y="136"/>
                </a:lnTo>
                <a:lnTo>
                  <a:pt x="235" y="0"/>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7" name="Freeform 38"/>
          <p:cNvSpPr>
            <a:spLocks/>
          </p:cNvSpPr>
          <p:nvPr/>
        </p:nvSpPr>
        <p:spPr bwMode="auto">
          <a:xfrm>
            <a:off x="3660775" y="1484313"/>
            <a:ext cx="76200" cy="79375"/>
          </a:xfrm>
          <a:custGeom>
            <a:avLst/>
            <a:gdLst>
              <a:gd name="T0" fmla="*/ 38100 w 30"/>
              <a:gd name="T1" fmla="*/ 79375 h 25"/>
              <a:gd name="T2" fmla="*/ 48260 w 30"/>
              <a:gd name="T3" fmla="*/ 79375 h 25"/>
              <a:gd name="T4" fmla="*/ 53340 w 30"/>
              <a:gd name="T5" fmla="*/ 79375 h 25"/>
              <a:gd name="T6" fmla="*/ 58420 w 30"/>
              <a:gd name="T7" fmla="*/ 79375 h 25"/>
              <a:gd name="T8" fmla="*/ 63500 w 30"/>
              <a:gd name="T9" fmla="*/ 73025 h 25"/>
              <a:gd name="T10" fmla="*/ 66040 w 30"/>
              <a:gd name="T11" fmla="*/ 69850 h 25"/>
              <a:gd name="T12" fmla="*/ 71120 w 30"/>
              <a:gd name="T13" fmla="*/ 63500 h 25"/>
              <a:gd name="T14" fmla="*/ 76200 w 30"/>
              <a:gd name="T15" fmla="*/ 60325 h 25"/>
              <a:gd name="T16" fmla="*/ 76200 w 30"/>
              <a:gd name="T17" fmla="*/ 53975 h 25"/>
              <a:gd name="T18" fmla="*/ 76200 w 30"/>
              <a:gd name="T19" fmla="*/ 50800 h 25"/>
              <a:gd name="T20" fmla="*/ 76200 w 30"/>
              <a:gd name="T21" fmla="*/ 38100 h 25"/>
              <a:gd name="T22" fmla="*/ 76200 w 30"/>
              <a:gd name="T23" fmla="*/ 34925 h 25"/>
              <a:gd name="T24" fmla="*/ 76200 w 30"/>
              <a:gd name="T25" fmla="*/ 28575 h 25"/>
              <a:gd name="T26" fmla="*/ 76200 w 30"/>
              <a:gd name="T27" fmla="*/ 19050 h 25"/>
              <a:gd name="T28" fmla="*/ 71120 w 30"/>
              <a:gd name="T29" fmla="*/ 15875 h 25"/>
              <a:gd name="T30" fmla="*/ 66040 w 30"/>
              <a:gd name="T31" fmla="*/ 9525 h 25"/>
              <a:gd name="T32" fmla="*/ 63500 w 30"/>
              <a:gd name="T33" fmla="*/ 6350 h 25"/>
              <a:gd name="T34" fmla="*/ 58420 w 30"/>
              <a:gd name="T35" fmla="*/ 6350 h 25"/>
              <a:gd name="T36" fmla="*/ 53340 w 30"/>
              <a:gd name="T37" fmla="*/ 0 h 25"/>
              <a:gd name="T38" fmla="*/ 48260 w 30"/>
              <a:gd name="T39" fmla="*/ 0 h 25"/>
              <a:gd name="T40" fmla="*/ 38100 w 30"/>
              <a:gd name="T41" fmla="*/ 0 h 25"/>
              <a:gd name="T42" fmla="*/ 33020 w 30"/>
              <a:gd name="T43" fmla="*/ 0 h 25"/>
              <a:gd name="T44" fmla="*/ 27940 w 30"/>
              <a:gd name="T45" fmla="*/ 0 h 25"/>
              <a:gd name="T46" fmla="*/ 17780 w 30"/>
              <a:gd name="T47" fmla="*/ 6350 h 25"/>
              <a:gd name="T48" fmla="*/ 12700 w 30"/>
              <a:gd name="T49" fmla="*/ 6350 h 25"/>
              <a:gd name="T50" fmla="*/ 7620 w 30"/>
              <a:gd name="T51" fmla="*/ 9525 h 25"/>
              <a:gd name="T52" fmla="*/ 5080 w 30"/>
              <a:gd name="T53" fmla="*/ 15875 h 25"/>
              <a:gd name="T54" fmla="*/ 5080 w 30"/>
              <a:gd name="T55" fmla="*/ 19050 h 25"/>
              <a:gd name="T56" fmla="*/ 0 w 30"/>
              <a:gd name="T57" fmla="*/ 28575 h 25"/>
              <a:gd name="T58" fmla="*/ 0 w 30"/>
              <a:gd name="T59" fmla="*/ 34925 h 25"/>
              <a:gd name="T60" fmla="*/ 0 w 30"/>
              <a:gd name="T61" fmla="*/ 38100 h 25"/>
              <a:gd name="T62" fmla="*/ 0 w 30"/>
              <a:gd name="T63" fmla="*/ 50800 h 25"/>
              <a:gd name="T64" fmla="*/ 0 w 30"/>
              <a:gd name="T65" fmla="*/ 53975 h 25"/>
              <a:gd name="T66" fmla="*/ 5080 w 30"/>
              <a:gd name="T67" fmla="*/ 60325 h 25"/>
              <a:gd name="T68" fmla="*/ 5080 w 30"/>
              <a:gd name="T69" fmla="*/ 63500 h 25"/>
              <a:gd name="T70" fmla="*/ 7620 w 30"/>
              <a:gd name="T71" fmla="*/ 69850 h 25"/>
              <a:gd name="T72" fmla="*/ 12700 w 30"/>
              <a:gd name="T73" fmla="*/ 73025 h 25"/>
              <a:gd name="T74" fmla="*/ 17780 w 30"/>
              <a:gd name="T75" fmla="*/ 79375 h 25"/>
              <a:gd name="T76" fmla="*/ 27940 w 30"/>
              <a:gd name="T77" fmla="*/ 79375 h 25"/>
              <a:gd name="T78" fmla="*/ 33020 w 30"/>
              <a:gd name="T79" fmla="*/ 79375 h 25"/>
              <a:gd name="T80" fmla="*/ 38100 w 30"/>
              <a:gd name="T81" fmla="*/ 79375 h 25"/>
              <a:gd name="T82" fmla="*/ 38100 w 30"/>
              <a:gd name="T83" fmla="*/ 79375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 h="25">
                <a:moveTo>
                  <a:pt x="15" y="25"/>
                </a:moveTo>
                <a:lnTo>
                  <a:pt x="19" y="25"/>
                </a:lnTo>
                <a:lnTo>
                  <a:pt x="21" y="25"/>
                </a:lnTo>
                <a:lnTo>
                  <a:pt x="23" y="25"/>
                </a:lnTo>
                <a:lnTo>
                  <a:pt x="25" y="23"/>
                </a:lnTo>
                <a:lnTo>
                  <a:pt x="26" y="22"/>
                </a:lnTo>
                <a:lnTo>
                  <a:pt x="28" y="20"/>
                </a:lnTo>
                <a:lnTo>
                  <a:pt x="30" y="19"/>
                </a:lnTo>
                <a:lnTo>
                  <a:pt x="30" y="17"/>
                </a:lnTo>
                <a:lnTo>
                  <a:pt x="30" y="16"/>
                </a:lnTo>
                <a:lnTo>
                  <a:pt x="30" y="12"/>
                </a:lnTo>
                <a:lnTo>
                  <a:pt x="30" y="11"/>
                </a:lnTo>
                <a:lnTo>
                  <a:pt x="30" y="9"/>
                </a:lnTo>
                <a:lnTo>
                  <a:pt x="30" y="6"/>
                </a:lnTo>
                <a:lnTo>
                  <a:pt x="28" y="5"/>
                </a:lnTo>
                <a:lnTo>
                  <a:pt x="26" y="3"/>
                </a:lnTo>
                <a:lnTo>
                  <a:pt x="25" y="2"/>
                </a:lnTo>
                <a:lnTo>
                  <a:pt x="23" y="2"/>
                </a:lnTo>
                <a:lnTo>
                  <a:pt x="21" y="0"/>
                </a:lnTo>
                <a:lnTo>
                  <a:pt x="19" y="0"/>
                </a:lnTo>
                <a:lnTo>
                  <a:pt x="15" y="0"/>
                </a:lnTo>
                <a:lnTo>
                  <a:pt x="13" y="0"/>
                </a:lnTo>
                <a:lnTo>
                  <a:pt x="11" y="0"/>
                </a:lnTo>
                <a:lnTo>
                  <a:pt x="7" y="2"/>
                </a:lnTo>
                <a:lnTo>
                  <a:pt x="5" y="2"/>
                </a:lnTo>
                <a:lnTo>
                  <a:pt x="3" y="3"/>
                </a:lnTo>
                <a:lnTo>
                  <a:pt x="2" y="5"/>
                </a:lnTo>
                <a:lnTo>
                  <a:pt x="2" y="6"/>
                </a:lnTo>
                <a:lnTo>
                  <a:pt x="0" y="9"/>
                </a:lnTo>
                <a:lnTo>
                  <a:pt x="0" y="11"/>
                </a:lnTo>
                <a:lnTo>
                  <a:pt x="0" y="12"/>
                </a:lnTo>
                <a:lnTo>
                  <a:pt x="0" y="16"/>
                </a:lnTo>
                <a:lnTo>
                  <a:pt x="0" y="17"/>
                </a:lnTo>
                <a:lnTo>
                  <a:pt x="2" y="19"/>
                </a:lnTo>
                <a:lnTo>
                  <a:pt x="2" y="20"/>
                </a:lnTo>
                <a:lnTo>
                  <a:pt x="3" y="22"/>
                </a:lnTo>
                <a:lnTo>
                  <a:pt x="5" y="23"/>
                </a:lnTo>
                <a:lnTo>
                  <a:pt x="7" y="25"/>
                </a:lnTo>
                <a:lnTo>
                  <a:pt x="11" y="25"/>
                </a:lnTo>
                <a:lnTo>
                  <a:pt x="13" y="25"/>
                </a:lnTo>
                <a:lnTo>
                  <a:pt x="15" y="25"/>
                </a:lnTo>
                <a:close/>
              </a:path>
            </a:pathLst>
          </a:custGeom>
          <a:solidFill>
            <a:srgbClr val="000000"/>
          </a:solidFill>
          <a:ln w="28575" cmpd="sng">
            <a:solidFill>
              <a:srgbClr val="000000"/>
            </a:solidFill>
            <a:round/>
            <a:headEnd/>
            <a:tailEnd/>
          </a:ln>
        </p:spPr>
        <p:txBody>
          <a:bodyPr/>
          <a:lstStyle/>
          <a:p>
            <a:endParaRPr lang="zh-CN" altLang="en-US"/>
          </a:p>
        </p:txBody>
      </p:sp>
      <p:sp>
        <p:nvSpPr>
          <p:cNvPr id="19488" name="Freeform 39"/>
          <p:cNvSpPr>
            <a:spLocks/>
          </p:cNvSpPr>
          <p:nvPr/>
        </p:nvSpPr>
        <p:spPr bwMode="auto">
          <a:xfrm>
            <a:off x="3673475" y="2865438"/>
            <a:ext cx="63500" cy="63500"/>
          </a:xfrm>
          <a:custGeom>
            <a:avLst/>
            <a:gdLst>
              <a:gd name="T0" fmla="*/ 31750 w 30"/>
              <a:gd name="T1" fmla="*/ 63500 h 25"/>
              <a:gd name="T2" fmla="*/ 40217 w 30"/>
              <a:gd name="T3" fmla="*/ 63500 h 25"/>
              <a:gd name="T4" fmla="*/ 44450 w 30"/>
              <a:gd name="T5" fmla="*/ 63500 h 25"/>
              <a:gd name="T6" fmla="*/ 48683 w 30"/>
              <a:gd name="T7" fmla="*/ 58420 h 25"/>
              <a:gd name="T8" fmla="*/ 52917 w 30"/>
              <a:gd name="T9" fmla="*/ 58420 h 25"/>
              <a:gd name="T10" fmla="*/ 55033 w 30"/>
              <a:gd name="T11" fmla="*/ 55880 h 25"/>
              <a:gd name="T12" fmla="*/ 59267 w 30"/>
              <a:gd name="T13" fmla="*/ 50800 h 25"/>
              <a:gd name="T14" fmla="*/ 63500 w 30"/>
              <a:gd name="T15" fmla="*/ 45720 h 25"/>
              <a:gd name="T16" fmla="*/ 63500 w 30"/>
              <a:gd name="T17" fmla="*/ 43180 h 25"/>
              <a:gd name="T18" fmla="*/ 63500 w 30"/>
              <a:gd name="T19" fmla="*/ 35560 h 25"/>
              <a:gd name="T20" fmla="*/ 63500 w 30"/>
              <a:gd name="T21" fmla="*/ 30480 h 25"/>
              <a:gd name="T22" fmla="*/ 63500 w 30"/>
              <a:gd name="T23" fmla="*/ 27940 h 25"/>
              <a:gd name="T24" fmla="*/ 63500 w 30"/>
              <a:gd name="T25" fmla="*/ 20320 h 25"/>
              <a:gd name="T26" fmla="*/ 63500 w 30"/>
              <a:gd name="T27" fmla="*/ 15240 h 25"/>
              <a:gd name="T28" fmla="*/ 59267 w 30"/>
              <a:gd name="T29" fmla="*/ 10160 h 25"/>
              <a:gd name="T30" fmla="*/ 55033 w 30"/>
              <a:gd name="T31" fmla="*/ 7620 h 25"/>
              <a:gd name="T32" fmla="*/ 52917 w 30"/>
              <a:gd name="T33" fmla="*/ 2540 h 25"/>
              <a:gd name="T34" fmla="*/ 48683 w 30"/>
              <a:gd name="T35" fmla="*/ 2540 h 25"/>
              <a:gd name="T36" fmla="*/ 44450 w 30"/>
              <a:gd name="T37" fmla="*/ 0 h 25"/>
              <a:gd name="T38" fmla="*/ 40217 w 30"/>
              <a:gd name="T39" fmla="*/ 0 h 25"/>
              <a:gd name="T40" fmla="*/ 31750 w 30"/>
              <a:gd name="T41" fmla="*/ 0 h 25"/>
              <a:gd name="T42" fmla="*/ 27517 w 30"/>
              <a:gd name="T43" fmla="*/ 0 h 25"/>
              <a:gd name="T44" fmla="*/ 23283 w 30"/>
              <a:gd name="T45" fmla="*/ 0 h 25"/>
              <a:gd name="T46" fmla="*/ 14817 w 30"/>
              <a:gd name="T47" fmla="*/ 2540 h 25"/>
              <a:gd name="T48" fmla="*/ 10583 w 30"/>
              <a:gd name="T49" fmla="*/ 2540 h 25"/>
              <a:gd name="T50" fmla="*/ 6350 w 30"/>
              <a:gd name="T51" fmla="*/ 7620 h 25"/>
              <a:gd name="T52" fmla="*/ 4233 w 30"/>
              <a:gd name="T53" fmla="*/ 10160 h 25"/>
              <a:gd name="T54" fmla="*/ 4233 w 30"/>
              <a:gd name="T55" fmla="*/ 15240 h 25"/>
              <a:gd name="T56" fmla="*/ 0 w 30"/>
              <a:gd name="T57" fmla="*/ 20320 h 25"/>
              <a:gd name="T58" fmla="*/ 0 w 30"/>
              <a:gd name="T59" fmla="*/ 27940 h 25"/>
              <a:gd name="T60" fmla="*/ 0 w 30"/>
              <a:gd name="T61" fmla="*/ 30480 h 25"/>
              <a:gd name="T62" fmla="*/ 0 w 30"/>
              <a:gd name="T63" fmla="*/ 35560 h 25"/>
              <a:gd name="T64" fmla="*/ 0 w 30"/>
              <a:gd name="T65" fmla="*/ 43180 h 25"/>
              <a:gd name="T66" fmla="*/ 4233 w 30"/>
              <a:gd name="T67" fmla="*/ 45720 h 25"/>
              <a:gd name="T68" fmla="*/ 4233 w 30"/>
              <a:gd name="T69" fmla="*/ 50800 h 25"/>
              <a:gd name="T70" fmla="*/ 6350 w 30"/>
              <a:gd name="T71" fmla="*/ 55880 h 25"/>
              <a:gd name="T72" fmla="*/ 10583 w 30"/>
              <a:gd name="T73" fmla="*/ 58420 h 25"/>
              <a:gd name="T74" fmla="*/ 14817 w 30"/>
              <a:gd name="T75" fmla="*/ 58420 h 25"/>
              <a:gd name="T76" fmla="*/ 23283 w 30"/>
              <a:gd name="T77" fmla="*/ 63500 h 25"/>
              <a:gd name="T78" fmla="*/ 27517 w 30"/>
              <a:gd name="T79" fmla="*/ 63500 h 25"/>
              <a:gd name="T80" fmla="*/ 31750 w 30"/>
              <a:gd name="T81" fmla="*/ 63500 h 25"/>
              <a:gd name="T82" fmla="*/ 31750 w 30"/>
              <a:gd name="T83" fmla="*/ 63500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 h="25">
                <a:moveTo>
                  <a:pt x="15" y="25"/>
                </a:moveTo>
                <a:lnTo>
                  <a:pt x="19" y="25"/>
                </a:lnTo>
                <a:lnTo>
                  <a:pt x="21" y="25"/>
                </a:lnTo>
                <a:lnTo>
                  <a:pt x="23" y="23"/>
                </a:lnTo>
                <a:lnTo>
                  <a:pt x="25" y="23"/>
                </a:lnTo>
                <a:lnTo>
                  <a:pt x="26" y="22"/>
                </a:lnTo>
                <a:lnTo>
                  <a:pt x="28" y="20"/>
                </a:lnTo>
                <a:lnTo>
                  <a:pt x="30" y="18"/>
                </a:lnTo>
                <a:lnTo>
                  <a:pt x="30" y="17"/>
                </a:lnTo>
                <a:lnTo>
                  <a:pt x="30" y="14"/>
                </a:lnTo>
                <a:lnTo>
                  <a:pt x="30" y="12"/>
                </a:lnTo>
                <a:lnTo>
                  <a:pt x="30" y="11"/>
                </a:lnTo>
                <a:lnTo>
                  <a:pt x="30" y="8"/>
                </a:lnTo>
                <a:lnTo>
                  <a:pt x="30" y="6"/>
                </a:lnTo>
                <a:lnTo>
                  <a:pt x="28" y="4"/>
                </a:lnTo>
                <a:lnTo>
                  <a:pt x="26" y="3"/>
                </a:lnTo>
                <a:lnTo>
                  <a:pt x="25" y="1"/>
                </a:lnTo>
                <a:lnTo>
                  <a:pt x="23" y="1"/>
                </a:lnTo>
                <a:lnTo>
                  <a:pt x="21" y="0"/>
                </a:lnTo>
                <a:lnTo>
                  <a:pt x="19" y="0"/>
                </a:lnTo>
                <a:lnTo>
                  <a:pt x="15" y="0"/>
                </a:lnTo>
                <a:lnTo>
                  <a:pt x="13" y="0"/>
                </a:lnTo>
                <a:lnTo>
                  <a:pt x="11" y="0"/>
                </a:lnTo>
                <a:lnTo>
                  <a:pt x="7" y="1"/>
                </a:lnTo>
                <a:lnTo>
                  <a:pt x="5" y="1"/>
                </a:lnTo>
                <a:lnTo>
                  <a:pt x="3" y="3"/>
                </a:lnTo>
                <a:lnTo>
                  <a:pt x="2" y="4"/>
                </a:lnTo>
                <a:lnTo>
                  <a:pt x="2" y="6"/>
                </a:lnTo>
                <a:lnTo>
                  <a:pt x="0" y="8"/>
                </a:lnTo>
                <a:lnTo>
                  <a:pt x="0" y="11"/>
                </a:lnTo>
                <a:lnTo>
                  <a:pt x="0" y="12"/>
                </a:lnTo>
                <a:lnTo>
                  <a:pt x="0" y="14"/>
                </a:lnTo>
                <a:lnTo>
                  <a:pt x="0" y="17"/>
                </a:lnTo>
                <a:lnTo>
                  <a:pt x="2" y="18"/>
                </a:lnTo>
                <a:lnTo>
                  <a:pt x="2" y="20"/>
                </a:lnTo>
                <a:lnTo>
                  <a:pt x="3" y="22"/>
                </a:lnTo>
                <a:lnTo>
                  <a:pt x="5" y="23"/>
                </a:lnTo>
                <a:lnTo>
                  <a:pt x="7" y="23"/>
                </a:lnTo>
                <a:lnTo>
                  <a:pt x="11" y="25"/>
                </a:lnTo>
                <a:lnTo>
                  <a:pt x="13" y="25"/>
                </a:lnTo>
                <a:lnTo>
                  <a:pt x="15" y="25"/>
                </a:lnTo>
                <a:close/>
              </a:path>
            </a:pathLst>
          </a:custGeom>
          <a:solidFill>
            <a:srgbClr val="000000"/>
          </a:solidFill>
          <a:ln w="28575" cmpd="sng">
            <a:solidFill>
              <a:srgbClr val="000000"/>
            </a:solidFill>
            <a:round/>
            <a:headEnd/>
            <a:tailEnd/>
          </a:ln>
        </p:spPr>
        <p:txBody>
          <a:bodyPr/>
          <a:lstStyle/>
          <a:p>
            <a:endParaRPr lang="zh-CN" altLang="en-US"/>
          </a:p>
        </p:txBody>
      </p:sp>
      <p:sp>
        <p:nvSpPr>
          <p:cNvPr id="19489" name="Line 40"/>
          <p:cNvSpPr>
            <a:spLocks noChangeShapeType="1"/>
          </p:cNvSpPr>
          <p:nvPr/>
        </p:nvSpPr>
        <p:spPr bwMode="auto">
          <a:xfrm flipH="1">
            <a:off x="1093788" y="3709988"/>
            <a:ext cx="3479800" cy="635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Freeform 41"/>
          <p:cNvSpPr>
            <a:spLocks/>
          </p:cNvSpPr>
          <p:nvPr/>
        </p:nvSpPr>
        <p:spPr bwMode="auto">
          <a:xfrm>
            <a:off x="2560638" y="2400300"/>
            <a:ext cx="1330325" cy="638175"/>
          </a:xfrm>
          <a:custGeom>
            <a:avLst/>
            <a:gdLst>
              <a:gd name="T0" fmla="*/ 1330325 w 521"/>
              <a:gd name="T1" fmla="*/ 636083 h 305"/>
              <a:gd name="T2" fmla="*/ 781343 w 521"/>
              <a:gd name="T3" fmla="*/ 638175 h 305"/>
              <a:gd name="T4" fmla="*/ 781343 w 521"/>
              <a:gd name="T5" fmla="*/ 0 h 305"/>
              <a:gd name="T6" fmla="*/ 0 w 521"/>
              <a:gd name="T7" fmla="*/ 0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305">
                <a:moveTo>
                  <a:pt x="521" y="304"/>
                </a:moveTo>
                <a:lnTo>
                  <a:pt x="306" y="305"/>
                </a:lnTo>
                <a:lnTo>
                  <a:pt x="306" y="0"/>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1" name="Freeform 42"/>
          <p:cNvSpPr>
            <a:spLocks/>
          </p:cNvSpPr>
          <p:nvPr/>
        </p:nvSpPr>
        <p:spPr bwMode="auto">
          <a:xfrm>
            <a:off x="2560638" y="2570163"/>
            <a:ext cx="1330325" cy="936625"/>
          </a:xfrm>
          <a:custGeom>
            <a:avLst/>
            <a:gdLst>
              <a:gd name="T0" fmla="*/ 1330325 w 521"/>
              <a:gd name="T1" fmla="*/ 932377 h 441"/>
              <a:gd name="T2" fmla="*/ 600051 w 521"/>
              <a:gd name="T3" fmla="*/ 936625 h 441"/>
              <a:gd name="T4" fmla="*/ 600051 w 521"/>
              <a:gd name="T5" fmla="*/ 0 h 441"/>
              <a:gd name="T6" fmla="*/ 0 w 521"/>
              <a:gd name="T7" fmla="*/ 0 h 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41">
                <a:moveTo>
                  <a:pt x="521" y="439"/>
                </a:moveTo>
                <a:lnTo>
                  <a:pt x="235" y="441"/>
                </a:lnTo>
                <a:lnTo>
                  <a:pt x="235" y="0"/>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2" name="Rectangle 43"/>
          <p:cNvSpPr>
            <a:spLocks noChangeArrowheads="1"/>
          </p:cNvSpPr>
          <p:nvPr/>
        </p:nvSpPr>
        <p:spPr bwMode="auto">
          <a:xfrm>
            <a:off x="2395538" y="154781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ea typeface="宋体" panose="02010600030101010101" pitchFamily="2" charset="-122"/>
              </a:rPr>
              <a:t>0</a:t>
            </a:r>
          </a:p>
        </p:txBody>
      </p:sp>
      <p:sp>
        <p:nvSpPr>
          <p:cNvPr id="19493" name="Rectangle 48"/>
          <p:cNvSpPr>
            <a:spLocks noChangeArrowheads="1"/>
          </p:cNvSpPr>
          <p:nvPr/>
        </p:nvSpPr>
        <p:spPr bwMode="auto">
          <a:xfrm>
            <a:off x="2311400" y="2463800"/>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31</a:t>
            </a:r>
          </a:p>
        </p:txBody>
      </p:sp>
      <p:grpSp>
        <p:nvGrpSpPr>
          <p:cNvPr id="19494" name="Group 49"/>
          <p:cNvGrpSpPr>
            <a:grpSpLocks/>
          </p:cNvGrpSpPr>
          <p:nvPr/>
        </p:nvGrpSpPr>
        <p:grpSpPr bwMode="auto">
          <a:xfrm>
            <a:off x="2695575" y="2044700"/>
            <a:ext cx="26988" cy="157163"/>
            <a:chOff x="1238" y="2071"/>
            <a:chExt cx="11" cy="75"/>
          </a:xfrm>
        </p:grpSpPr>
        <p:sp>
          <p:nvSpPr>
            <p:cNvPr id="19567" name="Freeform 50"/>
            <p:cNvSpPr>
              <a:spLocks/>
            </p:cNvSpPr>
            <p:nvPr/>
          </p:nvSpPr>
          <p:spPr bwMode="auto">
            <a:xfrm>
              <a:off x="1238" y="2104"/>
              <a:ext cx="11" cy="9"/>
            </a:xfrm>
            <a:custGeom>
              <a:avLst/>
              <a:gdLst>
                <a:gd name="T0" fmla="*/ 11 w 11"/>
                <a:gd name="T1" fmla="*/ 3 h 9"/>
                <a:gd name="T2" fmla="*/ 11 w 11"/>
                <a:gd name="T3" fmla="*/ 3 h 9"/>
                <a:gd name="T4" fmla="*/ 11 w 11"/>
                <a:gd name="T5" fmla="*/ 3 h 9"/>
                <a:gd name="T6" fmla="*/ 11 w 11"/>
                <a:gd name="T7" fmla="*/ 1 h 9"/>
                <a:gd name="T8" fmla="*/ 9 w 11"/>
                <a:gd name="T9" fmla="*/ 1 h 9"/>
                <a:gd name="T10" fmla="*/ 9 w 11"/>
                <a:gd name="T11" fmla="*/ 0 h 9"/>
                <a:gd name="T12" fmla="*/ 9 w 11"/>
                <a:gd name="T13" fmla="*/ 0 h 9"/>
                <a:gd name="T14" fmla="*/ 7 w 11"/>
                <a:gd name="T15" fmla="*/ 0 h 9"/>
                <a:gd name="T16" fmla="*/ 7 w 11"/>
                <a:gd name="T17" fmla="*/ 0 h 9"/>
                <a:gd name="T18" fmla="*/ 5 w 11"/>
                <a:gd name="T19" fmla="*/ 0 h 9"/>
                <a:gd name="T20" fmla="*/ 5 w 11"/>
                <a:gd name="T21" fmla="*/ 0 h 9"/>
                <a:gd name="T22" fmla="*/ 3 w 11"/>
                <a:gd name="T23" fmla="*/ 0 h 9"/>
                <a:gd name="T24" fmla="*/ 3 w 11"/>
                <a:gd name="T25" fmla="*/ 0 h 9"/>
                <a:gd name="T26" fmla="*/ 3 w 11"/>
                <a:gd name="T27" fmla="*/ 0 h 9"/>
                <a:gd name="T28" fmla="*/ 1 w 11"/>
                <a:gd name="T29" fmla="*/ 0 h 9"/>
                <a:gd name="T30" fmla="*/ 1 w 11"/>
                <a:gd name="T31" fmla="*/ 0 h 9"/>
                <a:gd name="T32" fmla="*/ 0 w 11"/>
                <a:gd name="T33" fmla="*/ 1 h 9"/>
                <a:gd name="T34" fmla="*/ 0 w 11"/>
                <a:gd name="T35" fmla="*/ 1 h 9"/>
                <a:gd name="T36" fmla="*/ 0 w 11"/>
                <a:gd name="T37" fmla="*/ 3 h 9"/>
                <a:gd name="T38" fmla="*/ 0 w 11"/>
                <a:gd name="T39" fmla="*/ 3 h 9"/>
                <a:gd name="T40" fmla="*/ 0 w 11"/>
                <a:gd name="T41" fmla="*/ 4 h 9"/>
                <a:gd name="T42" fmla="*/ 0 w 11"/>
                <a:gd name="T43" fmla="*/ 4 h 9"/>
                <a:gd name="T44" fmla="*/ 0 w 11"/>
                <a:gd name="T45" fmla="*/ 6 h 9"/>
                <a:gd name="T46" fmla="*/ 0 w 11"/>
                <a:gd name="T47" fmla="*/ 6 h 9"/>
                <a:gd name="T48" fmla="*/ 0 w 11"/>
                <a:gd name="T49" fmla="*/ 6 h 9"/>
                <a:gd name="T50" fmla="*/ 1 w 11"/>
                <a:gd name="T51" fmla="*/ 8 h 9"/>
                <a:gd name="T52" fmla="*/ 1 w 11"/>
                <a:gd name="T53" fmla="*/ 8 h 9"/>
                <a:gd name="T54" fmla="*/ 3 w 11"/>
                <a:gd name="T55" fmla="*/ 8 h 9"/>
                <a:gd name="T56" fmla="*/ 3 w 11"/>
                <a:gd name="T57" fmla="*/ 9 h 9"/>
                <a:gd name="T58" fmla="*/ 3 w 11"/>
                <a:gd name="T59" fmla="*/ 9 h 9"/>
                <a:gd name="T60" fmla="*/ 5 w 11"/>
                <a:gd name="T61" fmla="*/ 9 h 9"/>
                <a:gd name="T62" fmla="*/ 5 w 11"/>
                <a:gd name="T63" fmla="*/ 9 h 9"/>
                <a:gd name="T64" fmla="*/ 7 w 11"/>
                <a:gd name="T65" fmla="*/ 9 h 9"/>
                <a:gd name="T66" fmla="*/ 7 w 11"/>
                <a:gd name="T67" fmla="*/ 8 h 9"/>
                <a:gd name="T68" fmla="*/ 9 w 11"/>
                <a:gd name="T69" fmla="*/ 8 h 9"/>
                <a:gd name="T70" fmla="*/ 9 w 11"/>
                <a:gd name="T71" fmla="*/ 8 h 9"/>
                <a:gd name="T72" fmla="*/ 9 w 11"/>
                <a:gd name="T73" fmla="*/ 6 h 9"/>
                <a:gd name="T74" fmla="*/ 11 w 11"/>
                <a:gd name="T75" fmla="*/ 6 h 9"/>
                <a:gd name="T76" fmla="*/ 11 w 11"/>
                <a:gd name="T77" fmla="*/ 6 h 9"/>
                <a:gd name="T78" fmla="*/ 11 w 11"/>
                <a:gd name="T79" fmla="*/ 4 h 9"/>
                <a:gd name="T80" fmla="*/ 11 w 11"/>
                <a:gd name="T81" fmla="*/ 4 h 9"/>
                <a:gd name="T82" fmla="*/ 11 w 11"/>
                <a:gd name="T83" fmla="*/ 4 h 9"/>
                <a:gd name="T84" fmla="*/ 11 w 11"/>
                <a:gd name="T85" fmla="*/ 3 h 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 h="9">
                  <a:moveTo>
                    <a:pt x="11" y="3"/>
                  </a:moveTo>
                  <a:lnTo>
                    <a:pt x="11" y="3"/>
                  </a:lnTo>
                  <a:lnTo>
                    <a:pt x="11" y="1"/>
                  </a:lnTo>
                  <a:lnTo>
                    <a:pt x="9" y="1"/>
                  </a:lnTo>
                  <a:lnTo>
                    <a:pt x="9" y="0"/>
                  </a:lnTo>
                  <a:lnTo>
                    <a:pt x="7" y="0"/>
                  </a:lnTo>
                  <a:lnTo>
                    <a:pt x="5" y="0"/>
                  </a:lnTo>
                  <a:lnTo>
                    <a:pt x="3" y="0"/>
                  </a:lnTo>
                  <a:lnTo>
                    <a:pt x="1" y="0"/>
                  </a:lnTo>
                  <a:lnTo>
                    <a:pt x="0" y="1"/>
                  </a:lnTo>
                  <a:lnTo>
                    <a:pt x="0" y="3"/>
                  </a:lnTo>
                  <a:lnTo>
                    <a:pt x="0" y="4"/>
                  </a:lnTo>
                  <a:lnTo>
                    <a:pt x="0" y="6"/>
                  </a:lnTo>
                  <a:lnTo>
                    <a:pt x="1" y="8"/>
                  </a:lnTo>
                  <a:lnTo>
                    <a:pt x="3" y="8"/>
                  </a:lnTo>
                  <a:lnTo>
                    <a:pt x="3" y="9"/>
                  </a:lnTo>
                  <a:lnTo>
                    <a:pt x="5" y="9"/>
                  </a:lnTo>
                  <a:lnTo>
                    <a:pt x="7" y="9"/>
                  </a:lnTo>
                  <a:lnTo>
                    <a:pt x="7" y="8"/>
                  </a:lnTo>
                  <a:lnTo>
                    <a:pt x="9" y="8"/>
                  </a:lnTo>
                  <a:lnTo>
                    <a:pt x="9" y="6"/>
                  </a:lnTo>
                  <a:lnTo>
                    <a:pt x="11" y="6"/>
                  </a:lnTo>
                  <a:lnTo>
                    <a:pt x="11" y="4"/>
                  </a:lnTo>
                  <a:lnTo>
                    <a:pt x="11" y="3"/>
                  </a:lnTo>
                  <a:close/>
                </a:path>
              </a:pathLst>
            </a:custGeom>
            <a:solidFill>
              <a:srgbClr val="000000"/>
            </a:solidFill>
            <a:ln w="28575" cmpd="sng">
              <a:solidFill>
                <a:srgbClr val="000000"/>
              </a:solidFill>
              <a:round/>
              <a:headEnd/>
              <a:tailEnd/>
            </a:ln>
          </p:spPr>
          <p:txBody>
            <a:bodyPr/>
            <a:lstStyle/>
            <a:p>
              <a:endParaRPr lang="zh-CN" altLang="en-US"/>
            </a:p>
          </p:txBody>
        </p:sp>
        <p:sp>
          <p:nvSpPr>
            <p:cNvPr id="19568" name="Freeform 51"/>
            <p:cNvSpPr>
              <a:spLocks/>
            </p:cNvSpPr>
            <p:nvPr/>
          </p:nvSpPr>
          <p:spPr bwMode="auto">
            <a:xfrm>
              <a:off x="1238" y="2071"/>
              <a:ext cx="11" cy="10"/>
            </a:xfrm>
            <a:custGeom>
              <a:avLst/>
              <a:gdLst>
                <a:gd name="T0" fmla="*/ 11 w 11"/>
                <a:gd name="T1" fmla="*/ 3 h 10"/>
                <a:gd name="T2" fmla="*/ 11 w 11"/>
                <a:gd name="T3" fmla="*/ 3 h 10"/>
                <a:gd name="T4" fmla="*/ 11 w 11"/>
                <a:gd name="T5" fmla="*/ 3 h 10"/>
                <a:gd name="T6" fmla="*/ 11 w 11"/>
                <a:gd name="T7" fmla="*/ 2 h 10"/>
                <a:gd name="T8" fmla="*/ 9 w 11"/>
                <a:gd name="T9" fmla="*/ 2 h 10"/>
                <a:gd name="T10" fmla="*/ 9 w 11"/>
                <a:gd name="T11" fmla="*/ 2 h 10"/>
                <a:gd name="T12" fmla="*/ 9 w 11"/>
                <a:gd name="T13" fmla="*/ 0 h 10"/>
                <a:gd name="T14" fmla="*/ 7 w 11"/>
                <a:gd name="T15" fmla="*/ 0 h 10"/>
                <a:gd name="T16" fmla="*/ 7 w 11"/>
                <a:gd name="T17" fmla="*/ 0 h 10"/>
                <a:gd name="T18" fmla="*/ 5 w 11"/>
                <a:gd name="T19" fmla="*/ 0 h 10"/>
                <a:gd name="T20" fmla="*/ 5 w 11"/>
                <a:gd name="T21" fmla="*/ 0 h 10"/>
                <a:gd name="T22" fmla="*/ 3 w 11"/>
                <a:gd name="T23" fmla="*/ 0 h 10"/>
                <a:gd name="T24" fmla="*/ 3 w 11"/>
                <a:gd name="T25" fmla="*/ 0 h 10"/>
                <a:gd name="T26" fmla="*/ 3 w 11"/>
                <a:gd name="T27" fmla="*/ 0 h 10"/>
                <a:gd name="T28" fmla="*/ 1 w 11"/>
                <a:gd name="T29" fmla="*/ 0 h 10"/>
                <a:gd name="T30" fmla="*/ 1 w 11"/>
                <a:gd name="T31" fmla="*/ 2 h 10"/>
                <a:gd name="T32" fmla="*/ 0 w 11"/>
                <a:gd name="T33" fmla="*/ 2 h 10"/>
                <a:gd name="T34" fmla="*/ 0 w 11"/>
                <a:gd name="T35" fmla="*/ 2 h 10"/>
                <a:gd name="T36" fmla="*/ 0 w 11"/>
                <a:gd name="T37" fmla="*/ 3 h 10"/>
                <a:gd name="T38" fmla="*/ 0 w 11"/>
                <a:gd name="T39" fmla="*/ 3 h 10"/>
                <a:gd name="T40" fmla="*/ 0 w 11"/>
                <a:gd name="T41" fmla="*/ 5 h 10"/>
                <a:gd name="T42" fmla="*/ 0 w 11"/>
                <a:gd name="T43" fmla="*/ 5 h 10"/>
                <a:gd name="T44" fmla="*/ 0 w 11"/>
                <a:gd name="T45" fmla="*/ 7 h 10"/>
                <a:gd name="T46" fmla="*/ 0 w 11"/>
                <a:gd name="T47" fmla="*/ 7 h 10"/>
                <a:gd name="T48" fmla="*/ 0 w 11"/>
                <a:gd name="T49" fmla="*/ 8 h 10"/>
                <a:gd name="T50" fmla="*/ 1 w 11"/>
                <a:gd name="T51" fmla="*/ 8 h 10"/>
                <a:gd name="T52" fmla="*/ 1 w 11"/>
                <a:gd name="T53" fmla="*/ 8 h 10"/>
                <a:gd name="T54" fmla="*/ 3 w 11"/>
                <a:gd name="T55" fmla="*/ 10 h 10"/>
                <a:gd name="T56" fmla="*/ 3 w 11"/>
                <a:gd name="T57" fmla="*/ 10 h 10"/>
                <a:gd name="T58" fmla="*/ 3 w 11"/>
                <a:gd name="T59" fmla="*/ 10 h 10"/>
                <a:gd name="T60" fmla="*/ 5 w 11"/>
                <a:gd name="T61" fmla="*/ 10 h 10"/>
                <a:gd name="T62" fmla="*/ 5 w 11"/>
                <a:gd name="T63" fmla="*/ 10 h 10"/>
                <a:gd name="T64" fmla="*/ 7 w 11"/>
                <a:gd name="T65" fmla="*/ 10 h 10"/>
                <a:gd name="T66" fmla="*/ 7 w 11"/>
                <a:gd name="T67" fmla="*/ 10 h 10"/>
                <a:gd name="T68" fmla="*/ 9 w 11"/>
                <a:gd name="T69" fmla="*/ 8 h 10"/>
                <a:gd name="T70" fmla="*/ 9 w 11"/>
                <a:gd name="T71" fmla="*/ 8 h 10"/>
                <a:gd name="T72" fmla="*/ 9 w 11"/>
                <a:gd name="T73" fmla="*/ 8 h 10"/>
                <a:gd name="T74" fmla="*/ 11 w 11"/>
                <a:gd name="T75" fmla="*/ 7 h 10"/>
                <a:gd name="T76" fmla="*/ 11 w 11"/>
                <a:gd name="T77" fmla="*/ 7 h 10"/>
                <a:gd name="T78" fmla="*/ 11 w 11"/>
                <a:gd name="T79" fmla="*/ 5 h 10"/>
                <a:gd name="T80" fmla="*/ 11 w 11"/>
                <a:gd name="T81" fmla="*/ 5 h 10"/>
                <a:gd name="T82" fmla="*/ 11 w 11"/>
                <a:gd name="T83" fmla="*/ 5 h 10"/>
                <a:gd name="T84" fmla="*/ 11 w 11"/>
                <a:gd name="T85" fmla="*/ 3 h 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 h="10">
                  <a:moveTo>
                    <a:pt x="11" y="3"/>
                  </a:moveTo>
                  <a:lnTo>
                    <a:pt x="11" y="3"/>
                  </a:lnTo>
                  <a:lnTo>
                    <a:pt x="11" y="2"/>
                  </a:lnTo>
                  <a:lnTo>
                    <a:pt x="9" y="2"/>
                  </a:lnTo>
                  <a:lnTo>
                    <a:pt x="9" y="0"/>
                  </a:lnTo>
                  <a:lnTo>
                    <a:pt x="7" y="0"/>
                  </a:lnTo>
                  <a:lnTo>
                    <a:pt x="5" y="0"/>
                  </a:lnTo>
                  <a:lnTo>
                    <a:pt x="3" y="0"/>
                  </a:lnTo>
                  <a:lnTo>
                    <a:pt x="1" y="0"/>
                  </a:lnTo>
                  <a:lnTo>
                    <a:pt x="1" y="2"/>
                  </a:lnTo>
                  <a:lnTo>
                    <a:pt x="0" y="2"/>
                  </a:lnTo>
                  <a:lnTo>
                    <a:pt x="0" y="3"/>
                  </a:lnTo>
                  <a:lnTo>
                    <a:pt x="0" y="5"/>
                  </a:lnTo>
                  <a:lnTo>
                    <a:pt x="0" y="7"/>
                  </a:lnTo>
                  <a:lnTo>
                    <a:pt x="0" y="8"/>
                  </a:lnTo>
                  <a:lnTo>
                    <a:pt x="1" y="8"/>
                  </a:lnTo>
                  <a:lnTo>
                    <a:pt x="3" y="10"/>
                  </a:lnTo>
                  <a:lnTo>
                    <a:pt x="5" y="10"/>
                  </a:lnTo>
                  <a:lnTo>
                    <a:pt x="7" y="10"/>
                  </a:lnTo>
                  <a:lnTo>
                    <a:pt x="9" y="8"/>
                  </a:lnTo>
                  <a:lnTo>
                    <a:pt x="11" y="7"/>
                  </a:lnTo>
                  <a:lnTo>
                    <a:pt x="11" y="5"/>
                  </a:lnTo>
                  <a:lnTo>
                    <a:pt x="11" y="3"/>
                  </a:lnTo>
                  <a:close/>
                </a:path>
              </a:pathLst>
            </a:custGeom>
            <a:solidFill>
              <a:srgbClr val="000000"/>
            </a:solidFill>
            <a:ln w="28575" cmpd="sng">
              <a:solidFill>
                <a:srgbClr val="000000"/>
              </a:solidFill>
              <a:round/>
              <a:headEnd/>
              <a:tailEnd/>
            </a:ln>
          </p:spPr>
          <p:txBody>
            <a:bodyPr/>
            <a:lstStyle/>
            <a:p>
              <a:endParaRPr lang="zh-CN" altLang="en-US"/>
            </a:p>
          </p:txBody>
        </p:sp>
        <p:sp>
          <p:nvSpPr>
            <p:cNvPr id="19569" name="Freeform 52"/>
            <p:cNvSpPr>
              <a:spLocks/>
            </p:cNvSpPr>
            <p:nvPr/>
          </p:nvSpPr>
          <p:spPr bwMode="auto">
            <a:xfrm>
              <a:off x="1238" y="2135"/>
              <a:ext cx="11" cy="11"/>
            </a:xfrm>
            <a:custGeom>
              <a:avLst/>
              <a:gdLst>
                <a:gd name="T0" fmla="*/ 11 w 11"/>
                <a:gd name="T1" fmla="*/ 4 h 11"/>
                <a:gd name="T2" fmla="*/ 11 w 11"/>
                <a:gd name="T3" fmla="*/ 4 h 11"/>
                <a:gd name="T4" fmla="*/ 11 w 11"/>
                <a:gd name="T5" fmla="*/ 3 h 11"/>
                <a:gd name="T6" fmla="*/ 11 w 11"/>
                <a:gd name="T7" fmla="*/ 3 h 11"/>
                <a:gd name="T8" fmla="*/ 9 w 11"/>
                <a:gd name="T9" fmla="*/ 3 h 11"/>
                <a:gd name="T10" fmla="*/ 9 w 11"/>
                <a:gd name="T11" fmla="*/ 1 h 11"/>
                <a:gd name="T12" fmla="*/ 9 w 11"/>
                <a:gd name="T13" fmla="*/ 1 h 11"/>
                <a:gd name="T14" fmla="*/ 7 w 11"/>
                <a:gd name="T15" fmla="*/ 1 h 11"/>
                <a:gd name="T16" fmla="*/ 7 w 11"/>
                <a:gd name="T17" fmla="*/ 1 h 11"/>
                <a:gd name="T18" fmla="*/ 5 w 11"/>
                <a:gd name="T19" fmla="*/ 0 h 11"/>
                <a:gd name="T20" fmla="*/ 5 w 11"/>
                <a:gd name="T21" fmla="*/ 0 h 11"/>
                <a:gd name="T22" fmla="*/ 3 w 11"/>
                <a:gd name="T23" fmla="*/ 0 h 11"/>
                <a:gd name="T24" fmla="*/ 3 w 11"/>
                <a:gd name="T25" fmla="*/ 1 h 11"/>
                <a:gd name="T26" fmla="*/ 3 w 11"/>
                <a:gd name="T27" fmla="*/ 1 h 11"/>
                <a:gd name="T28" fmla="*/ 1 w 11"/>
                <a:gd name="T29" fmla="*/ 1 h 11"/>
                <a:gd name="T30" fmla="*/ 1 w 11"/>
                <a:gd name="T31" fmla="*/ 1 h 11"/>
                <a:gd name="T32" fmla="*/ 0 w 11"/>
                <a:gd name="T33" fmla="*/ 3 h 11"/>
                <a:gd name="T34" fmla="*/ 0 w 11"/>
                <a:gd name="T35" fmla="*/ 3 h 11"/>
                <a:gd name="T36" fmla="*/ 0 w 11"/>
                <a:gd name="T37" fmla="*/ 3 h 11"/>
                <a:gd name="T38" fmla="*/ 0 w 11"/>
                <a:gd name="T39" fmla="*/ 4 h 11"/>
                <a:gd name="T40" fmla="*/ 0 w 11"/>
                <a:gd name="T41" fmla="*/ 4 h 11"/>
                <a:gd name="T42" fmla="*/ 0 w 11"/>
                <a:gd name="T43" fmla="*/ 6 h 11"/>
                <a:gd name="T44" fmla="*/ 0 w 11"/>
                <a:gd name="T45" fmla="*/ 6 h 11"/>
                <a:gd name="T46" fmla="*/ 0 w 11"/>
                <a:gd name="T47" fmla="*/ 7 h 11"/>
                <a:gd name="T48" fmla="*/ 0 w 11"/>
                <a:gd name="T49" fmla="*/ 7 h 11"/>
                <a:gd name="T50" fmla="*/ 1 w 11"/>
                <a:gd name="T51" fmla="*/ 9 h 11"/>
                <a:gd name="T52" fmla="*/ 1 w 11"/>
                <a:gd name="T53" fmla="*/ 9 h 11"/>
                <a:gd name="T54" fmla="*/ 3 w 11"/>
                <a:gd name="T55" fmla="*/ 9 h 11"/>
                <a:gd name="T56" fmla="*/ 3 w 11"/>
                <a:gd name="T57" fmla="*/ 9 h 11"/>
                <a:gd name="T58" fmla="*/ 3 w 11"/>
                <a:gd name="T59" fmla="*/ 11 h 11"/>
                <a:gd name="T60" fmla="*/ 5 w 11"/>
                <a:gd name="T61" fmla="*/ 11 h 11"/>
                <a:gd name="T62" fmla="*/ 5 w 11"/>
                <a:gd name="T63" fmla="*/ 11 h 11"/>
                <a:gd name="T64" fmla="*/ 7 w 11"/>
                <a:gd name="T65" fmla="*/ 9 h 11"/>
                <a:gd name="T66" fmla="*/ 7 w 11"/>
                <a:gd name="T67" fmla="*/ 9 h 11"/>
                <a:gd name="T68" fmla="*/ 9 w 11"/>
                <a:gd name="T69" fmla="*/ 9 h 11"/>
                <a:gd name="T70" fmla="*/ 9 w 11"/>
                <a:gd name="T71" fmla="*/ 9 h 11"/>
                <a:gd name="T72" fmla="*/ 9 w 11"/>
                <a:gd name="T73" fmla="*/ 7 h 11"/>
                <a:gd name="T74" fmla="*/ 11 w 11"/>
                <a:gd name="T75" fmla="*/ 7 h 11"/>
                <a:gd name="T76" fmla="*/ 11 w 11"/>
                <a:gd name="T77" fmla="*/ 6 h 11"/>
                <a:gd name="T78" fmla="*/ 11 w 11"/>
                <a:gd name="T79" fmla="*/ 6 h 11"/>
                <a:gd name="T80" fmla="*/ 11 w 11"/>
                <a:gd name="T81" fmla="*/ 4 h 11"/>
                <a:gd name="T82" fmla="*/ 11 w 11"/>
                <a:gd name="T83" fmla="*/ 4 h 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 h="11">
                  <a:moveTo>
                    <a:pt x="11" y="4"/>
                  </a:moveTo>
                  <a:lnTo>
                    <a:pt x="11" y="4"/>
                  </a:lnTo>
                  <a:lnTo>
                    <a:pt x="11" y="3"/>
                  </a:lnTo>
                  <a:lnTo>
                    <a:pt x="9" y="3"/>
                  </a:lnTo>
                  <a:lnTo>
                    <a:pt x="9" y="1"/>
                  </a:lnTo>
                  <a:lnTo>
                    <a:pt x="7" y="1"/>
                  </a:lnTo>
                  <a:lnTo>
                    <a:pt x="5" y="0"/>
                  </a:lnTo>
                  <a:lnTo>
                    <a:pt x="3" y="0"/>
                  </a:lnTo>
                  <a:lnTo>
                    <a:pt x="3" y="1"/>
                  </a:lnTo>
                  <a:lnTo>
                    <a:pt x="1" y="1"/>
                  </a:lnTo>
                  <a:lnTo>
                    <a:pt x="0" y="3"/>
                  </a:lnTo>
                  <a:lnTo>
                    <a:pt x="0" y="4"/>
                  </a:lnTo>
                  <a:lnTo>
                    <a:pt x="0" y="6"/>
                  </a:lnTo>
                  <a:lnTo>
                    <a:pt x="0" y="7"/>
                  </a:lnTo>
                  <a:lnTo>
                    <a:pt x="1" y="9"/>
                  </a:lnTo>
                  <a:lnTo>
                    <a:pt x="3" y="9"/>
                  </a:lnTo>
                  <a:lnTo>
                    <a:pt x="3" y="11"/>
                  </a:lnTo>
                  <a:lnTo>
                    <a:pt x="5" y="11"/>
                  </a:lnTo>
                  <a:lnTo>
                    <a:pt x="7" y="9"/>
                  </a:lnTo>
                  <a:lnTo>
                    <a:pt x="9" y="9"/>
                  </a:lnTo>
                  <a:lnTo>
                    <a:pt x="9" y="7"/>
                  </a:lnTo>
                  <a:lnTo>
                    <a:pt x="11" y="7"/>
                  </a:lnTo>
                  <a:lnTo>
                    <a:pt x="11" y="6"/>
                  </a:lnTo>
                  <a:lnTo>
                    <a:pt x="11" y="4"/>
                  </a:lnTo>
                  <a:close/>
                </a:path>
              </a:pathLst>
            </a:custGeom>
            <a:solidFill>
              <a:srgbClr val="000000"/>
            </a:solidFill>
            <a:ln w="28575" cmpd="sng">
              <a:solidFill>
                <a:srgbClr val="000000"/>
              </a:solidFill>
              <a:round/>
              <a:headEnd/>
              <a:tailEnd/>
            </a:ln>
          </p:spPr>
          <p:txBody>
            <a:bodyPr/>
            <a:lstStyle/>
            <a:p>
              <a:endParaRPr lang="zh-CN" altLang="en-US"/>
            </a:p>
          </p:txBody>
        </p:sp>
      </p:grpSp>
      <p:sp>
        <p:nvSpPr>
          <p:cNvPr id="19495" name="Freeform 53"/>
          <p:cNvSpPr>
            <a:spLocks/>
          </p:cNvSpPr>
          <p:nvPr/>
        </p:nvSpPr>
        <p:spPr bwMode="auto">
          <a:xfrm>
            <a:off x="3486150" y="3679825"/>
            <a:ext cx="69850" cy="69850"/>
          </a:xfrm>
          <a:custGeom>
            <a:avLst/>
            <a:gdLst>
              <a:gd name="T0" fmla="*/ 32742 w 32"/>
              <a:gd name="T1" fmla="*/ 64676 h 27"/>
              <a:gd name="T2" fmla="*/ 41473 w 32"/>
              <a:gd name="T3" fmla="*/ 69850 h 27"/>
              <a:gd name="T4" fmla="*/ 45839 w 32"/>
              <a:gd name="T5" fmla="*/ 64676 h 27"/>
              <a:gd name="T6" fmla="*/ 50205 w 32"/>
              <a:gd name="T7" fmla="*/ 64676 h 27"/>
              <a:gd name="T8" fmla="*/ 54570 w 32"/>
              <a:gd name="T9" fmla="*/ 59502 h 27"/>
              <a:gd name="T10" fmla="*/ 58936 w 32"/>
              <a:gd name="T11" fmla="*/ 56915 h 27"/>
              <a:gd name="T12" fmla="*/ 63302 w 32"/>
              <a:gd name="T13" fmla="*/ 51741 h 27"/>
              <a:gd name="T14" fmla="*/ 65484 w 32"/>
              <a:gd name="T15" fmla="*/ 49154 h 27"/>
              <a:gd name="T16" fmla="*/ 65484 w 32"/>
              <a:gd name="T17" fmla="*/ 43980 h 27"/>
              <a:gd name="T18" fmla="*/ 69850 w 32"/>
              <a:gd name="T19" fmla="*/ 41393 h 27"/>
              <a:gd name="T20" fmla="*/ 69850 w 32"/>
              <a:gd name="T21" fmla="*/ 33631 h 27"/>
              <a:gd name="T22" fmla="*/ 69850 w 32"/>
              <a:gd name="T23" fmla="*/ 28457 h 27"/>
              <a:gd name="T24" fmla="*/ 65484 w 32"/>
              <a:gd name="T25" fmla="*/ 25870 h 27"/>
              <a:gd name="T26" fmla="*/ 65484 w 32"/>
              <a:gd name="T27" fmla="*/ 20696 h 27"/>
              <a:gd name="T28" fmla="*/ 63302 w 32"/>
              <a:gd name="T29" fmla="*/ 12935 h 27"/>
              <a:gd name="T30" fmla="*/ 58936 w 32"/>
              <a:gd name="T31" fmla="*/ 7761 h 27"/>
              <a:gd name="T32" fmla="*/ 54570 w 32"/>
              <a:gd name="T33" fmla="*/ 7761 h 27"/>
              <a:gd name="T34" fmla="*/ 50205 w 32"/>
              <a:gd name="T35" fmla="*/ 5174 h 27"/>
              <a:gd name="T36" fmla="*/ 45839 w 32"/>
              <a:gd name="T37" fmla="*/ 0 h 27"/>
              <a:gd name="T38" fmla="*/ 41473 w 32"/>
              <a:gd name="T39" fmla="*/ 0 h 27"/>
              <a:gd name="T40" fmla="*/ 32742 w 32"/>
              <a:gd name="T41" fmla="*/ 0 h 27"/>
              <a:gd name="T42" fmla="*/ 28377 w 32"/>
              <a:gd name="T43" fmla="*/ 0 h 27"/>
              <a:gd name="T44" fmla="*/ 24011 w 32"/>
              <a:gd name="T45" fmla="*/ 0 h 27"/>
              <a:gd name="T46" fmla="*/ 19645 w 32"/>
              <a:gd name="T47" fmla="*/ 5174 h 27"/>
              <a:gd name="T48" fmla="*/ 17463 w 32"/>
              <a:gd name="T49" fmla="*/ 7761 h 27"/>
              <a:gd name="T50" fmla="*/ 13097 w 32"/>
              <a:gd name="T51" fmla="*/ 7761 h 27"/>
              <a:gd name="T52" fmla="*/ 8731 w 32"/>
              <a:gd name="T53" fmla="*/ 12935 h 27"/>
              <a:gd name="T54" fmla="*/ 4366 w 32"/>
              <a:gd name="T55" fmla="*/ 20696 h 27"/>
              <a:gd name="T56" fmla="*/ 4366 w 32"/>
              <a:gd name="T57" fmla="*/ 25870 h 27"/>
              <a:gd name="T58" fmla="*/ 0 w 32"/>
              <a:gd name="T59" fmla="*/ 28457 h 27"/>
              <a:gd name="T60" fmla="*/ 0 w 32"/>
              <a:gd name="T61" fmla="*/ 33631 h 27"/>
              <a:gd name="T62" fmla="*/ 0 w 32"/>
              <a:gd name="T63" fmla="*/ 41393 h 27"/>
              <a:gd name="T64" fmla="*/ 4366 w 32"/>
              <a:gd name="T65" fmla="*/ 43980 h 27"/>
              <a:gd name="T66" fmla="*/ 4366 w 32"/>
              <a:gd name="T67" fmla="*/ 49154 h 27"/>
              <a:gd name="T68" fmla="*/ 8731 w 32"/>
              <a:gd name="T69" fmla="*/ 51741 h 27"/>
              <a:gd name="T70" fmla="*/ 13097 w 32"/>
              <a:gd name="T71" fmla="*/ 56915 h 27"/>
              <a:gd name="T72" fmla="*/ 17463 w 32"/>
              <a:gd name="T73" fmla="*/ 59502 h 27"/>
              <a:gd name="T74" fmla="*/ 19645 w 32"/>
              <a:gd name="T75" fmla="*/ 64676 h 27"/>
              <a:gd name="T76" fmla="*/ 24011 w 32"/>
              <a:gd name="T77" fmla="*/ 64676 h 27"/>
              <a:gd name="T78" fmla="*/ 28377 w 32"/>
              <a:gd name="T79" fmla="*/ 69850 h 27"/>
              <a:gd name="T80" fmla="*/ 32742 w 32"/>
              <a:gd name="T81" fmla="*/ 69850 h 27"/>
              <a:gd name="T82" fmla="*/ 32742 w 32"/>
              <a:gd name="T83" fmla="*/ 69850 h 27"/>
              <a:gd name="T84" fmla="*/ 32742 w 32"/>
              <a:gd name="T85" fmla="*/ 64676 h 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 h="27">
                <a:moveTo>
                  <a:pt x="15" y="25"/>
                </a:moveTo>
                <a:lnTo>
                  <a:pt x="19" y="27"/>
                </a:lnTo>
                <a:lnTo>
                  <a:pt x="21" y="25"/>
                </a:lnTo>
                <a:lnTo>
                  <a:pt x="23" y="25"/>
                </a:lnTo>
                <a:lnTo>
                  <a:pt x="25" y="23"/>
                </a:lnTo>
                <a:lnTo>
                  <a:pt x="27" y="22"/>
                </a:lnTo>
                <a:lnTo>
                  <a:pt x="29" y="20"/>
                </a:lnTo>
                <a:lnTo>
                  <a:pt x="30" y="19"/>
                </a:lnTo>
                <a:lnTo>
                  <a:pt x="30" y="17"/>
                </a:lnTo>
                <a:lnTo>
                  <a:pt x="32" y="16"/>
                </a:lnTo>
                <a:lnTo>
                  <a:pt x="32" y="13"/>
                </a:lnTo>
                <a:lnTo>
                  <a:pt x="32" y="11"/>
                </a:lnTo>
                <a:lnTo>
                  <a:pt x="30" y="10"/>
                </a:lnTo>
                <a:lnTo>
                  <a:pt x="30" y="8"/>
                </a:lnTo>
                <a:lnTo>
                  <a:pt x="29" y="5"/>
                </a:lnTo>
                <a:lnTo>
                  <a:pt x="27" y="3"/>
                </a:lnTo>
                <a:lnTo>
                  <a:pt x="25" y="3"/>
                </a:lnTo>
                <a:lnTo>
                  <a:pt x="23" y="2"/>
                </a:lnTo>
                <a:lnTo>
                  <a:pt x="21" y="0"/>
                </a:lnTo>
                <a:lnTo>
                  <a:pt x="19" y="0"/>
                </a:lnTo>
                <a:lnTo>
                  <a:pt x="15" y="0"/>
                </a:lnTo>
                <a:lnTo>
                  <a:pt x="13" y="0"/>
                </a:lnTo>
                <a:lnTo>
                  <a:pt x="11" y="0"/>
                </a:lnTo>
                <a:lnTo>
                  <a:pt x="9" y="2"/>
                </a:lnTo>
                <a:lnTo>
                  <a:pt x="8" y="3"/>
                </a:lnTo>
                <a:lnTo>
                  <a:pt x="6" y="3"/>
                </a:lnTo>
                <a:lnTo>
                  <a:pt x="4" y="5"/>
                </a:lnTo>
                <a:lnTo>
                  <a:pt x="2" y="8"/>
                </a:lnTo>
                <a:lnTo>
                  <a:pt x="2" y="10"/>
                </a:lnTo>
                <a:lnTo>
                  <a:pt x="0" y="11"/>
                </a:lnTo>
                <a:lnTo>
                  <a:pt x="0" y="13"/>
                </a:lnTo>
                <a:lnTo>
                  <a:pt x="0" y="16"/>
                </a:lnTo>
                <a:lnTo>
                  <a:pt x="2" y="17"/>
                </a:lnTo>
                <a:lnTo>
                  <a:pt x="2" y="19"/>
                </a:lnTo>
                <a:lnTo>
                  <a:pt x="4" y="20"/>
                </a:lnTo>
                <a:lnTo>
                  <a:pt x="6" y="22"/>
                </a:lnTo>
                <a:lnTo>
                  <a:pt x="8" y="23"/>
                </a:lnTo>
                <a:lnTo>
                  <a:pt x="9" y="25"/>
                </a:lnTo>
                <a:lnTo>
                  <a:pt x="11" y="25"/>
                </a:lnTo>
                <a:lnTo>
                  <a:pt x="13" y="27"/>
                </a:lnTo>
                <a:lnTo>
                  <a:pt x="15" y="27"/>
                </a:lnTo>
                <a:lnTo>
                  <a:pt x="15" y="25"/>
                </a:lnTo>
                <a:close/>
              </a:path>
            </a:pathLst>
          </a:custGeom>
          <a:solidFill>
            <a:srgbClr val="000000"/>
          </a:solidFill>
          <a:ln w="28575" cmpd="sng">
            <a:solidFill>
              <a:srgbClr val="000000"/>
            </a:solidFill>
            <a:round/>
            <a:headEnd/>
            <a:tailEnd/>
          </a:ln>
        </p:spPr>
        <p:txBody>
          <a:bodyPr/>
          <a:lstStyle/>
          <a:p>
            <a:endParaRPr lang="zh-CN" altLang="en-US"/>
          </a:p>
        </p:txBody>
      </p:sp>
      <p:sp>
        <p:nvSpPr>
          <p:cNvPr id="19496" name="Line 54"/>
          <p:cNvSpPr>
            <a:spLocks noChangeShapeType="1"/>
          </p:cNvSpPr>
          <p:nvPr/>
        </p:nvSpPr>
        <p:spPr bwMode="auto">
          <a:xfrm flipH="1">
            <a:off x="2560638" y="1657350"/>
            <a:ext cx="133032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7" name="Freeform 55"/>
          <p:cNvSpPr>
            <a:spLocks/>
          </p:cNvSpPr>
          <p:nvPr/>
        </p:nvSpPr>
        <p:spPr bwMode="auto">
          <a:xfrm>
            <a:off x="3660775" y="1952625"/>
            <a:ext cx="76200" cy="66675"/>
          </a:xfrm>
          <a:custGeom>
            <a:avLst/>
            <a:gdLst>
              <a:gd name="T0" fmla="*/ 38100 w 30"/>
              <a:gd name="T1" fmla="*/ 61546 h 26"/>
              <a:gd name="T2" fmla="*/ 48260 w 30"/>
              <a:gd name="T3" fmla="*/ 66675 h 26"/>
              <a:gd name="T4" fmla="*/ 53340 w 30"/>
              <a:gd name="T5" fmla="*/ 61546 h 26"/>
              <a:gd name="T6" fmla="*/ 58420 w 30"/>
              <a:gd name="T7" fmla="*/ 61546 h 26"/>
              <a:gd name="T8" fmla="*/ 63500 w 30"/>
              <a:gd name="T9" fmla="*/ 58982 h 26"/>
              <a:gd name="T10" fmla="*/ 66040 w 30"/>
              <a:gd name="T11" fmla="*/ 53853 h 26"/>
              <a:gd name="T12" fmla="*/ 71120 w 30"/>
              <a:gd name="T13" fmla="*/ 51288 h 26"/>
              <a:gd name="T14" fmla="*/ 76200 w 30"/>
              <a:gd name="T15" fmla="*/ 46160 h 26"/>
              <a:gd name="T16" fmla="*/ 76200 w 30"/>
              <a:gd name="T17" fmla="*/ 43595 h 26"/>
              <a:gd name="T18" fmla="*/ 76200 w 30"/>
              <a:gd name="T19" fmla="*/ 38466 h 26"/>
              <a:gd name="T20" fmla="*/ 76200 w 30"/>
              <a:gd name="T21" fmla="*/ 35902 h 26"/>
              <a:gd name="T22" fmla="*/ 76200 w 30"/>
              <a:gd name="T23" fmla="*/ 25644 h 26"/>
              <a:gd name="T24" fmla="*/ 76200 w 30"/>
              <a:gd name="T25" fmla="*/ 23080 h 26"/>
              <a:gd name="T26" fmla="*/ 76200 w 30"/>
              <a:gd name="T27" fmla="*/ 17951 h 26"/>
              <a:gd name="T28" fmla="*/ 71120 w 30"/>
              <a:gd name="T29" fmla="*/ 15387 h 26"/>
              <a:gd name="T30" fmla="*/ 66040 w 30"/>
              <a:gd name="T31" fmla="*/ 10258 h 26"/>
              <a:gd name="T32" fmla="*/ 63500 w 30"/>
              <a:gd name="T33" fmla="*/ 7693 h 26"/>
              <a:gd name="T34" fmla="*/ 58420 w 30"/>
              <a:gd name="T35" fmla="*/ 2564 h 26"/>
              <a:gd name="T36" fmla="*/ 53340 w 30"/>
              <a:gd name="T37" fmla="*/ 2564 h 26"/>
              <a:gd name="T38" fmla="*/ 48260 w 30"/>
              <a:gd name="T39" fmla="*/ 0 h 26"/>
              <a:gd name="T40" fmla="*/ 38100 w 30"/>
              <a:gd name="T41" fmla="*/ 0 h 26"/>
              <a:gd name="T42" fmla="*/ 33020 w 30"/>
              <a:gd name="T43" fmla="*/ 0 h 26"/>
              <a:gd name="T44" fmla="*/ 27940 w 30"/>
              <a:gd name="T45" fmla="*/ 2564 h 26"/>
              <a:gd name="T46" fmla="*/ 17780 w 30"/>
              <a:gd name="T47" fmla="*/ 2564 h 26"/>
              <a:gd name="T48" fmla="*/ 12700 w 30"/>
              <a:gd name="T49" fmla="*/ 7693 h 26"/>
              <a:gd name="T50" fmla="*/ 7620 w 30"/>
              <a:gd name="T51" fmla="*/ 10258 h 26"/>
              <a:gd name="T52" fmla="*/ 5080 w 30"/>
              <a:gd name="T53" fmla="*/ 15387 h 26"/>
              <a:gd name="T54" fmla="*/ 5080 w 30"/>
              <a:gd name="T55" fmla="*/ 17951 h 26"/>
              <a:gd name="T56" fmla="*/ 0 w 30"/>
              <a:gd name="T57" fmla="*/ 23080 h 26"/>
              <a:gd name="T58" fmla="*/ 0 w 30"/>
              <a:gd name="T59" fmla="*/ 25644 h 26"/>
              <a:gd name="T60" fmla="*/ 0 w 30"/>
              <a:gd name="T61" fmla="*/ 35902 h 26"/>
              <a:gd name="T62" fmla="*/ 0 w 30"/>
              <a:gd name="T63" fmla="*/ 38466 h 26"/>
              <a:gd name="T64" fmla="*/ 0 w 30"/>
              <a:gd name="T65" fmla="*/ 43595 h 26"/>
              <a:gd name="T66" fmla="*/ 5080 w 30"/>
              <a:gd name="T67" fmla="*/ 46160 h 26"/>
              <a:gd name="T68" fmla="*/ 5080 w 30"/>
              <a:gd name="T69" fmla="*/ 51288 h 26"/>
              <a:gd name="T70" fmla="*/ 7620 w 30"/>
              <a:gd name="T71" fmla="*/ 53853 h 26"/>
              <a:gd name="T72" fmla="*/ 12700 w 30"/>
              <a:gd name="T73" fmla="*/ 58982 h 26"/>
              <a:gd name="T74" fmla="*/ 17780 w 30"/>
              <a:gd name="T75" fmla="*/ 61546 h 26"/>
              <a:gd name="T76" fmla="*/ 27940 w 30"/>
              <a:gd name="T77" fmla="*/ 61546 h 26"/>
              <a:gd name="T78" fmla="*/ 33020 w 30"/>
              <a:gd name="T79" fmla="*/ 66675 h 26"/>
              <a:gd name="T80" fmla="*/ 38100 w 30"/>
              <a:gd name="T81" fmla="*/ 66675 h 26"/>
              <a:gd name="T82" fmla="*/ 38100 w 30"/>
              <a:gd name="T83" fmla="*/ 66675 h 26"/>
              <a:gd name="T84" fmla="*/ 38100 w 30"/>
              <a:gd name="T85" fmla="*/ 61546 h 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0" h="26">
                <a:moveTo>
                  <a:pt x="15" y="24"/>
                </a:moveTo>
                <a:lnTo>
                  <a:pt x="19" y="26"/>
                </a:lnTo>
                <a:lnTo>
                  <a:pt x="21" y="24"/>
                </a:lnTo>
                <a:lnTo>
                  <a:pt x="23" y="24"/>
                </a:lnTo>
                <a:lnTo>
                  <a:pt x="25" y="23"/>
                </a:lnTo>
                <a:lnTo>
                  <a:pt x="26" y="21"/>
                </a:lnTo>
                <a:lnTo>
                  <a:pt x="28" y="20"/>
                </a:lnTo>
                <a:lnTo>
                  <a:pt x="30" y="18"/>
                </a:lnTo>
                <a:lnTo>
                  <a:pt x="30" y="17"/>
                </a:lnTo>
                <a:lnTo>
                  <a:pt x="30" y="15"/>
                </a:lnTo>
                <a:lnTo>
                  <a:pt x="30" y="14"/>
                </a:lnTo>
                <a:lnTo>
                  <a:pt x="30" y="10"/>
                </a:lnTo>
                <a:lnTo>
                  <a:pt x="30" y="9"/>
                </a:lnTo>
                <a:lnTo>
                  <a:pt x="30" y="7"/>
                </a:lnTo>
                <a:lnTo>
                  <a:pt x="28" y="6"/>
                </a:lnTo>
                <a:lnTo>
                  <a:pt x="26" y="4"/>
                </a:lnTo>
                <a:lnTo>
                  <a:pt x="25" y="3"/>
                </a:lnTo>
                <a:lnTo>
                  <a:pt x="23" y="1"/>
                </a:lnTo>
                <a:lnTo>
                  <a:pt x="21" y="1"/>
                </a:lnTo>
                <a:lnTo>
                  <a:pt x="19" y="0"/>
                </a:lnTo>
                <a:lnTo>
                  <a:pt x="15" y="0"/>
                </a:lnTo>
                <a:lnTo>
                  <a:pt x="13" y="0"/>
                </a:lnTo>
                <a:lnTo>
                  <a:pt x="11" y="1"/>
                </a:lnTo>
                <a:lnTo>
                  <a:pt x="7" y="1"/>
                </a:lnTo>
                <a:lnTo>
                  <a:pt x="5" y="3"/>
                </a:lnTo>
                <a:lnTo>
                  <a:pt x="3" y="4"/>
                </a:lnTo>
                <a:lnTo>
                  <a:pt x="2" y="6"/>
                </a:lnTo>
                <a:lnTo>
                  <a:pt x="2" y="7"/>
                </a:lnTo>
                <a:lnTo>
                  <a:pt x="0" y="9"/>
                </a:lnTo>
                <a:lnTo>
                  <a:pt x="0" y="10"/>
                </a:lnTo>
                <a:lnTo>
                  <a:pt x="0" y="14"/>
                </a:lnTo>
                <a:lnTo>
                  <a:pt x="0" y="15"/>
                </a:lnTo>
                <a:lnTo>
                  <a:pt x="0" y="17"/>
                </a:lnTo>
                <a:lnTo>
                  <a:pt x="2" y="18"/>
                </a:lnTo>
                <a:lnTo>
                  <a:pt x="2" y="20"/>
                </a:lnTo>
                <a:lnTo>
                  <a:pt x="3" y="21"/>
                </a:lnTo>
                <a:lnTo>
                  <a:pt x="5" y="23"/>
                </a:lnTo>
                <a:lnTo>
                  <a:pt x="7" y="24"/>
                </a:lnTo>
                <a:lnTo>
                  <a:pt x="11" y="24"/>
                </a:lnTo>
                <a:lnTo>
                  <a:pt x="13" y="26"/>
                </a:lnTo>
                <a:lnTo>
                  <a:pt x="15" y="26"/>
                </a:lnTo>
                <a:lnTo>
                  <a:pt x="15" y="24"/>
                </a:lnTo>
                <a:close/>
              </a:path>
            </a:pathLst>
          </a:custGeom>
          <a:solidFill>
            <a:srgbClr val="000000"/>
          </a:solidFill>
          <a:ln w="28575" cmpd="sng">
            <a:solidFill>
              <a:srgbClr val="000000"/>
            </a:solidFill>
            <a:round/>
            <a:headEnd/>
            <a:tailEnd/>
          </a:ln>
        </p:spPr>
        <p:txBody>
          <a:bodyPr/>
          <a:lstStyle/>
          <a:p>
            <a:endParaRPr lang="zh-CN" altLang="en-US"/>
          </a:p>
        </p:txBody>
      </p:sp>
      <p:sp>
        <p:nvSpPr>
          <p:cNvPr id="19498" name="Rectangle 56"/>
          <p:cNvSpPr>
            <a:spLocks noChangeArrowheads="1"/>
          </p:cNvSpPr>
          <p:nvPr/>
        </p:nvSpPr>
        <p:spPr bwMode="auto">
          <a:xfrm>
            <a:off x="6970713" y="2130425"/>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M</a:t>
            </a:r>
            <a:endParaRPr lang="en-US" altLang="zh-CN" sz="1800">
              <a:latin typeface="Times New Roman" panose="02020603050405020304" pitchFamily="18" charset="0"/>
              <a:ea typeface="宋体" panose="02010600030101010101" pitchFamily="2" charset="-122"/>
            </a:endParaRPr>
          </a:p>
        </p:txBody>
      </p:sp>
      <p:sp>
        <p:nvSpPr>
          <p:cNvPr id="19499" name="Rectangle 57"/>
          <p:cNvSpPr>
            <a:spLocks noChangeArrowheads="1"/>
          </p:cNvSpPr>
          <p:nvPr/>
        </p:nvSpPr>
        <p:spPr bwMode="auto">
          <a:xfrm>
            <a:off x="6975475" y="2520950"/>
            <a:ext cx="16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U</a:t>
            </a:r>
            <a:endParaRPr lang="en-US" altLang="zh-CN" sz="1800">
              <a:latin typeface="Times New Roman" panose="02020603050405020304" pitchFamily="18" charset="0"/>
              <a:ea typeface="宋体" panose="02010600030101010101" pitchFamily="2" charset="-122"/>
            </a:endParaRPr>
          </a:p>
        </p:txBody>
      </p:sp>
      <p:sp>
        <p:nvSpPr>
          <p:cNvPr id="19500" name="Rectangle 58"/>
          <p:cNvSpPr>
            <a:spLocks noChangeArrowheads="1"/>
          </p:cNvSpPr>
          <p:nvPr/>
        </p:nvSpPr>
        <p:spPr bwMode="auto">
          <a:xfrm>
            <a:off x="6983413" y="2992438"/>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X</a:t>
            </a:r>
            <a:endParaRPr lang="en-US" altLang="zh-CN" sz="1800">
              <a:latin typeface="Times New Roman" panose="02020603050405020304" pitchFamily="18" charset="0"/>
              <a:ea typeface="宋体" panose="02010600030101010101" pitchFamily="2" charset="-122"/>
            </a:endParaRPr>
          </a:p>
        </p:txBody>
      </p:sp>
      <p:sp>
        <p:nvSpPr>
          <p:cNvPr id="19501" name="Freeform 59"/>
          <p:cNvSpPr>
            <a:spLocks/>
          </p:cNvSpPr>
          <p:nvPr/>
        </p:nvSpPr>
        <p:spPr bwMode="auto">
          <a:xfrm>
            <a:off x="6602413" y="1700213"/>
            <a:ext cx="82550" cy="93662"/>
          </a:xfrm>
          <a:custGeom>
            <a:avLst/>
            <a:gdLst>
              <a:gd name="T0" fmla="*/ 38695 w 32"/>
              <a:gd name="T1" fmla="*/ 93662 h 45"/>
              <a:gd name="T2" fmla="*/ 49014 w 32"/>
              <a:gd name="T3" fmla="*/ 93662 h 45"/>
              <a:gd name="T4" fmla="*/ 54173 w 32"/>
              <a:gd name="T5" fmla="*/ 93662 h 45"/>
              <a:gd name="T6" fmla="*/ 59333 w 32"/>
              <a:gd name="T7" fmla="*/ 87418 h 45"/>
              <a:gd name="T8" fmla="*/ 61913 w 32"/>
              <a:gd name="T9" fmla="*/ 83255 h 45"/>
              <a:gd name="T10" fmla="*/ 67072 w 32"/>
              <a:gd name="T11" fmla="*/ 83255 h 45"/>
              <a:gd name="T12" fmla="*/ 72231 w 32"/>
              <a:gd name="T13" fmla="*/ 77011 h 45"/>
              <a:gd name="T14" fmla="*/ 77391 w 32"/>
              <a:gd name="T15" fmla="*/ 70767 h 45"/>
              <a:gd name="T16" fmla="*/ 77391 w 32"/>
              <a:gd name="T17" fmla="*/ 60360 h 45"/>
              <a:gd name="T18" fmla="*/ 77391 w 32"/>
              <a:gd name="T19" fmla="*/ 54116 h 45"/>
              <a:gd name="T20" fmla="*/ 82550 w 32"/>
              <a:gd name="T21" fmla="*/ 49953 h 45"/>
              <a:gd name="T22" fmla="*/ 77391 w 32"/>
              <a:gd name="T23" fmla="*/ 37465 h 45"/>
              <a:gd name="T24" fmla="*/ 77391 w 32"/>
              <a:gd name="T25" fmla="*/ 33302 h 45"/>
              <a:gd name="T26" fmla="*/ 77391 w 32"/>
              <a:gd name="T27" fmla="*/ 27058 h 45"/>
              <a:gd name="T28" fmla="*/ 72231 w 32"/>
              <a:gd name="T29" fmla="*/ 20814 h 45"/>
              <a:gd name="T30" fmla="*/ 67072 w 32"/>
              <a:gd name="T31" fmla="*/ 16651 h 45"/>
              <a:gd name="T32" fmla="*/ 61913 w 32"/>
              <a:gd name="T33" fmla="*/ 10407 h 45"/>
              <a:gd name="T34" fmla="*/ 59333 w 32"/>
              <a:gd name="T35" fmla="*/ 4163 h 45"/>
              <a:gd name="T36" fmla="*/ 54173 w 32"/>
              <a:gd name="T37" fmla="*/ 4163 h 45"/>
              <a:gd name="T38" fmla="*/ 49014 w 32"/>
              <a:gd name="T39" fmla="*/ 0 h 45"/>
              <a:gd name="T40" fmla="*/ 38695 w 32"/>
              <a:gd name="T41" fmla="*/ 0 h 45"/>
              <a:gd name="T42" fmla="*/ 33536 w 32"/>
              <a:gd name="T43" fmla="*/ 0 h 45"/>
              <a:gd name="T44" fmla="*/ 28377 w 32"/>
              <a:gd name="T45" fmla="*/ 4163 h 45"/>
              <a:gd name="T46" fmla="*/ 18058 w 32"/>
              <a:gd name="T47" fmla="*/ 4163 h 45"/>
              <a:gd name="T48" fmla="*/ 12898 w 32"/>
              <a:gd name="T49" fmla="*/ 10407 h 45"/>
              <a:gd name="T50" fmla="*/ 7739 w 32"/>
              <a:gd name="T51" fmla="*/ 16651 h 45"/>
              <a:gd name="T52" fmla="*/ 2580 w 32"/>
              <a:gd name="T53" fmla="*/ 20814 h 45"/>
              <a:gd name="T54" fmla="*/ 2580 w 32"/>
              <a:gd name="T55" fmla="*/ 27058 h 45"/>
              <a:gd name="T56" fmla="*/ 0 w 32"/>
              <a:gd name="T57" fmla="*/ 33302 h 45"/>
              <a:gd name="T58" fmla="*/ 0 w 32"/>
              <a:gd name="T59" fmla="*/ 37465 h 45"/>
              <a:gd name="T60" fmla="*/ 0 w 32"/>
              <a:gd name="T61" fmla="*/ 49953 h 45"/>
              <a:gd name="T62" fmla="*/ 0 w 32"/>
              <a:gd name="T63" fmla="*/ 54116 h 45"/>
              <a:gd name="T64" fmla="*/ 0 w 32"/>
              <a:gd name="T65" fmla="*/ 60360 h 45"/>
              <a:gd name="T66" fmla="*/ 2580 w 32"/>
              <a:gd name="T67" fmla="*/ 70767 h 45"/>
              <a:gd name="T68" fmla="*/ 2580 w 32"/>
              <a:gd name="T69" fmla="*/ 77011 h 45"/>
              <a:gd name="T70" fmla="*/ 7739 w 32"/>
              <a:gd name="T71" fmla="*/ 83255 h 45"/>
              <a:gd name="T72" fmla="*/ 12898 w 32"/>
              <a:gd name="T73" fmla="*/ 83255 h 45"/>
              <a:gd name="T74" fmla="*/ 18058 w 32"/>
              <a:gd name="T75" fmla="*/ 87418 h 45"/>
              <a:gd name="T76" fmla="*/ 28377 w 32"/>
              <a:gd name="T77" fmla="*/ 93662 h 45"/>
              <a:gd name="T78" fmla="*/ 33536 w 32"/>
              <a:gd name="T79" fmla="*/ 93662 h 45"/>
              <a:gd name="T80" fmla="*/ 38695 w 32"/>
              <a:gd name="T81" fmla="*/ 93662 h 45"/>
              <a:gd name="T82" fmla="*/ 38695 w 32"/>
              <a:gd name="T83" fmla="*/ 93662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 h="45">
                <a:moveTo>
                  <a:pt x="15" y="45"/>
                </a:moveTo>
                <a:lnTo>
                  <a:pt x="19" y="45"/>
                </a:lnTo>
                <a:lnTo>
                  <a:pt x="21" y="45"/>
                </a:lnTo>
                <a:lnTo>
                  <a:pt x="23" y="42"/>
                </a:lnTo>
                <a:lnTo>
                  <a:pt x="24" y="40"/>
                </a:lnTo>
                <a:lnTo>
                  <a:pt x="26" y="40"/>
                </a:lnTo>
                <a:lnTo>
                  <a:pt x="28" y="37"/>
                </a:lnTo>
                <a:lnTo>
                  <a:pt x="30" y="34"/>
                </a:lnTo>
                <a:lnTo>
                  <a:pt x="30" y="29"/>
                </a:lnTo>
                <a:lnTo>
                  <a:pt x="30" y="26"/>
                </a:lnTo>
                <a:lnTo>
                  <a:pt x="32" y="24"/>
                </a:lnTo>
                <a:lnTo>
                  <a:pt x="30" y="18"/>
                </a:lnTo>
                <a:lnTo>
                  <a:pt x="30" y="16"/>
                </a:lnTo>
                <a:lnTo>
                  <a:pt x="30" y="13"/>
                </a:lnTo>
                <a:lnTo>
                  <a:pt x="28" y="10"/>
                </a:lnTo>
                <a:lnTo>
                  <a:pt x="26" y="8"/>
                </a:lnTo>
                <a:lnTo>
                  <a:pt x="24" y="5"/>
                </a:lnTo>
                <a:lnTo>
                  <a:pt x="23" y="2"/>
                </a:lnTo>
                <a:lnTo>
                  <a:pt x="21" y="2"/>
                </a:lnTo>
                <a:lnTo>
                  <a:pt x="19" y="0"/>
                </a:lnTo>
                <a:lnTo>
                  <a:pt x="15" y="0"/>
                </a:lnTo>
                <a:lnTo>
                  <a:pt x="13" y="0"/>
                </a:lnTo>
                <a:lnTo>
                  <a:pt x="11" y="2"/>
                </a:lnTo>
                <a:lnTo>
                  <a:pt x="7" y="2"/>
                </a:lnTo>
                <a:lnTo>
                  <a:pt x="5" y="5"/>
                </a:lnTo>
                <a:lnTo>
                  <a:pt x="3" y="8"/>
                </a:lnTo>
                <a:lnTo>
                  <a:pt x="1" y="10"/>
                </a:lnTo>
                <a:lnTo>
                  <a:pt x="1" y="13"/>
                </a:lnTo>
                <a:lnTo>
                  <a:pt x="0" y="16"/>
                </a:lnTo>
                <a:lnTo>
                  <a:pt x="0" y="18"/>
                </a:lnTo>
                <a:lnTo>
                  <a:pt x="0" y="24"/>
                </a:lnTo>
                <a:lnTo>
                  <a:pt x="0" y="26"/>
                </a:lnTo>
                <a:lnTo>
                  <a:pt x="0" y="29"/>
                </a:lnTo>
                <a:lnTo>
                  <a:pt x="1" y="34"/>
                </a:lnTo>
                <a:lnTo>
                  <a:pt x="1" y="37"/>
                </a:lnTo>
                <a:lnTo>
                  <a:pt x="3" y="40"/>
                </a:lnTo>
                <a:lnTo>
                  <a:pt x="5" y="40"/>
                </a:lnTo>
                <a:lnTo>
                  <a:pt x="7" y="42"/>
                </a:lnTo>
                <a:lnTo>
                  <a:pt x="11" y="45"/>
                </a:lnTo>
                <a:lnTo>
                  <a:pt x="13" y="45"/>
                </a:lnTo>
                <a:lnTo>
                  <a:pt x="1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2" name="Freeform 60"/>
          <p:cNvSpPr>
            <a:spLocks/>
          </p:cNvSpPr>
          <p:nvPr/>
        </p:nvSpPr>
        <p:spPr bwMode="auto">
          <a:xfrm>
            <a:off x="6411913" y="2184400"/>
            <a:ext cx="82550" cy="93663"/>
          </a:xfrm>
          <a:custGeom>
            <a:avLst/>
            <a:gdLst>
              <a:gd name="T0" fmla="*/ 38695 w 32"/>
              <a:gd name="T1" fmla="*/ 93663 h 45"/>
              <a:gd name="T2" fmla="*/ 49014 w 32"/>
              <a:gd name="T3" fmla="*/ 93663 h 45"/>
              <a:gd name="T4" fmla="*/ 54173 w 32"/>
              <a:gd name="T5" fmla="*/ 93663 h 45"/>
              <a:gd name="T6" fmla="*/ 59333 w 32"/>
              <a:gd name="T7" fmla="*/ 87419 h 45"/>
              <a:gd name="T8" fmla="*/ 69652 w 32"/>
              <a:gd name="T9" fmla="*/ 83256 h 45"/>
              <a:gd name="T10" fmla="*/ 69652 w 32"/>
              <a:gd name="T11" fmla="*/ 83256 h 45"/>
              <a:gd name="T12" fmla="*/ 74811 w 32"/>
              <a:gd name="T13" fmla="*/ 77012 h 45"/>
              <a:gd name="T14" fmla="*/ 77391 w 32"/>
              <a:gd name="T15" fmla="*/ 70768 h 45"/>
              <a:gd name="T16" fmla="*/ 82550 w 32"/>
              <a:gd name="T17" fmla="*/ 60361 h 45"/>
              <a:gd name="T18" fmla="*/ 82550 w 32"/>
              <a:gd name="T19" fmla="*/ 54116 h 45"/>
              <a:gd name="T20" fmla="*/ 82550 w 32"/>
              <a:gd name="T21" fmla="*/ 49954 h 45"/>
              <a:gd name="T22" fmla="*/ 82550 w 32"/>
              <a:gd name="T23" fmla="*/ 37465 h 45"/>
              <a:gd name="T24" fmla="*/ 82550 w 32"/>
              <a:gd name="T25" fmla="*/ 33302 h 45"/>
              <a:gd name="T26" fmla="*/ 77391 w 32"/>
              <a:gd name="T27" fmla="*/ 27058 h 45"/>
              <a:gd name="T28" fmla="*/ 74811 w 32"/>
              <a:gd name="T29" fmla="*/ 20814 h 45"/>
              <a:gd name="T30" fmla="*/ 69652 w 32"/>
              <a:gd name="T31" fmla="*/ 16651 h 45"/>
              <a:gd name="T32" fmla="*/ 69652 w 32"/>
              <a:gd name="T33" fmla="*/ 10407 h 45"/>
              <a:gd name="T34" fmla="*/ 59333 w 32"/>
              <a:gd name="T35" fmla="*/ 4163 h 45"/>
              <a:gd name="T36" fmla="*/ 54173 w 32"/>
              <a:gd name="T37" fmla="*/ 4163 h 45"/>
              <a:gd name="T38" fmla="*/ 49014 w 32"/>
              <a:gd name="T39" fmla="*/ 0 h 45"/>
              <a:gd name="T40" fmla="*/ 43855 w 32"/>
              <a:gd name="T41" fmla="*/ 0 h 45"/>
              <a:gd name="T42" fmla="*/ 33536 w 32"/>
              <a:gd name="T43" fmla="*/ 0 h 45"/>
              <a:gd name="T44" fmla="*/ 28377 w 32"/>
              <a:gd name="T45" fmla="*/ 4163 h 45"/>
              <a:gd name="T46" fmla="*/ 23217 w 32"/>
              <a:gd name="T47" fmla="*/ 4163 h 45"/>
              <a:gd name="T48" fmla="*/ 18058 w 32"/>
              <a:gd name="T49" fmla="*/ 10407 h 45"/>
              <a:gd name="T50" fmla="*/ 15478 w 32"/>
              <a:gd name="T51" fmla="*/ 16651 h 45"/>
              <a:gd name="T52" fmla="*/ 10319 w 32"/>
              <a:gd name="T53" fmla="*/ 20814 h 45"/>
              <a:gd name="T54" fmla="*/ 5159 w 32"/>
              <a:gd name="T55" fmla="*/ 27058 h 45"/>
              <a:gd name="T56" fmla="*/ 5159 w 32"/>
              <a:gd name="T57" fmla="*/ 33302 h 45"/>
              <a:gd name="T58" fmla="*/ 0 w 32"/>
              <a:gd name="T59" fmla="*/ 37465 h 45"/>
              <a:gd name="T60" fmla="*/ 0 w 32"/>
              <a:gd name="T61" fmla="*/ 49954 h 45"/>
              <a:gd name="T62" fmla="*/ 0 w 32"/>
              <a:gd name="T63" fmla="*/ 54116 h 45"/>
              <a:gd name="T64" fmla="*/ 5159 w 32"/>
              <a:gd name="T65" fmla="*/ 60361 h 45"/>
              <a:gd name="T66" fmla="*/ 5159 w 32"/>
              <a:gd name="T67" fmla="*/ 70768 h 45"/>
              <a:gd name="T68" fmla="*/ 10319 w 32"/>
              <a:gd name="T69" fmla="*/ 77012 h 45"/>
              <a:gd name="T70" fmla="*/ 15478 w 32"/>
              <a:gd name="T71" fmla="*/ 83256 h 45"/>
              <a:gd name="T72" fmla="*/ 18058 w 32"/>
              <a:gd name="T73" fmla="*/ 83256 h 45"/>
              <a:gd name="T74" fmla="*/ 23217 w 32"/>
              <a:gd name="T75" fmla="*/ 87419 h 45"/>
              <a:gd name="T76" fmla="*/ 28377 w 32"/>
              <a:gd name="T77" fmla="*/ 93663 h 45"/>
              <a:gd name="T78" fmla="*/ 33536 w 32"/>
              <a:gd name="T79" fmla="*/ 93663 h 45"/>
              <a:gd name="T80" fmla="*/ 43855 w 32"/>
              <a:gd name="T81" fmla="*/ 93663 h 45"/>
              <a:gd name="T82" fmla="*/ 43855 w 32"/>
              <a:gd name="T83" fmla="*/ 93663 h 45"/>
              <a:gd name="T84" fmla="*/ 38695 w 32"/>
              <a:gd name="T85" fmla="*/ 93663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 h="45">
                <a:moveTo>
                  <a:pt x="15" y="45"/>
                </a:moveTo>
                <a:lnTo>
                  <a:pt x="19" y="45"/>
                </a:lnTo>
                <a:lnTo>
                  <a:pt x="21" y="45"/>
                </a:lnTo>
                <a:lnTo>
                  <a:pt x="23" y="42"/>
                </a:lnTo>
                <a:lnTo>
                  <a:pt x="27" y="40"/>
                </a:lnTo>
                <a:lnTo>
                  <a:pt x="29" y="37"/>
                </a:lnTo>
                <a:lnTo>
                  <a:pt x="30" y="34"/>
                </a:lnTo>
                <a:lnTo>
                  <a:pt x="32" y="29"/>
                </a:lnTo>
                <a:lnTo>
                  <a:pt x="32" y="26"/>
                </a:lnTo>
                <a:lnTo>
                  <a:pt x="32" y="24"/>
                </a:lnTo>
                <a:lnTo>
                  <a:pt x="32" y="18"/>
                </a:lnTo>
                <a:lnTo>
                  <a:pt x="32" y="16"/>
                </a:lnTo>
                <a:lnTo>
                  <a:pt x="30" y="13"/>
                </a:lnTo>
                <a:lnTo>
                  <a:pt x="29" y="10"/>
                </a:lnTo>
                <a:lnTo>
                  <a:pt x="27" y="8"/>
                </a:lnTo>
                <a:lnTo>
                  <a:pt x="27" y="5"/>
                </a:lnTo>
                <a:lnTo>
                  <a:pt x="23" y="2"/>
                </a:lnTo>
                <a:lnTo>
                  <a:pt x="21" y="2"/>
                </a:lnTo>
                <a:lnTo>
                  <a:pt x="19" y="0"/>
                </a:lnTo>
                <a:lnTo>
                  <a:pt x="17" y="0"/>
                </a:lnTo>
                <a:lnTo>
                  <a:pt x="13" y="0"/>
                </a:lnTo>
                <a:lnTo>
                  <a:pt x="11" y="2"/>
                </a:lnTo>
                <a:lnTo>
                  <a:pt x="9" y="2"/>
                </a:lnTo>
                <a:lnTo>
                  <a:pt x="7" y="5"/>
                </a:lnTo>
                <a:lnTo>
                  <a:pt x="6" y="8"/>
                </a:lnTo>
                <a:lnTo>
                  <a:pt x="4" y="10"/>
                </a:lnTo>
                <a:lnTo>
                  <a:pt x="2" y="13"/>
                </a:lnTo>
                <a:lnTo>
                  <a:pt x="2" y="16"/>
                </a:lnTo>
                <a:lnTo>
                  <a:pt x="0" y="18"/>
                </a:lnTo>
                <a:lnTo>
                  <a:pt x="0" y="24"/>
                </a:lnTo>
                <a:lnTo>
                  <a:pt x="0" y="26"/>
                </a:lnTo>
                <a:lnTo>
                  <a:pt x="2" y="29"/>
                </a:lnTo>
                <a:lnTo>
                  <a:pt x="2" y="34"/>
                </a:lnTo>
                <a:lnTo>
                  <a:pt x="4" y="37"/>
                </a:lnTo>
                <a:lnTo>
                  <a:pt x="6" y="40"/>
                </a:lnTo>
                <a:lnTo>
                  <a:pt x="7" y="40"/>
                </a:lnTo>
                <a:lnTo>
                  <a:pt x="9" y="42"/>
                </a:lnTo>
                <a:lnTo>
                  <a:pt x="11" y="45"/>
                </a:lnTo>
                <a:lnTo>
                  <a:pt x="13" y="45"/>
                </a:lnTo>
                <a:lnTo>
                  <a:pt x="17" y="45"/>
                </a:lnTo>
                <a:lnTo>
                  <a:pt x="1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3" name="Freeform 61"/>
          <p:cNvSpPr>
            <a:spLocks/>
          </p:cNvSpPr>
          <p:nvPr/>
        </p:nvSpPr>
        <p:spPr bwMode="auto">
          <a:xfrm>
            <a:off x="6051550" y="3097213"/>
            <a:ext cx="79375" cy="93662"/>
          </a:xfrm>
          <a:custGeom>
            <a:avLst/>
            <a:gdLst>
              <a:gd name="T0" fmla="*/ 38407 w 31"/>
              <a:gd name="T1" fmla="*/ 93662 h 45"/>
              <a:gd name="T2" fmla="*/ 43528 w 31"/>
              <a:gd name="T3" fmla="*/ 93662 h 45"/>
              <a:gd name="T4" fmla="*/ 53770 w 31"/>
              <a:gd name="T5" fmla="*/ 93662 h 45"/>
              <a:gd name="T6" fmla="*/ 58891 w 31"/>
              <a:gd name="T7" fmla="*/ 87418 h 45"/>
              <a:gd name="T8" fmla="*/ 64012 w 31"/>
              <a:gd name="T9" fmla="*/ 83255 h 45"/>
              <a:gd name="T10" fmla="*/ 69133 w 31"/>
              <a:gd name="T11" fmla="*/ 83255 h 45"/>
              <a:gd name="T12" fmla="*/ 74254 w 31"/>
              <a:gd name="T13" fmla="*/ 77011 h 45"/>
              <a:gd name="T14" fmla="*/ 79375 w 31"/>
              <a:gd name="T15" fmla="*/ 70767 h 45"/>
              <a:gd name="T16" fmla="*/ 79375 w 31"/>
              <a:gd name="T17" fmla="*/ 60360 h 45"/>
              <a:gd name="T18" fmla="*/ 79375 w 31"/>
              <a:gd name="T19" fmla="*/ 54116 h 45"/>
              <a:gd name="T20" fmla="*/ 79375 w 31"/>
              <a:gd name="T21" fmla="*/ 49953 h 45"/>
              <a:gd name="T22" fmla="*/ 79375 w 31"/>
              <a:gd name="T23" fmla="*/ 37465 h 45"/>
              <a:gd name="T24" fmla="*/ 79375 w 31"/>
              <a:gd name="T25" fmla="*/ 33302 h 45"/>
              <a:gd name="T26" fmla="*/ 79375 w 31"/>
              <a:gd name="T27" fmla="*/ 27058 h 45"/>
              <a:gd name="T28" fmla="*/ 74254 w 31"/>
              <a:gd name="T29" fmla="*/ 20814 h 45"/>
              <a:gd name="T30" fmla="*/ 69133 w 31"/>
              <a:gd name="T31" fmla="*/ 16651 h 45"/>
              <a:gd name="T32" fmla="*/ 64012 w 31"/>
              <a:gd name="T33" fmla="*/ 10407 h 45"/>
              <a:gd name="T34" fmla="*/ 58891 w 31"/>
              <a:gd name="T35" fmla="*/ 4163 h 45"/>
              <a:gd name="T36" fmla="*/ 53770 w 31"/>
              <a:gd name="T37" fmla="*/ 4163 h 45"/>
              <a:gd name="T38" fmla="*/ 43528 w 31"/>
              <a:gd name="T39" fmla="*/ 0 h 45"/>
              <a:gd name="T40" fmla="*/ 38407 w 31"/>
              <a:gd name="T41" fmla="*/ 0 h 45"/>
              <a:gd name="T42" fmla="*/ 33286 w 31"/>
              <a:gd name="T43" fmla="*/ 0 h 45"/>
              <a:gd name="T44" fmla="*/ 25605 w 31"/>
              <a:gd name="T45" fmla="*/ 4163 h 45"/>
              <a:gd name="T46" fmla="*/ 20484 w 31"/>
              <a:gd name="T47" fmla="*/ 4163 h 45"/>
              <a:gd name="T48" fmla="*/ 15363 w 31"/>
              <a:gd name="T49" fmla="*/ 10407 h 45"/>
              <a:gd name="T50" fmla="*/ 10242 w 31"/>
              <a:gd name="T51" fmla="*/ 16651 h 45"/>
              <a:gd name="T52" fmla="*/ 5121 w 31"/>
              <a:gd name="T53" fmla="*/ 20814 h 45"/>
              <a:gd name="T54" fmla="*/ 5121 w 31"/>
              <a:gd name="T55" fmla="*/ 27058 h 45"/>
              <a:gd name="T56" fmla="*/ 0 w 31"/>
              <a:gd name="T57" fmla="*/ 33302 h 45"/>
              <a:gd name="T58" fmla="*/ 0 w 31"/>
              <a:gd name="T59" fmla="*/ 37465 h 45"/>
              <a:gd name="T60" fmla="*/ 0 w 31"/>
              <a:gd name="T61" fmla="*/ 49953 h 45"/>
              <a:gd name="T62" fmla="*/ 0 w 31"/>
              <a:gd name="T63" fmla="*/ 54116 h 45"/>
              <a:gd name="T64" fmla="*/ 0 w 31"/>
              <a:gd name="T65" fmla="*/ 60360 h 45"/>
              <a:gd name="T66" fmla="*/ 5121 w 31"/>
              <a:gd name="T67" fmla="*/ 70767 h 45"/>
              <a:gd name="T68" fmla="*/ 5121 w 31"/>
              <a:gd name="T69" fmla="*/ 77011 h 45"/>
              <a:gd name="T70" fmla="*/ 10242 w 31"/>
              <a:gd name="T71" fmla="*/ 83255 h 45"/>
              <a:gd name="T72" fmla="*/ 15363 w 31"/>
              <a:gd name="T73" fmla="*/ 83255 h 45"/>
              <a:gd name="T74" fmla="*/ 20484 w 31"/>
              <a:gd name="T75" fmla="*/ 87418 h 45"/>
              <a:gd name="T76" fmla="*/ 25605 w 31"/>
              <a:gd name="T77" fmla="*/ 93662 h 45"/>
              <a:gd name="T78" fmla="*/ 33286 w 31"/>
              <a:gd name="T79" fmla="*/ 93662 h 45"/>
              <a:gd name="T80" fmla="*/ 38407 w 31"/>
              <a:gd name="T81" fmla="*/ 93662 h 45"/>
              <a:gd name="T82" fmla="*/ 38407 w 31"/>
              <a:gd name="T83" fmla="*/ 93662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45">
                <a:moveTo>
                  <a:pt x="15" y="45"/>
                </a:moveTo>
                <a:lnTo>
                  <a:pt x="17" y="45"/>
                </a:lnTo>
                <a:lnTo>
                  <a:pt x="21" y="45"/>
                </a:lnTo>
                <a:lnTo>
                  <a:pt x="23" y="42"/>
                </a:lnTo>
                <a:lnTo>
                  <a:pt x="25" y="40"/>
                </a:lnTo>
                <a:lnTo>
                  <a:pt x="27" y="40"/>
                </a:lnTo>
                <a:lnTo>
                  <a:pt x="29" y="37"/>
                </a:lnTo>
                <a:lnTo>
                  <a:pt x="31" y="34"/>
                </a:lnTo>
                <a:lnTo>
                  <a:pt x="31" y="29"/>
                </a:lnTo>
                <a:lnTo>
                  <a:pt x="31" y="26"/>
                </a:lnTo>
                <a:lnTo>
                  <a:pt x="31" y="24"/>
                </a:lnTo>
                <a:lnTo>
                  <a:pt x="31" y="18"/>
                </a:lnTo>
                <a:lnTo>
                  <a:pt x="31" y="16"/>
                </a:lnTo>
                <a:lnTo>
                  <a:pt x="31" y="13"/>
                </a:lnTo>
                <a:lnTo>
                  <a:pt x="29" y="10"/>
                </a:lnTo>
                <a:lnTo>
                  <a:pt x="27" y="8"/>
                </a:lnTo>
                <a:lnTo>
                  <a:pt x="25" y="5"/>
                </a:lnTo>
                <a:lnTo>
                  <a:pt x="23" y="2"/>
                </a:lnTo>
                <a:lnTo>
                  <a:pt x="21" y="2"/>
                </a:lnTo>
                <a:lnTo>
                  <a:pt x="17" y="0"/>
                </a:lnTo>
                <a:lnTo>
                  <a:pt x="15" y="0"/>
                </a:lnTo>
                <a:lnTo>
                  <a:pt x="13" y="0"/>
                </a:lnTo>
                <a:lnTo>
                  <a:pt x="10" y="2"/>
                </a:lnTo>
                <a:lnTo>
                  <a:pt x="8" y="2"/>
                </a:lnTo>
                <a:lnTo>
                  <a:pt x="6" y="5"/>
                </a:lnTo>
                <a:lnTo>
                  <a:pt x="4" y="8"/>
                </a:lnTo>
                <a:lnTo>
                  <a:pt x="2" y="10"/>
                </a:lnTo>
                <a:lnTo>
                  <a:pt x="2" y="13"/>
                </a:lnTo>
                <a:lnTo>
                  <a:pt x="0" y="16"/>
                </a:lnTo>
                <a:lnTo>
                  <a:pt x="0" y="18"/>
                </a:lnTo>
                <a:lnTo>
                  <a:pt x="0" y="24"/>
                </a:lnTo>
                <a:lnTo>
                  <a:pt x="0" y="26"/>
                </a:lnTo>
                <a:lnTo>
                  <a:pt x="0" y="29"/>
                </a:lnTo>
                <a:lnTo>
                  <a:pt x="2" y="34"/>
                </a:lnTo>
                <a:lnTo>
                  <a:pt x="2" y="37"/>
                </a:lnTo>
                <a:lnTo>
                  <a:pt x="4" y="40"/>
                </a:lnTo>
                <a:lnTo>
                  <a:pt x="6" y="40"/>
                </a:lnTo>
                <a:lnTo>
                  <a:pt x="8" y="42"/>
                </a:lnTo>
                <a:lnTo>
                  <a:pt x="10" y="45"/>
                </a:lnTo>
                <a:lnTo>
                  <a:pt x="13" y="45"/>
                </a:lnTo>
                <a:lnTo>
                  <a:pt x="1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4" name="Freeform 62"/>
          <p:cNvSpPr>
            <a:spLocks/>
          </p:cNvSpPr>
          <p:nvPr/>
        </p:nvSpPr>
        <p:spPr bwMode="auto">
          <a:xfrm>
            <a:off x="5876925" y="3481388"/>
            <a:ext cx="79375" cy="95250"/>
          </a:xfrm>
          <a:custGeom>
            <a:avLst/>
            <a:gdLst>
              <a:gd name="T0" fmla="*/ 40968 w 31"/>
              <a:gd name="T1" fmla="*/ 95250 h 45"/>
              <a:gd name="T2" fmla="*/ 46089 w 31"/>
              <a:gd name="T3" fmla="*/ 95250 h 45"/>
              <a:gd name="T4" fmla="*/ 53770 w 31"/>
              <a:gd name="T5" fmla="*/ 95250 h 45"/>
              <a:gd name="T6" fmla="*/ 58891 w 31"/>
              <a:gd name="T7" fmla="*/ 88900 h 45"/>
              <a:gd name="T8" fmla="*/ 64012 w 31"/>
              <a:gd name="T9" fmla="*/ 84667 h 45"/>
              <a:gd name="T10" fmla="*/ 69133 w 31"/>
              <a:gd name="T11" fmla="*/ 84667 h 45"/>
              <a:gd name="T12" fmla="*/ 74254 w 31"/>
              <a:gd name="T13" fmla="*/ 78317 h 45"/>
              <a:gd name="T14" fmla="*/ 79375 w 31"/>
              <a:gd name="T15" fmla="*/ 71967 h 45"/>
              <a:gd name="T16" fmla="*/ 79375 w 31"/>
              <a:gd name="T17" fmla="*/ 61383 h 45"/>
              <a:gd name="T18" fmla="*/ 79375 w 31"/>
              <a:gd name="T19" fmla="*/ 55033 h 45"/>
              <a:gd name="T20" fmla="*/ 79375 w 31"/>
              <a:gd name="T21" fmla="*/ 50800 h 45"/>
              <a:gd name="T22" fmla="*/ 79375 w 31"/>
              <a:gd name="T23" fmla="*/ 38100 h 45"/>
              <a:gd name="T24" fmla="*/ 79375 w 31"/>
              <a:gd name="T25" fmla="*/ 33867 h 45"/>
              <a:gd name="T26" fmla="*/ 79375 w 31"/>
              <a:gd name="T27" fmla="*/ 27517 h 45"/>
              <a:gd name="T28" fmla="*/ 74254 w 31"/>
              <a:gd name="T29" fmla="*/ 21167 h 45"/>
              <a:gd name="T30" fmla="*/ 69133 w 31"/>
              <a:gd name="T31" fmla="*/ 16933 h 45"/>
              <a:gd name="T32" fmla="*/ 64012 w 31"/>
              <a:gd name="T33" fmla="*/ 10583 h 45"/>
              <a:gd name="T34" fmla="*/ 58891 w 31"/>
              <a:gd name="T35" fmla="*/ 4233 h 45"/>
              <a:gd name="T36" fmla="*/ 53770 w 31"/>
              <a:gd name="T37" fmla="*/ 4233 h 45"/>
              <a:gd name="T38" fmla="*/ 46089 w 31"/>
              <a:gd name="T39" fmla="*/ 0 h 45"/>
              <a:gd name="T40" fmla="*/ 40968 w 31"/>
              <a:gd name="T41" fmla="*/ 0 h 45"/>
              <a:gd name="T42" fmla="*/ 35847 w 31"/>
              <a:gd name="T43" fmla="*/ 0 h 45"/>
              <a:gd name="T44" fmla="*/ 25605 w 31"/>
              <a:gd name="T45" fmla="*/ 4233 h 45"/>
              <a:gd name="T46" fmla="*/ 20484 w 31"/>
              <a:gd name="T47" fmla="*/ 4233 h 45"/>
              <a:gd name="T48" fmla="*/ 15363 w 31"/>
              <a:gd name="T49" fmla="*/ 10583 h 45"/>
              <a:gd name="T50" fmla="*/ 10242 w 31"/>
              <a:gd name="T51" fmla="*/ 16933 h 45"/>
              <a:gd name="T52" fmla="*/ 5121 w 31"/>
              <a:gd name="T53" fmla="*/ 21167 h 45"/>
              <a:gd name="T54" fmla="*/ 5121 w 31"/>
              <a:gd name="T55" fmla="*/ 27517 h 45"/>
              <a:gd name="T56" fmla="*/ 0 w 31"/>
              <a:gd name="T57" fmla="*/ 33867 h 45"/>
              <a:gd name="T58" fmla="*/ 0 w 31"/>
              <a:gd name="T59" fmla="*/ 38100 h 45"/>
              <a:gd name="T60" fmla="*/ 0 w 31"/>
              <a:gd name="T61" fmla="*/ 50800 h 45"/>
              <a:gd name="T62" fmla="*/ 0 w 31"/>
              <a:gd name="T63" fmla="*/ 55033 h 45"/>
              <a:gd name="T64" fmla="*/ 0 w 31"/>
              <a:gd name="T65" fmla="*/ 61383 h 45"/>
              <a:gd name="T66" fmla="*/ 5121 w 31"/>
              <a:gd name="T67" fmla="*/ 71967 h 45"/>
              <a:gd name="T68" fmla="*/ 5121 w 31"/>
              <a:gd name="T69" fmla="*/ 78317 h 45"/>
              <a:gd name="T70" fmla="*/ 10242 w 31"/>
              <a:gd name="T71" fmla="*/ 84667 h 45"/>
              <a:gd name="T72" fmla="*/ 15363 w 31"/>
              <a:gd name="T73" fmla="*/ 84667 h 45"/>
              <a:gd name="T74" fmla="*/ 20484 w 31"/>
              <a:gd name="T75" fmla="*/ 88900 h 45"/>
              <a:gd name="T76" fmla="*/ 25605 w 31"/>
              <a:gd name="T77" fmla="*/ 95250 h 45"/>
              <a:gd name="T78" fmla="*/ 35847 w 31"/>
              <a:gd name="T79" fmla="*/ 95250 h 45"/>
              <a:gd name="T80" fmla="*/ 40968 w 31"/>
              <a:gd name="T81" fmla="*/ 95250 h 45"/>
              <a:gd name="T82" fmla="*/ 40968 w 31"/>
              <a:gd name="T83" fmla="*/ 95250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45">
                <a:moveTo>
                  <a:pt x="16" y="45"/>
                </a:moveTo>
                <a:lnTo>
                  <a:pt x="18" y="45"/>
                </a:lnTo>
                <a:lnTo>
                  <a:pt x="21" y="45"/>
                </a:lnTo>
                <a:lnTo>
                  <a:pt x="23" y="42"/>
                </a:lnTo>
                <a:lnTo>
                  <a:pt x="25" y="40"/>
                </a:lnTo>
                <a:lnTo>
                  <a:pt x="27" y="40"/>
                </a:lnTo>
                <a:lnTo>
                  <a:pt x="29" y="37"/>
                </a:lnTo>
                <a:lnTo>
                  <a:pt x="31" y="34"/>
                </a:lnTo>
                <a:lnTo>
                  <a:pt x="31" y="29"/>
                </a:lnTo>
                <a:lnTo>
                  <a:pt x="31" y="26"/>
                </a:lnTo>
                <a:lnTo>
                  <a:pt x="31" y="24"/>
                </a:lnTo>
                <a:lnTo>
                  <a:pt x="31" y="18"/>
                </a:lnTo>
                <a:lnTo>
                  <a:pt x="31" y="16"/>
                </a:lnTo>
                <a:lnTo>
                  <a:pt x="31" y="13"/>
                </a:lnTo>
                <a:lnTo>
                  <a:pt x="29" y="10"/>
                </a:lnTo>
                <a:lnTo>
                  <a:pt x="27" y="8"/>
                </a:lnTo>
                <a:lnTo>
                  <a:pt x="25" y="5"/>
                </a:lnTo>
                <a:lnTo>
                  <a:pt x="23" y="2"/>
                </a:lnTo>
                <a:lnTo>
                  <a:pt x="21" y="2"/>
                </a:lnTo>
                <a:lnTo>
                  <a:pt x="18" y="0"/>
                </a:lnTo>
                <a:lnTo>
                  <a:pt x="16" y="0"/>
                </a:lnTo>
                <a:lnTo>
                  <a:pt x="14" y="0"/>
                </a:lnTo>
                <a:lnTo>
                  <a:pt x="10" y="2"/>
                </a:lnTo>
                <a:lnTo>
                  <a:pt x="8" y="2"/>
                </a:lnTo>
                <a:lnTo>
                  <a:pt x="6" y="5"/>
                </a:lnTo>
                <a:lnTo>
                  <a:pt x="4" y="8"/>
                </a:lnTo>
                <a:lnTo>
                  <a:pt x="2" y="10"/>
                </a:lnTo>
                <a:lnTo>
                  <a:pt x="2" y="13"/>
                </a:lnTo>
                <a:lnTo>
                  <a:pt x="0" y="16"/>
                </a:lnTo>
                <a:lnTo>
                  <a:pt x="0" y="18"/>
                </a:lnTo>
                <a:lnTo>
                  <a:pt x="0" y="24"/>
                </a:lnTo>
                <a:lnTo>
                  <a:pt x="0" y="26"/>
                </a:lnTo>
                <a:lnTo>
                  <a:pt x="0" y="29"/>
                </a:lnTo>
                <a:lnTo>
                  <a:pt x="2" y="34"/>
                </a:lnTo>
                <a:lnTo>
                  <a:pt x="2" y="37"/>
                </a:lnTo>
                <a:lnTo>
                  <a:pt x="4" y="40"/>
                </a:lnTo>
                <a:lnTo>
                  <a:pt x="6" y="40"/>
                </a:lnTo>
                <a:lnTo>
                  <a:pt x="8" y="42"/>
                </a:lnTo>
                <a:lnTo>
                  <a:pt x="10" y="45"/>
                </a:lnTo>
                <a:lnTo>
                  <a:pt x="14" y="45"/>
                </a:lnTo>
                <a:lnTo>
                  <a:pt x="16"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5" name="Freeform 63"/>
          <p:cNvSpPr>
            <a:spLocks/>
          </p:cNvSpPr>
          <p:nvPr/>
        </p:nvSpPr>
        <p:spPr bwMode="auto">
          <a:xfrm>
            <a:off x="6888163" y="1428750"/>
            <a:ext cx="365125" cy="2409825"/>
          </a:xfrm>
          <a:custGeom>
            <a:avLst/>
            <a:gdLst>
              <a:gd name="T0" fmla="*/ 0 w 146"/>
              <a:gd name="T1" fmla="*/ 296732 h 804"/>
              <a:gd name="T2" fmla="*/ 5002 w 146"/>
              <a:gd name="T3" fmla="*/ 248775 h 804"/>
              <a:gd name="T4" fmla="*/ 15005 w 146"/>
              <a:gd name="T5" fmla="*/ 200819 h 804"/>
              <a:gd name="T6" fmla="*/ 25009 w 146"/>
              <a:gd name="T7" fmla="*/ 158857 h 804"/>
              <a:gd name="T8" fmla="*/ 37513 w 146"/>
              <a:gd name="T9" fmla="*/ 119892 h 804"/>
              <a:gd name="T10" fmla="*/ 57520 w 146"/>
              <a:gd name="T11" fmla="*/ 86922 h 804"/>
              <a:gd name="T12" fmla="*/ 77527 w 146"/>
              <a:gd name="T13" fmla="*/ 53951 h 804"/>
              <a:gd name="T14" fmla="*/ 100034 w 146"/>
              <a:gd name="T15" fmla="*/ 29973 h 804"/>
              <a:gd name="T16" fmla="*/ 125043 w 146"/>
              <a:gd name="T17" fmla="*/ 14986 h 804"/>
              <a:gd name="T18" fmla="*/ 152552 w 146"/>
              <a:gd name="T19" fmla="*/ 0 h 804"/>
              <a:gd name="T20" fmla="*/ 182563 w 146"/>
              <a:gd name="T21" fmla="*/ 0 h 804"/>
              <a:gd name="T22" fmla="*/ 210072 w 146"/>
              <a:gd name="T23" fmla="*/ 0 h 804"/>
              <a:gd name="T24" fmla="*/ 240082 w 146"/>
              <a:gd name="T25" fmla="*/ 14986 h 804"/>
              <a:gd name="T26" fmla="*/ 267592 w 146"/>
              <a:gd name="T27" fmla="*/ 29973 h 804"/>
              <a:gd name="T28" fmla="*/ 287598 w 146"/>
              <a:gd name="T29" fmla="*/ 53951 h 804"/>
              <a:gd name="T30" fmla="*/ 312607 w 146"/>
              <a:gd name="T31" fmla="*/ 86922 h 804"/>
              <a:gd name="T32" fmla="*/ 330113 w 146"/>
              <a:gd name="T33" fmla="*/ 119892 h 804"/>
              <a:gd name="T34" fmla="*/ 345118 w 146"/>
              <a:gd name="T35" fmla="*/ 158857 h 804"/>
              <a:gd name="T36" fmla="*/ 355122 w 146"/>
              <a:gd name="T37" fmla="*/ 200819 h 804"/>
              <a:gd name="T38" fmla="*/ 360123 w 146"/>
              <a:gd name="T39" fmla="*/ 248775 h 804"/>
              <a:gd name="T40" fmla="*/ 365125 w 146"/>
              <a:gd name="T41" fmla="*/ 296732 h 804"/>
              <a:gd name="T42" fmla="*/ 365125 w 146"/>
              <a:gd name="T43" fmla="*/ 2104101 h 804"/>
              <a:gd name="T44" fmla="*/ 360123 w 146"/>
              <a:gd name="T45" fmla="*/ 2152058 h 804"/>
              <a:gd name="T46" fmla="*/ 355122 w 146"/>
              <a:gd name="T47" fmla="*/ 2200014 h 804"/>
              <a:gd name="T48" fmla="*/ 345118 w 146"/>
              <a:gd name="T49" fmla="*/ 2238979 h 804"/>
              <a:gd name="T50" fmla="*/ 330113 w 146"/>
              <a:gd name="T51" fmla="*/ 2280941 h 804"/>
              <a:gd name="T52" fmla="*/ 312607 w 146"/>
              <a:gd name="T53" fmla="*/ 2319906 h 804"/>
              <a:gd name="T54" fmla="*/ 287598 w 146"/>
              <a:gd name="T55" fmla="*/ 2352876 h 804"/>
              <a:gd name="T56" fmla="*/ 267592 w 146"/>
              <a:gd name="T57" fmla="*/ 2376855 h 804"/>
              <a:gd name="T58" fmla="*/ 240082 w 146"/>
              <a:gd name="T59" fmla="*/ 2391841 h 804"/>
              <a:gd name="T60" fmla="*/ 210072 w 146"/>
              <a:gd name="T61" fmla="*/ 2400833 h 804"/>
              <a:gd name="T62" fmla="*/ 182563 w 146"/>
              <a:gd name="T63" fmla="*/ 2409825 h 804"/>
              <a:gd name="T64" fmla="*/ 152552 w 146"/>
              <a:gd name="T65" fmla="*/ 2400833 h 804"/>
              <a:gd name="T66" fmla="*/ 125043 w 146"/>
              <a:gd name="T67" fmla="*/ 2391841 h 804"/>
              <a:gd name="T68" fmla="*/ 100034 w 146"/>
              <a:gd name="T69" fmla="*/ 2376855 h 804"/>
              <a:gd name="T70" fmla="*/ 77527 w 146"/>
              <a:gd name="T71" fmla="*/ 2352876 h 804"/>
              <a:gd name="T72" fmla="*/ 57520 w 146"/>
              <a:gd name="T73" fmla="*/ 2319906 h 804"/>
              <a:gd name="T74" fmla="*/ 37513 w 146"/>
              <a:gd name="T75" fmla="*/ 2280941 h 804"/>
              <a:gd name="T76" fmla="*/ 25009 w 146"/>
              <a:gd name="T77" fmla="*/ 2238979 h 804"/>
              <a:gd name="T78" fmla="*/ 15005 w 146"/>
              <a:gd name="T79" fmla="*/ 2200014 h 804"/>
              <a:gd name="T80" fmla="*/ 5002 w 146"/>
              <a:gd name="T81" fmla="*/ 2152058 h 804"/>
              <a:gd name="T82" fmla="*/ 5002 w 146"/>
              <a:gd name="T83" fmla="*/ 2104101 h 804"/>
              <a:gd name="T84" fmla="*/ 5002 w 146"/>
              <a:gd name="T85" fmla="*/ 296732 h 804"/>
              <a:gd name="T86" fmla="*/ 5002 w 146"/>
              <a:gd name="T87" fmla="*/ 296732 h 8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6" h="804">
                <a:moveTo>
                  <a:pt x="0" y="99"/>
                </a:moveTo>
                <a:lnTo>
                  <a:pt x="2" y="83"/>
                </a:lnTo>
                <a:lnTo>
                  <a:pt x="6" y="67"/>
                </a:lnTo>
                <a:lnTo>
                  <a:pt x="10" y="53"/>
                </a:lnTo>
                <a:lnTo>
                  <a:pt x="15" y="40"/>
                </a:lnTo>
                <a:lnTo>
                  <a:pt x="23" y="29"/>
                </a:lnTo>
                <a:lnTo>
                  <a:pt x="31" y="18"/>
                </a:lnTo>
                <a:lnTo>
                  <a:pt x="40" y="10"/>
                </a:lnTo>
                <a:lnTo>
                  <a:pt x="50" y="5"/>
                </a:lnTo>
                <a:lnTo>
                  <a:pt x="61" y="0"/>
                </a:lnTo>
                <a:lnTo>
                  <a:pt x="73" y="0"/>
                </a:lnTo>
                <a:lnTo>
                  <a:pt x="84" y="0"/>
                </a:lnTo>
                <a:lnTo>
                  <a:pt x="96" y="5"/>
                </a:lnTo>
                <a:lnTo>
                  <a:pt x="107" y="10"/>
                </a:lnTo>
                <a:lnTo>
                  <a:pt x="115" y="18"/>
                </a:lnTo>
                <a:lnTo>
                  <a:pt x="125" y="29"/>
                </a:lnTo>
                <a:lnTo>
                  <a:pt x="132" y="40"/>
                </a:lnTo>
                <a:lnTo>
                  <a:pt x="138" y="53"/>
                </a:lnTo>
                <a:lnTo>
                  <a:pt x="142" y="67"/>
                </a:lnTo>
                <a:lnTo>
                  <a:pt x="144" y="83"/>
                </a:lnTo>
                <a:lnTo>
                  <a:pt x="146" y="99"/>
                </a:lnTo>
                <a:lnTo>
                  <a:pt x="146" y="702"/>
                </a:lnTo>
                <a:lnTo>
                  <a:pt x="144" y="718"/>
                </a:lnTo>
                <a:lnTo>
                  <a:pt x="142" y="734"/>
                </a:lnTo>
                <a:lnTo>
                  <a:pt x="138" y="747"/>
                </a:lnTo>
                <a:lnTo>
                  <a:pt x="132" y="761"/>
                </a:lnTo>
                <a:lnTo>
                  <a:pt x="125" y="774"/>
                </a:lnTo>
                <a:lnTo>
                  <a:pt x="115" y="785"/>
                </a:lnTo>
                <a:lnTo>
                  <a:pt x="107" y="793"/>
                </a:lnTo>
                <a:lnTo>
                  <a:pt x="96" y="798"/>
                </a:lnTo>
                <a:lnTo>
                  <a:pt x="84" y="801"/>
                </a:lnTo>
                <a:lnTo>
                  <a:pt x="73" y="804"/>
                </a:lnTo>
                <a:lnTo>
                  <a:pt x="61" y="801"/>
                </a:lnTo>
                <a:lnTo>
                  <a:pt x="50" y="798"/>
                </a:lnTo>
                <a:lnTo>
                  <a:pt x="40" y="793"/>
                </a:lnTo>
                <a:lnTo>
                  <a:pt x="31" y="785"/>
                </a:lnTo>
                <a:lnTo>
                  <a:pt x="23" y="774"/>
                </a:lnTo>
                <a:lnTo>
                  <a:pt x="15" y="761"/>
                </a:lnTo>
                <a:lnTo>
                  <a:pt x="10" y="747"/>
                </a:lnTo>
                <a:lnTo>
                  <a:pt x="6" y="734"/>
                </a:lnTo>
                <a:lnTo>
                  <a:pt x="2" y="718"/>
                </a:lnTo>
                <a:lnTo>
                  <a:pt x="2" y="702"/>
                </a:lnTo>
                <a:lnTo>
                  <a:pt x="2" y="9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6" name="Freeform 64"/>
          <p:cNvSpPr>
            <a:spLocks/>
          </p:cNvSpPr>
          <p:nvPr/>
        </p:nvSpPr>
        <p:spPr bwMode="auto">
          <a:xfrm>
            <a:off x="6888163" y="4040188"/>
            <a:ext cx="365125" cy="2411412"/>
          </a:xfrm>
          <a:custGeom>
            <a:avLst/>
            <a:gdLst>
              <a:gd name="T0" fmla="*/ 0 w 146"/>
              <a:gd name="T1" fmla="*/ 296928 h 804"/>
              <a:gd name="T2" fmla="*/ 5002 w 146"/>
              <a:gd name="T3" fmla="*/ 248939 h 804"/>
              <a:gd name="T4" fmla="*/ 15005 w 146"/>
              <a:gd name="T5" fmla="*/ 200951 h 804"/>
              <a:gd name="T6" fmla="*/ 25009 w 146"/>
              <a:gd name="T7" fmla="*/ 158961 h 804"/>
              <a:gd name="T8" fmla="*/ 37513 w 146"/>
              <a:gd name="T9" fmla="*/ 119971 h 804"/>
              <a:gd name="T10" fmla="*/ 57520 w 146"/>
              <a:gd name="T11" fmla="*/ 86979 h 804"/>
              <a:gd name="T12" fmla="*/ 77527 w 146"/>
              <a:gd name="T13" fmla="*/ 53987 h 804"/>
              <a:gd name="T14" fmla="*/ 100034 w 146"/>
              <a:gd name="T15" fmla="*/ 29993 h 804"/>
              <a:gd name="T16" fmla="*/ 125043 w 146"/>
              <a:gd name="T17" fmla="*/ 14996 h 804"/>
              <a:gd name="T18" fmla="*/ 152552 w 146"/>
              <a:gd name="T19" fmla="*/ 0 h 804"/>
              <a:gd name="T20" fmla="*/ 182563 w 146"/>
              <a:gd name="T21" fmla="*/ 0 h 804"/>
              <a:gd name="T22" fmla="*/ 210072 w 146"/>
              <a:gd name="T23" fmla="*/ 0 h 804"/>
              <a:gd name="T24" fmla="*/ 240082 w 146"/>
              <a:gd name="T25" fmla="*/ 14996 h 804"/>
              <a:gd name="T26" fmla="*/ 267592 w 146"/>
              <a:gd name="T27" fmla="*/ 29993 h 804"/>
              <a:gd name="T28" fmla="*/ 287598 w 146"/>
              <a:gd name="T29" fmla="*/ 53987 h 804"/>
              <a:gd name="T30" fmla="*/ 312607 w 146"/>
              <a:gd name="T31" fmla="*/ 86979 h 804"/>
              <a:gd name="T32" fmla="*/ 330113 w 146"/>
              <a:gd name="T33" fmla="*/ 119971 h 804"/>
              <a:gd name="T34" fmla="*/ 345118 w 146"/>
              <a:gd name="T35" fmla="*/ 158961 h 804"/>
              <a:gd name="T36" fmla="*/ 355122 w 146"/>
              <a:gd name="T37" fmla="*/ 200951 h 804"/>
              <a:gd name="T38" fmla="*/ 360123 w 146"/>
              <a:gd name="T39" fmla="*/ 248939 h 804"/>
              <a:gd name="T40" fmla="*/ 365125 w 146"/>
              <a:gd name="T41" fmla="*/ 296928 h 804"/>
              <a:gd name="T42" fmla="*/ 365125 w 146"/>
              <a:gd name="T43" fmla="*/ 2105487 h 804"/>
              <a:gd name="T44" fmla="*/ 360123 w 146"/>
              <a:gd name="T45" fmla="*/ 2153475 h 804"/>
              <a:gd name="T46" fmla="*/ 355122 w 146"/>
              <a:gd name="T47" fmla="*/ 2201463 h 804"/>
              <a:gd name="T48" fmla="*/ 345118 w 146"/>
              <a:gd name="T49" fmla="*/ 2240454 h 804"/>
              <a:gd name="T50" fmla="*/ 330113 w 146"/>
              <a:gd name="T51" fmla="*/ 2282443 h 804"/>
              <a:gd name="T52" fmla="*/ 312607 w 146"/>
              <a:gd name="T53" fmla="*/ 2321434 h 804"/>
              <a:gd name="T54" fmla="*/ 287598 w 146"/>
              <a:gd name="T55" fmla="*/ 2354426 h 804"/>
              <a:gd name="T56" fmla="*/ 267592 w 146"/>
              <a:gd name="T57" fmla="*/ 2378420 h 804"/>
              <a:gd name="T58" fmla="*/ 240082 w 146"/>
              <a:gd name="T59" fmla="*/ 2393416 h 804"/>
              <a:gd name="T60" fmla="*/ 210072 w 146"/>
              <a:gd name="T61" fmla="*/ 2402414 h 804"/>
              <a:gd name="T62" fmla="*/ 182563 w 146"/>
              <a:gd name="T63" fmla="*/ 2411412 h 804"/>
              <a:gd name="T64" fmla="*/ 152552 w 146"/>
              <a:gd name="T65" fmla="*/ 2402414 h 804"/>
              <a:gd name="T66" fmla="*/ 125043 w 146"/>
              <a:gd name="T67" fmla="*/ 2393416 h 804"/>
              <a:gd name="T68" fmla="*/ 100034 w 146"/>
              <a:gd name="T69" fmla="*/ 2378420 h 804"/>
              <a:gd name="T70" fmla="*/ 77527 w 146"/>
              <a:gd name="T71" fmla="*/ 2354426 h 804"/>
              <a:gd name="T72" fmla="*/ 57520 w 146"/>
              <a:gd name="T73" fmla="*/ 2321434 h 804"/>
              <a:gd name="T74" fmla="*/ 37513 w 146"/>
              <a:gd name="T75" fmla="*/ 2282443 h 804"/>
              <a:gd name="T76" fmla="*/ 25009 w 146"/>
              <a:gd name="T77" fmla="*/ 2240454 h 804"/>
              <a:gd name="T78" fmla="*/ 15005 w 146"/>
              <a:gd name="T79" fmla="*/ 2201463 h 804"/>
              <a:gd name="T80" fmla="*/ 5002 w 146"/>
              <a:gd name="T81" fmla="*/ 2153475 h 804"/>
              <a:gd name="T82" fmla="*/ 5002 w 146"/>
              <a:gd name="T83" fmla="*/ 2105487 h 804"/>
              <a:gd name="T84" fmla="*/ 5002 w 146"/>
              <a:gd name="T85" fmla="*/ 296928 h 804"/>
              <a:gd name="T86" fmla="*/ 5002 w 146"/>
              <a:gd name="T87" fmla="*/ 296928 h 8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46" h="804">
                <a:moveTo>
                  <a:pt x="0" y="99"/>
                </a:moveTo>
                <a:lnTo>
                  <a:pt x="2" y="83"/>
                </a:lnTo>
                <a:lnTo>
                  <a:pt x="6" y="67"/>
                </a:lnTo>
                <a:lnTo>
                  <a:pt x="10" y="53"/>
                </a:lnTo>
                <a:lnTo>
                  <a:pt x="15" y="40"/>
                </a:lnTo>
                <a:lnTo>
                  <a:pt x="23" y="29"/>
                </a:lnTo>
                <a:lnTo>
                  <a:pt x="31" y="18"/>
                </a:lnTo>
                <a:lnTo>
                  <a:pt x="40" y="10"/>
                </a:lnTo>
                <a:lnTo>
                  <a:pt x="50" y="5"/>
                </a:lnTo>
                <a:lnTo>
                  <a:pt x="61" y="0"/>
                </a:lnTo>
                <a:lnTo>
                  <a:pt x="73" y="0"/>
                </a:lnTo>
                <a:lnTo>
                  <a:pt x="84" y="0"/>
                </a:lnTo>
                <a:lnTo>
                  <a:pt x="96" y="5"/>
                </a:lnTo>
                <a:lnTo>
                  <a:pt x="107" y="10"/>
                </a:lnTo>
                <a:lnTo>
                  <a:pt x="115" y="18"/>
                </a:lnTo>
                <a:lnTo>
                  <a:pt x="125" y="29"/>
                </a:lnTo>
                <a:lnTo>
                  <a:pt x="132" y="40"/>
                </a:lnTo>
                <a:lnTo>
                  <a:pt x="138" y="53"/>
                </a:lnTo>
                <a:lnTo>
                  <a:pt x="142" y="67"/>
                </a:lnTo>
                <a:lnTo>
                  <a:pt x="144" y="83"/>
                </a:lnTo>
                <a:lnTo>
                  <a:pt x="146" y="99"/>
                </a:lnTo>
                <a:lnTo>
                  <a:pt x="146" y="702"/>
                </a:lnTo>
                <a:lnTo>
                  <a:pt x="144" y="718"/>
                </a:lnTo>
                <a:lnTo>
                  <a:pt x="142" y="734"/>
                </a:lnTo>
                <a:lnTo>
                  <a:pt x="138" y="747"/>
                </a:lnTo>
                <a:lnTo>
                  <a:pt x="132" y="761"/>
                </a:lnTo>
                <a:lnTo>
                  <a:pt x="125" y="774"/>
                </a:lnTo>
                <a:lnTo>
                  <a:pt x="115" y="785"/>
                </a:lnTo>
                <a:lnTo>
                  <a:pt x="107" y="793"/>
                </a:lnTo>
                <a:lnTo>
                  <a:pt x="96" y="798"/>
                </a:lnTo>
                <a:lnTo>
                  <a:pt x="84" y="801"/>
                </a:lnTo>
                <a:lnTo>
                  <a:pt x="73" y="804"/>
                </a:lnTo>
                <a:lnTo>
                  <a:pt x="61" y="801"/>
                </a:lnTo>
                <a:lnTo>
                  <a:pt x="50" y="798"/>
                </a:lnTo>
                <a:lnTo>
                  <a:pt x="40" y="793"/>
                </a:lnTo>
                <a:lnTo>
                  <a:pt x="31" y="785"/>
                </a:lnTo>
                <a:lnTo>
                  <a:pt x="23" y="774"/>
                </a:lnTo>
                <a:lnTo>
                  <a:pt x="15" y="761"/>
                </a:lnTo>
                <a:lnTo>
                  <a:pt x="10" y="747"/>
                </a:lnTo>
                <a:lnTo>
                  <a:pt x="6" y="734"/>
                </a:lnTo>
                <a:lnTo>
                  <a:pt x="2" y="718"/>
                </a:lnTo>
                <a:lnTo>
                  <a:pt x="2" y="702"/>
                </a:lnTo>
                <a:lnTo>
                  <a:pt x="2" y="9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7" name="Line 65"/>
          <p:cNvSpPr>
            <a:spLocks noChangeShapeType="1"/>
          </p:cNvSpPr>
          <p:nvPr/>
        </p:nvSpPr>
        <p:spPr bwMode="auto">
          <a:xfrm>
            <a:off x="5824538" y="1728788"/>
            <a:ext cx="10636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8" name="Line 66"/>
          <p:cNvSpPr>
            <a:spLocks noChangeShapeType="1"/>
          </p:cNvSpPr>
          <p:nvPr/>
        </p:nvSpPr>
        <p:spPr bwMode="auto">
          <a:xfrm>
            <a:off x="5824538" y="2230438"/>
            <a:ext cx="1041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9" name="Line 67"/>
          <p:cNvSpPr>
            <a:spLocks noChangeShapeType="1"/>
          </p:cNvSpPr>
          <p:nvPr/>
        </p:nvSpPr>
        <p:spPr bwMode="auto">
          <a:xfrm>
            <a:off x="5824538" y="3136900"/>
            <a:ext cx="1041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0" name="Line 68"/>
          <p:cNvSpPr>
            <a:spLocks noChangeShapeType="1"/>
          </p:cNvSpPr>
          <p:nvPr/>
        </p:nvSpPr>
        <p:spPr bwMode="auto">
          <a:xfrm>
            <a:off x="5845175" y="3536950"/>
            <a:ext cx="10429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1" name="Line 69"/>
          <p:cNvSpPr>
            <a:spLocks noChangeShapeType="1"/>
          </p:cNvSpPr>
          <p:nvPr/>
        </p:nvSpPr>
        <p:spPr bwMode="auto">
          <a:xfrm flipH="1">
            <a:off x="6642100" y="1728788"/>
            <a:ext cx="0" cy="26781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2" name="Line 70"/>
          <p:cNvSpPr>
            <a:spLocks noChangeShapeType="1"/>
          </p:cNvSpPr>
          <p:nvPr/>
        </p:nvSpPr>
        <p:spPr bwMode="auto">
          <a:xfrm>
            <a:off x="6459538" y="2230438"/>
            <a:ext cx="0" cy="26352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3" name="Line 71"/>
          <p:cNvSpPr>
            <a:spLocks noChangeShapeType="1"/>
          </p:cNvSpPr>
          <p:nvPr/>
        </p:nvSpPr>
        <p:spPr bwMode="auto">
          <a:xfrm>
            <a:off x="5907088" y="3536950"/>
            <a:ext cx="0" cy="2662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4" name="Line 72"/>
          <p:cNvSpPr>
            <a:spLocks noChangeShapeType="1"/>
          </p:cNvSpPr>
          <p:nvPr/>
        </p:nvSpPr>
        <p:spPr bwMode="auto">
          <a:xfrm flipH="1">
            <a:off x="6091238" y="3136900"/>
            <a:ext cx="0" cy="2644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5" name="Line 73"/>
          <p:cNvSpPr>
            <a:spLocks noChangeShapeType="1"/>
          </p:cNvSpPr>
          <p:nvPr/>
        </p:nvSpPr>
        <p:spPr bwMode="auto">
          <a:xfrm flipV="1">
            <a:off x="6642100" y="4391025"/>
            <a:ext cx="265113" cy="47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6" name="Line 74"/>
          <p:cNvSpPr>
            <a:spLocks noChangeShapeType="1"/>
          </p:cNvSpPr>
          <p:nvPr/>
        </p:nvSpPr>
        <p:spPr bwMode="auto">
          <a:xfrm>
            <a:off x="6454775" y="4859338"/>
            <a:ext cx="4524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7" name="Line 75"/>
          <p:cNvSpPr>
            <a:spLocks noChangeShapeType="1"/>
          </p:cNvSpPr>
          <p:nvPr/>
        </p:nvSpPr>
        <p:spPr bwMode="auto">
          <a:xfrm flipV="1">
            <a:off x="5907088" y="6199188"/>
            <a:ext cx="9969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8" name="Line 76"/>
          <p:cNvSpPr>
            <a:spLocks noChangeShapeType="1"/>
          </p:cNvSpPr>
          <p:nvPr/>
        </p:nvSpPr>
        <p:spPr bwMode="auto">
          <a:xfrm>
            <a:off x="6091238" y="5781675"/>
            <a:ext cx="8159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19" name="Rectangle 77"/>
          <p:cNvSpPr>
            <a:spLocks noChangeArrowheads="1"/>
          </p:cNvSpPr>
          <p:nvPr/>
        </p:nvSpPr>
        <p:spPr bwMode="auto">
          <a:xfrm>
            <a:off x="6950075" y="4659313"/>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M</a:t>
            </a:r>
            <a:endParaRPr lang="en-US" altLang="zh-CN" sz="1800">
              <a:latin typeface="Times New Roman" panose="02020603050405020304" pitchFamily="18" charset="0"/>
              <a:ea typeface="宋体" panose="02010600030101010101" pitchFamily="2" charset="-122"/>
            </a:endParaRPr>
          </a:p>
        </p:txBody>
      </p:sp>
      <p:sp>
        <p:nvSpPr>
          <p:cNvPr id="19520" name="Rectangle 78"/>
          <p:cNvSpPr>
            <a:spLocks noChangeArrowheads="1"/>
          </p:cNvSpPr>
          <p:nvPr/>
        </p:nvSpPr>
        <p:spPr bwMode="auto">
          <a:xfrm>
            <a:off x="6970713" y="5646738"/>
            <a:ext cx="15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X</a:t>
            </a:r>
            <a:endParaRPr lang="en-US" altLang="zh-CN" sz="1800">
              <a:latin typeface="Times New Roman" panose="02020603050405020304" pitchFamily="18" charset="0"/>
              <a:ea typeface="宋体" panose="02010600030101010101" pitchFamily="2" charset="-122"/>
            </a:endParaRPr>
          </a:p>
        </p:txBody>
      </p:sp>
      <p:sp>
        <p:nvSpPr>
          <p:cNvPr id="19521" name="Rectangle 79"/>
          <p:cNvSpPr>
            <a:spLocks noChangeArrowheads="1"/>
          </p:cNvSpPr>
          <p:nvPr/>
        </p:nvSpPr>
        <p:spPr bwMode="auto">
          <a:xfrm>
            <a:off x="6970713" y="5160963"/>
            <a:ext cx="16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U</a:t>
            </a:r>
            <a:endParaRPr lang="en-US" altLang="zh-CN" sz="1800">
              <a:latin typeface="Times New Roman" panose="02020603050405020304" pitchFamily="18" charset="0"/>
              <a:ea typeface="宋体" panose="02010600030101010101" pitchFamily="2" charset="-122"/>
            </a:endParaRPr>
          </a:p>
        </p:txBody>
      </p:sp>
      <p:sp>
        <p:nvSpPr>
          <p:cNvPr id="19522" name="Text Box 80"/>
          <p:cNvSpPr txBox="1">
            <a:spLocks noChangeArrowheads="1"/>
          </p:cNvSpPr>
          <p:nvPr/>
        </p:nvSpPr>
        <p:spPr bwMode="auto">
          <a:xfrm>
            <a:off x="4656138" y="1476375"/>
            <a:ext cx="1166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Register 0</a:t>
            </a:r>
          </a:p>
        </p:txBody>
      </p:sp>
      <p:sp>
        <p:nvSpPr>
          <p:cNvPr id="19523" name="Text Box 81"/>
          <p:cNvSpPr txBox="1">
            <a:spLocks noChangeArrowheads="1"/>
          </p:cNvSpPr>
          <p:nvPr/>
        </p:nvSpPr>
        <p:spPr bwMode="auto">
          <a:xfrm>
            <a:off x="4654550" y="195580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Register 1</a:t>
            </a:r>
          </a:p>
        </p:txBody>
      </p:sp>
      <p:sp>
        <p:nvSpPr>
          <p:cNvPr id="19524" name="Text Box 82"/>
          <p:cNvSpPr txBox="1">
            <a:spLocks noChangeArrowheads="1"/>
          </p:cNvSpPr>
          <p:nvPr/>
        </p:nvSpPr>
        <p:spPr bwMode="auto">
          <a:xfrm>
            <a:off x="4591050" y="2963863"/>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Register</a:t>
            </a:r>
            <a:r>
              <a:rPr lang="en-US" altLang="zh-CN">
                <a:latin typeface="Times New Roman" panose="02020603050405020304" pitchFamily="18" charset="0"/>
                <a:ea typeface="宋体" panose="02010600030101010101" pitchFamily="2" charset="-122"/>
              </a:rPr>
              <a:t> </a:t>
            </a:r>
            <a:r>
              <a:rPr lang="en-US" altLang="zh-CN">
                <a:ea typeface="宋体" panose="02010600030101010101" pitchFamily="2" charset="-122"/>
              </a:rPr>
              <a:t>30</a:t>
            </a:r>
          </a:p>
        </p:txBody>
      </p:sp>
      <p:sp>
        <p:nvSpPr>
          <p:cNvPr id="19525" name="Text Box 83"/>
          <p:cNvSpPr txBox="1">
            <a:spLocks noChangeArrowheads="1"/>
          </p:cNvSpPr>
          <p:nvPr/>
        </p:nvSpPr>
        <p:spPr bwMode="auto">
          <a:xfrm>
            <a:off x="4621213" y="3387725"/>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a:ea typeface="宋体" panose="02010600030101010101" pitchFamily="2" charset="-122"/>
              </a:rPr>
              <a:t>Register</a:t>
            </a:r>
            <a:r>
              <a:rPr lang="en-US" altLang="zh-CN">
                <a:latin typeface="Times New Roman" panose="02020603050405020304" pitchFamily="18" charset="0"/>
                <a:ea typeface="宋体" panose="02010600030101010101" pitchFamily="2" charset="-122"/>
              </a:rPr>
              <a:t> </a:t>
            </a:r>
            <a:r>
              <a:rPr lang="en-US" altLang="zh-CN">
                <a:ea typeface="宋体" panose="02010600030101010101" pitchFamily="2" charset="-122"/>
              </a:rPr>
              <a:t>31</a:t>
            </a:r>
          </a:p>
        </p:txBody>
      </p:sp>
      <p:sp>
        <p:nvSpPr>
          <p:cNvPr id="19526" name="Text Box 84"/>
          <p:cNvSpPr txBox="1">
            <a:spLocks noChangeArrowheads="1"/>
          </p:cNvSpPr>
          <p:nvPr/>
        </p:nvSpPr>
        <p:spPr bwMode="auto">
          <a:xfrm>
            <a:off x="3616325" y="801688"/>
            <a:ext cx="149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2"/>
                </a:solidFill>
                <a:latin typeface="Times New Roman" panose="02020603050405020304" pitchFamily="18" charset="0"/>
                <a:ea typeface="宋体" panose="02010600030101010101" pitchFamily="2" charset="-122"/>
              </a:rPr>
              <a:t>Write Enable</a:t>
            </a:r>
          </a:p>
        </p:txBody>
      </p:sp>
      <p:sp>
        <p:nvSpPr>
          <p:cNvPr id="19527" name="Line 85"/>
          <p:cNvSpPr>
            <a:spLocks noChangeShapeType="1"/>
          </p:cNvSpPr>
          <p:nvPr/>
        </p:nvSpPr>
        <p:spPr bwMode="auto">
          <a:xfrm>
            <a:off x="3700463" y="995363"/>
            <a:ext cx="0" cy="2365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8" name="Line 86"/>
          <p:cNvSpPr>
            <a:spLocks noChangeShapeType="1"/>
          </p:cNvSpPr>
          <p:nvPr/>
        </p:nvSpPr>
        <p:spPr bwMode="auto">
          <a:xfrm flipH="1">
            <a:off x="3700463" y="3360738"/>
            <a:ext cx="1841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Text Box 88"/>
          <p:cNvSpPr txBox="1">
            <a:spLocks noChangeArrowheads="1"/>
          </p:cNvSpPr>
          <p:nvPr/>
        </p:nvSpPr>
        <p:spPr bwMode="auto">
          <a:xfrm>
            <a:off x="304800" y="1874838"/>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RW</a:t>
            </a:r>
          </a:p>
        </p:txBody>
      </p:sp>
      <p:sp>
        <p:nvSpPr>
          <p:cNvPr id="19530" name="Text Box 89"/>
          <p:cNvSpPr txBox="1">
            <a:spLocks noChangeArrowheads="1"/>
          </p:cNvSpPr>
          <p:nvPr/>
        </p:nvSpPr>
        <p:spPr bwMode="auto">
          <a:xfrm>
            <a:off x="1598613" y="1749425"/>
            <a:ext cx="99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latin typeface="Times New Roman" panose="02020603050405020304" pitchFamily="18" charset="0"/>
                <a:ea typeface="宋体" panose="02010600030101010101" pitchFamily="2" charset="-122"/>
              </a:rPr>
              <a:t>32-</a:t>
            </a:r>
            <a:r>
              <a:rPr lang="en-US" altLang="zh-CN" sz="1800">
                <a:latin typeface="Times New Roman" panose="02020603050405020304" pitchFamily="18" charset="0"/>
                <a:ea typeface="宋体" panose="02010600030101010101" pitchFamily="2" charset="-122"/>
              </a:rPr>
              <a:t>to-1</a:t>
            </a:r>
          </a:p>
          <a:p>
            <a:r>
              <a:rPr lang="en-US" altLang="zh-CN" sz="1800">
                <a:latin typeface="Times New Roman" panose="02020603050405020304" pitchFamily="18" charset="0"/>
                <a:ea typeface="宋体" panose="02010600030101010101" pitchFamily="2" charset="-122"/>
              </a:rPr>
              <a:t>Decoder</a:t>
            </a:r>
          </a:p>
        </p:txBody>
      </p:sp>
      <p:sp>
        <p:nvSpPr>
          <p:cNvPr id="19531" name="Line 90"/>
          <p:cNvSpPr>
            <a:spLocks noChangeShapeType="1"/>
          </p:cNvSpPr>
          <p:nvPr/>
        </p:nvSpPr>
        <p:spPr bwMode="auto">
          <a:xfrm>
            <a:off x="1012825" y="2085975"/>
            <a:ext cx="635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532" name="Group 91"/>
          <p:cNvGrpSpPr>
            <a:grpSpLocks/>
          </p:cNvGrpSpPr>
          <p:nvPr/>
        </p:nvGrpSpPr>
        <p:grpSpPr bwMode="auto">
          <a:xfrm>
            <a:off x="6119813" y="2578100"/>
            <a:ext cx="26987" cy="157163"/>
            <a:chOff x="1238" y="2071"/>
            <a:chExt cx="11" cy="75"/>
          </a:xfrm>
        </p:grpSpPr>
        <p:sp>
          <p:nvSpPr>
            <p:cNvPr id="19564" name="Freeform 92"/>
            <p:cNvSpPr>
              <a:spLocks/>
            </p:cNvSpPr>
            <p:nvPr/>
          </p:nvSpPr>
          <p:spPr bwMode="auto">
            <a:xfrm>
              <a:off x="1238" y="2104"/>
              <a:ext cx="11" cy="9"/>
            </a:xfrm>
            <a:custGeom>
              <a:avLst/>
              <a:gdLst>
                <a:gd name="T0" fmla="*/ 11 w 11"/>
                <a:gd name="T1" fmla="*/ 3 h 9"/>
                <a:gd name="T2" fmla="*/ 11 w 11"/>
                <a:gd name="T3" fmla="*/ 3 h 9"/>
                <a:gd name="T4" fmla="*/ 11 w 11"/>
                <a:gd name="T5" fmla="*/ 3 h 9"/>
                <a:gd name="T6" fmla="*/ 11 w 11"/>
                <a:gd name="T7" fmla="*/ 1 h 9"/>
                <a:gd name="T8" fmla="*/ 9 w 11"/>
                <a:gd name="T9" fmla="*/ 1 h 9"/>
                <a:gd name="T10" fmla="*/ 9 w 11"/>
                <a:gd name="T11" fmla="*/ 0 h 9"/>
                <a:gd name="T12" fmla="*/ 9 w 11"/>
                <a:gd name="T13" fmla="*/ 0 h 9"/>
                <a:gd name="T14" fmla="*/ 7 w 11"/>
                <a:gd name="T15" fmla="*/ 0 h 9"/>
                <a:gd name="T16" fmla="*/ 7 w 11"/>
                <a:gd name="T17" fmla="*/ 0 h 9"/>
                <a:gd name="T18" fmla="*/ 5 w 11"/>
                <a:gd name="T19" fmla="*/ 0 h 9"/>
                <a:gd name="T20" fmla="*/ 5 w 11"/>
                <a:gd name="T21" fmla="*/ 0 h 9"/>
                <a:gd name="T22" fmla="*/ 3 w 11"/>
                <a:gd name="T23" fmla="*/ 0 h 9"/>
                <a:gd name="T24" fmla="*/ 3 w 11"/>
                <a:gd name="T25" fmla="*/ 0 h 9"/>
                <a:gd name="T26" fmla="*/ 3 w 11"/>
                <a:gd name="T27" fmla="*/ 0 h 9"/>
                <a:gd name="T28" fmla="*/ 1 w 11"/>
                <a:gd name="T29" fmla="*/ 0 h 9"/>
                <a:gd name="T30" fmla="*/ 1 w 11"/>
                <a:gd name="T31" fmla="*/ 0 h 9"/>
                <a:gd name="T32" fmla="*/ 0 w 11"/>
                <a:gd name="T33" fmla="*/ 1 h 9"/>
                <a:gd name="T34" fmla="*/ 0 w 11"/>
                <a:gd name="T35" fmla="*/ 1 h 9"/>
                <a:gd name="T36" fmla="*/ 0 w 11"/>
                <a:gd name="T37" fmla="*/ 3 h 9"/>
                <a:gd name="T38" fmla="*/ 0 w 11"/>
                <a:gd name="T39" fmla="*/ 3 h 9"/>
                <a:gd name="T40" fmla="*/ 0 w 11"/>
                <a:gd name="T41" fmla="*/ 4 h 9"/>
                <a:gd name="T42" fmla="*/ 0 w 11"/>
                <a:gd name="T43" fmla="*/ 4 h 9"/>
                <a:gd name="T44" fmla="*/ 0 w 11"/>
                <a:gd name="T45" fmla="*/ 6 h 9"/>
                <a:gd name="T46" fmla="*/ 0 w 11"/>
                <a:gd name="T47" fmla="*/ 6 h 9"/>
                <a:gd name="T48" fmla="*/ 0 w 11"/>
                <a:gd name="T49" fmla="*/ 6 h 9"/>
                <a:gd name="T50" fmla="*/ 1 w 11"/>
                <a:gd name="T51" fmla="*/ 8 h 9"/>
                <a:gd name="T52" fmla="*/ 1 w 11"/>
                <a:gd name="T53" fmla="*/ 8 h 9"/>
                <a:gd name="T54" fmla="*/ 3 w 11"/>
                <a:gd name="T55" fmla="*/ 8 h 9"/>
                <a:gd name="T56" fmla="*/ 3 w 11"/>
                <a:gd name="T57" fmla="*/ 9 h 9"/>
                <a:gd name="T58" fmla="*/ 3 w 11"/>
                <a:gd name="T59" fmla="*/ 9 h 9"/>
                <a:gd name="T60" fmla="*/ 5 w 11"/>
                <a:gd name="T61" fmla="*/ 9 h 9"/>
                <a:gd name="T62" fmla="*/ 5 w 11"/>
                <a:gd name="T63" fmla="*/ 9 h 9"/>
                <a:gd name="T64" fmla="*/ 7 w 11"/>
                <a:gd name="T65" fmla="*/ 9 h 9"/>
                <a:gd name="T66" fmla="*/ 7 w 11"/>
                <a:gd name="T67" fmla="*/ 8 h 9"/>
                <a:gd name="T68" fmla="*/ 9 w 11"/>
                <a:gd name="T69" fmla="*/ 8 h 9"/>
                <a:gd name="T70" fmla="*/ 9 w 11"/>
                <a:gd name="T71" fmla="*/ 8 h 9"/>
                <a:gd name="T72" fmla="*/ 9 w 11"/>
                <a:gd name="T73" fmla="*/ 6 h 9"/>
                <a:gd name="T74" fmla="*/ 11 w 11"/>
                <a:gd name="T75" fmla="*/ 6 h 9"/>
                <a:gd name="T76" fmla="*/ 11 w 11"/>
                <a:gd name="T77" fmla="*/ 6 h 9"/>
                <a:gd name="T78" fmla="*/ 11 w 11"/>
                <a:gd name="T79" fmla="*/ 4 h 9"/>
                <a:gd name="T80" fmla="*/ 11 w 11"/>
                <a:gd name="T81" fmla="*/ 4 h 9"/>
                <a:gd name="T82" fmla="*/ 11 w 11"/>
                <a:gd name="T83" fmla="*/ 4 h 9"/>
                <a:gd name="T84" fmla="*/ 11 w 11"/>
                <a:gd name="T85" fmla="*/ 3 h 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 h="9">
                  <a:moveTo>
                    <a:pt x="11" y="3"/>
                  </a:moveTo>
                  <a:lnTo>
                    <a:pt x="11" y="3"/>
                  </a:lnTo>
                  <a:lnTo>
                    <a:pt x="11" y="1"/>
                  </a:lnTo>
                  <a:lnTo>
                    <a:pt x="9" y="1"/>
                  </a:lnTo>
                  <a:lnTo>
                    <a:pt x="9" y="0"/>
                  </a:lnTo>
                  <a:lnTo>
                    <a:pt x="7" y="0"/>
                  </a:lnTo>
                  <a:lnTo>
                    <a:pt x="5" y="0"/>
                  </a:lnTo>
                  <a:lnTo>
                    <a:pt x="3" y="0"/>
                  </a:lnTo>
                  <a:lnTo>
                    <a:pt x="1" y="0"/>
                  </a:lnTo>
                  <a:lnTo>
                    <a:pt x="0" y="1"/>
                  </a:lnTo>
                  <a:lnTo>
                    <a:pt x="0" y="3"/>
                  </a:lnTo>
                  <a:lnTo>
                    <a:pt x="0" y="4"/>
                  </a:lnTo>
                  <a:lnTo>
                    <a:pt x="0" y="6"/>
                  </a:lnTo>
                  <a:lnTo>
                    <a:pt x="1" y="8"/>
                  </a:lnTo>
                  <a:lnTo>
                    <a:pt x="3" y="8"/>
                  </a:lnTo>
                  <a:lnTo>
                    <a:pt x="3" y="9"/>
                  </a:lnTo>
                  <a:lnTo>
                    <a:pt x="5" y="9"/>
                  </a:lnTo>
                  <a:lnTo>
                    <a:pt x="7" y="9"/>
                  </a:lnTo>
                  <a:lnTo>
                    <a:pt x="7" y="8"/>
                  </a:lnTo>
                  <a:lnTo>
                    <a:pt x="9" y="8"/>
                  </a:lnTo>
                  <a:lnTo>
                    <a:pt x="9" y="6"/>
                  </a:lnTo>
                  <a:lnTo>
                    <a:pt x="11" y="6"/>
                  </a:lnTo>
                  <a:lnTo>
                    <a:pt x="11" y="4"/>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65" name="Freeform 93"/>
            <p:cNvSpPr>
              <a:spLocks/>
            </p:cNvSpPr>
            <p:nvPr/>
          </p:nvSpPr>
          <p:spPr bwMode="auto">
            <a:xfrm>
              <a:off x="1238" y="2071"/>
              <a:ext cx="11" cy="10"/>
            </a:xfrm>
            <a:custGeom>
              <a:avLst/>
              <a:gdLst>
                <a:gd name="T0" fmla="*/ 11 w 11"/>
                <a:gd name="T1" fmla="*/ 3 h 10"/>
                <a:gd name="T2" fmla="*/ 11 w 11"/>
                <a:gd name="T3" fmla="*/ 3 h 10"/>
                <a:gd name="T4" fmla="*/ 11 w 11"/>
                <a:gd name="T5" fmla="*/ 3 h 10"/>
                <a:gd name="T6" fmla="*/ 11 w 11"/>
                <a:gd name="T7" fmla="*/ 2 h 10"/>
                <a:gd name="T8" fmla="*/ 9 w 11"/>
                <a:gd name="T9" fmla="*/ 2 h 10"/>
                <a:gd name="T10" fmla="*/ 9 w 11"/>
                <a:gd name="T11" fmla="*/ 2 h 10"/>
                <a:gd name="T12" fmla="*/ 9 w 11"/>
                <a:gd name="T13" fmla="*/ 0 h 10"/>
                <a:gd name="T14" fmla="*/ 7 w 11"/>
                <a:gd name="T15" fmla="*/ 0 h 10"/>
                <a:gd name="T16" fmla="*/ 7 w 11"/>
                <a:gd name="T17" fmla="*/ 0 h 10"/>
                <a:gd name="T18" fmla="*/ 5 w 11"/>
                <a:gd name="T19" fmla="*/ 0 h 10"/>
                <a:gd name="T20" fmla="*/ 5 w 11"/>
                <a:gd name="T21" fmla="*/ 0 h 10"/>
                <a:gd name="T22" fmla="*/ 3 w 11"/>
                <a:gd name="T23" fmla="*/ 0 h 10"/>
                <a:gd name="T24" fmla="*/ 3 w 11"/>
                <a:gd name="T25" fmla="*/ 0 h 10"/>
                <a:gd name="T26" fmla="*/ 3 w 11"/>
                <a:gd name="T27" fmla="*/ 0 h 10"/>
                <a:gd name="T28" fmla="*/ 1 w 11"/>
                <a:gd name="T29" fmla="*/ 0 h 10"/>
                <a:gd name="T30" fmla="*/ 1 w 11"/>
                <a:gd name="T31" fmla="*/ 2 h 10"/>
                <a:gd name="T32" fmla="*/ 0 w 11"/>
                <a:gd name="T33" fmla="*/ 2 h 10"/>
                <a:gd name="T34" fmla="*/ 0 w 11"/>
                <a:gd name="T35" fmla="*/ 2 h 10"/>
                <a:gd name="T36" fmla="*/ 0 w 11"/>
                <a:gd name="T37" fmla="*/ 3 h 10"/>
                <a:gd name="T38" fmla="*/ 0 w 11"/>
                <a:gd name="T39" fmla="*/ 3 h 10"/>
                <a:gd name="T40" fmla="*/ 0 w 11"/>
                <a:gd name="T41" fmla="*/ 5 h 10"/>
                <a:gd name="T42" fmla="*/ 0 w 11"/>
                <a:gd name="T43" fmla="*/ 5 h 10"/>
                <a:gd name="T44" fmla="*/ 0 w 11"/>
                <a:gd name="T45" fmla="*/ 7 h 10"/>
                <a:gd name="T46" fmla="*/ 0 w 11"/>
                <a:gd name="T47" fmla="*/ 7 h 10"/>
                <a:gd name="T48" fmla="*/ 0 w 11"/>
                <a:gd name="T49" fmla="*/ 8 h 10"/>
                <a:gd name="T50" fmla="*/ 1 w 11"/>
                <a:gd name="T51" fmla="*/ 8 h 10"/>
                <a:gd name="T52" fmla="*/ 1 w 11"/>
                <a:gd name="T53" fmla="*/ 8 h 10"/>
                <a:gd name="T54" fmla="*/ 3 w 11"/>
                <a:gd name="T55" fmla="*/ 10 h 10"/>
                <a:gd name="T56" fmla="*/ 3 w 11"/>
                <a:gd name="T57" fmla="*/ 10 h 10"/>
                <a:gd name="T58" fmla="*/ 3 w 11"/>
                <a:gd name="T59" fmla="*/ 10 h 10"/>
                <a:gd name="T60" fmla="*/ 5 w 11"/>
                <a:gd name="T61" fmla="*/ 10 h 10"/>
                <a:gd name="T62" fmla="*/ 5 w 11"/>
                <a:gd name="T63" fmla="*/ 10 h 10"/>
                <a:gd name="T64" fmla="*/ 7 w 11"/>
                <a:gd name="T65" fmla="*/ 10 h 10"/>
                <a:gd name="T66" fmla="*/ 7 w 11"/>
                <a:gd name="T67" fmla="*/ 10 h 10"/>
                <a:gd name="T68" fmla="*/ 9 w 11"/>
                <a:gd name="T69" fmla="*/ 8 h 10"/>
                <a:gd name="T70" fmla="*/ 9 w 11"/>
                <a:gd name="T71" fmla="*/ 8 h 10"/>
                <a:gd name="T72" fmla="*/ 9 w 11"/>
                <a:gd name="T73" fmla="*/ 8 h 10"/>
                <a:gd name="T74" fmla="*/ 11 w 11"/>
                <a:gd name="T75" fmla="*/ 7 h 10"/>
                <a:gd name="T76" fmla="*/ 11 w 11"/>
                <a:gd name="T77" fmla="*/ 7 h 10"/>
                <a:gd name="T78" fmla="*/ 11 w 11"/>
                <a:gd name="T79" fmla="*/ 5 h 10"/>
                <a:gd name="T80" fmla="*/ 11 w 11"/>
                <a:gd name="T81" fmla="*/ 5 h 10"/>
                <a:gd name="T82" fmla="*/ 11 w 11"/>
                <a:gd name="T83" fmla="*/ 5 h 10"/>
                <a:gd name="T84" fmla="*/ 11 w 11"/>
                <a:gd name="T85" fmla="*/ 3 h 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 h="10">
                  <a:moveTo>
                    <a:pt x="11" y="3"/>
                  </a:moveTo>
                  <a:lnTo>
                    <a:pt x="11" y="3"/>
                  </a:lnTo>
                  <a:lnTo>
                    <a:pt x="11" y="2"/>
                  </a:lnTo>
                  <a:lnTo>
                    <a:pt x="9" y="2"/>
                  </a:lnTo>
                  <a:lnTo>
                    <a:pt x="9" y="0"/>
                  </a:lnTo>
                  <a:lnTo>
                    <a:pt x="7" y="0"/>
                  </a:lnTo>
                  <a:lnTo>
                    <a:pt x="5" y="0"/>
                  </a:lnTo>
                  <a:lnTo>
                    <a:pt x="3" y="0"/>
                  </a:lnTo>
                  <a:lnTo>
                    <a:pt x="1" y="0"/>
                  </a:lnTo>
                  <a:lnTo>
                    <a:pt x="1" y="2"/>
                  </a:lnTo>
                  <a:lnTo>
                    <a:pt x="0" y="2"/>
                  </a:lnTo>
                  <a:lnTo>
                    <a:pt x="0" y="3"/>
                  </a:lnTo>
                  <a:lnTo>
                    <a:pt x="0" y="5"/>
                  </a:lnTo>
                  <a:lnTo>
                    <a:pt x="0" y="7"/>
                  </a:lnTo>
                  <a:lnTo>
                    <a:pt x="0" y="8"/>
                  </a:lnTo>
                  <a:lnTo>
                    <a:pt x="1" y="8"/>
                  </a:lnTo>
                  <a:lnTo>
                    <a:pt x="3" y="10"/>
                  </a:lnTo>
                  <a:lnTo>
                    <a:pt x="5" y="10"/>
                  </a:lnTo>
                  <a:lnTo>
                    <a:pt x="7" y="10"/>
                  </a:lnTo>
                  <a:lnTo>
                    <a:pt x="9" y="8"/>
                  </a:lnTo>
                  <a:lnTo>
                    <a:pt x="11" y="7"/>
                  </a:lnTo>
                  <a:lnTo>
                    <a:pt x="11" y="5"/>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66" name="Freeform 94"/>
            <p:cNvSpPr>
              <a:spLocks/>
            </p:cNvSpPr>
            <p:nvPr/>
          </p:nvSpPr>
          <p:spPr bwMode="auto">
            <a:xfrm>
              <a:off x="1238" y="2135"/>
              <a:ext cx="11" cy="11"/>
            </a:xfrm>
            <a:custGeom>
              <a:avLst/>
              <a:gdLst>
                <a:gd name="T0" fmla="*/ 11 w 11"/>
                <a:gd name="T1" fmla="*/ 4 h 11"/>
                <a:gd name="T2" fmla="*/ 11 w 11"/>
                <a:gd name="T3" fmla="*/ 4 h 11"/>
                <a:gd name="T4" fmla="*/ 11 w 11"/>
                <a:gd name="T5" fmla="*/ 3 h 11"/>
                <a:gd name="T6" fmla="*/ 11 w 11"/>
                <a:gd name="T7" fmla="*/ 3 h 11"/>
                <a:gd name="T8" fmla="*/ 9 w 11"/>
                <a:gd name="T9" fmla="*/ 3 h 11"/>
                <a:gd name="T10" fmla="*/ 9 w 11"/>
                <a:gd name="T11" fmla="*/ 1 h 11"/>
                <a:gd name="T12" fmla="*/ 9 w 11"/>
                <a:gd name="T13" fmla="*/ 1 h 11"/>
                <a:gd name="T14" fmla="*/ 7 w 11"/>
                <a:gd name="T15" fmla="*/ 1 h 11"/>
                <a:gd name="T16" fmla="*/ 7 w 11"/>
                <a:gd name="T17" fmla="*/ 1 h 11"/>
                <a:gd name="T18" fmla="*/ 5 w 11"/>
                <a:gd name="T19" fmla="*/ 0 h 11"/>
                <a:gd name="T20" fmla="*/ 5 w 11"/>
                <a:gd name="T21" fmla="*/ 0 h 11"/>
                <a:gd name="T22" fmla="*/ 3 w 11"/>
                <a:gd name="T23" fmla="*/ 0 h 11"/>
                <a:gd name="T24" fmla="*/ 3 w 11"/>
                <a:gd name="T25" fmla="*/ 1 h 11"/>
                <a:gd name="T26" fmla="*/ 3 w 11"/>
                <a:gd name="T27" fmla="*/ 1 h 11"/>
                <a:gd name="T28" fmla="*/ 1 w 11"/>
                <a:gd name="T29" fmla="*/ 1 h 11"/>
                <a:gd name="T30" fmla="*/ 1 w 11"/>
                <a:gd name="T31" fmla="*/ 1 h 11"/>
                <a:gd name="T32" fmla="*/ 0 w 11"/>
                <a:gd name="T33" fmla="*/ 3 h 11"/>
                <a:gd name="T34" fmla="*/ 0 w 11"/>
                <a:gd name="T35" fmla="*/ 3 h 11"/>
                <a:gd name="T36" fmla="*/ 0 w 11"/>
                <a:gd name="T37" fmla="*/ 3 h 11"/>
                <a:gd name="T38" fmla="*/ 0 w 11"/>
                <a:gd name="T39" fmla="*/ 4 h 11"/>
                <a:gd name="T40" fmla="*/ 0 w 11"/>
                <a:gd name="T41" fmla="*/ 4 h 11"/>
                <a:gd name="T42" fmla="*/ 0 w 11"/>
                <a:gd name="T43" fmla="*/ 6 h 11"/>
                <a:gd name="T44" fmla="*/ 0 w 11"/>
                <a:gd name="T45" fmla="*/ 6 h 11"/>
                <a:gd name="T46" fmla="*/ 0 w 11"/>
                <a:gd name="T47" fmla="*/ 7 h 11"/>
                <a:gd name="T48" fmla="*/ 0 w 11"/>
                <a:gd name="T49" fmla="*/ 7 h 11"/>
                <a:gd name="T50" fmla="*/ 1 w 11"/>
                <a:gd name="T51" fmla="*/ 9 h 11"/>
                <a:gd name="T52" fmla="*/ 1 w 11"/>
                <a:gd name="T53" fmla="*/ 9 h 11"/>
                <a:gd name="T54" fmla="*/ 3 w 11"/>
                <a:gd name="T55" fmla="*/ 9 h 11"/>
                <a:gd name="T56" fmla="*/ 3 w 11"/>
                <a:gd name="T57" fmla="*/ 9 h 11"/>
                <a:gd name="T58" fmla="*/ 3 w 11"/>
                <a:gd name="T59" fmla="*/ 11 h 11"/>
                <a:gd name="T60" fmla="*/ 5 w 11"/>
                <a:gd name="T61" fmla="*/ 11 h 11"/>
                <a:gd name="T62" fmla="*/ 5 w 11"/>
                <a:gd name="T63" fmla="*/ 11 h 11"/>
                <a:gd name="T64" fmla="*/ 7 w 11"/>
                <a:gd name="T65" fmla="*/ 9 h 11"/>
                <a:gd name="T66" fmla="*/ 7 w 11"/>
                <a:gd name="T67" fmla="*/ 9 h 11"/>
                <a:gd name="T68" fmla="*/ 9 w 11"/>
                <a:gd name="T69" fmla="*/ 9 h 11"/>
                <a:gd name="T70" fmla="*/ 9 w 11"/>
                <a:gd name="T71" fmla="*/ 9 h 11"/>
                <a:gd name="T72" fmla="*/ 9 w 11"/>
                <a:gd name="T73" fmla="*/ 7 h 11"/>
                <a:gd name="T74" fmla="*/ 11 w 11"/>
                <a:gd name="T75" fmla="*/ 7 h 11"/>
                <a:gd name="T76" fmla="*/ 11 w 11"/>
                <a:gd name="T77" fmla="*/ 6 h 11"/>
                <a:gd name="T78" fmla="*/ 11 w 11"/>
                <a:gd name="T79" fmla="*/ 6 h 11"/>
                <a:gd name="T80" fmla="*/ 11 w 11"/>
                <a:gd name="T81" fmla="*/ 4 h 11"/>
                <a:gd name="T82" fmla="*/ 11 w 11"/>
                <a:gd name="T83" fmla="*/ 4 h 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 h="11">
                  <a:moveTo>
                    <a:pt x="11" y="4"/>
                  </a:moveTo>
                  <a:lnTo>
                    <a:pt x="11" y="4"/>
                  </a:lnTo>
                  <a:lnTo>
                    <a:pt x="11" y="3"/>
                  </a:lnTo>
                  <a:lnTo>
                    <a:pt x="9" y="3"/>
                  </a:lnTo>
                  <a:lnTo>
                    <a:pt x="9" y="1"/>
                  </a:lnTo>
                  <a:lnTo>
                    <a:pt x="7" y="1"/>
                  </a:lnTo>
                  <a:lnTo>
                    <a:pt x="5" y="0"/>
                  </a:lnTo>
                  <a:lnTo>
                    <a:pt x="3" y="0"/>
                  </a:lnTo>
                  <a:lnTo>
                    <a:pt x="3" y="1"/>
                  </a:lnTo>
                  <a:lnTo>
                    <a:pt x="1" y="1"/>
                  </a:lnTo>
                  <a:lnTo>
                    <a:pt x="0" y="3"/>
                  </a:lnTo>
                  <a:lnTo>
                    <a:pt x="0" y="4"/>
                  </a:lnTo>
                  <a:lnTo>
                    <a:pt x="0" y="6"/>
                  </a:lnTo>
                  <a:lnTo>
                    <a:pt x="0" y="7"/>
                  </a:lnTo>
                  <a:lnTo>
                    <a:pt x="1" y="9"/>
                  </a:lnTo>
                  <a:lnTo>
                    <a:pt x="3" y="9"/>
                  </a:lnTo>
                  <a:lnTo>
                    <a:pt x="3" y="11"/>
                  </a:lnTo>
                  <a:lnTo>
                    <a:pt x="5" y="11"/>
                  </a:lnTo>
                  <a:lnTo>
                    <a:pt x="7" y="9"/>
                  </a:lnTo>
                  <a:lnTo>
                    <a:pt x="9" y="9"/>
                  </a:lnTo>
                  <a:lnTo>
                    <a:pt x="9" y="7"/>
                  </a:lnTo>
                  <a:lnTo>
                    <a:pt x="11" y="7"/>
                  </a:lnTo>
                  <a:lnTo>
                    <a:pt x="11" y="6"/>
                  </a:lnTo>
                  <a:lnTo>
                    <a:pt x="1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533" name="Group 95"/>
          <p:cNvGrpSpPr>
            <a:grpSpLocks/>
          </p:cNvGrpSpPr>
          <p:nvPr/>
        </p:nvGrpSpPr>
        <p:grpSpPr bwMode="auto">
          <a:xfrm>
            <a:off x="4049713" y="2516188"/>
            <a:ext cx="28575" cy="157162"/>
            <a:chOff x="1238" y="2071"/>
            <a:chExt cx="11" cy="75"/>
          </a:xfrm>
        </p:grpSpPr>
        <p:sp>
          <p:nvSpPr>
            <p:cNvPr id="19561" name="Freeform 96"/>
            <p:cNvSpPr>
              <a:spLocks/>
            </p:cNvSpPr>
            <p:nvPr/>
          </p:nvSpPr>
          <p:spPr bwMode="auto">
            <a:xfrm>
              <a:off x="1238" y="2104"/>
              <a:ext cx="11" cy="9"/>
            </a:xfrm>
            <a:custGeom>
              <a:avLst/>
              <a:gdLst>
                <a:gd name="T0" fmla="*/ 11 w 11"/>
                <a:gd name="T1" fmla="*/ 3 h 9"/>
                <a:gd name="T2" fmla="*/ 11 w 11"/>
                <a:gd name="T3" fmla="*/ 3 h 9"/>
                <a:gd name="T4" fmla="*/ 11 w 11"/>
                <a:gd name="T5" fmla="*/ 3 h 9"/>
                <a:gd name="T6" fmla="*/ 11 w 11"/>
                <a:gd name="T7" fmla="*/ 1 h 9"/>
                <a:gd name="T8" fmla="*/ 9 w 11"/>
                <a:gd name="T9" fmla="*/ 1 h 9"/>
                <a:gd name="T10" fmla="*/ 9 w 11"/>
                <a:gd name="T11" fmla="*/ 0 h 9"/>
                <a:gd name="T12" fmla="*/ 9 w 11"/>
                <a:gd name="T13" fmla="*/ 0 h 9"/>
                <a:gd name="T14" fmla="*/ 7 w 11"/>
                <a:gd name="T15" fmla="*/ 0 h 9"/>
                <a:gd name="T16" fmla="*/ 7 w 11"/>
                <a:gd name="T17" fmla="*/ 0 h 9"/>
                <a:gd name="T18" fmla="*/ 5 w 11"/>
                <a:gd name="T19" fmla="*/ 0 h 9"/>
                <a:gd name="T20" fmla="*/ 5 w 11"/>
                <a:gd name="T21" fmla="*/ 0 h 9"/>
                <a:gd name="T22" fmla="*/ 3 w 11"/>
                <a:gd name="T23" fmla="*/ 0 h 9"/>
                <a:gd name="T24" fmla="*/ 3 w 11"/>
                <a:gd name="T25" fmla="*/ 0 h 9"/>
                <a:gd name="T26" fmla="*/ 3 w 11"/>
                <a:gd name="T27" fmla="*/ 0 h 9"/>
                <a:gd name="T28" fmla="*/ 1 w 11"/>
                <a:gd name="T29" fmla="*/ 0 h 9"/>
                <a:gd name="T30" fmla="*/ 1 w 11"/>
                <a:gd name="T31" fmla="*/ 0 h 9"/>
                <a:gd name="T32" fmla="*/ 0 w 11"/>
                <a:gd name="T33" fmla="*/ 1 h 9"/>
                <a:gd name="T34" fmla="*/ 0 w 11"/>
                <a:gd name="T35" fmla="*/ 1 h 9"/>
                <a:gd name="T36" fmla="*/ 0 w 11"/>
                <a:gd name="T37" fmla="*/ 3 h 9"/>
                <a:gd name="T38" fmla="*/ 0 w 11"/>
                <a:gd name="T39" fmla="*/ 3 h 9"/>
                <a:gd name="T40" fmla="*/ 0 w 11"/>
                <a:gd name="T41" fmla="*/ 4 h 9"/>
                <a:gd name="T42" fmla="*/ 0 w 11"/>
                <a:gd name="T43" fmla="*/ 4 h 9"/>
                <a:gd name="T44" fmla="*/ 0 w 11"/>
                <a:gd name="T45" fmla="*/ 6 h 9"/>
                <a:gd name="T46" fmla="*/ 0 w 11"/>
                <a:gd name="T47" fmla="*/ 6 h 9"/>
                <a:gd name="T48" fmla="*/ 0 w 11"/>
                <a:gd name="T49" fmla="*/ 6 h 9"/>
                <a:gd name="T50" fmla="*/ 1 w 11"/>
                <a:gd name="T51" fmla="*/ 8 h 9"/>
                <a:gd name="T52" fmla="*/ 1 w 11"/>
                <a:gd name="T53" fmla="*/ 8 h 9"/>
                <a:gd name="T54" fmla="*/ 3 w 11"/>
                <a:gd name="T55" fmla="*/ 8 h 9"/>
                <a:gd name="T56" fmla="*/ 3 w 11"/>
                <a:gd name="T57" fmla="*/ 9 h 9"/>
                <a:gd name="T58" fmla="*/ 3 w 11"/>
                <a:gd name="T59" fmla="*/ 9 h 9"/>
                <a:gd name="T60" fmla="*/ 5 w 11"/>
                <a:gd name="T61" fmla="*/ 9 h 9"/>
                <a:gd name="T62" fmla="*/ 5 w 11"/>
                <a:gd name="T63" fmla="*/ 9 h 9"/>
                <a:gd name="T64" fmla="*/ 7 w 11"/>
                <a:gd name="T65" fmla="*/ 9 h 9"/>
                <a:gd name="T66" fmla="*/ 7 w 11"/>
                <a:gd name="T67" fmla="*/ 8 h 9"/>
                <a:gd name="T68" fmla="*/ 9 w 11"/>
                <a:gd name="T69" fmla="*/ 8 h 9"/>
                <a:gd name="T70" fmla="*/ 9 w 11"/>
                <a:gd name="T71" fmla="*/ 8 h 9"/>
                <a:gd name="T72" fmla="*/ 9 w 11"/>
                <a:gd name="T73" fmla="*/ 6 h 9"/>
                <a:gd name="T74" fmla="*/ 11 w 11"/>
                <a:gd name="T75" fmla="*/ 6 h 9"/>
                <a:gd name="T76" fmla="*/ 11 w 11"/>
                <a:gd name="T77" fmla="*/ 6 h 9"/>
                <a:gd name="T78" fmla="*/ 11 w 11"/>
                <a:gd name="T79" fmla="*/ 4 h 9"/>
                <a:gd name="T80" fmla="*/ 11 w 11"/>
                <a:gd name="T81" fmla="*/ 4 h 9"/>
                <a:gd name="T82" fmla="*/ 11 w 11"/>
                <a:gd name="T83" fmla="*/ 4 h 9"/>
                <a:gd name="T84" fmla="*/ 11 w 11"/>
                <a:gd name="T85" fmla="*/ 3 h 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 h="9">
                  <a:moveTo>
                    <a:pt x="11" y="3"/>
                  </a:moveTo>
                  <a:lnTo>
                    <a:pt x="11" y="3"/>
                  </a:lnTo>
                  <a:lnTo>
                    <a:pt x="11" y="1"/>
                  </a:lnTo>
                  <a:lnTo>
                    <a:pt x="9" y="1"/>
                  </a:lnTo>
                  <a:lnTo>
                    <a:pt x="9" y="0"/>
                  </a:lnTo>
                  <a:lnTo>
                    <a:pt x="7" y="0"/>
                  </a:lnTo>
                  <a:lnTo>
                    <a:pt x="5" y="0"/>
                  </a:lnTo>
                  <a:lnTo>
                    <a:pt x="3" y="0"/>
                  </a:lnTo>
                  <a:lnTo>
                    <a:pt x="1" y="0"/>
                  </a:lnTo>
                  <a:lnTo>
                    <a:pt x="0" y="1"/>
                  </a:lnTo>
                  <a:lnTo>
                    <a:pt x="0" y="3"/>
                  </a:lnTo>
                  <a:lnTo>
                    <a:pt x="0" y="4"/>
                  </a:lnTo>
                  <a:lnTo>
                    <a:pt x="0" y="6"/>
                  </a:lnTo>
                  <a:lnTo>
                    <a:pt x="1" y="8"/>
                  </a:lnTo>
                  <a:lnTo>
                    <a:pt x="3" y="8"/>
                  </a:lnTo>
                  <a:lnTo>
                    <a:pt x="3" y="9"/>
                  </a:lnTo>
                  <a:lnTo>
                    <a:pt x="5" y="9"/>
                  </a:lnTo>
                  <a:lnTo>
                    <a:pt x="7" y="9"/>
                  </a:lnTo>
                  <a:lnTo>
                    <a:pt x="7" y="8"/>
                  </a:lnTo>
                  <a:lnTo>
                    <a:pt x="9" y="8"/>
                  </a:lnTo>
                  <a:lnTo>
                    <a:pt x="9" y="6"/>
                  </a:lnTo>
                  <a:lnTo>
                    <a:pt x="11" y="6"/>
                  </a:lnTo>
                  <a:lnTo>
                    <a:pt x="11" y="4"/>
                  </a:lnTo>
                  <a:lnTo>
                    <a:pt x="11" y="3"/>
                  </a:lnTo>
                  <a:close/>
                </a:path>
              </a:pathLst>
            </a:custGeom>
            <a:solidFill>
              <a:srgbClr val="000000"/>
            </a:solidFill>
            <a:ln w="28575" cmpd="sng">
              <a:solidFill>
                <a:srgbClr val="000000"/>
              </a:solidFill>
              <a:round/>
              <a:headEnd/>
              <a:tailEnd/>
            </a:ln>
          </p:spPr>
          <p:txBody>
            <a:bodyPr/>
            <a:lstStyle/>
            <a:p>
              <a:endParaRPr lang="zh-CN" altLang="en-US"/>
            </a:p>
          </p:txBody>
        </p:sp>
        <p:sp>
          <p:nvSpPr>
            <p:cNvPr id="19562" name="Freeform 97"/>
            <p:cNvSpPr>
              <a:spLocks/>
            </p:cNvSpPr>
            <p:nvPr/>
          </p:nvSpPr>
          <p:spPr bwMode="auto">
            <a:xfrm>
              <a:off x="1238" y="2071"/>
              <a:ext cx="11" cy="10"/>
            </a:xfrm>
            <a:custGeom>
              <a:avLst/>
              <a:gdLst>
                <a:gd name="T0" fmla="*/ 11 w 11"/>
                <a:gd name="T1" fmla="*/ 3 h 10"/>
                <a:gd name="T2" fmla="*/ 11 w 11"/>
                <a:gd name="T3" fmla="*/ 3 h 10"/>
                <a:gd name="T4" fmla="*/ 11 w 11"/>
                <a:gd name="T5" fmla="*/ 3 h 10"/>
                <a:gd name="T6" fmla="*/ 11 w 11"/>
                <a:gd name="T7" fmla="*/ 2 h 10"/>
                <a:gd name="T8" fmla="*/ 9 w 11"/>
                <a:gd name="T9" fmla="*/ 2 h 10"/>
                <a:gd name="T10" fmla="*/ 9 w 11"/>
                <a:gd name="T11" fmla="*/ 2 h 10"/>
                <a:gd name="T12" fmla="*/ 9 w 11"/>
                <a:gd name="T13" fmla="*/ 0 h 10"/>
                <a:gd name="T14" fmla="*/ 7 w 11"/>
                <a:gd name="T15" fmla="*/ 0 h 10"/>
                <a:gd name="T16" fmla="*/ 7 w 11"/>
                <a:gd name="T17" fmla="*/ 0 h 10"/>
                <a:gd name="T18" fmla="*/ 5 w 11"/>
                <a:gd name="T19" fmla="*/ 0 h 10"/>
                <a:gd name="T20" fmla="*/ 5 w 11"/>
                <a:gd name="T21" fmla="*/ 0 h 10"/>
                <a:gd name="T22" fmla="*/ 3 w 11"/>
                <a:gd name="T23" fmla="*/ 0 h 10"/>
                <a:gd name="T24" fmla="*/ 3 w 11"/>
                <a:gd name="T25" fmla="*/ 0 h 10"/>
                <a:gd name="T26" fmla="*/ 3 w 11"/>
                <a:gd name="T27" fmla="*/ 0 h 10"/>
                <a:gd name="T28" fmla="*/ 1 w 11"/>
                <a:gd name="T29" fmla="*/ 0 h 10"/>
                <a:gd name="T30" fmla="*/ 1 w 11"/>
                <a:gd name="T31" fmla="*/ 2 h 10"/>
                <a:gd name="T32" fmla="*/ 0 w 11"/>
                <a:gd name="T33" fmla="*/ 2 h 10"/>
                <a:gd name="T34" fmla="*/ 0 w 11"/>
                <a:gd name="T35" fmla="*/ 2 h 10"/>
                <a:gd name="T36" fmla="*/ 0 w 11"/>
                <a:gd name="T37" fmla="*/ 3 h 10"/>
                <a:gd name="T38" fmla="*/ 0 w 11"/>
                <a:gd name="T39" fmla="*/ 3 h 10"/>
                <a:gd name="T40" fmla="*/ 0 w 11"/>
                <a:gd name="T41" fmla="*/ 5 h 10"/>
                <a:gd name="T42" fmla="*/ 0 w 11"/>
                <a:gd name="T43" fmla="*/ 5 h 10"/>
                <a:gd name="T44" fmla="*/ 0 w 11"/>
                <a:gd name="T45" fmla="*/ 7 h 10"/>
                <a:gd name="T46" fmla="*/ 0 w 11"/>
                <a:gd name="T47" fmla="*/ 7 h 10"/>
                <a:gd name="T48" fmla="*/ 0 w 11"/>
                <a:gd name="T49" fmla="*/ 8 h 10"/>
                <a:gd name="T50" fmla="*/ 1 w 11"/>
                <a:gd name="T51" fmla="*/ 8 h 10"/>
                <a:gd name="T52" fmla="*/ 1 w 11"/>
                <a:gd name="T53" fmla="*/ 8 h 10"/>
                <a:gd name="T54" fmla="*/ 3 w 11"/>
                <a:gd name="T55" fmla="*/ 10 h 10"/>
                <a:gd name="T56" fmla="*/ 3 w 11"/>
                <a:gd name="T57" fmla="*/ 10 h 10"/>
                <a:gd name="T58" fmla="*/ 3 w 11"/>
                <a:gd name="T59" fmla="*/ 10 h 10"/>
                <a:gd name="T60" fmla="*/ 5 w 11"/>
                <a:gd name="T61" fmla="*/ 10 h 10"/>
                <a:gd name="T62" fmla="*/ 5 w 11"/>
                <a:gd name="T63" fmla="*/ 10 h 10"/>
                <a:gd name="T64" fmla="*/ 7 w 11"/>
                <a:gd name="T65" fmla="*/ 10 h 10"/>
                <a:gd name="T66" fmla="*/ 7 w 11"/>
                <a:gd name="T67" fmla="*/ 10 h 10"/>
                <a:gd name="T68" fmla="*/ 9 w 11"/>
                <a:gd name="T69" fmla="*/ 8 h 10"/>
                <a:gd name="T70" fmla="*/ 9 w 11"/>
                <a:gd name="T71" fmla="*/ 8 h 10"/>
                <a:gd name="T72" fmla="*/ 9 w 11"/>
                <a:gd name="T73" fmla="*/ 8 h 10"/>
                <a:gd name="T74" fmla="*/ 11 w 11"/>
                <a:gd name="T75" fmla="*/ 7 h 10"/>
                <a:gd name="T76" fmla="*/ 11 w 11"/>
                <a:gd name="T77" fmla="*/ 7 h 10"/>
                <a:gd name="T78" fmla="*/ 11 w 11"/>
                <a:gd name="T79" fmla="*/ 5 h 10"/>
                <a:gd name="T80" fmla="*/ 11 w 11"/>
                <a:gd name="T81" fmla="*/ 5 h 10"/>
                <a:gd name="T82" fmla="*/ 11 w 11"/>
                <a:gd name="T83" fmla="*/ 5 h 10"/>
                <a:gd name="T84" fmla="*/ 11 w 11"/>
                <a:gd name="T85" fmla="*/ 3 h 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 h="10">
                  <a:moveTo>
                    <a:pt x="11" y="3"/>
                  </a:moveTo>
                  <a:lnTo>
                    <a:pt x="11" y="3"/>
                  </a:lnTo>
                  <a:lnTo>
                    <a:pt x="11" y="2"/>
                  </a:lnTo>
                  <a:lnTo>
                    <a:pt x="9" y="2"/>
                  </a:lnTo>
                  <a:lnTo>
                    <a:pt x="9" y="0"/>
                  </a:lnTo>
                  <a:lnTo>
                    <a:pt x="7" y="0"/>
                  </a:lnTo>
                  <a:lnTo>
                    <a:pt x="5" y="0"/>
                  </a:lnTo>
                  <a:lnTo>
                    <a:pt x="3" y="0"/>
                  </a:lnTo>
                  <a:lnTo>
                    <a:pt x="1" y="0"/>
                  </a:lnTo>
                  <a:lnTo>
                    <a:pt x="1" y="2"/>
                  </a:lnTo>
                  <a:lnTo>
                    <a:pt x="0" y="2"/>
                  </a:lnTo>
                  <a:lnTo>
                    <a:pt x="0" y="3"/>
                  </a:lnTo>
                  <a:lnTo>
                    <a:pt x="0" y="5"/>
                  </a:lnTo>
                  <a:lnTo>
                    <a:pt x="0" y="7"/>
                  </a:lnTo>
                  <a:lnTo>
                    <a:pt x="0" y="8"/>
                  </a:lnTo>
                  <a:lnTo>
                    <a:pt x="1" y="8"/>
                  </a:lnTo>
                  <a:lnTo>
                    <a:pt x="3" y="10"/>
                  </a:lnTo>
                  <a:lnTo>
                    <a:pt x="5" y="10"/>
                  </a:lnTo>
                  <a:lnTo>
                    <a:pt x="7" y="10"/>
                  </a:lnTo>
                  <a:lnTo>
                    <a:pt x="9" y="8"/>
                  </a:lnTo>
                  <a:lnTo>
                    <a:pt x="11" y="7"/>
                  </a:lnTo>
                  <a:lnTo>
                    <a:pt x="11" y="5"/>
                  </a:lnTo>
                  <a:lnTo>
                    <a:pt x="11" y="3"/>
                  </a:lnTo>
                  <a:close/>
                </a:path>
              </a:pathLst>
            </a:custGeom>
            <a:solidFill>
              <a:srgbClr val="000000"/>
            </a:solidFill>
            <a:ln w="28575" cmpd="sng">
              <a:solidFill>
                <a:srgbClr val="000000"/>
              </a:solidFill>
              <a:round/>
              <a:headEnd/>
              <a:tailEnd/>
            </a:ln>
          </p:spPr>
          <p:txBody>
            <a:bodyPr/>
            <a:lstStyle/>
            <a:p>
              <a:endParaRPr lang="zh-CN" altLang="en-US"/>
            </a:p>
          </p:txBody>
        </p:sp>
        <p:sp>
          <p:nvSpPr>
            <p:cNvPr id="19563" name="Freeform 98"/>
            <p:cNvSpPr>
              <a:spLocks/>
            </p:cNvSpPr>
            <p:nvPr/>
          </p:nvSpPr>
          <p:spPr bwMode="auto">
            <a:xfrm>
              <a:off x="1238" y="2135"/>
              <a:ext cx="11" cy="11"/>
            </a:xfrm>
            <a:custGeom>
              <a:avLst/>
              <a:gdLst>
                <a:gd name="T0" fmla="*/ 11 w 11"/>
                <a:gd name="T1" fmla="*/ 4 h 11"/>
                <a:gd name="T2" fmla="*/ 11 w 11"/>
                <a:gd name="T3" fmla="*/ 4 h 11"/>
                <a:gd name="T4" fmla="*/ 11 w 11"/>
                <a:gd name="T5" fmla="*/ 3 h 11"/>
                <a:gd name="T6" fmla="*/ 11 w 11"/>
                <a:gd name="T7" fmla="*/ 3 h 11"/>
                <a:gd name="T8" fmla="*/ 9 w 11"/>
                <a:gd name="T9" fmla="*/ 3 h 11"/>
                <a:gd name="T10" fmla="*/ 9 w 11"/>
                <a:gd name="T11" fmla="*/ 1 h 11"/>
                <a:gd name="T12" fmla="*/ 9 w 11"/>
                <a:gd name="T13" fmla="*/ 1 h 11"/>
                <a:gd name="T14" fmla="*/ 7 w 11"/>
                <a:gd name="T15" fmla="*/ 1 h 11"/>
                <a:gd name="T16" fmla="*/ 7 w 11"/>
                <a:gd name="T17" fmla="*/ 1 h 11"/>
                <a:gd name="T18" fmla="*/ 5 w 11"/>
                <a:gd name="T19" fmla="*/ 0 h 11"/>
                <a:gd name="T20" fmla="*/ 5 w 11"/>
                <a:gd name="T21" fmla="*/ 0 h 11"/>
                <a:gd name="T22" fmla="*/ 3 w 11"/>
                <a:gd name="T23" fmla="*/ 0 h 11"/>
                <a:gd name="T24" fmla="*/ 3 w 11"/>
                <a:gd name="T25" fmla="*/ 1 h 11"/>
                <a:gd name="T26" fmla="*/ 3 w 11"/>
                <a:gd name="T27" fmla="*/ 1 h 11"/>
                <a:gd name="T28" fmla="*/ 1 w 11"/>
                <a:gd name="T29" fmla="*/ 1 h 11"/>
                <a:gd name="T30" fmla="*/ 1 w 11"/>
                <a:gd name="T31" fmla="*/ 1 h 11"/>
                <a:gd name="T32" fmla="*/ 0 w 11"/>
                <a:gd name="T33" fmla="*/ 3 h 11"/>
                <a:gd name="T34" fmla="*/ 0 w 11"/>
                <a:gd name="T35" fmla="*/ 3 h 11"/>
                <a:gd name="T36" fmla="*/ 0 w 11"/>
                <a:gd name="T37" fmla="*/ 3 h 11"/>
                <a:gd name="T38" fmla="*/ 0 w 11"/>
                <a:gd name="T39" fmla="*/ 4 h 11"/>
                <a:gd name="T40" fmla="*/ 0 w 11"/>
                <a:gd name="T41" fmla="*/ 4 h 11"/>
                <a:gd name="T42" fmla="*/ 0 w 11"/>
                <a:gd name="T43" fmla="*/ 6 h 11"/>
                <a:gd name="T44" fmla="*/ 0 w 11"/>
                <a:gd name="T45" fmla="*/ 6 h 11"/>
                <a:gd name="T46" fmla="*/ 0 w 11"/>
                <a:gd name="T47" fmla="*/ 7 h 11"/>
                <a:gd name="T48" fmla="*/ 0 w 11"/>
                <a:gd name="T49" fmla="*/ 7 h 11"/>
                <a:gd name="T50" fmla="*/ 1 w 11"/>
                <a:gd name="T51" fmla="*/ 9 h 11"/>
                <a:gd name="T52" fmla="*/ 1 w 11"/>
                <a:gd name="T53" fmla="*/ 9 h 11"/>
                <a:gd name="T54" fmla="*/ 3 w 11"/>
                <a:gd name="T55" fmla="*/ 9 h 11"/>
                <a:gd name="T56" fmla="*/ 3 w 11"/>
                <a:gd name="T57" fmla="*/ 9 h 11"/>
                <a:gd name="T58" fmla="*/ 3 w 11"/>
                <a:gd name="T59" fmla="*/ 11 h 11"/>
                <a:gd name="T60" fmla="*/ 5 w 11"/>
                <a:gd name="T61" fmla="*/ 11 h 11"/>
                <a:gd name="T62" fmla="*/ 5 w 11"/>
                <a:gd name="T63" fmla="*/ 11 h 11"/>
                <a:gd name="T64" fmla="*/ 7 w 11"/>
                <a:gd name="T65" fmla="*/ 9 h 11"/>
                <a:gd name="T66" fmla="*/ 7 w 11"/>
                <a:gd name="T67" fmla="*/ 9 h 11"/>
                <a:gd name="T68" fmla="*/ 9 w 11"/>
                <a:gd name="T69" fmla="*/ 9 h 11"/>
                <a:gd name="T70" fmla="*/ 9 w 11"/>
                <a:gd name="T71" fmla="*/ 9 h 11"/>
                <a:gd name="T72" fmla="*/ 9 w 11"/>
                <a:gd name="T73" fmla="*/ 7 h 11"/>
                <a:gd name="T74" fmla="*/ 11 w 11"/>
                <a:gd name="T75" fmla="*/ 7 h 11"/>
                <a:gd name="T76" fmla="*/ 11 w 11"/>
                <a:gd name="T77" fmla="*/ 6 h 11"/>
                <a:gd name="T78" fmla="*/ 11 w 11"/>
                <a:gd name="T79" fmla="*/ 6 h 11"/>
                <a:gd name="T80" fmla="*/ 11 w 11"/>
                <a:gd name="T81" fmla="*/ 4 h 11"/>
                <a:gd name="T82" fmla="*/ 11 w 11"/>
                <a:gd name="T83" fmla="*/ 4 h 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 h="11">
                  <a:moveTo>
                    <a:pt x="11" y="4"/>
                  </a:moveTo>
                  <a:lnTo>
                    <a:pt x="11" y="4"/>
                  </a:lnTo>
                  <a:lnTo>
                    <a:pt x="11" y="3"/>
                  </a:lnTo>
                  <a:lnTo>
                    <a:pt x="9" y="3"/>
                  </a:lnTo>
                  <a:lnTo>
                    <a:pt x="9" y="1"/>
                  </a:lnTo>
                  <a:lnTo>
                    <a:pt x="7" y="1"/>
                  </a:lnTo>
                  <a:lnTo>
                    <a:pt x="5" y="0"/>
                  </a:lnTo>
                  <a:lnTo>
                    <a:pt x="3" y="0"/>
                  </a:lnTo>
                  <a:lnTo>
                    <a:pt x="3" y="1"/>
                  </a:lnTo>
                  <a:lnTo>
                    <a:pt x="1" y="1"/>
                  </a:lnTo>
                  <a:lnTo>
                    <a:pt x="0" y="3"/>
                  </a:lnTo>
                  <a:lnTo>
                    <a:pt x="0" y="4"/>
                  </a:lnTo>
                  <a:lnTo>
                    <a:pt x="0" y="6"/>
                  </a:lnTo>
                  <a:lnTo>
                    <a:pt x="0" y="7"/>
                  </a:lnTo>
                  <a:lnTo>
                    <a:pt x="1" y="9"/>
                  </a:lnTo>
                  <a:lnTo>
                    <a:pt x="3" y="9"/>
                  </a:lnTo>
                  <a:lnTo>
                    <a:pt x="3" y="11"/>
                  </a:lnTo>
                  <a:lnTo>
                    <a:pt x="5" y="11"/>
                  </a:lnTo>
                  <a:lnTo>
                    <a:pt x="7" y="9"/>
                  </a:lnTo>
                  <a:lnTo>
                    <a:pt x="9" y="9"/>
                  </a:lnTo>
                  <a:lnTo>
                    <a:pt x="9" y="7"/>
                  </a:lnTo>
                  <a:lnTo>
                    <a:pt x="11" y="7"/>
                  </a:lnTo>
                  <a:lnTo>
                    <a:pt x="11" y="6"/>
                  </a:lnTo>
                  <a:lnTo>
                    <a:pt x="11" y="4"/>
                  </a:lnTo>
                  <a:close/>
                </a:path>
              </a:pathLst>
            </a:custGeom>
            <a:solidFill>
              <a:srgbClr val="000000"/>
            </a:solidFill>
            <a:ln w="28575" cmpd="sng">
              <a:solidFill>
                <a:srgbClr val="000000"/>
              </a:solidFill>
              <a:round/>
              <a:headEnd/>
              <a:tailEnd/>
            </a:ln>
          </p:spPr>
          <p:txBody>
            <a:bodyPr/>
            <a:lstStyle/>
            <a:p>
              <a:endParaRPr lang="zh-CN" altLang="en-US"/>
            </a:p>
          </p:txBody>
        </p:sp>
      </p:grpSp>
      <p:sp>
        <p:nvSpPr>
          <p:cNvPr id="19534" name="Line 99"/>
          <p:cNvSpPr>
            <a:spLocks noChangeShapeType="1"/>
          </p:cNvSpPr>
          <p:nvPr/>
        </p:nvSpPr>
        <p:spPr bwMode="auto">
          <a:xfrm>
            <a:off x="7253288" y="2632075"/>
            <a:ext cx="104298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5" name="Line 100"/>
          <p:cNvSpPr>
            <a:spLocks noChangeShapeType="1"/>
          </p:cNvSpPr>
          <p:nvPr/>
        </p:nvSpPr>
        <p:spPr bwMode="auto">
          <a:xfrm>
            <a:off x="7253288" y="5280025"/>
            <a:ext cx="10033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6" name="Line 101"/>
          <p:cNvSpPr>
            <a:spLocks noChangeShapeType="1"/>
          </p:cNvSpPr>
          <p:nvPr/>
        </p:nvSpPr>
        <p:spPr bwMode="auto">
          <a:xfrm flipH="1" flipV="1">
            <a:off x="7072313" y="995363"/>
            <a:ext cx="0" cy="449262"/>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7" name="Line 102"/>
          <p:cNvSpPr>
            <a:spLocks noChangeShapeType="1"/>
          </p:cNvSpPr>
          <p:nvPr/>
        </p:nvSpPr>
        <p:spPr bwMode="auto">
          <a:xfrm>
            <a:off x="7621588" y="995363"/>
            <a:ext cx="0" cy="2976562"/>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8" name="Line 103"/>
          <p:cNvSpPr>
            <a:spLocks noChangeShapeType="1"/>
          </p:cNvSpPr>
          <p:nvPr/>
        </p:nvSpPr>
        <p:spPr bwMode="auto">
          <a:xfrm flipV="1">
            <a:off x="7072313" y="3956050"/>
            <a:ext cx="0" cy="84138"/>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9" name="Line 104"/>
          <p:cNvSpPr>
            <a:spLocks noChangeShapeType="1"/>
          </p:cNvSpPr>
          <p:nvPr/>
        </p:nvSpPr>
        <p:spPr bwMode="auto">
          <a:xfrm>
            <a:off x="7072313" y="3956050"/>
            <a:ext cx="549275" cy="0"/>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40" name="Text Box 105"/>
          <p:cNvSpPr txBox="1">
            <a:spLocks noChangeArrowheads="1"/>
          </p:cNvSpPr>
          <p:nvPr/>
        </p:nvSpPr>
        <p:spPr bwMode="auto">
          <a:xfrm>
            <a:off x="6718300" y="719138"/>
            <a:ext cx="51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RA</a:t>
            </a:r>
          </a:p>
        </p:txBody>
      </p:sp>
      <p:sp>
        <p:nvSpPr>
          <p:cNvPr id="19541" name="Text Box 106"/>
          <p:cNvSpPr txBox="1">
            <a:spLocks noChangeArrowheads="1"/>
          </p:cNvSpPr>
          <p:nvPr/>
        </p:nvSpPr>
        <p:spPr bwMode="auto">
          <a:xfrm>
            <a:off x="7366000" y="7239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RB</a:t>
            </a:r>
          </a:p>
        </p:txBody>
      </p:sp>
      <p:sp>
        <p:nvSpPr>
          <p:cNvPr id="19542" name="Text Box 107"/>
          <p:cNvSpPr txBox="1">
            <a:spLocks noChangeArrowheads="1"/>
          </p:cNvSpPr>
          <p:nvPr/>
        </p:nvSpPr>
        <p:spPr bwMode="auto">
          <a:xfrm>
            <a:off x="8285163" y="23606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busA</a:t>
            </a:r>
          </a:p>
        </p:txBody>
      </p:sp>
      <p:sp>
        <p:nvSpPr>
          <p:cNvPr id="19543" name="Text Box 108"/>
          <p:cNvSpPr txBox="1">
            <a:spLocks noChangeArrowheads="1"/>
          </p:cNvSpPr>
          <p:nvPr/>
        </p:nvSpPr>
        <p:spPr bwMode="auto">
          <a:xfrm>
            <a:off x="8245475" y="5013325"/>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busB</a:t>
            </a:r>
          </a:p>
        </p:txBody>
      </p:sp>
      <p:sp>
        <p:nvSpPr>
          <p:cNvPr id="19544" name="Line 111"/>
          <p:cNvSpPr>
            <a:spLocks noChangeShapeType="1"/>
          </p:cNvSpPr>
          <p:nvPr/>
        </p:nvSpPr>
        <p:spPr bwMode="auto">
          <a:xfrm>
            <a:off x="3805238" y="1611313"/>
            <a:ext cx="0" cy="28416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45" name="Line 112"/>
          <p:cNvSpPr>
            <a:spLocks noChangeShapeType="1"/>
          </p:cNvSpPr>
          <p:nvPr/>
        </p:nvSpPr>
        <p:spPr bwMode="auto">
          <a:xfrm>
            <a:off x="3802063" y="1611313"/>
            <a:ext cx="9207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46" name="Line 113"/>
          <p:cNvSpPr>
            <a:spLocks noChangeShapeType="1"/>
          </p:cNvSpPr>
          <p:nvPr/>
        </p:nvSpPr>
        <p:spPr bwMode="auto">
          <a:xfrm>
            <a:off x="3802063" y="2054225"/>
            <a:ext cx="8255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47" name="Line 114"/>
          <p:cNvSpPr>
            <a:spLocks noChangeShapeType="1"/>
          </p:cNvSpPr>
          <p:nvPr/>
        </p:nvSpPr>
        <p:spPr bwMode="auto">
          <a:xfrm>
            <a:off x="3806825" y="2974975"/>
            <a:ext cx="7778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48" name="Line 115"/>
          <p:cNvSpPr>
            <a:spLocks noChangeShapeType="1"/>
          </p:cNvSpPr>
          <p:nvPr/>
        </p:nvSpPr>
        <p:spPr bwMode="auto">
          <a:xfrm>
            <a:off x="3802063" y="3436938"/>
            <a:ext cx="9207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49" name="Line 116"/>
          <p:cNvSpPr>
            <a:spLocks noChangeShapeType="1"/>
          </p:cNvSpPr>
          <p:nvPr/>
        </p:nvSpPr>
        <p:spPr bwMode="auto">
          <a:xfrm flipH="1">
            <a:off x="1079500" y="4414838"/>
            <a:ext cx="273685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50" name="Text Box 117"/>
          <p:cNvSpPr txBox="1">
            <a:spLocks noChangeArrowheads="1"/>
          </p:cNvSpPr>
          <p:nvPr/>
        </p:nvSpPr>
        <p:spPr bwMode="auto">
          <a:xfrm>
            <a:off x="242888" y="4262438"/>
            <a:ext cx="798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latin typeface="Times New Roman" panose="02020603050405020304" pitchFamily="18" charset="0"/>
                <a:ea typeface="宋体" panose="02010600030101010101" pitchFamily="2" charset="-122"/>
              </a:rPr>
              <a:t>    Clk</a:t>
            </a:r>
          </a:p>
        </p:txBody>
      </p:sp>
      <p:sp>
        <p:nvSpPr>
          <p:cNvPr id="19551" name="Rectangle 118"/>
          <p:cNvSpPr>
            <a:spLocks noChangeArrowheads="1"/>
          </p:cNvSpPr>
          <p:nvPr/>
        </p:nvSpPr>
        <p:spPr bwMode="auto">
          <a:xfrm>
            <a:off x="4627563" y="19970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C</a:t>
            </a:r>
            <a:endParaRPr lang="en-US" altLang="zh-CN" sz="1000">
              <a:latin typeface="Times New Roman" panose="02020603050405020304" pitchFamily="18" charset="0"/>
              <a:ea typeface="宋体" panose="02010600030101010101" pitchFamily="2" charset="-122"/>
            </a:endParaRPr>
          </a:p>
        </p:txBody>
      </p:sp>
      <p:sp>
        <p:nvSpPr>
          <p:cNvPr id="19552" name="Rectangle 119"/>
          <p:cNvSpPr>
            <a:spLocks noChangeArrowheads="1"/>
          </p:cNvSpPr>
          <p:nvPr/>
        </p:nvSpPr>
        <p:spPr bwMode="auto">
          <a:xfrm>
            <a:off x="4640263" y="226218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D</a:t>
            </a:r>
            <a:endParaRPr lang="en-US" altLang="zh-CN" sz="1000">
              <a:latin typeface="Times New Roman" panose="02020603050405020304" pitchFamily="18" charset="0"/>
              <a:ea typeface="宋体" panose="02010600030101010101" pitchFamily="2" charset="-122"/>
            </a:endParaRPr>
          </a:p>
        </p:txBody>
      </p:sp>
      <p:sp>
        <p:nvSpPr>
          <p:cNvPr id="19553" name="Rectangle 120"/>
          <p:cNvSpPr>
            <a:spLocks noChangeArrowheads="1"/>
          </p:cNvSpPr>
          <p:nvPr/>
        </p:nvSpPr>
        <p:spPr bwMode="auto">
          <a:xfrm>
            <a:off x="4629150" y="29194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C</a:t>
            </a:r>
          </a:p>
        </p:txBody>
      </p:sp>
      <p:sp>
        <p:nvSpPr>
          <p:cNvPr id="19554" name="Rectangle 121"/>
          <p:cNvSpPr>
            <a:spLocks noChangeArrowheads="1"/>
          </p:cNvSpPr>
          <p:nvPr/>
        </p:nvSpPr>
        <p:spPr bwMode="auto">
          <a:xfrm>
            <a:off x="4627563" y="3171825"/>
            <a:ext cx="904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D</a:t>
            </a:r>
          </a:p>
        </p:txBody>
      </p:sp>
      <p:sp>
        <p:nvSpPr>
          <p:cNvPr id="19555" name="Rectangle 122"/>
          <p:cNvSpPr>
            <a:spLocks noChangeArrowheads="1"/>
          </p:cNvSpPr>
          <p:nvPr/>
        </p:nvSpPr>
        <p:spPr bwMode="auto">
          <a:xfrm>
            <a:off x="4630738" y="335915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C</a:t>
            </a:r>
          </a:p>
        </p:txBody>
      </p:sp>
      <p:sp>
        <p:nvSpPr>
          <p:cNvPr id="19556" name="Rectangle 123"/>
          <p:cNvSpPr>
            <a:spLocks noChangeArrowheads="1"/>
          </p:cNvSpPr>
          <p:nvPr/>
        </p:nvSpPr>
        <p:spPr bwMode="auto">
          <a:xfrm>
            <a:off x="4629150" y="361156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000">
                <a:solidFill>
                  <a:srgbClr val="000000"/>
                </a:solidFill>
                <a:ea typeface="宋体" panose="02010600030101010101" pitchFamily="2" charset="-122"/>
              </a:rPr>
              <a:t>D</a:t>
            </a:r>
          </a:p>
        </p:txBody>
      </p:sp>
      <p:sp>
        <p:nvSpPr>
          <p:cNvPr id="300156" name="Text Box 124"/>
          <p:cNvSpPr txBox="1">
            <a:spLocks noChangeArrowheads="1"/>
          </p:cNvSpPr>
          <p:nvPr/>
        </p:nvSpPr>
        <p:spPr bwMode="auto">
          <a:xfrm>
            <a:off x="1352550" y="4832350"/>
            <a:ext cx="4808538"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30000"/>
              </a:spcBef>
            </a:pPr>
            <a:r>
              <a:rPr lang="zh-CN" altLang="en-US" sz="2000">
                <a:ea typeface="黑体" panose="02010609060101010101" pitchFamily="49" charset="-122"/>
              </a:rPr>
              <a:t>每个寄存器由</a:t>
            </a:r>
            <a:r>
              <a:rPr lang="en-US" altLang="zh-CN" sz="2000">
                <a:ea typeface="黑体" panose="02010609060101010101" pitchFamily="49" charset="-122"/>
              </a:rPr>
              <a:t>32</a:t>
            </a:r>
            <a:r>
              <a:rPr lang="zh-CN" altLang="en-US" sz="2000">
                <a:ea typeface="黑体" panose="02010609060101010101" pitchFamily="49" charset="-122"/>
              </a:rPr>
              <a:t>个触发器组成</a:t>
            </a:r>
            <a:r>
              <a:rPr lang="en-US" altLang="zh-CN" sz="2000">
                <a:ea typeface="黑体" panose="02010609060101010101" pitchFamily="49" charset="-122"/>
              </a:rPr>
              <a:t>;</a:t>
            </a:r>
          </a:p>
          <a:p>
            <a:pPr>
              <a:spcBef>
                <a:spcPct val="30000"/>
              </a:spcBef>
            </a:pPr>
            <a:r>
              <a:rPr lang="zh-CN" altLang="en-US" sz="2000">
                <a:ea typeface="黑体" panose="02010609060101010101" pitchFamily="49" charset="-122"/>
              </a:rPr>
              <a:t>输入数据来自</a:t>
            </a:r>
            <a:r>
              <a:rPr lang="en-US" altLang="zh-CN" sz="2000">
                <a:ea typeface="黑体" panose="02010609060101010101" pitchFamily="49" charset="-122"/>
              </a:rPr>
              <a:t>busW</a:t>
            </a:r>
            <a:r>
              <a:rPr lang="zh-CN" altLang="en-US" sz="2000">
                <a:ea typeface="黑体" panose="02010609060101010101" pitchFamily="49" charset="-122"/>
              </a:rPr>
              <a:t>，读出数据分别送</a:t>
            </a:r>
            <a:r>
              <a:rPr lang="en-US" altLang="zh-CN" sz="2000">
                <a:ea typeface="黑体" panose="02010609060101010101" pitchFamily="49" charset="-122"/>
              </a:rPr>
              <a:t>busA</a:t>
            </a:r>
            <a:r>
              <a:rPr lang="zh-CN" altLang="en-US" sz="2000">
                <a:ea typeface="黑体" panose="02010609060101010101" pitchFamily="49" charset="-122"/>
              </a:rPr>
              <a:t>和</a:t>
            </a:r>
            <a:r>
              <a:rPr lang="en-US" altLang="zh-CN" sz="2000">
                <a:ea typeface="黑体" panose="02010609060101010101" pitchFamily="49" charset="-122"/>
              </a:rPr>
              <a:t>busB;</a:t>
            </a:r>
          </a:p>
          <a:p>
            <a:pPr>
              <a:spcBef>
                <a:spcPct val="30000"/>
              </a:spcBef>
            </a:pPr>
            <a:r>
              <a:rPr lang="en-US" altLang="zh-CN" sz="2000">
                <a:ea typeface="黑体" panose="02010609060101010101" pitchFamily="49" charset="-122"/>
              </a:rPr>
              <a:t>WriteEnable</a:t>
            </a:r>
            <a:r>
              <a:rPr lang="zh-CN" altLang="en-US" sz="2000">
                <a:ea typeface="黑体" panose="02010609060101010101" pitchFamily="49" charset="-122"/>
              </a:rPr>
              <a:t>信号控制是否写入新值。</a:t>
            </a:r>
            <a:endParaRPr lang="en-US" altLang="zh-CN" sz="2000">
              <a:ea typeface="黑体" panose="02010609060101010101" pitchFamily="49" charset="-122"/>
            </a:endParaRPr>
          </a:p>
        </p:txBody>
      </p:sp>
      <p:sp>
        <p:nvSpPr>
          <p:cNvPr id="19558" name="Freeform 126"/>
          <p:cNvSpPr>
            <a:spLocks/>
          </p:cNvSpPr>
          <p:nvPr/>
        </p:nvSpPr>
        <p:spPr bwMode="auto">
          <a:xfrm>
            <a:off x="3487738" y="3186113"/>
            <a:ext cx="69850" cy="69850"/>
          </a:xfrm>
          <a:custGeom>
            <a:avLst/>
            <a:gdLst>
              <a:gd name="T0" fmla="*/ 32742 w 32"/>
              <a:gd name="T1" fmla="*/ 64676 h 27"/>
              <a:gd name="T2" fmla="*/ 41473 w 32"/>
              <a:gd name="T3" fmla="*/ 69850 h 27"/>
              <a:gd name="T4" fmla="*/ 45839 w 32"/>
              <a:gd name="T5" fmla="*/ 64676 h 27"/>
              <a:gd name="T6" fmla="*/ 50205 w 32"/>
              <a:gd name="T7" fmla="*/ 64676 h 27"/>
              <a:gd name="T8" fmla="*/ 54570 w 32"/>
              <a:gd name="T9" fmla="*/ 59502 h 27"/>
              <a:gd name="T10" fmla="*/ 58936 w 32"/>
              <a:gd name="T11" fmla="*/ 56915 h 27"/>
              <a:gd name="T12" fmla="*/ 63302 w 32"/>
              <a:gd name="T13" fmla="*/ 51741 h 27"/>
              <a:gd name="T14" fmla="*/ 65484 w 32"/>
              <a:gd name="T15" fmla="*/ 49154 h 27"/>
              <a:gd name="T16" fmla="*/ 65484 w 32"/>
              <a:gd name="T17" fmla="*/ 43980 h 27"/>
              <a:gd name="T18" fmla="*/ 69850 w 32"/>
              <a:gd name="T19" fmla="*/ 41393 h 27"/>
              <a:gd name="T20" fmla="*/ 69850 w 32"/>
              <a:gd name="T21" fmla="*/ 33631 h 27"/>
              <a:gd name="T22" fmla="*/ 69850 w 32"/>
              <a:gd name="T23" fmla="*/ 28457 h 27"/>
              <a:gd name="T24" fmla="*/ 65484 w 32"/>
              <a:gd name="T25" fmla="*/ 25870 h 27"/>
              <a:gd name="T26" fmla="*/ 65484 w 32"/>
              <a:gd name="T27" fmla="*/ 20696 h 27"/>
              <a:gd name="T28" fmla="*/ 63302 w 32"/>
              <a:gd name="T29" fmla="*/ 12935 h 27"/>
              <a:gd name="T30" fmla="*/ 58936 w 32"/>
              <a:gd name="T31" fmla="*/ 7761 h 27"/>
              <a:gd name="T32" fmla="*/ 54570 w 32"/>
              <a:gd name="T33" fmla="*/ 7761 h 27"/>
              <a:gd name="T34" fmla="*/ 50205 w 32"/>
              <a:gd name="T35" fmla="*/ 5174 h 27"/>
              <a:gd name="T36" fmla="*/ 45839 w 32"/>
              <a:gd name="T37" fmla="*/ 0 h 27"/>
              <a:gd name="T38" fmla="*/ 41473 w 32"/>
              <a:gd name="T39" fmla="*/ 0 h 27"/>
              <a:gd name="T40" fmla="*/ 32742 w 32"/>
              <a:gd name="T41" fmla="*/ 0 h 27"/>
              <a:gd name="T42" fmla="*/ 28377 w 32"/>
              <a:gd name="T43" fmla="*/ 0 h 27"/>
              <a:gd name="T44" fmla="*/ 24011 w 32"/>
              <a:gd name="T45" fmla="*/ 0 h 27"/>
              <a:gd name="T46" fmla="*/ 19645 w 32"/>
              <a:gd name="T47" fmla="*/ 5174 h 27"/>
              <a:gd name="T48" fmla="*/ 17463 w 32"/>
              <a:gd name="T49" fmla="*/ 7761 h 27"/>
              <a:gd name="T50" fmla="*/ 13097 w 32"/>
              <a:gd name="T51" fmla="*/ 7761 h 27"/>
              <a:gd name="T52" fmla="*/ 8731 w 32"/>
              <a:gd name="T53" fmla="*/ 12935 h 27"/>
              <a:gd name="T54" fmla="*/ 4366 w 32"/>
              <a:gd name="T55" fmla="*/ 20696 h 27"/>
              <a:gd name="T56" fmla="*/ 4366 w 32"/>
              <a:gd name="T57" fmla="*/ 25870 h 27"/>
              <a:gd name="T58" fmla="*/ 0 w 32"/>
              <a:gd name="T59" fmla="*/ 28457 h 27"/>
              <a:gd name="T60" fmla="*/ 0 w 32"/>
              <a:gd name="T61" fmla="*/ 33631 h 27"/>
              <a:gd name="T62" fmla="*/ 0 w 32"/>
              <a:gd name="T63" fmla="*/ 41393 h 27"/>
              <a:gd name="T64" fmla="*/ 4366 w 32"/>
              <a:gd name="T65" fmla="*/ 43980 h 27"/>
              <a:gd name="T66" fmla="*/ 4366 w 32"/>
              <a:gd name="T67" fmla="*/ 49154 h 27"/>
              <a:gd name="T68" fmla="*/ 8731 w 32"/>
              <a:gd name="T69" fmla="*/ 51741 h 27"/>
              <a:gd name="T70" fmla="*/ 13097 w 32"/>
              <a:gd name="T71" fmla="*/ 56915 h 27"/>
              <a:gd name="T72" fmla="*/ 17463 w 32"/>
              <a:gd name="T73" fmla="*/ 59502 h 27"/>
              <a:gd name="T74" fmla="*/ 19645 w 32"/>
              <a:gd name="T75" fmla="*/ 64676 h 27"/>
              <a:gd name="T76" fmla="*/ 24011 w 32"/>
              <a:gd name="T77" fmla="*/ 64676 h 27"/>
              <a:gd name="T78" fmla="*/ 28377 w 32"/>
              <a:gd name="T79" fmla="*/ 69850 h 27"/>
              <a:gd name="T80" fmla="*/ 32742 w 32"/>
              <a:gd name="T81" fmla="*/ 69850 h 27"/>
              <a:gd name="T82" fmla="*/ 32742 w 32"/>
              <a:gd name="T83" fmla="*/ 69850 h 27"/>
              <a:gd name="T84" fmla="*/ 32742 w 32"/>
              <a:gd name="T85" fmla="*/ 64676 h 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 h="27">
                <a:moveTo>
                  <a:pt x="15" y="25"/>
                </a:moveTo>
                <a:lnTo>
                  <a:pt x="19" y="27"/>
                </a:lnTo>
                <a:lnTo>
                  <a:pt x="21" y="25"/>
                </a:lnTo>
                <a:lnTo>
                  <a:pt x="23" y="25"/>
                </a:lnTo>
                <a:lnTo>
                  <a:pt x="25" y="23"/>
                </a:lnTo>
                <a:lnTo>
                  <a:pt x="27" y="22"/>
                </a:lnTo>
                <a:lnTo>
                  <a:pt x="29" y="20"/>
                </a:lnTo>
                <a:lnTo>
                  <a:pt x="30" y="19"/>
                </a:lnTo>
                <a:lnTo>
                  <a:pt x="30" y="17"/>
                </a:lnTo>
                <a:lnTo>
                  <a:pt x="32" y="16"/>
                </a:lnTo>
                <a:lnTo>
                  <a:pt x="32" y="13"/>
                </a:lnTo>
                <a:lnTo>
                  <a:pt x="32" y="11"/>
                </a:lnTo>
                <a:lnTo>
                  <a:pt x="30" y="10"/>
                </a:lnTo>
                <a:lnTo>
                  <a:pt x="30" y="8"/>
                </a:lnTo>
                <a:lnTo>
                  <a:pt x="29" y="5"/>
                </a:lnTo>
                <a:lnTo>
                  <a:pt x="27" y="3"/>
                </a:lnTo>
                <a:lnTo>
                  <a:pt x="25" y="3"/>
                </a:lnTo>
                <a:lnTo>
                  <a:pt x="23" y="2"/>
                </a:lnTo>
                <a:lnTo>
                  <a:pt x="21" y="0"/>
                </a:lnTo>
                <a:lnTo>
                  <a:pt x="19" y="0"/>
                </a:lnTo>
                <a:lnTo>
                  <a:pt x="15" y="0"/>
                </a:lnTo>
                <a:lnTo>
                  <a:pt x="13" y="0"/>
                </a:lnTo>
                <a:lnTo>
                  <a:pt x="11" y="0"/>
                </a:lnTo>
                <a:lnTo>
                  <a:pt x="9" y="2"/>
                </a:lnTo>
                <a:lnTo>
                  <a:pt x="8" y="3"/>
                </a:lnTo>
                <a:lnTo>
                  <a:pt x="6" y="3"/>
                </a:lnTo>
                <a:lnTo>
                  <a:pt x="4" y="5"/>
                </a:lnTo>
                <a:lnTo>
                  <a:pt x="2" y="8"/>
                </a:lnTo>
                <a:lnTo>
                  <a:pt x="2" y="10"/>
                </a:lnTo>
                <a:lnTo>
                  <a:pt x="0" y="11"/>
                </a:lnTo>
                <a:lnTo>
                  <a:pt x="0" y="13"/>
                </a:lnTo>
                <a:lnTo>
                  <a:pt x="0" y="16"/>
                </a:lnTo>
                <a:lnTo>
                  <a:pt x="2" y="17"/>
                </a:lnTo>
                <a:lnTo>
                  <a:pt x="2" y="19"/>
                </a:lnTo>
                <a:lnTo>
                  <a:pt x="4" y="20"/>
                </a:lnTo>
                <a:lnTo>
                  <a:pt x="6" y="22"/>
                </a:lnTo>
                <a:lnTo>
                  <a:pt x="8" y="23"/>
                </a:lnTo>
                <a:lnTo>
                  <a:pt x="9" y="25"/>
                </a:lnTo>
                <a:lnTo>
                  <a:pt x="11" y="25"/>
                </a:lnTo>
                <a:lnTo>
                  <a:pt x="13" y="27"/>
                </a:lnTo>
                <a:lnTo>
                  <a:pt x="15" y="27"/>
                </a:lnTo>
                <a:lnTo>
                  <a:pt x="15" y="25"/>
                </a:lnTo>
                <a:close/>
              </a:path>
            </a:pathLst>
          </a:custGeom>
          <a:solidFill>
            <a:srgbClr val="000000"/>
          </a:solidFill>
          <a:ln w="28575" cmpd="sng">
            <a:solidFill>
              <a:srgbClr val="000000"/>
            </a:solidFill>
            <a:round/>
            <a:headEnd/>
            <a:tailEnd/>
          </a:ln>
        </p:spPr>
        <p:txBody>
          <a:bodyPr/>
          <a:lstStyle/>
          <a:p>
            <a:endParaRPr lang="zh-CN" altLang="en-US"/>
          </a:p>
        </p:txBody>
      </p:sp>
      <p:sp>
        <p:nvSpPr>
          <p:cNvPr id="19559" name="Freeform 127"/>
          <p:cNvSpPr>
            <a:spLocks/>
          </p:cNvSpPr>
          <p:nvPr/>
        </p:nvSpPr>
        <p:spPr bwMode="auto">
          <a:xfrm>
            <a:off x="3487738" y="2284413"/>
            <a:ext cx="69850" cy="82550"/>
          </a:xfrm>
          <a:custGeom>
            <a:avLst/>
            <a:gdLst>
              <a:gd name="T0" fmla="*/ 32742 w 32"/>
              <a:gd name="T1" fmla="*/ 76435 h 27"/>
              <a:gd name="T2" fmla="*/ 41473 w 32"/>
              <a:gd name="T3" fmla="*/ 82550 h 27"/>
              <a:gd name="T4" fmla="*/ 45839 w 32"/>
              <a:gd name="T5" fmla="*/ 76435 h 27"/>
              <a:gd name="T6" fmla="*/ 50205 w 32"/>
              <a:gd name="T7" fmla="*/ 76435 h 27"/>
              <a:gd name="T8" fmla="*/ 54570 w 32"/>
              <a:gd name="T9" fmla="*/ 70320 h 27"/>
              <a:gd name="T10" fmla="*/ 58936 w 32"/>
              <a:gd name="T11" fmla="*/ 67263 h 27"/>
              <a:gd name="T12" fmla="*/ 63302 w 32"/>
              <a:gd name="T13" fmla="*/ 61148 h 27"/>
              <a:gd name="T14" fmla="*/ 65484 w 32"/>
              <a:gd name="T15" fmla="*/ 58091 h 27"/>
              <a:gd name="T16" fmla="*/ 65484 w 32"/>
              <a:gd name="T17" fmla="*/ 51976 h 27"/>
              <a:gd name="T18" fmla="*/ 69850 w 32"/>
              <a:gd name="T19" fmla="*/ 48919 h 27"/>
              <a:gd name="T20" fmla="*/ 69850 w 32"/>
              <a:gd name="T21" fmla="*/ 39746 h 27"/>
              <a:gd name="T22" fmla="*/ 69850 w 32"/>
              <a:gd name="T23" fmla="*/ 33631 h 27"/>
              <a:gd name="T24" fmla="*/ 65484 w 32"/>
              <a:gd name="T25" fmla="*/ 30574 h 27"/>
              <a:gd name="T26" fmla="*/ 65484 w 32"/>
              <a:gd name="T27" fmla="*/ 24459 h 27"/>
              <a:gd name="T28" fmla="*/ 63302 w 32"/>
              <a:gd name="T29" fmla="*/ 15287 h 27"/>
              <a:gd name="T30" fmla="*/ 58936 w 32"/>
              <a:gd name="T31" fmla="*/ 9172 h 27"/>
              <a:gd name="T32" fmla="*/ 54570 w 32"/>
              <a:gd name="T33" fmla="*/ 9172 h 27"/>
              <a:gd name="T34" fmla="*/ 50205 w 32"/>
              <a:gd name="T35" fmla="*/ 6115 h 27"/>
              <a:gd name="T36" fmla="*/ 45839 w 32"/>
              <a:gd name="T37" fmla="*/ 0 h 27"/>
              <a:gd name="T38" fmla="*/ 41473 w 32"/>
              <a:gd name="T39" fmla="*/ 0 h 27"/>
              <a:gd name="T40" fmla="*/ 32742 w 32"/>
              <a:gd name="T41" fmla="*/ 0 h 27"/>
              <a:gd name="T42" fmla="*/ 28377 w 32"/>
              <a:gd name="T43" fmla="*/ 0 h 27"/>
              <a:gd name="T44" fmla="*/ 24011 w 32"/>
              <a:gd name="T45" fmla="*/ 0 h 27"/>
              <a:gd name="T46" fmla="*/ 19645 w 32"/>
              <a:gd name="T47" fmla="*/ 6115 h 27"/>
              <a:gd name="T48" fmla="*/ 17463 w 32"/>
              <a:gd name="T49" fmla="*/ 9172 h 27"/>
              <a:gd name="T50" fmla="*/ 13097 w 32"/>
              <a:gd name="T51" fmla="*/ 9172 h 27"/>
              <a:gd name="T52" fmla="*/ 8731 w 32"/>
              <a:gd name="T53" fmla="*/ 15287 h 27"/>
              <a:gd name="T54" fmla="*/ 4366 w 32"/>
              <a:gd name="T55" fmla="*/ 24459 h 27"/>
              <a:gd name="T56" fmla="*/ 4366 w 32"/>
              <a:gd name="T57" fmla="*/ 30574 h 27"/>
              <a:gd name="T58" fmla="*/ 0 w 32"/>
              <a:gd name="T59" fmla="*/ 33631 h 27"/>
              <a:gd name="T60" fmla="*/ 0 w 32"/>
              <a:gd name="T61" fmla="*/ 39746 h 27"/>
              <a:gd name="T62" fmla="*/ 0 w 32"/>
              <a:gd name="T63" fmla="*/ 48919 h 27"/>
              <a:gd name="T64" fmla="*/ 4366 w 32"/>
              <a:gd name="T65" fmla="*/ 51976 h 27"/>
              <a:gd name="T66" fmla="*/ 4366 w 32"/>
              <a:gd name="T67" fmla="*/ 58091 h 27"/>
              <a:gd name="T68" fmla="*/ 8731 w 32"/>
              <a:gd name="T69" fmla="*/ 61148 h 27"/>
              <a:gd name="T70" fmla="*/ 13097 w 32"/>
              <a:gd name="T71" fmla="*/ 67263 h 27"/>
              <a:gd name="T72" fmla="*/ 17463 w 32"/>
              <a:gd name="T73" fmla="*/ 70320 h 27"/>
              <a:gd name="T74" fmla="*/ 19645 w 32"/>
              <a:gd name="T75" fmla="*/ 76435 h 27"/>
              <a:gd name="T76" fmla="*/ 24011 w 32"/>
              <a:gd name="T77" fmla="*/ 76435 h 27"/>
              <a:gd name="T78" fmla="*/ 28377 w 32"/>
              <a:gd name="T79" fmla="*/ 82550 h 27"/>
              <a:gd name="T80" fmla="*/ 32742 w 32"/>
              <a:gd name="T81" fmla="*/ 82550 h 27"/>
              <a:gd name="T82" fmla="*/ 32742 w 32"/>
              <a:gd name="T83" fmla="*/ 82550 h 27"/>
              <a:gd name="T84" fmla="*/ 32742 w 32"/>
              <a:gd name="T85" fmla="*/ 76435 h 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 h="27">
                <a:moveTo>
                  <a:pt x="15" y="25"/>
                </a:moveTo>
                <a:lnTo>
                  <a:pt x="19" y="27"/>
                </a:lnTo>
                <a:lnTo>
                  <a:pt x="21" y="25"/>
                </a:lnTo>
                <a:lnTo>
                  <a:pt x="23" y="25"/>
                </a:lnTo>
                <a:lnTo>
                  <a:pt x="25" y="23"/>
                </a:lnTo>
                <a:lnTo>
                  <a:pt x="27" y="22"/>
                </a:lnTo>
                <a:lnTo>
                  <a:pt x="29" y="20"/>
                </a:lnTo>
                <a:lnTo>
                  <a:pt x="30" y="19"/>
                </a:lnTo>
                <a:lnTo>
                  <a:pt x="30" y="17"/>
                </a:lnTo>
                <a:lnTo>
                  <a:pt x="32" y="16"/>
                </a:lnTo>
                <a:lnTo>
                  <a:pt x="32" y="13"/>
                </a:lnTo>
                <a:lnTo>
                  <a:pt x="32" y="11"/>
                </a:lnTo>
                <a:lnTo>
                  <a:pt x="30" y="10"/>
                </a:lnTo>
                <a:lnTo>
                  <a:pt x="30" y="8"/>
                </a:lnTo>
                <a:lnTo>
                  <a:pt x="29" y="5"/>
                </a:lnTo>
                <a:lnTo>
                  <a:pt x="27" y="3"/>
                </a:lnTo>
                <a:lnTo>
                  <a:pt x="25" y="3"/>
                </a:lnTo>
                <a:lnTo>
                  <a:pt x="23" y="2"/>
                </a:lnTo>
                <a:lnTo>
                  <a:pt x="21" y="0"/>
                </a:lnTo>
                <a:lnTo>
                  <a:pt x="19" y="0"/>
                </a:lnTo>
                <a:lnTo>
                  <a:pt x="15" y="0"/>
                </a:lnTo>
                <a:lnTo>
                  <a:pt x="13" y="0"/>
                </a:lnTo>
                <a:lnTo>
                  <a:pt x="11" y="0"/>
                </a:lnTo>
                <a:lnTo>
                  <a:pt x="9" y="2"/>
                </a:lnTo>
                <a:lnTo>
                  <a:pt x="8" y="3"/>
                </a:lnTo>
                <a:lnTo>
                  <a:pt x="6" y="3"/>
                </a:lnTo>
                <a:lnTo>
                  <a:pt x="4" y="5"/>
                </a:lnTo>
                <a:lnTo>
                  <a:pt x="2" y="8"/>
                </a:lnTo>
                <a:lnTo>
                  <a:pt x="2" y="10"/>
                </a:lnTo>
                <a:lnTo>
                  <a:pt x="0" y="11"/>
                </a:lnTo>
                <a:lnTo>
                  <a:pt x="0" y="13"/>
                </a:lnTo>
                <a:lnTo>
                  <a:pt x="0" y="16"/>
                </a:lnTo>
                <a:lnTo>
                  <a:pt x="2" y="17"/>
                </a:lnTo>
                <a:lnTo>
                  <a:pt x="2" y="19"/>
                </a:lnTo>
                <a:lnTo>
                  <a:pt x="4" y="20"/>
                </a:lnTo>
                <a:lnTo>
                  <a:pt x="6" y="22"/>
                </a:lnTo>
                <a:lnTo>
                  <a:pt x="8" y="23"/>
                </a:lnTo>
                <a:lnTo>
                  <a:pt x="9" y="25"/>
                </a:lnTo>
                <a:lnTo>
                  <a:pt x="11" y="25"/>
                </a:lnTo>
                <a:lnTo>
                  <a:pt x="13" y="27"/>
                </a:lnTo>
                <a:lnTo>
                  <a:pt x="15" y="27"/>
                </a:lnTo>
                <a:lnTo>
                  <a:pt x="15" y="25"/>
                </a:lnTo>
                <a:close/>
              </a:path>
            </a:pathLst>
          </a:custGeom>
          <a:solidFill>
            <a:srgbClr val="000000"/>
          </a:solidFill>
          <a:ln w="28575" cmpd="sng">
            <a:solidFill>
              <a:srgbClr val="000000"/>
            </a:solidFill>
            <a:round/>
            <a:headEnd/>
            <a:tailEnd/>
          </a:ln>
        </p:spPr>
        <p:txBody>
          <a:bodyPr/>
          <a:lstStyle/>
          <a:p>
            <a:endParaRPr lang="zh-CN" altLang="en-US"/>
          </a:p>
        </p:txBody>
      </p:sp>
      <p:sp>
        <p:nvSpPr>
          <p:cNvPr id="19560" name="Text Box 128"/>
          <p:cNvSpPr txBox="1">
            <a:spLocks noChangeArrowheads="1"/>
          </p:cNvSpPr>
          <p:nvPr/>
        </p:nvSpPr>
        <p:spPr bwMode="auto">
          <a:xfrm>
            <a:off x="0" y="6248400"/>
            <a:ext cx="147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dirty="0">
                <a:ea typeface="宋体" panose="02010600030101010101" pitchFamily="2" charset="-122"/>
                <a:hlinkClick r:id="rId2" action="ppaction://hlinksldjump"/>
              </a:rPr>
              <a:t>Back to add</a:t>
            </a:r>
            <a:endParaRPr lang="zh-CN" altLang="en-US" dirty="0">
              <a:ea typeface="宋体" panose="02010600030101010101" pitchFamily="2" charset="-122"/>
            </a:endParaRPr>
          </a:p>
        </p:txBody>
      </p:sp>
      <p:sp>
        <p:nvSpPr>
          <p:cNvPr id="114" name="Line 30"/>
          <p:cNvSpPr>
            <a:spLocks noChangeShapeType="1"/>
          </p:cNvSpPr>
          <p:nvPr/>
        </p:nvSpPr>
        <p:spPr bwMode="auto">
          <a:xfrm flipH="1">
            <a:off x="1203326" y="366026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Rectangle 31"/>
          <p:cNvSpPr>
            <a:spLocks noChangeArrowheads="1"/>
          </p:cNvSpPr>
          <p:nvPr/>
        </p:nvSpPr>
        <p:spPr bwMode="auto">
          <a:xfrm>
            <a:off x="890588" y="3730113"/>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16" name="Line 30"/>
          <p:cNvSpPr>
            <a:spLocks noChangeShapeType="1"/>
          </p:cNvSpPr>
          <p:nvPr/>
        </p:nvSpPr>
        <p:spPr bwMode="auto">
          <a:xfrm flipH="1">
            <a:off x="1165226" y="2010748"/>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31"/>
          <p:cNvSpPr>
            <a:spLocks noChangeArrowheads="1"/>
          </p:cNvSpPr>
          <p:nvPr/>
        </p:nvSpPr>
        <p:spPr bwMode="auto">
          <a:xfrm>
            <a:off x="852488" y="2051102"/>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smtClean="0">
                <a:ea typeface="宋体" panose="02010600030101010101" pitchFamily="2" charset="-122"/>
              </a:rPr>
              <a:t>5</a:t>
            </a:r>
            <a:endParaRPr lang="zh-CN" altLang="en-US" sz="1800" dirty="0">
              <a:ea typeface="宋体" panose="02010600030101010101" pitchFamily="2" charset="-122"/>
            </a:endParaRPr>
          </a:p>
        </p:txBody>
      </p:sp>
      <p:sp>
        <p:nvSpPr>
          <p:cNvPr id="118" name="Line 30"/>
          <p:cNvSpPr>
            <a:spLocks noChangeShapeType="1"/>
          </p:cNvSpPr>
          <p:nvPr/>
        </p:nvSpPr>
        <p:spPr bwMode="auto">
          <a:xfrm flipH="1">
            <a:off x="8067216" y="2567961"/>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Rectangle 31"/>
          <p:cNvSpPr>
            <a:spLocks noChangeArrowheads="1"/>
          </p:cNvSpPr>
          <p:nvPr/>
        </p:nvSpPr>
        <p:spPr bwMode="auto">
          <a:xfrm>
            <a:off x="7823302" y="26574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20" name="Line 30"/>
          <p:cNvSpPr>
            <a:spLocks noChangeShapeType="1"/>
          </p:cNvSpPr>
          <p:nvPr/>
        </p:nvSpPr>
        <p:spPr bwMode="auto">
          <a:xfrm flipH="1">
            <a:off x="8051239" y="5198909"/>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31"/>
          <p:cNvSpPr>
            <a:spLocks noChangeArrowheads="1"/>
          </p:cNvSpPr>
          <p:nvPr/>
        </p:nvSpPr>
        <p:spPr bwMode="auto">
          <a:xfrm>
            <a:off x="7807325" y="5268759"/>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122" name="Line 43"/>
          <p:cNvSpPr>
            <a:spLocks noChangeShapeType="1"/>
          </p:cNvSpPr>
          <p:nvPr/>
        </p:nvSpPr>
        <p:spPr bwMode="auto">
          <a:xfrm flipV="1">
            <a:off x="6998411" y="1038226"/>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Rectangle 44"/>
          <p:cNvSpPr>
            <a:spLocks noChangeArrowheads="1"/>
          </p:cNvSpPr>
          <p:nvPr/>
        </p:nvSpPr>
        <p:spPr bwMode="auto">
          <a:xfrm>
            <a:off x="6766381" y="931504"/>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5</a:t>
            </a:r>
          </a:p>
        </p:txBody>
      </p:sp>
      <p:sp>
        <p:nvSpPr>
          <p:cNvPr id="124" name="Line 43"/>
          <p:cNvSpPr>
            <a:spLocks noChangeShapeType="1"/>
          </p:cNvSpPr>
          <p:nvPr/>
        </p:nvSpPr>
        <p:spPr bwMode="auto">
          <a:xfrm flipV="1">
            <a:off x="7553941" y="1023482"/>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Rectangle 44"/>
          <p:cNvSpPr>
            <a:spLocks noChangeArrowheads="1"/>
          </p:cNvSpPr>
          <p:nvPr/>
        </p:nvSpPr>
        <p:spPr bwMode="auto">
          <a:xfrm>
            <a:off x="7321911" y="91676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ea typeface="宋体" panose="02010600030101010101" pitchFamily="2" charset="-122"/>
              </a:rPr>
              <a:t>5</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0156">
                                            <p:txEl>
                                              <p:pRg st="0" end="0"/>
                                            </p:txEl>
                                          </p:spTgt>
                                        </p:tgtEl>
                                        <p:attrNameLst>
                                          <p:attrName>style.visibility</p:attrName>
                                        </p:attrNameLst>
                                      </p:cBhvr>
                                      <p:to>
                                        <p:strVal val="visible"/>
                                      </p:to>
                                    </p:set>
                                    <p:animEffect transition="in" filter="blinds(horizontal)">
                                      <p:cBhvr>
                                        <p:cTn id="7" dur="500"/>
                                        <p:tgtEl>
                                          <p:spTgt spid="300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0156">
                                            <p:txEl>
                                              <p:pRg st="1" end="1"/>
                                            </p:txEl>
                                          </p:spTgt>
                                        </p:tgtEl>
                                        <p:attrNameLst>
                                          <p:attrName>style.visibility</p:attrName>
                                        </p:attrNameLst>
                                      </p:cBhvr>
                                      <p:to>
                                        <p:strVal val="visible"/>
                                      </p:to>
                                    </p:set>
                                    <p:animEffect transition="in" filter="blinds(horizontal)">
                                      <p:cBhvr>
                                        <p:cTn id="12" dur="500"/>
                                        <p:tgtEl>
                                          <p:spTgt spid="3001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0156">
                                            <p:txEl>
                                              <p:pRg st="2" end="2"/>
                                            </p:txEl>
                                          </p:spTgt>
                                        </p:tgtEl>
                                        <p:attrNameLst>
                                          <p:attrName>style.visibility</p:attrName>
                                        </p:attrNameLst>
                                      </p:cBhvr>
                                      <p:to>
                                        <p:strVal val="visible"/>
                                      </p:to>
                                    </p:set>
                                    <p:animEffect transition="in" filter="blinds(horizontal)">
                                      <p:cBhvr>
                                        <p:cTn id="17" dur="500"/>
                                        <p:tgtEl>
                                          <p:spTgt spid="3001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2"/>
          <p:cNvSpPr>
            <a:spLocks noGrp="1" noChangeArrowheads="1"/>
          </p:cNvSpPr>
          <p:nvPr>
            <p:ph type="body" idx="1"/>
          </p:nvPr>
        </p:nvSpPr>
        <p:spPr>
          <a:xfrm>
            <a:off x="0" y="1017588"/>
            <a:ext cx="8348662" cy="4774127"/>
          </a:xfrm>
        </p:spPr>
        <p:txBody>
          <a:bodyPr/>
          <a:lstStyle/>
          <a:p>
            <a:pPr>
              <a:lnSpc>
                <a:spcPct val="120000"/>
              </a:lnSpc>
              <a:spcBef>
                <a:spcPct val="15000"/>
              </a:spcBef>
            </a:pPr>
            <a:r>
              <a:rPr lang="zh-CN" altLang="en-US" sz="2200" dirty="0" smtClean="0">
                <a:solidFill>
                  <a:srgbClr val="CC0000"/>
                </a:solidFill>
                <a:ea typeface="黑体" panose="02010609060101010101" pitchFamily="49" charset="-122"/>
              </a:rPr>
              <a:t>理想存储器（ </a:t>
            </a:r>
            <a:r>
              <a:rPr lang="en-US" altLang="zh-CN" sz="2200" dirty="0" smtClean="0">
                <a:solidFill>
                  <a:srgbClr val="CC0000"/>
                </a:solidFill>
                <a:ea typeface="黑体" panose="02010609060101010101" pitchFamily="49" charset="-122"/>
              </a:rPr>
              <a:t>idealized memory</a:t>
            </a:r>
            <a:r>
              <a:rPr lang="en-US" altLang="zh-CN" sz="2200" dirty="0" smtClean="0">
                <a:ea typeface="黑体" panose="02010609060101010101" pitchFamily="49" charset="-122"/>
              </a:rPr>
              <a:t> </a:t>
            </a:r>
            <a:r>
              <a:rPr lang="zh-CN" altLang="en-US" sz="2200" dirty="0" smtClean="0">
                <a:solidFill>
                  <a:srgbClr val="CC0000"/>
                </a:solidFill>
                <a:ea typeface="黑体" panose="02010609060101010101" pitchFamily="49" charset="-122"/>
              </a:rPr>
              <a:t>）</a:t>
            </a:r>
          </a:p>
          <a:p>
            <a:pPr lvl="1">
              <a:lnSpc>
                <a:spcPct val="130000"/>
              </a:lnSpc>
              <a:spcBef>
                <a:spcPct val="15000"/>
              </a:spcBef>
            </a:pPr>
            <a:r>
              <a:rPr lang="en-US" altLang="zh-CN" sz="2200" dirty="0" smtClean="0">
                <a:solidFill>
                  <a:srgbClr val="0000FF"/>
                </a:solidFill>
                <a:ea typeface="黑体" panose="02010609060101010101" pitchFamily="49" charset="-122"/>
              </a:rPr>
              <a:t>Data Out</a:t>
            </a:r>
            <a:r>
              <a:rPr lang="zh-CN" altLang="en-US" sz="2200" dirty="0" smtClean="0">
                <a:solidFill>
                  <a:srgbClr val="0000FF"/>
                </a:solidFill>
                <a:ea typeface="黑体" panose="02010609060101010101" pitchFamily="49" charset="-122"/>
              </a:rPr>
              <a:t>：</a:t>
            </a:r>
            <a:r>
              <a:rPr lang="en-US" altLang="zh-CN" sz="2200" dirty="0" smtClean="0">
                <a:ea typeface="黑体" panose="02010609060101010101" pitchFamily="49" charset="-122"/>
              </a:rPr>
              <a:t>32</a:t>
            </a:r>
            <a:r>
              <a:rPr lang="zh-CN" altLang="en-US" sz="2200" dirty="0" smtClean="0">
                <a:ea typeface="黑体" panose="02010609060101010101" pitchFamily="49" charset="-122"/>
              </a:rPr>
              <a:t>位读出数据</a:t>
            </a:r>
          </a:p>
          <a:p>
            <a:pPr lvl="1">
              <a:lnSpc>
                <a:spcPct val="130000"/>
              </a:lnSpc>
              <a:spcBef>
                <a:spcPct val="15000"/>
              </a:spcBef>
            </a:pPr>
            <a:r>
              <a:rPr lang="en-US" altLang="zh-CN" sz="2200" dirty="0" smtClean="0">
                <a:solidFill>
                  <a:srgbClr val="0000FF"/>
                </a:solidFill>
                <a:ea typeface="黑体" panose="02010609060101010101" pitchFamily="49" charset="-122"/>
              </a:rPr>
              <a:t>Data In</a:t>
            </a:r>
            <a:r>
              <a:rPr lang="zh-CN" altLang="en-US" sz="2200" dirty="0" smtClean="0">
                <a:solidFill>
                  <a:srgbClr val="0000FF"/>
                </a:solidFill>
                <a:ea typeface="黑体" panose="02010609060101010101" pitchFamily="49" charset="-122"/>
              </a:rPr>
              <a:t>：</a:t>
            </a:r>
            <a:r>
              <a:rPr lang="zh-CN" altLang="en-US" sz="2200" dirty="0" smtClean="0">
                <a:ea typeface="黑体" panose="02010609060101010101" pitchFamily="49" charset="-122"/>
              </a:rPr>
              <a:t> </a:t>
            </a:r>
            <a:r>
              <a:rPr lang="en-US" altLang="zh-CN" sz="2200" dirty="0" smtClean="0">
                <a:ea typeface="黑体" panose="02010609060101010101" pitchFamily="49" charset="-122"/>
              </a:rPr>
              <a:t>32</a:t>
            </a:r>
            <a:r>
              <a:rPr lang="zh-CN" altLang="en-US" sz="2200" dirty="0" smtClean="0">
                <a:ea typeface="黑体" panose="02010609060101010101" pitchFamily="49" charset="-122"/>
              </a:rPr>
              <a:t>位写入数据</a:t>
            </a:r>
          </a:p>
          <a:p>
            <a:pPr lvl="1">
              <a:lnSpc>
                <a:spcPct val="130000"/>
              </a:lnSpc>
              <a:spcBef>
                <a:spcPct val="15000"/>
              </a:spcBef>
            </a:pPr>
            <a:r>
              <a:rPr lang="en-US" altLang="zh-CN" sz="2200" dirty="0" smtClean="0">
                <a:solidFill>
                  <a:srgbClr val="0000FF"/>
                </a:solidFill>
                <a:ea typeface="黑体" panose="02010609060101010101" pitchFamily="49" charset="-122"/>
              </a:rPr>
              <a:t>Address</a:t>
            </a:r>
            <a:r>
              <a:rPr lang="zh-CN" altLang="en-US" sz="2200" dirty="0" smtClean="0">
                <a:solidFill>
                  <a:srgbClr val="0000FF"/>
                </a:solidFill>
                <a:ea typeface="黑体" panose="02010609060101010101" pitchFamily="49" charset="-122"/>
              </a:rPr>
              <a:t>：</a:t>
            </a:r>
            <a:r>
              <a:rPr lang="zh-CN" altLang="en-US" sz="2200" dirty="0" smtClean="0">
                <a:ea typeface="黑体" panose="02010609060101010101" pitchFamily="49" charset="-122"/>
              </a:rPr>
              <a:t>读写共用一个</a:t>
            </a:r>
            <a:r>
              <a:rPr lang="en-US" altLang="zh-CN" sz="2200" dirty="0" smtClean="0">
                <a:ea typeface="黑体" panose="02010609060101010101" pitchFamily="49" charset="-122"/>
              </a:rPr>
              <a:t>32</a:t>
            </a:r>
            <a:r>
              <a:rPr lang="zh-CN" altLang="en-US" sz="2200" dirty="0" smtClean="0">
                <a:ea typeface="黑体" panose="02010609060101010101" pitchFamily="49" charset="-122"/>
              </a:rPr>
              <a:t>位地址</a:t>
            </a:r>
          </a:p>
          <a:p>
            <a:pPr lvl="1">
              <a:lnSpc>
                <a:spcPct val="130000"/>
              </a:lnSpc>
              <a:spcBef>
                <a:spcPct val="15000"/>
              </a:spcBef>
            </a:pPr>
            <a:r>
              <a:rPr lang="zh-CN" altLang="en-US" sz="2200" dirty="0" smtClean="0">
                <a:solidFill>
                  <a:srgbClr val="0000FF"/>
                </a:solidFill>
                <a:ea typeface="黑体" panose="02010609060101010101" pitchFamily="49" charset="-122"/>
              </a:rPr>
              <a:t>读操作（</a:t>
            </a:r>
            <a:r>
              <a:rPr lang="zh-CN" altLang="en-US" sz="2200" dirty="0" smtClean="0">
                <a:solidFill>
                  <a:srgbClr val="006600"/>
                </a:solidFill>
                <a:ea typeface="黑体" panose="02010609060101010101" pitchFamily="49" charset="-122"/>
              </a:rPr>
              <a:t>组合逻辑操作</a:t>
            </a:r>
            <a:r>
              <a:rPr lang="zh-CN" altLang="en-US" sz="2200" dirty="0" smtClean="0">
                <a:solidFill>
                  <a:srgbClr val="339933"/>
                </a:solidFill>
                <a:ea typeface="黑体" panose="02010609060101010101" pitchFamily="49" charset="-122"/>
              </a:rPr>
              <a:t>）</a:t>
            </a:r>
            <a:r>
              <a:rPr lang="zh-CN" altLang="en-US" sz="2200" dirty="0" smtClean="0">
                <a:ea typeface="黑体" panose="02010609060101010101" pitchFamily="49" charset="-122"/>
              </a:rPr>
              <a:t>：</a:t>
            </a:r>
            <a:endParaRPr lang="en-US" altLang="zh-CN" sz="2200" dirty="0" smtClean="0">
              <a:ea typeface="黑体" panose="02010609060101010101" pitchFamily="49" charset="-122"/>
            </a:endParaRPr>
          </a:p>
          <a:p>
            <a:pPr lvl="2">
              <a:lnSpc>
                <a:spcPct val="130000"/>
              </a:lnSpc>
              <a:spcBef>
                <a:spcPct val="15000"/>
              </a:spcBef>
            </a:pPr>
            <a:r>
              <a:rPr lang="zh-CN" altLang="en-US" sz="2200" dirty="0" smtClean="0">
                <a:ea typeface="黑体" panose="02010609060101010101" pitchFamily="49" charset="-122"/>
              </a:rPr>
              <a:t>地址</a:t>
            </a:r>
            <a:r>
              <a:rPr lang="en-US" altLang="zh-CN" sz="2200" dirty="0" smtClean="0">
                <a:ea typeface="黑体" panose="02010609060101010101" pitchFamily="49" charset="-122"/>
              </a:rPr>
              <a:t>Address</a:t>
            </a:r>
            <a:r>
              <a:rPr lang="zh-CN" altLang="en-US" sz="2200" dirty="0" smtClean="0">
                <a:ea typeface="黑体" panose="02010609060101010101" pitchFamily="49" charset="-122"/>
              </a:rPr>
              <a:t>有效后，经一个</a:t>
            </a:r>
            <a:r>
              <a:rPr lang="en-US" altLang="zh-CN" sz="2200" dirty="0" smtClean="0">
                <a:ea typeface="黑体" panose="02010609060101010101" pitchFamily="49" charset="-122"/>
              </a:rPr>
              <a:t>“</a:t>
            </a:r>
            <a:r>
              <a:rPr lang="zh-CN" altLang="en-US" sz="2200" dirty="0" smtClean="0">
                <a:ea typeface="黑体" panose="02010609060101010101" pitchFamily="49" charset="-122"/>
              </a:rPr>
              <a:t>取数时间</a:t>
            </a:r>
            <a:r>
              <a:rPr lang="en-US" altLang="zh-CN" sz="2200" dirty="0" err="1" smtClean="0">
                <a:ea typeface="黑体" panose="02010609060101010101" pitchFamily="49" charset="-122"/>
              </a:rPr>
              <a:t>AccessTime</a:t>
            </a:r>
            <a:r>
              <a:rPr lang="en-US" altLang="zh-CN" sz="2200" dirty="0" smtClean="0">
                <a:ea typeface="黑体" panose="02010609060101010101" pitchFamily="49" charset="-122"/>
              </a:rPr>
              <a:t>”</a:t>
            </a:r>
            <a:r>
              <a:rPr lang="zh-CN" altLang="en-US" sz="2200" dirty="0" smtClean="0">
                <a:ea typeface="黑体" panose="02010609060101010101" pitchFamily="49" charset="-122"/>
              </a:rPr>
              <a:t>，</a:t>
            </a:r>
            <a:r>
              <a:rPr lang="en-US" altLang="zh-CN" sz="2200" dirty="0" smtClean="0">
                <a:ea typeface="黑体" panose="02010609060101010101" pitchFamily="49" charset="-122"/>
              </a:rPr>
              <a:t>Data Out</a:t>
            </a:r>
            <a:r>
              <a:rPr lang="zh-CN" altLang="en-US" sz="2200" dirty="0" smtClean="0">
                <a:ea typeface="黑体" panose="02010609060101010101" pitchFamily="49" charset="-122"/>
              </a:rPr>
              <a:t>上数据有效。</a:t>
            </a:r>
          </a:p>
          <a:p>
            <a:pPr lvl="1">
              <a:lnSpc>
                <a:spcPct val="130000"/>
              </a:lnSpc>
              <a:spcBef>
                <a:spcPct val="15000"/>
              </a:spcBef>
            </a:pPr>
            <a:r>
              <a:rPr lang="zh-CN" altLang="en-US" sz="2200" dirty="0" smtClean="0">
                <a:solidFill>
                  <a:srgbClr val="0000FF"/>
                </a:solidFill>
                <a:ea typeface="黑体" panose="02010609060101010101" pitchFamily="49" charset="-122"/>
              </a:rPr>
              <a:t>写操作（</a:t>
            </a:r>
            <a:r>
              <a:rPr lang="zh-CN" altLang="en-US" sz="2200" dirty="0" smtClean="0">
                <a:solidFill>
                  <a:srgbClr val="006600"/>
                </a:solidFill>
                <a:ea typeface="黑体" panose="02010609060101010101" pitchFamily="49" charset="-122"/>
              </a:rPr>
              <a:t>时序逻辑操作</a:t>
            </a:r>
            <a:r>
              <a:rPr lang="zh-CN" altLang="en-US" sz="2200" dirty="0" smtClean="0">
                <a:solidFill>
                  <a:srgbClr val="339933"/>
                </a:solidFill>
                <a:ea typeface="黑体" panose="02010609060101010101" pitchFamily="49" charset="-122"/>
              </a:rPr>
              <a:t>）</a:t>
            </a:r>
            <a:r>
              <a:rPr lang="zh-CN" altLang="en-US" sz="2200" dirty="0" smtClean="0">
                <a:solidFill>
                  <a:srgbClr val="0000FF"/>
                </a:solidFill>
                <a:ea typeface="黑体" panose="02010609060101010101" pitchFamily="49" charset="-122"/>
              </a:rPr>
              <a:t> ：</a:t>
            </a:r>
            <a:endParaRPr lang="en-US" altLang="zh-CN" sz="2200" dirty="0" smtClean="0">
              <a:solidFill>
                <a:srgbClr val="0000FF"/>
              </a:solidFill>
              <a:ea typeface="黑体" panose="02010609060101010101" pitchFamily="49" charset="-122"/>
            </a:endParaRPr>
          </a:p>
          <a:p>
            <a:pPr lvl="2">
              <a:lnSpc>
                <a:spcPct val="130000"/>
              </a:lnSpc>
              <a:spcBef>
                <a:spcPct val="15000"/>
              </a:spcBef>
            </a:pPr>
            <a:r>
              <a:rPr lang="zh-CN" altLang="en-US" sz="2200" dirty="0" smtClean="0">
                <a:ea typeface="黑体" panose="02010609060101010101" pitchFamily="49" charset="-122"/>
              </a:rPr>
              <a:t>写使能为</a:t>
            </a:r>
            <a:r>
              <a:rPr lang="en-US" altLang="zh-CN" sz="2200" dirty="0" smtClean="0">
                <a:ea typeface="黑体" panose="02010609060101010101" pitchFamily="49" charset="-122"/>
              </a:rPr>
              <a:t>1</a:t>
            </a:r>
            <a:r>
              <a:rPr lang="zh-CN" altLang="en-US" sz="2200" dirty="0" smtClean="0">
                <a:ea typeface="黑体" panose="02010609060101010101" pitchFamily="49" charset="-122"/>
              </a:rPr>
              <a:t>的情况下，时钟</a:t>
            </a:r>
            <a:r>
              <a:rPr lang="en-US" altLang="zh-CN" sz="2200" dirty="0" err="1" smtClean="0">
                <a:ea typeface="黑体" panose="02010609060101010101" pitchFamily="49" charset="-122"/>
              </a:rPr>
              <a:t>Clk</a:t>
            </a:r>
            <a:r>
              <a:rPr lang="zh-CN" altLang="en-US" sz="2200" dirty="0" smtClean="0">
                <a:ea typeface="黑体" panose="02010609060101010101" pitchFamily="49" charset="-122"/>
              </a:rPr>
              <a:t>边沿到来时，</a:t>
            </a:r>
            <a:r>
              <a:rPr lang="en-US" altLang="zh-CN" sz="2200" dirty="0" smtClean="0">
                <a:ea typeface="黑体" panose="02010609060101010101" pitchFamily="49" charset="-122"/>
              </a:rPr>
              <a:t>Data In</a:t>
            </a:r>
            <a:r>
              <a:rPr lang="zh-CN" altLang="en-US" sz="2200" dirty="0" smtClean="0">
                <a:ea typeface="黑体" panose="02010609060101010101" pitchFamily="49" charset="-122"/>
              </a:rPr>
              <a:t>传来的值开始被写入</a:t>
            </a:r>
            <a:r>
              <a:rPr lang="en-US" altLang="zh-CN" sz="2200" dirty="0" smtClean="0">
                <a:ea typeface="黑体" panose="02010609060101010101" pitchFamily="49" charset="-122"/>
              </a:rPr>
              <a:t>Address</a:t>
            </a:r>
            <a:r>
              <a:rPr lang="zh-CN" altLang="en-US" sz="2200" dirty="0" smtClean="0">
                <a:ea typeface="黑体" panose="02010609060101010101" pitchFamily="49" charset="-122"/>
              </a:rPr>
              <a:t>指定的存储单元中。</a:t>
            </a:r>
          </a:p>
        </p:txBody>
      </p:sp>
      <p:sp>
        <p:nvSpPr>
          <p:cNvPr id="20483" name="Rectangle 2"/>
          <p:cNvSpPr>
            <a:spLocks noGrp="1" noChangeArrowheads="1"/>
          </p:cNvSpPr>
          <p:nvPr>
            <p:ph type="title"/>
          </p:nvPr>
        </p:nvSpPr>
        <p:spPr>
          <a:xfrm>
            <a:off x="444500" y="203200"/>
            <a:ext cx="7046913" cy="422275"/>
          </a:xfrm>
          <a:noFill/>
        </p:spPr>
        <p:txBody>
          <a:bodyPr/>
          <a:lstStyle/>
          <a:p>
            <a:r>
              <a:rPr lang="zh-CN" altLang="en-US" smtClean="0">
                <a:ea typeface="宋体" panose="02010600030101010101" pitchFamily="2" charset="-122"/>
              </a:rPr>
              <a:t>存储元件</a:t>
            </a:r>
            <a:r>
              <a:rPr lang="en-US" altLang="zh-CN" smtClean="0">
                <a:ea typeface="宋体" panose="02010600030101010101" pitchFamily="2" charset="-122"/>
              </a:rPr>
              <a:t>: </a:t>
            </a:r>
            <a:r>
              <a:rPr lang="zh-CN" altLang="en-US" smtClean="0">
                <a:ea typeface="宋体" panose="02010600030101010101" pitchFamily="2" charset="-122"/>
              </a:rPr>
              <a:t>理想存储器</a:t>
            </a:r>
          </a:p>
        </p:txBody>
      </p:sp>
      <p:grpSp>
        <p:nvGrpSpPr>
          <p:cNvPr id="2" name="组合 1"/>
          <p:cNvGrpSpPr/>
          <p:nvPr/>
        </p:nvGrpSpPr>
        <p:grpSpPr>
          <a:xfrm>
            <a:off x="5084763" y="728663"/>
            <a:ext cx="3817937" cy="2000250"/>
            <a:chOff x="5084763" y="728663"/>
            <a:chExt cx="3817937" cy="2000250"/>
          </a:xfrm>
        </p:grpSpPr>
        <p:sp>
          <p:nvSpPr>
            <p:cNvPr id="20484" name="Rectangle 4"/>
            <p:cNvSpPr>
              <a:spLocks noChangeArrowheads="1"/>
            </p:cNvSpPr>
            <p:nvPr/>
          </p:nvSpPr>
          <p:spPr bwMode="auto">
            <a:xfrm>
              <a:off x="5475288" y="2274888"/>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latin typeface="Times New Roman" panose="02020603050405020304" pitchFamily="18" charset="0"/>
                  <a:ea typeface="宋体" panose="02010600030101010101" pitchFamily="2" charset="-122"/>
                </a:rPr>
                <a:t>Clk</a:t>
              </a:r>
            </a:p>
          </p:txBody>
        </p:sp>
        <p:sp>
          <p:nvSpPr>
            <p:cNvPr id="20485" name="Rectangle 5"/>
            <p:cNvSpPr>
              <a:spLocks noChangeArrowheads="1"/>
            </p:cNvSpPr>
            <p:nvPr/>
          </p:nvSpPr>
          <p:spPr bwMode="auto">
            <a:xfrm>
              <a:off x="5084763" y="1630363"/>
              <a:ext cx="9239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Data In</a:t>
              </a:r>
            </a:p>
          </p:txBody>
        </p:sp>
        <p:sp>
          <p:nvSpPr>
            <p:cNvPr id="20486" name="Rectangle 6"/>
            <p:cNvSpPr>
              <a:spLocks noChangeArrowheads="1"/>
            </p:cNvSpPr>
            <p:nvPr/>
          </p:nvSpPr>
          <p:spPr bwMode="auto">
            <a:xfrm>
              <a:off x="6169025" y="1516063"/>
              <a:ext cx="1431925" cy="12128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487" name="Line 7"/>
            <p:cNvSpPr>
              <a:spLocks noChangeShapeType="1"/>
            </p:cNvSpPr>
            <p:nvPr/>
          </p:nvSpPr>
          <p:spPr bwMode="auto">
            <a:xfrm>
              <a:off x="6164263" y="2487613"/>
              <a:ext cx="166687" cy="95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Line 8"/>
            <p:cNvSpPr>
              <a:spLocks noChangeShapeType="1"/>
            </p:cNvSpPr>
            <p:nvPr/>
          </p:nvSpPr>
          <p:spPr bwMode="auto">
            <a:xfrm flipH="1">
              <a:off x="6181725" y="2578100"/>
              <a:ext cx="149225" cy="698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Oval 9"/>
            <p:cNvSpPr>
              <a:spLocks noChangeArrowheads="1"/>
            </p:cNvSpPr>
            <p:nvPr/>
          </p:nvSpPr>
          <p:spPr bwMode="auto">
            <a:xfrm>
              <a:off x="6016625" y="2511425"/>
              <a:ext cx="127000" cy="127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490" name="Rectangle 10"/>
            <p:cNvSpPr>
              <a:spLocks noChangeArrowheads="1"/>
            </p:cNvSpPr>
            <p:nvPr/>
          </p:nvSpPr>
          <p:spPr bwMode="auto">
            <a:xfrm>
              <a:off x="5451475" y="917575"/>
              <a:ext cx="1495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latin typeface="Times New Roman" panose="02020603050405020304" pitchFamily="18" charset="0"/>
                  <a:ea typeface="宋体" panose="02010600030101010101" pitchFamily="2" charset="-122"/>
                </a:rPr>
                <a:t>Write Enable</a:t>
              </a:r>
            </a:p>
          </p:txBody>
        </p:sp>
        <p:sp>
          <p:nvSpPr>
            <p:cNvPr id="20491" name="Line 11"/>
            <p:cNvSpPr>
              <a:spLocks noChangeShapeType="1"/>
            </p:cNvSpPr>
            <p:nvPr/>
          </p:nvSpPr>
          <p:spPr bwMode="auto">
            <a:xfrm flipH="1">
              <a:off x="5168900" y="2036763"/>
              <a:ext cx="10033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Line 12"/>
            <p:cNvSpPr>
              <a:spLocks noChangeShapeType="1"/>
            </p:cNvSpPr>
            <p:nvPr/>
          </p:nvSpPr>
          <p:spPr bwMode="auto">
            <a:xfrm flipH="1">
              <a:off x="5702300" y="196691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3" name="Rectangle 13"/>
            <p:cNvSpPr>
              <a:spLocks noChangeArrowheads="1"/>
            </p:cNvSpPr>
            <p:nvPr/>
          </p:nvSpPr>
          <p:spPr bwMode="auto">
            <a:xfrm>
              <a:off x="5389563" y="20367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32</a:t>
              </a:r>
            </a:p>
          </p:txBody>
        </p:sp>
        <p:sp>
          <p:nvSpPr>
            <p:cNvPr id="20494" name="Line 14"/>
            <p:cNvSpPr>
              <a:spLocks noChangeShapeType="1"/>
            </p:cNvSpPr>
            <p:nvPr/>
          </p:nvSpPr>
          <p:spPr bwMode="auto">
            <a:xfrm>
              <a:off x="7620000" y="2036763"/>
              <a:ext cx="12827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5"/>
            <p:cNvSpPr>
              <a:spLocks noChangeShapeType="1"/>
            </p:cNvSpPr>
            <p:nvPr/>
          </p:nvSpPr>
          <p:spPr bwMode="auto">
            <a:xfrm flipH="1">
              <a:off x="8445500" y="196691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Rectangle 16"/>
            <p:cNvSpPr>
              <a:spLocks noChangeArrowheads="1"/>
            </p:cNvSpPr>
            <p:nvPr/>
          </p:nvSpPr>
          <p:spPr bwMode="auto">
            <a:xfrm>
              <a:off x="8056563" y="2036763"/>
              <a:ext cx="384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32</a:t>
              </a:r>
            </a:p>
          </p:txBody>
        </p:sp>
        <p:sp>
          <p:nvSpPr>
            <p:cNvPr id="20497" name="Rectangle 17"/>
            <p:cNvSpPr>
              <a:spLocks noChangeArrowheads="1"/>
            </p:cNvSpPr>
            <p:nvPr/>
          </p:nvSpPr>
          <p:spPr bwMode="auto">
            <a:xfrm>
              <a:off x="7599363" y="1617663"/>
              <a:ext cx="10318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DataOut</a:t>
              </a:r>
            </a:p>
          </p:txBody>
        </p:sp>
        <p:sp>
          <p:nvSpPr>
            <p:cNvPr id="20498" name="Line 18"/>
            <p:cNvSpPr>
              <a:spLocks noChangeShapeType="1"/>
            </p:cNvSpPr>
            <p:nvPr/>
          </p:nvSpPr>
          <p:spPr bwMode="auto">
            <a:xfrm flipV="1">
              <a:off x="6470650" y="1268413"/>
              <a:ext cx="0" cy="241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19"/>
            <p:cNvSpPr>
              <a:spLocks noChangeShapeType="1"/>
            </p:cNvSpPr>
            <p:nvPr/>
          </p:nvSpPr>
          <p:spPr bwMode="auto">
            <a:xfrm flipH="1">
              <a:off x="5549900" y="2570163"/>
              <a:ext cx="469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Line 20"/>
            <p:cNvSpPr>
              <a:spLocks noChangeShapeType="1"/>
            </p:cNvSpPr>
            <p:nvPr/>
          </p:nvSpPr>
          <p:spPr bwMode="auto">
            <a:xfrm>
              <a:off x="7004050" y="1052513"/>
              <a:ext cx="0" cy="444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Rectangle 21"/>
            <p:cNvSpPr>
              <a:spLocks noChangeArrowheads="1"/>
            </p:cNvSpPr>
            <p:nvPr/>
          </p:nvSpPr>
          <p:spPr bwMode="auto">
            <a:xfrm>
              <a:off x="6811963" y="728663"/>
              <a:ext cx="9810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latin typeface="Times New Roman" panose="02020603050405020304" pitchFamily="18" charset="0"/>
                  <a:ea typeface="宋体" panose="02010600030101010101" pitchFamily="2" charset="-122"/>
                </a:rPr>
                <a:t>Address</a:t>
              </a:r>
            </a:p>
          </p:txBody>
        </p:sp>
      </p:grpSp>
      <p:sp>
        <p:nvSpPr>
          <p:cNvPr id="192536" name="Text Box 24"/>
          <p:cNvSpPr txBox="1">
            <a:spLocks noChangeArrowheads="1"/>
          </p:cNvSpPr>
          <p:nvPr/>
        </p:nvSpPr>
        <p:spPr bwMode="auto">
          <a:xfrm>
            <a:off x="661988" y="5734565"/>
            <a:ext cx="7616773"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nSpc>
                <a:spcPct val="130000"/>
              </a:lnSpc>
              <a:spcBef>
                <a:spcPct val="50000"/>
              </a:spcBef>
            </a:pPr>
            <a:r>
              <a:rPr lang="zh-CN" altLang="en-US" sz="2200" dirty="0">
                <a:ea typeface="黑体" panose="02010609060101010101" pitchFamily="49" charset="-122"/>
              </a:rPr>
              <a:t>为简化数据通路操作说明，把存储器简化为带时钟信号</a:t>
            </a:r>
            <a:r>
              <a:rPr lang="en-US" altLang="zh-CN" sz="2200" dirty="0" err="1">
                <a:ea typeface="黑体" panose="02010609060101010101" pitchFamily="49" charset="-122"/>
              </a:rPr>
              <a:t>Clk</a:t>
            </a:r>
            <a:r>
              <a:rPr lang="zh-CN" altLang="en-US" sz="2200" dirty="0">
                <a:ea typeface="黑体" panose="02010609060101010101" pitchFamily="49" charset="-122"/>
              </a:rPr>
              <a:t>的理想模型。</a:t>
            </a:r>
          </a:p>
        </p:txBody>
      </p:sp>
      <p:sp>
        <p:nvSpPr>
          <p:cNvPr id="3" name="灯片编号占位符 2"/>
          <p:cNvSpPr>
            <a:spLocks noGrp="1"/>
          </p:cNvSpPr>
          <p:nvPr>
            <p:ph type="sldNum" sz="quarter" idx="4"/>
          </p:nvPr>
        </p:nvSpPr>
        <p:spPr/>
        <p:txBody>
          <a:bodyPr/>
          <a:lstStyle/>
          <a:p>
            <a:fld id="{70802E8F-0752-4B92-8D61-85EF13D2DB20}" type="slidenum">
              <a:rPr lang="zh-CN" altLang="en-US" smtClean="0"/>
              <a:pPr/>
              <a:t>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down)">
                                      <p:cBhvr>
                                        <p:cTn id="7" dur="500"/>
                                        <p:tgtEl>
                                          <p:spTgt spid="20482">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0482">
                                            <p:txEl>
                                              <p:pRg st="1" end="1"/>
                                            </p:txEl>
                                          </p:spTgt>
                                        </p:tgtEl>
                                        <p:attrNameLst>
                                          <p:attrName>style.visibility</p:attrName>
                                        </p:attrNameLst>
                                      </p:cBhvr>
                                      <p:to>
                                        <p:strVal val="visible"/>
                                      </p:to>
                                    </p:set>
                                    <p:animEffect transition="in" filter="wipe(down)">
                                      <p:cBhvr>
                                        <p:cTn id="16" dur="500"/>
                                        <p:tgtEl>
                                          <p:spTgt spid="2048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0482">
                                            <p:txEl>
                                              <p:pRg st="2" end="2"/>
                                            </p:txEl>
                                          </p:spTgt>
                                        </p:tgtEl>
                                        <p:attrNameLst>
                                          <p:attrName>style.visibility</p:attrName>
                                        </p:attrNameLst>
                                      </p:cBhvr>
                                      <p:to>
                                        <p:strVal val="visible"/>
                                      </p:to>
                                    </p:set>
                                    <p:animEffect transition="in" filter="wipe(down)">
                                      <p:cBhvr>
                                        <p:cTn id="21" dur="500"/>
                                        <p:tgtEl>
                                          <p:spTgt spid="2048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482">
                                            <p:txEl>
                                              <p:pRg st="3" end="3"/>
                                            </p:txEl>
                                          </p:spTgt>
                                        </p:tgtEl>
                                        <p:attrNameLst>
                                          <p:attrName>style.visibility</p:attrName>
                                        </p:attrNameLst>
                                      </p:cBhvr>
                                      <p:to>
                                        <p:strVal val="visible"/>
                                      </p:to>
                                    </p:set>
                                    <p:animEffect transition="in" filter="wipe(down)">
                                      <p:cBhvr>
                                        <p:cTn id="26" dur="500"/>
                                        <p:tgtEl>
                                          <p:spTgt spid="2048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482">
                                            <p:txEl>
                                              <p:pRg st="4" end="4"/>
                                            </p:txEl>
                                          </p:spTgt>
                                        </p:tgtEl>
                                        <p:attrNameLst>
                                          <p:attrName>style.visibility</p:attrName>
                                        </p:attrNameLst>
                                      </p:cBhvr>
                                      <p:to>
                                        <p:strVal val="visible"/>
                                      </p:to>
                                    </p:set>
                                    <p:animEffect transition="in" filter="wipe(down)">
                                      <p:cBhvr>
                                        <p:cTn id="31" dur="500"/>
                                        <p:tgtEl>
                                          <p:spTgt spid="2048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482">
                                            <p:txEl>
                                              <p:pRg st="5" end="5"/>
                                            </p:txEl>
                                          </p:spTgt>
                                        </p:tgtEl>
                                        <p:attrNameLst>
                                          <p:attrName>style.visibility</p:attrName>
                                        </p:attrNameLst>
                                      </p:cBhvr>
                                      <p:to>
                                        <p:strVal val="visible"/>
                                      </p:to>
                                    </p:set>
                                    <p:animEffect transition="in" filter="wipe(down)">
                                      <p:cBhvr>
                                        <p:cTn id="36" dur="500"/>
                                        <p:tgtEl>
                                          <p:spTgt spid="2048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0482">
                                            <p:txEl>
                                              <p:pRg st="6" end="6"/>
                                            </p:txEl>
                                          </p:spTgt>
                                        </p:tgtEl>
                                        <p:attrNameLst>
                                          <p:attrName>style.visibility</p:attrName>
                                        </p:attrNameLst>
                                      </p:cBhvr>
                                      <p:to>
                                        <p:strVal val="visible"/>
                                      </p:to>
                                    </p:set>
                                    <p:animEffect transition="in" filter="wipe(down)">
                                      <p:cBhvr>
                                        <p:cTn id="41" dur="500"/>
                                        <p:tgtEl>
                                          <p:spTgt spid="2048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0482">
                                            <p:txEl>
                                              <p:pRg st="7" end="7"/>
                                            </p:txEl>
                                          </p:spTgt>
                                        </p:tgtEl>
                                        <p:attrNameLst>
                                          <p:attrName>style.visibility</p:attrName>
                                        </p:attrNameLst>
                                      </p:cBhvr>
                                      <p:to>
                                        <p:strVal val="visible"/>
                                      </p:to>
                                    </p:set>
                                    <p:animEffect transition="in" filter="wipe(down)">
                                      <p:cBhvr>
                                        <p:cTn id="46" dur="500"/>
                                        <p:tgtEl>
                                          <p:spTgt spid="2048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2536"/>
                                        </p:tgtEl>
                                        <p:attrNameLst>
                                          <p:attrName>style.visibility</p:attrName>
                                        </p:attrNameLst>
                                      </p:cBhvr>
                                      <p:to>
                                        <p:strVal val="visible"/>
                                      </p:to>
                                    </p:set>
                                    <p:animEffect transition="in" filter="blinds(horizontal)">
                                      <p:cBhvr>
                                        <p:cTn id="51" dur="500"/>
                                        <p:tgtEl>
                                          <p:spTgt spid="19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60117" y="163109"/>
            <a:ext cx="5749925" cy="426142"/>
          </a:xfrm>
          <a:noFill/>
        </p:spPr>
        <p:txBody>
          <a:bodyPr/>
          <a:lstStyle/>
          <a:p>
            <a:pPr algn="ctr"/>
            <a:r>
              <a:rPr lang="zh-CN" altLang="en-US" dirty="0" smtClean="0">
                <a:ea typeface="宋体" panose="02010600030101010101" pitchFamily="2" charset="-122"/>
              </a:rPr>
              <a:t>单周期</a:t>
            </a:r>
            <a:r>
              <a:rPr lang="en-US" altLang="zh-CN" dirty="0" smtClean="0">
                <a:ea typeface="宋体" panose="02010600030101010101" pitchFamily="2" charset="-122"/>
              </a:rPr>
              <a:t>MIPS</a:t>
            </a:r>
            <a:r>
              <a:rPr lang="zh-CN" altLang="en-US" dirty="0" smtClean="0">
                <a:ea typeface="宋体" panose="02010600030101010101" pitchFamily="2" charset="-122"/>
              </a:rPr>
              <a:t>处理器的设计</a:t>
            </a:r>
          </a:p>
        </p:txBody>
      </p:sp>
      <p:sp>
        <p:nvSpPr>
          <p:cNvPr id="179203" name="Rectangle 3"/>
          <p:cNvSpPr>
            <a:spLocks noGrp="1" noChangeArrowheads="1"/>
          </p:cNvSpPr>
          <p:nvPr>
            <p:ph type="body" idx="1"/>
          </p:nvPr>
        </p:nvSpPr>
        <p:spPr>
          <a:xfrm>
            <a:off x="227013" y="1890712"/>
            <a:ext cx="8191500" cy="4472506"/>
          </a:xfrm>
          <a:noFill/>
        </p:spPr>
        <p:txBody>
          <a:bodyPr/>
          <a:lstStyle/>
          <a:p>
            <a:r>
              <a:rPr lang="zh-CN" altLang="en-US" sz="2000" dirty="0" smtClean="0">
                <a:ea typeface="宋体" panose="02010600030101010101" pitchFamily="2" charset="-122"/>
              </a:rPr>
              <a:t>加法与减法</a:t>
            </a:r>
            <a:endParaRPr lang="en-US" altLang="zh-CN" sz="2000" dirty="0" smtClean="0">
              <a:ea typeface="宋体" panose="02010600030101010101" pitchFamily="2" charset="-122"/>
            </a:endParaRPr>
          </a:p>
          <a:p>
            <a:pPr lvl="1"/>
            <a:r>
              <a:rPr lang="en-US" altLang="zh-CN" dirty="0">
                <a:ea typeface="宋体" panose="02010600030101010101" pitchFamily="2" charset="-122"/>
              </a:rPr>
              <a:t>add </a:t>
            </a:r>
            <a:r>
              <a:rPr lang="en-US" altLang="zh-CN" dirty="0" err="1">
                <a:ea typeface="宋体" panose="02010600030101010101" pitchFamily="2" charset="-122"/>
              </a:rPr>
              <a:t>rd</a:t>
            </a:r>
            <a:r>
              <a:rPr lang="en-US" altLang="zh-CN" dirty="0">
                <a:ea typeface="宋体" panose="02010600030101010101" pitchFamily="2" charset="-122"/>
              </a:rPr>
              <a:t>, </a:t>
            </a:r>
            <a:r>
              <a:rPr lang="en-US" altLang="zh-CN" dirty="0" err="1">
                <a:ea typeface="宋体" panose="02010600030101010101" pitchFamily="2" charset="-122"/>
              </a:rPr>
              <a:t>rs</a:t>
            </a:r>
            <a:r>
              <a:rPr lang="en-US" altLang="zh-CN" dirty="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pPr lvl="1"/>
            <a:r>
              <a:rPr lang="en-US" altLang="zh-CN" dirty="0" smtClean="0">
                <a:ea typeface="宋体" panose="02010600030101010101" pitchFamily="2" charset="-122"/>
              </a:rPr>
              <a:t>sub </a:t>
            </a:r>
            <a:r>
              <a:rPr lang="en-US" altLang="zh-CN" dirty="0" err="1" smtClean="0">
                <a:ea typeface="宋体" panose="02010600030101010101" pitchFamily="2" charset="-122"/>
              </a:rPr>
              <a:t>rd</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endParaRPr lang="en-US" altLang="zh-CN" dirty="0" smtClean="0">
              <a:ea typeface="宋体" panose="02010600030101010101" pitchFamily="2" charset="-122"/>
            </a:endParaRPr>
          </a:p>
          <a:p>
            <a:r>
              <a:rPr lang="en-US" altLang="zh-CN" dirty="0" smtClean="0">
                <a:ea typeface="宋体" panose="02010600030101010101" pitchFamily="2" charset="-122"/>
              </a:rPr>
              <a:t>OR Immediate:</a:t>
            </a:r>
          </a:p>
          <a:p>
            <a:pPr lvl="1"/>
            <a:r>
              <a:rPr lang="en-US" altLang="zh-CN" dirty="0" err="1" smtClean="0">
                <a:ea typeface="宋体" panose="02010600030101010101" pitchFamily="2" charset="-122"/>
              </a:rPr>
              <a:t>ori</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r>
              <a:rPr lang="en-US" altLang="zh-CN" dirty="0" smtClean="0">
                <a:ea typeface="宋体" panose="02010600030101010101" pitchFamily="2" charset="-122"/>
              </a:rPr>
              <a:t>LOAD and STORE</a:t>
            </a:r>
          </a:p>
          <a:p>
            <a:pPr lvl="1"/>
            <a:r>
              <a:rPr lang="en-US" altLang="zh-CN" dirty="0" err="1" smtClean="0">
                <a:ea typeface="宋体" panose="02010600030101010101" pitchFamily="2" charset="-122"/>
              </a:rPr>
              <a:t>lw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pPr lvl="1"/>
            <a:r>
              <a:rPr lang="en-US" altLang="zh-CN" dirty="0" err="1" smtClean="0">
                <a:ea typeface="宋体" panose="02010600030101010101" pitchFamily="2" charset="-122"/>
              </a:rPr>
              <a:t>sw</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imm16</a:t>
            </a:r>
          </a:p>
          <a:p>
            <a:r>
              <a:rPr lang="en-US" altLang="zh-CN" dirty="0" smtClean="0">
                <a:ea typeface="宋体" panose="02010600030101010101" pitchFamily="2" charset="-122"/>
              </a:rPr>
              <a:t>BRANCH:</a:t>
            </a:r>
          </a:p>
          <a:p>
            <a:pPr lvl="1"/>
            <a:r>
              <a:rPr lang="en-US" altLang="zh-CN" dirty="0" err="1" smtClean="0">
                <a:ea typeface="宋体" panose="02010600030101010101" pitchFamily="2" charset="-122"/>
              </a:rPr>
              <a:t>beq</a:t>
            </a:r>
            <a:r>
              <a:rPr lang="en-US" altLang="zh-CN" dirty="0" smtClean="0">
                <a:ea typeface="宋体" panose="02010600030101010101" pitchFamily="2" charset="-122"/>
              </a:rPr>
              <a:t> </a:t>
            </a:r>
            <a:r>
              <a:rPr lang="en-US" altLang="zh-CN" dirty="0" err="1" smtClean="0">
                <a:ea typeface="宋体" panose="02010600030101010101" pitchFamily="2" charset="-122"/>
              </a:rPr>
              <a:t>rs</a:t>
            </a:r>
            <a:r>
              <a:rPr lang="en-US" altLang="zh-CN" dirty="0" smtClean="0">
                <a:ea typeface="宋体" panose="02010600030101010101" pitchFamily="2" charset="-122"/>
              </a:rPr>
              <a:t>, </a:t>
            </a:r>
            <a:r>
              <a:rPr lang="en-US" altLang="zh-CN" dirty="0" err="1" smtClean="0">
                <a:ea typeface="宋体" panose="02010600030101010101" pitchFamily="2" charset="-122"/>
              </a:rPr>
              <a:t>rt</a:t>
            </a:r>
            <a:r>
              <a:rPr lang="en-US" altLang="zh-CN" dirty="0" smtClean="0">
                <a:ea typeface="宋体" panose="02010600030101010101" pitchFamily="2" charset="-122"/>
              </a:rPr>
              <a:t>, imm16</a:t>
            </a:r>
          </a:p>
          <a:p>
            <a:r>
              <a:rPr lang="en-US" altLang="zh-CN" dirty="0" smtClean="0">
                <a:ea typeface="宋体" panose="02010600030101010101" pitchFamily="2" charset="-122"/>
              </a:rPr>
              <a:t>JUMP:</a:t>
            </a:r>
          </a:p>
          <a:p>
            <a:pPr lvl="1"/>
            <a:r>
              <a:rPr lang="en-US" altLang="zh-CN" dirty="0" smtClean="0">
                <a:ea typeface="宋体" panose="02010600030101010101" pitchFamily="2" charset="-122"/>
              </a:rPr>
              <a:t>j  target</a:t>
            </a:r>
          </a:p>
        </p:txBody>
      </p:sp>
      <p:grpSp>
        <p:nvGrpSpPr>
          <p:cNvPr id="179204" name="Group 4"/>
          <p:cNvGrpSpPr>
            <a:grpSpLocks/>
          </p:cNvGrpSpPr>
          <p:nvPr/>
        </p:nvGrpSpPr>
        <p:grpSpPr bwMode="auto">
          <a:xfrm>
            <a:off x="3168650" y="5845175"/>
            <a:ext cx="5975350" cy="1012825"/>
            <a:chOff x="1918" y="3360"/>
            <a:chExt cx="3764" cy="599"/>
          </a:xfrm>
        </p:grpSpPr>
        <p:sp>
          <p:nvSpPr>
            <p:cNvPr id="29763"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9764" name="Group 6"/>
            <p:cNvGrpSpPr>
              <a:grpSpLocks/>
            </p:cNvGrpSpPr>
            <p:nvPr/>
          </p:nvGrpSpPr>
          <p:grpSpPr bwMode="auto">
            <a:xfrm>
              <a:off x="1979" y="3552"/>
              <a:ext cx="624" cy="216"/>
              <a:chOff x="1979" y="3552"/>
              <a:chExt cx="624" cy="216"/>
            </a:xfrm>
          </p:grpSpPr>
          <p:sp>
            <p:nvSpPr>
              <p:cNvPr id="29772"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73" name="Rectangle 8"/>
              <p:cNvSpPr>
                <a:spLocks noChangeArrowheads="1"/>
              </p:cNvSpPr>
              <p:nvPr/>
            </p:nvSpPr>
            <p:spPr bwMode="auto">
              <a:xfrm>
                <a:off x="2161" y="3552"/>
                <a:ext cx="29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sp>
          <p:nvSpPr>
            <p:cNvPr id="29765"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66" name="Rectangle 10"/>
            <p:cNvSpPr>
              <a:spLocks noChangeArrowheads="1"/>
            </p:cNvSpPr>
            <p:nvPr/>
          </p:nvSpPr>
          <p:spPr bwMode="auto">
            <a:xfrm>
              <a:off x="3554" y="3552"/>
              <a:ext cx="1365"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target</a:t>
              </a:r>
              <a:r>
                <a:rPr lang="en-US" altLang="zh-CN" dirty="0">
                  <a:latin typeface="Times New Roman" panose="02020603050405020304" pitchFamily="18" charset="0"/>
                  <a:ea typeface="宋体" panose="02010600030101010101" pitchFamily="2" charset="-122"/>
                </a:rPr>
                <a:t> </a:t>
              </a:r>
              <a:r>
                <a:rPr lang="en-US" altLang="zh-CN" sz="1800" dirty="0">
                  <a:ea typeface="宋体" panose="02010600030101010101" pitchFamily="2" charset="-122"/>
                </a:rPr>
                <a:t>address</a:t>
              </a:r>
            </a:p>
          </p:txBody>
        </p:sp>
        <p:sp>
          <p:nvSpPr>
            <p:cNvPr id="29767" name="Rectangle 11"/>
            <p:cNvSpPr>
              <a:spLocks noChangeArrowheads="1"/>
            </p:cNvSpPr>
            <p:nvPr/>
          </p:nvSpPr>
          <p:spPr bwMode="auto">
            <a:xfrm>
              <a:off x="5488" y="3360"/>
              <a:ext cx="19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9768" name="Rectangle 12"/>
            <p:cNvSpPr>
              <a:spLocks noChangeArrowheads="1"/>
            </p:cNvSpPr>
            <p:nvPr/>
          </p:nvSpPr>
          <p:spPr bwMode="auto">
            <a:xfrm>
              <a:off x="2414" y="3360"/>
              <a:ext cx="27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29769" name="Rectangle 13"/>
            <p:cNvSpPr>
              <a:spLocks noChangeArrowheads="1"/>
            </p:cNvSpPr>
            <p:nvPr/>
          </p:nvSpPr>
          <p:spPr bwMode="auto">
            <a:xfrm>
              <a:off x="1918" y="3360"/>
              <a:ext cx="27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sp>
          <p:nvSpPr>
            <p:cNvPr id="29770" name="Rectangle 14"/>
            <p:cNvSpPr>
              <a:spLocks noChangeArrowheads="1"/>
            </p:cNvSpPr>
            <p:nvPr/>
          </p:nvSpPr>
          <p:spPr bwMode="auto">
            <a:xfrm>
              <a:off x="2143" y="3744"/>
              <a:ext cx="48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sp>
          <p:nvSpPr>
            <p:cNvPr id="29771" name="Rectangle 15"/>
            <p:cNvSpPr>
              <a:spLocks noChangeArrowheads="1"/>
            </p:cNvSpPr>
            <p:nvPr/>
          </p:nvSpPr>
          <p:spPr bwMode="auto">
            <a:xfrm>
              <a:off x="3816" y="3744"/>
              <a:ext cx="57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 </a:t>
              </a:r>
              <a:r>
                <a:rPr lang="en-US" altLang="zh-CN" sz="1800">
                  <a:ea typeface="宋体" panose="02010600030101010101" pitchFamily="2" charset="-122"/>
                </a:rPr>
                <a:t>bits</a:t>
              </a:r>
            </a:p>
          </p:txBody>
        </p:sp>
      </p:grpSp>
      <p:grpSp>
        <p:nvGrpSpPr>
          <p:cNvPr id="179216" name="Group 16"/>
          <p:cNvGrpSpPr>
            <a:grpSpLocks/>
          </p:cNvGrpSpPr>
          <p:nvPr/>
        </p:nvGrpSpPr>
        <p:grpSpPr bwMode="auto">
          <a:xfrm>
            <a:off x="3006725" y="1662112"/>
            <a:ext cx="5905500" cy="973138"/>
            <a:chOff x="1918" y="672"/>
            <a:chExt cx="3767" cy="613"/>
          </a:xfrm>
        </p:grpSpPr>
        <p:grpSp>
          <p:nvGrpSpPr>
            <p:cNvPr id="29728" name="Group 17"/>
            <p:cNvGrpSpPr>
              <a:grpSpLocks/>
            </p:cNvGrpSpPr>
            <p:nvPr/>
          </p:nvGrpSpPr>
          <p:grpSpPr bwMode="auto">
            <a:xfrm>
              <a:off x="1918" y="672"/>
              <a:ext cx="3767" cy="421"/>
              <a:chOff x="1918" y="672"/>
              <a:chExt cx="3767" cy="421"/>
            </a:xfrm>
          </p:grpSpPr>
          <p:grpSp>
            <p:nvGrpSpPr>
              <p:cNvPr id="29735" name="Group 18"/>
              <p:cNvGrpSpPr>
                <a:grpSpLocks/>
              </p:cNvGrpSpPr>
              <p:nvPr/>
            </p:nvGrpSpPr>
            <p:grpSpPr bwMode="auto">
              <a:xfrm>
                <a:off x="1979" y="864"/>
                <a:ext cx="3607" cy="229"/>
                <a:chOff x="1979" y="864"/>
                <a:chExt cx="3607" cy="229"/>
              </a:xfrm>
            </p:grpSpPr>
            <p:sp>
              <p:nvSpPr>
                <p:cNvPr id="29743"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9744" name="Group 20"/>
                <p:cNvGrpSpPr>
                  <a:grpSpLocks/>
                </p:cNvGrpSpPr>
                <p:nvPr/>
              </p:nvGrpSpPr>
              <p:grpSpPr bwMode="auto">
                <a:xfrm>
                  <a:off x="1979" y="864"/>
                  <a:ext cx="3607" cy="229"/>
                  <a:chOff x="1979" y="864"/>
                  <a:chExt cx="3607" cy="229"/>
                </a:xfrm>
              </p:grpSpPr>
              <p:grpSp>
                <p:nvGrpSpPr>
                  <p:cNvPr id="29745" name="Group 21"/>
                  <p:cNvGrpSpPr>
                    <a:grpSpLocks/>
                  </p:cNvGrpSpPr>
                  <p:nvPr/>
                </p:nvGrpSpPr>
                <p:grpSpPr bwMode="auto">
                  <a:xfrm>
                    <a:off x="1979" y="864"/>
                    <a:ext cx="624" cy="229"/>
                    <a:chOff x="1979" y="864"/>
                    <a:chExt cx="624" cy="229"/>
                  </a:xfrm>
                </p:grpSpPr>
                <p:sp>
                  <p:nvSpPr>
                    <p:cNvPr id="29761"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62" name="Rectangle 23"/>
                    <p:cNvSpPr>
                      <a:spLocks noChangeArrowheads="1"/>
                    </p:cNvSpPr>
                    <p:nvPr/>
                  </p:nvSpPr>
                  <p:spPr bwMode="auto">
                    <a:xfrm>
                      <a:off x="2161" y="864"/>
                      <a:ext cx="2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29746" name="Group 24"/>
                  <p:cNvGrpSpPr>
                    <a:grpSpLocks/>
                  </p:cNvGrpSpPr>
                  <p:nvPr/>
                </p:nvGrpSpPr>
                <p:grpSpPr bwMode="auto">
                  <a:xfrm>
                    <a:off x="2611" y="864"/>
                    <a:ext cx="580" cy="229"/>
                    <a:chOff x="2611" y="864"/>
                    <a:chExt cx="580" cy="229"/>
                  </a:xfrm>
                </p:grpSpPr>
                <p:sp>
                  <p:nvSpPr>
                    <p:cNvPr id="29759"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60" name="Rectangle 26"/>
                    <p:cNvSpPr>
                      <a:spLocks noChangeArrowheads="1"/>
                    </p:cNvSpPr>
                    <p:nvPr/>
                  </p:nvSpPr>
                  <p:spPr bwMode="auto">
                    <a:xfrm>
                      <a:off x="2776" y="864"/>
                      <a:ext cx="25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29747" name="Group 27"/>
                  <p:cNvGrpSpPr>
                    <a:grpSpLocks/>
                  </p:cNvGrpSpPr>
                  <p:nvPr/>
                </p:nvGrpSpPr>
                <p:grpSpPr bwMode="auto">
                  <a:xfrm>
                    <a:off x="3199" y="864"/>
                    <a:ext cx="579" cy="229"/>
                    <a:chOff x="3199" y="864"/>
                    <a:chExt cx="579" cy="229"/>
                  </a:xfrm>
                </p:grpSpPr>
                <p:sp>
                  <p:nvSpPr>
                    <p:cNvPr id="29757"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58" name="Rectangle 29"/>
                    <p:cNvSpPr>
                      <a:spLocks noChangeArrowheads="1"/>
                    </p:cNvSpPr>
                    <p:nvPr/>
                  </p:nvSpPr>
                  <p:spPr bwMode="auto">
                    <a:xfrm>
                      <a:off x="3363" y="864"/>
                      <a:ext cx="22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grpSp>
                <p:nvGrpSpPr>
                  <p:cNvPr id="29748" name="Group 30"/>
                  <p:cNvGrpSpPr>
                    <a:grpSpLocks/>
                  </p:cNvGrpSpPr>
                  <p:nvPr/>
                </p:nvGrpSpPr>
                <p:grpSpPr bwMode="auto">
                  <a:xfrm>
                    <a:off x="3786" y="864"/>
                    <a:ext cx="579" cy="229"/>
                    <a:chOff x="3786" y="864"/>
                    <a:chExt cx="579" cy="229"/>
                  </a:xfrm>
                </p:grpSpPr>
                <p:sp>
                  <p:nvSpPr>
                    <p:cNvPr id="29755"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56" name="Rectangle 32"/>
                    <p:cNvSpPr>
                      <a:spLocks noChangeArrowheads="1"/>
                    </p:cNvSpPr>
                    <p:nvPr/>
                  </p:nvSpPr>
                  <p:spPr bwMode="auto">
                    <a:xfrm>
                      <a:off x="3951" y="864"/>
                      <a:ext cx="26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rd</a:t>
                      </a:r>
                    </a:p>
                  </p:txBody>
                </p:sp>
              </p:grpSp>
              <p:grpSp>
                <p:nvGrpSpPr>
                  <p:cNvPr id="29749" name="Group 33"/>
                  <p:cNvGrpSpPr>
                    <a:grpSpLocks/>
                  </p:cNvGrpSpPr>
                  <p:nvPr/>
                </p:nvGrpSpPr>
                <p:grpSpPr bwMode="auto">
                  <a:xfrm>
                    <a:off x="4373" y="864"/>
                    <a:ext cx="620" cy="229"/>
                    <a:chOff x="4373" y="864"/>
                    <a:chExt cx="620" cy="229"/>
                  </a:xfrm>
                </p:grpSpPr>
                <p:sp>
                  <p:nvSpPr>
                    <p:cNvPr id="29753"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54" name="Rectangle 35"/>
                    <p:cNvSpPr>
                      <a:spLocks noChangeArrowheads="1"/>
                    </p:cNvSpPr>
                    <p:nvPr/>
                  </p:nvSpPr>
                  <p:spPr bwMode="auto">
                    <a:xfrm>
                      <a:off x="4448" y="864"/>
                      <a:ext cx="54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shamt</a:t>
                      </a:r>
                    </a:p>
                  </p:txBody>
                </p:sp>
              </p:grpSp>
              <p:grpSp>
                <p:nvGrpSpPr>
                  <p:cNvPr id="29750" name="Group 36"/>
                  <p:cNvGrpSpPr>
                    <a:grpSpLocks/>
                  </p:cNvGrpSpPr>
                  <p:nvPr/>
                </p:nvGrpSpPr>
                <p:grpSpPr bwMode="auto">
                  <a:xfrm>
                    <a:off x="4961" y="864"/>
                    <a:ext cx="625" cy="229"/>
                    <a:chOff x="4961" y="864"/>
                    <a:chExt cx="625" cy="229"/>
                  </a:xfrm>
                </p:grpSpPr>
                <p:sp>
                  <p:nvSpPr>
                    <p:cNvPr id="29751"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52" name="Rectangle 38"/>
                    <p:cNvSpPr>
                      <a:spLocks noChangeArrowheads="1"/>
                    </p:cNvSpPr>
                    <p:nvPr/>
                  </p:nvSpPr>
                  <p:spPr bwMode="auto">
                    <a:xfrm>
                      <a:off x="5143" y="864"/>
                      <a:ext cx="42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func</a:t>
                      </a:r>
                    </a:p>
                  </p:txBody>
                </p:sp>
              </p:grpSp>
            </p:grpSp>
          </p:grpSp>
          <p:sp>
            <p:nvSpPr>
              <p:cNvPr id="29736" name="Rectangle 39"/>
              <p:cNvSpPr>
                <a:spLocks noChangeArrowheads="1"/>
              </p:cNvSpPr>
              <p:nvPr/>
            </p:nvSpPr>
            <p:spPr bwMode="auto">
              <a:xfrm>
                <a:off x="5488"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9737" name="Rectangle 40"/>
              <p:cNvSpPr>
                <a:spLocks noChangeArrowheads="1"/>
              </p:cNvSpPr>
              <p:nvPr/>
            </p:nvSpPr>
            <p:spPr bwMode="auto">
              <a:xfrm>
                <a:off x="4810" y="672"/>
                <a:ext cx="1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a:t>
                </a:r>
              </a:p>
            </p:txBody>
          </p:sp>
          <p:sp>
            <p:nvSpPr>
              <p:cNvPr id="29738" name="Rectangle 41"/>
              <p:cNvSpPr>
                <a:spLocks noChangeArrowheads="1"/>
              </p:cNvSpPr>
              <p:nvPr/>
            </p:nvSpPr>
            <p:spPr bwMode="auto">
              <a:xfrm>
                <a:off x="4177"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11</a:t>
                </a:r>
              </a:p>
            </p:txBody>
          </p:sp>
          <p:sp>
            <p:nvSpPr>
              <p:cNvPr id="29739" name="Rectangle 42"/>
              <p:cNvSpPr>
                <a:spLocks noChangeArrowheads="1"/>
              </p:cNvSpPr>
              <p:nvPr/>
            </p:nvSpPr>
            <p:spPr bwMode="auto">
              <a:xfrm>
                <a:off x="3589"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29740" name="Rectangle 43"/>
              <p:cNvSpPr>
                <a:spLocks noChangeArrowheads="1"/>
              </p:cNvSpPr>
              <p:nvPr/>
            </p:nvSpPr>
            <p:spPr bwMode="auto">
              <a:xfrm>
                <a:off x="3002"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29741" name="Rectangle 44"/>
              <p:cNvSpPr>
                <a:spLocks noChangeArrowheads="1"/>
              </p:cNvSpPr>
              <p:nvPr/>
            </p:nvSpPr>
            <p:spPr bwMode="auto">
              <a:xfrm>
                <a:off x="2414"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29742" name="Rectangle 45"/>
              <p:cNvSpPr>
                <a:spLocks noChangeArrowheads="1"/>
              </p:cNvSpPr>
              <p:nvPr/>
            </p:nvSpPr>
            <p:spPr bwMode="auto">
              <a:xfrm>
                <a:off x="1918" y="672"/>
                <a:ext cx="27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grpSp>
        <p:sp>
          <p:nvSpPr>
            <p:cNvPr id="29729" name="Rectangle 46"/>
            <p:cNvSpPr>
              <a:spLocks noChangeArrowheads="1"/>
            </p:cNvSpPr>
            <p:nvPr/>
          </p:nvSpPr>
          <p:spPr bwMode="auto">
            <a:xfrm>
              <a:off x="2143" y="1056"/>
              <a:ext cx="49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29730" name="Rectangle 47"/>
            <p:cNvSpPr>
              <a:spLocks noChangeArrowheads="1"/>
            </p:cNvSpPr>
            <p:nvPr/>
          </p:nvSpPr>
          <p:spPr bwMode="auto">
            <a:xfrm>
              <a:off x="512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29731" name="Rectangle 48"/>
            <p:cNvSpPr>
              <a:spLocks noChangeArrowheads="1"/>
            </p:cNvSpPr>
            <p:nvPr/>
          </p:nvSpPr>
          <p:spPr bwMode="auto">
            <a:xfrm>
              <a:off x="4493"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29732" name="Rectangle 49"/>
            <p:cNvSpPr>
              <a:spLocks noChangeArrowheads="1"/>
            </p:cNvSpPr>
            <p:nvPr/>
          </p:nvSpPr>
          <p:spPr bwMode="auto">
            <a:xfrm>
              <a:off x="3906" y="1056"/>
              <a:ext cx="49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29733" name="Rectangle 50"/>
            <p:cNvSpPr>
              <a:spLocks noChangeArrowheads="1"/>
            </p:cNvSpPr>
            <p:nvPr/>
          </p:nvSpPr>
          <p:spPr bwMode="auto">
            <a:xfrm>
              <a:off x="3317" y="1056"/>
              <a:ext cx="49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sp>
          <p:nvSpPr>
            <p:cNvPr id="29734" name="Rectangle 51"/>
            <p:cNvSpPr>
              <a:spLocks noChangeArrowheads="1"/>
            </p:cNvSpPr>
            <p:nvPr/>
          </p:nvSpPr>
          <p:spPr bwMode="auto">
            <a:xfrm>
              <a:off x="2731" y="1056"/>
              <a:ext cx="4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grpSp>
        <p:nvGrpSpPr>
          <p:cNvPr id="179252" name="Group 52"/>
          <p:cNvGrpSpPr>
            <a:grpSpLocks/>
          </p:cNvGrpSpPr>
          <p:nvPr/>
        </p:nvGrpSpPr>
        <p:grpSpPr bwMode="auto">
          <a:xfrm>
            <a:off x="2994025" y="2747962"/>
            <a:ext cx="5999163" cy="989013"/>
            <a:chOff x="1918" y="1392"/>
            <a:chExt cx="3763" cy="607"/>
          </a:xfrm>
        </p:grpSpPr>
        <p:sp>
          <p:nvSpPr>
            <p:cNvPr id="29707"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9708" name="Group 54"/>
            <p:cNvGrpSpPr>
              <a:grpSpLocks/>
            </p:cNvGrpSpPr>
            <p:nvPr/>
          </p:nvGrpSpPr>
          <p:grpSpPr bwMode="auto">
            <a:xfrm>
              <a:off x="1979" y="1584"/>
              <a:ext cx="624" cy="223"/>
              <a:chOff x="1979" y="1584"/>
              <a:chExt cx="624" cy="223"/>
            </a:xfrm>
          </p:grpSpPr>
          <p:sp>
            <p:nvSpPr>
              <p:cNvPr id="29726"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27" name="Rectangle 56"/>
              <p:cNvSpPr>
                <a:spLocks noChangeArrowheads="1"/>
              </p:cNvSpPr>
              <p:nvPr/>
            </p:nvSpPr>
            <p:spPr bwMode="auto">
              <a:xfrm>
                <a:off x="2161" y="1584"/>
                <a:ext cx="289"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op</a:t>
                </a:r>
              </a:p>
            </p:txBody>
          </p:sp>
        </p:grpSp>
        <p:grpSp>
          <p:nvGrpSpPr>
            <p:cNvPr id="29709" name="Group 57"/>
            <p:cNvGrpSpPr>
              <a:grpSpLocks/>
            </p:cNvGrpSpPr>
            <p:nvPr/>
          </p:nvGrpSpPr>
          <p:grpSpPr bwMode="auto">
            <a:xfrm>
              <a:off x="2611" y="1584"/>
              <a:ext cx="580" cy="223"/>
              <a:chOff x="2611" y="1584"/>
              <a:chExt cx="580" cy="223"/>
            </a:xfrm>
          </p:grpSpPr>
          <p:sp>
            <p:nvSpPr>
              <p:cNvPr id="29724"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25" name="Rectangle 59"/>
              <p:cNvSpPr>
                <a:spLocks noChangeArrowheads="1"/>
              </p:cNvSpPr>
              <p:nvPr/>
            </p:nvSpPr>
            <p:spPr bwMode="auto">
              <a:xfrm>
                <a:off x="2776" y="1584"/>
                <a:ext cx="25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rs</a:t>
                </a:r>
              </a:p>
            </p:txBody>
          </p:sp>
        </p:grpSp>
        <p:grpSp>
          <p:nvGrpSpPr>
            <p:cNvPr id="29710" name="Group 60"/>
            <p:cNvGrpSpPr>
              <a:grpSpLocks/>
            </p:cNvGrpSpPr>
            <p:nvPr/>
          </p:nvGrpSpPr>
          <p:grpSpPr bwMode="auto">
            <a:xfrm>
              <a:off x="3199" y="1584"/>
              <a:ext cx="579" cy="223"/>
              <a:chOff x="3199" y="1584"/>
              <a:chExt cx="579" cy="223"/>
            </a:xfrm>
          </p:grpSpPr>
          <p:sp>
            <p:nvSpPr>
              <p:cNvPr id="29722"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23" name="Rectangle 62"/>
              <p:cNvSpPr>
                <a:spLocks noChangeArrowheads="1"/>
              </p:cNvSpPr>
              <p:nvPr/>
            </p:nvSpPr>
            <p:spPr bwMode="auto">
              <a:xfrm>
                <a:off x="3363" y="1584"/>
                <a:ext cx="2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rt</a:t>
                </a:r>
              </a:p>
            </p:txBody>
          </p:sp>
        </p:grpSp>
        <p:sp>
          <p:nvSpPr>
            <p:cNvPr id="29711"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712" name="Rectangle 64"/>
            <p:cNvSpPr>
              <a:spLocks noChangeArrowheads="1"/>
            </p:cNvSpPr>
            <p:nvPr/>
          </p:nvSpPr>
          <p:spPr bwMode="auto">
            <a:xfrm>
              <a:off x="4289" y="1584"/>
              <a:ext cx="822"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immediate</a:t>
              </a:r>
            </a:p>
          </p:txBody>
        </p:sp>
        <p:sp>
          <p:nvSpPr>
            <p:cNvPr id="29713" name="Rectangle 65"/>
            <p:cNvSpPr>
              <a:spLocks noChangeArrowheads="1"/>
            </p:cNvSpPr>
            <p:nvPr/>
          </p:nvSpPr>
          <p:spPr bwMode="auto">
            <a:xfrm>
              <a:off x="5488" y="1392"/>
              <a:ext cx="19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29714" name="Rectangle 66"/>
            <p:cNvSpPr>
              <a:spLocks noChangeArrowheads="1"/>
            </p:cNvSpPr>
            <p:nvPr/>
          </p:nvSpPr>
          <p:spPr bwMode="auto">
            <a:xfrm>
              <a:off x="3590"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29715" name="Rectangle 67"/>
            <p:cNvSpPr>
              <a:spLocks noChangeArrowheads="1"/>
            </p:cNvSpPr>
            <p:nvPr/>
          </p:nvSpPr>
          <p:spPr bwMode="auto">
            <a:xfrm>
              <a:off x="3002"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21</a:t>
              </a:r>
            </a:p>
          </p:txBody>
        </p:sp>
        <p:sp>
          <p:nvSpPr>
            <p:cNvPr id="29716" name="Rectangle 68"/>
            <p:cNvSpPr>
              <a:spLocks noChangeArrowheads="1"/>
            </p:cNvSpPr>
            <p:nvPr/>
          </p:nvSpPr>
          <p:spPr bwMode="auto">
            <a:xfrm>
              <a:off x="2414"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29717" name="Rectangle 69"/>
            <p:cNvSpPr>
              <a:spLocks noChangeArrowheads="1"/>
            </p:cNvSpPr>
            <p:nvPr/>
          </p:nvSpPr>
          <p:spPr bwMode="auto">
            <a:xfrm>
              <a:off x="1918" y="1392"/>
              <a:ext cx="2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31</a:t>
              </a:r>
            </a:p>
          </p:txBody>
        </p:sp>
        <p:sp>
          <p:nvSpPr>
            <p:cNvPr id="29718" name="Rectangle 70"/>
            <p:cNvSpPr>
              <a:spLocks noChangeArrowheads="1"/>
            </p:cNvSpPr>
            <p:nvPr/>
          </p:nvSpPr>
          <p:spPr bwMode="auto">
            <a:xfrm>
              <a:off x="2143" y="1776"/>
              <a:ext cx="48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6 </a:t>
              </a:r>
              <a:r>
                <a:rPr lang="en-US" altLang="zh-CN" sz="1800">
                  <a:ea typeface="宋体" panose="02010600030101010101" pitchFamily="2" charset="-122"/>
                </a:rPr>
                <a:t>bits</a:t>
              </a:r>
            </a:p>
          </p:txBody>
        </p:sp>
        <p:sp>
          <p:nvSpPr>
            <p:cNvPr id="29719" name="Rectangle 71"/>
            <p:cNvSpPr>
              <a:spLocks noChangeArrowheads="1"/>
            </p:cNvSpPr>
            <p:nvPr/>
          </p:nvSpPr>
          <p:spPr bwMode="auto">
            <a:xfrm>
              <a:off x="4448" y="1776"/>
              <a:ext cx="56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 </a:t>
              </a:r>
              <a:r>
                <a:rPr lang="en-US" altLang="zh-CN" sz="1800">
                  <a:ea typeface="宋体" panose="02010600030101010101" pitchFamily="2" charset="-122"/>
                </a:rPr>
                <a:t>bits</a:t>
              </a:r>
            </a:p>
          </p:txBody>
        </p:sp>
        <p:sp>
          <p:nvSpPr>
            <p:cNvPr id="29720" name="Rectangle 72"/>
            <p:cNvSpPr>
              <a:spLocks noChangeArrowheads="1"/>
            </p:cNvSpPr>
            <p:nvPr/>
          </p:nvSpPr>
          <p:spPr bwMode="auto">
            <a:xfrm>
              <a:off x="3318" y="1776"/>
              <a:ext cx="49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 </a:t>
              </a:r>
              <a:r>
                <a:rPr lang="en-US" altLang="zh-CN" sz="1800">
                  <a:ea typeface="宋体" panose="02010600030101010101" pitchFamily="2" charset="-122"/>
                </a:rPr>
                <a:t>bits</a:t>
              </a:r>
            </a:p>
          </p:txBody>
        </p:sp>
        <p:sp>
          <p:nvSpPr>
            <p:cNvPr id="29721" name="Rectangle 73"/>
            <p:cNvSpPr>
              <a:spLocks noChangeArrowheads="1"/>
            </p:cNvSpPr>
            <p:nvPr/>
          </p:nvSpPr>
          <p:spPr bwMode="auto">
            <a:xfrm>
              <a:off x="2731" y="1776"/>
              <a:ext cx="48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5</a:t>
              </a:r>
              <a:r>
                <a:rPr lang="zh-CN" altLang="en-US" b="0">
                  <a:latin typeface="Times New Roman" panose="02020603050405020304" pitchFamily="18" charset="0"/>
                  <a:ea typeface="宋体" panose="02010600030101010101" pitchFamily="2" charset="-122"/>
                </a:rPr>
                <a:t> </a:t>
              </a:r>
              <a:r>
                <a:rPr lang="en-US" altLang="zh-CN" sz="1800">
                  <a:ea typeface="宋体" panose="02010600030101010101" pitchFamily="2" charset="-122"/>
                </a:rPr>
                <a:t>bits</a:t>
              </a:r>
            </a:p>
          </p:txBody>
        </p:sp>
      </p:grpSp>
      <p:sp>
        <p:nvSpPr>
          <p:cNvPr id="179274" name="Text Box 74"/>
          <p:cNvSpPr txBox="1">
            <a:spLocks noChangeArrowheads="1"/>
          </p:cNvSpPr>
          <p:nvPr/>
        </p:nvSpPr>
        <p:spPr bwMode="auto">
          <a:xfrm>
            <a:off x="3506788" y="3765550"/>
            <a:ext cx="518477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spcBef>
                <a:spcPct val="10000"/>
              </a:spcBef>
            </a:pPr>
            <a:r>
              <a:rPr lang="zh-CN" altLang="en-US" sz="2000">
                <a:solidFill>
                  <a:srgbClr val="B7011F"/>
                </a:solidFill>
                <a:ea typeface="黑体" panose="02010609060101010101" pitchFamily="49" charset="-122"/>
              </a:rPr>
              <a:t>这些指令具有代表性！</a:t>
            </a:r>
          </a:p>
          <a:p>
            <a:pPr>
              <a:spcBef>
                <a:spcPct val="10000"/>
              </a:spcBef>
            </a:pPr>
            <a:r>
              <a:rPr lang="zh-CN" altLang="en-US" sz="2000">
                <a:solidFill>
                  <a:srgbClr val="B7011F"/>
                </a:solidFill>
                <a:ea typeface="黑体" panose="02010609060101010101" pitchFamily="49" charset="-122"/>
              </a:rPr>
              <a:t>有算术运算、逻辑运算；有</a:t>
            </a:r>
            <a:r>
              <a:rPr lang="en-US" altLang="zh-CN" sz="2000">
                <a:solidFill>
                  <a:srgbClr val="B7011F"/>
                </a:solidFill>
                <a:ea typeface="黑体" panose="02010609060101010101" pitchFamily="49" charset="-122"/>
              </a:rPr>
              <a:t>RR</a:t>
            </a:r>
            <a:r>
              <a:rPr lang="zh-CN" altLang="en-US" sz="2000">
                <a:solidFill>
                  <a:srgbClr val="B7011F"/>
                </a:solidFill>
                <a:ea typeface="黑体" panose="02010609060101010101" pitchFamily="49" charset="-122"/>
              </a:rPr>
              <a:t>型、</a:t>
            </a:r>
            <a:r>
              <a:rPr lang="en-US" altLang="zh-CN" sz="2000">
                <a:solidFill>
                  <a:srgbClr val="B7011F"/>
                </a:solidFill>
                <a:ea typeface="黑体" panose="02010609060101010101" pitchFamily="49" charset="-122"/>
              </a:rPr>
              <a:t>RI</a:t>
            </a:r>
            <a:r>
              <a:rPr lang="zh-CN" altLang="en-US" sz="2000">
                <a:solidFill>
                  <a:srgbClr val="B7011F"/>
                </a:solidFill>
                <a:ea typeface="黑体" panose="02010609060101010101" pitchFamily="49" charset="-122"/>
              </a:rPr>
              <a:t>型；有访存指令；有条件转移、无条件转移。</a:t>
            </a:r>
          </a:p>
        </p:txBody>
      </p:sp>
      <p:sp>
        <p:nvSpPr>
          <p:cNvPr id="179275" name="Rectangle 75"/>
          <p:cNvSpPr>
            <a:spLocks noChangeArrowheads="1"/>
          </p:cNvSpPr>
          <p:nvPr/>
        </p:nvSpPr>
        <p:spPr bwMode="auto">
          <a:xfrm>
            <a:off x="3286125" y="4846637"/>
            <a:ext cx="556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2000">
                <a:solidFill>
                  <a:schemeClr val="accent1"/>
                </a:solidFill>
                <a:ea typeface="黑体" panose="02010609060101010101" pitchFamily="49" charset="-122"/>
              </a:rPr>
              <a:t>本讲目标：实现以上</a:t>
            </a:r>
            <a:r>
              <a:rPr lang="en-US" altLang="zh-CN" sz="2000">
                <a:solidFill>
                  <a:schemeClr val="accent1"/>
                </a:solidFill>
                <a:ea typeface="黑体" panose="02010609060101010101" pitchFamily="49" charset="-122"/>
              </a:rPr>
              <a:t>7</a:t>
            </a:r>
            <a:r>
              <a:rPr lang="zh-CN" altLang="en-US" sz="2000">
                <a:solidFill>
                  <a:schemeClr val="accent1"/>
                </a:solidFill>
                <a:ea typeface="黑体" panose="02010609060101010101" pitchFamily="49" charset="-122"/>
              </a:rPr>
              <a:t>条指令对应的数据通路！</a:t>
            </a:r>
          </a:p>
          <a:p>
            <a:r>
              <a:rPr lang="zh-CN" altLang="en-US" sz="2000">
                <a:solidFill>
                  <a:schemeClr val="accent1"/>
                </a:solidFill>
                <a:ea typeface="黑体" panose="02010609060101010101" pitchFamily="49" charset="-122"/>
              </a:rPr>
              <a:t>教材中实现了</a:t>
            </a:r>
            <a:r>
              <a:rPr lang="en-US" altLang="zh-CN" sz="2000">
                <a:solidFill>
                  <a:schemeClr val="accent1"/>
                </a:solidFill>
                <a:ea typeface="黑体" panose="02010609060101010101" pitchFamily="49" charset="-122"/>
              </a:rPr>
              <a:t>11</a:t>
            </a:r>
            <a:r>
              <a:rPr lang="zh-CN" altLang="en-US" sz="2000">
                <a:solidFill>
                  <a:schemeClr val="accent1"/>
                </a:solidFill>
                <a:ea typeface="黑体" panose="02010609060101010101" pitchFamily="49" charset="-122"/>
              </a:rPr>
              <a:t>条指令，可将</a:t>
            </a:r>
            <a:r>
              <a:rPr lang="en-US" altLang="zh-CN" sz="2000">
                <a:solidFill>
                  <a:schemeClr val="accent1"/>
                </a:solidFill>
                <a:ea typeface="黑体" panose="02010609060101010101" pitchFamily="49" charset="-122"/>
              </a:rPr>
              <a:t>7</a:t>
            </a:r>
            <a:r>
              <a:rPr lang="zh-CN" altLang="en-US" sz="2000">
                <a:solidFill>
                  <a:schemeClr val="accent1"/>
                </a:solidFill>
                <a:ea typeface="黑体" panose="02010609060101010101" pitchFamily="49" charset="-122"/>
              </a:rPr>
              <a:t>条指令和</a:t>
            </a:r>
            <a:r>
              <a:rPr lang="en-US" altLang="zh-CN" sz="2000">
                <a:solidFill>
                  <a:schemeClr val="accent1"/>
                </a:solidFill>
                <a:ea typeface="黑体" panose="02010609060101010101" pitchFamily="49" charset="-122"/>
              </a:rPr>
              <a:t>11</a:t>
            </a:r>
            <a:r>
              <a:rPr lang="zh-CN" altLang="en-US" sz="2000">
                <a:solidFill>
                  <a:schemeClr val="accent1"/>
                </a:solidFill>
                <a:ea typeface="黑体" panose="02010609060101010101" pitchFamily="49" charset="-122"/>
              </a:rPr>
              <a:t>条指令的数据通路进行对比，以深入理解设计原理。</a:t>
            </a:r>
          </a:p>
        </p:txBody>
      </p:sp>
      <p:sp>
        <p:nvSpPr>
          <p:cNvPr id="179276" name="Text Box 76"/>
          <p:cNvSpPr txBox="1">
            <a:spLocks noChangeArrowheads="1"/>
          </p:cNvSpPr>
          <p:nvPr/>
        </p:nvSpPr>
        <p:spPr bwMode="auto">
          <a:xfrm>
            <a:off x="307975" y="1204912"/>
            <a:ext cx="300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000" dirty="0">
                <a:solidFill>
                  <a:srgbClr val="0070C0"/>
                </a:solidFill>
                <a:latin typeface="Times New Roman" panose="02020603050405020304" pitchFamily="18" charset="0"/>
                <a:ea typeface="黑体" panose="02010609060101010101" pitchFamily="49" charset="-122"/>
              </a:rPr>
              <a:t>大家记得是哪三种类型？</a:t>
            </a:r>
          </a:p>
        </p:txBody>
      </p:sp>
      <p:sp>
        <p:nvSpPr>
          <p:cNvPr id="179277" name="Text Box 77"/>
          <p:cNvSpPr txBox="1">
            <a:spLocks noChangeArrowheads="1"/>
          </p:cNvSpPr>
          <p:nvPr/>
        </p:nvSpPr>
        <p:spPr bwMode="auto">
          <a:xfrm>
            <a:off x="3240751" y="1184300"/>
            <a:ext cx="4127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2000" dirty="0">
                <a:solidFill>
                  <a:srgbClr val="0070C0"/>
                </a:solidFill>
                <a:latin typeface="Times New Roman" panose="02020603050405020304" pitchFamily="18" charset="0"/>
                <a:ea typeface="宋体" panose="02010600030101010101" pitchFamily="2" charset="-122"/>
              </a:rPr>
              <a:t>R-Type</a:t>
            </a:r>
            <a:r>
              <a:rPr lang="zh-CN" altLang="en-US" sz="2000" dirty="0">
                <a:solidFill>
                  <a:srgbClr val="0070C0"/>
                </a:solidFill>
                <a:latin typeface="Times New Roman" panose="02020603050405020304" pitchFamily="18" charset="0"/>
                <a:ea typeface="宋体" panose="02010600030101010101" pitchFamily="2" charset="-122"/>
              </a:rPr>
              <a:t>、</a:t>
            </a:r>
            <a:r>
              <a:rPr lang="en-US" altLang="zh-CN" sz="2000" dirty="0">
                <a:solidFill>
                  <a:srgbClr val="0070C0"/>
                </a:solidFill>
                <a:latin typeface="Times New Roman" panose="02020603050405020304" pitchFamily="18" charset="0"/>
                <a:ea typeface="宋体" panose="02010600030101010101" pitchFamily="2" charset="-122"/>
              </a:rPr>
              <a:t>I-Type</a:t>
            </a:r>
            <a:r>
              <a:rPr lang="zh-CN" altLang="en-US" sz="2000" dirty="0">
                <a:solidFill>
                  <a:srgbClr val="0070C0"/>
                </a:solidFill>
                <a:latin typeface="Times New Roman" panose="02020603050405020304" pitchFamily="18" charset="0"/>
                <a:ea typeface="宋体" panose="02010600030101010101" pitchFamily="2" charset="-122"/>
              </a:rPr>
              <a:t>、</a:t>
            </a:r>
            <a:r>
              <a:rPr lang="en-US" altLang="zh-CN" sz="2000" dirty="0">
                <a:solidFill>
                  <a:srgbClr val="0070C0"/>
                </a:solidFill>
                <a:latin typeface="Times New Roman" panose="02020603050405020304" pitchFamily="18" charset="0"/>
                <a:ea typeface="宋体" panose="02010600030101010101" pitchFamily="2" charset="-122"/>
              </a:rPr>
              <a:t>J-Type</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8</a:t>
            </a:fld>
            <a:endParaRPr lang="zh-CN" altLang="en-US"/>
          </a:p>
        </p:txBody>
      </p:sp>
      <p:sp>
        <p:nvSpPr>
          <p:cNvPr id="79" name="Rectangle 2"/>
          <p:cNvSpPr txBox="1">
            <a:spLocks noChangeArrowheads="1"/>
          </p:cNvSpPr>
          <p:nvPr/>
        </p:nvSpPr>
        <p:spPr bwMode="auto">
          <a:xfrm>
            <a:off x="222688" y="726869"/>
            <a:ext cx="5749925"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800" b="1" kern="1200">
                <a:solidFill>
                  <a:srgbClr val="A50021"/>
                </a:solidFill>
                <a:latin typeface="+mj-lt"/>
                <a:ea typeface="+mj-ea"/>
                <a:cs typeface="+mj-cs"/>
              </a:defRPr>
            </a:lvl1pPr>
            <a:lvl2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2pPr>
            <a:lvl3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3pPr>
            <a:lvl4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4pPr>
            <a:lvl5pPr algn="l" rtl="0" eaLnBrk="0" fontAlgn="base" hangingPunct="0">
              <a:lnSpc>
                <a:spcPct val="87000"/>
              </a:lnSpc>
              <a:spcBef>
                <a:spcPct val="0"/>
              </a:spcBef>
              <a:spcAft>
                <a:spcPct val="0"/>
              </a:spcAft>
              <a:defRPr sz="2800" b="1">
                <a:solidFill>
                  <a:srgbClr val="A50021"/>
                </a:solidFill>
                <a:latin typeface="Arial" panose="020B0604020202020204" pitchFamily="34" charset="0"/>
              </a:defRPr>
            </a:lvl5pPr>
            <a:lvl6pPr marL="4572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6pPr>
            <a:lvl7pPr marL="9144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7pPr>
            <a:lvl8pPr marL="13716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8pPr>
            <a:lvl9pPr marL="1828800" algn="l" rtl="0" eaLnBrk="0" fontAlgn="base" hangingPunct="0">
              <a:lnSpc>
                <a:spcPct val="87000"/>
              </a:lnSpc>
              <a:spcBef>
                <a:spcPct val="0"/>
              </a:spcBef>
              <a:spcAft>
                <a:spcPct val="0"/>
              </a:spcAft>
              <a:defRPr sz="2800" b="1">
                <a:solidFill>
                  <a:srgbClr val="A50021"/>
                </a:solidFill>
                <a:latin typeface="Arial" panose="020B0604020202020204" pitchFamily="34" charset="0"/>
              </a:defRPr>
            </a:lvl9pPr>
          </a:lstStyle>
          <a:p>
            <a:r>
              <a:rPr lang="zh-CN" altLang="en-US" sz="2400" dirty="0" smtClean="0">
                <a:ea typeface="宋体" panose="02010600030101010101" pitchFamily="2" charset="-122"/>
              </a:rPr>
              <a:t>复习：</a:t>
            </a:r>
            <a:r>
              <a:rPr lang="en-US" altLang="zh-CN" sz="2400" dirty="0" smtClean="0">
                <a:ea typeface="宋体" panose="02010600030101010101" pitchFamily="2" charset="-122"/>
              </a:rPr>
              <a:t>MIPS</a:t>
            </a:r>
            <a:r>
              <a:rPr lang="zh-CN" altLang="en-US" sz="2400" dirty="0" smtClean="0">
                <a:ea typeface="宋体" panose="02010600030101010101" pitchFamily="2" charset="-122"/>
              </a:rPr>
              <a:t>的三种指令类型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76"/>
                                        </p:tgtEl>
                                        <p:attrNameLst>
                                          <p:attrName>style.visibility</p:attrName>
                                        </p:attrNameLst>
                                      </p:cBhvr>
                                      <p:to>
                                        <p:strVal val="visible"/>
                                      </p:to>
                                    </p:set>
                                    <p:animEffect transition="in" filter="blinds(horizontal)">
                                      <p:cBhvr>
                                        <p:cTn id="12" dur="500"/>
                                        <p:tgtEl>
                                          <p:spTgt spid="1792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9277"/>
                                        </p:tgtEl>
                                        <p:attrNameLst>
                                          <p:attrName>style.visibility</p:attrName>
                                        </p:attrNameLst>
                                      </p:cBhvr>
                                      <p:to>
                                        <p:strVal val="visible"/>
                                      </p:to>
                                    </p:set>
                                    <p:animEffect transition="in" filter="blinds(horizontal)">
                                      <p:cBhvr>
                                        <p:cTn id="17" dur="500"/>
                                        <p:tgtEl>
                                          <p:spTgt spid="179277"/>
                                        </p:tgtEl>
                                      </p:cBhvr>
                                    </p:animEffect>
                                  </p:childTnLst>
                                </p:cTn>
                              </p:par>
                              <p:par>
                                <p:cTn id="18" presetID="3" presetClass="entr" presetSubtype="10" fill="hold" nodeType="withEffect">
                                  <p:stCondLst>
                                    <p:cond delay="0"/>
                                  </p:stCondLst>
                                  <p:childTnLst>
                                    <p:set>
                                      <p:cBhvr>
                                        <p:cTn id="19" dur="1" fill="hold">
                                          <p:stCondLst>
                                            <p:cond delay="0"/>
                                          </p:stCondLst>
                                        </p:cTn>
                                        <p:tgtEl>
                                          <p:spTgt spid="179203">
                                            <p:txEl>
                                              <p:pRg st="0" end="0"/>
                                            </p:txEl>
                                          </p:spTgt>
                                        </p:tgtEl>
                                        <p:attrNameLst>
                                          <p:attrName>style.visibility</p:attrName>
                                        </p:attrNameLst>
                                      </p:cBhvr>
                                      <p:to>
                                        <p:strVal val="visible"/>
                                      </p:to>
                                    </p:set>
                                    <p:animEffect transition="in" filter="blinds(horizontal)">
                                      <p:cBhvr>
                                        <p:cTn id="20" dur="500"/>
                                        <p:tgtEl>
                                          <p:spTgt spid="179203">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9203">
                                            <p:txEl>
                                              <p:pRg st="1" end="1"/>
                                            </p:txEl>
                                          </p:spTgt>
                                        </p:tgtEl>
                                        <p:attrNameLst>
                                          <p:attrName>style.visibility</p:attrName>
                                        </p:attrNameLst>
                                      </p:cBhvr>
                                      <p:to>
                                        <p:strVal val="visible"/>
                                      </p:to>
                                    </p:set>
                                    <p:animEffect transition="in" filter="blinds(horizontal)">
                                      <p:cBhvr>
                                        <p:cTn id="23" dur="500"/>
                                        <p:tgtEl>
                                          <p:spTgt spid="179203">
                                            <p:txEl>
                                              <p:pRg st="1" end="1"/>
                                            </p:txEl>
                                          </p:spTgt>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79203">
                                            <p:txEl>
                                              <p:pRg st="2" end="2"/>
                                            </p:txEl>
                                          </p:spTgt>
                                        </p:tgtEl>
                                        <p:attrNameLst>
                                          <p:attrName>style.visibility</p:attrName>
                                        </p:attrNameLst>
                                      </p:cBhvr>
                                      <p:to>
                                        <p:strVal val="visible"/>
                                      </p:to>
                                    </p:set>
                                    <p:animEffect transition="in" filter="blinds(horizontal)">
                                      <p:cBhvr>
                                        <p:cTn id="27" dur="500"/>
                                        <p:tgtEl>
                                          <p:spTgt spid="179203">
                                            <p:txEl>
                                              <p:pRg st="2" end="2"/>
                                            </p:txEl>
                                          </p:spTgt>
                                        </p:tgtEl>
                                      </p:cBhvr>
                                    </p:animEffect>
                                  </p:childTnLst>
                                </p:cTn>
                              </p:par>
                            </p:childTnLst>
                          </p:cTn>
                        </p:par>
                        <p:par>
                          <p:cTn id="28" fill="hold">
                            <p:stCondLst>
                              <p:cond delay="1000"/>
                            </p:stCondLst>
                            <p:childTnLst>
                              <p:par>
                                <p:cTn id="29" presetID="3" presetClass="entr" presetSubtype="10" fill="hold" nodeType="afterEffect">
                                  <p:stCondLst>
                                    <p:cond delay="0"/>
                                  </p:stCondLst>
                                  <p:childTnLst>
                                    <p:set>
                                      <p:cBhvr>
                                        <p:cTn id="30" dur="1" fill="hold">
                                          <p:stCondLst>
                                            <p:cond delay="0"/>
                                          </p:stCondLst>
                                        </p:cTn>
                                        <p:tgtEl>
                                          <p:spTgt spid="179216"/>
                                        </p:tgtEl>
                                        <p:attrNameLst>
                                          <p:attrName>style.visibility</p:attrName>
                                        </p:attrNameLst>
                                      </p:cBhvr>
                                      <p:to>
                                        <p:strVal val="visible"/>
                                      </p:to>
                                    </p:set>
                                    <p:animEffect transition="in" filter="blinds(horizontal)">
                                      <p:cBhvr>
                                        <p:cTn id="31" dur="500"/>
                                        <p:tgtEl>
                                          <p:spTgt spid="1792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9203">
                                            <p:txEl>
                                              <p:pRg st="3" end="3"/>
                                            </p:txEl>
                                          </p:spTgt>
                                        </p:tgtEl>
                                        <p:attrNameLst>
                                          <p:attrName>style.visibility</p:attrName>
                                        </p:attrNameLst>
                                      </p:cBhvr>
                                      <p:to>
                                        <p:strVal val="visible"/>
                                      </p:to>
                                    </p:set>
                                    <p:animEffect transition="in" filter="blinds(horizontal)">
                                      <p:cBhvr>
                                        <p:cTn id="36" dur="500"/>
                                        <p:tgtEl>
                                          <p:spTgt spid="17920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79252"/>
                                        </p:tgtEl>
                                        <p:attrNameLst>
                                          <p:attrName>style.visibility</p:attrName>
                                        </p:attrNameLst>
                                      </p:cBhvr>
                                      <p:to>
                                        <p:strVal val="visible"/>
                                      </p:to>
                                    </p:set>
                                    <p:animEffect transition="in" filter="blinds(horizontal)">
                                      <p:cBhvr>
                                        <p:cTn id="41" dur="500"/>
                                        <p:tgtEl>
                                          <p:spTgt spid="179252"/>
                                        </p:tgtEl>
                                      </p:cBhvr>
                                    </p:animEffect>
                                  </p:childTnLst>
                                </p:cTn>
                              </p:par>
                              <p:par>
                                <p:cTn id="42" presetID="3" presetClass="entr" presetSubtype="10" fill="hold" nodeType="withEffect">
                                  <p:stCondLst>
                                    <p:cond delay="0"/>
                                  </p:stCondLst>
                                  <p:childTnLst>
                                    <p:set>
                                      <p:cBhvr>
                                        <p:cTn id="43" dur="1" fill="hold">
                                          <p:stCondLst>
                                            <p:cond delay="0"/>
                                          </p:stCondLst>
                                        </p:cTn>
                                        <p:tgtEl>
                                          <p:spTgt spid="179203">
                                            <p:txEl>
                                              <p:pRg st="4" end="4"/>
                                            </p:txEl>
                                          </p:spTgt>
                                        </p:tgtEl>
                                        <p:attrNameLst>
                                          <p:attrName>style.visibility</p:attrName>
                                        </p:attrNameLst>
                                      </p:cBhvr>
                                      <p:to>
                                        <p:strVal val="visible"/>
                                      </p:to>
                                    </p:set>
                                    <p:animEffect transition="in" filter="blinds(horizontal)">
                                      <p:cBhvr>
                                        <p:cTn id="44" dur="500"/>
                                        <p:tgtEl>
                                          <p:spTgt spid="17920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79203">
                                            <p:txEl>
                                              <p:pRg st="5" end="5"/>
                                            </p:txEl>
                                          </p:spTgt>
                                        </p:tgtEl>
                                        <p:attrNameLst>
                                          <p:attrName>style.visibility</p:attrName>
                                        </p:attrNameLst>
                                      </p:cBhvr>
                                      <p:to>
                                        <p:strVal val="visible"/>
                                      </p:to>
                                    </p:set>
                                    <p:animEffect transition="in" filter="blinds(horizontal)">
                                      <p:cBhvr>
                                        <p:cTn id="49" dur="500"/>
                                        <p:tgtEl>
                                          <p:spTgt spid="179203">
                                            <p:txEl>
                                              <p:pRg st="5" end="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79203">
                                            <p:txEl>
                                              <p:pRg st="6" end="6"/>
                                            </p:txEl>
                                          </p:spTgt>
                                        </p:tgtEl>
                                        <p:attrNameLst>
                                          <p:attrName>style.visibility</p:attrName>
                                        </p:attrNameLst>
                                      </p:cBhvr>
                                      <p:to>
                                        <p:strVal val="visible"/>
                                      </p:to>
                                    </p:set>
                                    <p:animEffect transition="in" filter="blinds(horizontal)">
                                      <p:cBhvr>
                                        <p:cTn id="52" dur="500"/>
                                        <p:tgtEl>
                                          <p:spTgt spid="179203">
                                            <p:txEl>
                                              <p:pRg st="6" end="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79203">
                                            <p:txEl>
                                              <p:pRg st="7" end="7"/>
                                            </p:txEl>
                                          </p:spTgt>
                                        </p:tgtEl>
                                        <p:attrNameLst>
                                          <p:attrName>style.visibility</p:attrName>
                                        </p:attrNameLst>
                                      </p:cBhvr>
                                      <p:to>
                                        <p:strVal val="visible"/>
                                      </p:to>
                                    </p:set>
                                    <p:animEffect transition="in" filter="blinds(horizontal)">
                                      <p:cBhvr>
                                        <p:cTn id="55" dur="500"/>
                                        <p:tgtEl>
                                          <p:spTgt spid="17920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79203">
                                            <p:txEl>
                                              <p:pRg st="8" end="8"/>
                                            </p:txEl>
                                          </p:spTgt>
                                        </p:tgtEl>
                                        <p:attrNameLst>
                                          <p:attrName>style.visibility</p:attrName>
                                        </p:attrNameLst>
                                      </p:cBhvr>
                                      <p:to>
                                        <p:strVal val="visible"/>
                                      </p:to>
                                    </p:set>
                                    <p:animEffect transition="in" filter="blinds(horizontal)">
                                      <p:cBhvr>
                                        <p:cTn id="60" dur="500"/>
                                        <p:tgtEl>
                                          <p:spTgt spid="179203">
                                            <p:txEl>
                                              <p:pRg st="8" end="8"/>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79203">
                                            <p:txEl>
                                              <p:pRg st="9" end="9"/>
                                            </p:txEl>
                                          </p:spTgt>
                                        </p:tgtEl>
                                        <p:attrNameLst>
                                          <p:attrName>style.visibility</p:attrName>
                                        </p:attrNameLst>
                                      </p:cBhvr>
                                      <p:to>
                                        <p:strVal val="visible"/>
                                      </p:to>
                                    </p:set>
                                    <p:animEffect transition="in" filter="blinds(horizontal)">
                                      <p:cBhvr>
                                        <p:cTn id="63" dur="500"/>
                                        <p:tgtEl>
                                          <p:spTgt spid="17920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79204"/>
                                        </p:tgtEl>
                                        <p:attrNameLst>
                                          <p:attrName>style.visibility</p:attrName>
                                        </p:attrNameLst>
                                      </p:cBhvr>
                                      <p:to>
                                        <p:strVal val="visible"/>
                                      </p:to>
                                    </p:set>
                                    <p:animEffect transition="in" filter="blinds(horizontal)">
                                      <p:cBhvr>
                                        <p:cTn id="68" dur="500"/>
                                        <p:tgtEl>
                                          <p:spTgt spid="17920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79203">
                                            <p:txEl>
                                              <p:pRg st="10" end="10"/>
                                            </p:txEl>
                                          </p:spTgt>
                                        </p:tgtEl>
                                        <p:attrNameLst>
                                          <p:attrName>style.visibility</p:attrName>
                                        </p:attrNameLst>
                                      </p:cBhvr>
                                      <p:to>
                                        <p:strVal val="visible"/>
                                      </p:to>
                                    </p:set>
                                    <p:animEffect transition="in" filter="blinds(horizontal)">
                                      <p:cBhvr>
                                        <p:cTn id="73" dur="500"/>
                                        <p:tgtEl>
                                          <p:spTgt spid="179203">
                                            <p:txEl>
                                              <p:pRg st="10" end="10"/>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79203">
                                            <p:txEl>
                                              <p:pRg st="11" end="11"/>
                                            </p:txEl>
                                          </p:spTgt>
                                        </p:tgtEl>
                                        <p:attrNameLst>
                                          <p:attrName>style.visibility</p:attrName>
                                        </p:attrNameLst>
                                      </p:cBhvr>
                                      <p:to>
                                        <p:strVal val="visible"/>
                                      </p:to>
                                    </p:set>
                                    <p:animEffect transition="in" filter="blinds(horizontal)">
                                      <p:cBhvr>
                                        <p:cTn id="76" dur="500"/>
                                        <p:tgtEl>
                                          <p:spTgt spid="179203">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79274"/>
                                        </p:tgtEl>
                                        <p:attrNameLst>
                                          <p:attrName>style.visibility</p:attrName>
                                        </p:attrNameLst>
                                      </p:cBhvr>
                                      <p:to>
                                        <p:strVal val="visible"/>
                                      </p:to>
                                    </p:set>
                                    <p:animEffect transition="in" filter="blinds(horizontal)">
                                      <p:cBhvr>
                                        <p:cTn id="81" dur="500"/>
                                        <p:tgtEl>
                                          <p:spTgt spid="179274"/>
                                        </p:tgtEl>
                                      </p:cBhvr>
                                    </p:animEffect>
                                  </p:childTnLst>
                                  <p:subTnLst>
                                    <p:animClr clrSpc="rgb" dir="cw">
                                      <p:cBhvr override="childStyle">
                                        <p:cTn dur="1" fill="hold" display="0" masterRel="nextClick" afterEffect="1"/>
                                        <p:tgtEl>
                                          <p:spTgt spid="179274"/>
                                        </p:tgtEl>
                                        <p:attrNameLst>
                                          <p:attrName>ppt_c</p:attrName>
                                        </p:attrNameLst>
                                      </p:cBhvr>
                                      <p:to>
                                        <a:srgbClr val="2DA9A9"/>
                                      </p:to>
                                    </p:animClr>
                                  </p:sub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79275"/>
                                        </p:tgtEl>
                                        <p:attrNameLst>
                                          <p:attrName>style.visibility</p:attrName>
                                        </p:attrNameLst>
                                      </p:cBhvr>
                                      <p:to>
                                        <p:strVal val="visible"/>
                                      </p:to>
                                    </p:set>
                                    <p:animEffect transition="in" filter="blinds(horizontal)">
                                      <p:cBhvr>
                                        <p:cTn id="86" dur="500"/>
                                        <p:tgtEl>
                                          <p:spTgt spid="17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74" grpId="0"/>
      <p:bldP spid="179275" grpId="0"/>
      <p:bldP spid="179276" grpId="0"/>
      <p:bldP spid="179277" grpId="0"/>
      <p:bldP spid="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5"/>
          <p:cNvSpPr>
            <a:spLocks noGrp="1" noChangeArrowheads="1"/>
          </p:cNvSpPr>
          <p:nvPr>
            <p:ph type="title"/>
          </p:nvPr>
        </p:nvSpPr>
        <p:spPr>
          <a:xfrm>
            <a:off x="800100" y="228600"/>
            <a:ext cx="5827713" cy="422275"/>
          </a:xfrm>
          <a:noFill/>
        </p:spPr>
        <p:txBody>
          <a:bodyPr/>
          <a:lstStyle/>
          <a:p>
            <a:r>
              <a:rPr lang="en-US" altLang="zh-CN" dirty="0" smtClean="0">
                <a:ea typeface="宋体" panose="02010600030101010101" pitchFamily="2" charset="-122"/>
              </a:rPr>
              <a:t>Instruction Fetch Unit: </a:t>
            </a:r>
            <a:r>
              <a:rPr lang="zh-CN" altLang="en-US" dirty="0" smtClean="0">
                <a:ea typeface="宋体" panose="02010600030101010101" pitchFamily="2" charset="-122"/>
              </a:rPr>
              <a:t>取指令部件</a:t>
            </a:r>
          </a:p>
        </p:txBody>
      </p:sp>
      <p:sp>
        <p:nvSpPr>
          <p:cNvPr id="76804" name="Line 6"/>
          <p:cNvSpPr>
            <a:spLocks noChangeShapeType="1"/>
          </p:cNvSpPr>
          <p:nvPr/>
        </p:nvSpPr>
        <p:spPr bwMode="auto">
          <a:xfrm>
            <a:off x="1689100" y="3224213"/>
            <a:ext cx="889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5" name="Line 7"/>
          <p:cNvSpPr>
            <a:spLocks noChangeShapeType="1"/>
          </p:cNvSpPr>
          <p:nvPr/>
        </p:nvSpPr>
        <p:spPr bwMode="auto">
          <a:xfrm flipH="1">
            <a:off x="2051050" y="3159125"/>
            <a:ext cx="88900" cy="131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6" name="Rectangle 8"/>
          <p:cNvSpPr>
            <a:spLocks noChangeArrowheads="1"/>
          </p:cNvSpPr>
          <p:nvPr/>
        </p:nvSpPr>
        <p:spPr bwMode="auto">
          <a:xfrm>
            <a:off x="1865313" y="3230563"/>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76807" name="Line 9"/>
          <p:cNvSpPr>
            <a:spLocks noChangeShapeType="1"/>
          </p:cNvSpPr>
          <p:nvPr/>
        </p:nvSpPr>
        <p:spPr bwMode="auto">
          <a:xfrm>
            <a:off x="3060700" y="3452813"/>
            <a:ext cx="172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8" name="Line 10"/>
          <p:cNvSpPr>
            <a:spLocks noChangeShapeType="1"/>
          </p:cNvSpPr>
          <p:nvPr/>
        </p:nvSpPr>
        <p:spPr bwMode="auto">
          <a:xfrm flipH="1">
            <a:off x="4337050" y="3382963"/>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9" name="Rectangle 11"/>
          <p:cNvSpPr>
            <a:spLocks noChangeArrowheads="1"/>
          </p:cNvSpPr>
          <p:nvPr/>
        </p:nvSpPr>
        <p:spPr bwMode="auto">
          <a:xfrm>
            <a:off x="4189413" y="34940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76810" name="Rectangle 12"/>
          <p:cNvSpPr>
            <a:spLocks noChangeArrowheads="1"/>
          </p:cNvSpPr>
          <p:nvPr/>
        </p:nvSpPr>
        <p:spPr bwMode="auto">
          <a:xfrm rot="5400000">
            <a:off x="2250281" y="4823619"/>
            <a:ext cx="1031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SignExt</a:t>
            </a:r>
          </a:p>
        </p:txBody>
      </p:sp>
      <p:sp>
        <p:nvSpPr>
          <p:cNvPr id="76811" name="Line 13"/>
          <p:cNvSpPr>
            <a:spLocks noChangeShapeType="1"/>
          </p:cNvSpPr>
          <p:nvPr/>
        </p:nvSpPr>
        <p:spPr bwMode="auto">
          <a:xfrm>
            <a:off x="4127500" y="42862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2" name="Rectangle 14"/>
          <p:cNvSpPr>
            <a:spLocks noChangeArrowheads="1"/>
          </p:cNvSpPr>
          <p:nvPr/>
        </p:nvSpPr>
        <p:spPr bwMode="auto">
          <a:xfrm>
            <a:off x="4208463" y="42957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76813" name="Line 15"/>
          <p:cNvSpPr>
            <a:spLocks noChangeShapeType="1"/>
          </p:cNvSpPr>
          <p:nvPr/>
        </p:nvSpPr>
        <p:spPr bwMode="auto">
          <a:xfrm flipH="1">
            <a:off x="4337050" y="422116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Line 16"/>
          <p:cNvSpPr>
            <a:spLocks noChangeShapeType="1"/>
          </p:cNvSpPr>
          <p:nvPr/>
        </p:nvSpPr>
        <p:spPr bwMode="auto">
          <a:xfrm>
            <a:off x="1917700" y="4976813"/>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5" name="Line 17"/>
          <p:cNvSpPr>
            <a:spLocks noChangeShapeType="1"/>
          </p:cNvSpPr>
          <p:nvPr/>
        </p:nvSpPr>
        <p:spPr bwMode="auto">
          <a:xfrm flipH="1">
            <a:off x="2127250" y="4894263"/>
            <a:ext cx="8890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Rectangle 18"/>
          <p:cNvSpPr>
            <a:spLocks noChangeArrowheads="1"/>
          </p:cNvSpPr>
          <p:nvPr/>
        </p:nvSpPr>
        <p:spPr bwMode="auto">
          <a:xfrm>
            <a:off x="1878013" y="49466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16</a:t>
            </a:r>
          </a:p>
        </p:txBody>
      </p:sp>
      <p:sp>
        <p:nvSpPr>
          <p:cNvPr id="76817" name="Rectangle 19"/>
          <p:cNvSpPr>
            <a:spLocks noChangeArrowheads="1"/>
          </p:cNvSpPr>
          <p:nvPr/>
        </p:nvSpPr>
        <p:spPr bwMode="auto">
          <a:xfrm>
            <a:off x="1039813" y="4787900"/>
            <a:ext cx="904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imm16</a:t>
            </a:r>
          </a:p>
        </p:txBody>
      </p:sp>
      <p:sp>
        <p:nvSpPr>
          <p:cNvPr id="76818" name="Line 20"/>
          <p:cNvSpPr>
            <a:spLocks noChangeShapeType="1"/>
          </p:cNvSpPr>
          <p:nvPr/>
        </p:nvSpPr>
        <p:spPr bwMode="auto">
          <a:xfrm>
            <a:off x="2070100" y="4092575"/>
            <a:ext cx="508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Rectangle 21"/>
          <p:cNvSpPr>
            <a:spLocks noChangeArrowheads="1"/>
          </p:cNvSpPr>
          <p:nvPr/>
        </p:nvSpPr>
        <p:spPr bwMode="auto">
          <a:xfrm>
            <a:off x="2603500" y="4456113"/>
            <a:ext cx="355600" cy="1066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20" name="Line 22"/>
          <p:cNvSpPr>
            <a:spLocks noChangeShapeType="1"/>
          </p:cNvSpPr>
          <p:nvPr/>
        </p:nvSpPr>
        <p:spPr bwMode="auto">
          <a:xfrm>
            <a:off x="4800600" y="3206750"/>
            <a:ext cx="0" cy="1300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Line 23"/>
          <p:cNvSpPr>
            <a:spLocks noChangeShapeType="1"/>
          </p:cNvSpPr>
          <p:nvPr/>
        </p:nvSpPr>
        <p:spPr bwMode="auto">
          <a:xfrm>
            <a:off x="4813300" y="3206750"/>
            <a:ext cx="309563" cy="193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Line 24"/>
          <p:cNvSpPr>
            <a:spLocks noChangeShapeType="1"/>
          </p:cNvSpPr>
          <p:nvPr/>
        </p:nvSpPr>
        <p:spPr bwMode="auto">
          <a:xfrm flipV="1">
            <a:off x="4797425" y="4302125"/>
            <a:ext cx="309563" cy="215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Line 25"/>
          <p:cNvSpPr>
            <a:spLocks noChangeShapeType="1"/>
          </p:cNvSpPr>
          <p:nvPr/>
        </p:nvSpPr>
        <p:spPr bwMode="auto">
          <a:xfrm>
            <a:off x="5105400" y="3382963"/>
            <a:ext cx="0" cy="9477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Rectangle 26"/>
          <p:cNvSpPr>
            <a:spLocks noChangeArrowheads="1"/>
          </p:cNvSpPr>
          <p:nvPr/>
        </p:nvSpPr>
        <p:spPr bwMode="auto">
          <a:xfrm rot="5400000">
            <a:off x="4591844" y="3717132"/>
            <a:ext cx="6381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76825" name="Rectangle 27"/>
          <p:cNvSpPr>
            <a:spLocks noChangeArrowheads="1"/>
          </p:cNvSpPr>
          <p:nvPr/>
        </p:nvSpPr>
        <p:spPr bwMode="auto">
          <a:xfrm>
            <a:off x="4786313" y="3333750"/>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a:t>
            </a:r>
          </a:p>
        </p:txBody>
      </p:sp>
      <p:sp>
        <p:nvSpPr>
          <p:cNvPr id="76826" name="Rectangle 28"/>
          <p:cNvSpPr>
            <a:spLocks noChangeArrowheads="1"/>
          </p:cNvSpPr>
          <p:nvPr/>
        </p:nvSpPr>
        <p:spPr bwMode="auto">
          <a:xfrm>
            <a:off x="4786313" y="4079875"/>
            <a:ext cx="307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sp>
        <p:nvSpPr>
          <p:cNvPr id="76827" name="Line 29"/>
          <p:cNvSpPr>
            <a:spLocks noChangeShapeType="1"/>
          </p:cNvSpPr>
          <p:nvPr/>
        </p:nvSpPr>
        <p:spPr bwMode="auto">
          <a:xfrm>
            <a:off x="2590800" y="3092450"/>
            <a:ext cx="0" cy="292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Line 30"/>
          <p:cNvSpPr>
            <a:spLocks noChangeShapeType="1"/>
          </p:cNvSpPr>
          <p:nvPr/>
        </p:nvSpPr>
        <p:spPr bwMode="auto">
          <a:xfrm>
            <a:off x="2603500" y="3092450"/>
            <a:ext cx="446088" cy="292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9" name="Line 31"/>
          <p:cNvSpPr>
            <a:spLocks noChangeShapeType="1"/>
          </p:cNvSpPr>
          <p:nvPr/>
        </p:nvSpPr>
        <p:spPr bwMode="auto">
          <a:xfrm>
            <a:off x="2603500" y="3381375"/>
            <a:ext cx="203200" cy="120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Line 32"/>
          <p:cNvSpPr>
            <a:spLocks noChangeShapeType="1"/>
          </p:cNvSpPr>
          <p:nvPr/>
        </p:nvSpPr>
        <p:spPr bwMode="auto">
          <a:xfrm>
            <a:off x="2819400" y="3527425"/>
            <a:ext cx="0" cy="263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33"/>
          <p:cNvSpPr>
            <a:spLocks noChangeShapeType="1"/>
          </p:cNvSpPr>
          <p:nvPr/>
        </p:nvSpPr>
        <p:spPr bwMode="auto">
          <a:xfrm>
            <a:off x="3048000" y="3381375"/>
            <a:ext cx="0" cy="5540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2" name="Line 34"/>
          <p:cNvSpPr>
            <a:spLocks noChangeShapeType="1"/>
          </p:cNvSpPr>
          <p:nvPr/>
        </p:nvSpPr>
        <p:spPr bwMode="auto">
          <a:xfrm flipV="1">
            <a:off x="2603500" y="3790950"/>
            <a:ext cx="203200" cy="169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3" name="Line 35"/>
          <p:cNvSpPr>
            <a:spLocks noChangeShapeType="1"/>
          </p:cNvSpPr>
          <p:nvPr/>
        </p:nvSpPr>
        <p:spPr bwMode="auto">
          <a:xfrm>
            <a:off x="2590800" y="3960813"/>
            <a:ext cx="0" cy="306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4" name="Line 36"/>
          <p:cNvSpPr>
            <a:spLocks noChangeShapeType="1"/>
          </p:cNvSpPr>
          <p:nvPr/>
        </p:nvSpPr>
        <p:spPr bwMode="auto">
          <a:xfrm flipV="1">
            <a:off x="2603500" y="3906838"/>
            <a:ext cx="460375" cy="342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5" name="Rectangle 37"/>
          <p:cNvSpPr>
            <a:spLocks noChangeArrowheads="1"/>
          </p:cNvSpPr>
          <p:nvPr/>
        </p:nvSpPr>
        <p:spPr bwMode="auto">
          <a:xfrm rot="5400000">
            <a:off x="2493169" y="3548857"/>
            <a:ext cx="841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sp>
        <p:nvSpPr>
          <p:cNvPr id="76836" name="Rectangle 38"/>
          <p:cNvSpPr>
            <a:spLocks noChangeArrowheads="1"/>
          </p:cNvSpPr>
          <p:nvPr/>
        </p:nvSpPr>
        <p:spPr bwMode="auto">
          <a:xfrm>
            <a:off x="1814513" y="3757613"/>
            <a:ext cx="536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“1”</a:t>
            </a:r>
          </a:p>
        </p:txBody>
      </p:sp>
      <p:grpSp>
        <p:nvGrpSpPr>
          <p:cNvPr id="76837" name="Group 39"/>
          <p:cNvGrpSpPr>
            <a:grpSpLocks/>
          </p:cNvGrpSpPr>
          <p:nvPr/>
        </p:nvGrpSpPr>
        <p:grpSpPr bwMode="auto">
          <a:xfrm>
            <a:off x="1308100" y="2627313"/>
            <a:ext cx="585788" cy="2103437"/>
            <a:chOff x="824" y="1880"/>
            <a:chExt cx="369" cy="1325"/>
          </a:xfrm>
        </p:grpSpPr>
        <p:sp>
          <p:nvSpPr>
            <p:cNvPr id="76922" name="Rectangle 40"/>
            <p:cNvSpPr>
              <a:spLocks noChangeArrowheads="1"/>
            </p:cNvSpPr>
            <p:nvPr/>
          </p:nvSpPr>
          <p:spPr bwMode="auto">
            <a:xfrm>
              <a:off x="872" y="1880"/>
              <a:ext cx="176" cy="7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923" name="Oval 41"/>
            <p:cNvSpPr>
              <a:spLocks noChangeArrowheads="1"/>
            </p:cNvSpPr>
            <p:nvPr/>
          </p:nvSpPr>
          <p:spPr bwMode="auto">
            <a:xfrm>
              <a:off x="920" y="2648"/>
              <a:ext cx="80" cy="8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924" name="Line 42"/>
            <p:cNvSpPr>
              <a:spLocks noChangeShapeType="1"/>
            </p:cNvSpPr>
            <p:nvPr/>
          </p:nvSpPr>
          <p:spPr bwMode="auto">
            <a:xfrm>
              <a:off x="960" y="2744"/>
              <a:ext cx="0"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25" name="Rectangle 43"/>
            <p:cNvSpPr>
              <a:spLocks noChangeArrowheads="1"/>
            </p:cNvSpPr>
            <p:nvPr/>
          </p:nvSpPr>
          <p:spPr bwMode="auto">
            <a:xfrm rot="5400000">
              <a:off x="782" y="2212"/>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PC</a:t>
              </a:r>
            </a:p>
          </p:txBody>
        </p:sp>
        <p:sp>
          <p:nvSpPr>
            <p:cNvPr id="76926" name="Rectangle 44"/>
            <p:cNvSpPr>
              <a:spLocks noChangeArrowheads="1"/>
            </p:cNvSpPr>
            <p:nvPr/>
          </p:nvSpPr>
          <p:spPr bwMode="auto">
            <a:xfrm>
              <a:off x="855" y="2976"/>
              <a:ext cx="33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rgbClr val="A50021"/>
                  </a:solidFill>
                  <a:ea typeface="宋体" panose="02010600030101010101" pitchFamily="2" charset="-122"/>
                </a:rPr>
                <a:t>Clk</a:t>
              </a:r>
            </a:p>
          </p:txBody>
        </p:sp>
      </p:grpSp>
      <p:grpSp>
        <p:nvGrpSpPr>
          <p:cNvPr id="76838" name="Group 45"/>
          <p:cNvGrpSpPr>
            <a:grpSpLocks/>
          </p:cNvGrpSpPr>
          <p:nvPr/>
        </p:nvGrpSpPr>
        <p:grpSpPr bwMode="auto">
          <a:xfrm>
            <a:off x="3657600" y="3702050"/>
            <a:ext cx="476250" cy="1157288"/>
            <a:chOff x="2304" y="2557"/>
            <a:chExt cx="300" cy="729"/>
          </a:xfrm>
        </p:grpSpPr>
        <p:grpSp>
          <p:nvGrpSpPr>
            <p:cNvPr id="76912" name="Group 46"/>
            <p:cNvGrpSpPr>
              <a:grpSpLocks/>
            </p:cNvGrpSpPr>
            <p:nvPr/>
          </p:nvGrpSpPr>
          <p:grpSpPr bwMode="auto">
            <a:xfrm>
              <a:off x="2304" y="2557"/>
              <a:ext cx="288" cy="729"/>
              <a:chOff x="2304" y="2557"/>
              <a:chExt cx="288" cy="729"/>
            </a:xfrm>
          </p:grpSpPr>
          <p:sp>
            <p:nvSpPr>
              <p:cNvPr id="76914" name="Line 47"/>
              <p:cNvSpPr>
                <a:spLocks noChangeShapeType="1"/>
              </p:cNvSpPr>
              <p:nvPr/>
            </p:nvSpPr>
            <p:spPr bwMode="auto">
              <a:xfrm>
                <a:off x="2304" y="2557"/>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5" name="Line 48"/>
              <p:cNvSpPr>
                <a:spLocks noChangeShapeType="1"/>
              </p:cNvSpPr>
              <p:nvPr/>
            </p:nvSpPr>
            <p:spPr bwMode="auto">
              <a:xfrm>
                <a:off x="2312" y="2557"/>
                <a:ext cx="272"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6" name="Line 49"/>
              <p:cNvSpPr>
                <a:spLocks noChangeShapeType="1"/>
              </p:cNvSpPr>
              <p:nvPr/>
            </p:nvSpPr>
            <p:spPr bwMode="auto">
              <a:xfrm>
                <a:off x="2312" y="2739"/>
                <a:ext cx="128" cy="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7" name="Line 50"/>
              <p:cNvSpPr>
                <a:spLocks noChangeShapeType="1"/>
              </p:cNvSpPr>
              <p:nvPr/>
            </p:nvSpPr>
            <p:spPr bwMode="auto">
              <a:xfrm>
                <a:off x="2448" y="2831"/>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8" name="Line 51"/>
              <p:cNvSpPr>
                <a:spLocks noChangeShapeType="1"/>
              </p:cNvSpPr>
              <p:nvPr/>
            </p:nvSpPr>
            <p:spPr bwMode="auto">
              <a:xfrm>
                <a:off x="2592" y="2739"/>
                <a:ext cx="0" cy="3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9" name="Line 52"/>
              <p:cNvSpPr>
                <a:spLocks noChangeShapeType="1"/>
              </p:cNvSpPr>
              <p:nvPr/>
            </p:nvSpPr>
            <p:spPr bwMode="auto">
              <a:xfrm flipV="1">
                <a:off x="2312" y="2997"/>
                <a:ext cx="128" cy="1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20" name="Line 53"/>
              <p:cNvSpPr>
                <a:spLocks noChangeShapeType="1"/>
              </p:cNvSpPr>
              <p:nvPr/>
            </p:nvSpPr>
            <p:spPr bwMode="auto">
              <a:xfrm>
                <a:off x="2304" y="3104"/>
                <a:ext cx="0" cy="16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21" name="Line 54"/>
              <p:cNvSpPr>
                <a:spLocks noChangeShapeType="1"/>
              </p:cNvSpPr>
              <p:nvPr/>
            </p:nvSpPr>
            <p:spPr bwMode="auto">
              <a:xfrm flipV="1">
                <a:off x="2312" y="3088"/>
                <a:ext cx="272" cy="19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913" name="Rectangle 55"/>
            <p:cNvSpPr>
              <a:spLocks noChangeArrowheads="1"/>
            </p:cNvSpPr>
            <p:nvPr/>
          </p:nvSpPr>
          <p:spPr bwMode="auto">
            <a:xfrm rot="5400000">
              <a:off x="2225" y="2844"/>
              <a:ext cx="53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Adder</a:t>
              </a:r>
            </a:p>
          </p:txBody>
        </p:sp>
      </p:grpSp>
      <p:sp>
        <p:nvSpPr>
          <p:cNvPr id="76839" name="Line 56"/>
          <p:cNvSpPr>
            <a:spLocks noChangeShapeType="1"/>
          </p:cNvSpPr>
          <p:nvPr/>
        </p:nvSpPr>
        <p:spPr bwMode="auto">
          <a:xfrm>
            <a:off x="2984500" y="4743450"/>
            <a:ext cx="66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0" name="Rectangle 57"/>
          <p:cNvSpPr>
            <a:spLocks noChangeArrowheads="1"/>
          </p:cNvSpPr>
          <p:nvPr/>
        </p:nvSpPr>
        <p:spPr bwMode="auto">
          <a:xfrm>
            <a:off x="2976563" y="4778375"/>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76841" name="Line 58"/>
          <p:cNvSpPr>
            <a:spLocks noChangeShapeType="1"/>
          </p:cNvSpPr>
          <p:nvPr/>
        </p:nvSpPr>
        <p:spPr bwMode="auto">
          <a:xfrm flipH="1">
            <a:off x="3194050" y="4678363"/>
            <a:ext cx="8890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842" name="Group 59"/>
          <p:cNvGrpSpPr>
            <a:grpSpLocks/>
          </p:cNvGrpSpPr>
          <p:nvPr/>
        </p:nvGrpSpPr>
        <p:grpSpPr bwMode="auto">
          <a:xfrm>
            <a:off x="4799013" y="4730750"/>
            <a:ext cx="385762" cy="385763"/>
            <a:chOff x="3023" y="3205"/>
            <a:chExt cx="243" cy="243"/>
          </a:xfrm>
        </p:grpSpPr>
        <p:sp>
          <p:nvSpPr>
            <p:cNvPr id="76907" name="Arc 60"/>
            <p:cNvSpPr>
              <a:spLocks/>
            </p:cNvSpPr>
            <p:nvPr/>
          </p:nvSpPr>
          <p:spPr bwMode="auto">
            <a:xfrm rot="-5400000">
              <a:off x="3035" y="3193"/>
              <a:ext cx="91" cy="115"/>
            </a:xfrm>
            <a:custGeom>
              <a:avLst/>
              <a:gdLst>
                <a:gd name="T0" fmla="*/ 0 w 21600"/>
                <a:gd name="T1" fmla="*/ 0 h 21600"/>
                <a:gd name="T2" fmla="*/ 91 w 21600"/>
                <a:gd name="T3" fmla="*/ 115 h 21600"/>
                <a:gd name="T4" fmla="*/ 0 w 21600"/>
                <a:gd name="T5" fmla="*/ 1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08" name="Arc 61"/>
            <p:cNvSpPr>
              <a:spLocks/>
            </p:cNvSpPr>
            <p:nvPr/>
          </p:nvSpPr>
          <p:spPr bwMode="auto">
            <a:xfrm rot="5400000">
              <a:off x="3163" y="3193"/>
              <a:ext cx="91" cy="115"/>
            </a:xfrm>
            <a:custGeom>
              <a:avLst/>
              <a:gdLst>
                <a:gd name="T0" fmla="*/ 0 w 21599"/>
                <a:gd name="T1" fmla="*/ 114 h 21599"/>
                <a:gd name="T2" fmla="*/ 90 w 21599"/>
                <a:gd name="T3" fmla="*/ 0 h 21599"/>
                <a:gd name="T4" fmla="*/ 91 w 21599"/>
                <a:gd name="T5" fmla="*/ 115 h 21599"/>
                <a:gd name="T6" fmla="*/ 0 60000 65536"/>
                <a:gd name="T7" fmla="*/ 0 60000 65536"/>
                <a:gd name="T8" fmla="*/ 0 60000 65536"/>
              </a:gdLst>
              <a:ahLst/>
              <a:cxnLst>
                <a:cxn ang="T6">
                  <a:pos x="T0" y="T1"/>
                </a:cxn>
                <a:cxn ang="T7">
                  <a:pos x="T2" y="T3"/>
                </a:cxn>
                <a:cxn ang="T8">
                  <a:pos x="T4" y="T5"/>
                </a:cxn>
              </a:cxnLst>
              <a:rect l="0" t="0" r="r" b="b"/>
              <a:pathLst>
                <a:path w="21599" h="21599" fill="none" extrusionOk="0">
                  <a:moveTo>
                    <a:pt x="-1" y="21411"/>
                  </a:moveTo>
                  <a:cubicBezTo>
                    <a:pt x="101" y="9647"/>
                    <a:pt x="9599" y="128"/>
                    <a:pt x="21363" y="0"/>
                  </a:cubicBezTo>
                </a:path>
                <a:path w="21599" h="21599" stroke="0" extrusionOk="0">
                  <a:moveTo>
                    <a:pt x="-1" y="21411"/>
                  </a:moveTo>
                  <a:cubicBezTo>
                    <a:pt x="101" y="9647"/>
                    <a:pt x="9599" y="128"/>
                    <a:pt x="21363" y="0"/>
                  </a:cubicBezTo>
                  <a:lnTo>
                    <a:pt x="21599" y="21599"/>
                  </a:lnTo>
                  <a:lnTo>
                    <a:pt x="-1" y="21411"/>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09" name="Line 62"/>
            <p:cNvSpPr>
              <a:spLocks noChangeShapeType="1"/>
            </p:cNvSpPr>
            <p:nvPr/>
          </p:nvSpPr>
          <p:spPr bwMode="auto">
            <a:xfrm>
              <a:off x="302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0" name="Line 63"/>
            <p:cNvSpPr>
              <a:spLocks noChangeShapeType="1"/>
            </p:cNvSpPr>
            <p:nvPr/>
          </p:nvSpPr>
          <p:spPr bwMode="auto">
            <a:xfrm>
              <a:off x="3032" y="3448"/>
              <a:ext cx="2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11" name="Line 64"/>
            <p:cNvSpPr>
              <a:spLocks noChangeShapeType="1"/>
            </p:cNvSpPr>
            <p:nvPr/>
          </p:nvSpPr>
          <p:spPr bwMode="auto">
            <a:xfrm>
              <a:off x="3264" y="3303"/>
              <a:ext cx="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843" name="Line 65"/>
          <p:cNvSpPr>
            <a:spLocks noChangeShapeType="1"/>
          </p:cNvSpPr>
          <p:nvPr/>
        </p:nvSpPr>
        <p:spPr bwMode="auto">
          <a:xfrm flipV="1">
            <a:off x="4991100" y="4373563"/>
            <a:ext cx="0" cy="352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4" name="Line 66"/>
          <p:cNvSpPr>
            <a:spLocks noChangeShapeType="1"/>
          </p:cNvSpPr>
          <p:nvPr/>
        </p:nvSpPr>
        <p:spPr bwMode="auto">
          <a:xfrm>
            <a:off x="4876800" y="5141913"/>
            <a:ext cx="0"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5" name="Line 67"/>
          <p:cNvSpPr>
            <a:spLocks noChangeShapeType="1"/>
          </p:cNvSpPr>
          <p:nvPr/>
        </p:nvSpPr>
        <p:spPr bwMode="auto">
          <a:xfrm>
            <a:off x="5105400" y="5141913"/>
            <a:ext cx="0" cy="660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6" name="Line 68"/>
          <p:cNvSpPr>
            <a:spLocks noChangeShapeType="1"/>
          </p:cNvSpPr>
          <p:nvPr/>
        </p:nvSpPr>
        <p:spPr bwMode="auto">
          <a:xfrm>
            <a:off x="6184900" y="3071813"/>
            <a:ext cx="2174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7" name="Line 69"/>
          <p:cNvSpPr>
            <a:spLocks noChangeShapeType="1"/>
          </p:cNvSpPr>
          <p:nvPr/>
        </p:nvSpPr>
        <p:spPr bwMode="auto">
          <a:xfrm flipV="1">
            <a:off x="6400800" y="1535113"/>
            <a:ext cx="0" cy="154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8" name="Line 70"/>
          <p:cNvSpPr>
            <a:spLocks noChangeShapeType="1"/>
          </p:cNvSpPr>
          <p:nvPr/>
        </p:nvSpPr>
        <p:spPr bwMode="auto">
          <a:xfrm flipH="1">
            <a:off x="749300" y="1547813"/>
            <a:ext cx="5664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49" name="Line 71"/>
          <p:cNvSpPr>
            <a:spLocks noChangeShapeType="1"/>
          </p:cNvSpPr>
          <p:nvPr/>
        </p:nvSpPr>
        <p:spPr bwMode="auto">
          <a:xfrm>
            <a:off x="762000" y="1560513"/>
            <a:ext cx="0" cy="165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0" name="Line 72"/>
          <p:cNvSpPr>
            <a:spLocks noChangeShapeType="1"/>
          </p:cNvSpPr>
          <p:nvPr/>
        </p:nvSpPr>
        <p:spPr bwMode="auto">
          <a:xfrm>
            <a:off x="774700" y="322421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1" name="Line 73"/>
          <p:cNvSpPr>
            <a:spLocks noChangeShapeType="1"/>
          </p:cNvSpPr>
          <p:nvPr/>
        </p:nvSpPr>
        <p:spPr bwMode="auto">
          <a:xfrm flipH="1">
            <a:off x="4032250" y="1477963"/>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2" name="Rectangle 74"/>
          <p:cNvSpPr>
            <a:spLocks noChangeArrowheads="1"/>
          </p:cNvSpPr>
          <p:nvPr/>
        </p:nvSpPr>
        <p:spPr bwMode="auto">
          <a:xfrm>
            <a:off x="3719513" y="15763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76853" name="Rectangle 75"/>
          <p:cNvSpPr>
            <a:spLocks noChangeArrowheads="1"/>
          </p:cNvSpPr>
          <p:nvPr/>
        </p:nvSpPr>
        <p:spPr bwMode="auto">
          <a:xfrm>
            <a:off x="4176713" y="5510213"/>
            <a:ext cx="968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1"/>
                </a:solidFill>
                <a:ea typeface="宋体" panose="02010600030101010101" pitchFamily="2" charset="-122"/>
              </a:rPr>
              <a:t>Branch</a:t>
            </a:r>
          </a:p>
        </p:txBody>
      </p:sp>
      <p:sp>
        <p:nvSpPr>
          <p:cNvPr id="76854" name="Rectangle 76"/>
          <p:cNvSpPr>
            <a:spLocks noChangeArrowheads="1"/>
          </p:cNvSpPr>
          <p:nvPr/>
        </p:nvSpPr>
        <p:spPr bwMode="auto">
          <a:xfrm>
            <a:off x="5103813" y="5535613"/>
            <a:ext cx="676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solidFill>
                  <a:schemeClr val="accent2"/>
                </a:solidFill>
                <a:ea typeface="宋体" panose="02010600030101010101" pitchFamily="2" charset="-122"/>
              </a:rPr>
              <a:t>Zero</a:t>
            </a:r>
          </a:p>
        </p:txBody>
      </p:sp>
      <p:sp>
        <p:nvSpPr>
          <p:cNvPr id="76855" name="Line 77"/>
          <p:cNvSpPr>
            <a:spLocks noChangeShapeType="1"/>
          </p:cNvSpPr>
          <p:nvPr/>
        </p:nvSpPr>
        <p:spPr bwMode="auto">
          <a:xfrm>
            <a:off x="6565900" y="2233613"/>
            <a:ext cx="58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6" name="Rectangle 78"/>
          <p:cNvSpPr>
            <a:spLocks noChangeArrowheads="1"/>
          </p:cNvSpPr>
          <p:nvPr/>
        </p:nvSpPr>
        <p:spPr bwMode="auto">
          <a:xfrm>
            <a:off x="6462713" y="2233613"/>
            <a:ext cx="6635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“00”</a:t>
            </a:r>
          </a:p>
        </p:txBody>
      </p:sp>
      <p:sp>
        <p:nvSpPr>
          <p:cNvPr id="76857" name="Rectangle 79"/>
          <p:cNvSpPr>
            <a:spLocks noChangeArrowheads="1"/>
          </p:cNvSpPr>
          <p:nvPr/>
        </p:nvSpPr>
        <p:spPr bwMode="auto">
          <a:xfrm>
            <a:off x="7165975" y="1789113"/>
            <a:ext cx="1355725" cy="127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58" name="Rectangle 80"/>
          <p:cNvSpPr>
            <a:spLocks noChangeArrowheads="1"/>
          </p:cNvSpPr>
          <p:nvPr/>
        </p:nvSpPr>
        <p:spPr bwMode="auto">
          <a:xfrm>
            <a:off x="7127875" y="1776413"/>
            <a:ext cx="14382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Addr&lt;31:2&gt;</a:t>
            </a:r>
          </a:p>
        </p:txBody>
      </p:sp>
      <p:sp>
        <p:nvSpPr>
          <p:cNvPr id="76859" name="Rectangle 81"/>
          <p:cNvSpPr>
            <a:spLocks noChangeArrowheads="1"/>
          </p:cNvSpPr>
          <p:nvPr/>
        </p:nvSpPr>
        <p:spPr bwMode="auto">
          <a:xfrm>
            <a:off x="7212013" y="2462213"/>
            <a:ext cx="13620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a:r>
              <a:rPr lang="en-US" altLang="zh-CN" sz="1800">
                <a:ea typeface="宋体" panose="02010600030101010101" pitchFamily="2" charset="-122"/>
              </a:rPr>
              <a:t>Instruction</a:t>
            </a:r>
          </a:p>
          <a:p>
            <a:pPr algn="ctr"/>
            <a:r>
              <a:rPr lang="en-US" altLang="zh-CN" sz="1800">
                <a:ea typeface="宋体" panose="02010600030101010101" pitchFamily="2" charset="-122"/>
              </a:rPr>
              <a:t>Memory</a:t>
            </a:r>
          </a:p>
        </p:txBody>
      </p:sp>
      <p:sp>
        <p:nvSpPr>
          <p:cNvPr id="76860" name="Rectangle 82"/>
          <p:cNvSpPr>
            <a:spLocks noChangeArrowheads="1"/>
          </p:cNvSpPr>
          <p:nvPr/>
        </p:nvSpPr>
        <p:spPr bwMode="auto">
          <a:xfrm>
            <a:off x="7127875" y="2081213"/>
            <a:ext cx="12922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Addr&lt;1:0</a:t>
            </a:r>
            <a:r>
              <a:rPr lang="en-US" altLang="zh-CN" b="0">
                <a:latin typeface="Times New Roman" panose="02020603050405020304" pitchFamily="18" charset="0"/>
                <a:ea typeface="宋体" panose="02010600030101010101" pitchFamily="2" charset="-122"/>
              </a:rPr>
              <a:t>&gt;</a:t>
            </a:r>
          </a:p>
        </p:txBody>
      </p:sp>
      <p:sp>
        <p:nvSpPr>
          <p:cNvPr id="76861" name="Line 83"/>
          <p:cNvSpPr>
            <a:spLocks noChangeShapeType="1"/>
          </p:cNvSpPr>
          <p:nvPr/>
        </p:nvSpPr>
        <p:spPr bwMode="auto">
          <a:xfrm>
            <a:off x="7848600" y="3084513"/>
            <a:ext cx="0" cy="5365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2" name="Line 84"/>
          <p:cNvSpPr>
            <a:spLocks noChangeShapeType="1"/>
          </p:cNvSpPr>
          <p:nvPr/>
        </p:nvSpPr>
        <p:spPr bwMode="auto">
          <a:xfrm flipV="1">
            <a:off x="7778750" y="3289300"/>
            <a:ext cx="139700"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3" name="Rectangle 85"/>
          <p:cNvSpPr>
            <a:spLocks noChangeArrowheads="1"/>
          </p:cNvSpPr>
          <p:nvPr/>
        </p:nvSpPr>
        <p:spPr bwMode="auto">
          <a:xfrm>
            <a:off x="7910513" y="3143250"/>
            <a:ext cx="434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32</a:t>
            </a:r>
          </a:p>
        </p:txBody>
      </p:sp>
      <p:sp>
        <p:nvSpPr>
          <p:cNvPr id="76864" name="Line 86"/>
          <p:cNvSpPr>
            <a:spLocks noChangeShapeType="1"/>
          </p:cNvSpPr>
          <p:nvPr/>
        </p:nvSpPr>
        <p:spPr bwMode="auto">
          <a:xfrm>
            <a:off x="3213100" y="3848100"/>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5" name="Line 87"/>
          <p:cNvSpPr>
            <a:spLocks noChangeShapeType="1"/>
          </p:cNvSpPr>
          <p:nvPr/>
        </p:nvSpPr>
        <p:spPr bwMode="auto">
          <a:xfrm flipV="1">
            <a:off x="3200400" y="3454400"/>
            <a:ext cx="0" cy="406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6" name="Line 88"/>
          <p:cNvSpPr>
            <a:spLocks noChangeShapeType="1"/>
          </p:cNvSpPr>
          <p:nvPr/>
        </p:nvSpPr>
        <p:spPr bwMode="auto">
          <a:xfrm flipV="1">
            <a:off x="1905000" y="1916113"/>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7" name="Line 90"/>
          <p:cNvSpPr>
            <a:spLocks noChangeShapeType="1"/>
          </p:cNvSpPr>
          <p:nvPr/>
        </p:nvSpPr>
        <p:spPr bwMode="auto">
          <a:xfrm>
            <a:off x="5422900" y="3376613"/>
            <a:ext cx="431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8" name="Line 91"/>
          <p:cNvSpPr>
            <a:spLocks noChangeShapeType="1"/>
          </p:cNvSpPr>
          <p:nvPr/>
        </p:nvSpPr>
        <p:spPr bwMode="auto">
          <a:xfrm flipV="1">
            <a:off x="5118100" y="3833813"/>
            <a:ext cx="2936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69" name="Line 92"/>
          <p:cNvSpPr>
            <a:spLocks noChangeShapeType="1"/>
          </p:cNvSpPr>
          <p:nvPr/>
        </p:nvSpPr>
        <p:spPr bwMode="auto">
          <a:xfrm flipV="1">
            <a:off x="5410200" y="3363913"/>
            <a:ext cx="0" cy="482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71" name="Rectangle 94"/>
          <p:cNvSpPr>
            <a:spLocks noChangeArrowheads="1"/>
          </p:cNvSpPr>
          <p:nvPr/>
        </p:nvSpPr>
        <p:spPr bwMode="auto">
          <a:xfrm>
            <a:off x="176213" y="5194300"/>
            <a:ext cx="2066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Instruction&lt;15:0</a:t>
            </a:r>
            <a:r>
              <a:rPr lang="en-US" altLang="zh-CN" b="0">
                <a:latin typeface="Times New Roman" panose="02020603050405020304" pitchFamily="18" charset="0"/>
                <a:ea typeface="宋体" panose="02010600030101010101" pitchFamily="2" charset="-122"/>
              </a:rPr>
              <a:t>&gt;</a:t>
            </a:r>
          </a:p>
        </p:txBody>
      </p:sp>
      <p:sp>
        <p:nvSpPr>
          <p:cNvPr id="76872" name="Rectangle 95"/>
          <p:cNvSpPr>
            <a:spLocks noChangeArrowheads="1"/>
          </p:cNvSpPr>
          <p:nvPr/>
        </p:nvSpPr>
        <p:spPr bwMode="auto">
          <a:xfrm>
            <a:off x="6704013" y="3554413"/>
            <a:ext cx="22923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Instruction&lt;31:0</a:t>
            </a:r>
            <a:r>
              <a:rPr lang="en-US" altLang="zh-CN" b="0">
                <a:latin typeface="Times New Roman" panose="02020603050405020304" pitchFamily="18" charset="0"/>
                <a:ea typeface="宋体" panose="02010600030101010101" pitchFamily="2" charset="-122"/>
              </a:rPr>
              <a:t>&gt;</a:t>
            </a:r>
          </a:p>
          <a:p>
            <a:r>
              <a:rPr lang="en-US" altLang="zh-CN" sz="1800">
                <a:solidFill>
                  <a:schemeClr val="accent2"/>
                </a:solidFill>
                <a:ea typeface="黑体" panose="02010609060101010101" pitchFamily="49" charset="-122"/>
              </a:rPr>
              <a:t>imm16</a:t>
            </a:r>
            <a:r>
              <a:rPr lang="zh-CN" altLang="en-US" sz="1800">
                <a:solidFill>
                  <a:schemeClr val="accent2"/>
                </a:solidFill>
                <a:ea typeface="黑体" panose="02010609060101010101" pitchFamily="49" charset="-122"/>
              </a:rPr>
              <a:t>、</a:t>
            </a:r>
            <a:r>
              <a:rPr lang="en-US" altLang="zh-CN" sz="1800">
                <a:solidFill>
                  <a:schemeClr val="accent2"/>
                </a:solidFill>
                <a:ea typeface="黑体" panose="02010609060101010101" pitchFamily="49" charset="-122"/>
              </a:rPr>
              <a:t>Target</a:t>
            </a:r>
            <a:r>
              <a:rPr lang="zh-CN" altLang="en-US" sz="1800">
                <a:solidFill>
                  <a:schemeClr val="accent2"/>
                </a:solidFill>
                <a:ea typeface="黑体" panose="02010609060101010101" pitchFamily="49" charset="-122"/>
              </a:rPr>
              <a:t>、</a:t>
            </a:r>
            <a:r>
              <a:rPr lang="en-US" altLang="zh-CN" sz="1800">
                <a:solidFill>
                  <a:schemeClr val="accent2"/>
                </a:solidFill>
                <a:ea typeface="黑体" panose="02010609060101010101" pitchFamily="49" charset="-122"/>
              </a:rPr>
              <a:t>…</a:t>
            </a:r>
          </a:p>
        </p:txBody>
      </p:sp>
      <p:sp>
        <p:nvSpPr>
          <p:cNvPr id="76873" name="Line 96"/>
          <p:cNvSpPr>
            <a:spLocks noChangeShapeType="1"/>
          </p:cNvSpPr>
          <p:nvPr/>
        </p:nvSpPr>
        <p:spPr bwMode="auto">
          <a:xfrm>
            <a:off x="1917700" y="1928813"/>
            <a:ext cx="5232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74" name="Line 97"/>
          <p:cNvSpPr>
            <a:spLocks noChangeShapeType="1"/>
          </p:cNvSpPr>
          <p:nvPr/>
        </p:nvSpPr>
        <p:spPr bwMode="auto">
          <a:xfrm flipH="1">
            <a:off x="5099050" y="1858963"/>
            <a:ext cx="88900"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75" name="Rectangle 98"/>
          <p:cNvSpPr>
            <a:spLocks noChangeArrowheads="1"/>
          </p:cNvSpPr>
          <p:nvPr/>
        </p:nvSpPr>
        <p:spPr bwMode="auto">
          <a:xfrm>
            <a:off x="4875213" y="1957388"/>
            <a:ext cx="434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grpSp>
        <p:nvGrpSpPr>
          <p:cNvPr id="235622" name="Group 102"/>
          <p:cNvGrpSpPr>
            <a:grpSpLocks/>
          </p:cNvGrpSpPr>
          <p:nvPr/>
        </p:nvGrpSpPr>
        <p:grpSpPr bwMode="auto">
          <a:xfrm>
            <a:off x="1917700" y="2244725"/>
            <a:ext cx="4497388" cy="2105025"/>
            <a:chOff x="1208" y="1414"/>
            <a:chExt cx="2833" cy="1326"/>
          </a:xfrm>
        </p:grpSpPr>
        <p:sp>
          <p:nvSpPr>
            <p:cNvPr id="76882" name="Line 103"/>
            <p:cNvSpPr>
              <a:spLocks noChangeShapeType="1"/>
            </p:cNvSpPr>
            <p:nvPr/>
          </p:nvSpPr>
          <p:spPr bwMode="auto">
            <a:xfrm flipH="1">
              <a:off x="2444" y="1702"/>
              <a:ext cx="56" cy="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83" name="Rectangle 104"/>
            <p:cNvSpPr>
              <a:spLocks noChangeArrowheads="1"/>
            </p:cNvSpPr>
            <p:nvPr/>
          </p:nvSpPr>
          <p:spPr bwMode="auto">
            <a:xfrm>
              <a:off x="2247" y="1739"/>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26</a:t>
              </a:r>
            </a:p>
          </p:txBody>
        </p:sp>
        <p:sp>
          <p:nvSpPr>
            <p:cNvPr id="76884" name="Line 105"/>
            <p:cNvSpPr>
              <a:spLocks noChangeShapeType="1"/>
            </p:cNvSpPr>
            <p:nvPr/>
          </p:nvSpPr>
          <p:spPr bwMode="auto">
            <a:xfrm flipH="1">
              <a:off x="2444" y="1414"/>
              <a:ext cx="56" cy="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85" name="Rectangle 106"/>
            <p:cNvSpPr>
              <a:spLocks noChangeArrowheads="1"/>
            </p:cNvSpPr>
            <p:nvPr/>
          </p:nvSpPr>
          <p:spPr bwMode="auto">
            <a:xfrm>
              <a:off x="2295" y="1451"/>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4</a:t>
              </a:r>
            </a:p>
          </p:txBody>
        </p:sp>
        <p:grpSp>
          <p:nvGrpSpPr>
            <p:cNvPr id="76886" name="Group 107"/>
            <p:cNvGrpSpPr>
              <a:grpSpLocks/>
            </p:cNvGrpSpPr>
            <p:nvPr/>
          </p:nvGrpSpPr>
          <p:grpSpPr bwMode="auto">
            <a:xfrm>
              <a:off x="1208" y="1444"/>
              <a:ext cx="2833" cy="1296"/>
              <a:chOff x="1208" y="1444"/>
              <a:chExt cx="2833" cy="1296"/>
            </a:xfrm>
          </p:grpSpPr>
          <p:sp>
            <p:nvSpPr>
              <p:cNvPr id="76887" name="Line 108"/>
              <p:cNvSpPr>
                <a:spLocks noChangeShapeType="1"/>
              </p:cNvSpPr>
              <p:nvPr/>
            </p:nvSpPr>
            <p:spPr bwMode="auto">
              <a:xfrm>
                <a:off x="3677" y="1444"/>
                <a:ext cx="212" cy="113"/>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88" name="Line 109"/>
              <p:cNvSpPr>
                <a:spLocks noChangeShapeType="1"/>
              </p:cNvSpPr>
              <p:nvPr/>
            </p:nvSpPr>
            <p:spPr bwMode="auto">
              <a:xfrm flipV="1">
                <a:off x="3686" y="2143"/>
                <a:ext cx="213" cy="118"/>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89" name="Line 110"/>
              <p:cNvSpPr>
                <a:spLocks noChangeShapeType="1"/>
              </p:cNvSpPr>
              <p:nvPr/>
            </p:nvSpPr>
            <p:spPr bwMode="auto">
              <a:xfrm>
                <a:off x="3888" y="1555"/>
                <a:ext cx="0" cy="597"/>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890" name="Group 111"/>
              <p:cNvGrpSpPr>
                <a:grpSpLocks/>
              </p:cNvGrpSpPr>
              <p:nvPr/>
            </p:nvGrpSpPr>
            <p:grpSpPr bwMode="auto">
              <a:xfrm>
                <a:off x="1208" y="1444"/>
                <a:ext cx="2833" cy="1296"/>
                <a:chOff x="1208" y="1444"/>
                <a:chExt cx="2833" cy="1296"/>
              </a:xfrm>
            </p:grpSpPr>
            <p:sp>
              <p:nvSpPr>
                <p:cNvPr id="76891" name="Line 112"/>
                <p:cNvSpPr>
                  <a:spLocks noChangeShapeType="1"/>
                </p:cNvSpPr>
                <p:nvPr/>
              </p:nvSpPr>
              <p:spPr bwMode="auto">
                <a:xfrm>
                  <a:off x="3696" y="1444"/>
                  <a:ext cx="0" cy="819"/>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2" name="Rectangle 113"/>
                <p:cNvSpPr>
                  <a:spLocks noChangeArrowheads="1"/>
                </p:cNvSpPr>
                <p:nvPr/>
              </p:nvSpPr>
              <p:spPr bwMode="auto">
                <a:xfrm rot="5400000">
                  <a:off x="3565" y="1765"/>
                  <a:ext cx="402"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Mux</a:t>
                  </a:r>
                </a:p>
              </p:txBody>
            </p:sp>
            <p:sp>
              <p:nvSpPr>
                <p:cNvPr id="76893" name="Rectangle 114"/>
                <p:cNvSpPr>
                  <a:spLocks noChangeArrowheads="1"/>
                </p:cNvSpPr>
                <p:nvPr/>
              </p:nvSpPr>
              <p:spPr bwMode="auto">
                <a:xfrm>
                  <a:off x="3687" y="152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solidFill>
                        <a:srgbClr val="0000FF"/>
                      </a:solidFill>
                      <a:ea typeface="宋体" panose="02010600030101010101" pitchFamily="2" charset="-122"/>
                    </a:rPr>
                    <a:t>1</a:t>
                  </a:r>
                </a:p>
              </p:txBody>
            </p:sp>
            <p:sp>
              <p:nvSpPr>
                <p:cNvPr id="76894" name="Rectangle 115"/>
                <p:cNvSpPr>
                  <a:spLocks noChangeArrowheads="1"/>
                </p:cNvSpPr>
                <p:nvPr/>
              </p:nvSpPr>
              <p:spPr bwMode="auto">
                <a:xfrm>
                  <a:off x="3687" y="1994"/>
                  <a:ext cx="19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solidFill>
                        <a:srgbClr val="0000FF"/>
                      </a:solidFill>
                      <a:ea typeface="宋体" panose="02010600030101010101" pitchFamily="2" charset="-122"/>
                    </a:rPr>
                    <a:t>0</a:t>
                  </a:r>
                </a:p>
              </p:txBody>
            </p:sp>
            <p:sp>
              <p:nvSpPr>
                <p:cNvPr id="76895" name="Line 116"/>
                <p:cNvSpPr>
                  <a:spLocks noChangeShapeType="1"/>
                </p:cNvSpPr>
                <p:nvPr/>
              </p:nvSpPr>
              <p:spPr bwMode="auto">
                <a:xfrm>
                  <a:off x="2264" y="1743"/>
                  <a:ext cx="512"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6" name="Line 117"/>
                <p:cNvSpPr>
                  <a:spLocks noChangeShapeType="1"/>
                </p:cNvSpPr>
                <p:nvPr/>
              </p:nvSpPr>
              <p:spPr bwMode="auto">
                <a:xfrm>
                  <a:off x="1208" y="1455"/>
                  <a:ext cx="1568"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7" name="Rectangle 118"/>
                <p:cNvSpPr>
                  <a:spLocks noChangeArrowheads="1"/>
                </p:cNvSpPr>
                <p:nvPr/>
              </p:nvSpPr>
              <p:spPr bwMode="auto">
                <a:xfrm>
                  <a:off x="1462" y="1521"/>
                  <a:ext cx="55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ea typeface="宋体" panose="02010600030101010101" pitchFamily="2" charset="-122"/>
                    </a:rPr>
                    <a:t>Target</a:t>
                  </a:r>
                </a:p>
              </p:txBody>
            </p:sp>
            <p:sp>
              <p:nvSpPr>
                <p:cNvPr id="76898" name="Line 119"/>
                <p:cNvSpPr>
                  <a:spLocks noChangeShapeType="1"/>
                </p:cNvSpPr>
                <p:nvPr/>
              </p:nvSpPr>
              <p:spPr bwMode="auto">
                <a:xfrm>
                  <a:off x="2784" y="1463"/>
                  <a:ext cx="0" cy="272"/>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99" name="Line 120"/>
                <p:cNvSpPr>
                  <a:spLocks noChangeShapeType="1"/>
                </p:cNvSpPr>
                <p:nvPr/>
              </p:nvSpPr>
              <p:spPr bwMode="auto">
                <a:xfrm>
                  <a:off x="2792" y="1599"/>
                  <a:ext cx="896"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00" name="Line 121"/>
                <p:cNvSpPr>
                  <a:spLocks noChangeShapeType="1"/>
                </p:cNvSpPr>
                <p:nvPr/>
              </p:nvSpPr>
              <p:spPr bwMode="auto">
                <a:xfrm flipH="1">
                  <a:off x="3164" y="1555"/>
                  <a:ext cx="56" cy="1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01" name="Rectangle 122"/>
                <p:cNvSpPr>
                  <a:spLocks noChangeArrowheads="1"/>
                </p:cNvSpPr>
                <p:nvPr/>
              </p:nvSpPr>
              <p:spPr bwMode="auto">
                <a:xfrm>
                  <a:off x="3015" y="1617"/>
                  <a:ext cx="27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a:ea typeface="宋体" panose="02010600030101010101" pitchFamily="2" charset="-122"/>
                    </a:rPr>
                    <a:t>30</a:t>
                  </a:r>
                </a:p>
              </p:txBody>
            </p:sp>
            <p:sp>
              <p:nvSpPr>
                <p:cNvPr id="76902" name="Line 123"/>
                <p:cNvSpPr>
                  <a:spLocks noChangeShapeType="1"/>
                </p:cNvSpPr>
                <p:nvPr/>
              </p:nvSpPr>
              <p:spPr bwMode="auto">
                <a:xfrm flipV="1">
                  <a:off x="3792" y="2215"/>
                  <a:ext cx="0" cy="3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903" name="Rectangle 124"/>
                <p:cNvSpPr>
                  <a:spLocks noChangeArrowheads="1"/>
                </p:cNvSpPr>
                <p:nvPr/>
              </p:nvSpPr>
              <p:spPr bwMode="auto">
                <a:xfrm>
                  <a:off x="3543" y="2511"/>
                  <a:ext cx="49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dirty="0">
                      <a:solidFill>
                        <a:schemeClr val="accent1"/>
                      </a:solidFill>
                      <a:ea typeface="宋体" panose="02010600030101010101" pitchFamily="2" charset="-122"/>
                    </a:rPr>
                    <a:t>Jump</a:t>
                  </a:r>
                </a:p>
              </p:txBody>
            </p:sp>
            <p:sp>
              <p:nvSpPr>
                <p:cNvPr id="76904" name="Rectangle 125"/>
                <p:cNvSpPr>
                  <a:spLocks noChangeArrowheads="1"/>
                </p:cNvSpPr>
                <p:nvPr/>
              </p:nvSpPr>
              <p:spPr bwMode="auto">
                <a:xfrm>
                  <a:off x="1239" y="1647"/>
                  <a:ext cx="105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en-US" altLang="zh-CN" sz="1800">
                      <a:ea typeface="宋体" panose="02010600030101010101" pitchFamily="2" charset="-122"/>
                    </a:rPr>
                    <a:t>Instruc&lt;25:0&gt;</a:t>
                  </a:r>
                </a:p>
              </p:txBody>
            </p:sp>
          </p:grpSp>
        </p:grpSp>
      </p:grpSp>
      <p:sp>
        <p:nvSpPr>
          <p:cNvPr id="235646" name="Text Box 126"/>
          <p:cNvSpPr txBox="1">
            <a:spLocks noChangeArrowheads="1"/>
          </p:cNvSpPr>
          <p:nvPr/>
        </p:nvSpPr>
        <p:spPr bwMode="auto">
          <a:xfrm>
            <a:off x="5651500" y="4727575"/>
            <a:ext cx="33972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r>
              <a:rPr lang="zh-CN" altLang="en-US" sz="1800" dirty="0">
                <a:solidFill>
                  <a:srgbClr val="CC0000"/>
                </a:solidFill>
                <a:ea typeface="黑体" panose="02010609060101010101" pitchFamily="49" charset="-122"/>
                <a:cs typeface="Arial" panose="020B0604020202020204" pitchFamily="34" charset="0"/>
              </a:rPr>
              <a:t>这是“取指部件”的完整设计</a:t>
            </a:r>
            <a:endParaRPr lang="en-US" altLang="zh-CN" sz="1800" dirty="0">
              <a:solidFill>
                <a:srgbClr val="CC0000"/>
              </a:solidFill>
              <a:ea typeface="黑体" panose="02010609060101010101" pitchFamily="49" charset="-122"/>
              <a:cs typeface="Arial" panose="020B0604020202020204" pitchFamily="34" charset="0"/>
            </a:endParaRPr>
          </a:p>
          <a:p>
            <a:r>
              <a:rPr lang="en-US" altLang="zh-CN" sz="1800" dirty="0">
                <a:solidFill>
                  <a:srgbClr val="CC0000"/>
                </a:solidFill>
                <a:ea typeface="黑体" panose="02010609060101010101" pitchFamily="49" charset="-122"/>
                <a:cs typeface="Arial" panose="020B0604020202020204" pitchFamily="34" charset="0"/>
              </a:rPr>
              <a:t>3 </a:t>
            </a:r>
            <a:r>
              <a:rPr lang="zh-CN" altLang="en-US" sz="1800" dirty="0">
                <a:solidFill>
                  <a:srgbClr val="CC0000"/>
                </a:solidFill>
                <a:ea typeface="黑体" panose="02010609060101010101" pitchFamily="49" charset="-122"/>
                <a:cs typeface="Arial" panose="020B0604020202020204" pitchFamily="34" charset="0"/>
              </a:rPr>
              <a:t>个输入</a:t>
            </a:r>
            <a:r>
              <a:rPr lang="en-US" altLang="zh-CN" sz="1800" dirty="0">
                <a:solidFill>
                  <a:srgbClr val="CC0000"/>
                </a:solidFill>
                <a:ea typeface="黑体" panose="02010609060101010101" pitchFamily="49" charset="-122"/>
                <a:cs typeface="Arial" panose="020B0604020202020204" pitchFamily="34" charset="0"/>
              </a:rPr>
              <a:t>: </a:t>
            </a:r>
            <a:r>
              <a:rPr lang="en-US" altLang="zh-CN" sz="1800" dirty="0">
                <a:solidFill>
                  <a:schemeClr val="accent2"/>
                </a:solidFill>
                <a:ea typeface="黑体" panose="02010609060101010101" pitchFamily="49" charset="-122"/>
                <a:cs typeface="Arial" panose="020B0604020202020204" pitchFamily="34" charset="0"/>
              </a:rPr>
              <a:t>jump, Branch, Zero</a:t>
            </a:r>
          </a:p>
          <a:p>
            <a:r>
              <a:rPr lang="en-US" altLang="zh-CN" sz="1800" dirty="0">
                <a:solidFill>
                  <a:srgbClr val="CC0000"/>
                </a:solidFill>
                <a:ea typeface="黑体" panose="02010609060101010101" pitchFamily="49" charset="-122"/>
                <a:cs typeface="Arial" panose="020B0604020202020204" pitchFamily="34" charset="0"/>
              </a:rPr>
              <a:t>1</a:t>
            </a:r>
            <a:r>
              <a:rPr lang="zh-CN" altLang="en-US" sz="1800" dirty="0">
                <a:solidFill>
                  <a:srgbClr val="CC0000"/>
                </a:solidFill>
                <a:ea typeface="黑体" panose="02010609060101010101" pitchFamily="49" charset="-122"/>
                <a:cs typeface="Arial" panose="020B0604020202020204" pitchFamily="34" charset="0"/>
              </a:rPr>
              <a:t>个输出</a:t>
            </a:r>
            <a:r>
              <a:rPr lang="en-US" altLang="zh-CN" sz="1800" dirty="0">
                <a:solidFill>
                  <a:srgbClr val="CC0000"/>
                </a:solidFill>
                <a:ea typeface="黑体" panose="02010609060101010101" pitchFamily="49" charset="-122"/>
                <a:cs typeface="Arial" panose="020B0604020202020204" pitchFamily="34" charset="0"/>
              </a:rPr>
              <a:t>: </a:t>
            </a:r>
            <a:r>
              <a:rPr lang="zh-CN" altLang="en-US" sz="1800" dirty="0">
                <a:solidFill>
                  <a:schemeClr val="accent2"/>
                </a:solidFill>
                <a:ea typeface="黑体" panose="02010609060101010101" pitchFamily="49" charset="-122"/>
                <a:cs typeface="Arial" panose="020B0604020202020204" pitchFamily="34" charset="0"/>
              </a:rPr>
              <a:t>指令字</a:t>
            </a:r>
            <a:endParaRPr lang="en-US" altLang="zh-CN" sz="1800" dirty="0">
              <a:solidFill>
                <a:schemeClr val="accent2"/>
              </a:solidFill>
              <a:ea typeface="黑体" panose="02010609060101010101" pitchFamily="49" charset="-122"/>
              <a:cs typeface="Arial" panose="020B0604020202020204" pitchFamily="34" charset="0"/>
            </a:endParaRPr>
          </a:p>
        </p:txBody>
      </p:sp>
      <p:sp>
        <p:nvSpPr>
          <p:cNvPr id="235647" name="Text Box 127"/>
          <p:cNvSpPr txBox="1">
            <a:spLocks noChangeArrowheads="1"/>
          </p:cNvSpPr>
          <p:nvPr/>
        </p:nvSpPr>
        <p:spPr bwMode="auto">
          <a:xfrm>
            <a:off x="50801" y="3451225"/>
            <a:ext cx="11826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a:solidFill>
                  <a:schemeClr val="accent1"/>
                </a:solidFill>
                <a:ea typeface="黑体" panose="02010609060101010101" pitchFamily="49" charset="-122"/>
              </a:rPr>
              <a:t>PC</a:t>
            </a:r>
            <a:r>
              <a:rPr lang="zh-CN" altLang="en-US" sz="1800" dirty="0">
                <a:solidFill>
                  <a:schemeClr val="accent1"/>
                </a:solidFill>
                <a:ea typeface="黑体" panose="02010609060101010101" pitchFamily="49" charset="-122"/>
              </a:rPr>
              <a:t>的改变在下个</a:t>
            </a:r>
            <a:r>
              <a:rPr lang="en-US" altLang="zh-CN" sz="1800" dirty="0" err="1">
                <a:solidFill>
                  <a:schemeClr val="accent1"/>
                </a:solidFill>
                <a:ea typeface="黑体" panose="02010609060101010101" pitchFamily="49" charset="-122"/>
              </a:rPr>
              <a:t>Clk</a:t>
            </a:r>
            <a:r>
              <a:rPr lang="zh-CN" altLang="en-US" sz="1800" dirty="0">
                <a:solidFill>
                  <a:schemeClr val="accent1"/>
                </a:solidFill>
                <a:ea typeface="黑体" panose="02010609060101010101" pitchFamily="49" charset="-122"/>
              </a:rPr>
              <a:t>到达后发生！</a:t>
            </a:r>
          </a:p>
        </p:txBody>
      </p:sp>
      <p:sp>
        <p:nvSpPr>
          <p:cNvPr id="235648" name="Text Box 128"/>
          <p:cNvSpPr txBox="1">
            <a:spLocks noChangeArrowheads="1"/>
          </p:cNvSpPr>
          <p:nvPr/>
        </p:nvSpPr>
        <p:spPr bwMode="auto">
          <a:xfrm>
            <a:off x="0" y="5853113"/>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en-US" altLang="zh-CN" sz="1800" dirty="0" err="1">
                <a:solidFill>
                  <a:srgbClr val="006600"/>
                </a:solidFill>
                <a:ea typeface="黑体" panose="02010609060101010101" pitchFamily="49" charset="-122"/>
              </a:rPr>
              <a:t>RegDst</a:t>
            </a:r>
            <a:r>
              <a:rPr lang="en-US" altLang="zh-CN" sz="1800" dirty="0">
                <a:solidFill>
                  <a:srgbClr val="006600"/>
                </a:solidFill>
                <a:ea typeface="黑体" panose="02010609060101010101" pitchFamily="49" charset="-122"/>
              </a:rPr>
              <a:t>, </a:t>
            </a:r>
            <a:r>
              <a:rPr lang="en-US" altLang="zh-CN" sz="1800" dirty="0" err="1">
                <a:solidFill>
                  <a:srgbClr val="006600"/>
                </a:solidFill>
                <a:ea typeface="黑体" panose="02010609060101010101" pitchFamily="49" charset="-122"/>
              </a:rPr>
              <a:t>RegWr</a:t>
            </a:r>
            <a:r>
              <a:rPr lang="en-US" altLang="zh-CN" sz="1800" dirty="0">
                <a:solidFill>
                  <a:srgbClr val="006600"/>
                </a:solidFill>
                <a:ea typeface="黑体" panose="02010609060101010101" pitchFamily="49" charset="-122"/>
              </a:rPr>
              <a:t>, ALUctr, </a:t>
            </a:r>
            <a:r>
              <a:rPr lang="en-US" altLang="zh-CN" sz="1800" dirty="0" err="1">
                <a:solidFill>
                  <a:srgbClr val="006600"/>
                </a:solidFill>
                <a:ea typeface="黑体" panose="02010609060101010101" pitchFamily="49" charset="-122"/>
              </a:rPr>
              <a:t>ExtOp</a:t>
            </a:r>
            <a:r>
              <a:rPr lang="en-US" altLang="zh-CN" sz="1800" dirty="0">
                <a:solidFill>
                  <a:srgbClr val="006600"/>
                </a:solidFill>
                <a:ea typeface="黑体" panose="02010609060101010101" pitchFamily="49" charset="-122"/>
              </a:rPr>
              <a:t>, </a:t>
            </a:r>
            <a:r>
              <a:rPr lang="en-US" altLang="zh-CN" sz="1800" dirty="0" err="1">
                <a:solidFill>
                  <a:srgbClr val="006600"/>
                </a:solidFill>
                <a:ea typeface="黑体" panose="02010609060101010101" pitchFamily="49" charset="-122"/>
              </a:rPr>
              <a:t>ALUSrc</a:t>
            </a:r>
            <a:r>
              <a:rPr lang="en-US" altLang="zh-CN" sz="1800" dirty="0">
                <a:solidFill>
                  <a:srgbClr val="006600"/>
                </a:solidFill>
                <a:ea typeface="黑体" panose="02010609060101010101" pitchFamily="49" charset="-122"/>
              </a:rPr>
              <a:t>, </a:t>
            </a:r>
            <a:r>
              <a:rPr lang="en-US" altLang="zh-CN" sz="1800" dirty="0" err="1">
                <a:solidFill>
                  <a:srgbClr val="006600"/>
                </a:solidFill>
                <a:ea typeface="黑体" panose="02010609060101010101" pitchFamily="49" charset="-122"/>
              </a:rPr>
              <a:t>MemWr</a:t>
            </a:r>
            <a:r>
              <a:rPr lang="en-US" altLang="zh-CN" sz="1800" dirty="0">
                <a:solidFill>
                  <a:srgbClr val="006600"/>
                </a:solidFill>
                <a:ea typeface="黑体" panose="02010609060101010101" pitchFamily="49" charset="-122"/>
              </a:rPr>
              <a:t>, </a:t>
            </a:r>
            <a:r>
              <a:rPr lang="en-US" altLang="zh-CN" sz="1800" dirty="0" err="1">
                <a:solidFill>
                  <a:srgbClr val="006600"/>
                </a:solidFill>
                <a:ea typeface="黑体" panose="02010609060101010101" pitchFamily="49" charset="-122"/>
              </a:rPr>
              <a:t>MemtoReg</a:t>
            </a:r>
            <a:r>
              <a:rPr lang="en-US" altLang="zh-CN" sz="1800" dirty="0">
                <a:solidFill>
                  <a:srgbClr val="006600"/>
                </a:solidFill>
                <a:ea typeface="黑体" panose="02010609060101010101" pitchFamily="49" charset="-122"/>
              </a:rPr>
              <a:t>, Branch, Jump</a:t>
            </a:r>
            <a:r>
              <a:rPr lang="zh-CN" altLang="en-US" sz="1800" dirty="0">
                <a:solidFill>
                  <a:srgbClr val="006600"/>
                </a:solidFill>
                <a:ea typeface="黑体" panose="02010609060101010101" pitchFamily="49" charset="-122"/>
              </a:rPr>
              <a:t> 各取何值？</a:t>
            </a:r>
          </a:p>
        </p:txBody>
      </p:sp>
      <p:sp>
        <p:nvSpPr>
          <p:cNvPr id="2" name="灯片编号占位符 1"/>
          <p:cNvSpPr>
            <a:spLocks noGrp="1"/>
          </p:cNvSpPr>
          <p:nvPr>
            <p:ph type="sldNum" sz="quarter" idx="4"/>
          </p:nvPr>
        </p:nvSpPr>
        <p:spPr/>
        <p:txBody>
          <a:bodyPr/>
          <a:lstStyle/>
          <a:p>
            <a:fld id="{70802E8F-0752-4B92-8D61-85EF13D2DB20}" type="slidenum">
              <a:rPr lang="zh-CN" altLang="en-US" smtClean="0"/>
              <a:pPr/>
              <a:t>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622"/>
                                        </p:tgtEl>
                                        <p:attrNameLst>
                                          <p:attrName>style.visibility</p:attrName>
                                        </p:attrNameLst>
                                      </p:cBhvr>
                                      <p:to>
                                        <p:strVal val="visible"/>
                                      </p:to>
                                    </p:set>
                                    <p:animEffect transition="in" filter="checkerboard(across)">
                                      <p:cBhvr>
                                        <p:cTn id="7" dur="500"/>
                                        <p:tgtEl>
                                          <p:spTgt spid="235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5647"/>
                                        </p:tgtEl>
                                        <p:attrNameLst>
                                          <p:attrName>style.visibility</p:attrName>
                                        </p:attrNameLst>
                                      </p:cBhvr>
                                      <p:to>
                                        <p:strVal val="visible"/>
                                      </p:to>
                                    </p:set>
                                    <p:animEffect transition="in" filter="checkerboard(across)">
                                      <p:cBhvr>
                                        <p:cTn id="12" dur="500"/>
                                        <p:tgtEl>
                                          <p:spTgt spid="235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648"/>
                                        </p:tgtEl>
                                        <p:attrNameLst>
                                          <p:attrName>style.visibility</p:attrName>
                                        </p:attrNameLst>
                                      </p:cBhvr>
                                      <p:to>
                                        <p:strVal val="visible"/>
                                      </p:to>
                                    </p:set>
                                    <p:animEffect transition="in" filter="blinds(horizontal)">
                                      <p:cBhvr>
                                        <p:cTn id="17" dur="500"/>
                                        <p:tgtEl>
                                          <p:spTgt spid="235648"/>
                                        </p:tgtEl>
                                      </p:cBhvr>
                                    </p:animEffect>
                                  </p:childTnLst>
                                  <p:subTnLst>
                                    <p:set>
                                      <p:cBhvr override="childStyle">
                                        <p:cTn dur="1" fill="hold" display="0" masterRel="nextClick" afterEffect="1"/>
                                        <p:tgtEl>
                                          <p:spTgt spid="23564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5646"/>
                                        </p:tgtEl>
                                        <p:attrNameLst>
                                          <p:attrName>style.visibility</p:attrName>
                                        </p:attrNameLst>
                                      </p:cBhvr>
                                      <p:to>
                                        <p:strVal val="visible"/>
                                      </p:to>
                                    </p:set>
                                    <p:animEffect transition="in" filter="checkerboard(across)">
                                      <p:cBhvr>
                                        <p:cTn id="22" dur="500"/>
                                        <p:tgtEl>
                                          <p:spTgt spid="235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6" grpId="0"/>
      <p:bldP spid="235647" grpId="0"/>
      <p:bldP spid="23564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1" i="0" u="none" strike="noStrike" cap="none" normalizeH="0" baseline="0" smtClean="0">
            <a:ln>
              <a:noFill/>
            </a:ln>
            <a:solidFill>
              <a:schemeClr val="tx1"/>
            </a:solidFill>
            <a:effectLst/>
            <a:latin typeface="Arial" panose="020B0604020202020204" pitchFamily="34" charset="0"/>
          </a:defRPr>
        </a:defPPr>
      </a:lstStyle>
    </a:spDef>
    <a:lnDef>
      <a:spPr bwMode="auto">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2184127363</TotalTime>
  <Pages>40</Pages>
  <Words>7817</Words>
  <Application>Microsoft Office PowerPoint</Application>
  <PresentationFormat>全屏显示(4:3)</PresentationFormat>
  <Paragraphs>1543</Paragraphs>
  <Slides>32</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黑体</vt:lpstr>
      <vt:lpstr>宋体</vt:lpstr>
      <vt:lpstr>微软雅黑</vt:lpstr>
      <vt:lpstr>Arial</vt:lpstr>
      <vt:lpstr>Symbol</vt:lpstr>
      <vt:lpstr>Times New Roman</vt:lpstr>
      <vt:lpstr>Wingdings</vt:lpstr>
      <vt:lpstr>lecture1</vt:lpstr>
      <vt:lpstr>PowerPoint 演示文稿</vt:lpstr>
      <vt:lpstr>第一讲 单周期数据通路的设计</vt:lpstr>
      <vt:lpstr>数据通路在计算机组成结构中的位置</vt:lpstr>
      <vt:lpstr>状态元件：时序逻辑电路</vt:lpstr>
      <vt:lpstr>存储元件: 寄存器和寄存器组</vt:lpstr>
      <vt:lpstr>寄存器组的内部结构</vt:lpstr>
      <vt:lpstr>存储元件: 理想存储器</vt:lpstr>
      <vt:lpstr>单周期MIPS处理器的设计</vt:lpstr>
      <vt:lpstr>Instruction Fetch Unit: 取指令部件</vt:lpstr>
      <vt:lpstr>实现7条MIPS指令的单周期处理器的数据通路</vt:lpstr>
      <vt:lpstr>数据通路中的关键路径(Load操作)花费的时间</vt:lpstr>
      <vt:lpstr>第二讲 单周期控制器的设计 </vt:lpstr>
      <vt:lpstr>控制器在计算机组成结构中的位置 </vt:lpstr>
      <vt:lpstr>Add / Sub操作开始时取指部件中的动作</vt:lpstr>
      <vt:lpstr>指令译码后R型指令（Add / Sub）操作过程</vt:lpstr>
      <vt:lpstr>R型指令（Add /Sub）最后阶段取指部件中的动作</vt:lpstr>
      <vt:lpstr>Register-Register（R型指令） 时序</vt:lpstr>
      <vt:lpstr>ori 指令译码后的执行过程 </vt:lpstr>
      <vt:lpstr>Load指令译码后的执行过程</vt:lpstr>
      <vt:lpstr>sw指令译码后的执行过程</vt:lpstr>
      <vt:lpstr>beq指令译码后的执行过程</vt:lpstr>
      <vt:lpstr>beq指令最后阶段取指部件中的动作</vt:lpstr>
      <vt:lpstr>Jump指令译码后的执行过程</vt:lpstr>
      <vt:lpstr>Jump指令结束前IFU中的动作</vt:lpstr>
      <vt:lpstr>PowerPoint 演示文稿</vt:lpstr>
      <vt:lpstr>PowerPoint 演示文稿</vt:lpstr>
      <vt:lpstr>ALU的设计-实现11条MIPS指令的ALU（教材P. 155 图5.13）</vt:lpstr>
      <vt:lpstr>ALUctr与ALU内部控制信号的关系</vt:lpstr>
      <vt:lpstr>综合分析结果，得到指令与控制信号的关系表</vt:lpstr>
      <vt:lpstr>Main Control 的译码逻辑, ALU局部控制器的译码逻辑</vt:lpstr>
      <vt:lpstr>PowerPoint 演示文稿</vt:lpstr>
      <vt:lpstr>第二讲 小结</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keywords/>
  <dc:description/>
  <cp:lastModifiedBy>Think</cp:lastModifiedBy>
  <cp:revision>1143</cp:revision>
  <cp:lastPrinted>1998-02-02T13:15:44Z</cp:lastPrinted>
  <dcterms:created xsi:type="dcterms:W3CDTF">1996-09-09T11:33:30Z</dcterms:created>
  <dcterms:modified xsi:type="dcterms:W3CDTF">2022-05-05T08:29:57Z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