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09" r:id="rId3"/>
    <p:sldId id="461" r:id="rId4"/>
    <p:sldId id="429" r:id="rId5"/>
    <p:sldId id="445" r:id="rId6"/>
    <p:sldId id="446" r:id="rId7"/>
    <p:sldId id="447" r:id="rId8"/>
    <p:sldId id="449" r:id="rId9"/>
    <p:sldId id="452" r:id="rId10"/>
    <p:sldId id="450" r:id="rId11"/>
    <p:sldId id="454" r:id="rId12"/>
    <p:sldId id="455" r:id="rId13"/>
    <p:sldId id="457" r:id="rId14"/>
    <p:sldId id="459" r:id="rId15"/>
    <p:sldId id="44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88"/>
        <p:guide pos="386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png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75340" y="88900"/>
            <a:ext cx="1043940" cy="1010285"/>
          </a:xfrm>
          <a:prstGeom prst="rect">
            <a:avLst/>
          </a:prstGeom>
        </p:spPr>
      </p:pic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54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8" Type="http://schemas.openxmlformats.org/officeDocument/2006/relationships/slideLayout" Target="../slideLayouts/slideLayout2.xml"/><Relationship Id="rId27" Type="http://schemas.openxmlformats.org/officeDocument/2006/relationships/tags" Target="../tags/tag65.xml"/><Relationship Id="rId26" Type="http://schemas.openxmlformats.org/officeDocument/2006/relationships/image" Target="../media/image27.png"/><Relationship Id="rId25" Type="http://schemas.openxmlformats.org/officeDocument/2006/relationships/image" Target="../media/image26.png"/><Relationship Id="rId24" Type="http://schemas.openxmlformats.org/officeDocument/2006/relationships/image" Target="../media/image25.png"/><Relationship Id="rId23" Type="http://schemas.openxmlformats.org/officeDocument/2006/relationships/image" Target="../media/image24.png"/><Relationship Id="rId22" Type="http://schemas.openxmlformats.org/officeDocument/2006/relationships/image" Target="../media/image23.png"/><Relationship Id="rId21" Type="http://schemas.openxmlformats.org/officeDocument/2006/relationships/image" Target="../media/image22.png"/><Relationship Id="rId20" Type="http://schemas.openxmlformats.org/officeDocument/2006/relationships/image" Target="../media/image21.png"/><Relationship Id="rId2" Type="http://schemas.openxmlformats.org/officeDocument/2006/relationships/image" Target="../media/image3.png"/><Relationship Id="rId19" Type="http://schemas.openxmlformats.org/officeDocument/2006/relationships/image" Target="../media/image20.png"/><Relationship Id="rId18" Type="http://schemas.openxmlformats.org/officeDocument/2006/relationships/image" Target="../media/image19.png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28.png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419100"/>
            <a:ext cx="9799200" cy="2570400"/>
          </a:xfrm>
        </p:spPr>
        <p:txBody>
          <a:bodyPr/>
          <a:p>
            <a:r>
              <a:rPr lang="zh-CN" altLang="zh-CN"/>
              <a:t>计算机系统结构综合实验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989025"/>
            <a:ext cx="9799200" cy="1472400"/>
          </a:xfrm>
        </p:spPr>
        <p:txBody>
          <a:bodyPr/>
          <a:p>
            <a:r>
              <a:rPr lang="zh-CN" altLang="en-US" sz="3200"/>
              <a:t>国家级计算机实验教学示范中心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284550"/>
            <a:ext cx="10969200" cy="705600"/>
          </a:xfrm>
        </p:spPr>
        <p:txBody>
          <a:bodyPr/>
          <a:p>
            <a:r>
              <a:rPr lang="zh-CN" altLang="en-US" sz="2400">
                <a:solidFill>
                  <a:srgbClr val="FF0000"/>
                </a:solidFill>
              </a:rPr>
              <a:t>【例】</a:t>
            </a:r>
            <a:r>
              <a:rPr lang="en-US" altLang="zh-CN" sz="2400">
                <a:solidFill>
                  <a:srgbClr val="FF0000"/>
                </a:solidFill>
              </a:rPr>
              <a:t>ID_EXE</a:t>
            </a:r>
            <a:r>
              <a:rPr sz="2400">
                <a:solidFill>
                  <a:srgbClr val="FF0000"/>
                </a:solidFill>
              </a:rPr>
              <a:t>级流水线寄存器堆的构造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608330" y="866140"/>
            <a:ext cx="10968990" cy="5573395"/>
          </a:xfrm>
        </p:spPr>
        <p:txBody>
          <a:bodyPr>
            <a:noAutofit/>
          </a:bodyPr>
          <a:p>
            <a:r>
              <a:rPr sz="1700" b="1"/>
              <a:t>【分析】</a:t>
            </a:r>
            <a:r>
              <a:rPr lang="en-US" altLang="zh-CN" sz="1700" b="1"/>
              <a:t>ID-EXE</a:t>
            </a:r>
            <a:r>
              <a:rPr sz="1700" b="1"/>
              <a:t>级需要传输的信号有哪些？（查看顶层模块</a:t>
            </a:r>
            <a:r>
              <a:rPr lang="en-US" altLang="zh-CN" sz="1700" b="1"/>
              <a:t>SCCPU.V</a:t>
            </a:r>
            <a:r>
              <a:rPr sz="1700" b="1"/>
              <a:t>）</a:t>
            </a:r>
            <a:endParaRPr sz="1700" b="1"/>
          </a:p>
          <a:p>
            <a:r>
              <a:rPr lang="en-US" altLang="zh-CN" sz="1700" b="1">
                <a:solidFill>
                  <a:srgbClr val="002060"/>
                </a:solidFill>
              </a:rPr>
              <a:t>1</a:t>
            </a:r>
            <a:r>
              <a:rPr sz="1700" b="1">
                <a:solidFill>
                  <a:srgbClr val="002060"/>
                </a:solidFill>
              </a:rPr>
              <a:t>、</a:t>
            </a:r>
            <a:r>
              <a:rPr lang="en-US" altLang="zh-CN" sz="1700" b="1">
                <a:solidFill>
                  <a:srgbClr val="002060"/>
                </a:solidFill>
              </a:rPr>
              <a:t>ID_STAGE</a:t>
            </a:r>
            <a:r>
              <a:rPr sz="1700" b="1">
                <a:solidFill>
                  <a:srgbClr val="002060"/>
                </a:solidFill>
              </a:rPr>
              <a:t>模块的相关信号</a:t>
            </a:r>
            <a:r>
              <a:rPr altLang="zh-CN" sz="1700" b="1">
                <a:solidFill>
                  <a:srgbClr val="002060"/>
                </a:solidFill>
              </a:rPr>
              <a:t>有：</a:t>
            </a:r>
            <a:endParaRPr altLang="zh-CN" sz="1700" b="1">
              <a:solidFill>
                <a:srgbClr val="002060"/>
              </a:solidFill>
            </a:endParaRPr>
          </a:p>
          <a:p>
            <a:r>
              <a:rPr sz="1700" b="1">
                <a:sym typeface="+mn-ea"/>
              </a:rPr>
              <a:t>ID_STAGE stage2 (pc4, Inst, wdi, ~Clock, Resetn, bpc, jpc, pcsource,</a:t>
            </a:r>
            <a:r>
              <a:rPr lang="en-US" altLang="zh-CN" sz="1700" b="1">
                <a:sym typeface="+mn-ea"/>
              </a:rPr>
              <a:t> </a:t>
            </a:r>
            <a:r>
              <a:rPr sz="1700" b="1">
                <a:sym typeface="+mn-ea"/>
              </a:rPr>
              <a:t>m2reg, wmem, aluc, aluimm, ra, rb, imm, shift, </a:t>
            </a:r>
            <a:r>
              <a:rPr sz="1700" b="1">
                <a:solidFill>
                  <a:schemeClr val="tx1"/>
                </a:solidFill>
                <a:sym typeface="+mn-ea"/>
              </a:rPr>
              <a:t>z</a:t>
            </a:r>
            <a:r>
              <a:rPr sz="1700" b="1">
                <a:sym typeface="+mn-ea"/>
              </a:rPr>
              <a:t>);</a:t>
            </a:r>
            <a:endParaRPr altLang="zh-CN" sz="1700" b="1"/>
          </a:p>
          <a:p>
            <a:r>
              <a:rPr altLang="zh-CN" sz="1700" b="1"/>
              <a:t>输出信号有：bpc, jpc, pcsource,</a:t>
            </a:r>
            <a:r>
              <a:rPr lang="en-US" altLang="zh-CN" sz="1700" b="1"/>
              <a:t> </a:t>
            </a:r>
            <a:r>
              <a:rPr altLang="zh-CN" sz="1700" b="1"/>
              <a:t>m2reg, wmem, aluc, aluimm, ra, rb, imm, shift（</a:t>
            </a:r>
            <a:r>
              <a:rPr altLang="zh-CN" sz="1700" b="1">
                <a:sym typeface="+mn-ea"/>
              </a:rPr>
              <a:t>bpc, jpc, pcsource当次完成控制任务，不需要传递</a:t>
            </a:r>
            <a:r>
              <a:rPr altLang="zh-CN" sz="1700" b="1"/>
              <a:t>）</a:t>
            </a:r>
            <a:endParaRPr altLang="zh-CN" sz="1700" b="1"/>
          </a:p>
          <a:p>
            <a:r>
              <a:rPr sz="1700" b="1"/>
              <a:t>内部</a:t>
            </a:r>
            <a:r>
              <a:rPr lang="en-US" altLang="zh-CN" sz="1700" b="1"/>
              <a:t>wire</a:t>
            </a:r>
            <a:r>
              <a:rPr sz="1700" b="1"/>
              <a:t>有：func, op,</a:t>
            </a:r>
            <a:r>
              <a:rPr lang="en-US" altLang="zh-CN" sz="1700" b="1"/>
              <a:t> </a:t>
            </a:r>
            <a:r>
              <a:rPr sz="1700" b="1"/>
              <a:t>wreg,</a:t>
            </a:r>
            <a:r>
              <a:rPr lang="en-US" altLang="zh-CN" sz="1700" b="1"/>
              <a:t> rs,rt,rd,qa,qb,br_offset,ext16,regrt,sext,e,rn</a:t>
            </a:r>
            <a:r>
              <a:rPr sz="1700" b="1"/>
              <a:t>（</a:t>
            </a:r>
            <a:r>
              <a:rPr sz="1700" b="1">
                <a:sym typeface="+mn-ea"/>
              </a:rPr>
              <a:t>wreg、</a:t>
            </a:r>
            <a:r>
              <a:rPr lang="en-US" altLang="zh-CN" sz="1700" b="1">
                <a:sym typeface="+mn-ea"/>
              </a:rPr>
              <a:t>rn</a:t>
            </a:r>
            <a:r>
              <a:rPr sz="1700" b="1">
                <a:sym typeface="+mn-ea"/>
              </a:rPr>
              <a:t>信号当次不能完成控制任务，因为写入数据还没准备好，所以需要传递。</a:t>
            </a:r>
            <a:r>
              <a:rPr lang="en-US" altLang="zh-CN" sz="1700" b="1">
                <a:sym typeface="+mn-ea"/>
              </a:rPr>
              <a:t>qa,qb</a:t>
            </a:r>
            <a:r>
              <a:rPr sz="1700" b="1">
                <a:sym typeface="+mn-ea"/>
              </a:rPr>
              <a:t>就是ra, rb，不需要重复传递</a:t>
            </a:r>
            <a:r>
              <a:rPr sz="1700" b="1"/>
              <a:t>）</a:t>
            </a:r>
            <a:endParaRPr lang="en-US" altLang="zh-CN" sz="1700" b="1"/>
          </a:p>
          <a:p>
            <a:r>
              <a:rPr lang="en-US" altLang="zh-CN" sz="1700" b="1">
                <a:solidFill>
                  <a:srgbClr val="002060"/>
                </a:solidFill>
              </a:rPr>
              <a:t>2</a:t>
            </a:r>
            <a:r>
              <a:rPr sz="1700" b="1">
                <a:solidFill>
                  <a:srgbClr val="002060"/>
                </a:solidFill>
              </a:rPr>
              <a:t>、</a:t>
            </a:r>
            <a:r>
              <a:rPr lang="en-US" altLang="zh-CN" sz="1700" b="1">
                <a:solidFill>
                  <a:srgbClr val="002060"/>
                </a:solidFill>
                <a:sym typeface="+mn-ea"/>
              </a:rPr>
              <a:t>EXE_STAGE</a:t>
            </a:r>
            <a:r>
              <a:rPr sz="1700" b="1">
                <a:solidFill>
                  <a:srgbClr val="002060"/>
                </a:solidFill>
                <a:sym typeface="+mn-ea"/>
              </a:rPr>
              <a:t>模块的输入信号</a:t>
            </a:r>
            <a:r>
              <a:rPr altLang="zh-CN" sz="1700" b="1">
                <a:solidFill>
                  <a:srgbClr val="002060"/>
                </a:solidFill>
                <a:sym typeface="+mn-ea"/>
              </a:rPr>
              <a:t>有：</a:t>
            </a:r>
            <a:endParaRPr altLang="zh-CN" sz="1700" b="1">
              <a:solidFill>
                <a:srgbClr val="002060"/>
              </a:solidFill>
              <a:sym typeface="+mn-ea"/>
            </a:endParaRPr>
          </a:p>
          <a:p>
            <a:r>
              <a:rPr sz="1700" b="1"/>
              <a:t>EXE_STAGE stage3 (aluc, aluimm, ra, rb, imm, shift, Alu_Result, </a:t>
            </a:r>
            <a:r>
              <a:rPr sz="1700" b="1">
                <a:solidFill>
                  <a:schemeClr val="tx1"/>
                </a:solidFill>
              </a:rPr>
              <a:t>z</a:t>
            </a:r>
            <a:r>
              <a:rPr sz="1700" b="1"/>
              <a:t>);</a:t>
            </a:r>
            <a:endParaRPr sz="1700" b="1"/>
          </a:p>
          <a:p>
            <a:r>
              <a:rPr sz="1700" b="1"/>
              <a:t>输入信号有：</a:t>
            </a:r>
            <a:r>
              <a:rPr sz="1700" b="1">
                <a:sym typeface="+mn-ea"/>
              </a:rPr>
              <a:t>aluc, aluimm, ra, rb, imm, shift</a:t>
            </a:r>
            <a:endParaRPr sz="1700" b="1">
              <a:sym typeface="+mn-ea"/>
            </a:endParaRPr>
          </a:p>
          <a:p>
            <a:r>
              <a:rPr sz="1700" b="1">
                <a:sym typeface="+mn-ea"/>
              </a:rPr>
              <a:t>内部</a:t>
            </a:r>
            <a:r>
              <a:rPr lang="en-US" altLang="zh-CN" sz="1700" b="1">
                <a:sym typeface="+mn-ea"/>
              </a:rPr>
              <a:t>wire</a:t>
            </a:r>
            <a:r>
              <a:rPr sz="1700" b="1">
                <a:sym typeface="+mn-ea"/>
              </a:rPr>
              <a:t>有：alua,alub,sa（都在当次处理，不需要传递）</a:t>
            </a:r>
            <a:endParaRPr sz="1700" b="1">
              <a:sym typeface="+mn-ea"/>
            </a:endParaRPr>
          </a:p>
          <a:p>
            <a:r>
              <a:rPr sz="1700" b="1">
                <a:solidFill>
                  <a:srgbClr val="002060"/>
                </a:solidFill>
              </a:rPr>
              <a:t>3、需要传递的信号有：</a:t>
            </a:r>
            <a:r>
              <a:rPr altLang="zh-CN" sz="1700" b="1">
                <a:sym typeface="+mn-ea"/>
              </a:rPr>
              <a:t>m2reg, wmem, aluc, aluimm, ra, rb, imm, shift，</a:t>
            </a:r>
            <a:r>
              <a:rPr sz="1700" b="1">
                <a:sym typeface="+mn-ea"/>
              </a:rPr>
              <a:t>wreg，</a:t>
            </a:r>
            <a:r>
              <a:rPr lang="en-US" altLang="zh-CN" sz="1700" b="1">
                <a:sym typeface="+mn-ea"/>
              </a:rPr>
              <a:t>rn</a:t>
            </a:r>
            <a:r>
              <a:rPr sz="1700" b="1">
                <a:sym typeface="+mn-ea"/>
              </a:rPr>
              <a:t>（从</a:t>
            </a:r>
            <a:r>
              <a:rPr lang="en-US" altLang="zh-CN" sz="1700" b="1">
                <a:sym typeface="+mn-ea"/>
              </a:rPr>
              <a:t>ID</a:t>
            </a:r>
            <a:r>
              <a:rPr sz="1700" b="1">
                <a:sym typeface="+mn-ea"/>
              </a:rPr>
              <a:t>级传到</a:t>
            </a:r>
            <a:r>
              <a:rPr lang="en-US" altLang="zh-CN" sz="1700" b="1">
                <a:sym typeface="+mn-ea"/>
              </a:rPr>
              <a:t>EXE</a:t>
            </a:r>
            <a:r>
              <a:rPr sz="1700" b="1">
                <a:sym typeface="+mn-ea"/>
              </a:rPr>
              <a:t>级）</a:t>
            </a:r>
            <a:endParaRPr sz="1700" b="1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284550"/>
            <a:ext cx="10969200" cy="705600"/>
          </a:xfrm>
        </p:spPr>
        <p:txBody>
          <a:bodyPr/>
          <a:p>
            <a:r>
              <a:rPr lang="zh-CN" altLang="en-US" sz="2400">
                <a:solidFill>
                  <a:srgbClr val="FF0000"/>
                </a:solidFill>
              </a:rPr>
              <a:t>【例】</a:t>
            </a:r>
            <a:r>
              <a:rPr lang="en-US" altLang="zh-CN" sz="2400">
                <a:solidFill>
                  <a:srgbClr val="FF0000"/>
                </a:solidFill>
              </a:rPr>
              <a:t>EXE_MEM</a:t>
            </a:r>
            <a:r>
              <a:rPr sz="2400">
                <a:solidFill>
                  <a:srgbClr val="FF0000"/>
                </a:solidFill>
              </a:rPr>
              <a:t>级流水线寄存器堆的构造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608330" y="866140"/>
            <a:ext cx="10968990" cy="5573395"/>
          </a:xfrm>
        </p:spPr>
        <p:txBody>
          <a:bodyPr>
            <a:noAutofit/>
          </a:bodyPr>
          <a:p>
            <a:r>
              <a:rPr sz="2200" b="1"/>
              <a:t>【分析】</a:t>
            </a:r>
            <a:r>
              <a:rPr lang="en-US" altLang="zh-CN" sz="2200" b="1"/>
              <a:t>EXE-MEM</a:t>
            </a:r>
            <a:r>
              <a:rPr sz="2200" b="1"/>
              <a:t>级需要传输的信号有哪些？（查看顶层模块</a:t>
            </a:r>
            <a:r>
              <a:rPr lang="en-US" altLang="zh-CN" sz="2200" b="1"/>
              <a:t>SCCPU.V</a:t>
            </a:r>
            <a:r>
              <a:rPr sz="2200" b="1"/>
              <a:t>）</a:t>
            </a:r>
            <a:endParaRPr sz="2200" b="1"/>
          </a:p>
          <a:p>
            <a:r>
              <a:rPr lang="en-US" altLang="zh-CN" sz="2200" b="1">
                <a:solidFill>
                  <a:srgbClr val="0070C0"/>
                </a:solidFill>
              </a:rPr>
              <a:t>1</a:t>
            </a:r>
            <a:r>
              <a:rPr sz="2200" b="1">
                <a:solidFill>
                  <a:srgbClr val="0070C0"/>
                </a:solidFill>
              </a:rPr>
              <a:t>、</a:t>
            </a:r>
            <a:r>
              <a:rPr lang="en-US" altLang="zh-CN" sz="2200" b="1">
                <a:solidFill>
                  <a:srgbClr val="0070C0"/>
                </a:solidFill>
              </a:rPr>
              <a:t>EXE_STAGE</a:t>
            </a:r>
            <a:r>
              <a:rPr sz="2200" b="1">
                <a:solidFill>
                  <a:srgbClr val="0070C0"/>
                </a:solidFill>
              </a:rPr>
              <a:t>模块的相关信号</a:t>
            </a:r>
            <a:r>
              <a:rPr altLang="zh-CN" sz="2200" b="1">
                <a:solidFill>
                  <a:srgbClr val="0070C0"/>
                </a:solidFill>
              </a:rPr>
              <a:t>有：</a:t>
            </a:r>
            <a:endParaRPr altLang="zh-CN" sz="2200" b="1">
              <a:solidFill>
                <a:srgbClr val="0070C0"/>
              </a:solidFill>
            </a:endParaRPr>
          </a:p>
          <a:p>
            <a:r>
              <a:rPr sz="2200" b="1">
                <a:sym typeface="+mn-ea"/>
              </a:rPr>
              <a:t>EXE_STAGE stage3 (aluc, aluimm, ra, rb, imm, shift, Alu_Result, z);</a:t>
            </a:r>
            <a:endParaRPr sz="2200" b="1">
              <a:sym typeface="+mn-ea"/>
            </a:endParaRPr>
          </a:p>
          <a:p>
            <a:r>
              <a:rPr altLang="zh-CN" sz="2200" b="1"/>
              <a:t>输出信号有：</a:t>
            </a:r>
            <a:r>
              <a:rPr sz="2200" b="1">
                <a:sym typeface="+mn-ea"/>
              </a:rPr>
              <a:t>Alu_Result, z（</a:t>
            </a:r>
            <a:r>
              <a:rPr lang="en-US" altLang="zh-CN" sz="2200" b="1">
                <a:sym typeface="+mn-ea"/>
              </a:rPr>
              <a:t>z</a:t>
            </a:r>
            <a:r>
              <a:rPr sz="2200" b="1">
                <a:sym typeface="+mn-ea"/>
              </a:rPr>
              <a:t>当次输出到</a:t>
            </a:r>
            <a:r>
              <a:rPr lang="en-US" altLang="zh-CN" sz="2200" b="1">
                <a:sym typeface="+mn-ea"/>
              </a:rPr>
              <a:t>ID_STAGE</a:t>
            </a:r>
            <a:r>
              <a:rPr altLang="zh-CN" sz="2200" b="1">
                <a:sym typeface="+mn-ea"/>
              </a:rPr>
              <a:t>，不需要传递</a:t>
            </a:r>
            <a:r>
              <a:rPr sz="2200" b="1">
                <a:sym typeface="+mn-ea"/>
              </a:rPr>
              <a:t>）</a:t>
            </a:r>
            <a:endParaRPr altLang="zh-CN" sz="2200" b="1"/>
          </a:p>
          <a:p>
            <a:r>
              <a:rPr sz="2200" b="1"/>
              <a:t>内部</a:t>
            </a:r>
            <a:r>
              <a:rPr lang="en-US" altLang="zh-CN" sz="2200" b="1"/>
              <a:t>wire</a:t>
            </a:r>
            <a:r>
              <a:rPr sz="2200" b="1"/>
              <a:t>有：alua,alub,sa（都在</a:t>
            </a:r>
            <a:r>
              <a:rPr sz="2200" b="1">
                <a:sym typeface="+mn-ea"/>
              </a:rPr>
              <a:t>当次完成控制任务，不需要传递</a:t>
            </a:r>
            <a:r>
              <a:rPr sz="2200" b="1"/>
              <a:t>）</a:t>
            </a:r>
            <a:endParaRPr lang="en-US" altLang="zh-CN" sz="2200" b="1"/>
          </a:p>
          <a:p>
            <a:r>
              <a:rPr lang="en-US" altLang="zh-CN" sz="2200" b="1">
                <a:solidFill>
                  <a:srgbClr val="0070C0"/>
                </a:solidFill>
              </a:rPr>
              <a:t>2</a:t>
            </a:r>
            <a:r>
              <a:rPr sz="2200" b="1">
                <a:solidFill>
                  <a:srgbClr val="0070C0"/>
                </a:solidFill>
              </a:rPr>
              <a:t>、</a:t>
            </a:r>
            <a:r>
              <a:rPr lang="en-US" altLang="zh-CN" sz="2200" b="1">
                <a:solidFill>
                  <a:srgbClr val="0070C0"/>
                </a:solidFill>
                <a:sym typeface="+mn-ea"/>
              </a:rPr>
              <a:t>MEM_STAGE</a:t>
            </a:r>
            <a:r>
              <a:rPr sz="2200" b="1">
                <a:solidFill>
                  <a:srgbClr val="0070C0"/>
                </a:solidFill>
                <a:sym typeface="+mn-ea"/>
              </a:rPr>
              <a:t>模块的输入信号</a:t>
            </a:r>
            <a:r>
              <a:rPr altLang="zh-CN" sz="2200" b="1">
                <a:solidFill>
                  <a:srgbClr val="0070C0"/>
                </a:solidFill>
                <a:sym typeface="+mn-ea"/>
              </a:rPr>
              <a:t>有：</a:t>
            </a:r>
            <a:endParaRPr altLang="zh-CN" sz="2200" b="1">
              <a:solidFill>
                <a:srgbClr val="0070C0"/>
              </a:solidFill>
              <a:sym typeface="+mn-ea"/>
            </a:endParaRPr>
          </a:p>
          <a:p>
            <a:r>
              <a:rPr sz="2200" b="1"/>
              <a:t>MEM_STAGE stage4 (wmem, Alu_Result[</a:t>
            </a:r>
            <a:r>
              <a:rPr lang="en-US" altLang="zh-CN" sz="2200" b="1"/>
              <a:t>6</a:t>
            </a:r>
            <a:r>
              <a:rPr sz="2200" b="1"/>
              <a:t>:</a:t>
            </a:r>
            <a:r>
              <a:rPr lang="en-US" altLang="zh-CN" sz="2200" b="1"/>
              <a:t>2</a:t>
            </a:r>
            <a:r>
              <a:rPr sz="2200" b="1"/>
              <a:t>], rb, ~Clock, mo);</a:t>
            </a:r>
            <a:endParaRPr sz="2200" b="1"/>
          </a:p>
          <a:p>
            <a:r>
              <a:rPr sz="2200" b="1"/>
              <a:t>输入信号有：</a:t>
            </a:r>
            <a:r>
              <a:rPr sz="2200" b="1">
                <a:sym typeface="+mn-ea"/>
              </a:rPr>
              <a:t>wmem, Alu_Result[</a:t>
            </a:r>
            <a:r>
              <a:rPr lang="en-US" altLang="zh-CN" sz="2200" b="1">
                <a:sym typeface="+mn-ea"/>
              </a:rPr>
              <a:t>6</a:t>
            </a:r>
            <a:r>
              <a:rPr sz="2200" b="1">
                <a:sym typeface="+mn-ea"/>
              </a:rPr>
              <a:t>:</a:t>
            </a:r>
            <a:r>
              <a:rPr lang="en-US" altLang="zh-CN" sz="2200" b="1">
                <a:sym typeface="+mn-ea"/>
              </a:rPr>
              <a:t>2</a:t>
            </a:r>
            <a:r>
              <a:rPr sz="2200" b="1">
                <a:sym typeface="+mn-ea"/>
              </a:rPr>
              <a:t>], rb（不考虑时钟信号）</a:t>
            </a:r>
            <a:endParaRPr sz="2200" b="1">
              <a:sym typeface="+mn-ea"/>
            </a:endParaRPr>
          </a:p>
          <a:p>
            <a:r>
              <a:rPr sz="2200" b="1">
                <a:sym typeface="+mn-ea"/>
              </a:rPr>
              <a:t>无内部</a:t>
            </a:r>
            <a:r>
              <a:rPr lang="en-US" altLang="zh-CN" sz="2200" b="1">
                <a:sym typeface="+mn-ea"/>
              </a:rPr>
              <a:t>wire</a:t>
            </a:r>
            <a:r>
              <a:rPr sz="2200" b="1">
                <a:sym typeface="+mn-ea"/>
              </a:rPr>
              <a:t>信号</a:t>
            </a:r>
            <a:endParaRPr sz="2200" b="1">
              <a:sym typeface="+mn-ea"/>
            </a:endParaRPr>
          </a:p>
          <a:p>
            <a:r>
              <a:rPr sz="2200" b="1">
                <a:solidFill>
                  <a:srgbClr val="0070C0"/>
                </a:solidFill>
              </a:rPr>
              <a:t>3、需要传递的信号有：</a:t>
            </a:r>
            <a:r>
              <a:rPr sz="2200" b="1">
                <a:sym typeface="+mn-ea"/>
              </a:rPr>
              <a:t>Alu_Result, </a:t>
            </a:r>
            <a:r>
              <a:rPr lang="en-US" altLang="zh-CN" sz="2200" b="1">
                <a:sym typeface="+mn-ea"/>
              </a:rPr>
              <a:t>rb</a:t>
            </a:r>
            <a:r>
              <a:rPr sz="2200" b="1">
                <a:sym typeface="+mn-ea"/>
              </a:rPr>
              <a:t>，wmem，</a:t>
            </a:r>
            <a:r>
              <a:rPr altLang="zh-CN" sz="2200" b="1">
                <a:sym typeface="+mn-ea"/>
              </a:rPr>
              <a:t>m2reg，</a:t>
            </a:r>
            <a:r>
              <a:rPr sz="2200" b="1">
                <a:sym typeface="+mn-ea"/>
              </a:rPr>
              <a:t>wreg，</a:t>
            </a:r>
            <a:r>
              <a:rPr lang="en-US" altLang="zh-CN" sz="2200" b="1">
                <a:sym typeface="+mn-ea"/>
              </a:rPr>
              <a:t>rn</a:t>
            </a:r>
            <a:endParaRPr sz="2200" b="1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284550"/>
            <a:ext cx="10969200" cy="705600"/>
          </a:xfrm>
        </p:spPr>
        <p:txBody>
          <a:bodyPr/>
          <a:p>
            <a:r>
              <a:rPr lang="zh-CN" altLang="en-US" sz="2400">
                <a:solidFill>
                  <a:srgbClr val="FF0000"/>
                </a:solidFill>
              </a:rPr>
              <a:t>【例】</a:t>
            </a:r>
            <a:r>
              <a:rPr lang="en-US" altLang="zh-CN" sz="2400">
                <a:solidFill>
                  <a:srgbClr val="FF0000"/>
                </a:solidFill>
              </a:rPr>
              <a:t>MEM_WB</a:t>
            </a:r>
            <a:r>
              <a:rPr sz="2400">
                <a:solidFill>
                  <a:srgbClr val="FF0000"/>
                </a:solidFill>
              </a:rPr>
              <a:t>级流水线寄存器堆的构造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608330" y="866140"/>
            <a:ext cx="10968990" cy="5573395"/>
          </a:xfrm>
        </p:spPr>
        <p:txBody>
          <a:bodyPr>
            <a:noAutofit/>
          </a:bodyPr>
          <a:p>
            <a:r>
              <a:rPr sz="2200" b="1"/>
              <a:t>【分析】</a:t>
            </a:r>
            <a:r>
              <a:rPr lang="en-US" altLang="zh-CN" sz="2200" b="1"/>
              <a:t>MEM-WB</a:t>
            </a:r>
            <a:r>
              <a:rPr sz="2200" b="1"/>
              <a:t>级需要传输的信号有哪些？（查看顶层模块</a:t>
            </a:r>
            <a:r>
              <a:rPr lang="en-US" altLang="zh-CN" sz="2200" b="1"/>
              <a:t>SCCPU.V</a:t>
            </a:r>
            <a:r>
              <a:rPr sz="2200" b="1"/>
              <a:t>）</a:t>
            </a:r>
            <a:endParaRPr sz="2200" b="1"/>
          </a:p>
          <a:p>
            <a:r>
              <a:rPr lang="en-US" altLang="zh-CN" sz="2200" b="1">
                <a:solidFill>
                  <a:srgbClr val="0070C0"/>
                </a:solidFill>
              </a:rPr>
              <a:t>1</a:t>
            </a:r>
            <a:r>
              <a:rPr sz="2200" b="1">
                <a:solidFill>
                  <a:srgbClr val="0070C0"/>
                </a:solidFill>
              </a:rPr>
              <a:t>、</a:t>
            </a:r>
            <a:r>
              <a:rPr lang="en-US" altLang="zh-CN" sz="2200" b="1">
                <a:solidFill>
                  <a:srgbClr val="0070C0"/>
                </a:solidFill>
              </a:rPr>
              <a:t>MEM_STAGE</a:t>
            </a:r>
            <a:r>
              <a:rPr sz="2200" b="1">
                <a:solidFill>
                  <a:srgbClr val="0070C0"/>
                </a:solidFill>
              </a:rPr>
              <a:t>模块的相关信号</a:t>
            </a:r>
            <a:r>
              <a:rPr altLang="zh-CN" sz="2200" b="1">
                <a:solidFill>
                  <a:srgbClr val="0070C0"/>
                </a:solidFill>
              </a:rPr>
              <a:t>有：</a:t>
            </a:r>
            <a:endParaRPr altLang="zh-CN" sz="2200" b="1">
              <a:solidFill>
                <a:srgbClr val="0070C0"/>
              </a:solidFill>
            </a:endParaRPr>
          </a:p>
          <a:p>
            <a:r>
              <a:rPr sz="2200" b="1">
                <a:sym typeface="+mn-ea"/>
              </a:rPr>
              <a:t>MEM_STAGE stage4 (wmem, Alu_Result[</a:t>
            </a:r>
            <a:r>
              <a:rPr lang="en-US" altLang="zh-CN" sz="2200" b="1">
                <a:sym typeface="+mn-ea"/>
              </a:rPr>
              <a:t>6</a:t>
            </a:r>
            <a:r>
              <a:rPr sz="2200" b="1">
                <a:sym typeface="+mn-ea"/>
              </a:rPr>
              <a:t>:</a:t>
            </a:r>
            <a:r>
              <a:rPr lang="en-US" altLang="zh-CN" sz="2200" b="1">
                <a:sym typeface="+mn-ea"/>
              </a:rPr>
              <a:t>2</a:t>
            </a:r>
            <a:r>
              <a:rPr sz="2200" b="1">
                <a:sym typeface="+mn-ea"/>
              </a:rPr>
              <a:t>], rb, ~Clock, mo);</a:t>
            </a:r>
            <a:endParaRPr sz="2200" b="1"/>
          </a:p>
          <a:p>
            <a:r>
              <a:rPr sz="2200" b="1">
                <a:sym typeface="+mn-ea"/>
              </a:rPr>
              <a:t>输出信号有：</a:t>
            </a:r>
            <a:r>
              <a:rPr lang="en-US" altLang="zh-CN" sz="2200" b="1">
                <a:sym typeface="+mn-ea"/>
              </a:rPr>
              <a:t>mo</a:t>
            </a:r>
            <a:endParaRPr sz="2200" b="1">
              <a:sym typeface="+mn-ea"/>
            </a:endParaRPr>
          </a:p>
          <a:p>
            <a:r>
              <a:rPr sz="2200" b="1">
                <a:sym typeface="+mn-ea"/>
              </a:rPr>
              <a:t>无内部</a:t>
            </a:r>
            <a:r>
              <a:rPr lang="en-US" altLang="zh-CN" sz="2200" b="1">
                <a:sym typeface="+mn-ea"/>
              </a:rPr>
              <a:t>wire</a:t>
            </a:r>
            <a:r>
              <a:rPr sz="2200" b="1">
                <a:sym typeface="+mn-ea"/>
              </a:rPr>
              <a:t>信号</a:t>
            </a:r>
            <a:endParaRPr lang="en-US" altLang="zh-CN" sz="2200" b="1"/>
          </a:p>
          <a:p>
            <a:r>
              <a:rPr lang="en-US" altLang="zh-CN" sz="2200" b="1">
                <a:solidFill>
                  <a:srgbClr val="0070C0"/>
                </a:solidFill>
              </a:rPr>
              <a:t>2</a:t>
            </a:r>
            <a:r>
              <a:rPr sz="2200" b="1">
                <a:solidFill>
                  <a:srgbClr val="0070C0"/>
                </a:solidFill>
              </a:rPr>
              <a:t>、</a:t>
            </a:r>
            <a:r>
              <a:rPr lang="en-US" altLang="zh-CN" sz="2200" b="1">
                <a:solidFill>
                  <a:srgbClr val="0070C0"/>
                </a:solidFill>
                <a:sym typeface="+mn-ea"/>
              </a:rPr>
              <a:t>WB_STAGE</a:t>
            </a:r>
            <a:r>
              <a:rPr sz="2200" b="1">
                <a:solidFill>
                  <a:srgbClr val="0070C0"/>
                </a:solidFill>
                <a:sym typeface="+mn-ea"/>
              </a:rPr>
              <a:t>模块的输入信号</a:t>
            </a:r>
            <a:r>
              <a:rPr altLang="zh-CN" sz="2200" b="1">
                <a:solidFill>
                  <a:srgbClr val="0070C0"/>
                </a:solidFill>
                <a:sym typeface="+mn-ea"/>
              </a:rPr>
              <a:t>有：</a:t>
            </a:r>
            <a:endParaRPr altLang="zh-CN" sz="2200" b="1">
              <a:solidFill>
                <a:srgbClr val="0070C0"/>
              </a:solidFill>
              <a:sym typeface="+mn-ea"/>
            </a:endParaRPr>
          </a:p>
          <a:p>
            <a:r>
              <a:rPr sz="2200" b="1"/>
              <a:t>WB_STAGE stage5 (Alu_Result, mo, m2reg, wdi);</a:t>
            </a:r>
            <a:endParaRPr sz="2200" b="1"/>
          </a:p>
          <a:p>
            <a:r>
              <a:rPr sz="2200" b="1"/>
              <a:t>输入信号有：</a:t>
            </a:r>
            <a:r>
              <a:rPr sz="2200" b="1">
                <a:sym typeface="+mn-ea"/>
              </a:rPr>
              <a:t>Alu_Result, mo, m2reg</a:t>
            </a:r>
            <a:endParaRPr sz="2200" b="1">
              <a:sym typeface="+mn-ea"/>
            </a:endParaRPr>
          </a:p>
          <a:p>
            <a:r>
              <a:rPr sz="2200" b="1">
                <a:sym typeface="+mn-ea"/>
              </a:rPr>
              <a:t>无内部</a:t>
            </a:r>
            <a:r>
              <a:rPr lang="en-US" altLang="zh-CN" sz="2200" b="1">
                <a:sym typeface="+mn-ea"/>
              </a:rPr>
              <a:t>wire</a:t>
            </a:r>
            <a:r>
              <a:rPr sz="2200" b="1">
                <a:sym typeface="+mn-ea"/>
              </a:rPr>
              <a:t>信号</a:t>
            </a:r>
            <a:endParaRPr sz="2200" b="1">
              <a:sym typeface="+mn-ea"/>
            </a:endParaRPr>
          </a:p>
          <a:p>
            <a:r>
              <a:rPr sz="2200" b="1">
                <a:solidFill>
                  <a:srgbClr val="0070C0"/>
                </a:solidFill>
              </a:rPr>
              <a:t>3、需要传递的信号有：</a:t>
            </a:r>
            <a:r>
              <a:rPr sz="2200" b="1">
                <a:sym typeface="+mn-ea"/>
              </a:rPr>
              <a:t>Alu_Result，</a:t>
            </a:r>
            <a:r>
              <a:rPr altLang="zh-CN" sz="2200" b="1">
                <a:sym typeface="+mn-ea"/>
              </a:rPr>
              <a:t>m2reg，</a:t>
            </a:r>
            <a:r>
              <a:rPr sz="2200" b="1">
                <a:sym typeface="+mn-ea"/>
              </a:rPr>
              <a:t>wreg，</a:t>
            </a:r>
            <a:r>
              <a:rPr lang="en-US" altLang="zh-CN" sz="2200" b="1">
                <a:sym typeface="+mn-ea"/>
              </a:rPr>
              <a:t>rn</a:t>
            </a:r>
            <a:r>
              <a:rPr sz="2200" b="1">
                <a:sym typeface="+mn-ea"/>
              </a:rPr>
              <a:t>，</a:t>
            </a:r>
            <a:r>
              <a:rPr lang="en-US" altLang="zh-CN" sz="2200" b="1">
                <a:sym typeface="+mn-ea"/>
              </a:rPr>
              <a:t>mo</a:t>
            </a:r>
            <a:endParaRPr lang="en-US" altLang="zh-CN" sz="2200" b="1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/>
          <p:cNvGraphicFramePr/>
          <p:nvPr/>
        </p:nvGraphicFramePr>
        <p:xfrm>
          <a:off x="628015" y="1598295"/>
          <a:ext cx="11183620" cy="4837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18144490" imgH="8507730" progId="Visio.Drawing.11">
                  <p:embed/>
                </p:oleObj>
              </mc:Choice>
              <mc:Fallback>
                <p:oleObj name="" r:id="rId1" imgW="18144490" imgH="8507730" progId="Visio.Drawing.11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8015" y="1598295"/>
                        <a:ext cx="11183620" cy="4837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五级流水线</a:t>
            </a:r>
            <a:r>
              <a:rPr lang="en-US" altLang="zh-CN"/>
              <a:t>CPU</a:t>
            </a:r>
            <a:r>
              <a:t>架构图</a:t>
            </a: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104900"/>
            <a:ext cx="10968990" cy="4838065"/>
          </a:xfrm>
        </p:spPr>
        <p:txBody>
          <a:bodyPr>
            <a:normAutofit/>
          </a:bodyPr>
          <a:p>
            <a:r>
              <a:rPr sz="2400" b="1">
                <a:solidFill>
                  <a:srgbClr val="FF0000"/>
                </a:solidFill>
                <a:sym typeface="+mn-ea"/>
              </a:rPr>
              <a:t>实验报告要求：</a:t>
            </a:r>
            <a:endParaRPr sz="2400" b="1">
              <a:solidFill>
                <a:srgbClr val="FF0000"/>
              </a:solidFill>
              <a:sym typeface="+mn-ea"/>
            </a:endParaRPr>
          </a:p>
          <a:p>
            <a:pPr algn="l">
              <a:buClrTx/>
              <a:buSzTx/>
            </a:pPr>
            <a:r>
              <a:rPr lang="en-US" altLang="zh-CN" sz="2400" b="1">
                <a:sym typeface="+mn-ea"/>
              </a:rPr>
              <a:t>1. </a:t>
            </a:r>
            <a:r>
              <a:rPr sz="2400" b="1">
                <a:sym typeface="+mn-ea"/>
              </a:rPr>
              <a:t>在单周期</a:t>
            </a:r>
            <a:r>
              <a:rPr lang="en-US" altLang="zh-CN" sz="2400" b="1">
                <a:sym typeface="+mn-ea"/>
              </a:rPr>
              <a:t>CPU</a:t>
            </a:r>
            <a:r>
              <a:rPr sz="2400" b="1">
                <a:sym typeface="+mn-ea"/>
              </a:rPr>
              <a:t>代码基础上，完成</a:t>
            </a:r>
            <a:r>
              <a:rPr lang="en-US" altLang="zh-CN" sz="2400" b="1">
                <a:sym typeface="+mn-ea"/>
              </a:rPr>
              <a:t>流水线CPU代码。</a:t>
            </a:r>
            <a:endParaRPr lang="en-US" altLang="zh-CN" sz="2400" b="1">
              <a:sym typeface="+mn-ea"/>
            </a:endParaRPr>
          </a:p>
          <a:p>
            <a:pPr algn="l">
              <a:buClrTx/>
              <a:buSzTx/>
            </a:pPr>
            <a:r>
              <a:rPr lang="en-US" altLang="zh-CN" sz="2400" b="1">
                <a:sym typeface="+mn-ea"/>
              </a:rPr>
              <a:t>2. </a:t>
            </a:r>
            <a:r>
              <a:rPr sz="2400" b="1">
                <a:solidFill>
                  <a:srgbClr val="FF0000"/>
                </a:solidFill>
                <a:sym typeface="+mn-ea"/>
              </a:rPr>
              <a:t>自行设计指令序列</a:t>
            </a:r>
            <a:r>
              <a:rPr sz="2400" b="1">
                <a:solidFill>
                  <a:schemeClr val="accent1"/>
                </a:solidFill>
                <a:sym typeface="+mn-ea"/>
              </a:rPr>
              <a:t>（对照</a:t>
            </a:r>
            <a:r>
              <a:rPr lang="en-US" altLang="zh-CN" sz="2400" b="1">
                <a:solidFill>
                  <a:schemeClr val="accent1"/>
                </a:solidFill>
                <a:sym typeface="+mn-ea"/>
              </a:rPr>
              <a:t>PPT</a:t>
            </a:r>
            <a:r>
              <a:rPr sz="2400" b="1">
                <a:solidFill>
                  <a:schemeClr val="accent1"/>
                </a:solidFill>
                <a:sym typeface="+mn-ea"/>
              </a:rPr>
              <a:t>中的示例进行设计）</a:t>
            </a:r>
            <a:r>
              <a:rPr sz="2400" b="1">
                <a:sym typeface="+mn-ea"/>
              </a:rPr>
              <a:t>，初始化</a:t>
            </a:r>
            <a:r>
              <a:rPr lang="en-US" altLang="zh-CN" sz="2400" b="1">
                <a:sym typeface="+mn-ea"/>
              </a:rPr>
              <a:t>inst_mem</a:t>
            </a:r>
            <a:r>
              <a:rPr sz="2400" b="1">
                <a:sym typeface="+mn-ea"/>
              </a:rPr>
              <a:t>，对</a:t>
            </a:r>
            <a:r>
              <a:rPr lang="en-US" altLang="zh-CN" sz="2400" b="1">
                <a:sym typeface="+mn-ea"/>
              </a:rPr>
              <a:t>流水线CPU</a:t>
            </a:r>
            <a:r>
              <a:rPr sz="2400" b="1">
                <a:sym typeface="+mn-ea"/>
              </a:rPr>
              <a:t>进行</a:t>
            </a:r>
            <a:r>
              <a:rPr lang="en-US" altLang="zh-CN" sz="2400" b="1">
                <a:sym typeface="+mn-ea"/>
              </a:rPr>
              <a:t>仿真</a:t>
            </a:r>
            <a:r>
              <a:rPr sz="2400" b="1">
                <a:sym typeface="+mn-ea"/>
              </a:rPr>
              <a:t>，并分析仿真</a:t>
            </a:r>
            <a:r>
              <a:rPr lang="en-US" altLang="zh-CN" sz="2400" b="1">
                <a:sym typeface="+mn-ea"/>
              </a:rPr>
              <a:t>结果。</a:t>
            </a:r>
            <a:r>
              <a:rPr sz="2400" b="1">
                <a:sym typeface="+mn-ea"/>
              </a:rPr>
              <a:t>对时序逻辑电路进行分析，得出正确的设计思路。</a:t>
            </a:r>
            <a:endParaRPr lang="en-US" altLang="zh-CN" sz="2400" b="1">
              <a:sym typeface="+mn-ea"/>
            </a:endParaRPr>
          </a:p>
          <a:p>
            <a:pPr algn="l">
              <a:buClrTx/>
              <a:buSzTx/>
            </a:pPr>
            <a:r>
              <a:rPr lang="en-US" altLang="zh-CN" sz="2400" b="1">
                <a:sym typeface="+mn-ea"/>
              </a:rPr>
              <a:t>3. </a:t>
            </a:r>
            <a:r>
              <a:rPr sz="2400" b="1">
                <a:sym typeface="+mn-ea"/>
              </a:rPr>
              <a:t>补充及修正</a:t>
            </a:r>
            <a:r>
              <a:rPr lang="en-US" altLang="zh-CN" sz="2400" b="1">
                <a:sym typeface="+mn-ea"/>
              </a:rPr>
              <a:t>五级流水线CPU</a:t>
            </a:r>
            <a:r>
              <a:rPr sz="2400" b="1">
                <a:sym typeface="+mn-ea"/>
              </a:rPr>
              <a:t>架构</a:t>
            </a:r>
            <a:r>
              <a:rPr lang="en-US" altLang="zh-CN" sz="2400" b="1">
                <a:sym typeface="+mn-ea"/>
              </a:rPr>
              <a:t>图，要求：</a:t>
            </a:r>
            <a:endParaRPr lang="en-US" altLang="zh-CN" sz="2400" b="1">
              <a:sym typeface="+mn-ea"/>
            </a:endParaRPr>
          </a:p>
          <a:p>
            <a:pPr marL="342900" indent="-342900" algn="l">
              <a:buClrTx/>
              <a:buSzTx/>
              <a:buFont typeface="Wingdings" panose="05000000000000000000" charset="0"/>
              <a:buChar char="Ø"/>
            </a:pPr>
            <a:r>
              <a:rPr sz="2400" b="1">
                <a:sym typeface="+mn-ea"/>
              </a:rPr>
              <a:t>严格按照代码进行补充，</a:t>
            </a:r>
            <a:r>
              <a:rPr lang="en-US" altLang="zh-CN" sz="2400" b="1">
                <a:sym typeface="+mn-ea"/>
              </a:rPr>
              <a:t>标出</a:t>
            </a:r>
            <a:r>
              <a:rPr sz="2400" b="1">
                <a:sym typeface="+mn-ea"/>
              </a:rPr>
              <a:t>代码</a:t>
            </a:r>
            <a:r>
              <a:rPr lang="en-US" altLang="zh-CN" sz="2400" b="1">
                <a:sym typeface="+mn-ea"/>
              </a:rPr>
              <a:t>中各信号</a:t>
            </a:r>
            <a:r>
              <a:rPr sz="2400" b="1">
                <a:sym typeface="+mn-ea"/>
              </a:rPr>
              <a:t>在图中的位置，</a:t>
            </a:r>
            <a:r>
              <a:rPr lang="en-US" altLang="zh-CN" sz="2400" b="1">
                <a:sym typeface="+mn-ea"/>
              </a:rPr>
              <a:t>名称</a:t>
            </a:r>
            <a:r>
              <a:rPr sz="2400" b="1">
                <a:sym typeface="+mn-ea"/>
              </a:rPr>
              <a:t>与代码一致；</a:t>
            </a:r>
            <a:endParaRPr sz="2400" b="1">
              <a:sym typeface="+mn-ea"/>
            </a:endParaRPr>
          </a:p>
          <a:p>
            <a:pPr marL="342900" indent="-342900" algn="l">
              <a:buClrTx/>
              <a:buSzTx/>
              <a:buFont typeface="Wingdings" panose="05000000000000000000" charset="0"/>
              <a:buChar char="Ø"/>
            </a:pPr>
            <a:r>
              <a:rPr lang="en-US" altLang="zh-CN" sz="2400" b="1">
                <a:sym typeface="+mn-ea"/>
              </a:rPr>
              <a:t>说明各信号在CPU工作流程中的作用。</a:t>
            </a:r>
            <a:endParaRPr lang="en-US" altLang="zh-CN" sz="2400" b="1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5705" y="419100"/>
            <a:ext cx="9799320" cy="1189990"/>
          </a:xfrm>
        </p:spPr>
        <p:txBody>
          <a:bodyPr>
            <a:normAutofit/>
          </a:bodyPr>
          <a:p>
            <a:r>
              <a:rPr lang="zh-CN" altLang="zh-CN"/>
              <a:t>相关说明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918845" y="1706245"/>
            <a:ext cx="10354945" cy="4547870"/>
          </a:xfrm>
        </p:spPr>
        <p:txBody>
          <a:bodyPr>
            <a:noAutofit/>
          </a:bodyPr>
          <a:p>
            <a:pPr algn="l"/>
            <a:r>
              <a:rPr lang="en-US" altLang="zh-CN" sz="3600" b="1">
                <a:solidFill>
                  <a:srgbClr val="7030A0"/>
                </a:solidFill>
              </a:rPr>
              <a:t>1</a:t>
            </a:r>
            <a:r>
              <a:rPr lang="zh-CN" altLang="en-US" sz="3600" b="1">
                <a:solidFill>
                  <a:srgbClr val="7030A0"/>
                </a:solidFill>
              </a:rPr>
              <a:t>、请进入</a:t>
            </a:r>
            <a:r>
              <a:rPr lang="en-US" altLang="zh-CN" sz="3600" b="1">
                <a:solidFill>
                  <a:srgbClr val="7030A0"/>
                </a:solidFill>
              </a:rPr>
              <a:t>Windows7 </a:t>
            </a:r>
            <a:r>
              <a:rPr lang="en-US" altLang="zh-CN" sz="3600" b="1">
                <a:solidFill>
                  <a:srgbClr val="FF0000"/>
                </a:solidFill>
              </a:rPr>
              <a:t>32</a:t>
            </a:r>
            <a:r>
              <a:rPr lang="zh-CN" altLang="en-US" sz="3600" b="1">
                <a:solidFill>
                  <a:srgbClr val="FF0000"/>
                </a:solidFill>
              </a:rPr>
              <a:t>位</a:t>
            </a:r>
            <a:r>
              <a:rPr lang="en-US" altLang="zh-CN" sz="3600" b="1">
                <a:solidFill>
                  <a:srgbClr val="FF0000"/>
                </a:solidFill>
              </a:rPr>
              <a:t>OS</a:t>
            </a:r>
            <a:endParaRPr lang="en-US" altLang="zh-CN" sz="3600" b="1">
              <a:solidFill>
                <a:srgbClr val="7030A0"/>
              </a:solidFill>
            </a:endParaRPr>
          </a:p>
          <a:p>
            <a:pPr algn="l"/>
            <a:r>
              <a:rPr lang="zh-CN" altLang="en-US" sz="3600" b="1">
                <a:solidFill>
                  <a:srgbClr val="7030A0"/>
                </a:solidFill>
              </a:rPr>
              <a:t>（</a:t>
            </a:r>
            <a:r>
              <a:rPr lang="zh-CN" altLang="en-US" sz="3600" b="1">
                <a:solidFill>
                  <a:srgbClr val="FF0000"/>
                </a:solidFill>
              </a:rPr>
              <a:t>仅限</a:t>
            </a:r>
            <a:r>
              <a:rPr lang="en-US" altLang="zh-CN" sz="3600" b="1">
                <a:solidFill>
                  <a:srgbClr val="FF0000"/>
                </a:solidFill>
              </a:rPr>
              <a:t>A2-413-1</a:t>
            </a:r>
            <a:r>
              <a:rPr lang="zh-CN" altLang="en-US" sz="3600" b="1">
                <a:solidFill>
                  <a:srgbClr val="FF0000"/>
                </a:solidFill>
              </a:rPr>
              <a:t>机房</a:t>
            </a:r>
            <a:r>
              <a:rPr lang="zh-CN" altLang="en-US" sz="3600" b="1">
                <a:solidFill>
                  <a:srgbClr val="7030A0"/>
                </a:solidFill>
              </a:rPr>
              <a:t>，</a:t>
            </a:r>
            <a:r>
              <a:rPr lang="zh-CN" altLang="en-US" sz="3600" b="1">
                <a:solidFill>
                  <a:srgbClr val="FF0000"/>
                </a:solidFill>
              </a:rPr>
              <a:t>其余机房请进入</a:t>
            </a:r>
            <a:r>
              <a:rPr lang="en-US" altLang="zh-CN" sz="3600" b="1">
                <a:solidFill>
                  <a:srgbClr val="FF0000"/>
                </a:solidFill>
              </a:rPr>
              <a:t>64</a:t>
            </a:r>
            <a:r>
              <a:rPr lang="zh-CN" altLang="en-US" sz="3600" b="1">
                <a:solidFill>
                  <a:srgbClr val="FF0000"/>
                </a:solidFill>
              </a:rPr>
              <a:t>位</a:t>
            </a:r>
            <a:r>
              <a:rPr lang="en-US" altLang="zh-CN" sz="3600" b="1">
                <a:solidFill>
                  <a:srgbClr val="FF0000"/>
                </a:solidFill>
              </a:rPr>
              <a:t>OS</a:t>
            </a:r>
            <a:r>
              <a:rPr lang="zh-CN" altLang="en-US" sz="3600" b="1">
                <a:solidFill>
                  <a:srgbClr val="7030A0"/>
                </a:solidFill>
              </a:rPr>
              <a:t>）</a:t>
            </a:r>
            <a:endParaRPr lang="en-US" altLang="zh-CN" sz="3600" b="1">
              <a:solidFill>
                <a:srgbClr val="7030A0"/>
              </a:solidFill>
            </a:endParaRPr>
          </a:p>
          <a:p>
            <a:pPr algn="l"/>
            <a:r>
              <a:rPr lang="en-US" altLang="zh-CN" sz="3600" b="1">
                <a:solidFill>
                  <a:srgbClr val="7030A0"/>
                </a:solidFill>
              </a:rPr>
              <a:t>2</a:t>
            </a:r>
            <a:r>
              <a:rPr lang="zh-CN" altLang="en-US" sz="3600" b="1">
                <a:solidFill>
                  <a:srgbClr val="7030A0"/>
                </a:solidFill>
              </a:rPr>
              <a:t>、课件下载地址为</a:t>
            </a:r>
            <a:r>
              <a:rPr lang="en-US" altLang="zh-CN" sz="3600" b="1">
                <a:solidFill>
                  <a:srgbClr val="FF0000"/>
                </a:solidFill>
              </a:rPr>
              <a:t>http</a:t>
            </a:r>
            <a:r>
              <a:rPr lang="en-US" altLang="zh-CN" sz="3600" b="1">
                <a:solidFill>
                  <a:srgbClr val="7030A0"/>
                </a:solidFill>
              </a:rPr>
              <a:t>://192.168.101.131</a:t>
            </a:r>
            <a:endParaRPr lang="en-US" altLang="zh-CN" sz="3600" b="1">
              <a:solidFill>
                <a:srgbClr val="7030A0"/>
              </a:solidFill>
            </a:endParaRPr>
          </a:p>
          <a:p>
            <a:pPr algn="l"/>
            <a:r>
              <a:rPr lang="en-US" altLang="zh-CN" sz="3600" b="1">
                <a:solidFill>
                  <a:srgbClr val="7030A0"/>
                </a:solidFill>
              </a:rPr>
              <a:t>3</a:t>
            </a:r>
            <a:r>
              <a:rPr lang="zh-CN" altLang="en-US" sz="3600" b="1">
                <a:solidFill>
                  <a:srgbClr val="7030A0"/>
                </a:solidFill>
              </a:rPr>
              <a:t>、实验中心</a:t>
            </a:r>
            <a:r>
              <a:rPr lang="zh-CN" altLang="en-US" sz="3600" b="1">
                <a:solidFill>
                  <a:srgbClr val="7030A0"/>
                </a:solidFill>
                <a:sym typeface="+mn-ea"/>
              </a:rPr>
              <a:t>机房安装有</a:t>
            </a:r>
            <a:r>
              <a:rPr lang="en-US" altLang="zh-CN" sz="3600" b="1">
                <a:solidFill>
                  <a:srgbClr val="7030A0"/>
                </a:solidFill>
              </a:rPr>
              <a:t>Visio</a:t>
            </a:r>
            <a:r>
              <a:rPr lang="zh-CN" altLang="en-US" sz="3600" b="1">
                <a:solidFill>
                  <a:srgbClr val="7030A0"/>
                </a:solidFill>
              </a:rPr>
              <a:t>绘图软件</a:t>
            </a:r>
            <a:endParaRPr lang="zh-CN" altLang="en-US" sz="3600" b="1">
              <a:solidFill>
                <a:srgbClr val="7030A0"/>
              </a:solidFill>
            </a:endParaRPr>
          </a:p>
          <a:p>
            <a:pPr algn="l"/>
            <a:r>
              <a:rPr lang="en-US" altLang="zh-CN" sz="3600" b="1">
                <a:solidFill>
                  <a:srgbClr val="7030A0"/>
                </a:solidFill>
              </a:rPr>
              <a:t>4</a:t>
            </a:r>
            <a:r>
              <a:rPr lang="zh-CN" altLang="en-US" sz="3600" b="1">
                <a:solidFill>
                  <a:srgbClr val="7030A0"/>
                </a:solidFill>
              </a:rPr>
              <a:t>、本次课程</a:t>
            </a:r>
            <a:r>
              <a:rPr lang="en-US" altLang="zh-CN" sz="3600" b="1">
                <a:solidFill>
                  <a:srgbClr val="7030A0"/>
                </a:solidFill>
              </a:rPr>
              <a:t>QQ</a:t>
            </a:r>
            <a:r>
              <a:rPr lang="zh-CN" altLang="en-US" sz="3600" b="1">
                <a:solidFill>
                  <a:srgbClr val="7030A0"/>
                </a:solidFill>
              </a:rPr>
              <a:t>群为</a:t>
            </a:r>
            <a:r>
              <a:rPr lang="en-US" altLang="zh-CN" sz="3600" b="1">
                <a:solidFill>
                  <a:srgbClr val="7030A0"/>
                </a:solidFill>
                <a:sym typeface="+mn-ea"/>
              </a:rPr>
              <a:t>460121320</a:t>
            </a:r>
            <a:endParaRPr lang="en-US" altLang="zh-CN" sz="3600" b="1">
              <a:solidFill>
                <a:srgbClr val="7030A0"/>
              </a:solidFill>
            </a:endParaRPr>
          </a:p>
          <a:p>
            <a:pPr algn="l"/>
            <a:r>
              <a:rPr lang="en-US" altLang="zh-CN" sz="3600" b="1">
                <a:solidFill>
                  <a:srgbClr val="7030A0"/>
                </a:solidFill>
              </a:rPr>
              <a:t>5</a:t>
            </a:r>
            <a:r>
              <a:rPr lang="zh-CN" altLang="en-US" sz="3600" b="1">
                <a:solidFill>
                  <a:srgbClr val="7030A0"/>
                </a:solidFill>
              </a:rPr>
              <a:t>、请大家及时完成每次的实验报告</a:t>
            </a:r>
            <a:endParaRPr lang="zh-CN" altLang="en-US" sz="3600" b="1">
              <a:solidFill>
                <a:srgbClr val="7030A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723970"/>
            <a:ext cx="10969200" cy="705600"/>
          </a:xfrm>
        </p:spPr>
        <p:txBody>
          <a:bodyPr/>
          <a:p>
            <a:r>
              <a:rPr lang="zh-CN" altLang="en-US"/>
              <a:t>实验二 五级流水线CPU设计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668145"/>
            <a:ext cx="10968990" cy="4465320"/>
          </a:xfrm>
        </p:spPr>
        <p:txBody>
          <a:bodyPr>
            <a:normAutofit/>
          </a:bodyPr>
          <a:p>
            <a:r>
              <a:rPr sz="2400" b="1">
                <a:solidFill>
                  <a:srgbClr val="FF0000"/>
                </a:solidFill>
                <a:sym typeface="+mn-ea"/>
              </a:rPr>
              <a:t>实验内容：</a:t>
            </a:r>
            <a:endParaRPr lang="zh-CN" altLang="en-US" sz="2400" b="1">
              <a:solidFill>
                <a:srgbClr val="FF0000"/>
              </a:solidFill>
            </a:endParaRPr>
          </a:p>
          <a:p>
            <a:r>
              <a:rPr sz="2400" b="1">
                <a:sym typeface="+mn-ea"/>
              </a:rPr>
              <a:t>1.在单周期CPU代码的基础上添加流水线，补充以下代码以构建具有五级流水线结构的CPU：</a:t>
            </a:r>
            <a:endParaRPr sz="2400" b="1">
              <a:sym typeface="+mn-ea"/>
            </a:endParaRPr>
          </a:p>
          <a:p>
            <a:r>
              <a:rPr sz="2400" b="1"/>
              <a:t>        1) IF_ID级流水线寄存器（instruction_register）    </a:t>
            </a:r>
            <a:endParaRPr sz="2400" b="1"/>
          </a:p>
          <a:p>
            <a:r>
              <a:rPr sz="2400" b="1"/>
              <a:t>        2) ID_EXE级流水线寄存器（id_exe_register）    </a:t>
            </a:r>
            <a:endParaRPr sz="2400" b="1"/>
          </a:p>
          <a:p>
            <a:r>
              <a:rPr sz="2400" b="1"/>
              <a:t>        3) EXE_MEM级流水线寄存器（exe_mem_register）    </a:t>
            </a:r>
            <a:endParaRPr sz="2400" b="1"/>
          </a:p>
          <a:p>
            <a:r>
              <a:rPr sz="2400" b="1"/>
              <a:t>        4) MEM_WB级流水线寄存器（mem_wb_register）</a:t>
            </a:r>
            <a:r>
              <a:rPr sz="2400"/>
              <a:t> </a:t>
            </a:r>
            <a:endParaRPr sz="24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0130" y="450850"/>
            <a:ext cx="7586345" cy="5193665"/>
          </a:xfrm>
        </p:spPr>
        <p:txBody>
          <a:bodyPr>
            <a:noAutofit/>
          </a:bodyPr>
          <a:p>
            <a:r>
              <a:rPr sz="2400" b="1">
                <a:sym typeface="+mn-ea"/>
              </a:rPr>
              <a:t>2. 按以下方式对寄存器与数据存储器进行初始化：</a:t>
            </a:r>
            <a:endParaRPr sz="2400" b="1">
              <a:sym typeface="+mn-ea"/>
            </a:endParaRPr>
          </a:p>
          <a:p>
            <a:r>
              <a:rPr sz="2400" b="1">
                <a:solidFill>
                  <a:srgbClr val="0070C0"/>
                </a:solidFill>
                <a:sym typeface="+mn-ea"/>
              </a:rPr>
              <a:t>寄存器：</a:t>
            </a:r>
            <a:endParaRPr sz="2400" b="1">
              <a:solidFill>
                <a:srgbClr val="0070C0"/>
              </a:solidFill>
              <a:sym typeface="+mn-ea"/>
            </a:endParaRPr>
          </a:p>
          <a:p>
            <a:r>
              <a:rPr sz="2400" b="1">
                <a:sym typeface="+mn-ea"/>
              </a:rPr>
              <a:t>register[5'h01]&lt;=32'h00000001;</a:t>
            </a:r>
            <a:endParaRPr sz="2400" b="1">
              <a:sym typeface="+mn-ea"/>
            </a:endParaRPr>
          </a:p>
          <a:p>
            <a:r>
              <a:rPr sz="2400" b="1">
                <a:sym typeface="+mn-ea"/>
              </a:rPr>
              <a:t>register[5'h02]&lt;=32'h00000002;</a:t>
            </a:r>
            <a:endParaRPr sz="2400" b="1">
              <a:sym typeface="+mn-ea"/>
            </a:endParaRPr>
          </a:p>
          <a:p>
            <a:r>
              <a:rPr sz="2400" b="1">
                <a:sym typeface="+mn-ea"/>
              </a:rPr>
              <a:t>register[5'h03]&lt;=32'h00000003;</a:t>
            </a:r>
            <a:endParaRPr sz="2400" b="1">
              <a:sym typeface="+mn-ea"/>
            </a:endParaRPr>
          </a:p>
          <a:p>
            <a:r>
              <a:rPr sz="2400" b="1">
                <a:sym typeface="+mn-ea"/>
              </a:rPr>
              <a:t>register[5'h04]&lt;=32'h00000004;</a:t>
            </a:r>
            <a:endParaRPr sz="2400" b="1">
              <a:sym typeface="+mn-ea"/>
            </a:endParaRPr>
          </a:p>
          <a:p>
            <a:r>
              <a:rPr sz="2400" b="1">
                <a:sym typeface="+mn-ea"/>
              </a:rPr>
              <a:t>register[5'h05]&lt;=32'h00000005;</a:t>
            </a:r>
            <a:endParaRPr sz="2400" b="1">
              <a:sym typeface="+mn-ea"/>
            </a:endParaRPr>
          </a:p>
          <a:p>
            <a:r>
              <a:rPr sz="2400" b="1">
                <a:sym typeface="+mn-ea"/>
              </a:rPr>
              <a:t>register[5'h06]&lt;=32'h00000006;</a:t>
            </a:r>
            <a:endParaRPr sz="2400" b="1">
              <a:sym typeface="+mn-ea"/>
            </a:endParaRPr>
          </a:p>
          <a:p>
            <a:r>
              <a:rPr sz="2400" b="1">
                <a:sym typeface="+mn-ea"/>
              </a:rPr>
              <a:t>register[5'h07]&lt;=32'h00000007;</a:t>
            </a:r>
            <a:endParaRPr sz="2400" b="1">
              <a:sym typeface="+mn-ea"/>
            </a:endParaRPr>
          </a:p>
          <a:p>
            <a:r>
              <a:rPr sz="2400" b="1">
                <a:sym typeface="+mn-ea"/>
              </a:rPr>
              <a:t>register[5'h08]&lt;=32'h00000008;</a:t>
            </a:r>
            <a:endParaRPr sz="24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92545" y="1050290"/>
            <a:ext cx="5022215" cy="5433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数据存储器：</a:t>
            </a:r>
            <a:endParaRPr lang="zh-CN" altLang="en-US" sz="2400" b="1">
              <a:solidFill>
                <a:srgbClr val="0070C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ram[5'h01]=32'h00000001;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ram[5'h02]=32'h00000002;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ram[5'h03]=32'h00000003;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ram[5'h04]=32'h00000004;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ram[5'h05]=32'h00000005;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ram[5'h06]=32'h00000006;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ram[5'h07]=32'h00000007;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ram[5'h08]=32'h00000008;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4505" y="543560"/>
            <a:ext cx="11332210" cy="5489575"/>
          </a:xfrm>
        </p:spPr>
        <p:txBody>
          <a:bodyPr>
            <a:noAutofit/>
          </a:bodyPr>
          <a:p>
            <a:r>
              <a:rPr lang="en-US" altLang="zh-CN" sz="2300" b="1">
                <a:sym typeface="+mn-ea"/>
              </a:rPr>
              <a:t>3. </a:t>
            </a:r>
            <a:r>
              <a:rPr sz="2300" b="1">
                <a:sym typeface="+mn-ea"/>
              </a:rPr>
              <a:t>按照指令集的格式</a:t>
            </a:r>
            <a:r>
              <a:rPr sz="2300" b="1">
                <a:solidFill>
                  <a:srgbClr val="FF0000"/>
                </a:solidFill>
                <a:sym typeface="+mn-ea"/>
              </a:rPr>
              <a:t>自行设计</a:t>
            </a:r>
            <a:r>
              <a:rPr sz="2300" b="1">
                <a:sym typeface="+mn-ea"/>
              </a:rPr>
              <a:t>一个指令序列，对所实现的流水线CPU进行仿真，</a:t>
            </a:r>
            <a:endParaRPr sz="2300" b="1">
              <a:sym typeface="+mn-ea"/>
            </a:endParaRPr>
          </a:p>
          <a:p>
            <a:r>
              <a:rPr sz="2300" b="1">
                <a:sym typeface="+mn-ea"/>
              </a:rPr>
              <a:t>    验证并分析运行结果 （指令序列写指令存储器）：</a:t>
            </a:r>
            <a:endParaRPr sz="2300" b="1">
              <a:sym typeface="+mn-ea"/>
            </a:endParaRPr>
          </a:p>
          <a:p>
            <a:pPr algn="l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altLang="zh-CN" sz="2300" b="1">
                <a:sym typeface="+mn-ea"/>
              </a:rPr>
              <a:t>  </a:t>
            </a:r>
            <a:r>
              <a:rPr sz="2300" b="1">
                <a:sym typeface="+mn-ea"/>
              </a:rPr>
              <a:t>【指令序列举例】	</a:t>
            </a:r>
            <a:endParaRPr sz="2300" b="1">
              <a:sym typeface="+mn-ea"/>
            </a:endParaRPr>
          </a:p>
          <a:p>
            <a:pPr algn="l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altLang="zh-CN" sz="2300" b="1">
                <a:sym typeface="+mn-ea"/>
              </a:rPr>
              <a:t>			</a:t>
            </a:r>
            <a:r>
              <a:rPr sz="2000" b="1">
                <a:sym typeface="+mn-ea"/>
              </a:rPr>
              <a:t>addi </a:t>
            </a:r>
            <a:r>
              <a:rPr sz="2000" b="1">
                <a:solidFill>
                  <a:srgbClr val="FF0000"/>
                </a:solidFill>
                <a:sym typeface="+mn-ea"/>
              </a:rPr>
              <a:t> r1</a:t>
            </a:r>
            <a:r>
              <a:rPr sz="2000" b="1">
                <a:sym typeface="+mn-ea"/>
              </a:rPr>
              <a:t>, r1, 0x0004 </a:t>
            </a:r>
            <a:endParaRPr sz="2000" b="1">
              <a:sym typeface="+mn-ea"/>
            </a:endParaRPr>
          </a:p>
          <a:p>
            <a:pPr algn="l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sz="2000" b="1">
                <a:sym typeface="+mn-ea"/>
              </a:rPr>
              <a:t>			load  r2</a:t>
            </a:r>
            <a:r>
              <a:rPr sz="2000" b="1">
                <a:sym typeface="+mn-ea"/>
              </a:rPr>
              <a:t>, 0x0004(r3)</a:t>
            </a:r>
            <a:endParaRPr sz="2000" b="1">
              <a:sym typeface="+mn-ea"/>
            </a:endParaRPr>
          </a:p>
          <a:p>
            <a:pPr algn="l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sz="2000" b="1">
                <a:sym typeface="+mn-ea"/>
              </a:rPr>
              <a:t>			or  r4, r5, r6</a:t>
            </a:r>
            <a:endParaRPr sz="2000" b="1">
              <a:sym typeface="+mn-ea"/>
            </a:endParaRPr>
          </a:p>
          <a:p>
            <a:pPr algn="l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sz="2000" b="1">
                <a:sym typeface="+mn-ea"/>
              </a:rPr>
              <a:t>			add  r3, r5, </a:t>
            </a:r>
            <a:r>
              <a:rPr sz="2000" b="1">
                <a:solidFill>
                  <a:srgbClr val="FF0000"/>
                </a:solidFill>
                <a:sym typeface="+mn-ea"/>
              </a:rPr>
              <a:t>r1</a:t>
            </a:r>
            <a:r>
              <a:rPr sz="2000" b="1">
                <a:sym typeface="+mn-ea"/>
              </a:rPr>
              <a:t>	</a:t>
            </a:r>
            <a:endParaRPr sz="2000" b="1">
              <a:sym typeface="+mn-ea"/>
            </a:endParaRPr>
          </a:p>
          <a:p>
            <a:pPr algn="l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altLang="zh-CN" sz="2000" b="1">
                <a:sym typeface="+mn-ea"/>
              </a:rPr>
              <a:t>			beq  r1, r1, 0</a:t>
            </a:r>
            <a:endParaRPr sz="2000" b="1">
              <a:sym typeface="+mn-ea"/>
            </a:endParaRPr>
          </a:p>
          <a:p>
            <a:pPr algn="l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sz="2000" b="1">
                <a:sym typeface="+mn-ea"/>
              </a:rPr>
              <a:t>			store  r8, 0x0002(r7) </a:t>
            </a:r>
            <a:endParaRPr sz="2000" b="1">
              <a:sym typeface="+mn-ea"/>
            </a:endParaRPr>
          </a:p>
          <a:p>
            <a:pPr algn="l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sz="2000" b="1">
                <a:sym typeface="+mn-ea"/>
              </a:rPr>
              <a:t>			load  </a:t>
            </a:r>
            <a:r>
              <a:rPr sz="2000" b="1">
                <a:solidFill>
                  <a:srgbClr val="FF0000"/>
                </a:solidFill>
                <a:sym typeface="+mn-ea"/>
              </a:rPr>
              <a:t>r2</a:t>
            </a:r>
            <a:r>
              <a:rPr sz="2000" b="1">
                <a:sym typeface="+mn-ea"/>
              </a:rPr>
              <a:t>,0x0004(r5)</a:t>
            </a:r>
            <a:endParaRPr sz="2000" b="1">
              <a:sym typeface="+mn-ea"/>
            </a:endParaRPr>
          </a:p>
          <a:p>
            <a:pPr algn="l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US" altLang="zh-CN" sz="2000" b="1">
                <a:sym typeface="+mn-ea"/>
              </a:rPr>
              <a:t>			addi  </a:t>
            </a:r>
            <a:r>
              <a:rPr sz="2000" b="1">
                <a:sym typeface="+mn-ea"/>
              </a:rPr>
              <a:t>r2</a:t>
            </a:r>
            <a:r>
              <a:rPr lang="en-US" altLang="zh-CN" sz="2000" b="1">
                <a:sym typeface="+mn-ea"/>
              </a:rPr>
              <a:t>, 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r2</a:t>
            </a:r>
            <a:r>
              <a:rPr lang="en-US" altLang="zh-CN" sz="2000" b="1">
                <a:sym typeface="+mn-ea"/>
              </a:rPr>
              <a:t>, 4</a:t>
            </a:r>
            <a:endParaRPr sz="2000" b="1"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300" b="1">
                <a:sym typeface="+mn-ea"/>
              </a:rPr>
              <a:t>4. 掌握流水线CPU电路结构与工作原理，</a:t>
            </a:r>
            <a:r>
              <a:rPr sz="2300" b="1">
                <a:sym typeface="+mn-ea"/>
              </a:rPr>
              <a:t>补齐</a:t>
            </a:r>
            <a:r>
              <a:rPr lang="en-US" altLang="zh-CN" sz="2300" b="1">
                <a:sym typeface="+mn-ea"/>
              </a:rPr>
              <a:t>五级流水线CPU</a:t>
            </a:r>
            <a:r>
              <a:rPr sz="2300" b="1">
                <a:sym typeface="+mn-ea"/>
              </a:rPr>
              <a:t>架构图，按照代码</a:t>
            </a:r>
            <a:endParaRPr sz="2300" b="1"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sz="2300" b="1">
                <a:sym typeface="+mn-ea"/>
              </a:rPr>
              <a:t>    补全架构图中的信号，并</a:t>
            </a:r>
            <a:r>
              <a:rPr lang="en-US" altLang="zh-CN" sz="2300" b="1">
                <a:sym typeface="+mn-ea"/>
              </a:rPr>
              <a:t>标出各信号名称及传递方向；说明各信号在CPU工作</a:t>
            </a:r>
            <a:endParaRPr lang="en-US" altLang="zh-CN" sz="2300" b="1"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300" b="1">
                <a:sym typeface="+mn-ea"/>
              </a:rPr>
              <a:t>    流程中的作用。</a:t>
            </a:r>
            <a:endParaRPr lang="en-US" altLang="zh-CN" sz="23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48400" y="3093085"/>
            <a:ext cx="5217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【思考】</a:t>
            </a:r>
            <a:endParaRPr lang="zh-CN" altLang="en-US"/>
          </a:p>
          <a:p>
            <a:r>
              <a:rPr lang="en-US" altLang="zh-CN" b="1">
                <a:solidFill>
                  <a:srgbClr val="002060"/>
                </a:solidFill>
              </a:rPr>
              <a:t>regfile</a:t>
            </a:r>
            <a:r>
              <a:rPr lang="zh-CN" altLang="en-US" b="1">
                <a:solidFill>
                  <a:srgbClr val="002060"/>
                </a:solidFill>
              </a:rPr>
              <a:t>和</a:t>
            </a:r>
            <a:r>
              <a:rPr lang="en-US" altLang="zh-CN" b="1">
                <a:solidFill>
                  <a:srgbClr val="002060"/>
                </a:solidFill>
              </a:rPr>
              <a:t>mem</a:t>
            </a:r>
            <a:r>
              <a:rPr lang="zh-CN" altLang="en-US" b="1">
                <a:solidFill>
                  <a:srgbClr val="002060"/>
                </a:solidFill>
              </a:rPr>
              <a:t>的写时钟信号对结果是否有影响？</a:t>
            </a:r>
            <a:endParaRPr lang="zh-CN" altLang="en-US" b="1">
              <a:solidFill>
                <a:srgbClr val="002060"/>
              </a:solidFill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5749925" y="2289810"/>
            <a:ext cx="393065" cy="2251075"/>
          </a:xfrm>
          <a:prstGeom prst="rightBrac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577850"/>
            <a:ext cx="10968990" cy="5815965"/>
          </a:xfrm>
        </p:spPr>
        <p:txBody>
          <a:bodyPr>
            <a:normAutofit fontScale="80000"/>
          </a:bodyPr>
          <a:p>
            <a:pPr algn="l">
              <a:buClrTx/>
              <a:buSzTx/>
            </a:pPr>
            <a:r>
              <a:rPr lang="en-US" altLang="zh-CN" sz="3430" b="1">
                <a:solidFill>
                  <a:srgbClr val="FF0000"/>
                </a:solidFill>
                <a:sym typeface="+mn-ea"/>
              </a:rPr>
              <a:t>实验目的：</a:t>
            </a:r>
            <a:endParaRPr lang="en-US" altLang="zh-CN" sz="3430" b="1">
              <a:solidFill>
                <a:srgbClr val="FF0000"/>
              </a:solidFill>
            </a:endParaRPr>
          </a:p>
          <a:p>
            <a:pPr algn="l">
              <a:buClrTx/>
              <a:buSzTx/>
            </a:pPr>
            <a:r>
              <a:rPr lang="en-US" altLang="zh-CN" sz="3430" b="1">
                <a:sym typeface="+mn-ea"/>
              </a:rPr>
              <a:t>1. 掌握流水线CPU和单周期CPU的区别；</a:t>
            </a:r>
            <a:endParaRPr lang="en-US" altLang="zh-CN" sz="3430" b="1"/>
          </a:p>
          <a:p>
            <a:pPr algn="l">
              <a:buClrTx/>
              <a:buSzTx/>
            </a:pPr>
            <a:r>
              <a:rPr lang="en-US" altLang="zh-CN" sz="3430" b="1">
                <a:sym typeface="+mn-ea"/>
              </a:rPr>
              <a:t>2. 进一步熟悉Verilog HDL硬件设计语言；</a:t>
            </a:r>
            <a:endParaRPr lang="en-US" altLang="zh-CN" sz="3430" b="1">
              <a:sym typeface="+mn-ea"/>
            </a:endParaRPr>
          </a:p>
          <a:p>
            <a:pPr algn="l">
              <a:buClrTx/>
              <a:buSzTx/>
            </a:pPr>
            <a:r>
              <a:rPr lang="en-US" altLang="zh-CN" sz="3430" b="1"/>
              <a:t>3. 进一步掌握开发平台Xilinx ISE Design Suite 14.7集成开发系统的操作方法</a:t>
            </a:r>
            <a:endParaRPr lang="en-US" altLang="zh-CN" sz="3430" b="1"/>
          </a:p>
          <a:p>
            <a:pPr algn="l">
              <a:buClrTx/>
              <a:buSzTx/>
            </a:pPr>
            <a:r>
              <a:rPr lang="en-US" altLang="zh-CN" sz="3430" b="1">
                <a:solidFill>
                  <a:srgbClr val="FF0000"/>
                </a:solidFill>
              </a:rPr>
              <a:t>【说明】</a:t>
            </a:r>
            <a:r>
              <a:rPr sz="3430" b="1"/>
              <a:t>可以</a:t>
            </a:r>
            <a:r>
              <a:rPr lang="en-US" altLang="zh-CN" sz="3430" b="1"/>
              <a:t>在“五级</a:t>
            </a:r>
            <a:r>
              <a:rPr lang="en-US" altLang="zh-CN" sz="3430" b="1">
                <a:sym typeface="+mn-ea"/>
              </a:rPr>
              <a:t>流水线CPU架构图.vsd”上</a:t>
            </a:r>
            <a:r>
              <a:rPr sz="3430" b="1">
                <a:sym typeface="+mn-ea"/>
              </a:rPr>
              <a:t>直接</a:t>
            </a:r>
            <a:r>
              <a:rPr lang="en-US" altLang="zh-CN" sz="3430" b="1">
                <a:sym typeface="+mn-ea"/>
              </a:rPr>
              <a:t>进行修改，请同学们</a:t>
            </a:r>
            <a:r>
              <a:rPr lang="en-US" altLang="zh-CN" sz="3430" b="1">
                <a:solidFill>
                  <a:srgbClr val="002060"/>
                </a:solidFill>
                <a:sym typeface="+mn-ea"/>
              </a:rPr>
              <a:t>安装viso绘图软件</a:t>
            </a:r>
            <a:r>
              <a:rPr sz="3430" b="1">
                <a:solidFill>
                  <a:srgbClr val="002060"/>
                </a:solidFill>
                <a:sym typeface="+mn-ea"/>
              </a:rPr>
              <a:t>，或者在实验室完成相关任务。</a:t>
            </a:r>
            <a:endParaRPr lang="en-US" altLang="zh-CN" sz="3430" b="1">
              <a:sym typeface="+mn-ea"/>
            </a:endParaRPr>
          </a:p>
          <a:p>
            <a:pPr algn="l">
              <a:buClrTx/>
              <a:buSzTx/>
            </a:pPr>
            <a:r>
              <a:rPr altLang="zh-CN" sz="3430" b="1">
                <a:solidFill>
                  <a:srgbClr val="FF0000"/>
                </a:solidFill>
              </a:rPr>
              <a:t>【注意】</a:t>
            </a:r>
            <a:r>
              <a:rPr altLang="zh-CN" sz="3430" b="1"/>
              <a:t>请严格按照流水线</a:t>
            </a:r>
            <a:r>
              <a:rPr lang="en-US" altLang="zh-CN" sz="3430" b="1"/>
              <a:t>CPU</a:t>
            </a:r>
            <a:r>
              <a:rPr sz="3430" b="1"/>
              <a:t>代码进行补充和修正，所有的功能部件和控制信号都要与代码一一对应。</a:t>
            </a:r>
            <a:endParaRPr sz="3430" b="1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608451" y="654973"/>
            <a:ext cx="7413804" cy="529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4891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6262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1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0" algn="l">
              <a:buFont typeface="Wingdings" panose="05000000000000000000" pitchFamily="2" charset="2"/>
              <a:buNone/>
            </a:pPr>
            <a:r>
              <a:rPr lang="zh-CN" altLang="en-US" dirty="0" smtClean="0"/>
              <a:t>【附】基本的流水线模型机 </a:t>
            </a:r>
            <a:r>
              <a:rPr lang="en-US" altLang="zh-CN" dirty="0" smtClean="0"/>
              <a:t>– </a:t>
            </a:r>
            <a:r>
              <a:rPr lang="en-US" altLang="zh-CN" dirty="0" smtClean="0">
                <a:solidFill>
                  <a:srgbClr val="C00000"/>
                </a:solidFill>
              </a:rPr>
              <a:t>5</a:t>
            </a:r>
            <a:r>
              <a:rPr lang="zh-CN" altLang="en-US" dirty="0" smtClean="0">
                <a:solidFill>
                  <a:srgbClr val="C00000"/>
                </a:solidFill>
              </a:rPr>
              <a:t>级流水线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26795" y="1398905"/>
            <a:ext cx="9392285" cy="4985385"/>
            <a:chOff x="1617" y="2203"/>
            <a:chExt cx="14791" cy="7851"/>
          </a:xfrm>
        </p:grpSpPr>
        <p:cxnSp>
          <p:nvCxnSpPr>
            <p:cNvPr id="378" name="直接连接符 377"/>
            <p:cNvCxnSpPr/>
            <p:nvPr/>
          </p:nvCxnSpPr>
          <p:spPr>
            <a:xfrm>
              <a:off x="13778" y="2255"/>
              <a:ext cx="0" cy="7257"/>
            </a:xfrm>
            <a:prstGeom prst="line">
              <a:avLst/>
            </a:prstGeom>
            <a:noFill/>
            <a:ln w="15875" cap="flat" cmpd="sng" algn="ctr">
              <a:solidFill>
                <a:srgbClr val="262626"/>
              </a:solidFill>
              <a:prstDash val="lgDash"/>
            </a:ln>
            <a:effectLst/>
          </p:spPr>
        </p:cxnSp>
        <p:cxnSp>
          <p:nvCxnSpPr>
            <p:cNvPr id="377" name="直接连接符 376"/>
            <p:cNvCxnSpPr/>
            <p:nvPr/>
          </p:nvCxnSpPr>
          <p:spPr>
            <a:xfrm>
              <a:off x="11459" y="2337"/>
              <a:ext cx="0" cy="7257"/>
            </a:xfrm>
            <a:prstGeom prst="line">
              <a:avLst/>
            </a:prstGeom>
            <a:noFill/>
            <a:ln w="15875" cap="flat" cmpd="sng" algn="ctr">
              <a:solidFill>
                <a:srgbClr val="262626"/>
              </a:solidFill>
              <a:prstDash val="lgDash"/>
            </a:ln>
            <a:effectLst/>
          </p:spPr>
        </p:cxnSp>
        <p:cxnSp>
          <p:nvCxnSpPr>
            <p:cNvPr id="376" name="直接连接符 375"/>
            <p:cNvCxnSpPr/>
            <p:nvPr/>
          </p:nvCxnSpPr>
          <p:spPr>
            <a:xfrm>
              <a:off x="8813" y="2203"/>
              <a:ext cx="0" cy="7257"/>
            </a:xfrm>
            <a:prstGeom prst="line">
              <a:avLst/>
            </a:prstGeom>
            <a:noFill/>
            <a:ln w="15875" cap="flat" cmpd="sng" algn="ctr">
              <a:solidFill>
                <a:srgbClr val="262626"/>
              </a:solidFill>
              <a:prstDash val="lgDash"/>
            </a:ln>
            <a:effectLst/>
          </p:spPr>
        </p:cxnSp>
        <p:cxnSp>
          <p:nvCxnSpPr>
            <p:cNvPr id="372" name="直接连接符 371"/>
            <p:cNvCxnSpPr/>
            <p:nvPr/>
          </p:nvCxnSpPr>
          <p:spPr>
            <a:xfrm>
              <a:off x="4547" y="2212"/>
              <a:ext cx="0" cy="7257"/>
            </a:xfrm>
            <a:prstGeom prst="line">
              <a:avLst/>
            </a:prstGeom>
            <a:noFill/>
            <a:ln w="15875" cap="flat" cmpd="sng" algn="ctr">
              <a:solidFill>
                <a:srgbClr val="262626"/>
              </a:solidFill>
              <a:prstDash val="lgDash"/>
            </a:ln>
            <a:effectLst/>
          </p:spPr>
        </p:cxnSp>
        <p:cxnSp>
          <p:nvCxnSpPr>
            <p:cNvPr id="210" name="直接箭头连接符 209"/>
            <p:cNvCxnSpPr/>
            <p:nvPr/>
          </p:nvCxnSpPr>
          <p:spPr>
            <a:xfrm>
              <a:off x="4590" y="6412"/>
              <a:ext cx="215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oval" w="sm" len="sm"/>
            </a:ln>
            <a:effectLst/>
          </p:spPr>
        </p:cxnSp>
        <p:cxnSp>
          <p:nvCxnSpPr>
            <p:cNvPr id="299" name="直接箭头连接符 298"/>
            <p:cNvCxnSpPr/>
            <p:nvPr/>
          </p:nvCxnSpPr>
          <p:spPr>
            <a:xfrm>
              <a:off x="8802" y="8449"/>
              <a:ext cx="2576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none" w="sm" len="med"/>
              <a:tailEnd type="triangle" w="sm" len="sm"/>
            </a:ln>
            <a:effectLst/>
          </p:spPr>
        </p:cxnSp>
        <p:cxnSp>
          <p:nvCxnSpPr>
            <p:cNvPr id="301" name="直接箭头连接符 300"/>
            <p:cNvCxnSpPr/>
            <p:nvPr/>
          </p:nvCxnSpPr>
          <p:spPr>
            <a:xfrm>
              <a:off x="11460" y="8449"/>
              <a:ext cx="2247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none" w="sm" len="med"/>
              <a:tailEnd type="triangle" w="sm" len="sm"/>
            </a:ln>
            <a:effectLst/>
          </p:spPr>
        </p:cxnSp>
        <p:cxnSp>
          <p:nvCxnSpPr>
            <p:cNvPr id="292" name="直接箭头连接符 291"/>
            <p:cNvCxnSpPr/>
            <p:nvPr/>
          </p:nvCxnSpPr>
          <p:spPr>
            <a:xfrm>
              <a:off x="4805" y="8449"/>
              <a:ext cx="3873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none" w="sm" len="med"/>
              <a:tailEnd type="triangle" w="sm" len="sm"/>
            </a:ln>
            <a:effectLst/>
          </p:spPr>
        </p:cxnSp>
        <p:cxnSp>
          <p:nvCxnSpPr>
            <p:cNvPr id="207" name="直接箭头连接符 206"/>
            <p:cNvCxnSpPr/>
            <p:nvPr/>
          </p:nvCxnSpPr>
          <p:spPr>
            <a:xfrm>
              <a:off x="2701" y="6058"/>
              <a:ext cx="424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sp>
          <p:nvSpPr>
            <p:cNvPr id="6" name="矩形 5"/>
            <p:cNvSpPr/>
            <p:nvPr/>
          </p:nvSpPr>
          <p:spPr>
            <a:xfrm>
              <a:off x="12001" y="6856"/>
              <a:ext cx="1374" cy="1363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endParaRPr lang="zh-CN" altLang="en-US" b="1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124" y="5610"/>
              <a:ext cx="1087" cy="1588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endParaRPr lang="en-US" altLang="zh-CN" b="1" dirty="0" smtClean="0">
                <a:solidFill>
                  <a:srgbClr val="262626"/>
                </a:solidFill>
                <a:latin typeface="+mn-ea"/>
                <a:ea typeface="+mn-ea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887" y="7135"/>
                  <a:ext cx="1292" cy="4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0" smtClean="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𝐈𝐍𝐒𝐓𝐌𝐄𝐌</m:t>
                        </m:r>
                      </m:oMath>
                    </m:oMathPara>
                  </a14:m>
                  <a:endParaRPr lang="zh-CN" altLang="en-US" sz="14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7" y="7135"/>
                  <a:ext cx="1292" cy="485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094" y="5927"/>
                  <a:ext cx="703" cy="3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/>
                          </a:rPr>
                          <m:t>𝐴𝑑𝑑𝑟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4" y="5927"/>
                  <a:ext cx="703" cy="339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642" y="6227"/>
                  <a:ext cx="537" cy="3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/>
                          </a:rPr>
                          <m:t>𝐼𝑛𝑠𝑡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2" y="6227"/>
                  <a:ext cx="537" cy="339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72" name="矩形 71"/>
            <p:cNvSpPr/>
            <p:nvPr/>
          </p:nvSpPr>
          <p:spPr>
            <a:xfrm>
              <a:off x="2270" y="5472"/>
              <a:ext cx="460" cy="1159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endParaRPr lang="zh-CN" altLang="en-US" sz="1400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2213" y="5598"/>
                  <a:ext cx="546" cy="4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/>
                          </a:rPr>
                          <m:t>𝑃𝐶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3" y="5598"/>
                  <a:ext cx="546" cy="48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grpSp>
          <p:nvGrpSpPr>
            <p:cNvPr id="9" name="组合 8"/>
            <p:cNvGrpSpPr/>
            <p:nvPr/>
          </p:nvGrpSpPr>
          <p:grpSpPr>
            <a:xfrm>
              <a:off x="3301" y="4006"/>
              <a:ext cx="429" cy="882"/>
              <a:chOff x="2169360" y="2359227"/>
              <a:chExt cx="288032" cy="560350"/>
            </a:xfrm>
          </p:grpSpPr>
          <p:grpSp>
            <p:nvGrpSpPr>
              <p:cNvPr id="70" name="组合 69"/>
              <p:cNvGrpSpPr/>
              <p:nvPr/>
            </p:nvGrpSpPr>
            <p:grpSpPr>
              <a:xfrm>
                <a:off x="2169360" y="2359227"/>
                <a:ext cx="288032" cy="560350"/>
                <a:chOff x="1763688" y="4835413"/>
                <a:chExt cx="288032" cy="560350"/>
              </a:xfrm>
            </p:grpSpPr>
            <p:cxnSp>
              <p:nvCxnSpPr>
                <p:cNvPr id="20" name="直接连接符 19"/>
                <p:cNvCxnSpPr/>
                <p:nvPr/>
              </p:nvCxnSpPr>
              <p:spPr>
                <a:xfrm>
                  <a:off x="1763688" y="4835413"/>
                  <a:ext cx="288032" cy="153888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24" name="直接连接符 23"/>
                <p:cNvCxnSpPr/>
                <p:nvPr/>
              </p:nvCxnSpPr>
              <p:spPr>
                <a:xfrm>
                  <a:off x="2051720" y="4989301"/>
                  <a:ext cx="0" cy="129252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40" name="直接连接符 39"/>
                <p:cNvCxnSpPr/>
                <p:nvPr/>
              </p:nvCxnSpPr>
              <p:spPr>
                <a:xfrm>
                  <a:off x="1763688" y="4846264"/>
                  <a:ext cx="0" cy="207663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41" name="直接连接符 40"/>
                <p:cNvCxnSpPr/>
                <p:nvPr/>
              </p:nvCxnSpPr>
              <p:spPr>
                <a:xfrm>
                  <a:off x="1763688" y="5053927"/>
                  <a:ext cx="72008" cy="64626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63" name="直接连接符 62"/>
                <p:cNvCxnSpPr/>
                <p:nvPr/>
              </p:nvCxnSpPr>
              <p:spPr>
                <a:xfrm flipV="1">
                  <a:off x="1763688" y="5241875"/>
                  <a:ext cx="288032" cy="153888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64" name="直接连接符 63"/>
                <p:cNvCxnSpPr/>
                <p:nvPr/>
              </p:nvCxnSpPr>
              <p:spPr>
                <a:xfrm flipV="1">
                  <a:off x="2051720" y="5112623"/>
                  <a:ext cx="0" cy="129252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65" name="直接连接符 64"/>
                <p:cNvCxnSpPr/>
                <p:nvPr/>
              </p:nvCxnSpPr>
              <p:spPr>
                <a:xfrm flipV="1">
                  <a:off x="1763688" y="5177249"/>
                  <a:ext cx="0" cy="207663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66" name="直接连接符 65"/>
                <p:cNvCxnSpPr/>
                <p:nvPr/>
              </p:nvCxnSpPr>
              <p:spPr>
                <a:xfrm flipV="1">
                  <a:off x="1763688" y="5118553"/>
                  <a:ext cx="72008" cy="58696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2169360" y="2443333"/>
                    <a:ext cx="28505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1" i="1" smtClean="0">
                              <a:latin typeface="Cambria Math" panose="02040503050406030204"/>
                            </a:rPr>
                            <m:t>+</m:t>
                          </m:r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>
              <p:sp>
                <p:nvSpPr>
                  <p:cNvPr id="73" name="TextBox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9360" y="2443333"/>
                    <a:ext cx="285054" cy="338554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</p:grpSp>
        <p:cxnSp>
          <p:nvCxnSpPr>
            <p:cNvPr id="8" name="直接箭头连接符 7"/>
            <p:cNvCxnSpPr/>
            <p:nvPr/>
          </p:nvCxnSpPr>
          <p:spPr>
            <a:xfrm>
              <a:off x="3018" y="4206"/>
              <a:ext cx="283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582" y="3951"/>
                  <a:ext cx="425" cy="5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/>
                          </a:rPr>
                          <m:t>4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2" y="3951"/>
                  <a:ext cx="425" cy="533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grpSp>
          <p:nvGrpSpPr>
            <p:cNvPr id="21" name="组合 20"/>
            <p:cNvGrpSpPr/>
            <p:nvPr/>
          </p:nvGrpSpPr>
          <p:grpSpPr>
            <a:xfrm>
              <a:off x="5513" y="5270"/>
              <a:ext cx="1424" cy="2137"/>
              <a:chOff x="5716037" y="4880244"/>
              <a:chExt cx="955365" cy="1357068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5716041" y="4880244"/>
                <a:ext cx="955361" cy="1357068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rgbClr val="262626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/>
                <a:endParaRPr lang="en-US" altLang="zh-CN" b="1" dirty="0" smtClean="0">
                  <a:solidFill>
                    <a:srgbClr val="262626"/>
                  </a:solidFill>
                  <a:latin typeface="+mn-ea"/>
                  <a:ea typeface="+mn-ea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5716041" y="4880245"/>
                    <a:ext cx="37907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/>
                            </a:rPr>
                            <m:t>𝑅𝑎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6041" y="4880245"/>
                    <a:ext cx="379079" cy="307777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5716037" y="5115578"/>
                    <a:ext cx="37907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/>
                            </a:rPr>
                            <m:t>𝑅𝑏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6037" y="5115578"/>
                    <a:ext cx="379079" cy="307777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5716041" y="5446435"/>
                    <a:ext cx="37907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/>
                            </a:rPr>
                            <m:t>𝑊𝑟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6041" y="5446435"/>
                    <a:ext cx="379079" cy="307777"/>
                  </a:xfrm>
                  <a:prstGeom prst="rect">
                    <a:avLst/>
                  </a:prstGeom>
                  <a:blipFill rotWithShape="1">
                    <a:blip r:embed="rId9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5716041" y="5848478"/>
                    <a:ext cx="32460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/>
                            </a:rPr>
                            <m:t>𝐷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6041" y="5848478"/>
                    <a:ext cx="324606" cy="307777"/>
                  </a:xfrm>
                  <a:prstGeom prst="rect">
                    <a:avLst/>
                  </a:prstGeom>
                  <a:blipFill rotWithShape="1">
                    <a:blip r:embed="rId10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6279604" y="5283986"/>
                    <a:ext cx="37907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/>
                            </a:rPr>
                            <m:t>𝑄𝑎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9604" y="5283986"/>
                    <a:ext cx="379079" cy="307777"/>
                  </a:xfrm>
                  <a:prstGeom prst="rect">
                    <a:avLst/>
                  </a:prstGeom>
                  <a:blipFill rotWithShape="1">
                    <a:blip r:embed="rId11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6292320" y="5717700"/>
                    <a:ext cx="37907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/>
                            </a:rPr>
                            <m:t>𝑄𝑏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92320" y="5717700"/>
                    <a:ext cx="379079" cy="307777"/>
                  </a:xfrm>
                  <a:prstGeom prst="rect">
                    <a:avLst/>
                  </a:prstGeom>
                  <a:blipFill rotWithShape="1">
                    <a:blip r:embed="rId1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</p:grpSp>
        <p:cxnSp>
          <p:nvCxnSpPr>
            <p:cNvPr id="78" name="直接箭头连接符 77"/>
            <p:cNvCxnSpPr/>
            <p:nvPr/>
          </p:nvCxnSpPr>
          <p:spPr>
            <a:xfrm>
              <a:off x="4805" y="5883"/>
              <a:ext cx="708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oval" w="sm" len="sm"/>
              <a:tailEnd type="triangle" w="sm" len="sm"/>
            </a:ln>
            <a:effectLst/>
          </p:spPr>
        </p:cxnSp>
        <p:grpSp>
          <p:nvGrpSpPr>
            <p:cNvPr id="23" name="组合 22"/>
            <p:cNvGrpSpPr/>
            <p:nvPr/>
          </p:nvGrpSpPr>
          <p:grpSpPr>
            <a:xfrm>
              <a:off x="10335" y="5820"/>
              <a:ext cx="752" cy="1544"/>
              <a:chOff x="5652120" y="5085183"/>
              <a:chExt cx="504056" cy="980613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5652120" y="5085183"/>
                <a:ext cx="504056" cy="980613"/>
                <a:chOff x="1763688" y="4835413"/>
                <a:chExt cx="288032" cy="560350"/>
              </a:xfrm>
            </p:grpSpPr>
            <p:cxnSp>
              <p:nvCxnSpPr>
                <p:cNvPr id="60" name="直接连接符 59"/>
                <p:cNvCxnSpPr/>
                <p:nvPr/>
              </p:nvCxnSpPr>
              <p:spPr>
                <a:xfrm>
                  <a:off x="1763688" y="4835413"/>
                  <a:ext cx="288032" cy="153888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61" name="直接连接符 60"/>
                <p:cNvCxnSpPr/>
                <p:nvPr/>
              </p:nvCxnSpPr>
              <p:spPr>
                <a:xfrm>
                  <a:off x="2051720" y="4989301"/>
                  <a:ext cx="0" cy="129252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62" name="直接连接符 61"/>
                <p:cNvCxnSpPr/>
                <p:nvPr/>
              </p:nvCxnSpPr>
              <p:spPr>
                <a:xfrm>
                  <a:off x="1763688" y="4846264"/>
                  <a:ext cx="0" cy="207663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67" name="直接连接符 66"/>
                <p:cNvCxnSpPr/>
                <p:nvPr/>
              </p:nvCxnSpPr>
              <p:spPr>
                <a:xfrm>
                  <a:off x="1763688" y="5053927"/>
                  <a:ext cx="72008" cy="64626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68" name="直接连接符 67"/>
                <p:cNvCxnSpPr/>
                <p:nvPr/>
              </p:nvCxnSpPr>
              <p:spPr>
                <a:xfrm flipV="1">
                  <a:off x="1763688" y="5241875"/>
                  <a:ext cx="288032" cy="153888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69" name="直接连接符 68"/>
                <p:cNvCxnSpPr/>
                <p:nvPr/>
              </p:nvCxnSpPr>
              <p:spPr>
                <a:xfrm flipV="1">
                  <a:off x="2051720" y="5112623"/>
                  <a:ext cx="0" cy="129252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74" name="直接连接符 73"/>
                <p:cNvCxnSpPr/>
                <p:nvPr/>
              </p:nvCxnSpPr>
              <p:spPr>
                <a:xfrm flipV="1">
                  <a:off x="1763688" y="5177249"/>
                  <a:ext cx="0" cy="207663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77" name="直接连接符 76"/>
                <p:cNvCxnSpPr/>
                <p:nvPr/>
              </p:nvCxnSpPr>
              <p:spPr>
                <a:xfrm flipV="1">
                  <a:off x="1763688" y="5118553"/>
                  <a:ext cx="72008" cy="58696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5685265" y="5426790"/>
                    <a:ext cx="44104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/>
                            </a:rPr>
                            <m:t>ALU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5265" y="5426790"/>
                    <a:ext cx="441049" cy="307777"/>
                  </a:xfrm>
                  <a:prstGeom prst="rect">
                    <a:avLst/>
                  </a:prstGeom>
                  <a:blipFill rotWithShape="1">
                    <a:blip r:embed="rId1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</p:grpSp>
        <p:cxnSp>
          <p:nvCxnSpPr>
            <p:cNvPr id="81" name="直接箭头连接符 80"/>
            <p:cNvCxnSpPr/>
            <p:nvPr/>
          </p:nvCxnSpPr>
          <p:spPr>
            <a:xfrm>
              <a:off x="4805" y="5504"/>
              <a:ext cx="708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>
            <a:xfrm>
              <a:off x="5127" y="6412"/>
              <a:ext cx="375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>
            <a:xfrm>
              <a:off x="4805" y="5513"/>
              <a:ext cx="0" cy="2936"/>
            </a:xfrm>
            <a:prstGeom prst="lin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none" w="sm" len="sm"/>
              <a:tailEnd type="none"/>
            </a:ln>
            <a:effectLst/>
          </p:spPr>
        </p:cxnSp>
        <p:sp>
          <p:nvSpPr>
            <p:cNvPr id="86" name="流程图: 手动操作 85"/>
            <p:cNvSpPr/>
            <p:nvPr/>
          </p:nvSpPr>
          <p:spPr>
            <a:xfrm rot="5400000">
              <a:off x="5586" y="7726"/>
              <a:ext cx="561" cy="424"/>
            </a:xfrm>
            <a:prstGeom prst="flowChartManualOperation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b="1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/>
                <p:cNvSpPr txBox="1"/>
                <p:nvPr/>
              </p:nvSpPr>
              <p:spPr>
                <a:xfrm flipH="1">
                  <a:off x="5703" y="7801"/>
                  <a:ext cx="339" cy="29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rIns="0" bIns="0" rtlCol="0">
                  <a:spAutoFit/>
                </a:bodyPr>
                <a:lstStyle/>
                <a:p>
                  <a:pPr>
                    <a:lnSpc>
                      <a:spcPts val="11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/>
                          </a:rPr>
                          <m:t>E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703" y="7801"/>
                  <a:ext cx="339" cy="295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90" name="直接箭头连接符 89"/>
            <p:cNvCxnSpPr/>
            <p:nvPr/>
          </p:nvCxnSpPr>
          <p:spPr>
            <a:xfrm>
              <a:off x="4805" y="7938"/>
              <a:ext cx="839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oval" w="sm" len="sm"/>
              <a:tailEnd type="triangle" w="sm" len="sm"/>
            </a:ln>
            <a:effectLst/>
          </p:spPr>
        </p:cxnSp>
        <p:grpSp>
          <p:nvGrpSpPr>
            <p:cNvPr id="95" name="组合 94"/>
            <p:cNvGrpSpPr/>
            <p:nvPr/>
          </p:nvGrpSpPr>
          <p:grpSpPr>
            <a:xfrm flipH="1">
              <a:off x="9583" y="6664"/>
              <a:ext cx="424" cy="953"/>
              <a:chOff x="4092994" y="3337560"/>
              <a:chExt cx="284649" cy="605370"/>
            </a:xfrm>
          </p:grpSpPr>
          <p:sp>
            <p:nvSpPr>
              <p:cNvPr id="96" name="流程图: 手动操作 95"/>
              <p:cNvSpPr/>
              <p:nvPr/>
            </p:nvSpPr>
            <p:spPr>
              <a:xfrm rot="5400000">
                <a:off x="3932634" y="3497920"/>
                <a:ext cx="605370" cy="284649"/>
              </a:xfrm>
              <a:prstGeom prst="flowChartManualOperation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rgbClr val="262626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b="1" dirty="0">
                  <a:solidFill>
                    <a:srgbClr val="262626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4128609" y="3391689"/>
                    <a:ext cx="227367" cy="469359"/>
                  </a:xfrm>
                  <a:prstGeom prst="rect">
                    <a:avLst/>
                  </a:prstGeom>
                  <a:noFill/>
                </p:spPr>
                <p:txBody>
                  <a:bodyPr wrap="square" lIns="0" rIns="0" bIns="0" rtlCol="0">
                    <a:spAutoFit/>
                  </a:bodyPr>
                  <a:lstStyle/>
                  <a:p>
                    <a:pPr>
                      <a:lnSpc>
                        <a:spcPts val="11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/>
                            </a:rPr>
                            <m:t>M</m:t>
                          </m:r>
                        </m:oMath>
                      </m:oMathPara>
                    </a14:m>
                    <a:endParaRPr lang="en-US" altLang="zh-CN" sz="1200" b="0" i="0" dirty="0" smtClean="0">
                      <a:latin typeface="Cambria Math" panose="02040503050406030204"/>
                    </a:endParaRPr>
                  </a:p>
                  <a:p>
                    <a:pPr>
                      <a:lnSpc>
                        <a:spcPts val="11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/>
                            </a:rPr>
                            <m:t>U</m:t>
                          </m:r>
                        </m:oMath>
                      </m:oMathPara>
                    </a14:m>
                    <a:endParaRPr lang="en-US" altLang="zh-CN" sz="1200" b="0" i="0" dirty="0" smtClean="0">
                      <a:latin typeface="Cambria Math" panose="02040503050406030204"/>
                    </a:endParaRPr>
                  </a:p>
                  <a:p>
                    <a:pPr>
                      <a:lnSpc>
                        <a:spcPts val="11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/>
                            </a:rPr>
                            <m:t>X</m:t>
                          </m:r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>
              <p:sp>
                <p:nvSpPr>
                  <p:cNvPr id="97" name="TextBox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8609" y="3391689"/>
                    <a:ext cx="227367" cy="469359"/>
                  </a:xfrm>
                  <a:prstGeom prst="rect">
                    <a:avLst/>
                  </a:prstGeom>
                  <a:blipFill rotWithShape="1">
                    <a:blip r:embed="rId1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</p:grpSp>
        <p:cxnSp>
          <p:nvCxnSpPr>
            <p:cNvPr id="98" name="直接箭头连接符 97"/>
            <p:cNvCxnSpPr/>
            <p:nvPr/>
          </p:nvCxnSpPr>
          <p:spPr>
            <a:xfrm>
              <a:off x="10008" y="7168"/>
              <a:ext cx="317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100" name="直接箭头连接符 99"/>
            <p:cNvCxnSpPr/>
            <p:nvPr/>
          </p:nvCxnSpPr>
          <p:spPr>
            <a:xfrm>
              <a:off x="6955" y="6843"/>
              <a:ext cx="1723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101" name="直接箭头连接符 100"/>
            <p:cNvCxnSpPr>
              <a:stCxn id="87" idx="1"/>
            </p:cNvCxnSpPr>
            <p:nvPr/>
          </p:nvCxnSpPr>
          <p:spPr>
            <a:xfrm flipV="1">
              <a:off x="6042" y="7938"/>
              <a:ext cx="2636" cy="11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>
            <a:xfrm>
              <a:off x="9154" y="7452"/>
              <a:ext cx="0" cy="486"/>
            </a:xfrm>
            <a:prstGeom prst="lin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none" w="sm" len="sm"/>
              <a:tailEnd type="none"/>
            </a:ln>
            <a:effectLst/>
          </p:spPr>
        </p:cxnSp>
        <p:cxnSp>
          <p:nvCxnSpPr>
            <p:cNvPr id="104" name="直接箭头连接符 103"/>
            <p:cNvCxnSpPr/>
            <p:nvPr/>
          </p:nvCxnSpPr>
          <p:spPr>
            <a:xfrm>
              <a:off x="9154" y="7453"/>
              <a:ext cx="429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oval" w="sm" len="sm"/>
              <a:tailEnd type="triangle" w="sm" len="sm"/>
            </a:ln>
            <a:effectLst/>
          </p:spPr>
        </p:cxnSp>
        <p:cxnSp>
          <p:nvCxnSpPr>
            <p:cNvPr id="109" name="直接箭头连接符 108"/>
            <p:cNvCxnSpPr/>
            <p:nvPr/>
          </p:nvCxnSpPr>
          <p:spPr>
            <a:xfrm>
              <a:off x="6927" y="6160"/>
              <a:ext cx="1751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grpSp>
          <p:nvGrpSpPr>
            <p:cNvPr id="112" name="组合 111"/>
            <p:cNvGrpSpPr/>
            <p:nvPr/>
          </p:nvGrpSpPr>
          <p:grpSpPr>
            <a:xfrm rot="16200000">
              <a:off x="7273" y="3383"/>
              <a:ext cx="429" cy="882"/>
              <a:chOff x="2169360" y="2359227"/>
              <a:chExt cx="288032" cy="560350"/>
            </a:xfrm>
          </p:grpSpPr>
          <p:grpSp>
            <p:nvGrpSpPr>
              <p:cNvPr id="113" name="组合 112"/>
              <p:cNvGrpSpPr/>
              <p:nvPr/>
            </p:nvGrpSpPr>
            <p:grpSpPr>
              <a:xfrm>
                <a:off x="2169360" y="2359227"/>
                <a:ext cx="288032" cy="560350"/>
                <a:chOff x="1763688" y="4835413"/>
                <a:chExt cx="288032" cy="560350"/>
              </a:xfrm>
            </p:grpSpPr>
            <p:cxnSp>
              <p:nvCxnSpPr>
                <p:cNvPr id="115" name="直接连接符 114"/>
                <p:cNvCxnSpPr/>
                <p:nvPr/>
              </p:nvCxnSpPr>
              <p:spPr>
                <a:xfrm>
                  <a:off x="1763688" y="4835413"/>
                  <a:ext cx="288032" cy="153888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116" name="直接连接符 115"/>
                <p:cNvCxnSpPr/>
                <p:nvPr/>
              </p:nvCxnSpPr>
              <p:spPr>
                <a:xfrm>
                  <a:off x="2051720" y="4989301"/>
                  <a:ext cx="0" cy="129252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117" name="直接连接符 116"/>
                <p:cNvCxnSpPr/>
                <p:nvPr/>
              </p:nvCxnSpPr>
              <p:spPr>
                <a:xfrm>
                  <a:off x="1763688" y="4846264"/>
                  <a:ext cx="0" cy="207663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118" name="直接连接符 117"/>
                <p:cNvCxnSpPr/>
                <p:nvPr/>
              </p:nvCxnSpPr>
              <p:spPr>
                <a:xfrm>
                  <a:off x="1763688" y="5053927"/>
                  <a:ext cx="72008" cy="64626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119" name="直接连接符 118"/>
                <p:cNvCxnSpPr/>
                <p:nvPr/>
              </p:nvCxnSpPr>
              <p:spPr>
                <a:xfrm flipV="1">
                  <a:off x="1763688" y="5241875"/>
                  <a:ext cx="288032" cy="153888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120" name="直接连接符 119"/>
                <p:cNvCxnSpPr/>
                <p:nvPr/>
              </p:nvCxnSpPr>
              <p:spPr>
                <a:xfrm flipV="1">
                  <a:off x="2051720" y="5112623"/>
                  <a:ext cx="0" cy="129252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121" name="直接连接符 120"/>
                <p:cNvCxnSpPr/>
                <p:nvPr/>
              </p:nvCxnSpPr>
              <p:spPr>
                <a:xfrm flipV="1">
                  <a:off x="1763688" y="5177249"/>
                  <a:ext cx="0" cy="207663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122" name="直接连接符 121"/>
                <p:cNvCxnSpPr/>
                <p:nvPr/>
              </p:nvCxnSpPr>
              <p:spPr>
                <a:xfrm flipV="1">
                  <a:off x="1763688" y="5118553"/>
                  <a:ext cx="72008" cy="58696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2172338" y="2452446"/>
                    <a:ext cx="28505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1" i="1" smtClean="0">
                              <a:latin typeface="Cambria Math" panose="02040503050406030204"/>
                            </a:rPr>
                            <m:t>+</m:t>
                          </m:r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>
              <p:sp>
                <p:nvSpPr>
                  <p:cNvPr id="114" name="TextBox 1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2338" y="2452446"/>
                    <a:ext cx="285054" cy="338554"/>
                  </a:xfrm>
                  <a:prstGeom prst="rect">
                    <a:avLst/>
                  </a:prstGeom>
                  <a:blipFill rotWithShape="1">
                    <a:blip r:embed="rId1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矩形 123"/>
                <p:cNvSpPr/>
                <p:nvPr/>
              </p:nvSpPr>
              <p:spPr>
                <a:xfrm rot="16200000">
                  <a:off x="7448" y="5135"/>
                  <a:ext cx="624" cy="33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l-GR" altLang="zh-CN" sz="120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Cambria Math" panose="02040503050406030204"/>
                          </a:rPr>
                          <m:t>≪</m:t>
                        </m:r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Cambria Math" panose="02040503050406030204"/>
                          </a:rPr>
                          <m:t>2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</mc:Choice>
          <mc:Fallback>
            <p:sp>
              <p:nvSpPr>
                <p:cNvPr id="124" name="矩形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448" y="5135"/>
                  <a:ext cx="624" cy="337"/>
                </a:xfrm>
                <a:prstGeom prst="rect">
                  <a:avLst/>
                </a:prstGeom>
                <a:blipFill rotWithShape="1">
                  <a:blip r:embed="rId17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25" name="直接箭头连接符 124"/>
            <p:cNvCxnSpPr/>
            <p:nvPr/>
          </p:nvCxnSpPr>
          <p:spPr>
            <a:xfrm flipV="1">
              <a:off x="7759" y="5616"/>
              <a:ext cx="0" cy="2319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126" name="直接箭头连接符 125"/>
            <p:cNvCxnSpPr/>
            <p:nvPr/>
          </p:nvCxnSpPr>
          <p:spPr>
            <a:xfrm flipV="1">
              <a:off x="7760" y="4041"/>
              <a:ext cx="0" cy="933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135" name="直接箭头连接符 134"/>
            <p:cNvCxnSpPr/>
            <p:nvPr/>
          </p:nvCxnSpPr>
          <p:spPr>
            <a:xfrm>
              <a:off x="2680" y="3361"/>
              <a:ext cx="4775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triangle" w="sm" len="med"/>
              <a:tailEnd type="none" w="sm" len="sm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>
            <a:xfrm flipH="1">
              <a:off x="2872" y="4659"/>
              <a:ext cx="12" cy="1399"/>
            </a:xfrm>
            <a:prstGeom prst="lin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none" w="sm" len="sm"/>
              <a:tailEnd type="oval" w="sm" len="sm"/>
            </a:ln>
            <a:effectLst/>
          </p:spPr>
        </p:cxnSp>
        <p:cxnSp>
          <p:nvCxnSpPr>
            <p:cNvPr id="141" name="直接箭头连接符 140"/>
            <p:cNvCxnSpPr/>
            <p:nvPr/>
          </p:nvCxnSpPr>
          <p:spPr>
            <a:xfrm>
              <a:off x="2887" y="4671"/>
              <a:ext cx="420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/>
            </a:ln>
            <a:effectLst/>
          </p:spPr>
        </p:cxnSp>
        <p:cxnSp>
          <p:nvCxnSpPr>
            <p:cNvPr id="145" name="直接箭头连接符 144"/>
            <p:cNvCxnSpPr/>
            <p:nvPr/>
          </p:nvCxnSpPr>
          <p:spPr>
            <a:xfrm>
              <a:off x="2680" y="3701"/>
              <a:ext cx="1304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triangle" w="sm" len="med"/>
              <a:tailEnd type="none" w="sm" len="sm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>
            <a:xfrm>
              <a:off x="3984" y="3701"/>
              <a:ext cx="0" cy="758"/>
            </a:xfrm>
            <a:prstGeom prst="lin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none" w="sm" len="sm"/>
              <a:tailEnd type="oval" w="sm" len="sm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>
            <a:xfrm>
              <a:off x="7460" y="3361"/>
              <a:ext cx="0" cy="271"/>
            </a:xfrm>
            <a:prstGeom prst="lin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none" w="sm" len="sm"/>
              <a:tailEnd type="none"/>
            </a:ln>
            <a:effectLst/>
          </p:spPr>
        </p:cxnSp>
        <p:cxnSp>
          <p:nvCxnSpPr>
            <p:cNvPr id="166" name="直接箭头连接符 165"/>
            <p:cNvCxnSpPr>
              <a:stCxn id="154" idx="0"/>
              <a:endCxn id="72" idx="1"/>
            </p:cNvCxnSpPr>
            <p:nvPr/>
          </p:nvCxnSpPr>
          <p:spPr>
            <a:xfrm rot="10800000" flipH="1" flipV="1">
              <a:off x="2256" y="3529"/>
              <a:ext cx="14" cy="2521"/>
            </a:xfrm>
            <a:prstGeom prst="bentConnector3">
              <a:avLst>
                <a:gd name="adj1" fmla="val -2678571"/>
              </a:avLst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>
            <a:xfrm>
              <a:off x="9359" y="6843"/>
              <a:ext cx="0" cy="1095"/>
            </a:xfrm>
            <a:prstGeom prst="lin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oval" w="sm" len="sm"/>
              <a:tailEnd type="non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TextBox 174"/>
                <p:cNvSpPr txBox="1"/>
                <p:nvPr/>
              </p:nvSpPr>
              <p:spPr>
                <a:xfrm>
                  <a:off x="11892" y="7037"/>
                  <a:ext cx="835" cy="4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/>
                          </a:rPr>
                          <m:t>𝐴𝑑𝑑𝑟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92" y="7037"/>
                  <a:ext cx="835" cy="485"/>
                </a:xfrm>
                <a:prstGeom prst="rect">
                  <a:avLst/>
                </a:prstGeom>
                <a:blipFill rotWithShape="1">
                  <a:blip r:embed="rId1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6" name="TextBox 175"/>
                <p:cNvSpPr txBox="1"/>
                <p:nvPr/>
              </p:nvSpPr>
              <p:spPr>
                <a:xfrm>
                  <a:off x="11889" y="7719"/>
                  <a:ext cx="752" cy="4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/>
                          </a:rPr>
                          <m:t>𝐷𝑖𝑛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76" name="TextBox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89" y="7719"/>
                  <a:ext cx="752" cy="485"/>
                </a:xfrm>
                <a:prstGeom prst="rect">
                  <a:avLst/>
                </a:prstGeom>
                <a:blipFill rotWithShape="1">
                  <a:blip r:embed="rId1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TextBox 176"/>
                <p:cNvSpPr txBox="1"/>
                <p:nvPr/>
              </p:nvSpPr>
              <p:spPr>
                <a:xfrm>
                  <a:off x="12570" y="7381"/>
                  <a:ext cx="835" cy="4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/>
                          </a:rPr>
                          <m:t>𝐷𝑜𝑢𝑡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77" name="TextBox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70" y="7381"/>
                  <a:ext cx="835" cy="485"/>
                </a:xfrm>
                <a:prstGeom prst="rect">
                  <a:avLst/>
                </a:prstGeom>
                <a:blipFill rotWithShape="1">
                  <a:blip r:embed="rId2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81" name="直接箭头连接符 180"/>
            <p:cNvCxnSpPr/>
            <p:nvPr/>
          </p:nvCxnSpPr>
          <p:spPr>
            <a:xfrm>
              <a:off x="5342" y="9239"/>
              <a:ext cx="9675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none" w="sm" len="med"/>
              <a:tailEnd type="none" w="sm" len="sm"/>
            </a:ln>
            <a:effectLst/>
          </p:spPr>
        </p:cxnSp>
        <p:cxnSp>
          <p:nvCxnSpPr>
            <p:cNvPr id="182" name="直接箭头连接符 181"/>
            <p:cNvCxnSpPr/>
            <p:nvPr/>
          </p:nvCxnSpPr>
          <p:spPr>
            <a:xfrm>
              <a:off x="5342" y="7060"/>
              <a:ext cx="160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185" name="直接连接符 184"/>
            <p:cNvCxnSpPr/>
            <p:nvPr/>
          </p:nvCxnSpPr>
          <p:spPr>
            <a:xfrm>
              <a:off x="5342" y="7060"/>
              <a:ext cx="0" cy="2179"/>
            </a:xfrm>
            <a:prstGeom prst="lin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</p:cxnSp>
        <p:cxnSp>
          <p:nvCxnSpPr>
            <p:cNvPr id="189" name="直接箭头连接符 188"/>
            <p:cNvCxnSpPr/>
            <p:nvPr/>
          </p:nvCxnSpPr>
          <p:spPr>
            <a:xfrm>
              <a:off x="11565" y="6587"/>
              <a:ext cx="2141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191" name="直接连接符 190"/>
            <p:cNvCxnSpPr/>
            <p:nvPr/>
          </p:nvCxnSpPr>
          <p:spPr>
            <a:xfrm>
              <a:off x="11780" y="6587"/>
              <a:ext cx="0" cy="646"/>
            </a:xfrm>
            <a:prstGeom prst="lin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oval" w="sm" len="sm"/>
              <a:tailEnd type="none"/>
            </a:ln>
            <a:effectLst/>
          </p:spPr>
        </p:cxnSp>
        <p:cxnSp>
          <p:nvCxnSpPr>
            <p:cNvPr id="193" name="直接箭头连接符 192"/>
            <p:cNvCxnSpPr/>
            <p:nvPr/>
          </p:nvCxnSpPr>
          <p:spPr>
            <a:xfrm>
              <a:off x="11780" y="7235"/>
              <a:ext cx="221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194" name="直接箭头连接符 193"/>
            <p:cNvCxnSpPr/>
            <p:nvPr/>
          </p:nvCxnSpPr>
          <p:spPr>
            <a:xfrm>
              <a:off x="13389" y="7609"/>
              <a:ext cx="317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sp>
          <p:nvSpPr>
            <p:cNvPr id="196" name="矩形 195"/>
            <p:cNvSpPr/>
            <p:nvPr/>
          </p:nvSpPr>
          <p:spPr>
            <a:xfrm>
              <a:off x="4445" y="4028"/>
              <a:ext cx="204" cy="4770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endParaRPr lang="zh-CN" altLang="en-US" sz="1400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97" name="直接箭头连接符 196"/>
            <p:cNvCxnSpPr/>
            <p:nvPr/>
          </p:nvCxnSpPr>
          <p:spPr>
            <a:xfrm>
              <a:off x="4211" y="6412"/>
              <a:ext cx="234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200" name="直接箭头连接符 199"/>
            <p:cNvCxnSpPr/>
            <p:nvPr/>
          </p:nvCxnSpPr>
          <p:spPr>
            <a:xfrm>
              <a:off x="3739" y="4459"/>
              <a:ext cx="706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sp>
          <p:nvSpPr>
            <p:cNvPr id="218" name="矩形 217"/>
            <p:cNvSpPr/>
            <p:nvPr/>
          </p:nvSpPr>
          <p:spPr>
            <a:xfrm>
              <a:off x="8695" y="4028"/>
              <a:ext cx="236" cy="476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endParaRPr lang="zh-CN" altLang="en-US" sz="1400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221" name="直接箭头连接符 220"/>
            <p:cNvCxnSpPr/>
            <p:nvPr/>
          </p:nvCxnSpPr>
          <p:spPr>
            <a:xfrm>
              <a:off x="8950" y="6160"/>
              <a:ext cx="1375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224" name="直接箭头连接符 223"/>
            <p:cNvCxnSpPr/>
            <p:nvPr/>
          </p:nvCxnSpPr>
          <p:spPr>
            <a:xfrm>
              <a:off x="8934" y="6843"/>
              <a:ext cx="649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231" name="直接箭头连接符 230"/>
            <p:cNvCxnSpPr/>
            <p:nvPr/>
          </p:nvCxnSpPr>
          <p:spPr>
            <a:xfrm>
              <a:off x="8934" y="7938"/>
              <a:ext cx="220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none" w="sm" len="sm"/>
            </a:ln>
            <a:effectLst/>
          </p:spPr>
        </p:cxnSp>
        <p:cxnSp>
          <p:nvCxnSpPr>
            <p:cNvPr id="233" name="直接箭头连接符 232"/>
            <p:cNvCxnSpPr/>
            <p:nvPr/>
          </p:nvCxnSpPr>
          <p:spPr>
            <a:xfrm>
              <a:off x="9369" y="7938"/>
              <a:ext cx="2010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sp>
          <p:nvSpPr>
            <p:cNvPr id="238" name="矩形 237"/>
            <p:cNvSpPr/>
            <p:nvPr/>
          </p:nvSpPr>
          <p:spPr>
            <a:xfrm>
              <a:off x="11352" y="4006"/>
              <a:ext cx="214" cy="4792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endParaRPr lang="zh-CN" altLang="en-US" sz="1400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240" name="直接箭头连接符 239"/>
            <p:cNvCxnSpPr/>
            <p:nvPr/>
          </p:nvCxnSpPr>
          <p:spPr>
            <a:xfrm>
              <a:off x="11092" y="6587"/>
              <a:ext cx="287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245" name="直接箭头连接符 244"/>
            <p:cNvCxnSpPr/>
            <p:nvPr/>
          </p:nvCxnSpPr>
          <p:spPr>
            <a:xfrm>
              <a:off x="11565" y="7938"/>
              <a:ext cx="431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sp>
          <p:nvSpPr>
            <p:cNvPr id="249" name="矩形 248"/>
            <p:cNvSpPr/>
            <p:nvPr/>
          </p:nvSpPr>
          <p:spPr>
            <a:xfrm>
              <a:off x="13677" y="4006"/>
              <a:ext cx="234" cy="4792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endParaRPr lang="zh-CN" altLang="en-US" sz="1400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254" name="直接箭头连接符 253"/>
            <p:cNvCxnSpPr/>
            <p:nvPr/>
          </p:nvCxnSpPr>
          <p:spPr>
            <a:xfrm>
              <a:off x="13894" y="6587"/>
              <a:ext cx="356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256" name="直接箭头连接符 255"/>
            <p:cNvCxnSpPr/>
            <p:nvPr/>
          </p:nvCxnSpPr>
          <p:spPr>
            <a:xfrm>
              <a:off x="14071" y="7077"/>
              <a:ext cx="178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258" name="直接连接符 257"/>
            <p:cNvCxnSpPr/>
            <p:nvPr/>
          </p:nvCxnSpPr>
          <p:spPr>
            <a:xfrm>
              <a:off x="14071" y="7068"/>
              <a:ext cx="0" cy="542"/>
            </a:xfrm>
            <a:prstGeom prst="lin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none" w="sm" len="sm"/>
              <a:tailEnd type="none"/>
            </a:ln>
            <a:effectLst/>
          </p:spPr>
        </p:cxnSp>
        <p:cxnSp>
          <p:nvCxnSpPr>
            <p:cNvPr id="259" name="直接箭头连接符 258"/>
            <p:cNvCxnSpPr/>
            <p:nvPr/>
          </p:nvCxnSpPr>
          <p:spPr>
            <a:xfrm>
              <a:off x="13894" y="7609"/>
              <a:ext cx="178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none" w="sm" len="sm"/>
            </a:ln>
            <a:effectLst/>
          </p:spPr>
        </p:cxnSp>
        <p:cxnSp>
          <p:nvCxnSpPr>
            <p:cNvPr id="261" name="直接箭头连接符 260"/>
            <p:cNvCxnSpPr>
              <a:stCxn id="157" idx="2"/>
            </p:cNvCxnSpPr>
            <p:nvPr/>
          </p:nvCxnSpPr>
          <p:spPr>
            <a:xfrm flipV="1">
              <a:off x="14694" y="6814"/>
              <a:ext cx="335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none" w="sm" len="sm"/>
            </a:ln>
            <a:effectLst/>
          </p:spPr>
        </p:cxnSp>
        <p:cxnSp>
          <p:nvCxnSpPr>
            <p:cNvPr id="262" name="直接连接符 261"/>
            <p:cNvCxnSpPr/>
            <p:nvPr/>
          </p:nvCxnSpPr>
          <p:spPr>
            <a:xfrm>
              <a:off x="15021" y="6814"/>
              <a:ext cx="0" cy="2425"/>
            </a:xfrm>
            <a:prstGeom prst="lin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none" w="sm" len="sm"/>
              <a:tailEnd type="none"/>
            </a:ln>
            <a:effectLst/>
          </p:spPr>
        </p:cxnSp>
        <p:cxnSp>
          <p:nvCxnSpPr>
            <p:cNvPr id="283" name="直接连接符 282"/>
            <p:cNvCxnSpPr/>
            <p:nvPr/>
          </p:nvCxnSpPr>
          <p:spPr>
            <a:xfrm>
              <a:off x="5127" y="6422"/>
              <a:ext cx="0" cy="2497"/>
            </a:xfrm>
            <a:prstGeom prst="lin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</p:cxnSp>
        <p:cxnSp>
          <p:nvCxnSpPr>
            <p:cNvPr id="303" name="直接箭头连接符 302"/>
            <p:cNvCxnSpPr/>
            <p:nvPr/>
          </p:nvCxnSpPr>
          <p:spPr>
            <a:xfrm>
              <a:off x="5100" y="8919"/>
              <a:ext cx="9344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none" w="sm" len="med"/>
              <a:tailEnd type="none" w="sm" len="sm"/>
            </a:ln>
            <a:effectLst/>
          </p:spPr>
        </p:cxnSp>
        <p:cxnSp>
          <p:nvCxnSpPr>
            <p:cNvPr id="304" name="直接箭头连接符 303"/>
            <p:cNvCxnSpPr/>
            <p:nvPr/>
          </p:nvCxnSpPr>
          <p:spPr>
            <a:xfrm>
              <a:off x="13913" y="8449"/>
              <a:ext cx="538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none" w="sm" len="sm"/>
            </a:ln>
            <a:effectLst/>
          </p:spPr>
        </p:cxnSp>
        <p:cxnSp>
          <p:nvCxnSpPr>
            <p:cNvPr id="306" name="直接连接符 305"/>
            <p:cNvCxnSpPr/>
            <p:nvPr/>
          </p:nvCxnSpPr>
          <p:spPr>
            <a:xfrm>
              <a:off x="14448" y="8449"/>
              <a:ext cx="0" cy="471"/>
            </a:xfrm>
            <a:prstGeom prst="lin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none" w="sm" len="sm"/>
              <a:tailEnd type="non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7" name="TextBox 316"/>
                <p:cNvSpPr txBox="1"/>
                <p:nvPr/>
              </p:nvSpPr>
              <p:spPr>
                <a:xfrm>
                  <a:off x="5940" y="6022"/>
                  <a:ext cx="597" cy="1297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0" smtClean="0">
                            <a:solidFill>
                              <a:srgbClr val="0000FF"/>
                            </a:solidFill>
                            <a:latin typeface="Cambria Math" panose="02040503050406030204"/>
                          </a:rPr>
                          <m:t>𝐑𝐞𝐠𝐅𝐢𝐥𝐞</m:t>
                        </m:r>
                      </m:oMath>
                    </m:oMathPara>
                  </a14:m>
                  <a:endParaRPr lang="zh-CN" altLang="en-US" sz="1400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317" name="TextBox 3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0" y="6022"/>
                  <a:ext cx="597" cy="1297"/>
                </a:xfrm>
                <a:prstGeom prst="rect">
                  <a:avLst/>
                </a:prstGeom>
                <a:blipFill rotWithShape="1">
                  <a:blip r:embed="rId2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8" name="TextBox 317"/>
                <p:cNvSpPr txBox="1"/>
                <p:nvPr/>
              </p:nvSpPr>
              <p:spPr>
                <a:xfrm>
                  <a:off x="11655" y="6455"/>
                  <a:ext cx="1962" cy="4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0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𝐃𝐀𝐓𝐀𝐓𝐌𝐄𝐌</m:t>
                        </m:r>
                      </m:oMath>
                    </m:oMathPara>
                  </a14:m>
                  <a:endParaRPr lang="zh-CN" alt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8" name="TextBox 3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55" y="6455"/>
                  <a:ext cx="1962" cy="485"/>
                </a:xfrm>
                <a:prstGeom prst="rect">
                  <a:avLst/>
                </a:prstGeom>
                <a:blipFill rotWithShape="1">
                  <a:blip r:embed="rId2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5" name="TextBox 324"/>
                <p:cNvSpPr txBox="1"/>
                <p:nvPr/>
              </p:nvSpPr>
              <p:spPr>
                <a:xfrm>
                  <a:off x="4076" y="3468"/>
                  <a:ext cx="1062" cy="5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IF</m:t>
                        </m:r>
                        <m: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ID</m:t>
                        </m:r>
                      </m:oMath>
                    </m:oMathPara>
                  </a14:m>
                  <a:endParaRPr lang="zh-CN" alt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325" name="TextBox 3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6" y="3468"/>
                  <a:ext cx="1062" cy="533"/>
                </a:xfrm>
                <a:prstGeom prst="rect">
                  <a:avLst/>
                </a:prstGeom>
                <a:blipFill rotWithShape="1">
                  <a:blip r:embed="rId2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0" name="TextBox 329"/>
                <p:cNvSpPr txBox="1"/>
                <p:nvPr/>
              </p:nvSpPr>
              <p:spPr>
                <a:xfrm>
                  <a:off x="8265" y="3508"/>
                  <a:ext cx="1148" cy="5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ID</m:t>
                        </m:r>
                        <m: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EX</m:t>
                        </m:r>
                      </m:oMath>
                    </m:oMathPara>
                  </a14:m>
                  <a:endParaRPr lang="zh-CN" alt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330" name="TextBox 3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5" y="3508"/>
                  <a:ext cx="1148" cy="533"/>
                </a:xfrm>
                <a:prstGeom prst="rect">
                  <a:avLst/>
                </a:prstGeom>
                <a:blipFill rotWithShape="1">
                  <a:blip r:embed="rId2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1" name="TextBox 330"/>
                <p:cNvSpPr txBox="1"/>
                <p:nvPr/>
              </p:nvSpPr>
              <p:spPr>
                <a:xfrm>
                  <a:off x="10725" y="3435"/>
                  <a:ext cx="1518" cy="5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EX</m:t>
                        </m:r>
                        <m: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MEM</m:t>
                        </m:r>
                      </m:oMath>
                    </m:oMathPara>
                  </a14:m>
                  <a:endParaRPr lang="zh-CN" alt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331" name="TextBox 3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5" y="3435"/>
                  <a:ext cx="1518" cy="533"/>
                </a:xfrm>
                <a:prstGeom prst="rect">
                  <a:avLst/>
                </a:prstGeom>
                <a:blipFill rotWithShape="1">
                  <a:blip r:embed="rId2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4" name="TextBox 333"/>
                <p:cNvSpPr txBox="1"/>
                <p:nvPr/>
              </p:nvSpPr>
              <p:spPr>
                <a:xfrm>
                  <a:off x="12991" y="3434"/>
                  <a:ext cx="1635" cy="5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MEM</m:t>
                        </m:r>
                        <m: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WB</m:t>
                        </m:r>
                      </m:oMath>
                    </m:oMathPara>
                  </a14:m>
                  <a:endParaRPr lang="zh-CN" alt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334" name="TextBox 3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1" y="3434"/>
                  <a:ext cx="1635" cy="533"/>
                </a:xfrm>
                <a:prstGeom prst="rect">
                  <a:avLst/>
                </a:prstGeom>
                <a:blipFill rotWithShape="1">
                  <a:blip r:embed="rId2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grpSp>
          <p:nvGrpSpPr>
            <p:cNvPr id="366" name="组合 365"/>
            <p:cNvGrpSpPr/>
            <p:nvPr/>
          </p:nvGrpSpPr>
          <p:grpSpPr>
            <a:xfrm>
              <a:off x="4547" y="8797"/>
              <a:ext cx="9247" cy="1257"/>
              <a:chOff x="2421717" y="5231294"/>
              <a:chExt cx="5871845" cy="798062"/>
            </a:xfrm>
          </p:grpSpPr>
          <p:sp>
            <p:nvSpPr>
              <p:cNvPr id="344" name="Text Box 12"/>
              <p:cNvSpPr txBox="1">
                <a:spLocks noChangeArrowheads="1"/>
              </p:cNvSpPr>
              <p:nvPr/>
            </p:nvSpPr>
            <p:spPr bwMode="auto">
              <a:xfrm>
                <a:off x="3936501" y="5652299"/>
                <a:ext cx="1835801" cy="3770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4891E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26262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wrap="square" lIns="99092" tIns="49545" rIns="99092" bIns="49545">
                <a:spAutoFit/>
              </a:bodyPr>
              <a:lstStyle>
                <a:defPPr>
                  <a:defRPr lang="zh-CN"/>
                </a:defPPr>
                <a:lvl1pPr algn="ctr" latinLnBrk="1">
                  <a:defRPr sz="2800" b="1">
                    <a:ea typeface="华文中宋" panose="02010600040101010101" pitchFamily="2" charset="-122"/>
                  </a:defRPr>
                </a:lvl1pPr>
                <a:lvl2pPr marL="742950" indent="-28575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895350" indent="-895350"/>
                <a:r>
                  <a:rPr lang="zh-CN" altLang="en-US" sz="1800" dirty="0" smtClean="0">
                    <a:solidFill>
                      <a:srgbClr val="0000FF"/>
                    </a:solidFill>
                  </a:rPr>
                  <a:t>流水线寄存器</a:t>
                </a:r>
                <a:endParaRPr lang="zh-CN" altLang="en-US" sz="1800" b="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345" name="直接箭头连接符 344"/>
              <p:cNvCxnSpPr>
                <a:stCxn id="344" idx="0"/>
                <a:endCxn id="196" idx="2"/>
              </p:cNvCxnSpPr>
              <p:nvPr/>
            </p:nvCxnSpPr>
            <p:spPr>
              <a:xfrm flipH="1" flipV="1">
                <a:off x="2421717" y="5231929"/>
                <a:ext cx="2432685" cy="420370"/>
              </a:xfrm>
              <a:prstGeom prst="straightConnector1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C0000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355" name="直接箭头连接符 344"/>
              <p:cNvCxnSpPr>
                <a:stCxn id="344" idx="0"/>
                <a:endCxn id="218" idx="2"/>
              </p:cNvCxnSpPr>
              <p:nvPr/>
            </p:nvCxnSpPr>
            <p:spPr>
              <a:xfrm flipV="1">
                <a:off x="4854402" y="5231294"/>
                <a:ext cx="276225" cy="421005"/>
              </a:xfrm>
              <a:prstGeom prst="straightConnector1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C0000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359" name="直接箭头连接符 344"/>
              <p:cNvCxnSpPr>
                <a:stCxn id="344" idx="0"/>
                <a:endCxn id="238" idx="2"/>
              </p:cNvCxnSpPr>
              <p:nvPr/>
            </p:nvCxnSpPr>
            <p:spPr>
              <a:xfrm flipV="1">
                <a:off x="4854402" y="5231929"/>
                <a:ext cx="1956435" cy="420370"/>
              </a:xfrm>
              <a:prstGeom prst="straightConnector1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C0000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362" name="直接箭头连接符 344"/>
              <p:cNvCxnSpPr>
                <a:stCxn id="344" idx="0"/>
                <a:endCxn id="249" idx="2"/>
              </p:cNvCxnSpPr>
              <p:nvPr/>
            </p:nvCxnSpPr>
            <p:spPr>
              <a:xfrm flipV="1">
                <a:off x="4854402" y="5231929"/>
                <a:ext cx="3439160" cy="420370"/>
              </a:xfrm>
              <a:prstGeom prst="straightConnector1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C00000"/>
                </a:solidFill>
                <a:prstDash val="solid"/>
                <a:tailEnd type="triangle"/>
              </a:ln>
              <a:effectLst/>
            </p:spPr>
          </p:cxnSp>
        </p:grpSp>
        <p:sp>
          <p:nvSpPr>
            <p:cNvPr id="374" name="Text Box 12"/>
            <p:cNvSpPr txBox="1">
              <a:spLocks noChangeArrowheads="1"/>
            </p:cNvSpPr>
            <p:nvPr/>
          </p:nvSpPr>
          <p:spPr bwMode="auto">
            <a:xfrm>
              <a:off x="1617" y="2337"/>
              <a:ext cx="2737" cy="545"/>
            </a:xfrm>
            <a:prstGeom prst="rect">
              <a:avLst/>
            </a:prstGeom>
            <a:solidFill>
              <a:srgbClr val="7BCF27">
                <a:lumMod val="20000"/>
                <a:lumOff val="80000"/>
              </a:srgbClr>
            </a:solidFill>
            <a:ln>
              <a:noFill/>
            </a:ln>
            <a:effectLst/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895350" indent="-895350"/>
              <a:r>
                <a:rPr lang="zh-CN" altLang="en-US" sz="1600" b="0" dirty="0" smtClean="0"/>
                <a:t>取指令（</a:t>
              </a:r>
              <a:r>
                <a:rPr lang="en-US" altLang="zh-CN" sz="1600" b="0" dirty="0" smtClean="0"/>
                <a:t>IF</a:t>
              </a:r>
              <a:r>
                <a:rPr lang="zh-CN" altLang="en-US" sz="1600" b="0" dirty="0" smtClean="0"/>
                <a:t>）</a:t>
              </a:r>
              <a:endParaRPr lang="zh-CN" altLang="en-US" sz="1600" b="0" dirty="0"/>
            </a:p>
          </p:txBody>
        </p:sp>
        <p:sp>
          <p:nvSpPr>
            <p:cNvPr id="375" name="Text Box 12"/>
            <p:cNvSpPr txBox="1">
              <a:spLocks noChangeArrowheads="1"/>
            </p:cNvSpPr>
            <p:nvPr/>
          </p:nvSpPr>
          <p:spPr bwMode="auto">
            <a:xfrm>
              <a:off x="5591" y="2337"/>
              <a:ext cx="2337" cy="545"/>
            </a:xfrm>
            <a:prstGeom prst="rect">
              <a:avLst/>
            </a:prstGeom>
            <a:solidFill>
              <a:srgbClr val="7BCF27">
                <a:lumMod val="20000"/>
                <a:lumOff val="80000"/>
              </a:srgbClr>
            </a:solidFill>
            <a:ln>
              <a:noFill/>
            </a:ln>
            <a:effectLst/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895350" indent="-895350"/>
              <a:r>
                <a:rPr lang="zh-CN" altLang="en-US" sz="1600" b="0" dirty="0" smtClean="0"/>
                <a:t>译码（</a:t>
              </a:r>
              <a:r>
                <a:rPr lang="en-US" altLang="zh-CN" sz="1600" b="0" dirty="0" smtClean="0"/>
                <a:t>ID</a:t>
              </a:r>
              <a:r>
                <a:rPr lang="zh-CN" altLang="en-US" sz="1600" b="0" dirty="0" smtClean="0"/>
                <a:t>）</a:t>
              </a:r>
              <a:endParaRPr lang="zh-CN" altLang="en-US" sz="1600" b="0" dirty="0"/>
            </a:p>
          </p:txBody>
        </p:sp>
        <p:sp>
          <p:nvSpPr>
            <p:cNvPr id="379" name="Text Box 12"/>
            <p:cNvSpPr txBox="1">
              <a:spLocks noChangeArrowheads="1"/>
            </p:cNvSpPr>
            <p:nvPr/>
          </p:nvSpPr>
          <p:spPr bwMode="auto">
            <a:xfrm>
              <a:off x="8976" y="2337"/>
              <a:ext cx="2337" cy="545"/>
            </a:xfrm>
            <a:prstGeom prst="rect">
              <a:avLst/>
            </a:prstGeom>
            <a:solidFill>
              <a:srgbClr val="7BCF27">
                <a:lumMod val="20000"/>
                <a:lumOff val="80000"/>
              </a:srgbClr>
            </a:solidFill>
            <a:ln>
              <a:noFill/>
            </a:ln>
            <a:effectLst/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895350" indent="-895350"/>
              <a:r>
                <a:rPr lang="zh-CN" altLang="en-US" sz="1600" b="0" dirty="0" smtClean="0"/>
                <a:t>执行（</a:t>
              </a:r>
              <a:r>
                <a:rPr lang="en-US" altLang="zh-CN" sz="1600" b="0" dirty="0" smtClean="0"/>
                <a:t>EX</a:t>
              </a:r>
              <a:r>
                <a:rPr lang="zh-CN" altLang="en-US" sz="1600" b="0" dirty="0" smtClean="0"/>
                <a:t>）</a:t>
              </a:r>
              <a:endParaRPr lang="zh-CN" altLang="en-US" sz="1600" b="0" dirty="0"/>
            </a:p>
          </p:txBody>
        </p:sp>
        <p:sp>
          <p:nvSpPr>
            <p:cNvPr id="380" name="Text Box 12"/>
            <p:cNvSpPr txBox="1">
              <a:spLocks noChangeArrowheads="1"/>
            </p:cNvSpPr>
            <p:nvPr/>
          </p:nvSpPr>
          <p:spPr bwMode="auto">
            <a:xfrm>
              <a:off x="11565" y="2337"/>
              <a:ext cx="2213" cy="545"/>
            </a:xfrm>
            <a:prstGeom prst="rect">
              <a:avLst/>
            </a:prstGeom>
            <a:solidFill>
              <a:srgbClr val="7BCF27">
                <a:lumMod val="20000"/>
                <a:lumOff val="80000"/>
              </a:srgbClr>
            </a:solidFill>
            <a:ln>
              <a:noFill/>
            </a:ln>
            <a:effectLst/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895350" indent="-895350"/>
              <a:r>
                <a:rPr lang="zh-CN" altLang="en-US" sz="1600" b="0" dirty="0" smtClean="0"/>
                <a:t>访存（</a:t>
              </a:r>
              <a:r>
                <a:rPr lang="en-US" altLang="zh-CN" sz="1600" b="0" dirty="0" smtClean="0"/>
                <a:t>MEM</a:t>
              </a:r>
              <a:r>
                <a:rPr lang="zh-CN" altLang="en-US" sz="1600" b="0" dirty="0" smtClean="0"/>
                <a:t>）</a:t>
              </a:r>
              <a:endParaRPr lang="zh-CN" altLang="en-US" sz="1600" b="0" dirty="0"/>
            </a:p>
          </p:txBody>
        </p:sp>
        <p:sp>
          <p:nvSpPr>
            <p:cNvPr id="381" name="Text Box 12"/>
            <p:cNvSpPr txBox="1">
              <a:spLocks noChangeArrowheads="1"/>
            </p:cNvSpPr>
            <p:nvPr/>
          </p:nvSpPr>
          <p:spPr bwMode="auto">
            <a:xfrm>
              <a:off x="14071" y="2337"/>
              <a:ext cx="2337" cy="545"/>
            </a:xfrm>
            <a:prstGeom prst="rect">
              <a:avLst/>
            </a:prstGeom>
            <a:solidFill>
              <a:srgbClr val="7BCF27">
                <a:lumMod val="20000"/>
                <a:lumOff val="80000"/>
              </a:srgbClr>
            </a:solidFill>
            <a:ln>
              <a:noFill/>
            </a:ln>
            <a:effectLst/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1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895350" indent="-895350"/>
              <a:r>
                <a:rPr lang="zh-CN" altLang="en-US" sz="1600" b="0" dirty="0" smtClean="0"/>
                <a:t>写回（</a:t>
              </a:r>
              <a:r>
                <a:rPr lang="en-US" altLang="zh-CN" sz="1600" b="0" dirty="0" smtClean="0"/>
                <a:t>WB</a:t>
              </a:r>
              <a:r>
                <a:rPr lang="zh-CN" altLang="en-US" sz="1600" b="0" dirty="0" smtClean="0"/>
                <a:t>）</a:t>
              </a:r>
              <a:endParaRPr lang="zh-CN" altLang="en-US" sz="1600" b="0" dirty="0"/>
            </a:p>
          </p:txBody>
        </p:sp>
        <p:sp>
          <p:nvSpPr>
            <p:cNvPr id="154" name="流程图: 终止 153"/>
            <p:cNvSpPr/>
            <p:nvPr/>
          </p:nvSpPr>
          <p:spPr>
            <a:xfrm rot="16200000" flipH="1">
              <a:off x="2082" y="3307"/>
              <a:ext cx="792" cy="445"/>
            </a:xfrm>
            <a:prstGeom prst="flowChartTerminator">
              <a:avLst/>
            </a:prstGeom>
            <a:solidFill>
              <a:sysClr val="window" lastClr="FFFFFF">
                <a:alpha val="59000"/>
              </a:sysClr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rgbClr val="262626"/>
                  </a:solidFill>
                </a:rPr>
                <a:t>MUX</a:t>
              </a:r>
              <a:endParaRPr lang="zh-CN" altLang="en-US" sz="1400" dirty="0">
                <a:solidFill>
                  <a:srgbClr val="262626"/>
                </a:solidFill>
              </a:endParaRPr>
            </a:p>
          </p:txBody>
        </p:sp>
        <p:sp>
          <p:nvSpPr>
            <p:cNvPr id="157" name="流程图: 终止 156"/>
            <p:cNvSpPr/>
            <p:nvPr/>
          </p:nvSpPr>
          <p:spPr>
            <a:xfrm rot="16200000" flipH="1">
              <a:off x="14076" y="6591"/>
              <a:ext cx="792" cy="445"/>
            </a:xfrm>
            <a:prstGeom prst="flowChartTerminator">
              <a:avLst/>
            </a:prstGeom>
            <a:solidFill>
              <a:sysClr val="window" lastClr="FFFFFF">
                <a:alpha val="59000"/>
              </a:sysClr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rgbClr val="262626"/>
                  </a:solidFill>
                </a:rPr>
                <a:t>MUX</a:t>
              </a:r>
              <a:endParaRPr lang="zh-CN" altLang="en-US" sz="1400" dirty="0">
                <a:solidFill>
                  <a:srgbClr val="262626"/>
                </a:solidFill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4649" y="4459"/>
              <a:ext cx="2580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none" w="sm" len="sm"/>
            </a:ln>
            <a:effectLst/>
          </p:spPr>
        </p:cxnSp>
        <p:cxnSp>
          <p:nvCxnSpPr>
            <p:cNvPr id="10" name="直接箭头连接符 9"/>
            <p:cNvCxnSpPr/>
            <p:nvPr/>
          </p:nvCxnSpPr>
          <p:spPr>
            <a:xfrm flipV="1">
              <a:off x="7227" y="4031"/>
              <a:ext cx="0" cy="417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</p:grpSp>
    </p:spTree>
    <p:custDataLst>
      <p:tags r:id="rId2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284550"/>
            <a:ext cx="10969200" cy="705600"/>
          </a:xfrm>
        </p:spPr>
        <p:txBody>
          <a:bodyPr/>
          <a:p>
            <a:r>
              <a:rPr lang="zh-CN" altLang="en-US" sz="2400">
                <a:solidFill>
                  <a:srgbClr val="FF0000"/>
                </a:solidFill>
              </a:rPr>
              <a:t>【例】</a:t>
            </a:r>
            <a:r>
              <a:rPr lang="en-US" altLang="zh-CN" sz="2400">
                <a:solidFill>
                  <a:srgbClr val="FF0000"/>
                </a:solidFill>
              </a:rPr>
              <a:t>IF_ID</a:t>
            </a:r>
            <a:r>
              <a:rPr sz="2400">
                <a:solidFill>
                  <a:srgbClr val="FF0000"/>
                </a:solidFill>
              </a:rPr>
              <a:t>级流水线寄存器堆的构造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608330" y="1037590"/>
            <a:ext cx="10968990" cy="5286375"/>
          </a:xfrm>
        </p:spPr>
        <p:txBody>
          <a:bodyPr>
            <a:normAutofit fontScale="70000"/>
          </a:bodyPr>
          <a:p>
            <a:r>
              <a:rPr sz="2400" b="1"/>
              <a:t>【分析】</a:t>
            </a:r>
            <a:r>
              <a:rPr lang="en-US" altLang="zh-CN" sz="2400" b="1"/>
              <a:t>IF-ID</a:t>
            </a:r>
            <a:r>
              <a:rPr sz="2400" b="1"/>
              <a:t>级需要传输的信号有哪些？（查看顶层模块</a:t>
            </a:r>
            <a:r>
              <a:rPr lang="en-US" altLang="zh-CN" sz="2400" b="1"/>
              <a:t>SCCPU.V</a:t>
            </a:r>
            <a:r>
              <a:rPr sz="2400" b="1"/>
              <a:t>）</a:t>
            </a:r>
            <a:endParaRPr sz="2400" b="1"/>
          </a:p>
          <a:p>
            <a:r>
              <a:rPr lang="en-US" altLang="zh-CN" sz="2500" b="1">
                <a:solidFill>
                  <a:srgbClr val="002060"/>
                </a:solidFill>
              </a:rPr>
              <a:t>1</a:t>
            </a:r>
            <a:r>
              <a:rPr sz="2500" b="1">
                <a:solidFill>
                  <a:srgbClr val="002060"/>
                </a:solidFill>
              </a:rPr>
              <a:t>、</a:t>
            </a:r>
            <a:r>
              <a:rPr lang="en-US" altLang="zh-CN" sz="2500" b="1">
                <a:solidFill>
                  <a:srgbClr val="002060"/>
                </a:solidFill>
              </a:rPr>
              <a:t>IF_STAGE</a:t>
            </a:r>
            <a:r>
              <a:rPr sz="2500" b="1">
                <a:solidFill>
                  <a:srgbClr val="002060"/>
                </a:solidFill>
              </a:rPr>
              <a:t>模块的相关信号</a:t>
            </a:r>
            <a:r>
              <a:rPr altLang="zh-CN" sz="2500" b="1">
                <a:solidFill>
                  <a:srgbClr val="002060"/>
                </a:solidFill>
              </a:rPr>
              <a:t>有：</a:t>
            </a:r>
            <a:endParaRPr altLang="zh-CN" sz="2500" b="1">
              <a:solidFill>
                <a:srgbClr val="002060"/>
              </a:solidFill>
            </a:endParaRPr>
          </a:p>
          <a:p>
            <a:r>
              <a:rPr altLang="zh-CN" sz="2500" b="1"/>
              <a:t>IF_STAGE stage1 (Clock, Resetn, pcsource, bpc, jpc, pc4, Inst, PC);</a:t>
            </a:r>
            <a:endParaRPr altLang="zh-CN" sz="2500" b="1"/>
          </a:p>
          <a:p>
            <a:r>
              <a:rPr altLang="zh-CN" sz="2500" b="1"/>
              <a:t>输出信号有：pc4, Inst, PC</a:t>
            </a:r>
            <a:endParaRPr altLang="zh-CN" sz="2500" b="1"/>
          </a:p>
          <a:p>
            <a:r>
              <a:rPr sz="2500" b="1"/>
              <a:t>内部</a:t>
            </a:r>
            <a:r>
              <a:rPr lang="en-US" altLang="zh-CN" sz="2500" b="1"/>
              <a:t>wire</a:t>
            </a:r>
            <a:r>
              <a:rPr sz="2500" b="1"/>
              <a:t>有：</a:t>
            </a:r>
            <a:r>
              <a:rPr lang="en-US" altLang="zh-CN" sz="2500" b="1"/>
              <a:t>pc</a:t>
            </a:r>
            <a:r>
              <a:rPr sz="2500" b="1"/>
              <a:t>，</a:t>
            </a:r>
            <a:r>
              <a:rPr lang="en-US" altLang="zh-CN" sz="2500" b="1"/>
              <a:t>npc</a:t>
            </a:r>
            <a:r>
              <a:rPr sz="2500" b="1"/>
              <a:t>（该组信号仅影响</a:t>
            </a:r>
            <a:r>
              <a:rPr lang="en-US" altLang="zh-CN" sz="2500" b="1"/>
              <a:t>PC</a:t>
            </a:r>
            <a:r>
              <a:rPr sz="2500" b="1"/>
              <a:t>，且当次完成更新，故而不需要传递）</a:t>
            </a:r>
            <a:endParaRPr altLang="zh-CN" sz="2500" b="1"/>
          </a:p>
          <a:p>
            <a:r>
              <a:rPr lang="en-US" altLang="zh-CN" sz="2500" b="1">
                <a:solidFill>
                  <a:srgbClr val="002060"/>
                </a:solidFill>
              </a:rPr>
              <a:t>2</a:t>
            </a:r>
            <a:r>
              <a:rPr sz="2500" b="1">
                <a:solidFill>
                  <a:srgbClr val="002060"/>
                </a:solidFill>
              </a:rPr>
              <a:t>、</a:t>
            </a:r>
            <a:r>
              <a:rPr lang="en-US" altLang="zh-CN" sz="2500" b="1">
                <a:solidFill>
                  <a:srgbClr val="002060"/>
                </a:solidFill>
                <a:sym typeface="+mn-ea"/>
              </a:rPr>
              <a:t>ID_STAGE</a:t>
            </a:r>
            <a:r>
              <a:rPr sz="2500" b="1">
                <a:solidFill>
                  <a:srgbClr val="002060"/>
                </a:solidFill>
                <a:sym typeface="+mn-ea"/>
              </a:rPr>
              <a:t>模块的输入信号</a:t>
            </a:r>
            <a:r>
              <a:rPr altLang="zh-CN" sz="2500" b="1">
                <a:solidFill>
                  <a:srgbClr val="002060"/>
                </a:solidFill>
                <a:sym typeface="+mn-ea"/>
              </a:rPr>
              <a:t>有：</a:t>
            </a:r>
            <a:endParaRPr altLang="zh-CN" sz="2500" b="1">
              <a:solidFill>
                <a:srgbClr val="002060"/>
              </a:solidFill>
              <a:sym typeface="+mn-ea"/>
            </a:endParaRPr>
          </a:p>
          <a:p>
            <a:r>
              <a:rPr sz="2500" b="1"/>
              <a:t>ID_STAGE stage2 (pc4, Inst, wdi, ~Clock, Resetn, bpc, jpc, pcsource,				   m2reg, wmem, aluc, aluimm, ra, rb, imm, shift, z);</a:t>
            </a:r>
            <a:endParaRPr sz="2500" b="1"/>
          </a:p>
          <a:p>
            <a:r>
              <a:rPr sz="2500" b="1"/>
              <a:t>输入信号有：pc4, Inst, wdi, ~Clock, Resetn,</a:t>
            </a:r>
            <a:r>
              <a:rPr lang="en-US" altLang="zh-CN" sz="2500" b="1"/>
              <a:t>z</a:t>
            </a:r>
            <a:endParaRPr lang="en-US" altLang="zh-CN" sz="2500" b="1"/>
          </a:p>
          <a:p>
            <a:r>
              <a:rPr sz="2500" b="1">
                <a:solidFill>
                  <a:srgbClr val="002060"/>
                </a:solidFill>
              </a:rPr>
              <a:t>3、需要传递的信号有：</a:t>
            </a:r>
            <a:r>
              <a:rPr altLang="zh-CN" sz="2500" b="1">
                <a:sym typeface="+mn-ea"/>
              </a:rPr>
              <a:t>pc4, Inst</a:t>
            </a:r>
            <a:endParaRPr altLang="zh-CN" sz="2500" b="1">
              <a:sym typeface="+mn-ea"/>
            </a:endParaRPr>
          </a:p>
          <a:p>
            <a:pPr algn="l">
              <a:buClrTx/>
              <a:buSzTx/>
            </a:pPr>
            <a:r>
              <a:rPr sz="2500" b="1">
                <a:solidFill>
                  <a:srgbClr val="002060"/>
                </a:solidFill>
                <a:sym typeface="+mn-ea"/>
              </a:rPr>
              <a:t>4、构造</a:t>
            </a:r>
            <a:r>
              <a:rPr lang="en-US" altLang="zh-CN" sz="2500" b="1">
                <a:solidFill>
                  <a:srgbClr val="002060"/>
                </a:solidFill>
                <a:sym typeface="+mn-ea"/>
              </a:rPr>
              <a:t>IF_ID</a:t>
            </a:r>
            <a:r>
              <a:rPr sz="2500" b="1">
                <a:solidFill>
                  <a:srgbClr val="002060"/>
                </a:solidFill>
                <a:sym typeface="+mn-ea"/>
              </a:rPr>
              <a:t>级流水线寄存器（见下页所示）</a:t>
            </a:r>
            <a:endParaRPr sz="2000" b="1"/>
          </a:p>
          <a:p>
            <a:endParaRPr sz="2000" b="1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284550"/>
            <a:ext cx="10969200" cy="705600"/>
          </a:xfrm>
        </p:spPr>
        <p:txBody>
          <a:bodyPr/>
          <a:p>
            <a:r>
              <a:rPr lang="zh-CN" altLang="en-US" sz="2400">
                <a:solidFill>
                  <a:srgbClr val="FF0000"/>
                </a:solidFill>
              </a:rPr>
              <a:t>【例】</a:t>
            </a:r>
            <a:r>
              <a:rPr lang="en-US" altLang="zh-CN" sz="2400">
                <a:solidFill>
                  <a:srgbClr val="FF0000"/>
                </a:solidFill>
              </a:rPr>
              <a:t>IF_ID</a:t>
            </a:r>
            <a:r>
              <a:rPr sz="2400">
                <a:solidFill>
                  <a:srgbClr val="FF0000"/>
                </a:solidFill>
              </a:rPr>
              <a:t>级流水线寄存器堆的构造</a:t>
            </a:r>
            <a:endParaRPr sz="2400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rcRect t="2025"/>
          <a:stretch>
            <a:fillRect/>
          </a:stretch>
        </p:blipFill>
        <p:spPr>
          <a:xfrm>
            <a:off x="1374775" y="989965"/>
            <a:ext cx="9358630" cy="58400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8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UNIT_PLACING_PICTURE_USER_VIEWPORT" val="{&quot;height&quot;:5235,&quot;width&quot;:8220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3531</Words>
  <Application>WPS 演示</Application>
  <PresentationFormat>宽屏</PresentationFormat>
  <Paragraphs>203</Paragraphs>
  <Slides>14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华文中宋</vt:lpstr>
      <vt:lpstr>Tahoma</vt:lpstr>
      <vt:lpstr>Wingdings</vt:lpstr>
      <vt:lpstr>Arial Unicode MS</vt:lpstr>
      <vt:lpstr>Office 主题​​</vt:lpstr>
      <vt:lpstr>Visio.Drawing.11</vt:lpstr>
      <vt:lpstr>计算机系统结构综合实验</vt:lpstr>
      <vt:lpstr>相关说明</vt:lpstr>
      <vt:lpstr>实验二 五级流水线CPU设计</vt:lpstr>
      <vt:lpstr>PowerPoint 演示文稿</vt:lpstr>
      <vt:lpstr>PowerPoint 演示文稿</vt:lpstr>
      <vt:lpstr>PowerPoint 演示文稿</vt:lpstr>
      <vt:lpstr>PowerPoint 演示文稿</vt:lpstr>
      <vt:lpstr>【例】IF_ID级流水线寄存器堆的构造</vt:lpstr>
      <vt:lpstr>【例】IF_ID级流水线寄存器堆的构造</vt:lpstr>
      <vt:lpstr>【例】ID_EXE级流水线寄存器堆的构造</vt:lpstr>
      <vt:lpstr>【例】EXE_MEM级流水线寄存器堆的构造</vt:lpstr>
      <vt:lpstr>【例】MEM_WB级流水线寄存器堆的构造</vt:lpstr>
      <vt:lpstr>五级流水线CPU架构图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wh</cp:lastModifiedBy>
  <cp:revision>244</cp:revision>
  <dcterms:created xsi:type="dcterms:W3CDTF">2019-06-19T02:08:00Z</dcterms:created>
  <dcterms:modified xsi:type="dcterms:W3CDTF">2023-04-18T02:50:32Z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2052-11.8.2.9015</vt:lpwstr>
  </property>
  <property fmtid="{D5CDD505-2E9C-101B-9397-08002B2CF9AE}" pid="3" name="ICV">
    <vt:lpwstr>F4063C5DA029432295744A8802953987</vt:lpwstr>
  </property>
</Properties>
</file>