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28" r:id="rId2"/>
    <p:sldId id="529" r:id="rId3"/>
    <p:sldId id="373" r:id="rId4"/>
    <p:sldId id="384" r:id="rId5"/>
    <p:sldId id="510" r:id="rId6"/>
    <p:sldId id="386" r:id="rId7"/>
    <p:sldId id="511" r:id="rId8"/>
    <p:sldId id="512" r:id="rId9"/>
    <p:sldId id="387" r:id="rId10"/>
    <p:sldId id="513" r:id="rId11"/>
    <p:sldId id="514" r:id="rId12"/>
    <p:sldId id="515" r:id="rId13"/>
    <p:sldId id="362" r:id="rId14"/>
    <p:sldId id="389" r:id="rId15"/>
    <p:sldId id="363" r:id="rId16"/>
    <p:sldId id="526" r:id="rId17"/>
  </p:sldIdLst>
  <p:sldSz cx="9144000" cy="6858000" type="letter"/>
  <p:notesSz cx="7099300" cy="102346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00" b="1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b="1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b="1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b="1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b="1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800" b="1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800" b="1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800" b="1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800" b="1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B9556"/>
    <a:srgbClr val="388A36"/>
    <a:srgbClr val="2E5C35"/>
    <a:srgbClr val="3C7845"/>
    <a:srgbClr val="A50021"/>
    <a:srgbClr val="0033CC"/>
    <a:srgbClr val="EAEAEA"/>
    <a:srgbClr val="C51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8" autoAdjust="0"/>
    <p:restoredTop sz="96455" autoAdjust="0"/>
  </p:normalViewPr>
  <p:slideViewPr>
    <p:cSldViewPr snapToGrid="0">
      <p:cViewPr varScale="1">
        <p:scale>
          <a:sx n="85" d="100"/>
          <a:sy n="85" d="100"/>
        </p:scale>
        <p:origin x="31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22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872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644525"/>
            <a:ext cx="5135563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806481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33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04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4860925"/>
            <a:ext cx="6118225" cy="4606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60" tIns="48230" rIns="96460" bIns="48230"/>
          <a:lstStyle/>
          <a:p>
            <a:r>
              <a:rPr lang="en-US" altLang="zh-CN" smtClean="0">
                <a:latin typeface="Arial" panose="020B0604020202020204" pitchFamily="34" charset="0"/>
              </a:rPr>
              <a:t>Why is address in branch instruction PC-relative while jump instruction has an absolute address?(p148-149)</a:t>
            </a:r>
          </a:p>
          <a:p>
            <a:r>
              <a:rPr lang="en-US" altLang="zh-CN" smtClean="0">
                <a:latin typeface="Arial" panose="020B0604020202020204" pitchFamily="34" charset="0"/>
              </a:rPr>
              <a:t>PC-relative is actually relative to the next instruction.(p148).</a:t>
            </a:r>
          </a:p>
          <a:p>
            <a:endParaRPr lang="en-US" altLang="zh-CN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I-format:immediate: addi, ori, slti,….</a:t>
            </a:r>
          </a:p>
          <a:p>
            <a:r>
              <a:rPr lang="en-US" altLang="zh-CN" smtClean="0">
                <a:latin typeface="Arial" panose="020B0604020202020204" pitchFamily="34" charset="0"/>
              </a:rPr>
              <a:t>I-format:base + index: lw, sw, ….</a:t>
            </a:r>
          </a:p>
          <a:p>
            <a:r>
              <a:rPr lang="en-US" altLang="zh-CN" smtClean="0">
                <a:latin typeface="Arial" panose="020B0604020202020204" pitchFamily="34" charset="0"/>
              </a:rPr>
              <a:t>I-format:PC-relative: beq, bne, …..</a:t>
            </a:r>
          </a:p>
          <a:p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126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4860925"/>
            <a:ext cx="6118225" cy="4606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60" tIns="48230" rIns="96460" bIns="48230"/>
          <a:lstStyle/>
          <a:p>
            <a:pPr>
              <a:buFont typeface="Wingdings" pitchFamily="2" charset="2"/>
              <a:buChar char="§"/>
            </a:pPr>
            <a:r>
              <a:rPr lang="en-US" altLang="zh-CN" smtClean="0"/>
              <a:t>MIPS only have beq, bne. </a:t>
            </a:r>
          </a:p>
          <a:p>
            <a:pPr>
              <a:buFont typeface="Wingdings" pitchFamily="2" charset="2"/>
              <a:buChar char="§"/>
            </a:pPr>
            <a:r>
              <a:rPr lang="en-US" altLang="zh-CN" smtClean="0"/>
              <a:t>R0, used with slt,beq,bne, can generate other conditional branch. See p128 or next slide.</a:t>
            </a:r>
          </a:p>
          <a:p>
            <a:pPr>
              <a:buFont typeface="Wingdings" pitchFamily="2" charset="2"/>
              <a:buChar char="§"/>
            </a:pPr>
            <a:r>
              <a:rPr lang="en-US" altLang="zh-CN" smtClean="0"/>
              <a:t>PC-relative address is actually relative to the next instruction.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DEAD1-49DF-46A7-BC72-EE85A9CC6B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85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DEAD1-49DF-46A7-BC72-EE85A9CC6B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8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DEAD1-49DF-46A7-BC72-EE85A9CC6B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7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114300"/>
            <a:ext cx="7867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46138"/>
            <a:ext cx="82296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Line 8"/>
          <p:cNvSpPr>
            <a:spLocks noChangeShapeType="1"/>
          </p:cNvSpPr>
          <p:nvPr userDrawn="1"/>
        </p:nvSpPr>
        <p:spPr bwMode="auto">
          <a:xfrm>
            <a:off x="257175" y="523875"/>
            <a:ext cx="8429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500" tIns="25400" rIns="63500" bIns="25400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DEAD1-49DF-46A7-BC72-EE85A9CC6B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rgbClr val="C51915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rgbClr val="C51915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rgbClr val="C51915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rgbClr val="C51915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rgbClr val="C51915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Wingdings" panose="05000000000000000000" pitchFamily="2" charset="2"/>
        <a:buChar char="u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rgbClr val="A50021"/>
          </a:solidFill>
          <a:latin typeface="+mn-lt"/>
          <a:ea typeface="+mn-ea"/>
          <a:cs typeface="+mn-cs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  <a:cs typeface="+mn-cs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  <a:cs typeface="+mn-cs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  <a:cs typeface="+mn-cs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  <a:cs typeface="+mn-cs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3648" y="1006383"/>
            <a:ext cx="8107362" cy="856196"/>
          </a:xfrm>
        </p:spPr>
        <p:txBody>
          <a:bodyPr/>
          <a:lstStyle/>
          <a:p>
            <a:pPr algn="ctr">
              <a:lnSpc>
                <a:spcPct val="120000"/>
              </a:lnSpc>
              <a:spcBef>
                <a:spcPct val="25000"/>
              </a:spcBef>
            </a:pPr>
            <a:r>
              <a:rPr lang="zh-CN" altLang="en-US" sz="4800" b="0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处理器设计实验安排</a:t>
            </a:r>
            <a:endParaRPr lang="zh-CN" altLang="en-US" sz="4800" dirty="0" smtClean="0">
              <a:solidFill>
                <a:srgbClr val="0033CC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30941" y="2427005"/>
            <a:ext cx="7351059" cy="1867089"/>
          </a:xfrm>
          <a:noFill/>
        </p:spPr>
        <p:txBody>
          <a:bodyPr/>
          <a:lstStyle/>
          <a:p>
            <a:pPr algn="l">
              <a:lnSpc>
                <a:spcPct val="70000"/>
              </a:lnSpc>
              <a:buSzPct val="60000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、熟悉单周期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代码，并进行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仿真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70000"/>
              </a:lnSpc>
              <a:buSzPct val="60000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70000"/>
              </a:lnSpc>
              <a:buSzPct val="60000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级流水线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70000"/>
              </a:lnSpc>
              <a:buSzPct val="60000"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70000"/>
              </a:lnSpc>
              <a:buSzPct val="60000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70000"/>
              </a:lnSpc>
              <a:buSzPct val="60000"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70000"/>
              </a:lnSpc>
              <a:buSzPct val="60000"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DEAD1-49DF-46A7-BC72-EE85A9CC6BA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114300"/>
            <a:ext cx="7867650" cy="372603"/>
          </a:xfrm>
        </p:spPr>
        <p:txBody>
          <a:bodyPr/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型指令举例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0030" y="623284"/>
            <a:ext cx="9124801" cy="955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solidFill>
                  <a:schemeClr val="tx1"/>
                </a:solidFill>
              </a:rPr>
              <a:t>addi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rt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,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rs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,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imm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  # 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rt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←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(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rs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) +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imm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                       #</a:t>
            </a:r>
            <a:r>
              <a:rPr lang="zh-CN" altLang="en-US" sz="2000" dirty="0" smtClean="0">
                <a:solidFill>
                  <a:schemeClr val="tx1"/>
                </a:solidFill>
              </a:rPr>
              <a:t>对</a:t>
            </a:r>
            <a:r>
              <a:rPr lang="en-US" altLang="zh-CN" sz="2000" dirty="0" err="1">
                <a:solidFill>
                  <a:schemeClr val="tx1"/>
                </a:solidFill>
              </a:rPr>
              <a:t>imm</a:t>
            </a:r>
            <a:r>
              <a:rPr lang="zh-CN" altLang="en-US" sz="2000" dirty="0">
                <a:solidFill>
                  <a:schemeClr val="tx1"/>
                </a:solidFill>
              </a:rPr>
              <a:t>进行</a:t>
            </a:r>
            <a:r>
              <a:rPr lang="en-US" altLang="zh-CN" sz="2000" dirty="0">
                <a:solidFill>
                  <a:schemeClr val="tx1"/>
                </a:solidFill>
              </a:rPr>
              <a:t>16</a:t>
            </a:r>
            <a:r>
              <a:rPr lang="zh-CN" altLang="en-US" sz="2000" dirty="0">
                <a:solidFill>
                  <a:schemeClr val="tx1"/>
                </a:solidFill>
              </a:rPr>
              <a:t>位的符号扩展，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然后相加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en-US" altLang="zh-CN" sz="2000" b="1" dirty="0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4897" y="1668780"/>
            <a:ext cx="85975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solidFill>
                  <a:schemeClr val="tx1"/>
                </a:solidFill>
              </a:rPr>
              <a:t>andi</a:t>
            </a:r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rt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,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rs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,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imm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      # 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rt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←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(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rs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)  op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imm</a:t>
            </a:r>
            <a:r>
              <a:rPr lang="zh-CN" altLang="en-US" sz="2000" dirty="0" smtClean="0">
                <a:solidFill>
                  <a:schemeClr val="tx1"/>
                </a:solidFill>
              </a:rPr>
              <a:t>，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                           #</a:t>
            </a:r>
            <a:r>
              <a:rPr lang="zh-CN" altLang="en-US" sz="2000" dirty="0" smtClean="0">
                <a:solidFill>
                  <a:schemeClr val="tx1"/>
                </a:solidFill>
              </a:rPr>
              <a:t>对</a:t>
            </a:r>
            <a:r>
              <a:rPr lang="en-US" altLang="zh-CN" sz="2000" dirty="0" err="1">
                <a:solidFill>
                  <a:schemeClr val="tx1"/>
                </a:solidFill>
              </a:rPr>
              <a:t>imm</a:t>
            </a:r>
            <a:r>
              <a:rPr lang="zh-CN" altLang="en-US" sz="2000" dirty="0">
                <a:solidFill>
                  <a:schemeClr val="tx1"/>
                </a:solidFill>
              </a:rPr>
              <a:t>进行</a:t>
            </a:r>
            <a:r>
              <a:rPr lang="en-US" altLang="zh-CN" sz="2000" dirty="0">
                <a:solidFill>
                  <a:schemeClr val="tx1"/>
                </a:solidFill>
              </a:rPr>
              <a:t>16</a:t>
            </a:r>
            <a:r>
              <a:rPr lang="zh-CN" altLang="en-US" sz="2000" dirty="0">
                <a:solidFill>
                  <a:schemeClr val="tx1"/>
                </a:solidFill>
              </a:rPr>
              <a:t>位的零扩展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，然后参加操作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</a:rPr>
              <a:t>ori</a:t>
            </a:r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rt</a:t>
            </a:r>
            <a:r>
              <a:rPr lang="en-US" altLang="zh-CN" sz="2000" dirty="0" smtClean="0">
                <a:solidFill>
                  <a:schemeClr val="tx1"/>
                </a:solidFill>
              </a:rPr>
              <a:t> 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rs</a:t>
            </a:r>
            <a:r>
              <a:rPr lang="en-US" altLang="zh-CN" sz="2000" dirty="0" smtClean="0">
                <a:solidFill>
                  <a:schemeClr val="tx1"/>
                </a:solidFill>
              </a:rPr>
              <a:t> 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imm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</a:rPr>
              <a:t>xori</a:t>
            </a:r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rt</a:t>
            </a:r>
            <a:r>
              <a:rPr lang="en-US" altLang="zh-CN" sz="2000" dirty="0" smtClean="0">
                <a:solidFill>
                  <a:schemeClr val="tx1"/>
                </a:solidFill>
              </a:rPr>
              <a:t> 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rs</a:t>
            </a:r>
            <a:r>
              <a:rPr lang="en-US" altLang="zh-CN" sz="2000" dirty="0" smtClean="0">
                <a:solidFill>
                  <a:schemeClr val="tx1"/>
                </a:solidFill>
              </a:rPr>
              <a:t> 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imm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326956" y="5721451"/>
            <a:ext cx="87292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chemeClr val="tx1"/>
                </a:solidFill>
              </a:rPr>
              <a:t>lui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rt ,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imm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               #  rt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←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imm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&lt;&lt;16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，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rt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的低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16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位为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0 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4897" y="3638222"/>
            <a:ext cx="8748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chemeClr val="tx1"/>
                </a:solidFill>
              </a:rPr>
              <a:t>lw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rt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, offset(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rs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)           # 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rt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←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mem[(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rs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)+offset],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对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offset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符号扩展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1235" y="4250267"/>
            <a:ext cx="87292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chemeClr val="tx1"/>
                </a:solidFill>
              </a:rPr>
              <a:t>sw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rt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, offset(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rs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)         #  mem[(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rs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)+offset])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←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rt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zh-CN" altLang="en-US" sz="2000" dirty="0" smtClean="0">
                <a:solidFill>
                  <a:schemeClr val="tx1"/>
                </a:solidFill>
              </a:rPr>
              <a:t>同样用符号扩展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6327" y="4841140"/>
            <a:ext cx="87484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chemeClr val="tx1"/>
                </a:solidFill>
              </a:rPr>
              <a:t>bne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rs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,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rt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,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imm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     #  if(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rs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!=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rt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)  PC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←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PC+imm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&lt;&lt;2</a:t>
            </a:r>
            <a:r>
              <a:rPr lang="zh-CN" altLang="en-US" sz="2000" dirty="0">
                <a:solidFill>
                  <a:schemeClr val="tx1"/>
                </a:solidFill>
              </a:rPr>
              <a:t>，相加时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             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#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对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imm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进行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16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位符号扩展。采用的是相对寻址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DEAD1-49DF-46A7-BC72-EE85A9CC6BA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114300"/>
            <a:ext cx="7867650" cy="372603"/>
          </a:xfrm>
        </p:spPr>
        <p:txBody>
          <a:bodyPr/>
          <a:lstStyle/>
          <a:p>
            <a:r>
              <a:rPr lang="en-US" altLang="zh-CN" dirty="0" smtClean="0"/>
              <a:t>J</a:t>
            </a:r>
            <a:r>
              <a:rPr lang="zh-CN" altLang="en-US" dirty="0" smtClean="0"/>
              <a:t>型指令</a:t>
            </a:r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06632" y="1983164"/>
            <a:ext cx="7848872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op</a:t>
            </a:r>
            <a:r>
              <a:rPr lang="zh-CN" altLang="en-US" sz="2400" b="1" dirty="0" smtClean="0"/>
              <a:t>：确定指令的功能</a:t>
            </a:r>
            <a:endParaRPr lang="zh-CN" altLang="en-US" sz="2400" b="1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06632" y="2514109"/>
            <a:ext cx="7848872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address</a:t>
            </a:r>
            <a:r>
              <a:rPr lang="zh-CN" altLang="en-US" sz="2400" b="1" dirty="0" smtClean="0"/>
              <a:t>：转移地址</a:t>
            </a:r>
            <a:endParaRPr lang="zh-CN" altLang="en-US" sz="24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708748" y="876029"/>
            <a:ext cx="7503174" cy="1078203"/>
            <a:chOff x="1543777" y="1963941"/>
            <a:chExt cx="5795389" cy="1078203"/>
          </a:xfrm>
        </p:grpSpPr>
        <p:sp>
          <p:nvSpPr>
            <p:cNvPr id="7" name="矩形 6"/>
            <p:cNvSpPr/>
            <p:nvPr/>
          </p:nvSpPr>
          <p:spPr>
            <a:xfrm>
              <a:off x="1578526" y="2307386"/>
              <a:ext cx="1224136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op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02662" y="2307386"/>
              <a:ext cx="4536504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</a:rPr>
                <a:t>address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43777" y="2682104"/>
              <a:ext cx="122413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6</a:t>
              </a:r>
              <a:r>
                <a:rPr lang="zh-CN" altLang="en-US" sz="2000" b="1" dirty="0" smtClean="0">
                  <a:solidFill>
                    <a:schemeClr val="tx1"/>
                  </a:solidFill>
                </a:rPr>
                <a:t>位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32009" y="2682104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96105" y="2682104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802662" y="2682104"/>
              <a:ext cx="4536503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chemeClr val="tx1"/>
                  </a:solidFill>
                </a:rPr>
                <a:t>26</a:t>
              </a:r>
              <a:r>
                <a:rPr lang="zh-CN" altLang="en-US" sz="2000" b="1" dirty="0" smtClean="0">
                  <a:solidFill>
                    <a:schemeClr val="tx1"/>
                  </a:solidFill>
                </a:rPr>
                <a:t>位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224297" y="2682104"/>
              <a:ext cx="108012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543777" y="1974162"/>
              <a:ext cx="1269667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zh-CN" sz="2000" b="1" dirty="0" smtClean="0">
                  <a:solidFill>
                    <a:schemeClr val="tx1"/>
                  </a:solidFill>
                </a:rPr>
                <a:t>31       26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813443" y="1963941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 smtClean="0">
                  <a:solidFill>
                    <a:schemeClr val="tx1"/>
                  </a:solidFill>
                </a:rPr>
                <a:t>25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632009" y="1974162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6105" y="1974162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60201" y="1974162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24297" y="1974162"/>
              <a:ext cx="108012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000" b="1" dirty="0" smtClean="0">
                  <a:solidFill>
                    <a:schemeClr val="tx1"/>
                  </a:solidFill>
                </a:rPr>
                <a:t>0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69704"/>
              </p:ext>
            </p:extLst>
          </p:nvPr>
        </p:nvGraphicFramePr>
        <p:xfrm>
          <a:off x="352109" y="3222657"/>
          <a:ext cx="8210248" cy="1371600"/>
        </p:xfrm>
        <a:graphic>
          <a:graphicData uri="http://schemas.openxmlformats.org/drawingml/2006/table">
            <a:tbl>
              <a:tblPr firstRow="1" bandRow="1"/>
              <a:tblGrid>
                <a:gridCol w="904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5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8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指令</a:t>
                      </a:r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latin typeface="+mn-lt"/>
                          <a:ea typeface="+mj-ea"/>
                        </a:rPr>
                        <a:t>[31:26]</a:t>
                      </a:r>
                      <a:endParaRPr lang="zh-CN" altLang="en-US" sz="2400" b="0" dirty="0">
                        <a:ln>
                          <a:solidFill>
                            <a:sysClr val="windowText" lastClr="000000"/>
                          </a:solidFill>
                        </a:ln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[25:0]</a:t>
                      </a:r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功能</a:t>
                      </a:r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j</a:t>
                      </a:r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000010</a:t>
                      </a:r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address</a:t>
                      </a:r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跳转</a:t>
                      </a:r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jal</a:t>
                      </a:r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001100</a:t>
                      </a:r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address</a:t>
                      </a:r>
                      <a:endParaRPr lang="zh-CN" altLang="en-US" sz="24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调用</a:t>
                      </a:r>
                      <a:endParaRPr lang="en-US" altLang="zh-CN" sz="2400" dirty="0" smtClean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352109" y="4834376"/>
            <a:ext cx="8679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tx1"/>
                </a:solidFill>
              </a:rPr>
              <a:t>j  target                 # PC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←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target</a:t>
            </a:r>
            <a:r>
              <a:rPr lang="zh-CN" altLang="en-US" sz="2000" b="1" dirty="0">
                <a:solidFill>
                  <a:schemeClr val="tx1"/>
                </a:solidFill>
              </a:rPr>
              <a:t>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PC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高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4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位不变，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                              #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将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target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左移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2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位，送入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PC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的低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28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位。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2108" y="5739756"/>
            <a:ext cx="87918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chemeClr val="tx1"/>
                </a:solidFill>
              </a:rPr>
              <a:t>jal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target              # 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ra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←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PC+4(PC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的值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=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本指令的地址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)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，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PC</a:t>
            </a:r>
            <a:r>
              <a:rPr lang="zh-CN" altLang="en-US" sz="2000" b="1" dirty="0">
                <a:solidFill>
                  <a:schemeClr val="tx1"/>
                </a:solidFill>
              </a:rPr>
              <a:t> ←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target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，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                              #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具体传送同上指令。 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ra</a:t>
            </a:r>
            <a:r>
              <a:rPr lang="en-US" altLang="zh-CN" sz="2000" dirty="0" smtClean="0">
                <a:solidFill>
                  <a:schemeClr val="tx1"/>
                </a:solidFill>
              </a:rPr>
              <a:t> : </a:t>
            </a:r>
            <a:r>
              <a:rPr lang="zh-CN" altLang="en-US" sz="2000" dirty="0" smtClean="0">
                <a:solidFill>
                  <a:schemeClr val="tx1"/>
                </a:solidFill>
              </a:rPr>
              <a:t>返回地址（</a:t>
            </a:r>
            <a:r>
              <a:rPr lang="en-US" altLang="zh-CN" sz="2000" dirty="0" smtClean="0">
                <a:solidFill>
                  <a:schemeClr val="tx1"/>
                </a:solidFill>
              </a:rPr>
              <a:t>return address</a:t>
            </a:r>
            <a:r>
              <a:rPr lang="zh-CN" altLang="en-US" sz="2000" dirty="0" smtClean="0">
                <a:solidFill>
                  <a:schemeClr val="tx1"/>
                </a:solidFill>
              </a:rPr>
              <a:t>）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DEAD1-49DF-46A7-BC72-EE85A9CC6BA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0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114300"/>
            <a:ext cx="7867650" cy="372603"/>
          </a:xfrm>
        </p:spPr>
        <p:txBody>
          <a:bodyPr/>
          <a:lstStyle/>
          <a:p>
            <a:r>
              <a:rPr lang="en-US" altLang="zh-CN" dirty="0" smtClean="0"/>
              <a:t>MIPS</a:t>
            </a:r>
            <a:r>
              <a:rPr lang="zh-CN" altLang="en-US" dirty="0" smtClean="0"/>
              <a:t>的通用寄存器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98946"/>
              </p:ext>
            </p:extLst>
          </p:nvPr>
        </p:nvGraphicFramePr>
        <p:xfrm>
          <a:off x="359649" y="871257"/>
          <a:ext cx="8344707" cy="3505200"/>
        </p:xfrm>
        <a:graphic>
          <a:graphicData uri="http://schemas.openxmlformats.org/drawingml/2006/table">
            <a:tbl>
              <a:tblPr firstRow="1" bandRow="1"/>
              <a:tblGrid>
                <a:gridCol w="1276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8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寄存器名 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寄存器号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用途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$zero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常数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$at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汇编器专用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$v0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$v1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表达式计算或函数调用的返回结果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$a0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$a3</a:t>
                      </a:r>
                      <a:endParaRPr lang="zh-CN" altLang="en-US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函数调用传递参数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$t0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$t7</a:t>
                      </a:r>
                      <a:endParaRPr lang="zh-CN" altLang="en-US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临时变量，函数调用时不需要保存和恢复</a:t>
                      </a: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$s0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$s7</a:t>
                      </a:r>
                      <a:endParaRPr lang="zh-CN" altLang="en-US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函数调用时需要保存和恢复的寄存器变量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$t8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$t9</a:t>
                      </a:r>
                      <a:endParaRPr lang="zh-CN" altLang="en-US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临时变量，函数调用时不需要保存和恢复</a:t>
                      </a:r>
                    </a:p>
                  </a:txBody>
                  <a:tcPr marL="0" marR="0" marT="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149151"/>
              </p:ext>
            </p:extLst>
          </p:nvPr>
        </p:nvGraphicFramePr>
        <p:xfrm>
          <a:off x="359649" y="4376457"/>
          <a:ext cx="8344706" cy="1999565"/>
        </p:xfrm>
        <a:graphic>
          <a:graphicData uri="http://schemas.openxmlformats.org/drawingml/2006/table">
            <a:tbl>
              <a:tblPr firstRow="1" bandRow="1"/>
              <a:tblGrid>
                <a:gridCol w="1280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9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913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$k0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$k1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操作系统专用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13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CN" sz="2200" b="1" dirty="0" err="1" smtClean="0">
                          <a:solidFill>
                            <a:schemeClr val="tx1"/>
                          </a:solidFill>
                        </a:rPr>
                        <a:t>gp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全局指针变量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(Global</a:t>
                      </a:r>
                      <a:r>
                        <a:rPr lang="en-US" altLang="zh-CN" sz="2200" b="1" baseline="0" dirty="0" smtClean="0">
                          <a:solidFill>
                            <a:schemeClr val="tx1"/>
                          </a:solidFill>
                        </a:rPr>
                        <a:t> Pointer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13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CN" sz="2200" b="1" dirty="0" err="1" smtClean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堆栈指针变量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(Stack</a:t>
                      </a:r>
                      <a:r>
                        <a:rPr lang="en-US" altLang="zh-CN" sz="2200" b="1" baseline="0" dirty="0" smtClean="0">
                          <a:solidFill>
                            <a:schemeClr val="tx1"/>
                          </a:solidFill>
                        </a:rPr>
                        <a:t> Pointer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CN" sz="2200" b="1" dirty="0" err="1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zh-CN" altLang="en-US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帧指针变量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(Frame</a:t>
                      </a:r>
                      <a:r>
                        <a:rPr lang="en-US" altLang="zh-CN" sz="2200" b="1" baseline="0" dirty="0" smtClean="0">
                          <a:solidFill>
                            <a:schemeClr val="tx1"/>
                          </a:solidFill>
                        </a:rPr>
                        <a:t> Pointer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9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CN" sz="2200" b="1" dirty="0" err="1" smtClean="0">
                          <a:solidFill>
                            <a:schemeClr val="tx1"/>
                          </a:solidFill>
                        </a:rPr>
                        <a:t>ra</a:t>
                      </a:r>
                      <a:endParaRPr lang="zh-CN" altLang="en-US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返回地址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(Return</a:t>
                      </a:r>
                      <a:r>
                        <a:rPr lang="en-US" altLang="zh-CN" sz="2200" b="1" baseline="0" dirty="0" smtClean="0">
                          <a:solidFill>
                            <a:schemeClr val="tx1"/>
                          </a:solidFill>
                        </a:rPr>
                        <a:t> Address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744678" y="6441123"/>
            <a:ext cx="11461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 smtClean="0">
                <a:hlinkClick r:id="rId2" action="ppaction://hlinksldjump"/>
              </a:rPr>
              <a:t>BACK</a:t>
            </a:r>
            <a:endParaRPr lang="en-US" altLang="zh-CN" sz="1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675120" y="6858000"/>
            <a:ext cx="2057400" cy="365125"/>
          </a:xfrm>
        </p:spPr>
        <p:txBody>
          <a:bodyPr/>
          <a:lstStyle/>
          <a:p>
            <a:fld id="{395DEAD1-49DF-46A7-BC72-EE85A9CC6BAA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20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"/>
            <a:ext cx="7377113" cy="372603"/>
          </a:xfrm>
          <a:noFill/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MIPS </a:t>
            </a:r>
            <a:r>
              <a:rPr lang="zh-CN" altLang="en-US" dirty="0" smtClean="0">
                <a:ea typeface="宋体" panose="02010600030101010101" pitchFamily="2" charset="-122"/>
              </a:rPr>
              <a:t>的寻址方式</a:t>
            </a:r>
            <a:endParaRPr lang="zh-CN" altLang="en-US" sz="1400" dirty="0" smtClean="0">
              <a:ea typeface="宋体" panose="02010600030101010101" pitchFamily="2" charset="-122"/>
            </a:endParaRP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514350" y="2914650"/>
            <a:ext cx="7251700" cy="1111250"/>
            <a:chOff x="624" y="1836"/>
            <a:chExt cx="4568" cy="700"/>
          </a:xfrm>
        </p:grpSpPr>
        <p:sp>
          <p:nvSpPr>
            <p:cNvPr id="48204" name="Rectangle 8"/>
            <p:cNvSpPr>
              <a:spLocks noChangeArrowheads="1"/>
            </p:cNvSpPr>
            <p:nvPr/>
          </p:nvSpPr>
          <p:spPr bwMode="auto">
            <a:xfrm>
              <a:off x="3020" y="1872"/>
              <a:ext cx="1156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05" name="Rectangle 13"/>
            <p:cNvSpPr>
              <a:spLocks noChangeArrowheads="1"/>
            </p:cNvSpPr>
            <p:nvPr/>
          </p:nvSpPr>
          <p:spPr bwMode="auto">
            <a:xfrm>
              <a:off x="3168" y="1932"/>
              <a:ext cx="54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immed</a:t>
              </a:r>
            </a:p>
          </p:txBody>
        </p:sp>
        <p:sp>
          <p:nvSpPr>
            <p:cNvPr id="48206" name="Rectangle 18"/>
            <p:cNvSpPr>
              <a:spLocks noChangeArrowheads="1"/>
            </p:cNvSpPr>
            <p:nvPr/>
          </p:nvSpPr>
          <p:spPr bwMode="auto">
            <a:xfrm>
              <a:off x="1964" y="1872"/>
              <a:ext cx="376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07" name="Rectangle 19"/>
            <p:cNvSpPr>
              <a:spLocks noChangeArrowheads="1"/>
            </p:cNvSpPr>
            <p:nvPr/>
          </p:nvSpPr>
          <p:spPr bwMode="auto">
            <a:xfrm>
              <a:off x="1968" y="1932"/>
              <a:ext cx="25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op</a:t>
              </a:r>
            </a:p>
          </p:txBody>
        </p:sp>
        <p:sp>
          <p:nvSpPr>
            <p:cNvPr id="48208" name="Rectangle 20"/>
            <p:cNvSpPr>
              <a:spLocks noChangeArrowheads="1"/>
            </p:cNvSpPr>
            <p:nvPr/>
          </p:nvSpPr>
          <p:spPr bwMode="auto">
            <a:xfrm>
              <a:off x="2348" y="1872"/>
              <a:ext cx="328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09" name="Rectangle 21"/>
            <p:cNvSpPr>
              <a:spLocks noChangeArrowheads="1"/>
            </p:cNvSpPr>
            <p:nvPr/>
          </p:nvSpPr>
          <p:spPr bwMode="auto">
            <a:xfrm>
              <a:off x="2684" y="1872"/>
              <a:ext cx="328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10" name="Rectangle 22"/>
            <p:cNvSpPr>
              <a:spLocks noChangeArrowheads="1"/>
            </p:cNvSpPr>
            <p:nvPr/>
          </p:nvSpPr>
          <p:spPr bwMode="auto">
            <a:xfrm>
              <a:off x="2448" y="1932"/>
              <a:ext cx="21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rs</a:t>
              </a:r>
            </a:p>
          </p:txBody>
        </p:sp>
        <p:sp>
          <p:nvSpPr>
            <p:cNvPr id="48211" name="Rectangle 23"/>
            <p:cNvSpPr>
              <a:spLocks noChangeArrowheads="1"/>
            </p:cNvSpPr>
            <p:nvPr/>
          </p:nvSpPr>
          <p:spPr bwMode="auto">
            <a:xfrm>
              <a:off x="2736" y="1932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rt</a:t>
              </a:r>
            </a:p>
          </p:txBody>
        </p:sp>
        <p:sp>
          <p:nvSpPr>
            <p:cNvPr id="48212" name="Rectangle 24"/>
            <p:cNvSpPr>
              <a:spLocks noChangeArrowheads="1"/>
            </p:cNvSpPr>
            <p:nvPr/>
          </p:nvSpPr>
          <p:spPr bwMode="auto">
            <a:xfrm>
              <a:off x="2300" y="2304"/>
              <a:ext cx="114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13" name="Rectangle 25"/>
            <p:cNvSpPr>
              <a:spLocks noChangeArrowheads="1"/>
            </p:cNvSpPr>
            <p:nvPr/>
          </p:nvSpPr>
          <p:spPr bwMode="auto">
            <a:xfrm>
              <a:off x="2448" y="2294"/>
              <a:ext cx="60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register</a:t>
              </a:r>
            </a:p>
          </p:txBody>
        </p:sp>
        <p:sp>
          <p:nvSpPr>
            <p:cNvPr id="48214" name="Line 26"/>
            <p:cNvSpPr>
              <a:spLocks noChangeShapeType="1"/>
            </p:cNvSpPr>
            <p:nvPr/>
          </p:nvSpPr>
          <p:spPr bwMode="auto">
            <a:xfrm>
              <a:off x="2536" y="2112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15" name="Rectangle 27"/>
            <p:cNvSpPr>
              <a:spLocks noChangeArrowheads="1"/>
            </p:cNvSpPr>
            <p:nvPr/>
          </p:nvSpPr>
          <p:spPr bwMode="auto">
            <a:xfrm>
              <a:off x="624" y="1836"/>
              <a:ext cx="125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zh-CN" altLang="en-US" sz="1800" dirty="0" smtClean="0">
                  <a:solidFill>
                    <a:srgbClr val="0033CC"/>
                  </a:solidFill>
                </a:rPr>
                <a:t>偏移：基址</a:t>
              </a:r>
              <a:r>
                <a:rPr lang="zh-CN" altLang="en-US" sz="1800" dirty="0">
                  <a:solidFill>
                    <a:srgbClr val="0033CC"/>
                  </a:solidFill>
                </a:rPr>
                <a:t>或变址</a:t>
              </a:r>
            </a:p>
          </p:txBody>
        </p:sp>
        <p:sp>
          <p:nvSpPr>
            <p:cNvPr id="48216" name="Oval 28"/>
            <p:cNvSpPr>
              <a:spLocks noChangeArrowheads="1"/>
            </p:cNvSpPr>
            <p:nvPr/>
          </p:nvSpPr>
          <p:spPr bwMode="auto">
            <a:xfrm>
              <a:off x="3656" y="2304"/>
              <a:ext cx="232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17" name="Rectangle 29"/>
            <p:cNvSpPr>
              <a:spLocks noChangeArrowheads="1"/>
            </p:cNvSpPr>
            <p:nvPr/>
          </p:nvSpPr>
          <p:spPr bwMode="auto">
            <a:xfrm>
              <a:off x="3696" y="2316"/>
              <a:ext cx="16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48218" name="Line 30"/>
            <p:cNvSpPr>
              <a:spLocks noChangeShapeType="1"/>
            </p:cNvSpPr>
            <p:nvPr/>
          </p:nvSpPr>
          <p:spPr bwMode="auto">
            <a:xfrm flipV="1">
              <a:off x="3456" y="237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19" name="Line 31"/>
            <p:cNvSpPr>
              <a:spLocks noChangeShapeType="1"/>
            </p:cNvSpPr>
            <p:nvPr/>
          </p:nvSpPr>
          <p:spPr bwMode="auto">
            <a:xfrm>
              <a:off x="3764" y="2048"/>
              <a:ext cx="4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20" name="Line 32"/>
            <p:cNvSpPr>
              <a:spLocks noChangeShapeType="1"/>
            </p:cNvSpPr>
            <p:nvPr/>
          </p:nvSpPr>
          <p:spPr bwMode="auto">
            <a:xfrm>
              <a:off x="3884" y="2396"/>
              <a:ext cx="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21" name="Rectangle 33"/>
            <p:cNvSpPr>
              <a:spLocks noChangeArrowheads="1"/>
            </p:cNvSpPr>
            <p:nvPr/>
          </p:nvSpPr>
          <p:spPr bwMode="auto">
            <a:xfrm>
              <a:off x="4556" y="2016"/>
              <a:ext cx="616" cy="5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22" name="Rectangle 34"/>
            <p:cNvSpPr>
              <a:spLocks noChangeArrowheads="1"/>
            </p:cNvSpPr>
            <p:nvPr/>
          </p:nvSpPr>
          <p:spPr bwMode="auto">
            <a:xfrm>
              <a:off x="4560" y="2028"/>
              <a:ext cx="6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Memory</a:t>
              </a:r>
            </a:p>
          </p:txBody>
        </p:sp>
      </p:grp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2641600" y="2286000"/>
            <a:ext cx="3511550" cy="379413"/>
            <a:chOff x="1964" y="1440"/>
            <a:chExt cx="2212" cy="239"/>
          </a:xfrm>
        </p:grpSpPr>
        <p:sp>
          <p:nvSpPr>
            <p:cNvPr id="48195" name="Rectangle 35" descr="50%"/>
            <p:cNvSpPr>
              <a:spLocks noChangeArrowheads="1"/>
            </p:cNvSpPr>
            <p:nvPr/>
          </p:nvSpPr>
          <p:spPr bwMode="auto">
            <a:xfrm>
              <a:off x="3020" y="1440"/>
              <a:ext cx="1156" cy="232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96" name="Rectangle 36"/>
            <p:cNvSpPr>
              <a:spLocks noChangeArrowheads="1"/>
            </p:cNvSpPr>
            <p:nvPr/>
          </p:nvSpPr>
          <p:spPr bwMode="auto">
            <a:xfrm>
              <a:off x="3168" y="1500"/>
              <a:ext cx="54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immed</a:t>
              </a:r>
            </a:p>
          </p:txBody>
        </p:sp>
        <p:sp>
          <p:nvSpPr>
            <p:cNvPr id="48197" name="Rectangle 37"/>
            <p:cNvSpPr>
              <a:spLocks noChangeArrowheads="1"/>
            </p:cNvSpPr>
            <p:nvPr/>
          </p:nvSpPr>
          <p:spPr bwMode="auto">
            <a:xfrm>
              <a:off x="1964" y="1440"/>
              <a:ext cx="376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98" name="Rectangle 38"/>
            <p:cNvSpPr>
              <a:spLocks noChangeArrowheads="1"/>
            </p:cNvSpPr>
            <p:nvPr/>
          </p:nvSpPr>
          <p:spPr bwMode="auto">
            <a:xfrm>
              <a:off x="1968" y="1500"/>
              <a:ext cx="25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op</a:t>
              </a:r>
            </a:p>
          </p:txBody>
        </p:sp>
        <p:sp>
          <p:nvSpPr>
            <p:cNvPr id="48199" name="Rectangle 39"/>
            <p:cNvSpPr>
              <a:spLocks noChangeArrowheads="1"/>
            </p:cNvSpPr>
            <p:nvPr/>
          </p:nvSpPr>
          <p:spPr bwMode="auto">
            <a:xfrm>
              <a:off x="2348" y="1440"/>
              <a:ext cx="328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00" name="Rectangle 40"/>
            <p:cNvSpPr>
              <a:spLocks noChangeArrowheads="1"/>
            </p:cNvSpPr>
            <p:nvPr/>
          </p:nvSpPr>
          <p:spPr bwMode="auto">
            <a:xfrm>
              <a:off x="2684" y="1440"/>
              <a:ext cx="328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01" name="Rectangle 41"/>
            <p:cNvSpPr>
              <a:spLocks noChangeArrowheads="1"/>
            </p:cNvSpPr>
            <p:nvPr/>
          </p:nvSpPr>
          <p:spPr bwMode="auto">
            <a:xfrm>
              <a:off x="2448" y="1500"/>
              <a:ext cx="21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rs</a:t>
              </a:r>
            </a:p>
          </p:txBody>
        </p:sp>
        <p:sp>
          <p:nvSpPr>
            <p:cNvPr id="48202" name="Rectangle 42"/>
            <p:cNvSpPr>
              <a:spLocks noChangeArrowheads="1"/>
            </p:cNvSpPr>
            <p:nvPr/>
          </p:nvSpPr>
          <p:spPr bwMode="auto">
            <a:xfrm>
              <a:off x="2736" y="1500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rt</a:t>
              </a:r>
            </a:p>
          </p:txBody>
        </p:sp>
      </p:grp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514350" y="4057650"/>
            <a:ext cx="7251700" cy="1111250"/>
            <a:chOff x="624" y="2556"/>
            <a:chExt cx="4568" cy="700"/>
          </a:xfrm>
        </p:grpSpPr>
        <p:sp>
          <p:nvSpPr>
            <p:cNvPr id="48177" name="Rectangle 44"/>
            <p:cNvSpPr>
              <a:spLocks noChangeArrowheads="1"/>
            </p:cNvSpPr>
            <p:nvPr/>
          </p:nvSpPr>
          <p:spPr bwMode="auto">
            <a:xfrm>
              <a:off x="3020" y="2592"/>
              <a:ext cx="1156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78" name="Rectangle 45"/>
            <p:cNvSpPr>
              <a:spLocks noChangeArrowheads="1"/>
            </p:cNvSpPr>
            <p:nvPr/>
          </p:nvSpPr>
          <p:spPr bwMode="auto">
            <a:xfrm>
              <a:off x="3168" y="2652"/>
              <a:ext cx="54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immed</a:t>
              </a:r>
            </a:p>
          </p:txBody>
        </p:sp>
        <p:sp>
          <p:nvSpPr>
            <p:cNvPr id="48179" name="Rectangle 46"/>
            <p:cNvSpPr>
              <a:spLocks noChangeArrowheads="1"/>
            </p:cNvSpPr>
            <p:nvPr/>
          </p:nvSpPr>
          <p:spPr bwMode="auto">
            <a:xfrm>
              <a:off x="1964" y="2592"/>
              <a:ext cx="376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80" name="Rectangle 47"/>
            <p:cNvSpPr>
              <a:spLocks noChangeArrowheads="1"/>
            </p:cNvSpPr>
            <p:nvPr/>
          </p:nvSpPr>
          <p:spPr bwMode="auto">
            <a:xfrm>
              <a:off x="1968" y="2652"/>
              <a:ext cx="25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op</a:t>
              </a:r>
            </a:p>
          </p:txBody>
        </p:sp>
        <p:sp>
          <p:nvSpPr>
            <p:cNvPr id="48181" name="Rectangle 48"/>
            <p:cNvSpPr>
              <a:spLocks noChangeArrowheads="1"/>
            </p:cNvSpPr>
            <p:nvPr/>
          </p:nvSpPr>
          <p:spPr bwMode="auto">
            <a:xfrm>
              <a:off x="2348" y="2592"/>
              <a:ext cx="328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82" name="Rectangle 49"/>
            <p:cNvSpPr>
              <a:spLocks noChangeArrowheads="1"/>
            </p:cNvSpPr>
            <p:nvPr/>
          </p:nvSpPr>
          <p:spPr bwMode="auto">
            <a:xfrm>
              <a:off x="2684" y="2592"/>
              <a:ext cx="328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83" name="Rectangle 50"/>
            <p:cNvSpPr>
              <a:spLocks noChangeArrowheads="1"/>
            </p:cNvSpPr>
            <p:nvPr/>
          </p:nvSpPr>
          <p:spPr bwMode="auto">
            <a:xfrm>
              <a:off x="2448" y="2652"/>
              <a:ext cx="21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rs</a:t>
              </a:r>
            </a:p>
          </p:txBody>
        </p:sp>
        <p:sp>
          <p:nvSpPr>
            <p:cNvPr id="48184" name="Rectangle 51"/>
            <p:cNvSpPr>
              <a:spLocks noChangeArrowheads="1"/>
            </p:cNvSpPr>
            <p:nvPr/>
          </p:nvSpPr>
          <p:spPr bwMode="auto">
            <a:xfrm>
              <a:off x="2736" y="2652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rt</a:t>
              </a:r>
            </a:p>
          </p:txBody>
        </p:sp>
        <p:sp>
          <p:nvSpPr>
            <p:cNvPr id="48185" name="Rectangle 52"/>
            <p:cNvSpPr>
              <a:spLocks noChangeArrowheads="1"/>
            </p:cNvSpPr>
            <p:nvPr/>
          </p:nvSpPr>
          <p:spPr bwMode="auto">
            <a:xfrm>
              <a:off x="2300" y="3024"/>
              <a:ext cx="114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86" name="Rectangle 53"/>
            <p:cNvSpPr>
              <a:spLocks noChangeArrowheads="1"/>
            </p:cNvSpPr>
            <p:nvPr/>
          </p:nvSpPr>
          <p:spPr bwMode="auto">
            <a:xfrm>
              <a:off x="2448" y="3023"/>
              <a:ext cx="5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PC + 4</a:t>
              </a:r>
            </a:p>
          </p:txBody>
        </p:sp>
        <p:sp>
          <p:nvSpPr>
            <p:cNvPr id="48187" name="Rectangle 54"/>
            <p:cNvSpPr>
              <a:spLocks noChangeArrowheads="1"/>
            </p:cNvSpPr>
            <p:nvPr/>
          </p:nvSpPr>
          <p:spPr bwMode="auto">
            <a:xfrm>
              <a:off x="624" y="2556"/>
              <a:ext cx="86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 dirty="0" smtClean="0">
                  <a:solidFill>
                    <a:srgbClr val="0033CC"/>
                  </a:solidFill>
                </a:rPr>
                <a:t>PC</a:t>
              </a:r>
              <a:r>
                <a:rPr lang="zh-CN" altLang="en-US" sz="1800" dirty="0" smtClean="0">
                  <a:solidFill>
                    <a:srgbClr val="0033CC"/>
                  </a:solidFill>
                </a:rPr>
                <a:t>相对寻址</a:t>
              </a:r>
              <a:endParaRPr lang="zh-CN" altLang="en-US" sz="1800" dirty="0">
                <a:solidFill>
                  <a:srgbClr val="0033CC"/>
                </a:solidFill>
              </a:endParaRPr>
            </a:p>
          </p:txBody>
        </p:sp>
        <p:sp>
          <p:nvSpPr>
            <p:cNvPr id="48188" name="Oval 55"/>
            <p:cNvSpPr>
              <a:spLocks noChangeArrowheads="1"/>
            </p:cNvSpPr>
            <p:nvPr/>
          </p:nvSpPr>
          <p:spPr bwMode="auto">
            <a:xfrm>
              <a:off x="3656" y="3024"/>
              <a:ext cx="232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89" name="Rectangle 56"/>
            <p:cNvSpPr>
              <a:spLocks noChangeArrowheads="1"/>
            </p:cNvSpPr>
            <p:nvPr/>
          </p:nvSpPr>
          <p:spPr bwMode="auto">
            <a:xfrm>
              <a:off x="3696" y="3036"/>
              <a:ext cx="16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48190" name="Line 57"/>
            <p:cNvSpPr>
              <a:spLocks noChangeShapeType="1"/>
            </p:cNvSpPr>
            <p:nvPr/>
          </p:nvSpPr>
          <p:spPr bwMode="auto">
            <a:xfrm>
              <a:off x="3444" y="3099"/>
              <a:ext cx="20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1" name="Line 58"/>
            <p:cNvSpPr>
              <a:spLocks noChangeShapeType="1"/>
            </p:cNvSpPr>
            <p:nvPr/>
          </p:nvSpPr>
          <p:spPr bwMode="auto">
            <a:xfrm>
              <a:off x="3764" y="2748"/>
              <a:ext cx="4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2" name="Line 59"/>
            <p:cNvSpPr>
              <a:spLocks noChangeShapeType="1"/>
            </p:cNvSpPr>
            <p:nvPr/>
          </p:nvSpPr>
          <p:spPr bwMode="auto">
            <a:xfrm>
              <a:off x="3884" y="3116"/>
              <a:ext cx="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3" name="Rectangle 60"/>
            <p:cNvSpPr>
              <a:spLocks noChangeArrowheads="1"/>
            </p:cNvSpPr>
            <p:nvPr/>
          </p:nvSpPr>
          <p:spPr bwMode="auto">
            <a:xfrm>
              <a:off x="4556" y="2736"/>
              <a:ext cx="616" cy="5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94" name="Rectangle 61"/>
            <p:cNvSpPr>
              <a:spLocks noChangeArrowheads="1"/>
            </p:cNvSpPr>
            <p:nvPr/>
          </p:nvSpPr>
          <p:spPr bwMode="auto">
            <a:xfrm>
              <a:off x="4560" y="2748"/>
              <a:ext cx="6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Memory</a:t>
              </a:r>
            </a:p>
          </p:txBody>
        </p:sp>
      </p:grpSp>
      <p:sp>
        <p:nvSpPr>
          <p:cNvPr id="234560" name="Text Box 64"/>
          <p:cNvSpPr txBox="1">
            <a:spLocks noChangeArrowheads="1"/>
          </p:cNvSpPr>
          <p:nvPr/>
        </p:nvSpPr>
        <p:spPr bwMode="auto">
          <a:xfrm>
            <a:off x="498475" y="1992313"/>
            <a:ext cx="14750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/>
              <a:t>立即数寻址</a:t>
            </a:r>
            <a:endParaRPr lang="en-US" altLang="zh-CN" sz="2000" dirty="0"/>
          </a:p>
        </p:txBody>
      </p: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544513" y="914401"/>
            <a:ext cx="5538788" cy="1258888"/>
            <a:chOff x="643" y="576"/>
            <a:chExt cx="3489" cy="793"/>
          </a:xfrm>
        </p:grpSpPr>
        <p:sp>
          <p:nvSpPr>
            <p:cNvPr id="48154" name="Rectangle 3"/>
            <p:cNvSpPr>
              <a:spLocks noChangeArrowheads="1"/>
            </p:cNvSpPr>
            <p:nvPr/>
          </p:nvSpPr>
          <p:spPr bwMode="auto">
            <a:xfrm>
              <a:off x="1964" y="768"/>
              <a:ext cx="376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55" name="Rectangle 4"/>
            <p:cNvSpPr>
              <a:spLocks noChangeArrowheads="1"/>
            </p:cNvSpPr>
            <p:nvPr/>
          </p:nvSpPr>
          <p:spPr bwMode="auto">
            <a:xfrm>
              <a:off x="1968" y="828"/>
              <a:ext cx="25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op</a:t>
              </a:r>
            </a:p>
          </p:txBody>
        </p:sp>
        <p:sp>
          <p:nvSpPr>
            <p:cNvPr id="48156" name="Rectangle 5"/>
            <p:cNvSpPr>
              <a:spLocks noChangeArrowheads="1"/>
            </p:cNvSpPr>
            <p:nvPr/>
          </p:nvSpPr>
          <p:spPr bwMode="auto">
            <a:xfrm>
              <a:off x="2348" y="768"/>
              <a:ext cx="328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57" name="Rectangle 6"/>
            <p:cNvSpPr>
              <a:spLocks noChangeArrowheads="1"/>
            </p:cNvSpPr>
            <p:nvPr/>
          </p:nvSpPr>
          <p:spPr bwMode="auto">
            <a:xfrm>
              <a:off x="2684" y="768"/>
              <a:ext cx="328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58" name="Rectangle 7"/>
            <p:cNvSpPr>
              <a:spLocks noChangeArrowheads="1"/>
            </p:cNvSpPr>
            <p:nvPr/>
          </p:nvSpPr>
          <p:spPr bwMode="auto">
            <a:xfrm>
              <a:off x="3020" y="768"/>
              <a:ext cx="328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59" name="Rectangle 9"/>
            <p:cNvSpPr>
              <a:spLocks noChangeArrowheads="1"/>
            </p:cNvSpPr>
            <p:nvPr/>
          </p:nvSpPr>
          <p:spPr bwMode="auto">
            <a:xfrm>
              <a:off x="3696" y="768"/>
              <a:ext cx="4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60" name="Rectangle 10"/>
            <p:cNvSpPr>
              <a:spLocks noChangeArrowheads="1"/>
            </p:cNvSpPr>
            <p:nvPr/>
          </p:nvSpPr>
          <p:spPr bwMode="auto">
            <a:xfrm>
              <a:off x="2448" y="828"/>
              <a:ext cx="21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rs</a:t>
              </a:r>
            </a:p>
          </p:txBody>
        </p:sp>
        <p:sp>
          <p:nvSpPr>
            <p:cNvPr id="48161" name="Rectangle 11"/>
            <p:cNvSpPr>
              <a:spLocks noChangeArrowheads="1"/>
            </p:cNvSpPr>
            <p:nvPr/>
          </p:nvSpPr>
          <p:spPr bwMode="auto">
            <a:xfrm>
              <a:off x="2736" y="828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rt</a:t>
              </a:r>
            </a:p>
          </p:txBody>
        </p:sp>
        <p:sp>
          <p:nvSpPr>
            <p:cNvPr id="48162" name="Rectangle 12"/>
            <p:cNvSpPr>
              <a:spLocks noChangeArrowheads="1"/>
            </p:cNvSpPr>
            <p:nvPr/>
          </p:nvSpPr>
          <p:spPr bwMode="auto">
            <a:xfrm>
              <a:off x="3072" y="828"/>
              <a:ext cx="2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rd</a:t>
              </a:r>
            </a:p>
          </p:txBody>
        </p:sp>
        <p:sp>
          <p:nvSpPr>
            <p:cNvPr id="48163" name="Rectangle 14"/>
            <p:cNvSpPr>
              <a:spLocks noChangeArrowheads="1"/>
            </p:cNvSpPr>
            <p:nvPr/>
          </p:nvSpPr>
          <p:spPr bwMode="auto">
            <a:xfrm>
              <a:off x="2300" y="1200"/>
              <a:ext cx="1144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64" name="Rectangle 15"/>
            <p:cNvSpPr>
              <a:spLocks noChangeArrowheads="1"/>
            </p:cNvSpPr>
            <p:nvPr/>
          </p:nvSpPr>
          <p:spPr bwMode="auto">
            <a:xfrm>
              <a:off x="2448" y="1190"/>
              <a:ext cx="60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register</a:t>
              </a:r>
            </a:p>
          </p:txBody>
        </p:sp>
        <p:sp>
          <p:nvSpPr>
            <p:cNvPr id="48165" name="Line 16"/>
            <p:cNvSpPr>
              <a:spLocks noChangeShapeType="1"/>
            </p:cNvSpPr>
            <p:nvPr/>
          </p:nvSpPr>
          <p:spPr bwMode="auto">
            <a:xfrm>
              <a:off x="2536" y="1008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7" name="Text Box 62"/>
            <p:cNvSpPr txBox="1">
              <a:spLocks noChangeArrowheads="1"/>
            </p:cNvSpPr>
            <p:nvPr/>
          </p:nvSpPr>
          <p:spPr bwMode="auto">
            <a:xfrm>
              <a:off x="3744" y="768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func</a:t>
              </a:r>
              <a:endParaRPr lang="en-US" altLang="zh-CN" sz="1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68" name="Text Box 63"/>
            <p:cNvSpPr txBox="1">
              <a:spLocks noChangeArrowheads="1"/>
            </p:cNvSpPr>
            <p:nvPr/>
          </p:nvSpPr>
          <p:spPr bwMode="auto">
            <a:xfrm>
              <a:off x="643" y="708"/>
              <a:ext cx="92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dirty="0" smtClean="0"/>
                <a:t>寄存器寻址</a:t>
              </a:r>
              <a:endParaRPr lang="en-US" altLang="zh-CN" sz="2000" b="0" dirty="0"/>
            </a:p>
          </p:txBody>
        </p:sp>
        <p:sp>
          <p:nvSpPr>
            <p:cNvPr id="48169" name="Rectangle 73"/>
            <p:cNvSpPr>
              <a:spLocks noChangeArrowheads="1"/>
            </p:cNvSpPr>
            <p:nvPr/>
          </p:nvSpPr>
          <p:spPr bwMode="auto">
            <a:xfrm>
              <a:off x="3359" y="768"/>
              <a:ext cx="328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70" name="Rectangle 74"/>
            <p:cNvSpPr>
              <a:spLocks noChangeArrowheads="1"/>
            </p:cNvSpPr>
            <p:nvPr/>
          </p:nvSpPr>
          <p:spPr bwMode="auto">
            <a:xfrm>
              <a:off x="3360" y="816"/>
              <a:ext cx="30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smt</a:t>
              </a:r>
            </a:p>
          </p:txBody>
        </p:sp>
        <p:sp>
          <p:nvSpPr>
            <p:cNvPr id="48171" name="Text Box 75"/>
            <p:cNvSpPr txBox="1">
              <a:spLocks noChangeArrowheads="1"/>
            </p:cNvSpPr>
            <p:nvPr/>
          </p:nvSpPr>
          <p:spPr bwMode="auto">
            <a:xfrm>
              <a:off x="2016" y="576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8172" name="Text Box 76"/>
            <p:cNvSpPr txBox="1">
              <a:spLocks noChangeArrowheads="1"/>
            </p:cNvSpPr>
            <p:nvPr/>
          </p:nvSpPr>
          <p:spPr bwMode="auto">
            <a:xfrm>
              <a:off x="2736" y="576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8173" name="Text Box 77"/>
            <p:cNvSpPr txBox="1">
              <a:spLocks noChangeArrowheads="1"/>
            </p:cNvSpPr>
            <p:nvPr/>
          </p:nvSpPr>
          <p:spPr bwMode="auto">
            <a:xfrm>
              <a:off x="3072" y="576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8174" name="Text Box 78"/>
            <p:cNvSpPr txBox="1">
              <a:spLocks noChangeArrowheads="1"/>
            </p:cNvSpPr>
            <p:nvPr/>
          </p:nvSpPr>
          <p:spPr bwMode="auto">
            <a:xfrm>
              <a:off x="3408" y="576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8175" name="Text Box 79"/>
            <p:cNvSpPr txBox="1">
              <a:spLocks noChangeArrowheads="1"/>
            </p:cNvSpPr>
            <p:nvPr/>
          </p:nvSpPr>
          <p:spPr bwMode="auto">
            <a:xfrm>
              <a:off x="3792" y="576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8176" name="Text Box 80"/>
            <p:cNvSpPr txBox="1">
              <a:spLocks noChangeArrowheads="1"/>
            </p:cNvSpPr>
            <p:nvPr/>
          </p:nvSpPr>
          <p:spPr bwMode="auto">
            <a:xfrm>
              <a:off x="2400" y="576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539750" y="5522912"/>
            <a:ext cx="7267575" cy="865187"/>
            <a:chOff x="640" y="3479"/>
            <a:chExt cx="4578" cy="545"/>
          </a:xfrm>
        </p:grpSpPr>
        <p:grpSp>
          <p:nvGrpSpPr>
            <p:cNvPr id="48144" name="Group 85"/>
            <p:cNvGrpSpPr>
              <a:grpSpLocks/>
            </p:cNvGrpSpPr>
            <p:nvPr/>
          </p:nvGrpSpPr>
          <p:grpSpPr bwMode="auto">
            <a:xfrm>
              <a:off x="1968" y="3479"/>
              <a:ext cx="3250" cy="545"/>
              <a:chOff x="1968" y="3479"/>
              <a:chExt cx="3250" cy="545"/>
            </a:xfrm>
          </p:grpSpPr>
          <p:sp>
            <p:nvSpPr>
              <p:cNvPr id="48147" name="Rectangle 66"/>
              <p:cNvSpPr>
                <a:spLocks noChangeArrowheads="1"/>
              </p:cNvSpPr>
              <p:nvPr/>
            </p:nvSpPr>
            <p:spPr bwMode="auto">
              <a:xfrm>
                <a:off x="1968" y="3552"/>
                <a:ext cx="376" cy="2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48" name="Rectangle 67"/>
              <p:cNvSpPr>
                <a:spLocks noChangeArrowheads="1"/>
              </p:cNvSpPr>
              <p:nvPr/>
            </p:nvSpPr>
            <p:spPr bwMode="auto">
              <a:xfrm>
                <a:off x="2016" y="3600"/>
                <a:ext cx="256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op</a:t>
                </a:r>
              </a:p>
            </p:txBody>
          </p:sp>
          <p:sp>
            <p:nvSpPr>
              <p:cNvPr id="48149" name="Rectangle 68"/>
              <p:cNvSpPr>
                <a:spLocks noChangeArrowheads="1"/>
              </p:cNvSpPr>
              <p:nvPr/>
            </p:nvSpPr>
            <p:spPr bwMode="auto">
              <a:xfrm>
                <a:off x="2352" y="3552"/>
                <a:ext cx="18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50" name="Text Box 69"/>
              <p:cNvSpPr txBox="1">
                <a:spLocks noChangeArrowheads="1"/>
              </p:cNvSpPr>
              <p:nvPr/>
            </p:nvSpPr>
            <p:spPr bwMode="auto">
              <a:xfrm>
                <a:off x="2448" y="3552"/>
                <a:ext cx="48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addr.</a:t>
                </a:r>
              </a:p>
            </p:txBody>
          </p:sp>
          <p:sp>
            <p:nvSpPr>
              <p:cNvPr id="48151" name="Rectangle 70"/>
              <p:cNvSpPr>
                <a:spLocks noChangeArrowheads="1"/>
              </p:cNvSpPr>
              <p:nvPr/>
            </p:nvSpPr>
            <p:spPr bwMode="auto">
              <a:xfrm>
                <a:off x="4560" y="3504"/>
                <a:ext cx="616" cy="5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52" name="Text Box 71"/>
              <p:cNvSpPr txBox="1">
                <a:spLocks noChangeArrowheads="1"/>
              </p:cNvSpPr>
              <p:nvPr/>
            </p:nvSpPr>
            <p:spPr bwMode="auto">
              <a:xfrm>
                <a:off x="4550" y="3479"/>
                <a:ext cx="6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800">
                    <a:solidFill>
                      <a:schemeClr val="tx1"/>
                    </a:solidFill>
                  </a:rPr>
                  <a:t>Memory</a:t>
                </a:r>
                <a:endParaRPr lang="en-US" altLang="zh-CN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48153" name="Line 72"/>
              <p:cNvSpPr>
                <a:spLocks noChangeShapeType="1"/>
              </p:cNvSpPr>
              <p:nvPr/>
            </p:nvSpPr>
            <p:spPr bwMode="auto">
              <a:xfrm>
                <a:off x="3216" y="3648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45" name="Text Box 86"/>
            <p:cNvSpPr txBox="1">
              <a:spLocks noChangeArrowheads="1"/>
            </p:cNvSpPr>
            <p:nvPr/>
          </p:nvSpPr>
          <p:spPr bwMode="auto">
            <a:xfrm>
              <a:off x="640" y="3557"/>
              <a:ext cx="108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dirty="0" smtClean="0">
                  <a:solidFill>
                    <a:srgbClr val="0033CC"/>
                  </a:solidFill>
                </a:rPr>
                <a:t>伪</a:t>
              </a:r>
              <a:r>
                <a:rPr lang="zh-CN" altLang="en-US" sz="1800" dirty="0">
                  <a:solidFill>
                    <a:srgbClr val="0033CC"/>
                  </a:solidFill>
                </a:rPr>
                <a:t>直接寻址</a:t>
              </a:r>
            </a:p>
          </p:txBody>
        </p:sp>
      </p:grpSp>
      <p:sp>
        <p:nvSpPr>
          <p:cNvPr id="234584" name="Text Box 88"/>
          <p:cNvSpPr txBox="1">
            <a:spLocks noChangeArrowheads="1"/>
          </p:cNvSpPr>
          <p:nvPr/>
        </p:nvSpPr>
        <p:spPr bwMode="auto">
          <a:xfrm>
            <a:off x="6765925" y="3629025"/>
            <a:ext cx="1016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/>
              <a:t>B/HW/W</a:t>
            </a:r>
          </a:p>
        </p:txBody>
      </p:sp>
      <p:sp>
        <p:nvSpPr>
          <p:cNvPr id="234586" name="Text Box 90"/>
          <p:cNvSpPr txBox="1">
            <a:spLocks noChangeArrowheads="1"/>
          </p:cNvSpPr>
          <p:nvPr/>
        </p:nvSpPr>
        <p:spPr bwMode="auto">
          <a:xfrm>
            <a:off x="6297613" y="2743200"/>
            <a:ext cx="2722562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/>
              <a:t>Byte / Half Word / Word</a:t>
            </a:r>
          </a:p>
        </p:txBody>
      </p:sp>
      <p:sp>
        <p:nvSpPr>
          <p:cNvPr id="234587" name="Text Box 91"/>
          <p:cNvSpPr txBox="1">
            <a:spLocks noChangeArrowheads="1"/>
          </p:cNvSpPr>
          <p:nvPr/>
        </p:nvSpPr>
        <p:spPr bwMode="auto">
          <a:xfrm>
            <a:off x="6523038" y="234950"/>
            <a:ext cx="2297112" cy="660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A50021"/>
                </a:solidFill>
                <a:ea typeface="黑体" panose="02010609060101010101" pitchFamily="49" charset="-122"/>
              </a:rPr>
              <a:t>有专门的寻址方式字段（</a:t>
            </a:r>
            <a:r>
              <a:rPr lang="en-US" altLang="zh-CN" sz="2000">
                <a:solidFill>
                  <a:srgbClr val="A50021"/>
                </a:solidFill>
                <a:ea typeface="黑体" panose="02010609060101010101" pitchFamily="49" charset="-122"/>
              </a:rPr>
              <a:t>Mod</a:t>
            </a:r>
            <a:r>
              <a:rPr lang="zh-CN" altLang="en-US" sz="2000">
                <a:solidFill>
                  <a:srgbClr val="A50021"/>
                </a:solidFill>
                <a:ea typeface="黑体" panose="02010609060101010101" pitchFamily="49" charset="-122"/>
              </a:rPr>
              <a:t>）吗？</a:t>
            </a:r>
          </a:p>
        </p:txBody>
      </p:sp>
      <p:sp>
        <p:nvSpPr>
          <p:cNvPr id="234588" name="Text Box 92"/>
          <p:cNvSpPr txBox="1">
            <a:spLocks noChangeArrowheads="1"/>
          </p:cNvSpPr>
          <p:nvPr/>
        </p:nvSpPr>
        <p:spPr bwMode="auto">
          <a:xfrm>
            <a:off x="6472238" y="965200"/>
            <a:ext cx="2538412" cy="97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88A36"/>
                </a:solidFill>
                <a:ea typeface="黑体" panose="02010609060101010101" pitchFamily="49" charset="-122"/>
              </a:rPr>
              <a:t>没有！由指令格式来确定，而指令格式由</a:t>
            </a:r>
            <a:r>
              <a:rPr lang="en-US" altLang="zh-CN" sz="2000" dirty="0">
                <a:solidFill>
                  <a:srgbClr val="388A36"/>
                </a:solidFill>
                <a:ea typeface="黑体" panose="02010609060101010101" pitchFamily="49" charset="-122"/>
              </a:rPr>
              <a:t>op</a:t>
            </a:r>
            <a:r>
              <a:rPr lang="zh-CN" altLang="en-US" sz="2000" dirty="0">
                <a:solidFill>
                  <a:srgbClr val="388A36"/>
                </a:solidFill>
                <a:ea typeface="黑体" panose="02010609060101010101" pitchFamily="49" charset="-122"/>
              </a:rPr>
              <a:t>来确定</a:t>
            </a:r>
            <a:r>
              <a:rPr lang="zh-CN" altLang="en-US" sz="2000" dirty="0" smtClean="0">
                <a:solidFill>
                  <a:srgbClr val="388A36"/>
                </a:solidFill>
                <a:ea typeface="黑体" panose="02010609060101010101" pitchFamily="49" charset="-122"/>
              </a:rPr>
              <a:t>！</a:t>
            </a:r>
            <a:endParaRPr lang="zh-CN" altLang="en-US" sz="2000" dirty="0">
              <a:solidFill>
                <a:srgbClr val="388A36"/>
              </a:solidFill>
              <a:ea typeface="黑体" panose="02010609060101010101" pitchFamily="49" charset="-122"/>
            </a:endParaRPr>
          </a:p>
        </p:txBody>
      </p:sp>
      <p:sp>
        <p:nvSpPr>
          <p:cNvPr id="234589" name="Text Box 93"/>
          <p:cNvSpPr txBox="1">
            <a:spLocks noChangeArrowheads="1"/>
          </p:cNvSpPr>
          <p:nvPr/>
        </p:nvSpPr>
        <p:spPr bwMode="auto">
          <a:xfrm>
            <a:off x="1506538" y="6216650"/>
            <a:ext cx="53530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C00000"/>
                </a:solidFill>
                <a:ea typeface="黑体" panose="02010609060101010101" pitchFamily="49" charset="-122"/>
              </a:rPr>
              <a:t>为什么称伪直接？还记得如何得到最终地址的吗？</a:t>
            </a:r>
          </a:p>
          <a:p>
            <a:r>
              <a:rPr lang="zh-CN" altLang="en-US" sz="1800">
                <a:solidFill>
                  <a:srgbClr val="4B9556"/>
                </a:solidFill>
                <a:ea typeface="黑体" panose="02010609060101010101" pitchFamily="49" charset="-122"/>
              </a:rPr>
              <a:t>最终地址</a:t>
            </a:r>
            <a:r>
              <a:rPr lang="en-US" altLang="zh-CN" sz="1800">
                <a:solidFill>
                  <a:srgbClr val="4B9556"/>
                </a:solidFill>
                <a:ea typeface="黑体" panose="02010609060101010101" pitchFamily="49" charset="-122"/>
              </a:rPr>
              <a:t>=PC</a:t>
            </a:r>
            <a:r>
              <a:rPr lang="en-US" altLang="zh-CN" sz="1800" baseline="-25000">
                <a:solidFill>
                  <a:srgbClr val="4B9556"/>
                </a:solidFill>
                <a:ea typeface="黑体" panose="02010609060101010101" pitchFamily="49" charset="-122"/>
              </a:rPr>
              <a:t>31</a:t>
            </a:r>
            <a:r>
              <a:rPr lang="zh-CN" altLang="en-US" sz="1800" baseline="-25000">
                <a:solidFill>
                  <a:srgbClr val="4B9556"/>
                </a:solidFill>
              </a:rPr>
              <a:t>～</a:t>
            </a:r>
            <a:r>
              <a:rPr lang="en-US" altLang="zh-CN" sz="1800" baseline="-25000">
                <a:solidFill>
                  <a:srgbClr val="4B9556"/>
                </a:solidFill>
                <a:ea typeface="黑体" panose="02010609060101010101" pitchFamily="49" charset="-122"/>
              </a:rPr>
              <a:t>28</a:t>
            </a:r>
            <a:r>
              <a:rPr lang="en-US" altLang="zh-CN" sz="1800">
                <a:solidFill>
                  <a:srgbClr val="4B9556"/>
                </a:solidFill>
                <a:ea typeface="黑体" panose="02010609060101010101" pitchFamily="49" charset="-122"/>
              </a:rPr>
              <a:t>||addr.||00   </a:t>
            </a:r>
            <a:r>
              <a:rPr lang="zh-CN" altLang="en-US" sz="1800">
                <a:solidFill>
                  <a:srgbClr val="4B9556"/>
                </a:solidFill>
                <a:ea typeface="黑体" panose="02010609060101010101" pitchFamily="49" charset="-122"/>
              </a:rPr>
              <a:t>位数：</a:t>
            </a:r>
            <a:r>
              <a:rPr lang="en-US" altLang="zh-CN" sz="1800">
                <a:solidFill>
                  <a:srgbClr val="4B9556"/>
                </a:solidFill>
                <a:ea typeface="黑体" panose="02010609060101010101" pitchFamily="49" charset="-122"/>
              </a:rPr>
              <a:t>4+26+2=32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DEAD1-49DF-46A7-BC72-EE85A9CC6BA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4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4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60" grpId="0"/>
      <p:bldP spid="234584" grpId="0"/>
      <p:bldP spid="2345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50" y="731838"/>
            <a:ext cx="8461375" cy="5540375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若从存储器取来一条指令为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00AF8020H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，则对应的汇编形式是什么？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    指令的前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位为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000000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，根据指令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编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码表知，是一条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型指令，按照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型指令的格式，</a:t>
            </a:r>
            <a:r>
              <a:rPr lang="en-US" altLang="zh-CN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hlinkClick r:id="rId2" action="ppaction://hlinksldjump"/>
              </a:rPr>
              <a:t>R</a:t>
            </a:r>
            <a:r>
              <a:rPr lang="zh-CN" altLang="en-US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hlinkClick r:id="rId2" action="ppaction://hlinksldjump"/>
              </a:rPr>
              <a:t>型指令编码表</a:t>
            </a:r>
            <a:endParaRPr lang="zh-CN" altLang="en-US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hlinkClick r:id="rId3" action="ppaction://hlinksldjump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得到：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rs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=00101,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rt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=01111,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rd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=10000,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shamt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=00000,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funct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=100000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1. 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根据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型指令表，它是 “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add”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操作（非移位操作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2.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rs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rt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rd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的十进制值分别为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15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，从</a:t>
            </a:r>
            <a:r>
              <a:rPr lang="en-US" altLang="zh-CN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hlinkClick r:id="rId3" action="ppaction://hlinksldjump"/>
              </a:rPr>
              <a:t>MIPS</a:t>
            </a:r>
            <a:r>
              <a:rPr lang="zh-CN" altLang="en-US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hlinkClick r:id="rId3" action="ppaction://hlinksldjump"/>
              </a:rPr>
              <a:t>寄存器功能表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知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:   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rs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rt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rd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分别为：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$a1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$t7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$s0</a:t>
            </a:r>
            <a:endParaRPr lang="zh-CN" altLang="en-US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zh-CN" altLang="en-US" dirty="0" smtClean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故对应的汇编形式为：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dirty="0" smtClean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add   $s0 </a:t>
            </a:r>
            <a:r>
              <a:rPr lang="zh-CN" altLang="en-US" dirty="0" smtClean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$a1</a:t>
            </a:r>
            <a:r>
              <a:rPr lang="zh-CN" altLang="en-US" dirty="0" smtClean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$t7</a:t>
            </a:r>
            <a:endParaRPr lang="zh-CN" altLang="en-US" dirty="0" smtClean="0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>
          <a:xfrm>
            <a:off x="711200" y="114300"/>
            <a:ext cx="5251450" cy="368300"/>
          </a:xfrm>
          <a:noFill/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  <a:cs typeface="Arial" panose="020B0604020202020204" pitchFamily="34" charset="0"/>
              </a:rPr>
              <a:t>Example</a:t>
            </a:r>
            <a:r>
              <a:rPr lang="zh-CN" altLang="en-US" dirty="0" smtClean="0">
                <a:ea typeface="宋体" panose="02010600030101010101" pitchFamily="2" charset="-122"/>
                <a:cs typeface="Arial" panose="020B0604020202020204" pitchFamily="34" charset="0"/>
              </a:rPr>
              <a:t>：汇编形式与指令的对应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577975" y="2284413"/>
            <a:ext cx="5964238" cy="757237"/>
            <a:chOff x="994" y="1577"/>
            <a:chExt cx="3757" cy="477"/>
          </a:xfrm>
        </p:grpSpPr>
        <p:grpSp>
          <p:nvGrpSpPr>
            <p:cNvPr id="50186" name="Group 8"/>
            <p:cNvGrpSpPr>
              <a:grpSpLocks/>
            </p:cNvGrpSpPr>
            <p:nvPr/>
          </p:nvGrpSpPr>
          <p:grpSpPr bwMode="auto">
            <a:xfrm>
              <a:off x="994" y="1652"/>
              <a:ext cx="3757" cy="402"/>
              <a:chOff x="1918" y="672"/>
              <a:chExt cx="3757" cy="402"/>
            </a:xfrm>
          </p:grpSpPr>
          <p:grpSp>
            <p:nvGrpSpPr>
              <p:cNvPr id="50193" name="Group 9"/>
              <p:cNvGrpSpPr>
                <a:grpSpLocks/>
              </p:cNvGrpSpPr>
              <p:nvPr/>
            </p:nvGrpSpPr>
            <p:grpSpPr bwMode="auto">
              <a:xfrm>
                <a:off x="1979" y="864"/>
                <a:ext cx="3607" cy="210"/>
                <a:chOff x="1979" y="864"/>
                <a:chExt cx="3607" cy="210"/>
              </a:xfrm>
            </p:grpSpPr>
            <p:sp>
              <p:nvSpPr>
                <p:cNvPr id="50201" name="Rectangle 10"/>
                <p:cNvSpPr>
                  <a:spLocks noChangeArrowheads="1"/>
                </p:cNvSpPr>
                <p:nvPr/>
              </p:nvSpPr>
              <p:spPr bwMode="auto">
                <a:xfrm>
                  <a:off x="1983" y="872"/>
                  <a:ext cx="3599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800"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800"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800"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800"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800"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00"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00"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00"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00"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grpSp>
              <p:nvGrpSpPr>
                <p:cNvPr id="50202" name="Group 11"/>
                <p:cNvGrpSpPr>
                  <a:grpSpLocks/>
                </p:cNvGrpSpPr>
                <p:nvPr/>
              </p:nvGrpSpPr>
              <p:grpSpPr bwMode="auto">
                <a:xfrm>
                  <a:off x="1979" y="864"/>
                  <a:ext cx="3607" cy="210"/>
                  <a:chOff x="1979" y="864"/>
                  <a:chExt cx="3607" cy="210"/>
                </a:xfrm>
              </p:grpSpPr>
              <p:grpSp>
                <p:nvGrpSpPr>
                  <p:cNvPr id="50203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1979" y="864"/>
                    <a:ext cx="624" cy="210"/>
                    <a:chOff x="1979" y="864"/>
                    <a:chExt cx="624" cy="210"/>
                  </a:xfrm>
                </p:grpSpPr>
                <p:sp>
                  <p:nvSpPr>
                    <p:cNvPr id="50219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9" y="868"/>
                      <a:ext cx="62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50220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1" y="864"/>
                      <a:ext cx="249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op</a:t>
                      </a:r>
                    </a:p>
                  </p:txBody>
                </p:sp>
              </p:grpSp>
              <p:grpSp>
                <p:nvGrpSpPr>
                  <p:cNvPr id="50204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611" y="864"/>
                    <a:ext cx="580" cy="210"/>
                    <a:chOff x="2611" y="864"/>
                    <a:chExt cx="580" cy="210"/>
                  </a:xfrm>
                </p:grpSpPr>
                <p:sp>
                  <p:nvSpPr>
                    <p:cNvPr id="50217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1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5021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6" y="864"/>
                      <a:ext cx="221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rs</a:t>
                      </a:r>
                    </a:p>
                  </p:txBody>
                </p:sp>
              </p:grpSp>
              <p:grpSp>
                <p:nvGrpSpPr>
                  <p:cNvPr id="50205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199" y="864"/>
                    <a:ext cx="579" cy="210"/>
                    <a:chOff x="3199" y="864"/>
                    <a:chExt cx="579" cy="210"/>
                  </a:xfrm>
                </p:grpSpPr>
                <p:sp>
                  <p:nvSpPr>
                    <p:cNvPr id="50215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9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50216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3" y="864"/>
                      <a:ext cx="214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rt</a:t>
                      </a:r>
                    </a:p>
                  </p:txBody>
                </p:sp>
              </p:grpSp>
              <p:grpSp>
                <p:nvGrpSpPr>
                  <p:cNvPr id="50206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3786" y="864"/>
                    <a:ext cx="579" cy="210"/>
                    <a:chOff x="3786" y="864"/>
                    <a:chExt cx="579" cy="210"/>
                  </a:xfrm>
                </p:grpSpPr>
                <p:sp>
                  <p:nvSpPr>
                    <p:cNvPr id="50213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50214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51" y="864"/>
                      <a:ext cx="242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rd</a:t>
                      </a:r>
                    </a:p>
                  </p:txBody>
                </p:sp>
              </p:grpSp>
              <p:grpSp>
                <p:nvGrpSpPr>
                  <p:cNvPr id="50207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4373" y="864"/>
                    <a:ext cx="580" cy="210"/>
                    <a:chOff x="4373" y="864"/>
                    <a:chExt cx="580" cy="210"/>
                  </a:xfrm>
                </p:grpSpPr>
                <p:sp>
                  <p:nvSpPr>
                    <p:cNvPr id="50211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3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50212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48" y="864"/>
                      <a:ext cx="449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shamt</a:t>
                      </a:r>
                    </a:p>
                  </p:txBody>
                </p:sp>
              </p:grpSp>
              <p:grpSp>
                <p:nvGrpSpPr>
                  <p:cNvPr id="50208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4961" y="864"/>
                    <a:ext cx="625" cy="210"/>
                    <a:chOff x="4961" y="864"/>
                    <a:chExt cx="625" cy="210"/>
                  </a:xfrm>
                </p:grpSpPr>
                <p:sp>
                  <p:nvSpPr>
                    <p:cNvPr id="50209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1" y="868"/>
                      <a:ext cx="625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50210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43" y="864"/>
                      <a:ext cx="356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func</a:t>
                      </a:r>
                    </a:p>
                  </p:txBody>
                </p:sp>
              </p:grpSp>
            </p:grpSp>
          </p:grpSp>
          <p:sp>
            <p:nvSpPr>
              <p:cNvPr id="50194" name="Rectangle 30"/>
              <p:cNvSpPr>
                <a:spLocks noChangeArrowheads="1"/>
              </p:cNvSpPr>
              <p:nvPr/>
            </p:nvSpPr>
            <p:spPr bwMode="auto">
              <a:xfrm>
                <a:off x="5488" y="67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0195" name="Rectangle 31"/>
              <p:cNvSpPr>
                <a:spLocks noChangeArrowheads="1"/>
              </p:cNvSpPr>
              <p:nvPr/>
            </p:nvSpPr>
            <p:spPr bwMode="auto">
              <a:xfrm>
                <a:off x="4810" y="67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0196" name="Rectangle 32"/>
              <p:cNvSpPr>
                <a:spLocks noChangeArrowheads="1"/>
              </p:cNvSpPr>
              <p:nvPr/>
            </p:nvSpPr>
            <p:spPr bwMode="auto">
              <a:xfrm>
                <a:off x="4177" y="672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50197" name="Rectangle 33"/>
              <p:cNvSpPr>
                <a:spLocks noChangeArrowheads="1"/>
              </p:cNvSpPr>
              <p:nvPr/>
            </p:nvSpPr>
            <p:spPr bwMode="auto">
              <a:xfrm>
                <a:off x="3590" y="672"/>
                <a:ext cx="2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>
                    <a:solidFill>
                      <a:schemeClr val="tx1"/>
                    </a:solidFill>
                  </a:rPr>
                  <a:t>16</a:t>
                </a:r>
              </a:p>
            </p:txBody>
          </p:sp>
          <p:sp>
            <p:nvSpPr>
              <p:cNvPr id="50198" name="Rectangle 34"/>
              <p:cNvSpPr>
                <a:spLocks noChangeArrowheads="1"/>
              </p:cNvSpPr>
              <p:nvPr/>
            </p:nvSpPr>
            <p:spPr bwMode="auto">
              <a:xfrm>
                <a:off x="3002" y="672"/>
                <a:ext cx="2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>
                    <a:solidFill>
                      <a:schemeClr val="tx1"/>
                    </a:solidFill>
                  </a:rPr>
                  <a:t>21</a:t>
                </a:r>
              </a:p>
            </p:txBody>
          </p:sp>
          <p:sp>
            <p:nvSpPr>
              <p:cNvPr id="50199" name="Rectangle 35"/>
              <p:cNvSpPr>
                <a:spLocks noChangeArrowheads="1"/>
              </p:cNvSpPr>
              <p:nvPr/>
            </p:nvSpPr>
            <p:spPr bwMode="auto">
              <a:xfrm>
                <a:off x="2414" y="672"/>
                <a:ext cx="2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>
                    <a:solidFill>
                      <a:schemeClr val="tx1"/>
                    </a:solidFill>
                  </a:rPr>
                  <a:t>26</a:t>
                </a:r>
              </a:p>
            </p:txBody>
          </p:sp>
          <p:sp>
            <p:nvSpPr>
              <p:cNvPr id="50200" name="Rectangle 36"/>
              <p:cNvSpPr>
                <a:spLocks noChangeArrowheads="1"/>
              </p:cNvSpPr>
              <p:nvPr/>
            </p:nvSpPr>
            <p:spPr bwMode="auto">
              <a:xfrm>
                <a:off x="1918" y="672"/>
                <a:ext cx="25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600">
                    <a:solidFill>
                      <a:schemeClr val="tx1"/>
                    </a:solidFill>
                  </a:rPr>
                  <a:t>31</a:t>
                </a:r>
              </a:p>
            </p:txBody>
          </p:sp>
        </p:grpSp>
        <p:sp>
          <p:nvSpPr>
            <p:cNvPr id="50187" name="Rectangle 37"/>
            <p:cNvSpPr>
              <a:spLocks noChangeArrowheads="1"/>
            </p:cNvSpPr>
            <p:nvPr/>
          </p:nvSpPr>
          <p:spPr bwMode="auto">
            <a:xfrm>
              <a:off x="1147" y="1577"/>
              <a:ext cx="4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</a:rPr>
                <a:t>6</a:t>
              </a: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600">
                  <a:solidFill>
                    <a:schemeClr val="tx1"/>
                  </a:solidFill>
                </a:rPr>
                <a:t>bits</a:t>
              </a:r>
            </a:p>
          </p:txBody>
        </p:sp>
        <p:sp>
          <p:nvSpPr>
            <p:cNvPr id="50188" name="Rectangle 38"/>
            <p:cNvSpPr>
              <a:spLocks noChangeArrowheads="1"/>
            </p:cNvSpPr>
            <p:nvPr/>
          </p:nvSpPr>
          <p:spPr bwMode="auto">
            <a:xfrm>
              <a:off x="4130" y="1577"/>
              <a:ext cx="4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</a:rPr>
                <a:t>6 </a:t>
              </a:r>
              <a:r>
                <a:rPr lang="en-US" altLang="zh-CN" sz="1600">
                  <a:solidFill>
                    <a:schemeClr val="tx1"/>
                  </a:solidFill>
                </a:rPr>
                <a:t>bits</a:t>
              </a:r>
            </a:p>
          </p:txBody>
        </p:sp>
        <p:sp>
          <p:nvSpPr>
            <p:cNvPr id="50189" name="Rectangle 39"/>
            <p:cNvSpPr>
              <a:spLocks noChangeArrowheads="1"/>
            </p:cNvSpPr>
            <p:nvPr/>
          </p:nvSpPr>
          <p:spPr bwMode="auto">
            <a:xfrm>
              <a:off x="3497" y="1577"/>
              <a:ext cx="4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</a:rPr>
                <a:t>5 </a:t>
              </a:r>
              <a:r>
                <a:rPr lang="en-US" altLang="zh-CN" sz="1600">
                  <a:solidFill>
                    <a:schemeClr val="tx1"/>
                  </a:solidFill>
                </a:rPr>
                <a:t>bits</a:t>
              </a:r>
            </a:p>
          </p:txBody>
        </p:sp>
        <p:sp>
          <p:nvSpPr>
            <p:cNvPr id="50190" name="Rectangle 40"/>
            <p:cNvSpPr>
              <a:spLocks noChangeArrowheads="1"/>
            </p:cNvSpPr>
            <p:nvPr/>
          </p:nvSpPr>
          <p:spPr bwMode="auto">
            <a:xfrm>
              <a:off x="2910" y="1577"/>
              <a:ext cx="4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</a:rPr>
                <a:t>5 </a:t>
              </a:r>
              <a:r>
                <a:rPr lang="en-US" altLang="zh-CN" sz="1600">
                  <a:solidFill>
                    <a:schemeClr val="tx1"/>
                  </a:solidFill>
                </a:rPr>
                <a:t>bits</a:t>
              </a:r>
            </a:p>
          </p:txBody>
        </p:sp>
        <p:sp>
          <p:nvSpPr>
            <p:cNvPr id="50191" name="Rectangle 41"/>
            <p:cNvSpPr>
              <a:spLocks noChangeArrowheads="1"/>
            </p:cNvSpPr>
            <p:nvPr/>
          </p:nvSpPr>
          <p:spPr bwMode="auto">
            <a:xfrm>
              <a:off x="2322" y="1577"/>
              <a:ext cx="4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>
                  <a:solidFill>
                    <a:schemeClr val="tx1"/>
                  </a:solidFill>
                </a:rPr>
                <a:t>5 </a:t>
              </a:r>
              <a:r>
                <a:rPr lang="en-US" altLang="zh-CN" sz="1600" dirty="0">
                  <a:solidFill>
                    <a:schemeClr val="tx1"/>
                  </a:solidFill>
                </a:rPr>
                <a:t>bits</a:t>
              </a:r>
            </a:p>
          </p:txBody>
        </p:sp>
        <p:sp>
          <p:nvSpPr>
            <p:cNvPr id="50192" name="Rectangle 42"/>
            <p:cNvSpPr>
              <a:spLocks noChangeArrowheads="1"/>
            </p:cNvSpPr>
            <p:nvPr/>
          </p:nvSpPr>
          <p:spPr bwMode="auto">
            <a:xfrm>
              <a:off x="1735" y="1577"/>
              <a:ext cx="4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</a:rPr>
                <a:t>5 </a:t>
              </a:r>
              <a:r>
                <a:rPr lang="en-US" altLang="zh-CN" sz="1600">
                  <a:solidFill>
                    <a:schemeClr val="tx1"/>
                  </a:solidFill>
                </a:rPr>
                <a:t>bits</a:t>
              </a:r>
            </a:p>
          </p:txBody>
        </p:sp>
      </p:grpSp>
      <p:sp>
        <p:nvSpPr>
          <p:cNvPr id="273452" name="Text Box 44"/>
          <p:cNvSpPr txBox="1">
            <a:spLocks noChangeArrowheads="1"/>
          </p:cNvSpPr>
          <p:nvPr/>
        </p:nvSpPr>
        <p:spPr bwMode="auto">
          <a:xfrm>
            <a:off x="1674813" y="3005138"/>
            <a:ext cx="5761037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/>
              <a:t>000000      00101     01111   10000      00000    100000</a:t>
            </a:r>
          </a:p>
        </p:txBody>
      </p:sp>
      <p:sp>
        <p:nvSpPr>
          <p:cNvPr id="50182" name="Text Box 46"/>
          <p:cNvSpPr txBox="1">
            <a:spLocks noChangeArrowheads="1"/>
          </p:cNvSpPr>
          <p:nvPr/>
        </p:nvSpPr>
        <p:spPr bwMode="auto">
          <a:xfrm>
            <a:off x="5280025" y="5175250"/>
            <a:ext cx="12700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73455" name="Text Box 47"/>
          <p:cNvSpPr txBox="1">
            <a:spLocks noChangeArrowheads="1"/>
          </p:cNvSpPr>
          <p:nvPr/>
        </p:nvSpPr>
        <p:spPr bwMode="auto">
          <a:xfrm>
            <a:off x="4652963" y="5629275"/>
            <a:ext cx="43148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EE3900"/>
                </a:solidFill>
                <a:ea typeface="黑体" panose="02010609060101010101" pitchFamily="49" charset="-122"/>
              </a:rPr>
              <a:t>这个过程称为“反汇编”，可用来破解他人的二进制代码（可执行程序）</a:t>
            </a:r>
            <a:r>
              <a:rPr lang="en-US" altLang="zh-CN" sz="2000">
                <a:solidFill>
                  <a:srgbClr val="EE3900"/>
                </a:solidFill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53256" name="Text Box 49"/>
          <p:cNvSpPr txBox="1">
            <a:spLocks noChangeArrowheads="1"/>
          </p:cNvSpPr>
          <p:nvPr/>
        </p:nvSpPr>
        <p:spPr bwMode="auto">
          <a:xfrm>
            <a:off x="990600" y="1106488"/>
            <a:ext cx="74660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32</a:t>
            </a:r>
            <a:r>
              <a:rPr lang="zh-CN" altLang="en-US" sz="2000"/>
              <a:t>位指令代码：</a:t>
            </a:r>
            <a:r>
              <a:rPr lang="en-US" altLang="zh-CN" sz="2000"/>
              <a:t>0000  00</a:t>
            </a:r>
            <a:r>
              <a:rPr lang="en-US" altLang="zh-CN" sz="2000">
                <a:solidFill>
                  <a:srgbClr val="A50021"/>
                </a:solidFill>
              </a:rPr>
              <a:t>00 101</a:t>
            </a:r>
            <a:r>
              <a:rPr lang="en-US" altLang="zh-CN" sz="2000"/>
              <a:t>0 1111 </a:t>
            </a:r>
            <a:r>
              <a:rPr lang="en-US" altLang="zh-CN" sz="2000">
                <a:solidFill>
                  <a:srgbClr val="A50021"/>
                </a:solidFill>
              </a:rPr>
              <a:t>1000 0</a:t>
            </a:r>
            <a:r>
              <a:rPr lang="en-US" altLang="zh-CN" sz="2000"/>
              <a:t>000 00</a:t>
            </a:r>
            <a:r>
              <a:rPr lang="en-US" altLang="zh-CN" sz="2000">
                <a:solidFill>
                  <a:srgbClr val="A50021"/>
                </a:solidFill>
              </a:rPr>
              <a:t>10 0000</a:t>
            </a:r>
            <a:r>
              <a:rPr lang="en-US" altLang="zh-CN"/>
              <a:t> </a:t>
            </a:r>
          </a:p>
        </p:txBody>
      </p:sp>
      <p:sp>
        <p:nvSpPr>
          <p:cNvPr id="273458" name="Text Box 50"/>
          <p:cNvSpPr txBox="1">
            <a:spLocks noChangeArrowheads="1"/>
          </p:cNvSpPr>
          <p:nvPr/>
        </p:nvSpPr>
        <p:spPr bwMode="auto">
          <a:xfrm>
            <a:off x="944563" y="6070600"/>
            <a:ext cx="3081337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/>
              <a:t>功能：</a:t>
            </a:r>
            <a:r>
              <a:rPr lang="en-US" altLang="zh-CN" sz="2200"/>
              <a:t>$a1 + $t7 → $s0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DEAD1-49DF-46A7-BC72-EE85A9CC6BA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3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73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7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52" grpId="0"/>
      <p:bldP spid="273455" grpId="0"/>
      <p:bldP spid="53256" grpId="0"/>
      <p:bldP spid="2734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00013"/>
            <a:ext cx="5197475" cy="3683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</a:t>
            </a:r>
            <a:r>
              <a:rPr lang="zh-CN" altLang="en-US" smtClean="0">
                <a:ea typeface="宋体" panose="02010600030101010101" pitchFamily="2" charset="-122"/>
              </a:rPr>
              <a:t>：汇编形式与指令的对应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744538"/>
            <a:ext cx="8191500" cy="998537"/>
          </a:xfrm>
          <a:noFill/>
        </p:spPr>
        <p:txBody>
          <a:bodyPr/>
          <a:lstStyle/>
          <a:p>
            <a:pPr marL="203200" indent="-203200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若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MIPS Assembly Instruction:      </a:t>
            </a:r>
            <a:r>
              <a:rPr lang="en-US" altLang="zh-CN" dirty="0" smtClean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Add  $t0,$s1,$s2</a:t>
            </a:r>
          </a:p>
          <a:p>
            <a:pPr marL="203200" indent="-20320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</a:rPr>
              <a:t>   则对应的指令机器代码是什么？</a:t>
            </a:r>
          </a:p>
          <a:p>
            <a:pPr lvl="1" indent="-190500"/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03200" indent="-203200"/>
            <a:endParaRPr lang="en-US" altLang="zh-CN" dirty="0" smtClean="0">
              <a:latin typeface="Arial" panose="020B0604020202020204" pitchFamily="34" charset="0"/>
            </a:endParaRP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596900" y="1658938"/>
            <a:ext cx="6623050" cy="1414462"/>
            <a:chOff x="658" y="1045"/>
            <a:chExt cx="3560" cy="891"/>
          </a:xfrm>
        </p:grpSpPr>
        <p:sp>
          <p:nvSpPr>
            <p:cNvPr id="51269" name="Rectangle 4"/>
            <p:cNvSpPr>
              <a:spLocks noChangeArrowheads="1"/>
            </p:cNvSpPr>
            <p:nvPr/>
          </p:nvSpPr>
          <p:spPr bwMode="auto">
            <a:xfrm>
              <a:off x="2099" y="1335"/>
              <a:ext cx="376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270" name="Rectangle 5"/>
            <p:cNvSpPr>
              <a:spLocks noChangeArrowheads="1"/>
            </p:cNvSpPr>
            <p:nvPr/>
          </p:nvSpPr>
          <p:spPr bwMode="auto">
            <a:xfrm>
              <a:off x="2094" y="1395"/>
              <a:ext cx="21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op</a:t>
              </a:r>
            </a:p>
          </p:txBody>
        </p:sp>
        <p:sp>
          <p:nvSpPr>
            <p:cNvPr id="51271" name="Rectangle 6"/>
            <p:cNvSpPr>
              <a:spLocks noChangeArrowheads="1"/>
            </p:cNvSpPr>
            <p:nvPr/>
          </p:nvSpPr>
          <p:spPr bwMode="auto">
            <a:xfrm>
              <a:off x="2474" y="1335"/>
              <a:ext cx="328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272" name="Rectangle 7"/>
            <p:cNvSpPr>
              <a:spLocks noChangeArrowheads="1"/>
            </p:cNvSpPr>
            <p:nvPr/>
          </p:nvSpPr>
          <p:spPr bwMode="auto">
            <a:xfrm>
              <a:off x="2801" y="1335"/>
              <a:ext cx="328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273" name="Rectangle 8"/>
            <p:cNvSpPr>
              <a:spLocks noChangeArrowheads="1"/>
            </p:cNvSpPr>
            <p:nvPr/>
          </p:nvSpPr>
          <p:spPr bwMode="auto">
            <a:xfrm>
              <a:off x="3128" y="1335"/>
              <a:ext cx="328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274" name="Rectangle 9"/>
            <p:cNvSpPr>
              <a:spLocks noChangeArrowheads="1"/>
            </p:cNvSpPr>
            <p:nvPr/>
          </p:nvSpPr>
          <p:spPr bwMode="auto">
            <a:xfrm>
              <a:off x="3786" y="1335"/>
              <a:ext cx="432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275" name="Rectangle 10"/>
            <p:cNvSpPr>
              <a:spLocks noChangeArrowheads="1"/>
            </p:cNvSpPr>
            <p:nvPr/>
          </p:nvSpPr>
          <p:spPr bwMode="auto">
            <a:xfrm>
              <a:off x="2574" y="1395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rs</a:t>
              </a:r>
            </a:p>
          </p:txBody>
        </p:sp>
        <p:sp>
          <p:nvSpPr>
            <p:cNvPr id="51276" name="Rectangle 11"/>
            <p:cNvSpPr>
              <a:spLocks noChangeArrowheads="1"/>
            </p:cNvSpPr>
            <p:nvPr/>
          </p:nvSpPr>
          <p:spPr bwMode="auto">
            <a:xfrm>
              <a:off x="2862" y="1395"/>
              <a:ext cx="15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rt</a:t>
              </a:r>
            </a:p>
          </p:txBody>
        </p:sp>
        <p:sp>
          <p:nvSpPr>
            <p:cNvPr id="51277" name="Rectangle 12"/>
            <p:cNvSpPr>
              <a:spLocks noChangeArrowheads="1"/>
            </p:cNvSpPr>
            <p:nvPr/>
          </p:nvSpPr>
          <p:spPr bwMode="auto">
            <a:xfrm>
              <a:off x="3198" y="1395"/>
              <a:ext cx="19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rd</a:t>
              </a:r>
            </a:p>
          </p:txBody>
        </p:sp>
        <p:sp>
          <p:nvSpPr>
            <p:cNvPr id="51278" name="Rectangle 13"/>
            <p:cNvSpPr>
              <a:spLocks noChangeArrowheads="1"/>
            </p:cNvSpPr>
            <p:nvPr/>
          </p:nvSpPr>
          <p:spPr bwMode="auto">
            <a:xfrm>
              <a:off x="2426" y="1767"/>
              <a:ext cx="1144" cy="13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279" name="Rectangle 14"/>
            <p:cNvSpPr>
              <a:spLocks noChangeArrowheads="1"/>
            </p:cNvSpPr>
            <p:nvPr/>
          </p:nvSpPr>
          <p:spPr bwMode="auto">
            <a:xfrm>
              <a:off x="2574" y="1757"/>
              <a:ext cx="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endParaRPr lang="en-US" altLang="zh-CN" sz="1800">
                <a:solidFill>
                  <a:schemeClr val="tx1"/>
                </a:solidFill>
              </a:endParaRPr>
            </a:p>
          </p:txBody>
        </p:sp>
        <p:sp>
          <p:nvSpPr>
            <p:cNvPr id="51280" name="Line 15"/>
            <p:cNvSpPr>
              <a:spLocks noChangeShapeType="1"/>
            </p:cNvSpPr>
            <p:nvPr/>
          </p:nvSpPr>
          <p:spPr bwMode="auto">
            <a:xfrm>
              <a:off x="2662" y="1575"/>
              <a:ext cx="0" cy="18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1" name="Rectangle 16"/>
            <p:cNvSpPr>
              <a:spLocks noChangeArrowheads="1"/>
            </p:cNvSpPr>
            <p:nvPr/>
          </p:nvSpPr>
          <p:spPr bwMode="auto">
            <a:xfrm>
              <a:off x="750" y="1347"/>
              <a:ext cx="10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51282" name="Text Box 17"/>
            <p:cNvSpPr txBox="1">
              <a:spLocks noChangeArrowheads="1"/>
            </p:cNvSpPr>
            <p:nvPr/>
          </p:nvSpPr>
          <p:spPr bwMode="auto">
            <a:xfrm>
              <a:off x="3825" y="1335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>
                  <a:solidFill>
                    <a:schemeClr val="tx1"/>
                  </a:solidFill>
                </a:rPr>
                <a:t>func</a:t>
              </a:r>
              <a:endParaRPr lang="en-US" altLang="zh-CN" sz="1800" b="0">
                <a:solidFill>
                  <a:schemeClr val="tx1"/>
                </a:solidFill>
              </a:endParaRPr>
            </a:p>
          </p:txBody>
        </p:sp>
        <p:sp>
          <p:nvSpPr>
            <p:cNvPr id="51283" name="Text Box 18"/>
            <p:cNvSpPr txBox="1">
              <a:spLocks noChangeArrowheads="1"/>
            </p:cNvSpPr>
            <p:nvPr/>
          </p:nvSpPr>
          <p:spPr bwMode="auto">
            <a:xfrm>
              <a:off x="658" y="1045"/>
              <a:ext cx="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2000" b="0">
                <a:solidFill>
                  <a:schemeClr val="accent1"/>
                </a:solidFill>
              </a:endParaRPr>
            </a:p>
          </p:txBody>
        </p:sp>
        <p:sp>
          <p:nvSpPr>
            <p:cNvPr id="51284" name="Rectangle 19"/>
            <p:cNvSpPr>
              <a:spLocks noChangeArrowheads="1"/>
            </p:cNvSpPr>
            <p:nvPr/>
          </p:nvSpPr>
          <p:spPr bwMode="auto">
            <a:xfrm>
              <a:off x="3458" y="1335"/>
              <a:ext cx="328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285" name="Rectangle 20"/>
            <p:cNvSpPr>
              <a:spLocks noChangeArrowheads="1"/>
            </p:cNvSpPr>
            <p:nvPr/>
          </p:nvSpPr>
          <p:spPr bwMode="auto">
            <a:xfrm>
              <a:off x="3486" y="1383"/>
              <a:ext cx="28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smt</a:t>
              </a:r>
            </a:p>
          </p:txBody>
        </p:sp>
        <p:sp>
          <p:nvSpPr>
            <p:cNvPr id="51286" name="Text Box 21"/>
            <p:cNvSpPr txBox="1">
              <a:spLocks noChangeArrowheads="1"/>
            </p:cNvSpPr>
            <p:nvPr/>
          </p:nvSpPr>
          <p:spPr bwMode="auto">
            <a:xfrm>
              <a:off x="2142" y="1143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1287" name="Text Box 22"/>
            <p:cNvSpPr txBox="1">
              <a:spLocks noChangeArrowheads="1"/>
            </p:cNvSpPr>
            <p:nvPr/>
          </p:nvSpPr>
          <p:spPr bwMode="auto">
            <a:xfrm>
              <a:off x="2862" y="1143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1288" name="Text Box 23"/>
            <p:cNvSpPr txBox="1">
              <a:spLocks noChangeArrowheads="1"/>
            </p:cNvSpPr>
            <p:nvPr/>
          </p:nvSpPr>
          <p:spPr bwMode="auto">
            <a:xfrm>
              <a:off x="3198" y="1143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1289" name="Text Box 24"/>
            <p:cNvSpPr txBox="1">
              <a:spLocks noChangeArrowheads="1"/>
            </p:cNvSpPr>
            <p:nvPr/>
          </p:nvSpPr>
          <p:spPr bwMode="auto">
            <a:xfrm>
              <a:off x="3534" y="1143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1290" name="Text Box 25"/>
            <p:cNvSpPr txBox="1">
              <a:spLocks noChangeArrowheads="1"/>
            </p:cNvSpPr>
            <p:nvPr/>
          </p:nvSpPr>
          <p:spPr bwMode="auto">
            <a:xfrm>
              <a:off x="3918" y="1143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1291" name="Text Box 26"/>
            <p:cNvSpPr txBox="1">
              <a:spLocks noChangeArrowheads="1"/>
            </p:cNvSpPr>
            <p:nvPr/>
          </p:nvSpPr>
          <p:spPr bwMode="auto">
            <a:xfrm>
              <a:off x="2526" y="1143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292100" y="3019425"/>
            <a:ext cx="6523038" cy="1436688"/>
            <a:chOff x="466" y="1902"/>
            <a:chExt cx="4109" cy="905"/>
          </a:xfrm>
        </p:grpSpPr>
        <p:sp>
          <p:nvSpPr>
            <p:cNvPr id="51244" name="Rectangle 27"/>
            <p:cNvSpPr>
              <a:spLocks noChangeArrowheads="1"/>
            </p:cNvSpPr>
            <p:nvPr/>
          </p:nvSpPr>
          <p:spPr bwMode="auto">
            <a:xfrm>
              <a:off x="1520" y="2306"/>
              <a:ext cx="531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245" name="Rectangle 28"/>
            <p:cNvSpPr>
              <a:spLocks noChangeArrowheads="1"/>
            </p:cNvSpPr>
            <p:nvPr/>
          </p:nvSpPr>
          <p:spPr bwMode="auto">
            <a:xfrm>
              <a:off x="1724" y="2366"/>
              <a:ext cx="15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1246" name="Rectangle 29"/>
            <p:cNvSpPr>
              <a:spLocks noChangeArrowheads="1"/>
            </p:cNvSpPr>
            <p:nvPr/>
          </p:nvSpPr>
          <p:spPr bwMode="auto">
            <a:xfrm>
              <a:off x="2054" y="2306"/>
              <a:ext cx="463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247" name="Rectangle 30"/>
            <p:cNvSpPr>
              <a:spLocks noChangeArrowheads="1"/>
            </p:cNvSpPr>
            <p:nvPr/>
          </p:nvSpPr>
          <p:spPr bwMode="auto">
            <a:xfrm>
              <a:off x="2520" y="2306"/>
              <a:ext cx="463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248" name="Rectangle 31"/>
            <p:cNvSpPr>
              <a:spLocks noChangeArrowheads="1"/>
            </p:cNvSpPr>
            <p:nvPr/>
          </p:nvSpPr>
          <p:spPr bwMode="auto">
            <a:xfrm>
              <a:off x="2985" y="2306"/>
              <a:ext cx="464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249" name="Rectangle 32"/>
            <p:cNvSpPr>
              <a:spLocks noChangeArrowheads="1"/>
            </p:cNvSpPr>
            <p:nvPr/>
          </p:nvSpPr>
          <p:spPr bwMode="auto">
            <a:xfrm>
              <a:off x="3905" y="2306"/>
              <a:ext cx="61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250" name="Rectangle 33"/>
            <p:cNvSpPr>
              <a:spLocks noChangeArrowheads="1"/>
            </p:cNvSpPr>
            <p:nvPr/>
          </p:nvSpPr>
          <p:spPr bwMode="auto">
            <a:xfrm>
              <a:off x="2195" y="2366"/>
              <a:ext cx="24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1251" name="Rectangle 34"/>
            <p:cNvSpPr>
              <a:spLocks noChangeArrowheads="1"/>
            </p:cNvSpPr>
            <p:nvPr/>
          </p:nvSpPr>
          <p:spPr bwMode="auto">
            <a:xfrm>
              <a:off x="2602" y="2366"/>
              <a:ext cx="24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51252" name="Rectangle 35"/>
            <p:cNvSpPr>
              <a:spLocks noChangeArrowheads="1"/>
            </p:cNvSpPr>
            <p:nvPr/>
          </p:nvSpPr>
          <p:spPr bwMode="auto">
            <a:xfrm>
              <a:off x="3077" y="2366"/>
              <a:ext cx="16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1253" name="Text Box 36"/>
            <p:cNvSpPr txBox="1">
              <a:spLocks noChangeArrowheads="1"/>
            </p:cNvSpPr>
            <p:nvPr/>
          </p:nvSpPr>
          <p:spPr bwMode="auto">
            <a:xfrm>
              <a:off x="4027" y="2333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32</a:t>
              </a:r>
              <a:endParaRPr lang="en-US" altLang="zh-CN" sz="1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54" name="Rectangle 37"/>
            <p:cNvSpPr>
              <a:spLocks noChangeArrowheads="1"/>
            </p:cNvSpPr>
            <p:nvPr/>
          </p:nvSpPr>
          <p:spPr bwMode="auto">
            <a:xfrm>
              <a:off x="3447" y="2306"/>
              <a:ext cx="463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255" name="Rectangle 38"/>
            <p:cNvSpPr>
              <a:spLocks noChangeArrowheads="1"/>
            </p:cNvSpPr>
            <p:nvPr/>
          </p:nvSpPr>
          <p:spPr bwMode="auto">
            <a:xfrm>
              <a:off x="3619" y="2381"/>
              <a:ext cx="15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1256" name="Text Box 39"/>
            <p:cNvSpPr txBox="1">
              <a:spLocks noChangeArrowheads="1"/>
            </p:cNvSpPr>
            <p:nvPr/>
          </p:nvSpPr>
          <p:spPr bwMode="auto">
            <a:xfrm>
              <a:off x="1584" y="2114"/>
              <a:ext cx="2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1257" name="Text Box 40"/>
            <p:cNvSpPr txBox="1">
              <a:spLocks noChangeArrowheads="1"/>
            </p:cNvSpPr>
            <p:nvPr/>
          </p:nvSpPr>
          <p:spPr bwMode="auto">
            <a:xfrm>
              <a:off x="2602" y="2114"/>
              <a:ext cx="2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1258" name="Text Box 41"/>
            <p:cNvSpPr txBox="1">
              <a:spLocks noChangeArrowheads="1"/>
            </p:cNvSpPr>
            <p:nvPr/>
          </p:nvSpPr>
          <p:spPr bwMode="auto">
            <a:xfrm>
              <a:off x="3077" y="2114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1259" name="Text Box 42"/>
            <p:cNvSpPr txBox="1">
              <a:spLocks noChangeArrowheads="1"/>
            </p:cNvSpPr>
            <p:nvPr/>
          </p:nvSpPr>
          <p:spPr bwMode="auto">
            <a:xfrm>
              <a:off x="3552" y="2114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1260" name="Text Box 43"/>
            <p:cNvSpPr txBox="1">
              <a:spLocks noChangeArrowheads="1"/>
            </p:cNvSpPr>
            <p:nvPr/>
          </p:nvSpPr>
          <p:spPr bwMode="auto">
            <a:xfrm>
              <a:off x="4094" y="2114"/>
              <a:ext cx="2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1261" name="Text Box 44"/>
            <p:cNvSpPr txBox="1">
              <a:spLocks noChangeArrowheads="1"/>
            </p:cNvSpPr>
            <p:nvPr/>
          </p:nvSpPr>
          <p:spPr bwMode="auto">
            <a:xfrm>
              <a:off x="2127" y="2114"/>
              <a:ext cx="2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1262" name="Text Box 45"/>
            <p:cNvSpPr txBox="1">
              <a:spLocks noChangeArrowheads="1"/>
            </p:cNvSpPr>
            <p:nvPr/>
          </p:nvSpPr>
          <p:spPr bwMode="auto">
            <a:xfrm>
              <a:off x="466" y="1902"/>
              <a:ext cx="1994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chemeClr val="tx1"/>
                  </a:solidFill>
                  <a:ea typeface="黑体" panose="02010609060101010101" pitchFamily="49" charset="-122"/>
                </a:rPr>
                <a:t>十进制表示</a:t>
              </a:r>
              <a:r>
                <a:rPr lang="en-US" altLang="zh-CN" sz="2000" dirty="0" smtClean="0">
                  <a:solidFill>
                    <a:schemeClr val="tx1"/>
                  </a:solidFill>
                  <a:ea typeface="黑体" panose="02010609060101010101" pitchFamily="49" charset="-122"/>
                </a:rPr>
                <a:t>:</a:t>
              </a:r>
              <a:endParaRPr lang="en-US" altLang="zh-CN" sz="2000" dirty="0">
                <a:solidFill>
                  <a:schemeClr val="tx1"/>
                </a:solidFill>
                <a:ea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63" name="Rectangle 46"/>
            <p:cNvSpPr>
              <a:spLocks noChangeArrowheads="1"/>
            </p:cNvSpPr>
            <p:nvPr/>
          </p:nvSpPr>
          <p:spPr bwMode="auto">
            <a:xfrm>
              <a:off x="2143" y="2547"/>
              <a:ext cx="33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$</a:t>
              </a:r>
              <a:r>
                <a:rPr lang="en-US" altLang="zh-CN" sz="1600">
                  <a:solidFill>
                    <a:schemeClr val="accent1"/>
                  </a:solidFill>
                </a:rPr>
                <a:t>s1</a:t>
              </a:r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51264" name="Rectangle 47"/>
            <p:cNvSpPr>
              <a:spLocks noChangeArrowheads="1"/>
            </p:cNvSpPr>
            <p:nvPr/>
          </p:nvSpPr>
          <p:spPr bwMode="auto">
            <a:xfrm>
              <a:off x="2546" y="2548"/>
              <a:ext cx="33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$s2</a:t>
              </a:r>
              <a:endParaRPr lang="zh-CN" altLang="en-US" sz="20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65" name="Rectangle 48"/>
            <p:cNvSpPr>
              <a:spLocks noChangeArrowheads="1"/>
            </p:cNvSpPr>
            <p:nvPr/>
          </p:nvSpPr>
          <p:spPr bwMode="auto">
            <a:xfrm>
              <a:off x="2974" y="2557"/>
              <a:ext cx="3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$t0</a:t>
              </a:r>
              <a:endParaRPr lang="zh-CN" altLang="en-US" sz="20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66" name="Rectangle 49"/>
            <p:cNvSpPr>
              <a:spLocks noChangeArrowheads="1"/>
            </p:cNvSpPr>
            <p:nvPr/>
          </p:nvSpPr>
          <p:spPr bwMode="auto">
            <a:xfrm>
              <a:off x="1472" y="2568"/>
              <a:ext cx="59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dirty="0" smtClean="0">
                  <a:solidFill>
                    <a:schemeClr val="accent1"/>
                  </a:solidFill>
                </a:rPr>
                <a:t>R</a:t>
              </a:r>
              <a:r>
                <a:rPr lang="zh-CN" altLang="en-US" sz="1600" dirty="0" smtClean="0">
                  <a:solidFill>
                    <a:schemeClr val="accent1"/>
                  </a:solidFill>
                </a:rPr>
                <a:t>型指令</a:t>
              </a:r>
              <a:endParaRPr lang="zh-CN" alt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51267" name="Rectangle 50"/>
            <p:cNvSpPr>
              <a:spLocks noChangeArrowheads="1"/>
            </p:cNvSpPr>
            <p:nvPr/>
          </p:nvSpPr>
          <p:spPr bwMode="auto">
            <a:xfrm>
              <a:off x="4029" y="2585"/>
              <a:ext cx="3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>
                  <a:solidFill>
                    <a:schemeClr val="accent1"/>
                  </a:solidFill>
                </a:rPr>
                <a:t>Add</a:t>
              </a:r>
              <a:endParaRPr lang="zh-CN" altLang="en-US" sz="1600">
                <a:solidFill>
                  <a:schemeClr val="accent1"/>
                </a:solidFill>
              </a:endParaRPr>
            </a:p>
          </p:txBody>
        </p:sp>
        <p:sp>
          <p:nvSpPr>
            <p:cNvPr id="51268" name="Rectangle 51"/>
            <p:cNvSpPr>
              <a:spLocks noChangeArrowheads="1"/>
            </p:cNvSpPr>
            <p:nvPr/>
          </p:nvSpPr>
          <p:spPr bwMode="auto">
            <a:xfrm>
              <a:off x="3364" y="2617"/>
              <a:ext cx="55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600">
                  <a:solidFill>
                    <a:schemeClr val="accent1"/>
                  </a:solidFill>
                </a:rPr>
                <a:t>No shift</a:t>
              </a:r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260350" y="4627563"/>
            <a:ext cx="6437313" cy="1096962"/>
            <a:chOff x="465" y="2915"/>
            <a:chExt cx="4055" cy="691"/>
          </a:xfrm>
        </p:grpSpPr>
        <p:sp>
          <p:nvSpPr>
            <p:cNvPr id="51225" name="Text Box 52"/>
            <p:cNvSpPr txBox="1">
              <a:spLocks noChangeArrowheads="1"/>
            </p:cNvSpPr>
            <p:nvPr/>
          </p:nvSpPr>
          <p:spPr bwMode="auto">
            <a:xfrm>
              <a:off x="465" y="2915"/>
              <a:ext cx="1994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二进制表示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: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26" name="Rectangle 53"/>
            <p:cNvSpPr>
              <a:spLocks noChangeArrowheads="1"/>
            </p:cNvSpPr>
            <p:nvPr/>
          </p:nvSpPr>
          <p:spPr bwMode="auto">
            <a:xfrm>
              <a:off x="1437" y="3348"/>
              <a:ext cx="531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227" name="Rectangle 54"/>
            <p:cNvSpPr>
              <a:spLocks noChangeArrowheads="1"/>
            </p:cNvSpPr>
            <p:nvPr/>
          </p:nvSpPr>
          <p:spPr bwMode="auto">
            <a:xfrm>
              <a:off x="1434" y="3408"/>
              <a:ext cx="56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000000</a:t>
              </a:r>
            </a:p>
          </p:txBody>
        </p:sp>
        <p:sp>
          <p:nvSpPr>
            <p:cNvPr id="51228" name="Rectangle 55"/>
            <p:cNvSpPr>
              <a:spLocks noChangeArrowheads="1"/>
            </p:cNvSpPr>
            <p:nvPr/>
          </p:nvSpPr>
          <p:spPr bwMode="auto">
            <a:xfrm>
              <a:off x="1971" y="3348"/>
              <a:ext cx="463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229" name="Rectangle 56"/>
            <p:cNvSpPr>
              <a:spLocks noChangeArrowheads="1"/>
            </p:cNvSpPr>
            <p:nvPr/>
          </p:nvSpPr>
          <p:spPr bwMode="auto">
            <a:xfrm>
              <a:off x="2437" y="3348"/>
              <a:ext cx="509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230" name="Rectangle 57"/>
            <p:cNvSpPr>
              <a:spLocks noChangeArrowheads="1"/>
            </p:cNvSpPr>
            <p:nvPr/>
          </p:nvSpPr>
          <p:spPr bwMode="auto">
            <a:xfrm>
              <a:off x="2947" y="3348"/>
              <a:ext cx="464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231" name="Rectangle 58"/>
            <p:cNvSpPr>
              <a:spLocks noChangeArrowheads="1"/>
            </p:cNvSpPr>
            <p:nvPr/>
          </p:nvSpPr>
          <p:spPr bwMode="auto">
            <a:xfrm>
              <a:off x="3885" y="3348"/>
              <a:ext cx="61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232" name="Rectangle 59"/>
            <p:cNvSpPr>
              <a:spLocks noChangeArrowheads="1"/>
            </p:cNvSpPr>
            <p:nvPr/>
          </p:nvSpPr>
          <p:spPr bwMode="auto">
            <a:xfrm>
              <a:off x="1959" y="3408"/>
              <a:ext cx="4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10001</a:t>
              </a:r>
            </a:p>
          </p:txBody>
        </p:sp>
        <p:sp>
          <p:nvSpPr>
            <p:cNvPr id="51233" name="Rectangle 60"/>
            <p:cNvSpPr>
              <a:spLocks noChangeArrowheads="1"/>
            </p:cNvSpPr>
            <p:nvPr/>
          </p:nvSpPr>
          <p:spPr bwMode="auto">
            <a:xfrm>
              <a:off x="2402" y="3408"/>
              <a:ext cx="4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10010</a:t>
              </a:r>
            </a:p>
          </p:txBody>
        </p:sp>
        <p:sp>
          <p:nvSpPr>
            <p:cNvPr id="51234" name="Rectangle 61"/>
            <p:cNvSpPr>
              <a:spLocks noChangeArrowheads="1"/>
            </p:cNvSpPr>
            <p:nvPr/>
          </p:nvSpPr>
          <p:spPr bwMode="auto">
            <a:xfrm>
              <a:off x="2940" y="3408"/>
              <a:ext cx="4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01000</a:t>
              </a:r>
            </a:p>
          </p:txBody>
        </p:sp>
        <p:sp>
          <p:nvSpPr>
            <p:cNvPr id="51235" name="Text Box 62"/>
            <p:cNvSpPr txBox="1">
              <a:spLocks noChangeArrowheads="1"/>
            </p:cNvSpPr>
            <p:nvPr/>
          </p:nvSpPr>
          <p:spPr bwMode="auto">
            <a:xfrm>
              <a:off x="3881" y="3375"/>
              <a:ext cx="6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>
                  <a:solidFill>
                    <a:schemeClr val="tx1"/>
                  </a:solidFill>
                </a:rPr>
                <a:t>100000</a:t>
              </a:r>
              <a:endParaRPr lang="en-US" altLang="zh-CN" sz="1800" b="0">
                <a:solidFill>
                  <a:schemeClr val="tx1"/>
                </a:solidFill>
              </a:endParaRPr>
            </a:p>
          </p:txBody>
        </p:sp>
        <p:sp>
          <p:nvSpPr>
            <p:cNvPr id="51236" name="Rectangle 63"/>
            <p:cNvSpPr>
              <a:spLocks noChangeArrowheads="1"/>
            </p:cNvSpPr>
            <p:nvPr/>
          </p:nvSpPr>
          <p:spPr bwMode="auto">
            <a:xfrm>
              <a:off x="3418" y="3348"/>
              <a:ext cx="463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237" name="Rectangle 64"/>
            <p:cNvSpPr>
              <a:spLocks noChangeArrowheads="1"/>
            </p:cNvSpPr>
            <p:nvPr/>
          </p:nvSpPr>
          <p:spPr bwMode="auto">
            <a:xfrm>
              <a:off x="3419" y="3414"/>
              <a:ext cx="4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00000</a:t>
              </a:r>
            </a:p>
          </p:txBody>
        </p:sp>
        <p:sp>
          <p:nvSpPr>
            <p:cNvPr id="51238" name="Text Box 65"/>
            <p:cNvSpPr txBox="1">
              <a:spLocks noChangeArrowheads="1"/>
            </p:cNvSpPr>
            <p:nvPr/>
          </p:nvSpPr>
          <p:spPr bwMode="auto">
            <a:xfrm>
              <a:off x="1501" y="3156"/>
              <a:ext cx="2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1239" name="Text Box 66"/>
            <p:cNvSpPr txBox="1">
              <a:spLocks noChangeArrowheads="1"/>
            </p:cNvSpPr>
            <p:nvPr/>
          </p:nvSpPr>
          <p:spPr bwMode="auto">
            <a:xfrm>
              <a:off x="2519" y="3156"/>
              <a:ext cx="2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1240" name="Text Box 67"/>
            <p:cNvSpPr txBox="1">
              <a:spLocks noChangeArrowheads="1"/>
            </p:cNvSpPr>
            <p:nvPr/>
          </p:nvSpPr>
          <p:spPr bwMode="auto">
            <a:xfrm>
              <a:off x="3039" y="3156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1241" name="Text Box 68"/>
            <p:cNvSpPr txBox="1">
              <a:spLocks noChangeArrowheads="1"/>
            </p:cNvSpPr>
            <p:nvPr/>
          </p:nvSpPr>
          <p:spPr bwMode="auto">
            <a:xfrm>
              <a:off x="3514" y="3156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1242" name="Text Box 69"/>
            <p:cNvSpPr txBox="1">
              <a:spLocks noChangeArrowheads="1"/>
            </p:cNvSpPr>
            <p:nvPr/>
          </p:nvSpPr>
          <p:spPr bwMode="auto">
            <a:xfrm>
              <a:off x="4056" y="3156"/>
              <a:ext cx="2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1243" name="Text Box 70"/>
            <p:cNvSpPr txBox="1">
              <a:spLocks noChangeArrowheads="1"/>
            </p:cNvSpPr>
            <p:nvPr/>
          </p:nvSpPr>
          <p:spPr bwMode="auto">
            <a:xfrm>
              <a:off x="2044" y="3156"/>
              <a:ext cx="2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236618" name="Text Box 74"/>
          <p:cNvSpPr txBox="1">
            <a:spLocks noChangeArrowheads="1"/>
          </p:cNvSpPr>
          <p:nvPr/>
        </p:nvSpPr>
        <p:spPr bwMode="auto">
          <a:xfrm>
            <a:off x="1179513" y="5989638"/>
            <a:ext cx="6367462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000">
                <a:solidFill>
                  <a:srgbClr val="EE3900"/>
                </a:solidFill>
                <a:ea typeface="黑体" panose="02010609060101010101" pitchFamily="49" charset="-122"/>
              </a:rPr>
              <a:t>这个过程称为“汇编”，所有汇编源程序都必须汇编成二进制机器代码才能让机器直接执行！</a:t>
            </a:r>
          </a:p>
        </p:txBody>
      </p:sp>
      <p:sp>
        <p:nvSpPr>
          <p:cNvPr id="236619" name="Text Box 75"/>
          <p:cNvSpPr txBox="1">
            <a:spLocks noChangeArrowheads="1"/>
          </p:cNvSpPr>
          <p:nvPr/>
        </p:nvSpPr>
        <p:spPr bwMode="auto">
          <a:xfrm>
            <a:off x="7021513" y="2638425"/>
            <a:ext cx="176053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问题：如何知道是</a:t>
            </a:r>
            <a:r>
              <a:rPr lang="en-US" alt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型指令？</a:t>
            </a:r>
          </a:p>
        </p:txBody>
      </p: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6800850" y="714375"/>
            <a:ext cx="2343150" cy="514350"/>
            <a:chOff x="4284" y="450"/>
            <a:chExt cx="1366" cy="324"/>
          </a:xfrm>
        </p:grpSpPr>
        <p:sp>
          <p:nvSpPr>
            <p:cNvPr id="51220" name="Rectangle 77"/>
            <p:cNvSpPr>
              <a:spLocks noChangeArrowheads="1"/>
            </p:cNvSpPr>
            <p:nvPr/>
          </p:nvSpPr>
          <p:spPr bwMode="auto">
            <a:xfrm>
              <a:off x="4456" y="504"/>
              <a:ext cx="50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rgbClr val="EE3900"/>
                  </a:solidFill>
                  <a:ea typeface="黑体" panose="02010609060101010101" pitchFamily="49" charset="-122"/>
                </a:rPr>
                <a:t>汇编器</a:t>
              </a:r>
            </a:p>
          </p:txBody>
        </p:sp>
        <p:sp>
          <p:nvSpPr>
            <p:cNvPr id="51221" name="Rectangle 78"/>
            <p:cNvSpPr>
              <a:spLocks noChangeArrowheads="1"/>
            </p:cNvSpPr>
            <p:nvPr/>
          </p:nvSpPr>
          <p:spPr bwMode="auto">
            <a:xfrm>
              <a:off x="4404" y="450"/>
              <a:ext cx="582" cy="32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 anchor="ctr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222" name="Line 79"/>
            <p:cNvSpPr>
              <a:spLocks noChangeShapeType="1"/>
            </p:cNvSpPr>
            <p:nvPr/>
          </p:nvSpPr>
          <p:spPr bwMode="auto">
            <a:xfrm>
              <a:off x="4284" y="594"/>
              <a:ext cx="126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23" name="Line 80"/>
            <p:cNvSpPr>
              <a:spLocks noChangeShapeType="1"/>
            </p:cNvSpPr>
            <p:nvPr/>
          </p:nvSpPr>
          <p:spPr bwMode="auto">
            <a:xfrm>
              <a:off x="4992" y="600"/>
              <a:ext cx="156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24" name="Rectangle 81"/>
            <p:cNvSpPr>
              <a:spLocks noChangeArrowheads="1"/>
            </p:cNvSpPr>
            <p:nvPr/>
          </p:nvSpPr>
          <p:spPr bwMode="auto">
            <a:xfrm>
              <a:off x="5144" y="490"/>
              <a:ext cx="50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rgbClr val="EE3900"/>
                  </a:solidFill>
                </a:rPr>
                <a:t>？</a:t>
              </a:r>
            </a:p>
          </p:txBody>
        </p:sp>
      </p:grpSp>
      <p:sp>
        <p:nvSpPr>
          <p:cNvPr id="236628" name="Text Box 84"/>
          <p:cNvSpPr txBox="1">
            <a:spLocks noChangeArrowheads="1"/>
          </p:cNvSpPr>
          <p:nvPr/>
        </p:nvSpPr>
        <p:spPr bwMode="auto">
          <a:xfrm>
            <a:off x="7035800" y="3322638"/>
            <a:ext cx="18288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2E5C35"/>
                </a:solidFill>
                <a:ea typeface="黑体" panose="02010609060101010101" pitchFamily="49" charset="-122"/>
              </a:rPr>
              <a:t>根据汇编指令中的操作码助记符查表能知道是什么格式！</a:t>
            </a:r>
          </a:p>
          <a:p>
            <a:pPr>
              <a:spcBef>
                <a:spcPct val="50000"/>
              </a:spcBef>
            </a:pPr>
            <a:endParaRPr lang="zh-CN" altLang="en-US" sz="1800">
              <a:ea typeface="黑体" panose="02010609060101010101" pitchFamily="49" charset="-122"/>
            </a:endParaRPr>
          </a:p>
        </p:txBody>
      </p:sp>
      <p:sp>
        <p:nvSpPr>
          <p:cNvPr id="236629" name="Text Box 85"/>
          <p:cNvSpPr txBox="1">
            <a:spLocks noChangeArrowheads="1"/>
          </p:cNvSpPr>
          <p:nvPr/>
        </p:nvSpPr>
        <p:spPr bwMode="auto">
          <a:xfrm>
            <a:off x="323850" y="1508125"/>
            <a:ext cx="44386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>
                <a:ea typeface="黑体" panose="02010609060101010101" pitchFamily="49" charset="-122"/>
              </a:rPr>
              <a:t>从助记符表中查到</a:t>
            </a:r>
            <a:r>
              <a:rPr lang="en-US" altLang="zh-CN" sz="1800">
                <a:ea typeface="黑体" panose="02010609060101010101" pitchFamily="49" charset="-122"/>
              </a:rPr>
              <a:t>Add</a:t>
            </a:r>
            <a:r>
              <a:rPr lang="zh-CN" altLang="en-US" sz="1800">
                <a:ea typeface="黑体" panose="02010609060101010101" pitchFamily="49" charset="-122"/>
              </a:rPr>
              <a:t>是</a:t>
            </a:r>
            <a:r>
              <a:rPr lang="en-US" altLang="zh-CN" sz="1800">
                <a:ea typeface="黑体" panose="02010609060101010101" pitchFamily="49" charset="-122"/>
              </a:rPr>
              <a:t>R</a:t>
            </a:r>
            <a:r>
              <a:rPr lang="zh-CN" altLang="en-US" sz="1800">
                <a:ea typeface="黑体" panose="02010609060101010101" pitchFamily="49" charset="-122"/>
              </a:rPr>
              <a:t>型指令，即：</a:t>
            </a:r>
          </a:p>
        </p:txBody>
      </p:sp>
      <p:sp>
        <p:nvSpPr>
          <p:cNvPr id="236630" name="Line 86"/>
          <p:cNvSpPr>
            <a:spLocks noChangeShapeType="1"/>
          </p:cNvSpPr>
          <p:nvPr/>
        </p:nvSpPr>
        <p:spPr bwMode="auto">
          <a:xfrm>
            <a:off x="5200650" y="1085850"/>
            <a:ext cx="1485900" cy="97155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25400" rIns="63500" bIns="25400">
            <a:spAutoFit/>
          </a:bodyPr>
          <a:lstStyle/>
          <a:p>
            <a:endParaRPr lang="zh-CN" altLang="en-US"/>
          </a:p>
        </p:txBody>
      </p:sp>
      <p:sp>
        <p:nvSpPr>
          <p:cNvPr id="236632" name="Line 88"/>
          <p:cNvSpPr>
            <a:spLocks noChangeShapeType="1"/>
          </p:cNvSpPr>
          <p:nvPr/>
        </p:nvSpPr>
        <p:spPr bwMode="auto">
          <a:xfrm flipH="1">
            <a:off x="5559425" y="1073150"/>
            <a:ext cx="133350" cy="1009650"/>
          </a:xfrm>
          <a:prstGeom prst="line">
            <a:avLst/>
          </a:prstGeom>
          <a:noFill/>
          <a:ln w="28575">
            <a:solidFill>
              <a:srgbClr val="EE3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3500" tIns="25400" rIns="63500" bIns="25400">
            <a:spAutoFit/>
          </a:bodyPr>
          <a:lstStyle/>
          <a:p>
            <a:endParaRPr lang="zh-CN" altLang="en-US"/>
          </a:p>
        </p:txBody>
      </p:sp>
      <p:sp>
        <p:nvSpPr>
          <p:cNvPr id="236633" name="Line 89"/>
          <p:cNvSpPr>
            <a:spLocks noChangeShapeType="1"/>
          </p:cNvSpPr>
          <p:nvPr/>
        </p:nvSpPr>
        <p:spPr bwMode="auto">
          <a:xfrm flipH="1">
            <a:off x="4314825" y="1019175"/>
            <a:ext cx="1762125" cy="1047750"/>
          </a:xfrm>
          <a:prstGeom prst="line">
            <a:avLst/>
          </a:prstGeom>
          <a:noFill/>
          <a:ln w="28575">
            <a:solidFill>
              <a:srgbClr val="388A3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500" tIns="25400" rIns="63500" bIns="25400">
            <a:spAutoFit/>
          </a:bodyPr>
          <a:lstStyle/>
          <a:p>
            <a:endParaRPr lang="zh-CN" altLang="en-US"/>
          </a:p>
        </p:txBody>
      </p:sp>
      <p:sp>
        <p:nvSpPr>
          <p:cNvPr id="236634" name="Line 90"/>
          <p:cNvSpPr>
            <a:spLocks noChangeShapeType="1"/>
          </p:cNvSpPr>
          <p:nvPr/>
        </p:nvSpPr>
        <p:spPr bwMode="auto">
          <a:xfrm flipH="1">
            <a:off x="4962525" y="1057275"/>
            <a:ext cx="1619250" cy="1057275"/>
          </a:xfrm>
          <a:prstGeom prst="line">
            <a:avLst/>
          </a:prstGeom>
          <a:noFill/>
          <a:ln w="28575">
            <a:solidFill>
              <a:srgbClr val="D0D77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3500" tIns="25400" rIns="63500" bIns="25400">
            <a:spAutoFit/>
          </a:bodyPr>
          <a:lstStyle/>
          <a:p>
            <a:endParaRPr lang="zh-CN" altLang="en-US"/>
          </a:p>
        </p:txBody>
      </p:sp>
      <p:sp>
        <p:nvSpPr>
          <p:cNvPr id="88" name="Text Box 74"/>
          <p:cNvSpPr txBox="1">
            <a:spLocks noChangeArrowheads="1"/>
          </p:cNvSpPr>
          <p:nvPr/>
        </p:nvSpPr>
        <p:spPr bwMode="auto">
          <a:xfrm>
            <a:off x="107950" y="1931988"/>
            <a:ext cx="21336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000">
                <a:solidFill>
                  <a:srgbClr val="EE3900"/>
                </a:solidFill>
                <a:ea typeface="黑体" panose="02010609060101010101" pitchFamily="49" charset="-122"/>
              </a:rPr>
              <a:t>何为助记符？</a:t>
            </a:r>
          </a:p>
        </p:txBody>
      </p:sp>
      <p:sp>
        <p:nvSpPr>
          <p:cNvPr id="89" name="Text Box 74"/>
          <p:cNvSpPr txBox="1">
            <a:spLocks noChangeArrowheads="1"/>
          </p:cNvSpPr>
          <p:nvPr/>
        </p:nvSpPr>
        <p:spPr bwMode="auto">
          <a:xfrm>
            <a:off x="201613" y="2290763"/>
            <a:ext cx="25114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000">
                <a:solidFill>
                  <a:srgbClr val="2E5C35"/>
                </a:solidFill>
                <a:ea typeface="黑体" panose="02010609060101010101" pitchFamily="49" charset="-122"/>
              </a:rPr>
              <a:t>汇编语言中的指令和寄存器等的名称。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872288" y="5205413"/>
            <a:ext cx="1917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0232 4020H</a:t>
            </a:r>
            <a:endParaRPr lang="zh-CN" altLang="en-US" sz="2400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7270750" y="1184275"/>
            <a:ext cx="163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02 32 40 20</a:t>
            </a:r>
            <a:endParaRPr lang="zh-CN" altLang="en-US" sz="20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DEAD1-49DF-46A7-BC72-EE85A9CC6BAA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3776472" y="2838170"/>
            <a:ext cx="2475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黑体" panose="02010609060101010101" pitchFamily="49" charset="-122"/>
                <a:hlinkClick r:id="rId2" action="ppaction://hlinksldjump"/>
              </a:rPr>
              <a:t>参考：</a:t>
            </a:r>
            <a:r>
              <a:rPr lang="en-US" altLang="zh-CN" sz="16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黑体" panose="02010609060101010101" pitchFamily="49" charset="-122"/>
                <a:hlinkClick r:id="rId2" action="ppaction://hlinksldjump"/>
              </a:rPr>
              <a:t>R</a:t>
            </a:r>
            <a:r>
              <a:rPr lang="zh-CN" altLang="en-US" sz="16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黑体" panose="02010609060101010101" pitchFamily="49" charset="-122"/>
                <a:hlinkClick r:id="rId2" action="ppaction://hlinksldjump"/>
              </a:rPr>
              <a:t>型指令编码表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3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618" grpId="0"/>
      <p:bldP spid="236619" grpId="0"/>
      <p:bldP spid="236628" grpId="0" build="allAtOnce"/>
      <p:bldP spid="236629" grpId="0"/>
      <p:bldP spid="236630" grpId="0" animBg="1"/>
      <p:bldP spid="236632" grpId="0" animBg="1"/>
      <p:bldP spid="236633" grpId="0" animBg="1"/>
      <p:bldP spid="236634" grpId="0" animBg="1"/>
      <p:bldP spid="88" grpId="0"/>
      <p:bldP spid="89" grpId="0"/>
      <p:bldP spid="91" grpId="0"/>
      <p:bldP spid="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57150"/>
            <a:ext cx="7451725" cy="368300"/>
          </a:xfrm>
          <a:noFill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MIPS</a:t>
            </a:r>
            <a:r>
              <a:rPr lang="zh-CN" altLang="en-US" smtClean="0">
                <a:ea typeface="宋体" charset="-122"/>
              </a:rPr>
              <a:t>的</a:t>
            </a:r>
            <a:r>
              <a:rPr lang="en-US" altLang="zh-CN" smtClean="0">
                <a:ea typeface="宋体" charset="-122"/>
              </a:rPr>
              <a:t>call/return/ jump/branch</a:t>
            </a:r>
            <a:r>
              <a:rPr lang="zh-CN" altLang="en-US" smtClean="0">
                <a:ea typeface="宋体" charset="-122"/>
              </a:rPr>
              <a:t>和</a:t>
            </a:r>
            <a:r>
              <a:rPr lang="en-US" altLang="zh-CN" smtClean="0">
                <a:ea typeface="宋体" charset="-122"/>
              </a:rPr>
              <a:t>compare</a:t>
            </a:r>
            <a:r>
              <a:rPr lang="zh-CN" altLang="en-US" smtClean="0">
                <a:ea typeface="宋体" charset="-122"/>
              </a:rPr>
              <a:t>指令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575" y="660400"/>
            <a:ext cx="8501063" cy="5486400"/>
          </a:xfrm>
        </p:spPr>
        <p:txBody>
          <a:bodyPr lIns="90488" tIns="44450" rIns="90488" bIns="44450"/>
          <a:lstStyle/>
          <a:p>
            <a:pPr marL="342900" indent="-342900">
              <a:lnSpc>
                <a:spcPct val="75000"/>
              </a:lnSpc>
              <a:buFont typeface="Wingdings" pitchFamily="2" charset="2"/>
              <a:buNone/>
              <a:tabLst>
                <a:tab pos="2000250" algn="l"/>
                <a:tab pos="3771900" algn="l"/>
              </a:tabLst>
              <a:defRPr/>
            </a:pPr>
            <a:r>
              <a:rPr lang="en-US" altLang="zh-CN" sz="1800" i="1" u="sng" dirty="0" smtClean="0">
                <a:solidFill>
                  <a:srgbClr val="A50021"/>
                </a:solidFill>
                <a:latin typeface="Arial" charset="0"/>
              </a:rPr>
              <a:t>Instruction	Example	  Meaning</a:t>
            </a:r>
            <a:r>
              <a:rPr lang="en-US" altLang="zh-CN" sz="1800" i="1" u="sng" dirty="0" smtClean="0">
                <a:latin typeface="Arial" charset="0"/>
              </a:rPr>
              <a:t>	</a:t>
            </a:r>
            <a:r>
              <a:rPr lang="en-US" altLang="zh-CN" sz="1800" dirty="0" smtClean="0">
                <a:latin typeface="Arial" charset="0"/>
              </a:rPr>
              <a:t>	</a:t>
            </a:r>
          </a:p>
          <a:p>
            <a:pPr marL="342900" indent="-342900">
              <a:lnSpc>
                <a:spcPct val="100000"/>
              </a:lnSpc>
              <a:buNone/>
              <a:tabLst>
                <a:tab pos="2000250" algn="l"/>
                <a:tab pos="3771900" algn="l"/>
              </a:tabLst>
              <a:defRPr/>
            </a:pPr>
            <a:r>
              <a:rPr lang="en-US" altLang="zh-CN" sz="1800" dirty="0" smtClean="0">
                <a:latin typeface="Arial" charset="0"/>
              </a:rPr>
              <a:t>jump and link	</a:t>
            </a:r>
            <a:r>
              <a:rPr lang="en-US" altLang="zh-CN" sz="1800" dirty="0" err="1" smtClean="0">
                <a:latin typeface="Arial" charset="0"/>
              </a:rPr>
              <a:t>jal</a:t>
            </a:r>
            <a:r>
              <a:rPr lang="en-US" altLang="zh-CN" sz="1800" dirty="0" smtClean="0">
                <a:latin typeface="Arial" charset="0"/>
              </a:rPr>
              <a:t> 10000	   $31 = PC + 4; go to 10000	</a:t>
            </a:r>
            <a:br>
              <a:rPr lang="en-US" altLang="zh-CN" sz="1800" dirty="0" smtClean="0">
                <a:latin typeface="Arial" charset="0"/>
              </a:rPr>
            </a:br>
            <a:r>
              <a:rPr lang="en-US" altLang="zh-CN" sz="1800" dirty="0" smtClean="0">
                <a:latin typeface="Arial" charset="0"/>
              </a:rPr>
              <a:t>	</a:t>
            </a:r>
            <a:r>
              <a:rPr lang="en-US" altLang="zh-CN" sz="1800" i="1" dirty="0" smtClean="0">
                <a:latin typeface="Arial" charset="0"/>
              </a:rPr>
              <a:t>For </a:t>
            </a:r>
            <a:r>
              <a:rPr lang="en-US" altLang="zh-CN" sz="1800" i="1" dirty="0" smtClean="0">
                <a:solidFill>
                  <a:srgbClr val="A50021"/>
                </a:solidFill>
                <a:latin typeface="Arial" charset="0"/>
              </a:rPr>
              <a:t>procedure call</a:t>
            </a:r>
            <a:r>
              <a:rPr lang="zh-CN" altLang="en-US" sz="1800" dirty="0" smtClean="0">
                <a:solidFill>
                  <a:schemeClr val="accent1"/>
                </a:solidFill>
                <a:latin typeface="Arial" charset="0"/>
                <a:ea typeface="黑体" pitchFamily="49" charset="-122"/>
              </a:rPr>
              <a:t>（对应过程或函数调用）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tabLst>
                <a:tab pos="2000250" algn="l"/>
                <a:tab pos="3771900" algn="l"/>
              </a:tabLst>
              <a:defRPr/>
            </a:pPr>
            <a:r>
              <a:rPr lang="en-US" altLang="zh-CN" sz="1800" dirty="0" smtClean="0">
                <a:latin typeface="Arial" charset="0"/>
              </a:rPr>
              <a:t>jump register	</a:t>
            </a:r>
            <a:r>
              <a:rPr lang="en-US" altLang="zh-CN" sz="1800" dirty="0" err="1" smtClean="0">
                <a:latin typeface="Arial" charset="0"/>
              </a:rPr>
              <a:t>jr</a:t>
            </a:r>
            <a:r>
              <a:rPr lang="en-US" altLang="zh-CN" sz="1800" dirty="0" smtClean="0">
                <a:latin typeface="Arial" charset="0"/>
              </a:rPr>
              <a:t> $31	   go to $31	</a:t>
            </a:r>
            <a:br>
              <a:rPr lang="en-US" altLang="zh-CN" sz="1800" dirty="0" smtClean="0">
                <a:latin typeface="Arial" charset="0"/>
              </a:rPr>
            </a:br>
            <a:r>
              <a:rPr lang="en-US" altLang="zh-CN" sz="1800" dirty="0" smtClean="0">
                <a:latin typeface="Arial" charset="0"/>
              </a:rPr>
              <a:t>	</a:t>
            </a:r>
            <a:r>
              <a:rPr lang="en-US" altLang="zh-CN" sz="1800" i="1" dirty="0" smtClean="0">
                <a:latin typeface="Arial" charset="0"/>
              </a:rPr>
              <a:t>For switch, </a:t>
            </a:r>
            <a:r>
              <a:rPr lang="en-US" altLang="zh-CN" sz="1800" i="1" dirty="0" smtClean="0">
                <a:solidFill>
                  <a:srgbClr val="A50021"/>
                </a:solidFill>
                <a:latin typeface="Arial" charset="0"/>
              </a:rPr>
              <a:t>procedure return </a:t>
            </a:r>
            <a:r>
              <a:rPr lang="zh-CN" altLang="en-US" sz="1800" dirty="0" smtClean="0">
                <a:solidFill>
                  <a:schemeClr val="accent1"/>
                </a:solidFill>
                <a:latin typeface="Arial" charset="0"/>
                <a:ea typeface="黑体" pitchFamily="49" charset="-122"/>
              </a:rPr>
              <a:t>（对应过程返回）</a:t>
            </a:r>
            <a:endParaRPr lang="en-US" altLang="zh-CN" sz="1800" dirty="0" smtClean="0">
              <a:solidFill>
                <a:srgbClr val="A50021"/>
              </a:solidFill>
              <a:latin typeface="Arial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tabLst>
                <a:tab pos="2000250" algn="l"/>
                <a:tab pos="3771900" algn="l"/>
              </a:tabLst>
              <a:defRPr/>
            </a:pPr>
            <a:r>
              <a:rPr lang="en-US" altLang="zh-CN" sz="1800" dirty="0" smtClean="0">
                <a:latin typeface="Arial" charset="0"/>
              </a:rPr>
              <a:t>jump	j 10000	   go to 10000	</a:t>
            </a:r>
            <a:br>
              <a:rPr lang="en-US" altLang="zh-CN" sz="1800" dirty="0" smtClean="0">
                <a:latin typeface="Arial" charset="0"/>
              </a:rPr>
            </a:br>
            <a:r>
              <a:rPr lang="en-US" altLang="zh-CN" sz="1800" dirty="0" smtClean="0">
                <a:latin typeface="Arial" charset="0"/>
              </a:rPr>
              <a:t>	</a:t>
            </a:r>
            <a:r>
              <a:rPr lang="en-US" altLang="zh-CN" sz="1800" i="1" dirty="0" smtClean="0">
                <a:latin typeface="Arial" charset="0"/>
              </a:rPr>
              <a:t>Jump to target address</a:t>
            </a:r>
            <a:endParaRPr lang="en-US" altLang="zh-CN" sz="1800" i="1" dirty="0" smtClean="0">
              <a:solidFill>
                <a:srgbClr val="A50021"/>
              </a:solidFill>
              <a:latin typeface="Arial" charset="0"/>
            </a:endParaRP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2000250" algn="l"/>
                <a:tab pos="3771900" algn="l"/>
              </a:tabLst>
              <a:defRPr/>
            </a:pPr>
            <a:endParaRPr lang="en-US" altLang="zh-CN" sz="1800" dirty="0" smtClean="0">
              <a:latin typeface="Arial" charset="0"/>
            </a:endParaRP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2000250" algn="l"/>
                <a:tab pos="3771900" algn="l"/>
              </a:tabLst>
              <a:defRPr/>
            </a:pPr>
            <a:r>
              <a:rPr lang="en-US" altLang="zh-CN" sz="1800" dirty="0" smtClean="0">
                <a:latin typeface="Arial" charset="0"/>
              </a:rPr>
              <a:t>branch on equal	  </a:t>
            </a:r>
            <a:r>
              <a:rPr lang="en-US" altLang="zh-CN" sz="1800" dirty="0" err="1" smtClean="0">
                <a:latin typeface="Arial" charset="0"/>
              </a:rPr>
              <a:t>beq</a:t>
            </a:r>
            <a:r>
              <a:rPr lang="en-US" altLang="zh-CN" sz="1800" dirty="0" smtClean="0">
                <a:latin typeface="Arial" charset="0"/>
              </a:rPr>
              <a:t> $1,$2,100 	  if ($1 == $2) go to PC+</a:t>
            </a:r>
            <a:r>
              <a:rPr lang="en-US" altLang="zh-CN" sz="1800" dirty="0" smtClean="0">
                <a:solidFill>
                  <a:srgbClr val="0066FF"/>
                </a:solidFill>
                <a:latin typeface="Arial" charset="0"/>
              </a:rPr>
              <a:t>4</a:t>
            </a:r>
            <a:r>
              <a:rPr lang="en-US" altLang="zh-CN" sz="1800" dirty="0" smtClean="0">
                <a:latin typeface="Arial" charset="0"/>
              </a:rPr>
              <a:t>+25*</a:t>
            </a:r>
            <a:r>
              <a:rPr lang="en-US" altLang="zh-CN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4</a:t>
            </a:r>
            <a:r>
              <a:rPr lang="en-US" altLang="zh-CN" sz="1800" dirty="0" smtClean="0">
                <a:latin typeface="Arial" charset="0"/>
              </a:rPr>
              <a:t>		</a:t>
            </a: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2000250" algn="l"/>
                <a:tab pos="3771900" algn="l"/>
              </a:tabLst>
              <a:defRPr/>
            </a:pPr>
            <a:r>
              <a:rPr lang="en-US" altLang="zh-CN" sz="1800" dirty="0" smtClean="0">
                <a:latin typeface="Arial" charset="0"/>
              </a:rPr>
              <a:t>branch on not eq.	  </a:t>
            </a:r>
            <a:r>
              <a:rPr lang="en-US" altLang="zh-CN" sz="1800" dirty="0" err="1" smtClean="0">
                <a:latin typeface="Arial" charset="0"/>
              </a:rPr>
              <a:t>bne</a:t>
            </a:r>
            <a:r>
              <a:rPr lang="en-US" altLang="zh-CN" sz="1800" dirty="0" smtClean="0">
                <a:latin typeface="Arial" charset="0"/>
              </a:rPr>
              <a:t> $1,$2,100	  if ($1!= $2) go to PC+</a:t>
            </a:r>
            <a:r>
              <a:rPr lang="en-US" altLang="zh-CN" sz="1800" dirty="0" smtClean="0">
                <a:solidFill>
                  <a:srgbClr val="0066FF"/>
                </a:solidFill>
                <a:latin typeface="Arial" charset="0"/>
              </a:rPr>
              <a:t>4</a:t>
            </a:r>
            <a:r>
              <a:rPr lang="en-US" altLang="zh-CN" sz="1800" dirty="0" smtClean="0">
                <a:latin typeface="Arial" charset="0"/>
              </a:rPr>
              <a:t>+25</a:t>
            </a:r>
            <a:r>
              <a:rPr lang="zh-CN" altLang="en-US" sz="1800" dirty="0" smtClean="0">
                <a:latin typeface="Arial" charset="0"/>
              </a:rPr>
              <a:t>*</a:t>
            </a:r>
            <a:r>
              <a:rPr lang="en-US" altLang="zh-CN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</a:rPr>
              <a:t>4</a:t>
            </a:r>
            <a:r>
              <a:rPr lang="en-US" altLang="zh-CN" sz="1800" dirty="0" smtClean="0">
                <a:latin typeface="Arial" charset="0"/>
              </a:rPr>
              <a:t>	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65113" y="750888"/>
            <a:ext cx="8718550" cy="1490662"/>
            <a:chOff x="210" y="473"/>
            <a:chExt cx="5421" cy="883"/>
          </a:xfrm>
        </p:grpSpPr>
        <p:sp>
          <p:nvSpPr>
            <p:cNvPr id="80923" name="Rectangle 4"/>
            <p:cNvSpPr>
              <a:spLocks noChangeArrowheads="1"/>
            </p:cNvSpPr>
            <p:nvPr/>
          </p:nvSpPr>
          <p:spPr bwMode="auto">
            <a:xfrm>
              <a:off x="210" y="587"/>
              <a:ext cx="4402" cy="769"/>
            </a:xfrm>
            <a:prstGeom prst="rect">
              <a:avLst/>
            </a:prstGeom>
            <a:noFill/>
            <a:ln w="28575">
              <a:solidFill>
                <a:srgbClr val="A50021"/>
              </a:solidFill>
              <a:miter lim="800000"/>
              <a:headEnd/>
              <a:tailEnd/>
            </a:ln>
          </p:spPr>
          <p:txBody>
            <a:bodyPr lIns="63500" tIns="25400" rIns="63500" bIns="25400" anchor="ctr"/>
            <a:lstStyle/>
            <a:p>
              <a:endParaRPr lang="zh-CN" altLang="en-US"/>
            </a:p>
          </p:txBody>
        </p:sp>
        <p:sp>
          <p:nvSpPr>
            <p:cNvPr id="80924" name="Text Box 5"/>
            <p:cNvSpPr txBox="1">
              <a:spLocks noChangeArrowheads="1"/>
            </p:cNvSpPr>
            <p:nvPr/>
          </p:nvSpPr>
          <p:spPr bwMode="auto">
            <a:xfrm>
              <a:off x="4716" y="555"/>
              <a:ext cx="878" cy="1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call / return </a:t>
              </a:r>
            </a:p>
          </p:txBody>
        </p:sp>
        <p:sp>
          <p:nvSpPr>
            <p:cNvPr id="80925" name="Line 6"/>
            <p:cNvSpPr>
              <a:spLocks noChangeShapeType="1"/>
            </p:cNvSpPr>
            <p:nvPr/>
          </p:nvSpPr>
          <p:spPr bwMode="auto">
            <a:xfrm flipH="1">
              <a:off x="5110" y="774"/>
              <a:ext cx="55" cy="32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26" name="Line 7"/>
            <p:cNvSpPr>
              <a:spLocks noChangeShapeType="1"/>
            </p:cNvSpPr>
            <p:nvPr/>
          </p:nvSpPr>
          <p:spPr bwMode="auto">
            <a:xfrm flipH="1">
              <a:off x="4649" y="1094"/>
              <a:ext cx="461" cy="131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 lIns="63500" tIns="25400" rIns="63500" bIns="254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27" name="Oval 8"/>
            <p:cNvSpPr>
              <a:spLocks noChangeArrowheads="1"/>
            </p:cNvSpPr>
            <p:nvPr/>
          </p:nvSpPr>
          <p:spPr bwMode="auto">
            <a:xfrm>
              <a:off x="4671" y="473"/>
              <a:ext cx="960" cy="319"/>
            </a:xfrm>
            <a:prstGeom prst="ellips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</p:spPr>
          <p:txBody>
            <a:bodyPr lIns="63500" tIns="25400" rIns="63500" bIns="254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0901" name="Text Box 10"/>
          <p:cNvSpPr txBox="1">
            <a:spLocks noChangeArrowheads="1"/>
          </p:cNvSpPr>
          <p:nvPr/>
        </p:nvSpPr>
        <p:spPr bwMode="auto">
          <a:xfrm>
            <a:off x="6656388" y="6149975"/>
            <a:ext cx="2163762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hlinkClick r:id="" action="ppaction://noaction"/>
              </a:rPr>
              <a:t>BACK to Procedure</a:t>
            </a:r>
            <a:endParaRPr lang="zh-CN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54050" y="71438"/>
            <a:ext cx="5518150" cy="372603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实验一、单周期</a:t>
            </a:r>
            <a:r>
              <a:rPr lang="en-US" altLang="zh-CN" dirty="0" smtClean="0">
                <a:ea typeface="宋体" panose="02010600030101010101" pitchFamily="2" charset="-122"/>
              </a:rPr>
              <a:t>CPU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5303" name="Rectangle 83"/>
          <p:cNvSpPr>
            <a:spLocks noChangeArrowheads="1"/>
          </p:cNvSpPr>
          <p:nvPr/>
        </p:nvSpPr>
        <p:spPr bwMode="auto">
          <a:xfrm>
            <a:off x="1169614" y="933544"/>
            <a:ext cx="7400645" cy="383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 marL="342900" indent="-3429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30000"/>
              </a:spcBef>
              <a:buSzPct val="75000"/>
            </a:pPr>
            <a:r>
              <a:rPr lang="zh-CN" altLang="en-US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目的：</a:t>
            </a:r>
            <a:endParaRPr lang="en-US" altLang="zh-CN" sz="2000" dirty="0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spcBef>
                <a:spcPct val="3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      </a:t>
            </a:r>
            <a:r>
              <a:rPr lang="zh-CN" altLang="en-US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通过该实验，熟悉</a:t>
            </a:r>
            <a:r>
              <a:rPr lang="en-US" altLang="zh-CN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ISE </a:t>
            </a:r>
            <a:r>
              <a:rPr lang="zh-CN" altLang="en-US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的开发与仿真环境，熟悉</a:t>
            </a:r>
            <a:r>
              <a:rPr lang="en-US" altLang="zh-CN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Verilog </a:t>
            </a:r>
            <a:r>
              <a:rPr lang="zh-CN" altLang="en-US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语言，掌握单周期</a:t>
            </a:r>
            <a:r>
              <a:rPr lang="en-US" altLang="zh-CN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的设计方法、仿真、调试方法。</a:t>
            </a:r>
            <a:endParaRPr lang="en-US" altLang="zh-CN" sz="2000" dirty="0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spcBef>
                <a:spcPct val="30000"/>
              </a:spcBef>
              <a:buSzPct val="75000"/>
            </a:pPr>
            <a:endParaRPr lang="en-US" altLang="zh-CN" sz="20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spcBef>
                <a:spcPct val="30000"/>
              </a:spcBef>
              <a:buSzPct val="75000"/>
            </a:pPr>
            <a:r>
              <a:rPr lang="zh-CN" altLang="en-US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要求：</a:t>
            </a:r>
            <a:endParaRPr lang="en-US" altLang="zh-CN" sz="2000" dirty="0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spcBef>
                <a:spcPct val="3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     </a:t>
            </a:r>
            <a:r>
              <a:rPr lang="zh-CN" altLang="en-US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在</a:t>
            </a:r>
            <a:r>
              <a:rPr lang="zh-CN" altLang="en-US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提供单周期</a:t>
            </a:r>
            <a:r>
              <a:rPr lang="en-US" altLang="zh-CN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的</a:t>
            </a:r>
            <a:r>
              <a:rPr lang="zh-CN" altLang="en-US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代码</a:t>
            </a: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</a:rPr>
              <a:t>的</a:t>
            </a:r>
            <a:r>
              <a:rPr lang="zh-CN" altLang="en-US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基础</a:t>
            </a:r>
            <a:r>
              <a:rPr lang="zh-CN" altLang="en-US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上</a:t>
            </a:r>
            <a:endParaRPr lang="en-US" altLang="zh-CN" sz="2000" dirty="0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spcBef>
                <a:spcPct val="30000"/>
              </a:spcBef>
              <a:buSzPct val="75000"/>
            </a:pPr>
            <a:r>
              <a:rPr lang="en-US" altLang="zh-CN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、在仿真环境下，使</a:t>
            </a:r>
            <a:r>
              <a:rPr lang="en-US" altLang="zh-CN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运行程序，查看波形图，达到熟悉该</a:t>
            </a:r>
            <a:r>
              <a:rPr lang="en-US" altLang="zh-CN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的设计思路</a:t>
            </a:r>
            <a:endParaRPr lang="en-US" altLang="zh-CN" sz="2000" dirty="0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spcBef>
                <a:spcPct val="30000"/>
              </a:spcBef>
              <a:buSzPct val="75000"/>
            </a:pPr>
            <a:r>
              <a:rPr lang="en-US" altLang="zh-CN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、画出该单周期</a:t>
            </a:r>
            <a:r>
              <a:rPr lang="en-US" altLang="zh-CN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的数据通路</a:t>
            </a:r>
            <a:endParaRPr lang="en-US" altLang="zh-CN" sz="2000" dirty="0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spcBef>
                <a:spcPct val="30000"/>
              </a:spcBef>
              <a:buSzPct val="75000"/>
            </a:pPr>
            <a:r>
              <a:rPr lang="en-US" altLang="zh-CN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、补充指令 </a:t>
            </a:r>
            <a:r>
              <a:rPr lang="en-US" altLang="zh-CN" sz="2000" dirty="0" err="1" smtClean="0">
                <a:solidFill>
                  <a:schemeClr val="tx1"/>
                </a:solidFill>
                <a:ea typeface="黑体" panose="02010609060101010101" pitchFamily="49" charset="-122"/>
              </a:rPr>
              <a:t>bne</a:t>
            </a:r>
            <a:endParaRPr lang="en-US" altLang="zh-CN" sz="2000" dirty="0" smtClean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marL="0" indent="0">
              <a:lnSpc>
                <a:spcPct val="90000"/>
              </a:lnSpc>
              <a:spcBef>
                <a:spcPct val="30000"/>
              </a:spcBef>
              <a:buSzPct val="75000"/>
            </a:pPr>
            <a:endParaRPr lang="zh-CN" altLang="en-US" sz="20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DEAD1-49DF-46A7-BC72-EE85A9CC6BA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30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2613" y="1284288"/>
            <a:ext cx="8107362" cy="937693"/>
          </a:xfrm>
        </p:spPr>
        <p:txBody>
          <a:bodyPr/>
          <a:lstStyle/>
          <a:p>
            <a:pPr algn="ctr">
              <a:lnSpc>
                <a:spcPct val="120000"/>
              </a:lnSpc>
              <a:spcBef>
                <a:spcPct val="25000"/>
              </a:spcBef>
            </a:pPr>
            <a:r>
              <a:rPr lang="en-US" altLang="zh-CN" sz="4800" b="0" dirty="0" smtClean="0">
                <a:solidFill>
                  <a:schemeClr val="accent1"/>
                </a:solidFill>
                <a:ea typeface="宋体" panose="02010600030101010101" pitchFamily="2" charset="-122"/>
              </a:rPr>
              <a:t>1: MIPS </a:t>
            </a:r>
            <a:r>
              <a:rPr lang="zh-CN" altLang="en-US" sz="4800" dirty="0" smtClean="0">
                <a:solidFill>
                  <a:srgbClr val="0033CC"/>
                </a:solidFill>
                <a:ea typeface="宋体" panose="02010600030101010101" pitchFamily="2" charset="-122"/>
              </a:rPr>
              <a:t>指令系统</a:t>
            </a: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357438" y="4022725"/>
            <a:ext cx="4913312" cy="1477963"/>
          </a:xfrm>
          <a:noFill/>
        </p:spPr>
        <p:txBody>
          <a:bodyPr/>
          <a:lstStyle/>
          <a:p>
            <a:pPr algn="l">
              <a:lnSpc>
                <a:spcPct val="125000"/>
              </a:lnSpc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讲：指令系统的设计</a:t>
            </a:r>
          </a:p>
          <a:p>
            <a:pPr algn="l">
              <a:lnSpc>
                <a:spcPct val="125000"/>
              </a:lnSpc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讲：程序的机器级表示</a:t>
            </a:r>
          </a:p>
          <a:p>
            <a:pPr algn="l">
              <a:lnSpc>
                <a:spcPct val="70000"/>
              </a:lnSpc>
              <a:buSzPct val="60000"/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DEAD1-49DF-46A7-BC72-EE85A9CC6BA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54050" y="71438"/>
            <a:ext cx="5518150" cy="372603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MIPS</a:t>
            </a:r>
            <a:r>
              <a:rPr lang="zh-CN" altLang="en-US" dirty="0" smtClean="0">
                <a:ea typeface="宋体" panose="02010600030101010101" pitchFamily="2" charset="-122"/>
              </a:rPr>
              <a:t>的指令格式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307975" y="1179424"/>
            <a:ext cx="8162925" cy="529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Wingdings" panose="05000000000000000000" pitchFamily="2" charset="2"/>
              <a:buChar char="u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chemeClr val="tx1"/>
                </a:solidFill>
                <a:ea typeface="黑体" panose="02010609060101010101" pitchFamily="49" charset="-122"/>
              </a:rPr>
              <a:t>有三种指令格式</a:t>
            </a:r>
            <a:endParaRPr lang="en-US" altLang="zh-CN" sz="1800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zh-CN" sz="1800" dirty="0" smtClean="0">
                <a:ea typeface="黑体" panose="02010609060101010101" pitchFamily="49" charset="-122"/>
              </a:rPr>
              <a:t>R</a:t>
            </a:r>
            <a:r>
              <a:rPr lang="zh-CN" altLang="en-US" sz="1800" dirty="0" smtClean="0">
                <a:ea typeface="黑体" panose="02010609060101010101" pitchFamily="49" charset="-122"/>
              </a:rPr>
              <a:t>型指令</a:t>
            </a:r>
            <a:endParaRPr lang="en-US" altLang="zh-CN" sz="1800" dirty="0" smtClean="0"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zh-CN" sz="1800" dirty="0">
              <a:ea typeface="黑体" panose="02010609060101010101" pitchFamily="49" charset="-122"/>
            </a:endParaRPr>
          </a:p>
          <a:p>
            <a:pPr lvl="2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zh-CN" altLang="en-US" sz="2000" dirty="0">
                <a:solidFill>
                  <a:srgbClr val="A50021"/>
                </a:solidFill>
                <a:ea typeface="黑体" panose="02010609060101010101" pitchFamily="49" charset="-122"/>
              </a:rPr>
              <a:t>两个操作数和结果都在寄存器的运算指令。如：</a:t>
            </a:r>
            <a:r>
              <a:rPr lang="en-US" altLang="zh-CN" sz="2000" dirty="0">
                <a:solidFill>
                  <a:srgbClr val="A50021"/>
                </a:solidFill>
                <a:ea typeface="黑体" panose="02010609060101010101" pitchFamily="49" charset="-122"/>
              </a:rPr>
              <a:t>sub </a:t>
            </a:r>
            <a:r>
              <a:rPr lang="en-US" altLang="zh-CN" sz="2000" dirty="0" err="1">
                <a:solidFill>
                  <a:srgbClr val="A50021"/>
                </a:solidFill>
                <a:ea typeface="黑体" panose="02010609060101010101" pitchFamily="49" charset="-122"/>
              </a:rPr>
              <a:t>rd</a:t>
            </a:r>
            <a:r>
              <a:rPr lang="en-US" altLang="zh-CN" sz="2000" dirty="0">
                <a:solidFill>
                  <a:srgbClr val="A50021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000" dirty="0" err="1">
                <a:solidFill>
                  <a:srgbClr val="A50021"/>
                </a:solidFill>
                <a:ea typeface="黑体" panose="02010609060101010101" pitchFamily="49" charset="-122"/>
              </a:rPr>
              <a:t>rs</a:t>
            </a:r>
            <a:r>
              <a:rPr lang="en-US" altLang="zh-CN" sz="2000" dirty="0">
                <a:solidFill>
                  <a:srgbClr val="A50021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000" dirty="0" err="1">
                <a:solidFill>
                  <a:srgbClr val="A50021"/>
                </a:solidFill>
                <a:ea typeface="黑体" panose="02010609060101010101" pitchFamily="49" charset="-122"/>
              </a:rPr>
              <a:t>rt</a:t>
            </a:r>
            <a:endParaRPr lang="en-US" altLang="zh-CN" sz="2000" dirty="0">
              <a:solidFill>
                <a:srgbClr val="A50021"/>
              </a:solidFill>
              <a:ea typeface="黑体" panose="02010609060101010101" pitchFamily="49" charset="-122"/>
            </a:endParaRPr>
          </a:p>
          <a:p>
            <a:pPr lvl="2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900" dirty="0"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zh-CN" sz="1800" dirty="0" smtClean="0">
                <a:ea typeface="黑体" panose="02010609060101010101" pitchFamily="49" charset="-122"/>
              </a:rPr>
              <a:t>I</a:t>
            </a:r>
            <a:r>
              <a:rPr lang="zh-CN" altLang="en-US" sz="1800" dirty="0" smtClean="0">
                <a:ea typeface="黑体" panose="02010609060101010101" pitchFamily="49" charset="-122"/>
              </a:rPr>
              <a:t>型指令</a:t>
            </a:r>
            <a:endParaRPr lang="en-US" altLang="zh-CN" sz="1800" dirty="0" smtClean="0"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zh-CN" sz="1800" dirty="0"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zh-CN" sz="1800" dirty="0">
              <a:ea typeface="黑体" panose="02010609060101010101" pitchFamily="49" charset="-122"/>
            </a:endParaRPr>
          </a:p>
          <a:p>
            <a:pPr lvl="2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zh-CN" altLang="en-US" sz="2000" dirty="0">
                <a:solidFill>
                  <a:srgbClr val="A50021"/>
                </a:solidFill>
                <a:ea typeface="黑体" panose="02010609060101010101" pitchFamily="49" charset="-122"/>
              </a:rPr>
              <a:t>运算指令：一个寄存器、一个立即数。如：</a:t>
            </a:r>
            <a:r>
              <a:rPr lang="en-US" altLang="zh-CN" sz="2000" dirty="0" err="1">
                <a:solidFill>
                  <a:srgbClr val="A50021"/>
                </a:solidFill>
                <a:ea typeface="黑体" panose="02010609060101010101" pitchFamily="49" charset="-122"/>
              </a:rPr>
              <a:t>ori</a:t>
            </a:r>
            <a:r>
              <a:rPr lang="en-US" altLang="zh-CN" sz="2000" dirty="0">
                <a:solidFill>
                  <a:srgbClr val="A50021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2000" dirty="0" err="1">
                <a:solidFill>
                  <a:srgbClr val="A50021"/>
                </a:solidFill>
                <a:ea typeface="黑体" panose="02010609060101010101" pitchFamily="49" charset="-122"/>
              </a:rPr>
              <a:t>rt</a:t>
            </a:r>
            <a:r>
              <a:rPr lang="en-US" altLang="zh-CN" sz="2000" dirty="0">
                <a:solidFill>
                  <a:srgbClr val="A50021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000" dirty="0" err="1">
                <a:solidFill>
                  <a:srgbClr val="A50021"/>
                </a:solidFill>
                <a:ea typeface="黑体" panose="02010609060101010101" pitchFamily="49" charset="-122"/>
              </a:rPr>
              <a:t>rs</a:t>
            </a:r>
            <a:r>
              <a:rPr lang="en-US" altLang="zh-CN" sz="2000" dirty="0">
                <a:solidFill>
                  <a:srgbClr val="A50021"/>
                </a:solidFill>
                <a:ea typeface="黑体" panose="02010609060101010101" pitchFamily="49" charset="-122"/>
              </a:rPr>
              <a:t>, imm16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zh-CN" sz="2000" dirty="0">
                <a:solidFill>
                  <a:srgbClr val="A50021"/>
                </a:solidFill>
                <a:ea typeface="黑体" panose="02010609060101010101" pitchFamily="49" charset="-122"/>
              </a:rPr>
              <a:t>LOAD</a:t>
            </a:r>
            <a:r>
              <a:rPr lang="zh-CN" altLang="en-US" sz="2000" dirty="0">
                <a:solidFill>
                  <a:srgbClr val="A50021"/>
                </a:solidFill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A50021"/>
                </a:solidFill>
                <a:ea typeface="黑体" panose="02010609060101010101" pitchFamily="49" charset="-122"/>
              </a:rPr>
              <a:t>STORE</a:t>
            </a:r>
            <a:r>
              <a:rPr lang="zh-CN" altLang="en-US" sz="2000" dirty="0">
                <a:solidFill>
                  <a:srgbClr val="A50021"/>
                </a:solidFill>
                <a:ea typeface="黑体" panose="02010609060101010101" pitchFamily="49" charset="-122"/>
              </a:rPr>
              <a:t>指令。如：</a:t>
            </a:r>
            <a:r>
              <a:rPr lang="en-US" altLang="zh-CN" sz="2000" dirty="0" err="1">
                <a:solidFill>
                  <a:srgbClr val="A50021"/>
                </a:solidFill>
                <a:ea typeface="黑体" panose="02010609060101010101" pitchFamily="49" charset="-122"/>
              </a:rPr>
              <a:t>lw</a:t>
            </a:r>
            <a:r>
              <a:rPr lang="en-US" altLang="zh-CN" sz="2000" dirty="0">
                <a:solidFill>
                  <a:srgbClr val="A5002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rgbClr val="A50021"/>
                </a:solidFill>
                <a:ea typeface="黑体" panose="02010609060101010101" pitchFamily="49" charset="-122"/>
              </a:rPr>
              <a:t>rt</a:t>
            </a:r>
            <a:r>
              <a:rPr lang="en-US" altLang="zh-CN" sz="2000" dirty="0">
                <a:solidFill>
                  <a:srgbClr val="A50021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000" dirty="0" err="1">
                <a:solidFill>
                  <a:srgbClr val="A50021"/>
                </a:solidFill>
                <a:ea typeface="黑体" panose="02010609060101010101" pitchFamily="49" charset="-122"/>
              </a:rPr>
              <a:t>rs</a:t>
            </a:r>
            <a:r>
              <a:rPr lang="en-US" altLang="zh-CN" sz="2000" dirty="0">
                <a:solidFill>
                  <a:srgbClr val="A50021"/>
                </a:solidFill>
                <a:ea typeface="黑体" panose="02010609060101010101" pitchFamily="49" charset="-122"/>
              </a:rPr>
              <a:t>, imm16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zh-CN" altLang="en-US" sz="2000" dirty="0">
                <a:solidFill>
                  <a:srgbClr val="A50021"/>
                </a:solidFill>
                <a:ea typeface="黑体" panose="02010609060101010101" pitchFamily="49" charset="-122"/>
              </a:rPr>
              <a:t>条件分支指令。如：</a:t>
            </a:r>
            <a:r>
              <a:rPr lang="en-US" altLang="zh-CN" sz="2000" dirty="0" err="1">
                <a:solidFill>
                  <a:srgbClr val="A50021"/>
                </a:solidFill>
                <a:ea typeface="黑体" panose="02010609060101010101" pitchFamily="49" charset="-122"/>
              </a:rPr>
              <a:t>beq</a:t>
            </a:r>
            <a:r>
              <a:rPr lang="en-US" altLang="zh-CN" sz="2000" dirty="0">
                <a:solidFill>
                  <a:srgbClr val="A5002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rgbClr val="A50021"/>
                </a:solidFill>
                <a:ea typeface="黑体" panose="02010609060101010101" pitchFamily="49" charset="-122"/>
              </a:rPr>
              <a:t>rs</a:t>
            </a:r>
            <a:r>
              <a:rPr lang="en-US" altLang="zh-CN" sz="2000" dirty="0">
                <a:solidFill>
                  <a:srgbClr val="A50021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000" dirty="0" err="1">
                <a:solidFill>
                  <a:srgbClr val="A50021"/>
                </a:solidFill>
                <a:ea typeface="黑体" panose="02010609060101010101" pitchFamily="49" charset="-122"/>
              </a:rPr>
              <a:t>rt</a:t>
            </a:r>
            <a:r>
              <a:rPr lang="en-US" altLang="zh-CN" sz="2000" dirty="0">
                <a:solidFill>
                  <a:srgbClr val="A50021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000" dirty="0" smtClean="0">
                <a:solidFill>
                  <a:srgbClr val="A50021"/>
                </a:solidFill>
                <a:ea typeface="黑体" panose="02010609060101010101" pitchFamily="49" charset="-122"/>
              </a:rPr>
              <a:t>imm16</a:t>
            </a:r>
            <a:endParaRPr lang="en-US" altLang="zh-CN" sz="1800" dirty="0"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zh-CN" sz="1800" dirty="0" smtClean="0">
                <a:ea typeface="黑体" panose="02010609060101010101" pitchFamily="49" charset="-122"/>
              </a:rPr>
              <a:t>J</a:t>
            </a:r>
            <a:r>
              <a:rPr lang="zh-CN" altLang="en-US" sz="1800" dirty="0" smtClean="0">
                <a:ea typeface="黑体" panose="02010609060101010101" pitchFamily="49" charset="-122"/>
              </a:rPr>
              <a:t>型指令</a:t>
            </a:r>
            <a:endParaRPr lang="en-US" altLang="zh-CN" sz="1800" dirty="0" smtClean="0"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zh-CN" sz="1800" dirty="0"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zh-CN" sz="1800" dirty="0">
              <a:ea typeface="黑体" panose="02010609060101010101" pitchFamily="49" charset="-122"/>
            </a:endParaRPr>
          </a:p>
          <a:p>
            <a:pPr lvl="2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zh-CN" altLang="en-US" sz="1800" dirty="0">
                <a:solidFill>
                  <a:srgbClr val="A50021"/>
                </a:solidFill>
                <a:ea typeface="黑体" panose="02010609060101010101" pitchFamily="49" charset="-122"/>
              </a:rPr>
              <a:t>无条件跳转指令。如：</a:t>
            </a:r>
            <a:r>
              <a:rPr lang="en-US" altLang="zh-CN" sz="1800" dirty="0">
                <a:solidFill>
                  <a:srgbClr val="A50021"/>
                </a:solidFill>
                <a:ea typeface="黑体" panose="02010609060101010101" pitchFamily="49" charset="-122"/>
              </a:rPr>
              <a:t>j  target</a:t>
            </a:r>
          </a:p>
        </p:txBody>
      </p:sp>
      <p:grpSp>
        <p:nvGrpSpPr>
          <p:cNvPr id="43052" name="Group 18"/>
          <p:cNvGrpSpPr>
            <a:grpSpLocks/>
          </p:cNvGrpSpPr>
          <p:nvPr/>
        </p:nvGrpSpPr>
        <p:grpSpPr bwMode="auto">
          <a:xfrm>
            <a:off x="2835182" y="1527007"/>
            <a:ext cx="5962650" cy="973138"/>
            <a:chOff x="1918" y="672"/>
            <a:chExt cx="3756" cy="613"/>
          </a:xfrm>
        </p:grpSpPr>
        <p:grpSp>
          <p:nvGrpSpPr>
            <p:cNvPr id="43054" name="Group 19"/>
            <p:cNvGrpSpPr>
              <a:grpSpLocks/>
            </p:cNvGrpSpPr>
            <p:nvPr/>
          </p:nvGrpSpPr>
          <p:grpSpPr bwMode="auto">
            <a:xfrm>
              <a:off x="1918" y="672"/>
              <a:ext cx="3756" cy="402"/>
              <a:chOff x="1918" y="672"/>
              <a:chExt cx="3756" cy="402"/>
            </a:xfrm>
          </p:grpSpPr>
          <p:grpSp>
            <p:nvGrpSpPr>
              <p:cNvPr id="43061" name="Group 20"/>
              <p:cNvGrpSpPr>
                <a:grpSpLocks/>
              </p:cNvGrpSpPr>
              <p:nvPr/>
            </p:nvGrpSpPr>
            <p:grpSpPr bwMode="auto">
              <a:xfrm>
                <a:off x="1979" y="836"/>
                <a:ext cx="3607" cy="238"/>
                <a:chOff x="1979" y="836"/>
                <a:chExt cx="3607" cy="238"/>
              </a:xfrm>
            </p:grpSpPr>
            <p:sp>
              <p:nvSpPr>
                <p:cNvPr id="43069" name="Rectangle 21"/>
                <p:cNvSpPr>
                  <a:spLocks noChangeArrowheads="1"/>
                </p:cNvSpPr>
                <p:nvPr/>
              </p:nvSpPr>
              <p:spPr bwMode="auto">
                <a:xfrm>
                  <a:off x="1983" y="872"/>
                  <a:ext cx="3599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800"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800"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800"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800"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800"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00"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00"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00"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800"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grpSp>
              <p:nvGrpSpPr>
                <p:cNvPr id="43070" name="Group 22"/>
                <p:cNvGrpSpPr>
                  <a:grpSpLocks/>
                </p:cNvGrpSpPr>
                <p:nvPr/>
              </p:nvGrpSpPr>
              <p:grpSpPr bwMode="auto">
                <a:xfrm>
                  <a:off x="1979" y="836"/>
                  <a:ext cx="3607" cy="238"/>
                  <a:chOff x="1979" y="836"/>
                  <a:chExt cx="3607" cy="238"/>
                </a:xfrm>
              </p:grpSpPr>
              <p:grpSp>
                <p:nvGrpSpPr>
                  <p:cNvPr id="43071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979" y="836"/>
                    <a:ext cx="624" cy="229"/>
                    <a:chOff x="1979" y="836"/>
                    <a:chExt cx="624" cy="229"/>
                  </a:xfrm>
                </p:grpSpPr>
                <p:sp>
                  <p:nvSpPr>
                    <p:cNvPr id="43087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9" y="868"/>
                      <a:ext cx="62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43088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1" y="836"/>
                      <a:ext cx="266" cy="2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op</a:t>
                      </a:r>
                    </a:p>
                  </p:txBody>
                </p:sp>
              </p:grpSp>
              <p:grpSp>
                <p:nvGrpSpPr>
                  <p:cNvPr id="43072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611" y="836"/>
                    <a:ext cx="580" cy="229"/>
                    <a:chOff x="2611" y="836"/>
                    <a:chExt cx="580" cy="229"/>
                  </a:xfrm>
                </p:grpSpPr>
                <p:sp>
                  <p:nvSpPr>
                    <p:cNvPr id="43085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1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43086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6" y="836"/>
                      <a:ext cx="234" cy="2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rs</a:t>
                      </a:r>
                    </a:p>
                  </p:txBody>
                </p:sp>
              </p:grpSp>
              <p:grpSp>
                <p:nvGrpSpPr>
                  <p:cNvPr id="43073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3199" y="836"/>
                    <a:ext cx="579" cy="229"/>
                    <a:chOff x="3199" y="836"/>
                    <a:chExt cx="579" cy="229"/>
                  </a:xfrm>
                </p:grpSpPr>
                <p:sp>
                  <p:nvSpPr>
                    <p:cNvPr id="43083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9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43084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3" y="836"/>
                      <a:ext cx="226" cy="2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rt</a:t>
                      </a:r>
                    </a:p>
                  </p:txBody>
                </p:sp>
              </p:grpSp>
              <p:grpSp>
                <p:nvGrpSpPr>
                  <p:cNvPr id="43074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786" y="836"/>
                    <a:ext cx="579" cy="229"/>
                    <a:chOff x="3786" y="836"/>
                    <a:chExt cx="579" cy="229"/>
                  </a:xfrm>
                </p:grpSpPr>
                <p:sp>
                  <p:nvSpPr>
                    <p:cNvPr id="43081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43082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51" y="836"/>
                      <a:ext cx="258" cy="2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rd</a:t>
                      </a:r>
                    </a:p>
                  </p:txBody>
                </p:sp>
              </p:grpSp>
              <p:grpSp>
                <p:nvGrpSpPr>
                  <p:cNvPr id="43075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4373" y="845"/>
                    <a:ext cx="580" cy="229"/>
                    <a:chOff x="4373" y="845"/>
                    <a:chExt cx="580" cy="229"/>
                  </a:xfrm>
                </p:grpSpPr>
                <p:sp>
                  <p:nvSpPr>
                    <p:cNvPr id="43079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3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43080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48" y="845"/>
                      <a:ext cx="490" cy="2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shamt</a:t>
                      </a:r>
                    </a:p>
                  </p:txBody>
                </p:sp>
              </p:grpSp>
              <p:grpSp>
                <p:nvGrpSpPr>
                  <p:cNvPr id="43076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4961" y="845"/>
                    <a:ext cx="625" cy="229"/>
                    <a:chOff x="4961" y="845"/>
                    <a:chExt cx="625" cy="229"/>
                  </a:xfrm>
                </p:grpSpPr>
                <p:sp>
                  <p:nvSpPr>
                    <p:cNvPr id="43077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1" y="868"/>
                      <a:ext cx="625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43078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43" y="845"/>
                      <a:ext cx="386" cy="2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func</a:t>
                      </a:r>
                    </a:p>
                  </p:txBody>
                </p:sp>
              </p:grpSp>
            </p:grpSp>
          </p:grpSp>
          <p:sp>
            <p:nvSpPr>
              <p:cNvPr id="43062" name="Rectangle 41"/>
              <p:cNvSpPr>
                <a:spLocks noChangeArrowheads="1"/>
              </p:cNvSpPr>
              <p:nvPr/>
            </p:nvSpPr>
            <p:spPr bwMode="auto">
              <a:xfrm>
                <a:off x="5488" y="672"/>
                <a:ext cx="186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8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3063" name="Rectangle 42"/>
              <p:cNvSpPr>
                <a:spLocks noChangeArrowheads="1"/>
              </p:cNvSpPr>
              <p:nvPr/>
            </p:nvSpPr>
            <p:spPr bwMode="auto">
              <a:xfrm>
                <a:off x="4810" y="672"/>
                <a:ext cx="186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8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43064" name="Rectangle 43"/>
              <p:cNvSpPr>
                <a:spLocks noChangeArrowheads="1"/>
              </p:cNvSpPr>
              <p:nvPr/>
            </p:nvSpPr>
            <p:spPr bwMode="auto">
              <a:xfrm>
                <a:off x="4177" y="672"/>
                <a:ext cx="25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8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43065" name="Rectangle 44"/>
              <p:cNvSpPr>
                <a:spLocks noChangeArrowheads="1"/>
              </p:cNvSpPr>
              <p:nvPr/>
            </p:nvSpPr>
            <p:spPr bwMode="auto">
              <a:xfrm>
                <a:off x="3590" y="672"/>
                <a:ext cx="25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8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43066" name="Rectangle 45"/>
              <p:cNvSpPr>
                <a:spLocks noChangeArrowheads="1"/>
              </p:cNvSpPr>
              <p:nvPr/>
            </p:nvSpPr>
            <p:spPr bwMode="auto">
              <a:xfrm>
                <a:off x="3002" y="672"/>
                <a:ext cx="25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8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43067" name="Rectangle 46"/>
              <p:cNvSpPr>
                <a:spLocks noChangeArrowheads="1"/>
              </p:cNvSpPr>
              <p:nvPr/>
            </p:nvSpPr>
            <p:spPr bwMode="auto">
              <a:xfrm>
                <a:off x="2414" y="672"/>
                <a:ext cx="25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8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26</a:t>
                </a:r>
              </a:p>
            </p:txBody>
          </p:sp>
          <p:sp>
            <p:nvSpPr>
              <p:cNvPr id="43068" name="Rectangle 47"/>
              <p:cNvSpPr>
                <a:spLocks noChangeArrowheads="1"/>
              </p:cNvSpPr>
              <p:nvPr/>
            </p:nvSpPr>
            <p:spPr bwMode="auto">
              <a:xfrm>
                <a:off x="1918" y="672"/>
                <a:ext cx="258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8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31</a:t>
                </a:r>
              </a:p>
            </p:txBody>
          </p:sp>
        </p:grpSp>
        <p:sp>
          <p:nvSpPr>
            <p:cNvPr id="43055" name="Rectangle 48"/>
            <p:cNvSpPr>
              <a:spLocks noChangeArrowheads="1"/>
            </p:cNvSpPr>
            <p:nvPr/>
          </p:nvSpPr>
          <p:spPr bwMode="auto">
            <a:xfrm>
              <a:off x="2143" y="1056"/>
              <a:ext cx="44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6 </a:t>
              </a: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43056" name="Rectangle 49"/>
            <p:cNvSpPr>
              <a:spLocks noChangeArrowheads="1"/>
            </p:cNvSpPr>
            <p:nvPr/>
          </p:nvSpPr>
          <p:spPr bwMode="auto">
            <a:xfrm>
              <a:off x="5126" y="1056"/>
              <a:ext cx="44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6 </a:t>
              </a: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43057" name="Rectangle 50"/>
            <p:cNvSpPr>
              <a:spLocks noChangeArrowheads="1"/>
            </p:cNvSpPr>
            <p:nvPr/>
          </p:nvSpPr>
          <p:spPr bwMode="auto">
            <a:xfrm>
              <a:off x="4493" y="1056"/>
              <a:ext cx="44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5 </a:t>
              </a: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43058" name="Rectangle 51"/>
            <p:cNvSpPr>
              <a:spLocks noChangeArrowheads="1"/>
            </p:cNvSpPr>
            <p:nvPr/>
          </p:nvSpPr>
          <p:spPr bwMode="auto">
            <a:xfrm>
              <a:off x="3906" y="1056"/>
              <a:ext cx="44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r>
                <a:rPr lang="zh-CN" altLang="en-US" sz="16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43059" name="Rectangle 52"/>
            <p:cNvSpPr>
              <a:spLocks noChangeArrowheads="1"/>
            </p:cNvSpPr>
            <p:nvPr/>
          </p:nvSpPr>
          <p:spPr bwMode="auto">
            <a:xfrm>
              <a:off x="3318" y="1056"/>
              <a:ext cx="44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5 </a:t>
              </a: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43060" name="Rectangle 53"/>
            <p:cNvSpPr>
              <a:spLocks noChangeArrowheads="1"/>
            </p:cNvSpPr>
            <p:nvPr/>
          </p:nvSpPr>
          <p:spPr bwMode="auto">
            <a:xfrm>
              <a:off x="2731" y="1056"/>
              <a:ext cx="44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5 </a:t>
              </a: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bits</a:t>
              </a:r>
            </a:p>
          </p:txBody>
        </p:sp>
      </p:grpSp>
      <p:grpSp>
        <p:nvGrpSpPr>
          <p:cNvPr id="43029" name="Group 54"/>
          <p:cNvGrpSpPr>
            <a:grpSpLocks/>
          </p:cNvGrpSpPr>
          <p:nvPr/>
        </p:nvGrpSpPr>
        <p:grpSpPr bwMode="auto">
          <a:xfrm>
            <a:off x="2825751" y="2949179"/>
            <a:ext cx="5962650" cy="973138"/>
            <a:chOff x="1918" y="1392"/>
            <a:chExt cx="3756" cy="613"/>
          </a:xfrm>
        </p:grpSpPr>
        <p:sp>
          <p:nvSpPr>
            <p:cNvPr id="43031" name="Rectangle 55"/>
            <p:cNvSpPr>
              <a:spLocks noChangeArrowheads="1"/>
            </p:cNvSpPr>
            <p:nvPr/>
          </p:nvSpPr>
          <p:spPr bwMode="auto">
            <a:xfrm>
              <a:off x="1983" y="1592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43032" name="Group 56"/>
            <p:cNvGrpSpPr>
              <a:grpSpLocks/>
            </p:cNvGrpSpPr>
            <p:nvPr/>
          </p:nvGrpSpPr>
          <p:grpSpPr bwMode="auto">
            <a:xfrm>
              <a:off x="1979" y="1556"/>
              <a:ext cx="624" cy="229"/>
              <a:chOff x="1979" y="1556"/>
              <a:chExt cx="624" cy="229"/>
            </a:xfrm>
          </p:grpSpPr>
          <p:sp>
            <p:nvSpPr>
              <p:cNvPr id="43050" name="Rectangle 57"/>
              <p:cNvSpPr>
                <a:spLocks noChangeArrowheads="1"/>
              </p:cNvSpPr>
              <p:nvPr/>
            </p:nvSpPr>
            <p:spPr bwMode="auto">
              <a:xfrm>
                <a:off x="1979" y="1588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051" name="Rectangle 58"/>
              <p:cNvSpPr>
                <a:spLocks noChangeArrowheads="1"/>
              </p:cNvSpPr>
              <p:nvPr/>
            </p:nvSpPr>
            <p:spPr bwMode="auto">
              <a:xfrm>
                <a:off x="2161" y="1556"/>
                <a:ext cx="266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8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grpSp>
          <p:nvGrpSpPr>
            <p:cNvPr id="43033" name="Group 59"/>
            <p:cNvGrpSpPr>
              <a:grpSpLocks/>
            </p:cNvGrpSpPr>
            <p:nvPr/>
          </p:nvGrpSpPr>
          <p:grpSpPr bwMode="auto">
            <a:xfrm>
              <a:off x="2611" y="1565"/>
              <a:ext cx="580" cy="229"/>
              <a:chOff x="2611" y="1565"/>
              <a:chExt cx="580" cy="229"/>
            </a:xfrm>
          </p:grpSpPr>
          <p:sp>
            <p:nvSpPr>
              <p:cNvPr id="43048" name="Rectangle 60"/>
              <p:cNvSpPr>
                <a:spLocks noChangeArrowheads="1"/>
              </p:cNvSpPr>
              <p:nvPr/>
            </p:nvSpPr>
            <p:spPr bwMode="auto">
              <a:xfrm>
                <a:off x="2611" y="1588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049" name="Rectangle 61"/>
              <p:cNvSpPr>
                <a:spLocks noChangeArrowheads="1"/>
              </p:cNvSpPr>
              <p:nvPr/>
            </p:nvSpPr>
            <p:spPr bwMode="auto">
              <a:xfrm>
                <a:off x="2776" y="1565"/>
                <a:ext cx="234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8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rs</a:t>
                </a:r>
              </a:p>
            </p:txBody>
          </p:sp>
        </p:grpSp>
        <p:grpSp>
          <p:nvGrpSpPr>
            <p:cNvPr id="43034" name="Group 62"/>
            <p:cNvGrpSpPr>
              <a:grpSpLocks/>
            </p:cNvGrpSpPr>
            <p:nvPr/>
          </p:nvGrpSpPr>
          <p:grpSpPr bwMode="auto">
            <a:xfrm>
              <a:off x="3199" y="1565"/>
              <a:ext cx="579" cy="229"/>
              <a:chOff x="3199" y="1565"/>
              <a:chExt cx="579" cy="229"/>
            </a:xfrm>
          </p:grpSpPr>
          <p:sp>
            <p:nvSpPr>
              <p:cNvPr id="43046" name="Rectangle 63"/>
              <p:cNvSpPr>
                <a:spLocks noChangeArrowheads="1"/>
              </p:cNvSpPr>
              <p:nvPr/>
            </p:nvSpPr>
            <p:spPr bwMode="auto">
              <a:xfrm>
                <a:off x="3199" y="1588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047" name="Rectangle 64"/>
              <p:cNvSpPr>
                <a:spLocks noChangeArrowheads="1"/>
              </p:cNvSpPr>
              <p:nvPr/>
            </p:nvSpPr>
            <p:spPr bwMode="auto">
              <a:xfrm>
                <a:off x="3363" y="1565"/>
                <a:ext cx="226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8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rt</a:t>
                </a:r>
              </a:p>
            </p:txBody>
          </p:sp>
        </p:grpSp>
        <p:sp>
          <p:nvSpPr>
            <p:cNvPr id="43035" name="Rectangle 65"/>
            <p:cNvSpPr>
              <a:spLocks noChangeArrowheads="1"/>
            </p:cNvSpPr>
            <p:nvPr/>
          </p:nvSpPr>
          <p:spPr bwMode="auto">
            <a:xfrm>
              <a:off x="3786" y="1588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036" name="Rectangle 66"/>
            <p:cNvSpPr>
              <a:spLocks noChangeArrowheads="1"/>
            </p:cNvSpPr>
            <p:nvPr/>
          </p:nvSpPr>
          <p:spPr bwMode="auto">
            <a:xfrm>
              <a:off x="4289" y="1556"/>
              <a:ext cx="76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immediate</a:t>
              </a:r>
            </a:p>
          </p:txBody>
        </p:sp>
        <p:sp>
          <p:nvSpPr>
            <p:cNvPr id="43037" name="Rectangle 67"/>
            <p:cNvSpPr>
              <a:spLocks noChangeArrowheads="1"/>
            </p:cNvSpPr>
            <p:nvPr/>
          </p:nvSpPr>
          <p:spPr bwMode="auto">
            <a:xfrm>
              <a:off x="5488" y="1392"/>
              <a:ext cx="18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38" name="Rectangle 68"/>
            <p:cNvSpPr>
              <a:spLocks noChangeArrowheads="1"/>
            </p:cNvSpPr>
            <p:nvPr/>
          </p:nvSpPr>
          <p:spPr bwMode="auto">
            <a:xfrm>
              <a:off x="3590" y="1392"/>
              <a:ext cx="2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43039" name="Rectangle 69"/>
            <p:cNvSpPr>
              <a:spLocks noChangeArrowheads="1"/>
            </p:cNvSpPr>
            <p:nvPr/>
          </p:nvSpPr>
          <p:spPr bwMode="auto">
            <a:xfrm>
              <a:off x="3002" y="1392"/>
              <a:ext cx="2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43040" name="Rectangle 70"/>
            <p:cNvSpPr>
              <a:spLocks noChangeArrowheads="1"/>
            </p:cNvSpPr>
            <p:nvPr/>
          </p:nvSpPr>
          <p:spPr bwMode="auto">
            <a:xfrm>
              <a:off x="2414" y="1392"/>
              <a:ext cx="2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43041" name="Rectangle 71"/>
            <p:cNvSpPr>
              <a:spLocks noChangeArrowheads="1"/>
            </p:cNvSpPr>
            <p:nvPr/>
          </p:nvSpPr>
          <p:spPr bwMode="auto">
            <a:xfrm>
              <a:off x="1918" y="1392"/>
              <a:ext cx="2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43042" name="Rectangle 72"/>
            <p:cNvSpPr>
              <a:spLocks noChangeArrowheads="1"/>
            </p:cNvSpPr>
            <p:nvPr/>
          </p:nvSpPr>
          <p:spPr bwMode="auto">
            <a:xfrm>
              <a:off x="2143" y="1776"/>
              <a:ext cx="44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6 </a:t>
              </a: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43043" name="Rectangle 73"/>
            <p:cNvSpPr>
              <a:spLocks noChangeArrowheads="1"/>
            </p:cNvSpPr>
            <p:nvPr/>
          </p:nvSpPr>
          <p:spPr bwMode="auto">
            <a:xfrm>
              <a:off x="4448" y="1776"/>
              <a:ext cx="5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16 </a:t>
              </a: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43044" name="Rectangle 74"/>
            <p:cNvSpPr>
              <a:spLocks noChangeArrowheads="1"/>
            </p:cNvSpPr>
            <p:nvPr/>
          </p:nvSpPr>
          <p:spPr bwMode="auto">
            <a:xfrm>
              <a:off x="3318" y="1776"/>
              <a:ext cx="44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5 </a:t>
              </a: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43045" name="Rectangle 75"/>
            <p:cNvSpPr>
              <a:spLocks noChangeArrowheads="1"/>
            </p:cNvSpPr>
            <p:nvPr/>
          </p:nvSpPr>
          <p:spPr bwMode="auto">
            <a:xfrm>
              <a:off x="2731" y="1776"/>
              <a:ext cx="44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5 </a:t>
              </a: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bits</a:t>
              </a:r>
            </a:p>
          </p:txBody>
        </p:sp>
      </p:grpSp>
      <p:grpSp>
        <p:nvGrpSpPr>
          <p:cNvPr id="43016" name="Group 6"/>
          <p:cNvGrpSpPr>
            <a:grpSpLocks/>
          </p:cNvGrpSpPr>
          <p:nvPr/>
        </p:nvGrpSpPr>
        <p:grpSpPr bwMode="auto">
          <a:xfrm>
            <a:off x="2957513" y="5120483"/>
            <a:ext cx="5962650" cy="973138"/>
            <a:chOff x="1918" y="3360"/>
            <a:chExt cx="3756" cy="613"/>
          </a:xfrm>
        </p:grpSpPr>
        <p:sp>
          <p:nvSpPr>
            <p:cNvPr id="43018" name="Rectangle 7"/>
            <p:cNvSpPr>
              <a:spLocks noChangeArrowheads="1"/>
            </p:cNvSpPr>
            <p:nvPr/>
          </p:nvSpPr>
          <p:spPr bwMode="auto">
            <a:xfrm>
              <a:off x="1983" y="3560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43019" name="Group 8"/>
            <p:cNvGrpSpPr>
              <a:grpSpLocks/>
            </p:cNvGrpSpPr>
            <p:nvPr/>
          </p:nvGrpSpPr>
          <p:grpSpPr bwMode="auto">
            <a:xfrm>
              <a:off x="1979" y="3524"/>
              <a:ext cx="624" cy="229"/>
              <a:chOff x="1979" y="3524"/>
              <a:chExt cx="624" cy="229"/>
            </a:xfrm>
          </p:grpSpPr>
          <p:sp>
            <p:nvSpPr>
              <p:cNvPr id="43027" name="Rectangle 9"/>
              <p:cNvSpPr>
                <a:spLocks noChangeArrowheads="1"/>
              </p:cNvSpPr>
              <p:nvPr/>
            </p:nvSpPr>
            <p:spPr bwMode="auto">
              <a:xfrm>
                <a:off x="1979" y="3556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028" name="Rectangle 10"/>
              <p:cNvSpPr>
                <a:spLocks noChangeArrowheads="1"/>
              </p:cNvSpPr>
              <p:nvPr/>
            </p:nvSpPr>
            <p:spPr bwMode="auto">
              <a:xfrm>
                <a:off x="2161" y="3524"/>
                <a:ext cx="266" cy="2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8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op</a:t>
                </a:r>
              </a:p>
            </p:txBody>
          </p:sp>
        </p:grpSp>
        <p:sp>
          <p:nvSpPr>
            <p:cNvPr id="43020" name="Rectangle 11"/>
            <p:cNvSpPr>
              <a:spLocks noChangeArrowheads="1"/>
            </p:cNvSpPr>
            <p:nvPr/>
          </p:nvSpPr>
          <p:spPr bwMode="auto">
            <a:xfrm>
              <a:off x="2611" y="3556"/>
              <a:ext cx="2975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021" name="Rectangle 12"/>
            <p:cNvSpPr>
              <a:spLocks noChangeArrowheads="1"/>
            </p:cNvSpPr>
            <p:nvPr/>
          </p:nvSpPr>
          <p:spPr bwMode="auto">
            <a:xfrm>
              <a:off x="3554" y="3533"/>
              <a:ext cx="9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target address</a:t>
              </a:r>
            </a:p>
          </p:txBody>
        </p:sp>
        <p:sp>
          <p:nvSpPr>
            <p:cNvPr id="43022" name="Rectangle 13"/>
            <p:cNvSpPr>
              <a:spLocks noChangeArrowheads="1"/>
            </p:cNvSpPr>
            <p:nvPr/>
          </p:nvSpPr>
          <p:spPr bwMode="auto">
            <a:xfrm>
              <a:off x="5488" y="3360"/>
              <a:ext cx="18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23" name="Rectangle 14"/>
            <p:cNvSpPr>
              <a:spLocks noChangeArrowheads="1"/>
            </p:cNvSpPr>
            <p:nvPr/>
          </p:nvSpPr>
          <p:spPr bwMode="auto">
            <a:xfrm>
              <a:off x="2414" y="3360"/>
              <a:ext cx="2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43024" name="Rectangle 15"/>
            <p:cNvSpPr>
              <a:spLocks noChangeArrowheads="1"/>
            </p:cNvSpPr>
            <p:nvPr/>
          </p:nvSpPr>
          <p:spPr bwMode="auto">
            <a:xfrm>
              <a:off x="1918" y="3360"/>
              <a:ext cx="2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43025" name="Rectangle 16"/>
            <p:cNvSpPr>
              <a:spLocks noChangeArrowheads="1"/>
            </p:cNvSpPr>
            <p:nvPr/>
          </p:nvSpPr>
          <p:spPr bwMode="auto">
            <a:xfrm>
              <a:off x="2143" y="3744"/>
              <a:ext cx="44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6 </a:t>
              </a: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bits</a:t>
              </a:r>
            </a:p>
          </p:txBody>
        </p:sp>
        <p:sp>
          <p:nvSpPr>
            <p:cNvPr id="43026" name="Rectangle 17"/>
            <p:cNvSpPr>
              <a:spLocks noChangeArrowheads="1"/>
            </p:cNvSpPr>
            <p:nvPr/>
          </p:nvSpPr>
          <p:spPr bwMode="auto">
            <a:xfrm>
              <a:off x="3816" y="3744"/>
              <a:ext cx="51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  <a:r>
                <a:rPr lang="zh-CN" altLang="en-US" sz="16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bits</a:t>
              </a:r>
            </a:p>
          </p:txBody>
        </p:sp>
      </p:grpSp>
      <p:sp>
        <p:nvSpPr>
          <p:cNvPr id="55303" name="Rectangle 83"/>
          <p:cNvSpPr>
            <a:spLocks noChangeArrowheads="1"/>
          </p:cNvSpPr>
          <p:nvPr/>
        </p:nvSpPr>
        <p:spPr bwMode="auto">
          <a:xfrm>
            <a:off x="300038" y="655638"/>
            <a:ext cx="6148387" cy="697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</a:rPr>
              <a:t>所有指令都是</a:t>
            </a:r>
            <a:r>
              <a:rPr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</a:rPr>
              <a:t>位</a:t>
            </a:r>
            <a:r>
              <a:rPr lang="zh-CN" altLang="en-US" sz="2000" dirty="0" smtClean="0">
                <a:solidFill>
                  <a:schemeClr val="tx1"/>
                </a:solidFill>
                <a:ea typeface="黑体" panose="02010609060101010101" pitchFamily="49" charset="-122"/>
              </a:rPr>
              <a:t>宽（字长），</a:t>
            </a: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</a:rPr>
              <a:t>须按字地址对齐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</a:rPr>
              <a:t>字地址为</a:t>
            </a:r>
            <a:r>
              <a:rPr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</a:rPr>
              <a:t>的倍数！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DEAD1-49DF-46A7-BC72-EE85A9CC6BA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6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62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62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62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711200" y="114300"/>
            <a:ext cx="7867650" cy="543202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ea typeface="华文中宋" panose="02010600040101010101" pitchFamily="2" charset="-122"/>
              </a:rPr>
              <a:t>R</a:t>
            </a:r>
            <a:r>
              <a:rPr lang="zh-CN" altLang="en-US" dirty="0" smtClean="0">
                <a:solidFill>
                  <a:srgbClr val="FF0000"/>
                </a:solidFill>
                <a:ea typeface="华文中宋" panose="02010600040101010101" pitchFamily="2" charset="-122"/>
              </a:rPr>
              <a:t>型指令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0" y="1258888"/>
            <a:ext cx="9063318" cy="1236662"/>
            <a:chOff x="1583668" y="1974162"/>
            <a:chExt cx="5795389" cy="1067982"/>
          </a:xfrm>
        </p:grpSpPr>
        <p:sp>
          <p:nvSpPr>
            <p:cNvPr id="6" name="矩形 5"/>
            <p:cNvSpPr/>
            <p:nvPr/>
          </p:nvSpPr>
          <p:spPr>
            <a:xfrm>
              <a:off x="1618158" y="2307411"/>
              <a:ext cx="1224964" cy="360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FF0000"/>
                  </a:solidFill>
                </a:rPr>
                <a:t>op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843122" y="2307411"/>
              <a:ext cx="863421" cy="3602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 err="1">
                  <a:solidFill>
                    <a:srgbClr val="FF0000"/>
                  </a:solidFill>
                </a:rPr>
                <a:t>rs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706543" y="2307411"/>
              <a:ext cx="864610" cy="3602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 err="1">
                  <a:solidFill>
                    <a:srgbClr val="FF0000"/>
                  </a:solidFill>
                </a:rPr>
                <a:t>rt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571153" y="2307411"/>
              <a:ext cx="863421" cy="3602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 err="1">
                  <a:solidFill>
                    <a:srgbClr val="FF0000"/>
                  </a:solidFill>
                </a:rPr>
                <a:t>rd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434575" y="2307411"/>
              <a:ext cx="864611" cy="3602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 err="1">
                  <a:solidFill>
                    <a:srgbClr val="FF0000"/>
                  </a:solidFill>
                </a:rPr>
                <a:t>shamt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99186" y="2307411"/>
              <a:ext cx="1079871" cy="3602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 err="1">
                  <a:solidFill>
                    <a:srgbClr val="FF0000"/>
                  </a:solidFill>
                </a:rPr>
                <a:t>func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45073" name="组合 11"/>
            <p:cNvGrpSpPr>
              <a:grpSpLocks/>
            </p:cNvGrpSpPr>
            <p:nvPr/>
          </p:nvGrpSpPr>
          <p:grpSpPr bwMode="auto">
            <a:xfrm>
              <a:off x="1583668" y="2682104"/>
              <a:ext cx="5760640" cy="360040"/>
              <a:chOff x="1635795" y="3284984"/>
              <a:chExt cx="5760640" cy="36004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635795" y="3284799"/>
                <a:ext cx="1223775" cy="3602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6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位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859570" y="3284799"/>
                <a:ext cx="864610" cy="3602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5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位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724180" y="3284799"/>
                <a:ext cx="864611" cy="3602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5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位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588791" y="3284799"/>
                <a:ext cx="863421" cy="3602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5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位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452213" y="3284799"/>
                <a:ext cx="864610" cy="3602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5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位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316823" y="3284799"/>
                <a:ext cx="1079871" cy="3602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6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位</a:t>
                </a:r>
              </a:p>
            </p:txBody>
          </p:sp>
        </p:grpSp>
        <p:grpSp>
          <p:nvGrpSpPr>
            <p:cNvPr id="45074" name="组合 12"/>
            <p:cNvGrpSpPr>
              <a:grpSpLocks/>
            </p:cNvGrpSpPr>
            <p:nvPr/>
          </p:nvGrpSpPr>
          <p:grpSpPr bwMode="auto">
            <a:xfrm>
              <a:off x="1583668" y="1974162"/>
              <a:ext cx="5760899" cy="360225"/>
              <a:chOff x="1635795" y="3284984"/>
              <a:chExt cx="5760899" cy="36022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635795" y="3284984"/>
                <a:ext cx="1223775" cy="3602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dist">
                  <a:defRPr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31          26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859570" y="3284984"/>
                <a:ext cx="864610" cy="3602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dist">
                  <a:defRPr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25    21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724180" y="3284984"/>
                <a:ext cx="864611" cy="3602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dist">
                  <a:defRPr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20    16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4588791" y="3284984"/>
                <a:ext cx="863421" cy="3602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dist">
                  <a:defRPr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15    11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452213" y="3284984"/>
                <a:ext cx="864610" cy="3602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dist">
                  <a:defRPr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10     6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316823" y="3284984"/>
                <a:ext cx="1079871" cy="3602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dist">
                  <a:defRPr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50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711200" y="2663277"/>
            <a:ext cx="7424737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92" tIns="49545" rIns="99092" bIns="49545">
            <a:spAutoFit/>
          </a:bodyPr>
          <a:lstStyle>
            <a:lvl1pPr marL="457200" indent="-4572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华文中宋" panose="02010600040101010101" pitchFamily="2" charset="-122"/>
              </a:rPr>
              <a:t>参与操作的</a:t>
            </a:r>
            <a:r>
              <a:rPr lang="en-US" altLang="zh-CN" sz="2400" dirty="0">
                <a:ea typeface="华文中宋" panose="02010600040101010101" pitchFamily="2" charset="-122"/>
              </a:rPr>
              <a:t>3</a:t>
            </a:r>
            <a:r>
              <a:rPr lang="zh-CN" altLang="en-US" sz="2400" dirty="0">
                <a:ea typeface="华文中宋" panose="02010600040101010101" pitchFamily="2" charset="-122"/>
              </a:rPr>
              <a:t>个操作数都是寄存器操作数；</a:t>
            </a: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711200" y="3193502"/>
            <a:ext cx="7424737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92" tIns="49545" rIns="99092" bIns="49545">
            <a:spAutoFit/>
          </a:bodyPr>
          <a:lstStyle>
            <a:lvl1pPr marL="457200" indent="-4572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华文中宋" panose="02010600040101010101" pitchFamily="2" charset="-122"/>
              </a:rPr>
              <a:t>R</a:t>
            </a:r>
            <a:r>
              <a:rPr lang="zh-CN" altLang="en-US" sz="2400" dirty="0">
                <a:ea typeface="华文中宋" panose="02010600040101010101" pitchFamily="2" charset="-122"/>
              </a:rPr>
              <a:t>型指令的</a:t>
            </a:r>
            <a:r>
              <a:rPr lang="en-US" altLang="zh-CN" sz="2400" dirty="0">
                <a:ea typeface="华文中宋" panose="02010600040101010101" pitchFamily="2" charset="-122"/>
              </a:rPr>
              <a:t>op</a:t>
            </a:r>
            <a:r>
              <a:rPr lang="zh-CN" altLang="en-US" sz="2400" dirty="0">
                <a:ea typeface="华文中宋" panose="02010600040101010101" pitchFamily="2" charset="-122"/>
              </a:rPr>
              <a:t>全为</a:t>
            </a:r>
            <a:r>
              <a:rPr lang="en-US" altLang="zh-CN" sz="2400" dirty="0">
                <a:ea typeface="华文中宋" panose="02010600040101010101" pitchFamily="2" charset="-122"/>
              </a:rPr>
              <a:t>0</a:t>
            </a:r>
            <a:r>
              <a:rPr lang="zh-CN" altLang="en-US" sz="2400" dirty="0">
                <a:ea typeface="华文中宋" panose="02010600040101010101" pitchFamily="2" charset="-122"/>
              </a:rPr>
              <a:t>，具体功能由</a:t>
            </a:r>
            <a:r>
              <a:rPr lang="en-US" altLang="zh-CN" sz="2400" dirty="0" err="1">
                <a:ea typeface="华文中宋" panose="02010600040101010101" pitchFamily="2" charset="-122"/>
              </a:rPr>
              <a:t>func</a:t>
            </a:r>
            <a:r>
              <a:rPr lang="zh-CN" altLang="en-US" sz="2400" dirty="0">
                <a:ea typeface="华文中宋" panose="02010600040101010101" pitchFamily="2" charset="-122"/>
              </a:rPr>
              <a:t>部分确定；</a:t>
            </a: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711200" y="3742777"/>
            <a:ext cx="7424737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92" tIns="49545" rIns="99092" bIns="49545">
            <a:spAutoFit/>
          </a:bodyPr>
          <a:lstStyle>
            <a:lvl1pPr marL="457200" indent="-4572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buFont typeface="Wingdings" panose="05000000000000000000" pitchFamily="2" charset="2"/>
              <a:buChar char="Ø"/>
            </a:pPr>
            <a:r>
              <a:rPr lang="en-US" altLang="zh-CN" sz="2400">
                <a:ea typeface="华文中宋" panose="02010600040101010101" pitchFamily="2" charset="-122"/>
              </a:rPr>
              <a:t>rs</a:t>
            </a:r>
            <a:r>
              <a:rPr lang="zh-CN" altLang="en-US" sz="2400">
                <a:ea typeface="华文中宋" panose="02010600040101010101" pitchFamily="2" charset="-122"/>
              </a:rPr>
              <a:t>：第</a:t>
            </a:r>
            <a:r>
              <a:rPr lang="en-US" altLang="zh-CN" sz="2400">
                <a:ea typeface="华文中宋" panose="02010600040101010101" pitchFamily="2" charset="-122"/>
              </a:rPr>
              <a:t>1</a:t>
            </a:r>
            <a:r>
              <a:rPr lang="zh-CN" altLang="en-US" sz="2400">
                <a:ea typeface="华文中宋" panose="02010600040101010101" pitchFamily="2" charset="-122"/>
              </a:rPr>
              <a:t>个源操作数；</a:t>
            </a: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701675" y="4255540"/>
            <a:ext cx="7424737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92" tIns="49545" rIns="99092" bIns="49545">
            <a:spAutoFit/>
          </a:bodyPr>
          <a:lstStyle>
            <a:lvl1pPr marL="457200" indent="-4572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buFont typeface="Wingdings" panose="05000000000000000000" pitchFamily="2" charset="2"/>
              <a:buChar char="Ø"/>
            </a:pPr>
            <a:r>
              <a:rPr lang="en-US" altLang="zh-CN" sz="2400">
                <a:ea typeface="华文中宋" panose="02010600040101010101" pitchFamily="2" charset="-122"/>
              </a:rPr>
              <a:t>rt</a:t>
            </a:r>
            <a:r>
              <a:rPr lang="zh-CN" altLang="en-US" sz="2400">
                <a:ea typeface="华文中宋" panose="02010600040101010101" pitchFamily="2" charset="-122"/>
              </a:rPr>
              <a:t>：第</a:t>
            </a:r>
            <a:r>
              <a:rPr lang="en-US" altLang="zh-CN" sz="2400">
                <a:ea typeface="华文中宋" panose="02010600040101010101" pitchFamily="2" charset="-122"/>
              </a:rPr>
              <a:t>2</a:t>
            </a:r>
            <a:r>
              <a:rPr lang="zh-CN" altLang="en-US" sz="2400">
                <a:ea typeface="华文中宋" panose="02010600040101010101" pitchFamily="2" charset="-122"/>
              </a:rPr>
              <a:t>个源操作数；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701675" y="4785765"/>
            <a:ext cx="7424737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92" tIns="49545" rIns="99092" bIns="49545">
            <a:spAutoFit/>
          </a:bodyPr>
          <a:lstStyle>
            <a:lvl1pPr marL="457200" indent="-4572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buFont typeface="Wingdings" panose="05000000000000000000" pitchFamily="2" charset="2"/>
              <a:buChar char="Ø"/>
            </a:pPr>
            <a:r>
              <a:rPr lang="en-US" altLang="zh-CN" sz="2400">
                <a:ea typeface="华文中宋" panose="02010600040101010101" pitchFamily="2" charset="-122"/>
              </a:rPr>
              <a:t>rd</a:t>
            </a:r>
            <a:r>
              <a:rPr lang="zh-CN" altLang="en-US" sz="2400">
                <a:ea typeface="华文中宋" panose="02010600040101010101" pitchFamily="2" charset="-122"/>
              </a:rPr>
              <a:t>：目的寄存器；</a:t>
            </a: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698499" y="5306465"/>
            <a:ext cx="8370887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lvl1pPr marL="457200" indent="-4572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ea typeface="华文中宋" panose="02010600040101010101" pitchFamily="2" charset="-122"/>
              </a:rPr>
              <a:t>shamt</a:t>
            </a:r>
            <a:r>
              <a:rPr lang="zh-CN" altLang="en-US" sz="2400" dirty="0">
                <a:ea typeface="华文中宋" panose="02010600040101010101" pitchFamily="2" charset="-122"/>
              </a:rPr>
              <a:t>：对非移位指令为</a:t>
            </a:r>
            <a:r>
              <a:rPr lang="en-US" altLang="zh-CN" sz="2400" dirty="0">
                <a:ea typeface="华文中宋" panose="02010600040101010101" pitchFamily="2" charset="-122"/>
              </a:rPr>
              <a:t>00000</a:t>
            </a:r>
            <a:r>
              <a:rPr lang="zh-CN" altLang="en-US" sz="2400" dirty="0">
                <a:ea typeface="华文中宋" panose="02010600040101010101" pitchFamily="2" charset="-122"/>
              </a:rPr>
              <a:t>。移位指令为移位次数。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DEAD1-49DF-46A7-BC72-EE85A9CC6BA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114300"/>
            <a:ext cx="5797550" cy="373063"/>
          </a:xfrm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常见</a:t>
            </a:r>
            <a:r>
              <a:rPr lang="en-US" altLang="zh-CN" smtClean="0">
                <a:ea typeface="宋体" panose="02010600030101010101" pitchFamily="2" charset="-122"/>
              </a:rPr>
              <a:t>R</a:t>
            </a:r>
            <a:r>
              <a:rPr lang="zh-CN" altLang="en-US" smtClean="0">
                <a:ea typeface="宋体" panose="02010600030101010101" pitchFamily="2" charset="-122"/>
              </a:rPr>
              <a:t>型</a:t>
            </a:r>
            <a:r>
              <a:rPr lang="en-US" altLang="zh-CN" smtClean="0">
                <a:ea typeface="宋体" panose="02010600030101010101" pitchFamily="2" charset="-122"/>
              </a:rPr>
              <a:t>MIPS</a:t>
            </a:r>
            <a:r>
              <a:rPr lang="zh-CN" altLang="en-US" smtClean="0">
                <a:ea typeface="宋体" panose="02010600030101010101" pitchFamily="2" charset="-122"/>
              </a:rPr>
              <a:t>指令的操作码编码</a:t>
            </a:r>
            <a:r>
              <a:rPr lang="en-US" altLang="zh-CN" smtClean="0">
                <a:ea typeface="宋体" panose="02010600030101010101" pitchFamily="2" charset="-122"/>
              </a:rPr>
              <a:t>/</a:t>
            </a:r>
            <a:r>
              <a:rPr lang="zh-CN" altLang="en-US" smtClean="0">
                <a:ea typeface="宋体" panose="02010600030101010101" pitchFamily="2" charset="-122"/>
              </a:rPr>
              <a:t>解码表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" y="749286"/>
          <a:ext cx="9067753" cy="5344010"/>
        </p:xfrm>
        <a:graphic>
          <a:graphicData uri="http://schemas.openxmlformats.org/drawingml/2006/table">
            <a:tbl>
              <a:tblPr firstRow="1" bandRow="1"/>
              <a:tblGrid>
                <a:gridCol w="84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0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47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62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44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指令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[31:26]</a:t>
                      </a:r>
                      <a:endParaRPr lang="zh-CN" altLang="en-US" sz="2000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[25:21]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[20:16]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[15:11]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[10:6]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[5:0]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功能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000000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rs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rt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100000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寄存器加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sub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000000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rs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rt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100010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寄存器减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and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000000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rs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rt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100100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寄存器与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or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000000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rs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rt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100101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寄存器或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xor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000000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rs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rt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100110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寄存器异或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sll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000000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rt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sa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000000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左移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4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srl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000000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rt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sa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000010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逻辑右移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4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sra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000000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rt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rd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sa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000011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算术右移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4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jr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000000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rs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001000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寄存器跳转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DEAD1-49DF-46A7-BC72-EE85A9CC6BAA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938988" y="6281103"/>
            <a:ext cx="11461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>
                <a:hlinkClick r:id="rId2" action="ppaction://hlinksldjump"/>
              </a:rPr>
              <a:t>BACK</a:t>
            </a:r>
            <a:endParaRPr lang="en-US" altLang="zh-CN" sz="18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371548" y="6269673"/>
            <a:ext cx="11461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 smtClean="0">
                <a:hlinkClick r:id="rId3" action="ppaction://hlinksldjump"/>
              </a:rPr>
              <a:t>BACK2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114300"/>
            <a:ext cx="7867650" cy="372603"/>
          </a:xfrm>
        </p:spPr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型指令举例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6342" y="658286"/>
            <a:ext cx="75010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</a:rPr>
              <a:t>add  rd,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rs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,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rt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    #rd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←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rs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+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rt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sub  rd,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rs</a:t>
            </a:r>
            <a:r>
              <a:rPr lang="en-US" altLang="zh-CN" sz="2400" dirty="0" smtClean="0">
                <a:solidFill>
                  <a:schemeClr val="tx1"/>
                </a:solidFill>
              </a:rPr>
              <a:t>,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rt</a:t>
            </a:r>
            <a:r>
              <a:rPr lang="en-US" altLang="zh-CN" sz="2400" dirty="0" smtClean="0">
                <a:solidFill>
                  <a:schemeClr val="tx1"/>
                </a:solidFill>
              </a:rPr>
              <a:t>   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and  rd,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rs</a:t>
            </a:r>
            <a:r>
              <a:rPr lang="en-US" altLang="zh-CN" sz="2400" dirty="0" smtClean="0">
                <a:solidFill>
                  <a:schemeClr val="tx1"/>
                </a:solidFill>
              </a:rPr>
              <a:t>,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rt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or     rd,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rs</a:t>
            </a:r>
            <a:r>
              <a:rPr lang="en-US" altLang="zh-CN" sz="2400" dirty="0" smtClean="0">
                <a:solidFill>
                  <a:schemeClr val="tx1"/>
                </a:solidFill>
              </a:rPr>
              <a:t>,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rt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2400" dirty="0" err="1" smtClean="0">
                <a:solidFill>
                  <a:schemeClr val="tx1"/>
                </a:solidFill>
              </a:rPr>
              <a:t>xor</a:t>
            </a:r>
            <a:r>
              <a:rPr lang="en-US" altLang="zh-CN" sz="2400" dirty="0" smtClean="0">
                <a:solidFill>
                  <a:schemeClr val="tx1"/>
                </a:solidFill>
              </a:rPr>
              <a:t>   rd,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rs</a:t>
            </a:r>
            <a:r>
              <a:rPr lang="en-US" altLang="zh-CN" sz="2400" dirty="0" smtClean="0">
                <a:solidFill>
                  <a:schemeClr val="tx1"/>
                </a:solidFill>
              </a:rPr>
              <a:t>,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rt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02" y="3124296"/>
            <a:ext cx="6871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chemeClr val="tx1"/>
                </a:solidFill>
              </a:rPr>
              <a:t>sll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$</a:t>
            </a:r>
            <a:r>
              <a:rPr lang="en-US" altLang="zh-CN" sz="2400" b="1" dirty="0">
                <a:solidFill>
                  <a:schemeClr val="tx1"/>
                </a:solidFill>
              </a:rPr>
              <a:t>s1 ,$s2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, </a:t>
            </a:r>
            <a:r>
              <a:rPr lang="en-US" altLang="zh-CN" sz="2400" b="1" dirty="0">
                <a:solidFill>
                  <a:schemeClr val="tx1"/>
                </a:solidFill>
              </a:rPr>
              <a:t>2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       #$</a:t>
            </a:r>
            <a:r>
              <a:rPr lang="en-US" altLang="zh-CN" sz="2400" b="1" dirty="0">
                <a:solidFill>
                  <a:schemeClr val="tx1"/>
                </a:solidFill>
              </a:rPr>
              <a:t>s1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←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$s2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left shift 2</a:t>
            </a:r>
          </a:p>
          <a:p>
            <a:r>
              <a:rPr lang="en-US" altLang="zh-CN" sz="2400" dirty="0" err="1" smtClean="0">
                <a:solidFill>
                  <a:schemeClr val="tx1"/>
                </a:solidFill>
              </a:rPr>
              <a:t>srl</a:t>
            </a:r>
            <a:r>
              <a:rPr lang="en-US" altLang="zh-CN" sz="2400" dirty="0" smtClean="0">
                <a:solidFill>
                  <a:schemeClr val="tx1"/>
                </a:solidFill>
              </a:rPr>
              <a:t>  $s1 ,$s2, 2</a:t>
            </a:r>
          </a:p>
          <a:p>
            <a:r>
              <a:rPr lang="en-US" altLang="zh-CN" sz="2400" dirty="0" err="1" smtClean="0">
                <a:solidFill>
                  <a:schemeClr val="tx1"/>
                </a:solidFill>
              </a:rPr>
              <a:t>sra</a:t>
            </a:r>
            <a:r>
              <a:rPr lang="en-US" altLang="zh-CN" sz="2400" dirty="0" smtClean="0">
                <a:solidFill>
                  <a:schemeClr val="tx1"/>
                </a:solidFill>
              </a:rPr>
              <a:t>  $s1 ,$s2, 2 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8214" y="4940510"/>
            <a:ext cx="8742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chemeClr val="tx1"/>
                </a:solidFill>
              </a:rPr>
              <a:t>jr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$s2      # PC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←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$s2,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 寄存器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$s2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提供转移目的地。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1419" y="5576006"/>
            <a:ext cx="8635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chemeClr val="tx1"/>
                </a:solidFill>
              </a:rPr>
              <a:t>jr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$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ra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    # PC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←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$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ra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,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一般用于过程调用的返回。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DEAD1-49DF-46A7-BC72-EE85A9CC6BA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33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114300"/>
            <a:ext cx="7867650" cy="372603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I</a:t>
            </a:r>
            <a:r>
              <a:rPr lang="zh-CN" altLang="en-US" dirty="0">
                <a:solidFill>
                  <a:srgbClr val="C00000"/>
                </a:solidFill>
              </a:rPr>
              <a:t>型</a:t>
            </a:r>
            <a:r>
              <a:rPr lang="zh-CN" altLang="en-US" dirty="0" smtClean="0">
                <a:solidFill>
                  <a:srgbClr val="C00000"/>
                </a:solidFill>
              </a:rPr>
              <a:t>指令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76620" y="2287256"/>
            <a:ext cx="8357594" cy="838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指令中包含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个立即数，它可能是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个操作数，或存储器的偏移地址；</a:t>
            </a:r>
            <a:endParaRPr lang="zh-CN" altLang="en-US" sz="2400" b="1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86406" y="3070705"/>
            <a:ext cx="7848872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op</a:t>
            </a:r>
            <a:r>
              <a:rPr lang="zh-CN" altLang="en-US" sz="2400" b="1" dirty="0" smtClean="0"/>
              <a:t>：确定指令的功能；</a:t>
            </a:r>
            <a:endParaRPr lang="zh-CN" altLang="en-US" sz="2400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33765" y="3601617"/>
            <a:ext cx="8312553" cy="838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2400" b="1" dirty="0" err="1" smtClean="0"/>
              <a:t>rs</a:t>
            </a:r>
            <a:r>
              <a:rPr lang="zh-CN" altLang="en-US" sz="2400" b="1" dirty="0" smtClean="0"/>
              <a:t>：</a:t>
            </a:r>
            <a:r>
              <a:rPr lang="zh-CN" altLang="en-US" sz="2400" b="1" dirty="0"/>
              <a:t>一</a:t>
            </a:r>
            <a:r>
              <a:rPr lang="zh-CN" altLang="en-US" sz="2400" b="1" dirty="0" smtClean="0"/>
              <a:t>个源操作数，是寄存器操作数；或者在存取指令中用于偏移寻址方式中的基地址寄存器。</a:t>
            </a:r>
            <a:endParaRPr lang="zh-CN" altLang="en-US" sz="2400" b="1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33765" y="4380371"/>
            <a:ext cx="7848872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2400" b="1" dirty="0" err="1" smtClean="0"/>
              <a:t>rt</a:t>
            </a:r>
            <a:r>
              <a:rPr lang="zh-CN" altLang="en-US" sz="2400" b="1" dirty="0" smtClean="0"/>
              <a:t>：目的寄存器；</a:t>
            </a:r>
            <a:endParaRPr lang="zh-CN" altLang="en-US" sz="2400" b="1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33765" y="4911283"/>
            <a:ext cx="7848872" cy="1946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600" b="1"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600" b="1"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600" b="1"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Immediate</a:t>
            </a:r>
            <a:r>
              <a:rPr lang="zh-CN" altLang="en-US" sz="2400" b="1" dirty="0" smtClean="0"/>
              <a:t>：立即数，可以是第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个源操作数</a:t>
            </a:r>
            <a:r>
              <a:rPr lang="zh-CN" altLang="en-US" sz="2400" b="1" dirty="0" smtClean="0"/>
              <a:t>，或者是偏移寻址中的偏移量。即：根据指令的不同，可以表示立即寻址的操作数，也是可以与寄存器</a:t>
            </a:r>
            <a:r>
              <a:rPr lang="en-US" altLang="zh-CN" sz="2400" b="1" dirty="0" err="1" smtClean="0"/>
              <a:t>rs</a:t>
            </a:r>
            <a:r>
              <a:rPr lang="zh-CN" altLang="en-US" sz="2400" b="1" dirty="0" smtClean="0"/>
              <a:t>组成偏移寻址方式。</a:t>
            </a:r>
            <a:endParaRPr lang="en-US" altLang="zh-CN" sz="2400" b="1" dirty="0" smtClean="0"/>
          </a:p>
          <a:p>
            <a:pPr algn="l"/>
            <a:endParaRPr lang="zh-CN" altLang="en-US" sz="24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0" y="869576"/>
            <a:ext cx="9144000" cy="1380918"/>
            <a:chOff x="1543777" y="1974162"/>
            <a:chExt cx="5795389" cy="1067982"/>
          </a:xfrm>
        </p:grpSpPr>
        <p:sp>
          <p:nvSpPr>
            <p:cNvPr id="10" name="矩形 9"/>
            <p:cNvSpPr/>
            <p:nvPr/>
          </p:nvSpPr>
          <p:spPr>
            <a:xfrm>
              <a:off x="1578526" y="2307386"/>
              <a:ext cx="1224136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0000"/>
                  </a:solidFill>
                </a:rPr>
                <a:t>op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802662" y="2307386"/>
              <a:ext cx="864096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 smtClean="0">
                  <a:solidFill>
                    <a:srgbClr val="FF0000"/>
                  </a:solidFill>
                </a:rPr>
                <a:t>rs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666758" y="2307386"/>
              <a:ext cx="864096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 smtClean="0">
                  <a:solidFill>
                    <a:srgbClr val="FF0000"/>
                  </a:solidFill>
                </a:rPr>
                <a:t>rt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30854" y="2307386"/>
              <a:ext cx="2808312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0000"/>
                  </a:solidFill>
                </a:rPr>
                <a:t>immediate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543777" y="2682104"/>
              <a:ext cx="5760640" cy="360040"/>
              <a:chOff x="1635795" y="3284984"/>
              <a:chExt cx="5760640" cy="3600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635795" y="3284984"/>
                <a:ext cx="122413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6</a:t>
                </a:r>
                <a:r>
                  <a:rPr lang="zh-CN" altLang="en-US" sz="2000" b="1" dirty="0" smtClean="0">
                    <a:solidFill>
                      <a:schemeClr val="tx1"/>
                    </a:solidFill>
                  </a:rPr>
                  <a:t>位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859931" y="3284984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5</a:t>
                </a:r>
                <a:r>
                  <a:rPr lang="zh-CN" altLang="en-US" sz="2000" b="1" dirty="0" smtClean="0">
                    <a:solidFill>
                      <a:schemeClr val="tx1"/>
                    </a:solidFill>
                  </a:rPr>
                  <a:t>位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724027" y="3284984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5</a:t>
                </a:r>
                <a:r>
                  <a:rPr lang="zh-CN" altLang="en-US" sz="2000" b="1" dirty="0" smtClean="0">
                    <a:solidFill>
                      <a:schemeClr val="tx1"/>
                    </a:solidFill>
                  </a:rPr>
                  <a:t>位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588123" y="3284984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452219" y="3284984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16</a:t>
                </a:r>
                <a:r>
                  <a:rPr lang="zh-CN" altLang="en-US" sz="2000" b="1" dirty="0" smtClean="0">
                    <a:solidFill>
                      <a:schemeClr val="tx1"/>
                    </a:solidFill>
                  </a:rPr>
                  <a:t>位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316315" y="3284984"/>
                <a:ext cx="1080120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543777" y="1974162"/>
              <a:ext cx="5760640" cy="360040"/>
              <a:chOff x="1635795" y="3284984"/>
              <a:chExt cx="5760640" cy="36004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635795" y="3284984"/>
                <a:ext cx="1258884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31     26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859931" y="3284984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25    21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724027" y="3284984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20    16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588123" y="3284984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15   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452219" y="3284984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6316315" y="3284984"/>
                <a:ext cx="1080120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0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DEAD1-49DF-46A7-BC72-EE85A9CC6BA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3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114300"/>
            <a:ext cx="4622800" cy="373063"/>
          </a:xfrm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常见</a:t>
            </a:r>
            <a:r>
              <a:rPr lang="en-US" altLang="zh-CN" smtClean="0">
                <a:ea typeface="宋体" panose="02010600030101010101" pitchFamily="2" charset="-122"/>
              </a:rPr>
              <a:t>I</a:t>
            </a:r>
            <a:r>
              <a:rPr lang="zh-CN" altLang="en-US" smtClean="0">
                <a:ea typeface="宋体" panose="02010600030101010101" pitchFamily="2" charset="-122"/>
              </a:rPr>
              <a:t>型</a:t>
            </a:r>
            <a:r>
              <a:rPr lang="en-US" altLang="zh-CN" smtClean="0">
                <a:ea typeface="宋体" panose="02010600030101010101" pitchFamily="2" charset="-122"/>
              </a:rPr>
              <a:t>MIPS</a:t>
            </a:r>
            <a:r>
              <a:rPr lang="zh-CN" altLang="en-US" smtClean="0">
                <a:ea typeface="宋体" panose="02010600030101010101" pitchFamily="2" charset="-122"/>
              </a:rPr>
              <a:t>指令的编码</a:t>
            </a:r>
            <a:r>
              <a:rPr lang="en-US" altLang="zh-CN" smtClean="0">
                <a:ea typeface="宋体" panose="02010600030101010101" pitchFamily="2" charset="-122"/>
              </a:rPr>
              <a:t>/</a:t>
            </a:r>
            <a:r>
              <a:rPr lang="zh-CN" altLang="en-US" smtClean="0">
                <a:ea typeface="宋体" panose="02010600030101010101" pitchFamily="2" charset="-122"/>
              </a:rPr>
              <a:t>解码表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0" y="863611"/>
          <a:ext cx="9144001" cy="4703470"/>
        </p:xfrm>
        <a:graphic>
          <a:graphicData uri="http://schemas.openxmlformats.org/drawingml/2006/table">
            <a:tbl>
              <a:tblPr firstRow="1" bandRow="1"/>
              <a:tblGrid>
                <a:gridCol w="851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99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6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03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指令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latin typeface="+mn-lt"/>
                          <a:ea typeface="+mj-ea"/>
                        </a:rPr>
                        <a:t>[31:26]</a:t>
                      </a:r>
                      <a:endParaRPr lang="zh-CN" altLang="en-US" sz="2000" b="0" dirty="0">
                        <a:ln>
                          <a:solidFill>
                            <a:sysClr val="windowText" lastClr="000000"/>
                          </a:solidFill>
                        </a:ln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[25:21]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[20:16]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[15:0]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功能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addi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001000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rs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rt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immediate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立即数加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andi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001100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rs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rt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immediate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立即数与</a:t>
                      </a:r>
                      <a:endParaRPr lang="en-US" altLang="zh-CN" sz="2000" dirty="0" smtClean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ori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001101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rs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rt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immediate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立即数或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xori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001110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rs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rt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immediate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立即数异或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lw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100011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rs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rt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immediate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取字数据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sw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101011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rs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rt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immediate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存字数据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beq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000100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rs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rt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immediate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相等转移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0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bne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000101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rs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rt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immediate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不等转移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0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lui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001111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00000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rt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immediate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设置高位</a:t>
                      </a:r>
                      <a:endParaRPr lang="zh-CN" altLang="en-US" sz="20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 anchor="ctr">
                    <a:solidFill>
                      <a:srgbClr val="FD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5DEAD1-49DF-46A7-BC72-EE85A9CC6BA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Web">
      <a:majorFont>
        <a:latin typeface="Arial"/>
        <a:ea typeface=""/>
        <a:cs typeface=""/>
      </a:majorFont>
      <a:minorFont>
        <a:latin typeface="宋体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63500" tIns="25400" rIns="63500" bIns="254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63500" tIns="25400" rIns="63500" bIns="254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We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e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e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e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e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e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66492</TotalTime>
  <Pages>39</Pages>
  <Words>1852</Words>
  <Application>Microsoft Office PowerPoint</Application>
  <PresentationFormat>信纸(8.5x11 英寸)</PresentationFormat>
  <Paragraphs>529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黑体</vt:lpstr>
      <vt:lpstr>华文中宋</vt:lpstr>
      <vt:lpstr>宋体</vt:lpstr>
      <vt:lpstr>Arial</vt:lpstr>
      <vt:lpstr>Times New Roman</vt:lpstr>
      <vt:lpstr>Wingdings</vt:lpstr>
      <vt:lpstr>Web</vt:lpstr>
      <vt:lpstr>处理器设计实验安排</vt:lpstr>
      <vt:lpstr>实验一、单周期CPU</vt:lpstr>
      <vt:lpstr>1: MIPS 指令系统</vt:lpstr>
      <vt:lpstr>MIPS的指令格式</vt:lpstr>
      <vt:lpstr>R型指令</vt:lpstr>
      <vt:lpstr>常见R型MIPS指令的操作码编码/解码表</vt:lpstr>
      <vt:lpstr>R型指令举例</vt:lpstr>
      <vt:lpstr>I型指令</vt:lpstr>
      <vt:lpstr>常见I型MIPS指令的编码/解码表</vt:lpstr>
      <vt:lpstr>I型指令举例</vt:lpstr>
      <vt:lpstr>J型指令</vt:lpstr>
      <vt:lpstr>MIPS的通用寄存器</vt:lpstr>
      <vt:lpstr>MIPS 的寻址方式</vt:lpstr>
      <vt:lpstr>Example：汇编形式与指令的对应</vt:lpstr>
      <vt:lpstr>Example：汇编形式与指令的对应</vt:lpstr>
      <vt:lpstr>MIPS的call/return/ jump/branch和compare指令</vt:lpstr>
    </vt:vector>
  </TitlesOfParts>
  <Company>Wayne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 Design Principles</dc:title>
  <dc:subject>ECE4680: Computer Organization and Architecture</dc:subject>
  <dc:creator>gchen</dc:creator>
  <cp:keywords/>
  <dc:description/>
  <cp:lastModifiedBy>Think</cp:lastModifiedBy>
  <cp:revision>854</cp:revision>
  <cp:lastPrinted>1998-05-09T14:21:22Z</cp:lastPrinted>
  <dcterms:created xsi:type="dcterms:W3CDTF">1996-09-09T12:16:58Z</dcterms:created>
  <dcterms:modified xsi:type="dcterms:W3CDTF">2021-05-10T02:11:10Z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vipin@eng.wayne.edu</vt:lpwstr>
  </property>
  <property fmtid="{D5CDD505-2E9C-101B-9397-08002B2CF9AE}" pid="8" name="HomePage">
    <vt:lpwstr>http://www.pdcl.eng.wayne.edu/~vipin</vt:lpwstr>
  </property>
  <property fmtid="{D5CDD505-2E9C-101B-9397-08002B2CF9AE}" pid="9" name="Other">
    <vt:lpwstr>Vipin Chaudhary_x000d_
Dept. of Electrical &amp; Computer Engineering_x000d_
Wayne State University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C:\WINDOWS\Desktop\VIPIN\WSU\ACADEMIC\COURSES\ECE468\SLIDES\web</vt:lpwstr>
  </property>
</Properties>
</file>