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86" autoAdjust="0"/>
    <p:restoredTop sz="74194" autoAdjust="0"/>
  </p:normalViewPr>
  <p:slideViewPr>
    <p:cSldViewPr snapToGrid="0" snapToObjects="1" showGuides="1">
      <p:cViewPr>
        <p:scale>
          <a:sx n="78" d="100"/>
          <a:sy n="78" d="100"/>
        </p:scale>
        <p:origin x="528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ni/Desktop/github-job-posting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ni/Desktop/popular-languag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Sheet!$B$1</c:f>
              <c:strCache>
                <c:ptCount val="1"/>
                <c:pt idx="0">
                  <c:v>Number of Jobs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Sheet!$A$2:$A$8</c:f>
              <c:strCache>
                <c:ptCount val="7"/>
                <c:pt idx="0">
                  <c:v>Austin</c:v>
                </c:pt>
                <c:pt idx="1">
                  <c:v>San Francisco</c:v>
                </c:pt>
                <c:pt idx="2">
                  <c:v>Los Angeles</c:v>
                </c:pt>
                <c:pt idx="3">
                  <c:v>New York</c:v>
                </c:pt>
                <c:pt idx="4">
                  <c:v>Seattle</c:v>
                </c:pt>
                <c:pt idx="5">
                  <c:v>Detroit</c:v>
                </c:pt>
                <c:pt idx="6">
                  <c:v>Washington DC</c:v>
                </c:pt>
              </c:strCache>
            </c:strRef>
          </c:cat>
          <c:val>
            <c:numRef>
              <c:f>Sheet!$B$2:$B$8</c:f>
              <c:numCache>
                <c:formatCode>General</c:formatCode>
                <c:ptCount val="7"/>
                <c:pt idx="0">
                  <c:v>434</c:v>
                </c:pt>
                <c:pt idx="1">
                  <c:v>435</c:v>
                </c:pt>
                <c:pt idx="2">
                  <c:v>640</c:v>
                </c:pt>
                <c:pt idx="3">
                  <c:v>3226</c:v>
                </c:pt>
                <c:pt idx="4">
                  <c:v>3375</c:v>
                </c:pt>
                <c:pt idx="5">
                  <c:v>3945</c:v>
                </c:pt>
                <c:pt idx="6">
                  <c:v>5316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AA-894D-A513-6D8C987037C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604924191"/>
        <c:axId val="1604468719"/>
      </c:barChart>
      <c:catAx>
        <c:axId val="160492419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Location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4468719"/>
        <c:crosses val="autoZero"/>
        <c:auto val="1"/>
        <c:lblAlgn val="ctr"/>
        <c:lblOffset val="100"/>
        <c:noMultiLvlLbl val="0"/>
      </c:catAx>
      <c:valAx>
        <c:axId val="16044687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49241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'popular-languages'!$B$1</c:f>
              <c:strCache>
                <c:ptCount val="1"/>
                <c:pt idx="0">
                  <c:v> Average Annual Salary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'popular-languages'!$A$2:$A$11</c:f>
              <c:strCache>
                <c:ptCount val="10"/>
                <c:pt idx="0">
                  <c:v>PHP </c:v>
                </c:pt>
                <c:pt idx="1">
                  <c:v>SQL </c:v>
                </c:pt>
                <c:pt idx="2">
                  <c:v>C# </c:v>
                </c:pt>
                <c:pt idx="3">
                  <c:v>R </c:v>
                </c:pt>
                <c:pt idx="4">
                  <c:v>Go </c:v>
                </c:pt>
                <c:pt idx="5">
                  <c:v>Java </c:v>
                </c:pt>
                <c:pt idx="6">
                  <c:v>Javascript </c:v>
                </c:pt>
                <c:pt idx="7">
                  <c:v>C++ </c:v>
                </c:pt>
                <c:pt idx="8">
                  <c:v>Python </c:v>
                </c:pt>
                <c:pt idx="9">
                  <c:v>Swift </c:v>
                </c:pt>
              </c:strCache>
            </c:strRef>
          </c:cat>
          <c:val>
            <c:numRef>
              <c:f>'popular-languages'!$B$2:$B$11</c:f>
              <c:numCache>
                <c:formatCode>General</c:formatCode>
                <c:ptCount val="10"/>
                <c:pt idx="0">
                  <c:v>84727</c:v>
                </c:pt>
                <c:pt idx="1">
                  <c:v>84793</c:v>
                </c:pt>
                <c:pt idx="2">
                  <c:v>88726</c:v>
                </c:pt>
                <c:pt idx="3">
                  <c:v>92037</c:v>
                </c:pt>
                <c:pt idx="4">
                  <c:v>94082</c:v>
                </c:pt>
                <c:pt idx="5">
                  <c:v>101013</c:v>
                </c:pt>
                <c:pt idx="6">
                  <c:v>110981</c:v>
                </c:pt>
                <c:pt idx="7">
                  <c:v>113865</c:v>
                </c:pt>
                <c:pt idx="8">
                  <c:v>114383</c:v>
                </c:pt>
                <c:pt idx="9">
                  <c:v>130801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3-B947-A6BB-6A1DC4123B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96398991"/>
        <c:axId val="1396400031"/>
      </c:barChart>
      <c:catAx>
        <c:axId val="139639899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Language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6400031"/>
        <c:crosses val="autoZero"/>
        <c:auto val="1"/>
        <c:lblAlgn val="ctr"/>
        <c:lblOffset val="100"/>
        <c:noMultiLvlLbl val="0"/>
      </c:catAx>
      <c:valAx>
        <c:axId val="13964000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Annual Salary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6398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33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54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58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rani-misra/coursera/blob/main/IBM%20Data%20Analyst%20Capstone%20Project/IBM%20Data%20Analyst%20Capstone%20Project%20Dasboards%20Updated.pdf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825625"/>
            <a:ext cx="4791620" cy="2374497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Tracking Technology: An Analysis into a Stack Overflow Developer Survey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47795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RANI MISRA</a:t>
            </a:r>
          </a:p>
          <a:p>
            <a:pPr marL="0" indent="0">
              <a:buNone/>
            </a:pPr>
            <a:r>
              <a:rPr lang="en-US" dirty="0"/>
              <a:t>24 AUGUST 2024</a:t>
            </a:r>
          </a:p>
        </p:txBody>
      </p:sp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1414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IBM Plex Mono" panose="020B0509050203000203" pitchFamily="49" charset="77"/>
              </a:rPr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MySQL</a:t>
            </a:r>
            <a:r>
              <a:rPr lang="en-US" dirty="0"/>
              <a:t> is the leading database management system. </a:t>
            </a:r>
          </a:p>
          <a:p>
            <a:r>
              <a:rPr lang="en-US" b="1" dirty="0"/>
              <a:t>Microsoft SQL Server </a:t>
            </a:r>
            <a:r>
              <a:rPr lang="en-US" dirty="0"/>
              <a:t>and </a:t>
            </a:r>
            <a:r>
              <a:rPr lang="en-US" b="1" dirty="0"/>
              <a:t>PostgreSQL</a:t>
            </a:r>
            <a:r>
              <a:rPr lang="en-US" dirty="0"/>
              <a:t> closely follow behind. </a:t>
            </a:r>
          </a:p>
          <a:p>
            <a:r>
              <a:rPr lang="en-US" b="1" dirty="0"/>
              <a:t>MongoDB</a:t>
            </a:r>
            <a:r>
              <a:rPr lang="en-US" dirty="0"/>
              <a:t> is the top NoSQL database.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IBM Plex Mono" panose="020B0509050203000203" pitchFamily="49" charset="77"/>
              </a:rPr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Popularity of </a:t>
            </a:r>
            <a:r>
              <a:rPr lang="en-US" b="1" dirty="0"/>
              <a:t>MySQL</a:t>
            </a:r>
            <a:r>
              <a:rPr lang="en-US" dirty="0"/>
              <a:t>, </a:t>
            </a:r>
            <a:r>
              <a:rPr lang="en-US" b="1" dirty="0"/>
              <a:t>Microsoft</a:t>
            </a:r>
            <a:r>
              <a:rPr lang="en-US" dirty="0"/>
              <a:t> </a:t>
            </a:r>
            <a:r>
              <a:rPr lang="en-US" b="1" dirty="0"/>
              <a:t>SQL Server</a:t>
            </a:r>
            <a:r>
              <a:rPr lang="en-US" dirty="0"/>
              <a:t>, and </a:t>
            </a:r>
            <a:r>
              <a:rPr lang="en-US" b="1" dirty="0"/>
              <a:t>PostgreSQL</a:t>
            </a:r>
            <a:r>
              <a:rPr lang="en-US" dirty="0"/>
              <a:t> highlights the need for relational databases across various software development applications. </a:t>
            </a:r>
          </a:p>
          <a:p>
            <a:r>
              <a:rPr lang="en-US" dirty="0"/>
              <a:t>The high presence of MongoDB illustrates a trend towards NoSQL methods caused by the need of flexible data models. </a:t>
            </a:r>
          </a:p>
          <a:p>
            <a:r>
              <a:rPr lang="en-US" dirty="0"/>
              <a:t>The variety of databases present in the Top 10 depict how specific tools are required for different applications depending on the requirements and analyses to be performed. 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31836" y="2386941"/>
            <a:ext cx="7221964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These dashboards can be accessed using the link below;</a:t>
            </a:r>
          </a:p>
          <a:p>
            <a:pPr marL="0" indent="0">
              <a:buNone/>
            </a:pPr>
            <a:r>
              <a:rPr lang="en-US" sz="2200" dirty="0">
                <a:hlinkClick r:id="rId2"/>
              </a:rPr>
              <a:t>https://github.com/rani-misra/coursera/blob/main/IBM%20Data%20Analyst%20Capstone%20Project/IBM%20Data%20Analyst%20Capstone%20Project%20Dasboards%20Updated.pdf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 USAGE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622484E8-DEB5-B64E-BE4C-23AAD90BB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721" t="3924" r="11849" b="23651"/>
          <a:stretch/>
        </p:blipFill>
        <p:spPr>
          <a:xfrm>
            <a:off x="2121583" y="1485900"/>
            <a:ext cx="7948833" cy="4769947"/>
          </a:xfr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BF0D90D-F1ED-EDB7-5592-4099DE4681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15" t="4874" r="12465" b="23530"/>
          <a:stretch/>
        </p:blipFill>
        <p:spPr>
          <a:xfrm>
            <a:off x="2175494" y="1436915"/>
            <a:ext cx="7841011" cy="465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F75887E-F631-63A6-8006-2AD98900E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35" t="4379" r="12255" b="26041"/>
          <a:stretch/>
        </p:blipFill>
        <p:spPr>
          <a:xfrm>
            <a:off x="2107073" y="1526650"/>
            <a:ext cx="7977853" cy="461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continued popularity of </a:t>
            </a:r>
            <a:r>
              <a:rPr lang="en-US" b="1" dirty="0"/>
              <a:t>JavaScript</a:t>
            </a:r>
            <a:r>
              <a:rPr lang="en-US" dirty="0"/>
              <a:t> and </a:t>
            </a:r>
            <a:r>
              <a:rPr lang="en-US" b="1" dirty="0"/>
              <a:t>HTML/CSS </a:t>
            </a:r>
            <a:r>
              <a:rPr lang="en-US" dirty="0"/>
              <a:t>are leading programming languages. </a:t>
            </a:r>
          </a:p>
          <a:p>
            <a:r>
              <a:rPr lang="en-US" dirty="0"/>
              <a:t>The industry reliance on </a:t>
            </a:r>
            <a:r>
              <a:rPr lang="en-US" b="1" dirty="0"/>
              <a:t>MySQL</a:t>
            </a:r>
            <a:r>
              <a:rPr lang="en-US" dirty="0"/>
              <a:t> as a database management system. </a:t>
            </a:r>
          </a:p>
          <a:p>
            <a:r>
              <a:rPr lang="en-US" dirty="0"/>
              <a:t>Evolving nature of web technologies that could lead to the introduction of new programming languages and databases. 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900" dirty="0">
                <a:latin typeface="IBM Plex Mono" panose="020B0509050203000203" pitchFamily="49" charset="77"/>
              </a:rPr>
              <a:t>Findings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sz="3400" u="sng" dirty="0"/>
              <a:t>Trends in Technology</a:t>
            </a:r>
            <a:r>
              <a:rPr lang="en-US" sz="3400" dirty="0"/>
              <a:t>: JavaScript and HTML/CSS dominating other programming languages illustrates the importance of its foundations in web development. </a:t>
            </a:r>
          </a:p>
          <a:p>
            <a:pPr>
              <a:lnSpc>
                <a:spcPct val="120000"/>
              </a:lnSpc>
            </a:pPr>
            <a:r>
              <a:rPr lang="en-US" sz="3400" u="sng" dirty="0"/>
              <a:t>Data Management</a:t>
            </a:r>
            <a:r>
              <a:rPr lang="en-US" sz="3400" dirty="0"/>
              <a:t>: Use of SQL DBMSs such as MySQL, Microsoft SQL Server, and PostgreSQL highlights the critical role of effective data management in web development. </a:t>
            </a:r>
            <a:endParaRPr lang="en-US" sz="3400" u="sng" dirty="0"/>
          </a:p>
          <a:p>
            <a:pPr>
              <a:lnSpc>
                <a:spcPct val="120000"/>
              </a:lnSpc>
            </a:pPr>
            <a:r>
              <a:rPr lang="en-US" sz="3400" u="sng" dirty="0"/>
              <a:t>Diverse Tools</a:t>
            </a:r>
            <a:r>
              <a:rPr lang="en-US" sz="3400" dirty="0"/>
              <a:t>: The diversity in preferred languages and databases illustrates a variety of skills and tools provided by each for varied requirements in performance.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900" dirty="0">
                <a:latin typeface="IBM Plex Mono" panose="020B0509050203000203" pitchFamily="49" charset="77"/>
              </a:rPr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sz="3400" u="sng" dirty="0"/>
              <a:t>Continued Use</a:t>
            </a:r>
            <a:r>
              <a:rPr lang="en-US" sz="3400" dirty="0"/>
              <a:t>: The consistent use of leading programming languages depicts the continued importance of web development  in the programming space due to a growing reliance on online platforms and digital media. </a:t>
            </a:r>
            <a:endParaRPr lang="en-US" sz="3400" u="sng" dirty="0"/>
          </a:p>
          <a:p>
            <a:pPr>
              <a:lnSpc>
                <a:spcPct val="120000"/>
              </a:lnSpc>
            </a:pPr>
            <a:r>
              <a:rPr lang="en-US" sz="3400" u="sng" dirty="0"/>
              <a:t>Database Characteristics</a:t>
            </a:r>
            <a:r>
              <a:rPr lang="en-US" sz="3400" dirty="0"/>
              <a:t>: Organizations must take into account data structure and performance when selecting database to best suit their needs. </a:t>
            </a:r>
          </a:p>
          <a:p>
            <a:pPr>
              <a:lnSpc>
                <a:spcPct val="120000"/>
              </a:lnSpc>
            </a:pPr>
            <a:r>
              <a:rPr lang="en-US" sz="3400" u="sng" dirty="0"/>
              <a:t>Standardization With Variety</a:t>
            </a:r>
            <a:r>
              <a:rPr lang="en-US" sz="3400" dirty="0"/>
              <a:t>: While leading programming languages are presented as the industry standard, certain varying languages are also used in accordance to the organization’s needs. 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The results illustrate that the programming industry is innovative and always changing. Programmers must adapt to new tools introduced in the development landscape. </a:t>
            </a:r>
          </a:p>
          <a:p>
            <a:r>
              <a:rPr lang="en-US" dirty="0"/>
              <a:t>Developers must </a:t>
            </a:r>
          </a:p>
          <a:p>
            <a:pPr lvl="1"/>
            <a:r>
              <a:rPr lang="en-US" dirty="0"/>
              <a:t>be willing to learn a diverse group of languages,</a:t>
            </a:r>
          </a:p>
          <a:p>
            <a:pPr lvl="1"/>
            <a:r>
              <a:rPr lang="en-US" dirty="0"/>
              <a:t>meet the demands of evolving applications through database management systems,</a:t>
            </a:r>
          </a:p>
          <a:p>
            <a:pPr lvl="1"/>
            <a:r>
              <a:rPr lang="en-US" dirty="0"/>
              <a:t>and use the right tools for optimal performance in development.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5400" dirty="0"/>
              <a:t>Highest Job Postings by Location</a:t>
            </a:r>
          </a:p>
          <a:p>
            <a:pPr marL="514350" indent="-514350">
              <a:buAutoNum type="arabicPeriod"/>
            </a:pPr>
            <a:r>
              <a:rPr lang="en-US" sz="5400" dirty="0"/>
              <a:t>Highest Average Annual Salary by Language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7A04027-7BB8-1EE8-5308-4BD8248768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8384803"/>
              </p:ext>
            </p:extLst>
          </p:nvPr>
        </p:nvGraphicFramePr>
        <p:xfrm>
          <a:off x="832757" y="1502229"/>
          <a:ext cx="10515600" cy="4441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9DFF48E-9412-FD15-A47C-EEE8860785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920191"/>
              </p:ext>
            </p:extLst>
          </p:nvPr>
        </p:nvGraphicFramePr>
        <p:xfrm>
          <a:off x="767443" y="1518556"/>
          <a:ext cx="10515599" cy="4490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Most in-demand programming languages:</a:t>
            </a:r>
          </a:p>
          <a:p>
            <a:pPr lvl="1"/>
            <a:r>
              <a:rPr lang="en-US" sz="1800" b="1" dirty="0"/>
              <a:t>JavaScript, HTML/CSS, SQL, Bash/Shell/PowerShell, Python</a:t>
            </a:r>
          </a:p>
          <a:p>
            <a:r>
              <a:rPr lang="en-US" sz="2200" dirty="0"/>
              <a:t>Most in-demand databases:</a:t>
            </a:r>
          </a:p>
          <a:p>
            <a:pPr lvl="1"/>
            <a:r>
              <a:rPr lang="en-US" sz="1800" b="1" dirty="0"/>
              <a:t>MySQL, Microsoft SQL Server, </a:t>
            </a:r>
            <a:r>
              <a:rPr lang="en-US" sz="1800" b="1" dirty="0" err="1"/>
              <a:t>PostgreSQl</a:t>
            </a:r>
            <a:r>
              <a:rPr lang="en-US" sz="1800" b="1" dirty="0"/>
              <a:t>, SQLite, MongoDB</a:t>
            </a:r>
          </a:p>
          <a:p>
            <a:r>
              <a:rPr lang="en-US" sz="2200" dirty="0"/>
              <a:t>Popular Platforms:</a:t>
            </a:r>
          </a:p>
          <a:p>
            <a:pPr lvl="1"/>
            <a:r>
              <a:rPr lang="en-US" sz="1800" b="1" dirty="0"/>
              <a:t>Windows, Linux, Docker, AWS, MacOS</a:t>
            </a:r>
          </a:p>
          <a:p>
            <a:r>
              <a:rPr lang="en-US" sz="2200" dirty="0"/>
              <a:t>Popular Web Frames: </a:t>
            </a:r>
          </a:p>
          <a:p>
            <a:pPr lvl="1"/>
            <a:r>
              <a:rPr lang="en-US" sz="1800" b="1" dirty="0"/>
              <a:t>jQuery, Angular/</a:t>
            </a:r>
            <a:r>
              <a:rPr lang="en-US" sz="1800" b="1" dirty="0" err="1"/>
              <a:t>Angular.js</a:t>
            </a:r>
            <a:r>
              <a:rPr lang="en-US" sz="1800" b="1" dirty="0"/>
              <a:t>, </a:t>
            </a:r>
            <a:r>
              <a:rPr lang="en-US" sz="1800" b="1" dirty="0" err="1"/>
              <a:t>React.js</a:t>
            </a:r>
            <a:r>
              <a:rPr lang="en-US" sz="1800" b="1" dirty="0"/>
              <a:t>, ASP.NET, Express</a:t>
            </a:r>
          </a:p>
          <a:p>
            <a:r>
              <a:rPr lang="en-US" sz="2200" dirty="0"/>
              <a:t>Future Technology Trends:</a:t>
            </a:r>
          </a:p>
          <a:p>
            <a:pPr lvl="1"/>
            <a:r>
              <a:rPr lang="en-US" sz="1800" b="1" dirty="0"/>
              <a:t>Python</a:t>
            </a:r>
            <a:r>
              <a:rPr lang="en-US" sz="1800" dirty="0"/>
              <a:t> gains popularity, reaching the top three programming languages used. </a:t>
            </a:r>
          </a:p>
          <a:p>
            <a:pPr lvl="1"/>
            <a:r>
              <a:rPr lang="en-US" sz="1800" b="1" dirty="0"/>
              <a:t>MongoDB</a:t>
            </a:r>
            <a:r>
              <a:rPr lang="en-US" sz="1800" dirty="0"/>
              <a:t>, </a:t>
            </a:r>
            <a:r>
              <a:rPr lang="en-US" sz="1800" b="1" dirty="0"/>
              <a:t>Redis</a:t>
            </a:r>
            <a:r>
              <a:rPr lang="en-US" sz="1800" dirty="0"/>
              <a:t>, and </a:t>
            </a:r>
            <a:r>
              <a:rPr lang="en-US" sz="1800" b="1" dirty="0"/>
              <a:t>Elasticsearch</a:t>
            </a:r>
            <a:r>
              <a:rPr lang="en-US" sz="1800" dirty="0"/>
              <a:t> have increase usage when it comes to database management systems. 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Various key trends have presented itself over the last decade in the programming and technology landscape. </a:t>
            </a:r>
          </a:p>
          <a:p>
            <a:r>
              <a:rPr lang="en-US" sz="2600" dirty="0"/>
              <a:t>These trends provide insights into the evolving environment of programming languages, frameworks, and demographics of developers.</a:t>
            </a:r>
          </a:p>
          <a:p>
            <a:r>
              <a:rPr lang="en-US" sz="2600" b="1" dirty="0"/>
              <a:t>Stack Overflow </a:t>
            </a:r>
            <a:r>
              <a:rPr lang="en-US" sz="2600" dirty="0"/>
              <a:t>conducts a thorough survey amongst professional developers worldwide.  </a:t>
            </a:r>
          </a:p>
          <a:p>
            <a:r>
              <a:rPr lang="en-US" sz="2600" dirty="0"/>
              <a:t>Almost 90,000 developers participated in this survey in 2019. 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Autofit/>
          </a:bodyPr>
          <a:lstStyle/>
          <a:p>
            <a:r>
              <a:rPr lang="en-US" sz="2600" dirty="0"/>
              <a:t>Data is gathered from a survey conducted by </a:t>
            </a:r>
            <a:r>
              <a:rPr lang="en-US" sz="2600" b="1" dirty="0"/>
              <a:t>Stack Overflow</a:t>
            </a:r>
            <a:r>
              <a:rPr lang="en-US" sz="2600" dirty="0"/>
              <a:t> from </a:t>
            </a:r>
            <a:r>
              <a:rPr lang="en-US" sz="2600" b="1" dirty="0"/>
              <a:t>January 23 to February 14 in 2019 </a:t>
            </a:r>
            <a:r>
              <a:rPr lang="en-US" sz="2600" dirty="0"/>
              <a:t>and involved </a:t>
            </a:r>
            <a:r>
              <a:rPr lang="en-US" sz="2600" b="1" dirty="0"/>
              <a:t>88,883 software developers </a:t>
            </a:r>
            <a:r>
              <a:rPr lang="en-US" sz="2600" dirty="0"/>
              <a:t>from </a:t>
            </a:r>
            <a:r>
              <a:rPr lang="en-US" sz="2600" b="1" dirty="0"/>
              <a:t>179 countries</a:t>
            </a:r>
            <a:r>
              <a:rPr lang="en-US" sz="2600" dirty="0"/>
              <a:t>. </a:t>
            </a:r>
          </a:p>
          <a:p>
            <a:r>
              <a:rPr lang="en-US" sz="2600" dirty="0"/>
              <a:t>This research was conducted through completing labs provided by </a:t>
            </a:r>
            <a:r>
              <a:rPr lang="en-US" sz="2600" b="1" dirty="0"/>
              <a:t>IBM</a:t>
            </a:r>
            <a:r>
              <a:rPr lang="en-US" sz="2600" dirty="0"/>
              <a:t> via </a:t>
            </a:r>
            <a:r>
              <a:rPr lang="en-US" sz="2600" b="1" dirty="0"/>
              <a:t>Coursera</a:t>
            </a:r>
            <a:r>
              <a:rPr lang="en-US" sz="2600" dirty="0"/>
              <a:t>, with a wide variety of tools utilized such as </a:t>
            </a:r>
            <a:r>
              <a:rPr lang="en-US" sz="2600" b="1" dirty="0"/>
              <a:t>Data Exploration, Data Wrangling, Exploratory Data Analysis, and Data Visualization</a:t>
            </a:r>
            <a:r>
              <a:rPr lang="en-US" sz="2600" dirty="0"/>
              <a:t>. </a:t>
            </a:r>
          </a:p>
          <a:p>
            <a:r>
              <a:rPr lang="en-US" sz="2600" dirty="0"/>
              <a:t>Included data analysis and visualization was performed on </a:t>
            </a:r>
            <a:r>
              <a:rPr lang="en-US" sz="2600" b="1" dirty="0"/>
              <a:t>IBM Cognos Analytics</a:t>
            </a:r>
            <a:r>
              <a:rPr lang="en-US" sz="26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C1E0BD-CFED-9C92-88BF-DA241888E7BD}"/>
              </a:ext>
            </a:extLst>
          </p:cNvPr>
          <p:cNvSpPr txBox="1">
            <a:spLocks/>
          </p:cNvSpPr>
          <p:nvPr/>
        </p:nvSpPr>
        <p:spPr>
          <a:xfrm>
            <a:off x="838200" y="1450067"/>
            <a:ext cx="10515600" cy="4509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Preference for </a:t>
            </a:r>
            <a:r>
              <a:rPr lang="en-US" sz="2600" b="1" dirty="0"/>
              <a:t>Python</a:t>
            </a:r>
            <a:r>
              <a:rPr lang="en-US" sz="2600" dirty="0"/>
              <a:t> increases causing it to become the 5</a:t>
            </a:r>
            <a:r>
              <a:rPr lang="en-US" sz="2600" baseline="30000" dirty="0"/>
              <a:t>th</a:t>
            </a:r>
            <a:r>
              <a:rPr lang="en-US" sz="2600" dirty="0"/>
              <a:t> most preferred language, ahead of </a:t>
            </a:r>
            <a:r>
              <a:rPr lang="en-US" sz="2600" b="1" dirty="0"/>
              <a:t>Java</a:t>
            </a:r>
            <a:r>
              <a:rPr lang="en-US" sz="2600" dirty="0"/>
              <a:t>. </a:t>
            </a:r>
          </a:p>
          <a:p>
            <a:r>
              <a:rPr lang="en-US" sz="2600" b="1" dirty="0"/>
              <a:t>JavaScript</a:t>
            </a:r>
            <a:r>
              <a:rPr lang="en-US" sz="2600" dirty="0"/>
              <a:t> remains as the most used programming language. </a:t>
            </a:r>
          </a:p>
          <a:p>
            <a:r>
              <a:rPr lang="en-US" sz="2600" b="1" dirty="0"/>
              <a:t>jQuery</a:t>
            </a:r>
            <a:r>
              <a:rPr lang="en-US" sz="2600" dirty="0"/>
              <a:t> is the most popular web frame in 2019. However, the top spot is taken over by </a:t>
            </a:r>
            <a:r>
              <a:rPr lang="en-US" sz="2600" b="1" dirty="0" err="1"/>
              <a:t>React.js</a:t>
            </a:r>
            <a:r>
              <a:rPr lang="en-US" sz="2600" b="1" dirty="0"/>
              <a:t> </a:t>
            </a:r>
            <a:r>
              <a:rPr lang="en-US" sz="2600" dirty="0"/>
              <a:t>in the following year. </a:t>
            </a:r>
          </a:p>
          <a:p>
            <a:r>
              <a:rPr lang="en-US" sz="2600" b="1" dirty="0"/>
              <a:t>MySQL</a:t>
            </a:r>
            <a:r>
              <a:rPr lang="en-US" sz="2600" dirty="0"/>
              <a:t> is the most used database. In the following year, </a:t>
            </a:r>
            <a:r>
              <a:rPr lang="en-US" sz="2600" b="1" dirty="0"/>
              <a:t>PostgreSQL</a:t>
            </a:r>
            <a:r>
              <a:rPr lang="en-US" sz="2600" dirty="0"/>
              <a:t> climbs 2 spots to become the top contender and pushes </a:t>
            </a:r>
            <a:r>
              <a:rPr lang="en-US" sz="2600" b="1" dirty="0"/>
              <a:t>MySQL</a:t>
            </a:r>
            <a:r>
              <a:rPr lang="en-US" sz="2600" dirty="0"/>
              <a:t> down to the 3</a:t>
            </a:r>
            <a:r>
              <a:rPr lang="en-US" sz="2600" baseline="30000" dirty="0"/>
              <a:t>rd</a:t>
            </a:r>
            <a:r>
              <a:rPr lang="en-US" sz="2600" dirty="0"/>
              <a:t> most used database.</a:t>
            </a:r>
          </a:p>
          <a:p>
            <a:r>
              <a:rPr lang="en-US" sz="2600" b="1" dirty="0"/>
              <a:t>Men</a:t>
            </a:r>
            <a:r>
              <a:rPr lang="en-US" sz="2600" dirty="0"/>
              <a:t> make up almost </a:t>
            </a:r>
            <a:r>
              <a:rPr lang="en-US" sz="2600" b="1" dirty="0"/>
              <a:t>94%</a:t>
            </a:r>
            <a:r>
              <a:rPr lang="en-US" sz="2600" dirty="0"/>
              <a:t> of the respondents in the survey overall. Female representation is maximized in the </a:t>
            </a:r>
            <a:r>
              <a:rPr lang="en-US" sz="2600" b="1" dirty="0"/>
              <a:t>Bachelor’s degree </a:t>
            </a:r>
            <a:r>
              <a:rPr lang="en-US" sz="2600" dirty="0"/>
              <a:t>category under Formal Education, but men still dominate the category. 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 descr="A graph with purple and white bars&#10;&#10;Description automatically generated">
            <a:extLst>
              <a:ext uri="{FF2B5EF4-FFF2-40B4-BE49-F238E27FC236}">
                <a16:creationId xmlns:a16="http://schemas.microsoft.com/office/drawing/2014/main" id="{B8F25BE8-5B80-D81B-B489-0B90036492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17" b="5198"/>
          <a:stretch/>
        </p:blipFill>
        <p:spPr>
          <a:xfrm>
            <a:off x="813816" y="2462501"/>
            <a:ext cx="4963949" cy="2708015"/>
          </a:xfrm>
          <a:prstGeom prst="rect">
            <a:avLst/>
          </a:prstGeom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17F25FB6-E7F7-A42B-90D1-63498ED6C2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17" b="5197"/>
          <a:stretch/>
        </p:blipFill>
        <p:spPr>
          <a:xfrm>
            <a:off x="6172200" y="2462501"/>
            <a:ext cx="4963950" cy="270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IBM Plex Mono" panose="020B0709050203000203" pitchFamily="49" charset="77"/>
              </a:rPr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JavaScript</a:t>
            </a:r>
            <a:r>
              <a:rPr lang="en-US" dirty="0"/>
              <a:t> and </a:t>
            </a:r>
            <a:r>
              <a:rPr lang="en-US" b="1" dirty="0"/>
              <a:t>HTML/CSS </a:t>
            </a:r>
            <a:r>
              <a:rPr lang="en-US" dirty="0"/>
              <a:t>are the most used programming languages among all respondents. </a:t>
            </a:r>
          </a:p>
          <a:p>
            <a:r>
              <a:rPr lang="en-US" b="1" dirty="0"/>
              <a:t>SQL</a:t>
            </a:r>
            <a:r>
              <a:rPr lang="en-US" dirty="0"/>
              <a:t> is a stronger contender for being a preferred programming language. </a:t>
            </a:r>
          </a:p>
          <a:p>
            <a:r>
              <a:rPr lang="en-US" b="1" dirty="0"/>
              <a:t>Python</a:t>
            </a:r>
            <a:r>
              <a:rPr lang="en-US" dirty="0"/>
              <a:t> and </a:t>
            </a:r>
            <a:r>
              <a:rPr lang="en-US" b="1" dirty="0"/>
              <a:t>Java</a:t>
            </a:r>
            <a:r>
              <a:rPr lang="en-US" dirty="0"/>
              <a:t> are close competitors, with </a:t>
            </a:r>
            <a:r>
              <a:rPr lang="en-US" b="1" dirty="0"/>
              <a:t>Python</a:t>
            </a:r>
            <a:r>
              <a:rPr lang="en-US" dirty="0"/>
              <a:t> being slightly more popular.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IBM Plex Mono" panose="020B0509050203000203" pitchFamily="49" charset="77"/>
              </a:rPr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JavaScript</a:t>
            </a:r>
            <a:r>
              <a:rPr lang="en-US" dirty="0"/>
              <a:t> and </a:t>
            </a:r>
            <a:r>
              <a:rPr lang="en-US" b="1" dirty="0"/>
              <a:t>HTML/CSS </a:t>
            </a:r>
            <a:r>
              <a:rPr lang="en-US" dirty="0"/>
              <a:t>are foundational languages that are key for modern web development. </a:t>
            </a:r>
          </a:p>
          <a:p>
            <a:r>
              <a:rPr lang="en-US" dirty="0"/>
              <a:t>Increasing popularity in </a:t>
            </a:r>
            <a:r>
              <a:rPr lang="en-US" b="1" dirty="0"/>
              <a:t>SQL</a:t>
            </a:r>
            <a:r>
              <a:rPr lang="en-US" dirty="0"/>
              <a:t> highlights the role of data management and querying in modern software and data analysis applications. </a:t>
            </a:r>
          </a:p>
          <a:p>
            <a:r>
              <a:rPr lang="en-US" dirty="0"/>
              <a:t>The rising popularity of </a:t>
            </a:r>
            <a:r>
              <a:rPr lang="en-US" b="1" dirty="0"/>
              <a:t>Python</a:t>
            </a:r>
            <a:r>
              <a:rPr lang="en-US" dirty="0"/>
              <a:t> could imply ease of use and flexibility, which attracts new developers. 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EA16C380-93B7-351C-862D-66AC1A14C6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" t="7884" r="-210" b="4385"/>
          <a:stretch/>
        </p:blipFill>
        <p:spPr>
          <a:xfrm>
            <a:off x="813816" y="2327564"/>
            <a:ext cx="5205985" cy="2854542"/>
          </a:xfrm>
          <a:prstGeom prst="rect">
            <a:avLst/>
          </a:prstGeom>
        </p:spPr>
      </p:pic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68284F8E-9948-3714-CA59-44DEB9DF1D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826" b="5210"/>
          <a:stretch/>
        </p:blipFill>
        <p:spPr>
          <a:xfrm>
            <a:off x="6213230" y="2327565"/>
            <a:ext cx="5313034" cy="285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967</Words>
  <Application>Microsoft Macintosh PowerPoint</Application>
  <PresentationFormat>Widescreen</PresentationFormat>
  <Paragraphs>112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Helv</vt:lpstr>
      <vt:lpstr>IBM Plex Mono</vt:lpstr>
      <vt:lpstr>IBM Plex Mono SemiBold</vt:lpstr>
      <vt:lpstr>IBM Plex Mono Text</vt:lpstr>
      <vt:lpstr>SLIDE_TEMPLATE_skill_network</vt:lpstr>
      <vt:lpstr>Tracking Technology: An Analysis into a Stack Overflow Developer Survey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</vt:lpstr>
      <vt:lpstr>FUTURE TECHNOLOGY TREND</vt:lpstr>
      <vt:lpstr>DEMOGRAPHICS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Rani Misra (student)</cp:lastModifiedBy>
  <cp:revision>23</cp:revision>
  <dcterms:created xsi:type="dcterms:W3CDTF">2020-10-28T18:29:43Z</dcterms:created>
  <dcterms:modified xsi:type="dcterms:W3CDTF">2024-08-25T08:03:27Z</dcterms:modified>
</cp:coreProperties>
</file>