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10287000" cx="18288000"/>
  <p:notesSz cx="6858000" cy="9144000"/>
  <p:embeddedFontLst>
    <p:embeddedFont>
      <p:font typeface="Lexend"/>
      <p:regular r:id="rId29"/>
      <p:bold r:id="rId30"/>
    </p:embeddedFont>
    <p:embeddedFont>
      <p:font typeface="Comfortaa"/>
      <p:regular r:id="rId31"/>
      <p:bold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33" roundtripDataSignature="AMtx7mjqweMetSZMyGEgsI5UGu0l+CoZd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085383A-4E7E-4A01-BF16-7662824A310B}">
  <a:tblStyle styleId="{2085383A-4E7E-4A01-BF16-7662824A310B}"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Lexend-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Comfortaa-regular.fntdata"/><Relationship Id="rId30" Type="http://schemas.openxmlformats.org/officeDocument/2006/relationships/font" Target="fonts/Lexend-bold.fntdata"/><Relationship Id="rId11" Type="http://schemas.openxmlformats.org/officeDocument/2006/relationships/slide" Target="slides/slide5.xml"/><Relationship Id="rId33" Type="http://customschemas.google.com/relationships/presentationmetadata" Target="metadata"/><Relationship Id="rId10" Type="http://schemas.openxmlformats.org/officeDocument/2006/relationships/slide" Target="slides/slide4.xml"/><Relationship Id="rId32" Type="http://schemas.openxmlformats.org/officeDocument/2006/relationships/font" Target="fonts/Comfortaa-bold.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We did our presentation on Medicare Part B Spending</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318b79981db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US" sz="1350">
                <a:solidFill>
                  <a:srgbClr val="0E0E0E"/>
                </a:solidFill>
              </a:rPr>
              <a:t>To analyze spending patterns in the IgG market, we plotted claim contribution percentages against average spending per claim (left) and per beneficiary (right). This visual comparison </a:t>
            </a:r>
            <a:r>
              <a:rPr b="1" lang="en-US" sz="1350">
                <a:solidFill>
                  <a:srgbClr val="0E0E0E"/>
                </a:solidFill>
              </a:rPr>
              <a:t>[animation]</a:t>
            </a:r>
            <a:r>
              <a:rPr lang="en-US" sz="1350">
                <a:solidFill>
                  <a:srgbClr val="0E0E0E"/>
                </a:solidFill>
              </a:rPr>
              <a:t> highlights high-demand/high-cost and low-demand/high-cost drugs. Drugs in high-demand/high-cost area indicates their significant financial impact on both beneficiaries and CMS. </a:t>
            </a:r>
            <a:endParaRPr b="1" sz="1350">
              <a:solidFill>
                <a:srgbClr val="0E0E0E"/>
              </a:solidFill>
            </a:endParaRPr>
          </a:p>
          <a:p>
            <a:pPr indent="0" lvl="0" marL="0" rtl="0" algn="l">
              <a:lnSpc>
                <a:spcPct val="115000"/>
              </a:lnSpc>
              <a:spcBef>
                <a:spcPts val="0"/>
              </a:spcBef>
              <a:spcAft>
                <a:spcPts val="0"/>
              </a:spcAft>
              <a:buNone/>
            </a:pPr>
            <a:r>
              <a:rPr lang="en-US" sz="1350">
                <a:solidFill>
                  <a:srgbClr val="0E0E0E"/>
                </a:solidFill>
              </a:rPr>
              <a:t>Here we found an interesting point, the average cost per beneficiary is markedly higher than the cost per claim for Medicare, suggesting a discrepancy where patients may end up paying more out-of-pocket. To investigate this further, we plan to perform a ratio analysis that examines the cost-sharing structure, providing insights into whether Medicare policies are adequately designed to support beneficiaries in managing these high expenses.</a:t>
            </a:r>
            <a:endParaRPr sz="1400"/>
          </a:p>
          <a:p>
            <a:pPr indent="0" lvl="0" marL="0" rtl="0" algn="l">
              <a:spcBef>
                <a:spcPts val="0"/>
              </a:spcBef>
              <a:spcAft>
                <a:spcPts val="0"/>
              </a:spcAft>
              <a:buNone/>
            </a:pPr>
            <a:r>
              <a:t/>
            </a:r>
            <a:endParaRPr/>
          </a:p>
          <a:p>
            <a:pPr indent="0" lvl="0" marL="0" rtl="0" algn="l">
              <a:spcBef>
                <a:spcPts val="0"/>
              </a:spcBef>
              <a:spcAft>
                <a:spcPts val="0"/>
              </a:spcAft>
              <a:buNone/>
            </a:pPr>
            <a:r>
              <a:rPr lang="en-US"/>
              <a:t>Note: Mention the cost </a:t>
            </a:r>
            <a:r>
              <a:rPr lang="en-US"/>
              <a:t>difference at the end (patients pay more). So figure out what happened, next we perform ratio calculation to examine the medicare policy.</a:t>
            </a:r>
            <a:endParaRPr/>
          </a:p>
        </p:txBody>
      </p:sp>
      <p:sp>
        <p:nvSpPr>
          <p:cNvPr id="232" name="Google Shape;232;g318b79981db_0_5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318b79981db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US" sz="1350">
                <a:solidFill>
                  <a:srgbClr val="0E0E0E"/>
                </a:solidFill>
              </a:rPr>
              <a:t>Here we use the amount spending for both party to </a:t>
            </a:r>
            <a:r>
              <a:rPr lang="en-US" sz="1350">
                <a:solidFill>
                  <a:srgbClr val="0E0E0E"/>
                </a:solidFill>
              </a:rPr>
              <a:t>calculate</a:t>
            </a:r>
            <a:r>
              <a:rPr lang="en-US" sz="1350">
                <a:solidFill>
                  <a:srgbClr val="0E0E0E"/>
                </a:solidFill>
              </a:rPr>
              <a:t> the spending ratio. The linear trend </a:t>
            </a:r>
            <a:r>
              <a:rPr b="1" lang="en-US" sz="1350">
                <a:solidFill>
                  <a:srgbClr val="0E0E0E"/>
                </a:solidFill>
              </a:rPr>
              <a:t>[animation] </a:t>
            </a:r>
            <a:r>
              <a:rPr lang="en-US" sz="1350">
                <a:solidFill>
                  <a:srgbClr val="0E0E0E"/>
                </a:solidFill>
              </a:rPr>
              <a:t>observed in the plot highlights that patients often face disproportionately higher out-of-pocket expenses for these expensive medications. </a:t>
            </a:r>
            <a:r>
              <a:rPr lang="en-US" sz="1350">
                <a:solidFill>
                  <a:srgbClr val="0E0E0E"/>
                </a:solidFill>
              </a:rPr>
              <a:t>The spending ratio</a:t>
            </a:r>
            <a:r>
              <a:rPr lang="en-US" sz="1350">
                <a:solidFill>
                  <a:srgbClr val="0E0E0E"/>
                </a:solidFill>
              </a:rPr>
              <a:t> reveals that patients may pay up to 10 times more than the direct claim costs covered by CMS. This indicates potential problem in Medicare’s cost-sharing policies</a:t>
            </a:r>
            <a:endParaRPr sz="1400"/>
          </a:p>
        </p:txBody>
      </p:sp>
      <p:sp>
        <p:nvSpPr>
          <p:cNvPr id="255" name="Google Shape;255;g318b79981db_0_4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318b79981db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to suggest a better policy, we categorized IgG drugs based on generic names medical purposes. The blue category is IVIG drugs, and the orange group is RhIG drugs. Here we identified that, W</a:t>
            </a:r>
            <a:r>
              <a:rPr lang="en-US"/>
              <a:t>ithin the RhIG category</a:t>
            </a:r>
            <a:r>
              <a:rPr lang="en-US">
                <a:solidFill>
                  <a:schemeClr val="dk1"/>
                </a:solidFill>
              </a:rPr>
              <a:t> [</a:t>
            </a:r>
            <a:r>
              <a:rPr b="1" lang="en-US">
                <a:solidFill>
                  <a:schemeClr val="dk1"/>
                </a:solidFill>
              </a:rPr>
              <a:t>Animation</a:t>
            </a:r>
            <a:r>
              <a:rPr lang="en-US">
                <a:solidFill>
                  <a:schemeClr val="dk1"/>
                </a:solidFill>
              </a:rPr>
              <a:t>]</a:t>
            </a:r>
            <a:r>
              <a:rPr lang="en-US"/>
              <a:t>, Hyperrho S-D (J2790) is the lower-cost alternative compared to Winrho SDF, with an approximate difference of $22,000 in average spending per beneficiary. </a:t>
            </a:r>
            <a:endParaRPr/>
          </a:p>
        </p:txBody>
      </p:sp>
      <p:sp>
        <p:nvSpPr>
          <p:cNvPr id="271" name="Google Shape;271;g318b79981db_0_1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31b7c09f34b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As for the</a:t>
            </a:r>
            <a:r>
              <a:rPr lang="en-US"/>
              <a:t> the IVIG group [</a:t>
            </a:r>
            <a:r>
              <a:rPr b="1" lang="en-US"/>
              <a:t>Animation</a:t>
            </a:r>
            <a:r>
              <a:rPr lang="en-US"/>
              <a:t>], Gammaplex* demonstrated significantly lower average spending compared to high-cost drugs like Cuvitru and Bivigam. furthermore, Gammaked* accounts for 20% of the IgG drug market. Recommendations for the use of this alternative could reduce the financial burden on both beneficiaries and CMS</a:t>
            </a:r>
            <a:endParaRPr/>
          </a:p>
        </p:txBody>
      </p:sp>
      <p:sp>
        <p:nvSpPr>
          <p:cNvPr id="301" name="Google Shape;301;g31b7c09f34b_0_7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318b79981db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The four brands that have significantly higher than average spending were flagged as high-cost brands, We identified five of them: Gammagard Liquid, Gammaked, Privigen, Hizentra and Octagam as their spending levels exceed the average and have a disproportionate impact on Medicare Part B spending. </a:t>
            </a:r>
            <a:endParaRPr/>
          </a:p>
        </p:txBody>
      </p:sp>
      <p:sp>
        <p:nvSpPr>
          <p:cNvPr id="333" name="Google Shape;333;g318b79981db_0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The scatterplot highlights the outliers that are the five brands that drive the spending, which we will be exploring in then next few slides</a:t>
            </a:r>
            <a:endParaRPr/>
          </a:p>
        </p:txBody>
      </p:sp>
      <p:sp>
        <p:nvSpPr>
          <p:cNvPr id="346" name="Google Shape;346;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The boxplots highlight spending variability, particularly for Gammagard Liquid which show both high </a:t>
            </a:r>
            <a:r>
              <a:rPr lang="en-US"/>
              <a:t>average</a:t>
            </a:r>
            <a:r>
              <a:rPr lang="en-US"/>
              <a:t> spending and variability. Hizentra and Octagam shows moderate variability, but they are less pronounced.  Most other brands show consistently low spending, so they are not major factors in the overall high spending, but they can be promoted as alternatives to reduce financial burden.</a:t>
            </a:r>
            <a:endParaRPr/>
          </a:p>
        </p:txBody>
      </p:sp>
      <p:sp>
        <p:nvSpPr>
          <p:cNvPr id="361" name="Google Shape;361;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The boxplots here show spending trends over time. We can see that Gammagard Liquid shows high variability. Gammaked also shows some variability, which makes these good candidates for cost stabilization efforts. </a:t>
            </a:r>
            <a:endParaRPr/>
          </a:p>
        </p:txBody>
      </p:sp>
      <p:sp>
        <p:nvSpPr>
          <p:cNvPr id="377" name="Google Shape;377;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318aac0f5ee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Hizentra, Octagam and Privigen have lower spending than Gammagard Liquid and Gammaked, but they do show high variability. </a:t>
            </a:r>
            <a:endParaRPr/>
          </a:p>
        </p:txBody>
      </p:sp>
      <p:sp>
        <p:nvSpPr>
          <p:cNvPr id="389" name="Google Shape;389;g318aac0f5ee_0_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318aac0f5ee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Using the techniques presented in this project highlights the need for future research on alternatives to high-cost drugs and offers cost containment strategies for beneficiaries and CMS.  As more data is collected each year, a more accurate forecast can be calculated, which can provide more detailed information as to how spending will change rather than just showing an upward trend. This can also be used to see the effect of any policies that are implemented to minimize excessive costs for these drugs, which could potentially decrease Part B spending. </a:t>
            </a:r>
            <a:endParaRPr sz="1200">
              <a:solidFill>
                <a:schemeClr val="dk1"/>
              </a:solidFill>
              <a:latin typeface="Times New Roman"/>
              <a:ea typeface="Times New Roman"/>
              <a:cs typeface="Times New Roman"/>
              <a:sym typeface="Times New Roman"/>
            </a:endParaRPr>
          </a:p>
          <a:p>
            <a:pPr indent="457200" lvl="0" marL="0" rtl="0" algn="l">
              <a:spcBef>
                <a:spcPts val="0"/>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Future studies could analyze how IgG spending trends affect specific Part B subpopulations such as those with lower socioeconomic status or populations in rural areas with lack of medical resources. Lastly, additional research could impact the implementation of policies and be helpful in determining whether they are influential to Part B beneficiaries while also keeping CMS financially sustainable. </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401" name="Google Shape;401;g318aac0f5ee_0_10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0" rtl="0" algn="just">
              <a:lnSpc>
                <a:spcPct val="200000"/>
              </a:lnSpc>
              <a:spcBef>
                <a:spcPts val="0"/>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As of 2022, a total of 59,482,817 beneficiaries are enrolled in the Medicare Part B program which  is a voluntary program that impacts healthcare coverage for Americans who are age 65 and older, disabled, or have End-Stage Renal Disease (ESRD). Our analysis will focus specifically on Immune Globulin or (IgG) drugs for beneficiaries assessing how Part B’s coverage and premiums impact these beneficiaries’ and their access to these medications. 	</a:t>
            </a:r>
            <a:endParaRPr sz="1200">
              <a:solidFill>
                <a:schemeClr val="dk1"/>
              </a:solidFill>
              <a:latin typeface="Times New Roman"/>
              <a:ea typeface="Times New Roman"/>
              <a:cs typeface="Times New Roman"/>
              <a:sym typeface="Times New Roman"/>
            </a:endParaRPr>
          </a:p>
          <a:p>
            <a:pPr indent="457200" lvl="0" marL="0" rtl="0" algn="just">
              <a:lnSpc>
                <a:spcPct val="200000"/>
              </a:lnSpc>
              <a:spcBef>
                <a:spcPts val="0"/>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By focusing on the spending metrics, our study aims to provide recommendations to the Centers for Medicare and Medicaid services or CMS to reduce the financial burden to beneficiaries for high-cost drugs, while ensuring the program’s sustainability.</a:t>
            </a:r>
            <a:endParaRPr>
              <a:solidFill>
                <a:schemeClr val="dk1"/>
              </a:solidFill>
            </a:endParaRPr>
          </a:p>
        </p:txBody>
      </p:sp>
      <p:sp>
        <p:nvSpPr>
          <p:cNvPr id="104" name="Google Shape;104;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318aac0f5ee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The study of Part B spending on IgG highlighted critical issues related to affordability and utilization on specific drugs. Increased spending over the years, utilization of high-cost drugs such as Gammagard Liquid and Gammaked*, and presence of high spending by beneficiaries can determine which policies CMS needs to focus on to increase affordability for their beneficiaries. </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b="1" lang="en-US" sz="1200">
                <a:solidFill>
                  <a:schemeClr val="dk1"/>
                </a:solidFill>
                <a:latin typeface="Times New Roman"/>
                <a:ea typeface="Times New Roman"/>
                <a:cs typeface="Times New Roman"/>
                <a:sym typeface="Times New Roman"/>
              </a:rPr>
              <a:t>	</a:t>
            </a:r>
            <a:r>
              <a:rPr lang="en-US" sz="1200">
                <a:solidFill>
                  <a:schemeClr val="dk1"/>
                </a:solidFill>
                <a:latin typeface="Times New Roman"/>
                <a:ea typeface="Times New Roman"/>
                <a:cs typeface="Times New Roman"/>
                <a:sym typeface="Times New Roman"/>
              </a:rPr>
              <a:t>Implementing policy changes such as price ceilings and promotion of generic medication alternatives will allow for CMS to improve affordability and accessibility for their beneficiaries without compromising their financial stability. </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410" name="Google Shape;410;g318aac0f5ee_0_1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318ae3626bf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g318ae3626bf_0_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0" rtl="0" algn="l">
              <a:lnSpc>
                <a:spcPct val="200000"/>
              </a:lnSpc>
              <a:spcBef>
                <a:spcPts val="0"/>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For this study, we did an analysis of the ‘Medicare Part B Spending by Drug’ data set, which was collected by CMS, includes information on drug spending by doctors’ offices and other outpatient settings to Part B beneficiaries.We calculated an IgG drug subset using SAS finding that 363,092 beneficiaries that have utilized these drugs between 2019-2022. According to researchers, the market for therapeutic antibody drugs, such as IgG, have become the best-selling drugs in the pharmaceutical market due to approval by the FDA to treat many diseases such as cancers, autoimmune deficiencies, metabolic and infectious diseases. The key metrics we utilized is total spending, dosage, claims, and beneficiaries. </a:t>
            </a:r>
            <a:endParaRPr sz="1200">
              <a:solidFill>
                <a:schemeClr val="dk1"/>
              </a:solidFill>
              <a:latin typeface="Times New Roman"/>
              <a:ea typeface="Times New Roman"/>
              <a:cs typeface="Times New Roman"/>
              <a:sym typeface="Times New Roman"/>
            </a:endParaRPr>
          </a:p>
          <a:p>
            <a:pPr indent="0" lvl="0" marL="0" rtl="0" algn="l">
              <a:lnSpc>
                <a:spcPct val="200000"/>
              </a:lnSpc>
              <a:spcBef>
                <a:spcPts val="0"/>
              </a:spcBef>
              <a:spcAft>
                <a:spcPts val="0"/>
              </a:spcAft>
              <a:buClr>
                <a:schemeClr val="dk1"/>
              </a:buClr>
              <a:buSzPts val="1100"/>
              <a:buFont typeface="Arial"/>
              <a:buNone/>
            </a:pPr>
            <a:r>
              <a:t/>
            </a:r>
            <a:endParaRPr>
              <a:solidFill>
                <a:schemeClr val="dk1"/>
              </a:solidFill>
            </a:endParaRPr>
          </a:p>
        </p:txBody>
      </p:sp>
      <p:sp>
        <p:nvSpPr>
          <p:cNvPr id="115" name="Google Shape;11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US">
                <a:solidFill>
                  <a:schemeClr val="dk1"/>
                </a:solidFill>
              </a:rPr>
              <a:t>	</a:t>
            </a:r>
            <a:r>
              <a:rPr lang="en-US" sz="1200">
                <a:solidFill>
                  <a:schemeClr val="dk1"/>
                </a:solidFill>
                <a:latin typeface="Times New Roman"/>
                <a:ea typeface="Times New Roman"/>
                <a:cs typeface="Times New Roman"/>
                <a:sym typeface="Times New Roman"/>
              </a:rPr>
              <a:t>The objective of this study is to better understand how Part B spending on IgG drugs has changed over the five-year period. Are there particular IgG drugs with consistently high or increasing total spending? Why is this? Could doctors begin to prescribe generic versions of brand name drugs? Addressing these questions is critical for understanding the economic impact of IgG therapies for Part B beneficiaries and offers opportunities for advising CMS of potential areas for cost reduction and policy development. </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p:txBody>
      </p:sp>
      <p:sp>
        <p:nvSpPr>
          <p:cNvPr id="132" name="Google Shape;13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0" rtl="0" algn="l">
              <a:lnSpc>
                <a:spcPct val="200000"/>
              </a:lnSpc>
              <a:spcBef>
                <a:spcPts val="0"/>
              </a:spcBef>
              <a:spcAft>
                <a:spcPts val="0"/>
              </a:spcAft>
              <a:buNone/>
            </a:pPr>
            <a:r>
              <a:rPr lang="en-US" sz="1200">
                <a:solidFill>
                  <a:schemeClr val="dk1"/>
                </a:solidFill>
                <a:latin typeface="Times New Roman"/>
                <a:ea typeface="Times New Roman"/>
                <a:cs typeface="Times New Roman"/>
                <a:sym typeface="Times New Roman"/>
              </a:rPr>
              <a:t>To begin our analysis, the data was imported by using the ‘Import Data’ task. The resulting data set (called </a:t>
            </a:r>
            <a:r>
              <a:rPr i="1" lang="en-US" sz="1200">
                <a:solidFill>
                  <a:schemeClr val="dk1"/>
                </a:solidFill>
                <a:latin typeface="Times New Roman"/>
                <a:ea typeface="Times New Roman"/>
                <a:cs typeface="Times New Roman"/>
                <a:sym typeface="Times New Roman"/>
              </a:rPr>
              <a:t>Medicare_Filtered</a:t>
            </a:r>
            <a:r>
              <a:rPr lang="en-US" sz="1200">
                <a:solidFill>
                  <a:schemeClr val="dk1"/>
                </a:solidFill>
                <a:latin typeface="Times New Roman"/>
                <a:ea typeface="Times New Roman"/>
                <a:cs typeface="Times New Roman"/>
                <a:sym typeface="Times New Roman"/>
              </a:rPr>
              <a:t>) has 26 observations after filtering for ‘Immune Globulin’ in the description column and only keeping non-missing data based on the ‘Total Spending’ values. Columns were stacked by total spending years and grouped by brand names for easier analysis and interpretation, resulting in a data set with 105 observations (in a data set called </a:t>
            </a:r>
            <a:r>
              <a:rPr i="1" lang="en-US" sz="1200">
                <a:solidFill>
                  <a:schemeClr val="dk1"/>
                </a:solidFill>
                <a:latin typeface="Times New Roman"/>
                <a:ea typeface="Times New Roman"/>
                <a:cs typeface="Times New Roman"/>
                <a:sym typeface="Times New Roman"/>
              </a:rPr>
              <a:t>Medicare_Stacked</a:t>
            </a:r>
            <a:r>
              <a:rPr lang="en-US" sz="1200">
                <a:solidFill>
                  <a:schemeClr val="dk1"/>
                </a:solidFill>
                <a:latin typeface="Times New Roman"/>
                <a:ea typeface="Times New Roman"/>
                <a:cs typeface="Times New Roman"/>
                <a:sym typeface="Times New Roman"/>
              </a:rPr>
              <a:t>). With the stacked data, the format of year was altered to remove </a:t>
            </a:r>
            <a:r>
              <a:rPr lang="en-US" sz="1200">
                <a:solidFill>
                  <a:schemeClr val="dk1"/>
                </a:solidFill>
                <a:latin typeface="Times New Roman"/>
                <a:ea typeface="Times New Roman"/>
                <a:cs typeface="Times New Roman"/>
                <a:sym typeface="Times New Roman"/>
              </a:rPr>
              <a:t>unnecessary</a:t>
            </a:r>
            <a:r>
              <a:rPr lang="en-US" sz="1200">
                <a:solidFill>
                  <a:schemeClr val="dk1"/>
                </a:solidFill>
                <a:latin typeface="Times New Roman"/>
                <a:ea typeface="Times New Roman"/>
                <a:cs typeface="Times New Roman"/>
                <a:sym typeface="Times New Roman"/>
              </a:rPr>
              <a:t> prefixes. For the Spending column, the appropriate currency format was applied. These steps resulted in a data set which will be referred to as </a:t>
            </a:r>
            <a:r>
              <a:rPr i="1" lang="en-US" sz="1200">
                <a:solidFill>
                  <a:schemeClr val="dk1"/>
                </a:solidFill>
                <a:latin typeface="Times New Roman"/>
                <a:ea typeface="Times New Roman"/>
                <a:cs typeface="Times New Roman"/>
                <a:sym typeface="Times New Roman"/>
              </a:rPr>
              <a:t>Medicare_Stacked_Formatted</a:t>
            </a:r>
            <a:r>
              <a:rPr lang="en-US" sz="1200">
                <a:solidFill>
                  <a:schemeClr val="dk1"/>
                </a:solidFill>
                <a:latin typeface="Times New Roman"/>
                <a:ea typeface="Times New Roman"/>
                <a:cs typeface="Times New Roman"/>
                <a:sym typeface="Times New Roman"/>
              </a:rPr>
              <a:t>. </a:t>
            </a:r>
            <a:endParaRPr/>
          </a:p>
        </p:txBody>
      </p:sp>
      <p:sp>
        <p:nvSpPr>
          <p:cNvPr id="157" name="Google Shape;157;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0" rtl="0" algn="l">
              <a:lnSpc>
                <a:spcPct val="200000"/>
              </a:lnSpc>
              <a:spcBef>
                <a:spcPts val="0"/>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Using our formatted data set, we calculated total number of Medicare beneficiaries from 2018-2022 that utilized IgG drugs. Then we used Query Builder to create a computed column called ‘Total Beneficiaries’ by summing the ‘Tot_Benes_’ from 2018-2022 and grouping the data by the Brnd_name which ensured the data only included the IgG drugs. This resulted in a table (</a:t>
            </a:r>
            <a:r>
              <a:rPr i="1" lang="en-US" sz="1200">
                <a:solidFill>
                  <a:schemeClr val="dk1"/>
                </a:solidFill>
                <a:latin typeface="Times New Roman"/>
                <a:ea typeface="Times New Roman"/>
                <a:cs typeface="Times New Roman"/>
                <a:sym typeface="Times New Roman"/>
              </a:rPr>
              <a:t>Total_Beneficiaries</a:t>
            </a:r>
            <a:r>
              <a:rPr lang="en-US" sz="1200">
                <a:solidFill>
                  <a:schemeClr val="dk1"/>
                </a:solidFill>
                <a:latin typeface="Times New Roman"/>
                <a:ea typeface="Times New Roman"/>
                <a:cs typeface="Times New Roman"/>
                <a:sym typeface="Times New Roman"/>
              </a:rPr>
              <a:t>) and from this table, we created a summary table called ‘Total Beneficiaries Who Use IgG Drugs’  which yielded a total of 363,092 beneficiaries.</a:t>
            </a:r>
            <a:endParaRPr/>
          </a:p>
        </p:txBody>
      </p:sp>
      <p:sp>
        <p:nvSpPr>
          <p:cNvPr id="172" name="Google Shape;172;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3193e1db5ea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0" rtl="0" algn="l">
              <a:lnSpc>
                <a:spcPct val="200000"/>
              </a:lnSpc>
              <a:spcBef>
                <a:spcPts val="0"/>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Next, t</a:t>
            </a:r>
            <a:r>
              <a:rPr lang="en-US" sz="1200">
                <a:solidFill>
                  <a:schemeClr val="dk1"/>
                </a:solidFill>
                <a:latin typeface="Times New Roman"/>
                <a:ea typeface="Times New Roman"/>
                <a:cs typeface="Times New Roman"/>
                <a:sym typeface="Times New Roman"/>
              </a:rPr>
              <a:t>he</a:t>
            </a:r>
            <a:r>
              <a:rPr lang="en-US" sz="1200">
                <a:solidFill>
                  <a:schemeClr val="dk1"/>
                </a:solidFill>
                <a:latin typeface="Times New Roman"/>
                <a:ea typeface="Times New Roman"/>
                <a:cs typeface="Times New Roman"/>
                <a:sym typeface="Times New Roman"/>
              </a:rPr>
              <a:t> forecast trends for the top five brands with the highest average spending was created. To find these brands, PROC SQL was used to create a table called </a:t>
            </a:r>
            <a:r>
              <a:rPr i="1" lang="en-US" sz="1200">
                <a:solidFill>
                  <a:schemeClr val="dk1"/>
                </a:solidFill>
                <a:latin typeface="Times New Roman"/>
                <a:ea typeface="Times New Roman"/>
                <a:cs typeface="Times New Roman"/>
                <a:sym typeface="Times New Roman"/>
              </a:rPr>
              <a:t>Brand_Avg_Spending</a:t>
            </a:r>
            <a:r>
              <a:rPr lang="en-US" sz="1200">
                <a:solidFill>
                  <a:schemeClr val="dk1"/>
                </a:solidFill>
                <a:latin typeface="Times New Roman"/>
                <a:ea typeface="Times New Roman"/>
                <a:cs typeface="Times New Roman"/>
                <a:sym typeface="Times New Roman"/>
              </a:rPr>
              <a:t>, which included the mean of Spending, and then grouped by Brnd_Name, and sorted in descending order using PROC SORT. </a:t>
            </a:r>
            <a:r>
              <a:rPr i="1" lang="en-US" sz="1200">
                <a:solidFill>
                  <a:schemeClr val="dk1"/>
                </a:solidFill>
                <a:latin typeface="Times New Roman"/>
                <a:ea typeface="Times New Roman"/>
                <a:cs typeface="Times New Roman"/>
                <a:sym typeface="Times New Roman"/>
              </a:rPr>
              <a:t>Brand_Avg_Spending</a:t>
            </a:r>
            <a:r>
              <a:rPr lang="en-US" sz="1200">
                <a:solidFill>
                  <a:schemeClr val="dk1"/>
                </a:solidFill>
                <a:latin typeface="Times New Roman"/>
                <a:ea typeface="Times New Roman"/>
                <a:cs typeface="Times New Roman"/>
                <a:sym typeface="Times New Roman"/>
              </a:rPr>
              <a:t> presented Gammagard Liquid, Gammaked*, Privigen, Octagam, and Hizentra as the brands with the highest average spending from 2018-2022. </a:t>
            </a:r>
            <a:endParaRPr/>
          </a:p>
        </p:txBody>
      </p:sp>
      <p:sp>
        <p:nvSpPr>
          <p:cNvPr id="189" name="Google Shape;189;g3193e1db5ea_0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3193e1db5ea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A forecast was created for each of the top five brands detected by </a:t>
            </a:r>
            <a:r>
              <a:rPr i="1" lang="en-US" sz="1200">
                <a:solidFill>
                  <a:schemeClr val="dk1"/>
                </a:solidFill>
                <a:latin typeface="Times New Roman"/>
                <a:ea typeface="Times New Roman"/>
                <a:cs typeface="Times New Roman"/>
                <a:sym typeface="Times New Roman"/>
              </a:rPr>
              <a:t>Brand_Avg_Spending </a:t>
            </a:r>
            <a:r>
              <a:rPr lang="en-US" sz="1200">
                <a:solidFill>
                  <a:schemeClr val="dk1"/>
                </a:solidFill>
                <a:latin typeface="Times New Roman"/>
                <a:ea typeface="Times New Roman"/>
                <a:cs typeface="Times New Roman"/>
                <a:sym typeface="Times New Roman"/>
              </a:rPr>
              <a:t>using the Basic Forecasting task. As only five observations were present per Brnd_Name, the forecast generated was not distinct or reliable enough for accurate predictions. However, one can assume that the general upward trend represented by the blue line marked in the graphs, is a reliable outcome given the shortage of plasma supply after the COVID-19 pandemic. Plasma supply is critical in the creation of IgG drugs as they rely on plasma by-products to be manufactured (Hartmann &amp; Klein, 2020).</a:t>
            </a:r>
            <a:endParaRPr/>
          </a:p>
        </p:txBody>
      </p:sp>
      <p:sp>
        <p:nvSpPr>
          <p:cNvPr id="205" name="Google Shape;205;g3193e1db5ea_0_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318aac0f5e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400">
                <a:solidFill>
                  <a:schemeClr val="dk1"/>
                </a:solidFill>
              </a:rPr>
              <a:t>As we mentioned earlier, we are interesting in the economic impact of IgG drugs. To understand the contributions of each drug to the IgG market, we calculated the claim percentage for each drug and arranged them in descending order. From this analysis, we identified that [---------] accounted for the highest usage in 2022. Based on these findings, we suggest tha</a:t>
            </a:r>
            <a:r>
              <a:rPr b="1" lang="en-US" sz="1400">
                <a:solidFill>
                  <a:schemeClr val="dk1"/>
                </a:solidFill>
              </a:rPr>
              <a:t>t interventions </a:t>
            </a:r>
            <a:r>
              <a:rPr lang="en-US" sz="1400">
                <a:solidFill>
                  <a:schemeClr val="dk1"/>
                </a:solidFill>
              </a:rPr>
              <a:t>and</a:t>
            </a:r>
            <a:r>
              <a:rPr b="1" lang="en-US" sz="1400">
                <a:solidFill>
                  <a:schemeClr val="dk1"/>
                </a:solidFill>
              </a:rPr>
              <a:t> strategies </a:t>
            </a:r>
            <a:r>
              <a:rPr lang="en-US" sz="1400">
                <a:solidFill>
                  <a:schemeClr val="dk1"/>
                </a:solidFill>
              </a:rPr>
              <a:t>should focus on addressing the demand for these </a:t>
            </a:r>
            <a:r>
              <a:rPr b="1" lang="en-US" sz="1400">
                <a:solidFill>
                  <a:schemeClr val="dk1"/>
                </a:solidFill>
              </a:rPr>
              <a:t>high-demand drugs</a:t>
            </a:r>
            <a:r>
              <a:rPr lang="en-US" sz="1400">
                <a:solidFill>
                  <a:schemeClr val="dk1"/>
                </a:solidFill>
              </a:rPr>
              <a:t> to optimize market management and patient care.</a:t>
            </a:r>
            <a:endParaRPr sz="1400">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lang="en-US"/>
              <a:t>Gammagard Liquid (31%) Gammaked (20%) Privigen (16%) Octagam (14%) and Hizentra (10%) accounted for the most in 2022</a:t>
            </a:r>
            <a:endParaRPr/>
          </a:p>
        </p:txBody>
      </p:sp>
      <p:sp>
        <p:nvSpPr>
          <p:cNvPr id="219" name="Google Shape;219;g318aac0f5ee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2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2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2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3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38"/>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3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3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3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39"/>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39"/>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3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3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3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30"/>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0"/>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3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3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32"/>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32"/>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3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3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3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3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33"/>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33"/>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3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3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3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3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34"/>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34"/>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34"/>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34"/>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3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3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3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3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3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36"/>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36"/>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36"/>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3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3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3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37"/>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37"/>
          <p:cNvSpPr/>
          <p:nvPr>
            <p:ph idx="2" type="pic"/>
          </p:nvPr>
        </p:nvSpPr>
        <p:spPr>
          <a:xfrm>
            <a:off x="1792288" y="612775"/>
            <a:ext cx="5486400" cy="4114800"/>
          </a:xfrm>
          <a:prstGeom prst="rect">
            <a:avLst/>
          </a:prstGeom>
          <a:noFill/>
          <a:ln>
            <a:noFill/>
          </a:ln>
        </p:spPr>
      </p:sp>
      <p:sp>
        <p:nvSpPr>
          <p:cNvPr id="64" name="Google Shape;64;p37"/>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3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3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3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2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2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2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2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png"/><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40.png"/><Relationship Id="rId4" Type="http://schemas.openxmlformats.org/officeDocument/2006/relationships/image" Target="../media/image3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3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36.png"/><Relationship Id="rId4" Type="http://schemas.openxmlformats.org/officeDocument/2006/relationships/image" Target="../media/image3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36.png"/><Relationship Id="rId4" Type="http://schemas.openxmlformats.org/officeDocument/2006/relationships/image" Target="../media/image3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1.png"/><Relationship Id="rId4" Type="http://schemas.openxmlformats.org/officeDocument/2006/relationships/image" Target="../media/image20.png"/><Relationship Id="rId5" Type="http://schemas.openxmlformats.org/officeDocument/2006/relationships/image" Target="../media/image2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5.png"/><Relationship Id="rId4" Type="http://schemas.openxmlformats.org/officeDocument/2006/relationships/image" Target="../media/image23.png"/><Relationship Id="rId5"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7.png"/><Relationship Id="rId4" Type="http://schemas.openxmlformats.org/officeDocument/2006/relationships/image" Target="../media/image22.png"/><Relationship Id="rId5" Type="http://schemas.openxmlformats.org/officeDocument/2006/relationships/image" Target="../media/image2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31.png"/><Relationship Id="rId4" Type="http://schemas.openxmlformats.org/officeDocument/2006/relationships/image" Target="../media/image28.png"/><Relationship Id="rId5" Type="http://schemas.openxmlformats.org/officeDocument/2006/relationships/image" Target="../media/image2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31.png"/><Relationship Id="rId4" Type="http://schemas.openxmlformats.org/officeDocument/2006/relationships/image" Target="../media/image30.png"/><Relationship Id="rId5" Type="http://schemas.openxmlformats.org/officeDocument/2006/relationships/image" Target="../media/image3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3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hyperlink" Target="https://data.cms.gov/summary-statistics-on-beneficiary-enrollment/medicare-and-medicaid-reports/medicare-monthly-enrollment/data?query=%7B%22filters%22%3A%7B%22list%22%3A%5B%7B%22conditions%22%3A%5B%7B%22column%22%3A%7B%22value%22%3A%22YEAR%22%7D%2C%22comparator%22%3A%7B%22value%22%3A%22%3D%22%7D%2C%22filterValue%22%3A%5B%222018%22%5D%7D%5D%7D%5D%2C%22rootConjunction%22%3A%7B%22value%22%3A%22AND%22%7D%7D%2C%22keywords%22%3A%22%22%2C%22offset%22%3A0%2C%22limit%22%3A10%2C%22sort%22%3A%7B%22sortBy%22%3Anull%2C%22sortOrder%22%3Anull%7D%2C%22columns%22%3A%5B%22YEAR%22%2C%22B_TOT_BENES%22%5D%7D" TargetMode="External"/><Relationship Id="rId4" Type="http://schemas.openxmlformats.org/officeDocument/2006/relationships/hyperlink" Target="https://jbiomedsci.biomedcentral.com/articles/10.1186/s12929-019-0592-z" TargetMode="External"/><Relationship Id="rId5" Type="http://schemas.openxmlformats.org/officeDocument/2006/relationships/hyperlink" Target="https://pmc.ncbi.nlm.nih.gov/articles/PMC7460929/" TargetMode="External"/><Relationship Id="rId6" Type="http://schemas.openxmlformats.org/officeDocument/2006/relationships/image" Target="../media/image3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5.png"/><Relationship Id="rId5"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4.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6.png"/><Relationship Id="rId4" Type="http://schemas.openxmlformats.org/officeDocument/2006/relationships/image" Target="../media/image18.png"/><Relationship Id="rId5" Type="http://schemas.openxmlformats.org/officeDocument/2006/relationships/image" Target="../media/image13.png"/><Relationship Id="rId6" Type="http://schemas.openxmlformats.org/officeDocument/2006/relationships/image" Target="../media/image14.png"/><Relationship Id="rId7"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7F1F4"/>
        </a:solidFill>
      </p:bgPr>
    </p:bg>
    <p:spTree>
      <p:nvGrpSpPr>
        <p:cNvPr id="83" name="Shape 83"/>
        <p:cNvGrpSpPr/>
        <p:nvPr/>
      </p:nvGrpSpPr>
      <p:grpSpPr>
        <a:xfrm>
          <a:off x="0" y="0"/>
          <a:ext cx="0" cy="0"/>
          <a:chOff x="0" y="0"/>
          <a:chExt cx="0" cy="0"/>
        </a:xfrm>
      </p:grpSpPr>
      <p:grpSp>
        <p:nvGrpSpPr>
          <p:cNvPr id="84" name="Google Shape;84;p1"/>
          <p:cNvGrpSpPr/>
          <p:nvPr/>
        </p:nvGrpSpPr>
        <p:grpSpPr>
          <a:xfrm>
            <a:off x="12548049" y="0"/>
            <a:ext cx="5740060" cy="6981185"/>
            <a:chOff x="0" y="0"/>
            <a:chExt cx="1677154" cy="1838654"/>
          </a:xfrm>
        </p:grpSpPr>
        <p:sp>
          <p:nvSpPr>
            <p:cNvPr id="85" name="Google Shape;85;p1"/>
            <p:cNvSpPr/>
            <p:nvPr/>
          </p:nvSpPr>
          <p:spPr>
            <a:xfrm>
              <a:off x="0" y="0"/>
              <a:ext cx="1677154" cy="1838654"/>
            </a:xfrm>
            <a:custGeom>
              <a:rect b="b" l="l" r="r" t="t"/>
              <a:pathLst>
                <a:path extrusionOk="0" h="1838654" w="1677154">
                  <a:moveTo>
                    <a:pt x="0" y="0"/>
                  </a:moveTo>
                  <a:lnTo>
                    <a:pt x="1677154" y="0"/>
                  </a:lnTo>
                  <a:lnTo>
                    <a:pt x="1677154" y="1838654"/>
                  </a:lnTo>
                  <a:lnTo>
                    <a:pt x="0" y="1838654"/>
                  </a:lnTo>
                  <a:close/>
                </a:path>
              </a:pathLst>
            </a:custGeom>
            <a:solidFill>
              <a:srgbClr val="A1D4E1"/>
            </a:solidFill>
            <a:ln>
              <a:noFill/>
            </a:ln>
          </p:spPr>
        </p:sp>
        <p:sp>
          <p:nvSpPr>
            <p:cNvPr id="86" name="Google Shape;86;p1"/>
            <p:cNvSpPr txBox="1"/>
            <p:nvPr/>
          </p:nvSpPr>
          <p:spPr>
            <a:xfrm>
              <a:off x="0" y="0"/>
              <a:ext cx="1677154" cy="1838654"/>
            </a:xfrm>
            <a:prstGeom prst="rect">
              <a:avLst/>
            </a:prstGeom>
            <a:noFill/>
            <a:ln>
              <a:noFill/>
            </a:ln>
          </p:spPr>
          <p:txBody>
            <a:bodyPr anchorCtr="0" anchor="ctr" bIns="50800" lIns="50800" spcFirstLastPara="1" rIns="50800" wrap="square" tIns="50800">
              <a:noAutofit/>
            </a:bodyPr>
            <a:lstStyle/>
            <a:p>
              <a:pPr indent="0" lvl="0" marL="0" marR="0" rtl="0" algn="ctr">
                <a:lnSpc>
                  <a:spcPct val="14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87" name="Google Shape;87;p1"/>
          <p:cNvGrpSpPr/>
          <p:nvPr/>
        </p:nvGrpSpPr>
        <p:grpSpPr>
          <a:xfrm>
            <a:off x="0" y="6954023"/>
            <a:ext cx="3973352" cy="3332977"/>
            <a:chOff x="0" y="0"/>
            <a:chExt cx="1046479" cy="877821"/>
          </a:xfrm>
        </p:grpSpPr>
        <p:sp>
          <p:nvSpPr>
            <p:cNvPr id="88" name="Google Shape;88;p1"/>
            <p:cNvSpPr/>
            <p:nvPr/>
          </p:nvSpPr>
          <p:spPr>
            <a:xfrm>
              <a:off x="0" y="0"/>
              <a:ext cx="1046479" cy="877821"/>
            </a:xfrm>
            <a:custGeom>
              <a:rect b="b" l="l" r="r" t="t"/>
              <a:pathLst>
                <a:path extrusionOk="0" h="877821" w="1046479">
                  <a:moveTo>
                    <a:pt x="0" y="0"/>
                  </a:moveTo>
                  <a:lnTo>
                    <a:pt x="1046479" y="0"/>
                  </a:lnTo>
                  <a:lnTo>
                    <a:pt x="1046479" y="877821"/>
                  </a:lnTo>
                  <a:lnTo>
                    <a:pt x="0" y="877821"/>
                  </a:lnTo>
                  <a:close/>
                </a:path>
              </a:pathLst>
            </a:custGeom>
            <a:solidFill>
              <a:srgbClr val="F1B756"/>
            </a:solidFill>
            <a:ln>
              <a:noFill/>
            </a:ln>
          </p:spPr>
        </p:sp>
        <p:sp>
          <p:nvSpPr>
            <p:cNvPr id="89" name="Google Shape;89;p1"/>
            <p:cNvSpPr txBox="1"/>
            <p:nvPr/>
          </p:nvSpPr>
          <p:spPr>
            <a:xfrm>
              <a:off x="0" y="0"/>
              <a:ext cx="1046479" cy="877821"/>
            </a:xfrm>
            <a:prstGeom prst="rect">
              <a:avLst/>
            </a:prstGeom>
            <a:noFill/>
            <a:ln>
              <a:noFill/>
            </a:ln>
          </p:spPr>
          <p:txBody>
            <a:bodyPr anchorCtr="0" anchor="ctr" bIns="50800" lIns="50800" spcFirstLastPara="1" rIns="50800" wrap="square" tIns="50800">
              <a:noAutofit/>
            </a:bodyPr>
            <a:lstStyle/>
            <a:p>
              <a:pPr indent="0" lvl="0" marL="0" marR="0" rtl="0" algn="ctr">
                <a:lnSpc>
                  <a:spcPct val="14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90" name="Google Shape;90;p1"/>
          <p:cNvGrpSpPr/>
          <p:nvPr/>
        </p:nvGrpSpPr>
        <p:grpSpPr>
          <a:xfrm>
            <a:off x="4269827" y="6954023"/>
            <a:ext cx="3973376" cy="3332999"/>
            <a:chOff x="0" y="0"/>
            <a:chExt cx="1046479" cy="877821"/>
          </a:xfrm>
        </p:grpSpPr>
        <p:sp>
          <p:nvSpPr>
            <p:cNvPr id="91" name="Google Shape;91;p1"/>
            <p:cNvSpPr/>
            <p:nvPr/>
          </p:nvSpPr>
          <p:spPr>
            <a:xfrm>
              <a:off x="0" y="0"/>
              <a:ext cx="1046479" cy="877821"/>
            </a:xfrm>
            <a:custGeom>
              <a:rect b="b" l="l" r="r" t="t"/>
              <a:pathLst>
                <a:path extrusionOk="0" h="877821" w="1046479">
                  <a:moveTo>
                    <a:pt x="0" y="0"/>
                  </a:moveTo>
                  <a:lnTo>
                    <a:pt x="1046479" y="0"/>
                  </a:lnTo>
                  <a:lnTo>
                    <a:pt x="1046479" y="877821"/>
                  </a:lnTo>
                  <a:lnTo>
                    <a:pt x="0" y="877821"/>
                  </a:lnTo>
                  <a:close/>
                </a:path>
              </a:pathLst>
            </a:custGeom>
            <a:solidFill>
              <a:srgbClr val="A1D4E1"/>
            </a:solidFill>
            <a:ln>
              <a:noFill/>
            </a:ln>
          </p:spPr>
        </p:sp>
        <p:sp>
          <p:nvSpPr>
            <p:cNvPr id="92" name="Google Shape;92;p1"/>
            <p:cNvSpPr txBox="1"/>
            <p:nvPr/>
          </p:nvSpPr>
          <p:spPr>
            <a:xfrm>
              <a:off x="0" y="0"/>
              <a:ext cx="1046479" cy="877821"/>
            </a:xfrm>
            <a:prstGeom prst="rect">
              <a:avLst/>
            </a:prstGeom>
            <a:noFill/>
            <a:ln>
              <a:noFill/>
            </a:ln>
          </p:spPr>
          <p:txBody>
            <a:bodyPr anchorCtr="0" anchor="ctr" bIns="50800" lIns="50800" spcFirstLastPara="1" rIns="50800" wrap="square" tIns="50800">
              <a:noAutofit/>
            </a:bodyPr>
            <a:lstStyle/>
            <a:p>
              <a:pPr indent="0" lvl="0" marL="0" marR="0" rtl="0" algn="ctr">
                <a:lnSpc>
                  <a:spcPct val="14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93" name="Google Shape;93;p1"/>
          <p:cNvGrpSpPr/>
          <p:nvPr/>
        </p:nvGrpSpPr>
        <p:grpSpPr>
          <a:xfrm>
            <a:off x="8539649" y="6954025"/>
            <a:ext cx="4008433" cy="3332999"/>
            <a:chOff x="0" y="0"/>
            <a:chExt cx="1046479" cy="877821"/>
          </a:xfrm>
        </p:grpSpPr>
        <p:sp>
          <p:nvSpPr>
            <p:cNvPr id="94" name="Google Shape;94;p1"/>
            <p:cNvSpPr/>
            <p:nvPr/>
          </p:nvSpPr>
          <p:spPr>
            <a:xfrm>
              <a:off x="0" y="0"/>
              <a:ext cx="1046479" cy="877821"/>
            </a:xfrm>
            <a:custGeom>
              <a:rect b="b" l="l" r="r" t="t"/>
              <a:pathLst>
                <a:path extrusionOk="0" h="877821" w="1046479">
                  <a:moveTo>
                    <a:pt x="0" y="0"/>
                  </a:moveTo>
                  <a:lnTo>
                    <a:pt x="1046479" y="0"/>
                  </a:lnTo>
                  <a:lnTo>
                    <a:pt x="1046479" y="877821"/>
                  </a:lnTo>
                  <a:lnTo>
                    <a:pt x="0" y="877821"/>
                  </a:lnTo>
                  <a:close/>
                </a:path>
              </a:pathLst>
            </a:custGeom>
            <a:solidFill>
              <a:srgbClr val="F4956F"/>
            </a:solidFill>
            <a:ln>
              <a:noFill/>
            </a:ln>
          </p:spPr>
        </p:sp>
        <p:sp>
          <p:nvSpPr>
            <p:cNvPr id="95" name="Google Shape;95;p1"/>
            <p:cNvSpPr txBox="1"/>
            <p:nvPr/>
          </p:nvSpPr>
          <p:spPr>
            <a:xfrm>
              <a:off x="0" y="0"/>
              <a:ext cx="1046479" cy="877821"/>
            </a:xfrm>
            <a:prstGeom prst="rect">
              <a:avLst/>
            </a:prstGeom>
            <a:noFill/>
            <a:ln>
              <a:noFill/>
            </a:ln>
          </p:spPr>
          <p:txBody>
            <a:bodyPr anchorCtr="0" anchor="ctr" bIns="50800" lIns="50800" spcFirstLastPara="1" rIns="50800" wrap="square" tIns="50800">
              <a:noAutofit/>
            </a:bodyPr>
            <a:lstStyle/>
            <a:p>
              <a:pPr indent="0" lvl="0" marL="0" marR="0" rtl="0" algn="ctr">
                <a:lnSpc>
                  <a:spcPct val="14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96" name="Google Shape;96;p1"/>
          <p:cNvSpPr/>
          <p:nvPr/>
        </p:nvSpPr>
        <p:spPr>
          <a:xfrm rot="261580">
            <a:off x="12741568" y="854965"/>
            <a:ext cx="4724920" cy="5271209"/>
          </a:xfrm>
          <a:custGeom>
            <a:rect b="b" l="l" r="r" t="t"/>
            <a:pathLst>
              <a:path extrusionOk="0" h="5271209" w="4724920">
                <a:moveTo>
                  <a:pt x="0" y="0"/>
                </a:moveTo>
                <a:lnTo>
                  <a:pt x="4724919" y="0"/>
                </a:lnTo>
                <a:lnTo>
                  <a:pt x="4724919" y="5271209"/>
                </a:lnTo>
                <a:lnTo>
                  <a:pt x="0" y="5271209"/>
                </a:lnTo>
                <a:lnTo>
                  <a:pt x="0" y="0"/>
                </a:lnTo>
                <a:close/>
              </a:path>
            </a:pathLst>
          </a:custGeom>
          <a:blipFill rotWithShape="1">
            <a:blip r:embed="rId3">
              <a:alphaModFix/>
            </a:blip>
            <a:stretch>
              <a:fillRect b="0" l="0" r="0" t="0"/>
            </a:stretch>
          </a:blipFill>
          <a:ln>
            <a:noFill/>
          </a:ln>
        </p:spPr>
      </p:sp>
      <p:sp>
        <p:nvSpPr>
          <p:cNvPr id="97" name="Google Shape;97;p1"/>
          <p:cNvSpPr/>
          <p:nvPr/>
        </p:nvSpPr>
        <p:spPr>
          <a:xfrm>
            <a:off x="592921" y="7764050"/>
            <a:ext cx="2787510" cy="1712923"/>
          </a:xfrm>
          <a:custGeom>
            <a:rect b="b" l="l" r="r" t="t"/>
            <a:pathLst>
              <a:path extrusionOk="0" h="1712923" w="2787510">
                <a:moveTo>
                  <a:pt x="0" y="0"/>
                </a:moveTo>
                <a:lnTo>
                  <a:pt x="2787510" y="0"/>
                </a:lnTo>
                <a:lnTo>
                  <a:pt x="2787510" y="1712923"/>
                </a:lnTo>
                <a:lnTo>
                  <a:pt x="0" y="1712923"/>
                </a:lnTo>
                <a:lnTo>
                  <a:pt x="0" y="0"/>
                </a:lnTo>
                <a:close/>
              </a:path>
            </a:pathLst>
          </a:custGeom>
          <a:blipFill rotWithShape="1">
            <a:blip r:embed="rId4">
              <a:alphaModFix/>
            </a:blip>
            <a:stretch>
              <a:fillRect b="0" l="0" r="0" t="0"/>
            </a:stretch>
          </a:blipFill>
          <a:ln>
            <a:noFill/>
          </a:ln>
        </p:spPr>
      </p:sp>
      <p:sp>
        <p:nvSpPr>
          <p:cNvPr id="98" name="Google Shape;98;p1"/>
          <p:cNvSpPr/>
          <p:nvPr/>
        </p:nvSpPr>
        <p:spPr>
          <a:xfrm>
            <a:off x="4847249" y="7583659"/>
            <a:ext cx="2865673" cy="2073705"/>
          </a:xfrm>
          <a:custGeom>
            <a:rect b="b" l="l" r="r" t="t"/>
            <a:pathLst>
              <a:path extrusionOk="0" h="2073705" w="2865673">
                <a:moveTo>
                  <a:pt x="0" y="0"/>
                </a:moveTo>
                <a:lnTo>
                  <a:pt x="2865673" y="0"/>
                </a:lnTo>
                <a:lnTo>
                  <a:pt x="2865673" y="2073705"/>
                </a:lnTo>
                <a:lnTo>
                  <a:pt x="0" y="2073705"/>
                </a:lnTo>
                <a:lnTo>
                  <a:pt x="0" y="0"/>
                </a:lnTo>
                <a:close/>
              </a:path>
            </a:pathLst>
          </a:custGeom>
          <a:blipFill rotWithShape="1">
            <a:blip r:embed="rId5">
              <a:alphaModFix/>
            </a:blip>
            <a:stretch>
              <a:fillRect b="0" l="0" r="0" t="0"/>
            </a:stretch>
          </a:blipFill>
          <a:ln>
            <a:noFill/>
          </a:ln>
        </p:spPr>
      </p:sp>
      <p:sp>
        <p:nvSpPr>
          <p:cNvPr id="99" name="Google Shape;99;p1"/>
          <p:cNvSpPr/>
          <p:nvPr/>
        </p:nvSpPr>
        <p:spPr>
          <a:xfrm>
            <a:off x="9059467" y="7796932"/>
            <a:ext cx="3156575" cy="1647158"/>
          </a:xfrm>
          <a:custGeom>
            <a:rect b="b" l="l" r="r" t="t"/>
            <a:pathLst>
              <a:path extrusionOk="0" h="1647158" w="3156575">
                <a:moveTo>
                  <a:pt x="0" y="0"/>
                </a:moveTo>
                <a:lnTo>
                  <a:pt x="3156575" y="0"/>
                </a:lnTo>
                <a:lnTo>
                  <a:pt x="3156575" y="1647158"/>
                </a:lnTo>
                <a:lnTo>
                  <a:pt x="0" y="1647158"/>
                </a:lnTo>
                <a:lnTo>
                  <a:pt x="0" y="0"/>
                </a:lnTo>
                <a:close/>
              </a:path>
            </a:pathLst>
          </a:custGeom>
          <a:blipFill rotWithShape="1">
            <a:blip r:embed="rId6">
              <a:alphaModFix/>
            </a:blip>
            <a:stretch>
              <a:fillRect b="0" l="0" r="0" t="0"/>
            </a:stretch>
          </a:blipFill>
          <a:ln>
            <a:noFill/>
          </a:ln>
        </p:spPr>
      </p:sp>
      <p:sp>
        <p:nvSpPr>
          <p:cNvPr id="100" name="Google Shape;100;p1"/>
          <p:cNvSpPr txBox="1"/>
          <p:nvPr/>
        </p:nvSpPr>
        <p:spPr>
          <a:xfrm>
            <a:off x="504900" y="2879775"/>
            <a:ext cx="14277000" cy="2124300"/>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None/>
            </a:pPr>
            <a:r>
              <a:rPr lang="en-US" sz="9000">
                <a:solidFill>
                  <a:srgbClr val="294069"/>
                </a:solidFill>
                <a:latin typeface="Lexend"/>
                <a:ea typeface="Lexend"/>
                <a:cs typeface="Lexend"/>
                <a:sym typeface="Lexend"/>
              </a:rPr>
              <a:t>Rx for Insight: </a:t>
            </a:r>
            <a:endParaRPr sz="9000">
              <a:solidFill>
                <a:srgbClr val="294069"/>
              </a:solidFill>
              <a:latin typeface="Lexend"/>
              <a:ea typeface="Lexend"/>
              <a:cs typeface="Lexend"/>
              <a:sym typeface="Lexend"/>
            </a:endParaRPr>
          </a:p>
          <a:p>
            <a:pPr indent="0" lvl="0" marL="0" marR="0" rtl="0" algn="l">
              <a:lnSpc>
                <a:spcPct val="110000"/>
              </a:lnSpc>
              <a:spcBef>
                <a:spcPts val="0"/>
              </a:spcBef>
              <a:spcAft>
                <a:spcPts val="0"/>
              </a:spcAft>
              <a:buNone/>
            </a:pPr>
            <a:r>
              <a:rPr lang="en-US" sz="3900">
                <a:solidFill>
                  <a:srgbClr val="294069"/>
                </a:solidFill>
                <a:latin typeface="Lexend"/>
                <a:ea typeface="Lexend"/>
                <a:cs typeface="Lexend"/>
                <a:sym typeface="Lexend"/>
              </a:rPr>
              <a:t>Analyzing Medicare Part B Drug Spending</a:t>
            </a:r>
            <a:endParaRPr sz="3900">
              <a:latin typeface="Lexend"/>
              <a:ea typeface="Lexend"/>
              <a:cs typeface="Lexend"/>
              <a:sym typeface="Lexend"/>
            </a:endParaRPr>
          </a:p>
        </p:txBody>
      </p:sp>
      <p:sp>
        <p:nvSpPr>
          <p:cNvPr id="101" name="Google Shape;101;p1"/>
          <p:cNvSpPr txBox="1"/>
          <p:nvPr/>
        </p:nvSpPr>
        <p:spPr>
          <a:xfrm>
            <a:off x="12844527" y="7411857"/>
            <a:ext cx="5112000" cy="27705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Clr>
                <a:schemeClr val="dk1"/>
              </a:buClr>
              <a:buFont typeface="Arial"/>
              <a:buNone/>
            </a:pPr>
            <a:r>
              <a:rPr b="1" lang="en-US" sz="3000">
                <a:solidFill>
                  <a:schemeClr val="dk2"/>
                </a:solidFill>
                <a:latin typeface="Lexend"/>
                <a:ea typeface="Lexend"/>
                <a:cs typeface="Lexend"/>
                <a:sym typeface="Lexend"/>
              </a:rPr>
              <a:t>μ Girls</a:t>
            </a:r>
            <a:endParaRPr b="1" sz="3000">
              <a:solidFill>
                <a:schemeClr val="dk2"/>
              </a:solidFill>
              <a:latin typeface="Lexend"/>
              <a:ea typeface="Lexend"/>
              <a:cs typeface="Lexend"/>
              <a:sym typeface="Lexend"/>
            </a:endParaRPr>
          </a:p>
          <a:p>
            <a:pPr indent="0" lvl="0" marL="0" rtl="0" algn="l">
              <a:spcBef>
                <a:spcPts val="0"/>
              </a:spcBef>
              <a:spcAft>
                <a:spcPts val="0"/>
              </a:spcAft>
              <a:buClr>
                <a:schemeClr val="dk1"/>
              </a:buClr>
              <a:buFont typeface="Arial"/>
              <a:buNone/>
            </a:pPr>
            <a:r>
              <a:rPr lang="en-US" sz="3000">
                <a:solidFill>
                  <a:schemeClr val="dk2"/>
                </a:solidFill>
                <a:latin typeface="Lexend"/>
                <a:ea typeface="Lexend"/>
                <a:cs typeface="Lexend"/>
                <a:sym typeface="Lexend"/>
              </a:rPr>
              <a:t>Rani Misra</a:t>
            </a:r>
            <a:endParaRPr sz="3000">
              <a:solidFill>
                <a:schemeClr val="dk2"/>
              </a:solidFill>
              <a:latin typeface="Lexend"/>
              <a:ea typeface="Lexend"/>
              <a:cs typeface="Lexend"/>
              <a:sym typeface="Lexend"/>
            </a:endParaRPr>
          </a:p>
          <a:p>
            <a:pPr indent="0" lvl="0" marL="0" rtl="0" algn="l">
              <a:spcBef>
                <a:spcPts val="0"/>
              </a:spcBef>
              <a:spcAft>
                <a:spcPts val="0"/>
              </a:spcAft>
              <a:buClr>
                <a:schemeClr val="dk1"/>
              </a:buClr>
              <a:buFont typeface="Arial"/>
              <a:buNone/>
            </a:pPr>
            <a:r>
              <a:rPr lang="en-US" sz="3000">
                <a:solidFill>
                  <a:schemeClr val="dk2"/>
                </a:solidFill>
                <a:latin typeface="Lexend"/>
                <a:ea typeface="Lexend"/>
                <a:cs typeface="Lexend"/>
                <a:sym typeface="Lexend"/>
              </a:rPr>
              <a:t>Cheryl Chiu</a:t>
            </a:r>
            <a:endParaRPr sz="3000">
              <a:solidFill>
                <a:schemeClr val="dk2"/>
              </a:solidFill>
              <a:latin typeface="Lexend"/>
              <a:ea typeface="Lexend"/>
              <a:cs typeface="Lexend"/>
              <a:sym typeface="Lexend"/>
            </a:endParaRPr>
          </a:p>
          <a:p>
            <a:pPr indent="0" lvl="0" marL="0" rtl="0" algn="l">
              <a:spcBef>
                <a:spcPts val="0"/>
              </a:spcBef>
              <a:spcAft>
                <a:spcPts val="0"/>
              </a:spcAft>
              <a:buClr>
                <a:schemeClr val="dk1"/>
              </a:buClr>
              <a:buFont typeface="Arial"/>
              <a:buNone/>
            </a:pPr>
            <a:r>
              <a:rPr lang="en-US" sz="3000">
                <a:solidFill>
                  <a:schemeClr val="dk2"/>
                </a:solidFill>
                <a:latin typeface="Lexend"/>
                <a:ea typeface="Lexend"/>
                <a:cs typeface="Lexend"/>
                <a:sym typeface="Lexend"/>
              </a:rPr>
              <a:t>Kashfia Sharmin</a:t>
            </a:r>
            <a:endParaRPr sz="3000">
              <a:solidFill>
                <a:schemeClr val="dk2"/>
              </a:solidFill>
              <a:latin typeface="Lexend"/>
              <a:ea typeface="Lexend"/>
              <a:cs typeface="Lexend"/>
              <a:sym typeface="Lexend"/>
            </a:endParaRPr>
          </a:p>
          <a:p>
            <a:pPr indent="0" lvl="0" marL="0" rtl="0" algn="l">
              <a:spcBef>
                <a:spcPts val="0"/>
              </a:spcBef>
              <a:spcAft>
                <a:spcPts val="0"/>
              </a:spcAft>
              <a:buClr>
                <a:schemeClr val="dk1"/>
              </a:buClr>
              <a:buFont typeface="Arial"/>
              <a:buNone/>
            </a:pPr>
            <a:r>
              <a:rPr lang="en-US" sz="3000">
                <a:solidFill>
                  <a:schemeClr val="dk2"/>
                </a:solidFill>
                <a:latin typeface="Lexend"/>
                <a:ea typeface="Lexend"/>
                <a:cs typeface="Lexend"/>
                <a:sym typeface="Lexend"/>
              </a:rPr>
              <a:t>Abigail Davis</a:t>
            </a:r>
            <a:endParaRPr sz="3000">
              <a:solidFill>
                <a:schemeClr val="dk2"/>
              </a:solidFill>
              <a:latin typeface="Lexend"/>
              <a:ea typeface="Lexend"/>
              <a:cs typeface="Lexend"/>
              <a:sym typeface="Lexend"/>
            </a:endParaRPr>
          </a:p>
          <a:p>
            <a:pPr indent="0" lvl="0" marL="0" rtl="0" algn="l">
              <a:spcBef>
                <a:spcPts val="0"/>
              </a:spcBef>
              <a:spcAft>
                <a:spcPts val="0"/>
              </a:spcAft>
              <a:buNone/>
            </a:pPr>
            <a:r>
              <a:t/>
            </a:r>
            <a:endParaRPr sz="3000">
              <a:solidFill>
                <a:schemeClr val="dk2"/>
              </a:solidFill>
              <a:latin typeface="Lexend"/>
              <a:ea typeface="Lexend"/>
              <a:cs typeface="Lexend"/>
              <a:sym typeface="Lexen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7F1F4"/>
        </a:solidFill>
      </p:bgPr>
    </p:bg>
    <p:spTree>
      <p:nvGrpSpPr>
        <p:cNvPr id="233" name="Shape 233"/>
        <p:cNvGrpSpPr/>
        <p:nvPr/>
      </p:nvGrpSpPr>
      <p:grpSpPr>
        <a:xfrm>
          <a:off x="0" y="0"/>
          <a:ext cx="0" cy="0"/>
          <a:chOff x="0" y="0"/>
          <a:chExt cx="0" cy="0"/>
        </a:xfrm>
      </p:grpSpPr>
      <p:grpSp>
        <p:nvGrpSpPr>
          <p:cNvPr id="234" name="Google Shape;234;g318b79981db_0_59"/>
          <p:cNvGrpSpPr/>
          <p:nvPr/>
        </p:nvGrpSpPr>
        <p:grpSpPr>
          <a:xfrm>
            <a:off x="-87" y="0"/>
            <a:ext cx="18288118" cy="4496194"/>
            <a:chOff x="0" y="0"/>
            <a:chExt cx="4816592" cy="1184175"/>
          </a:xfrm>
        </p:grpSpPr>
        <p:sp>
          <p:nvSpPr>
            <p:cNvPr id="235" name="Google Shape;235;g318b79981db_0_59"/>
            <p:cNvSpPr/>
            <p:nvPr/>
          </p:nvSpPr>
          <p:spPr>
            <a:xfrm>
              <a:off x="0" y="0"/>
              <a:ext cx="4816592" cy="1184175"/>
            </a:xfrm>
            <a:custGeom>
              <a:rect b="b" l="l" r="r" t="t"/>
              <a:pathLst>
                <a:path extrusionOk="0" h="1184175" w="4816592">
                  <a:moveTo>
                    <a:pt x="0" y="0"/>
                  </a:moveTo>
                  <a:lnTo>
                    <a:pt x="4816592" y="0"/>
                  </a:lnTo>
                  <a:lnTo>
                    <a:pt x="4816592" y="1184175"/>
                  </a:lnTo>
                  <a:lnTo>
                    <a:pt x="0" y="1184175"/>
                  </a:lnTo>
                  <a:close/>
                </a:path>
              </a:pathLst>
            </a:custGeom>
            <a:solidFill>
              <a:srgbClr val="A1D4E1"/>
            </a:solidFill>
            <a:ln>
              <a:noFill/>
            </a:ln>
          </p:spPr>
        </p:sp>
        <p:sp>
          <p:nvSpPr>
            <p:cNvPr id="236" name="Google Shape;236;g318b79981db_0_59"/>
            <p:cNvSpPr txBox="1"/>
            <p:nvPr/>
          </p:nvSpPr>
          <p:spPr>
            <a:xfrm>
              <a:off x="0" y="0"/>
              <a:ext cx="4816500" cy="1184100"/>
            </a:xfrm>
            <a:prstGeom prst="rect">
              <a:avLst/>
            </a:prstGeom>
            <a:noFill/>
            <a:ln>
              <a:noFill/>
            </a:ln>
          </p:spPr>
          <p:txBody>
            <a:bodyPr anchorCtr="0" anchor="ctr" bIns="50800" lIns="50800" spcFirstLastPara="1" rIns="50800" wrap="square" tIns="50800">
              <a:noAutofit/>
            </a:bodyPr>
            <a:lstStyle/>
            <a:p>
              <a:pPr indent="0" lvl="0" marL="0" marR="0" rtl="0" algn="ctr">
                <a:lnSpc>
                  <a:spcPct val="146611"/>
                </a:lnSpc>
                <a:spcBef>
                  <a:spcPts val="0"/>
                </a:spcBef>
                <a:spcAft>
                  <a:spcPts val="0"/>
                </a:spcAft>
                <a:buClr>
                  <a:srgbClr val="000000"/>
                </a:buClr>
                <a:buFont typeface="Arial"/>
                <a:buNone/>
              </a:pPr>
              <a:r>
                <a:t/>
              </a:r>
              <a:endParaRPr b="0" i="0" sz="1800" u="none" cap="none" strike="noStrike">
                <a:solidFill>
                  <a:schemeClr val="dk1"/>
                </a:solidFill>
                <a:latin typeface="Calibri"/>
                <a:ea typeface="Calibri"/>
                <a:cs typeface="Calibri"/>
                <a:sym typeface="Calibri"/>
              </a:endParaRPr>
            </a:p>
          </p:txBody>
        </p:sp>
      </p:grpSp>
      <p:sp>
        <p:nvSpPr>
          <p:cNvPr id="237" name="Google Shape;237;g318b79981db_0_59"/>
          <p:cNvSpPr txBox="1"/>
          <p:nvPr/>
        </p:nvSpPr>
        <p:spPr>
          <a:xfrm>
            <a:off x="152397" y="418125"/>
            <a:ext cx="17983200" cy="877500"/>
          </a:xfrm>
          <a:prstGeom prst="rect">
            <a:avLst/>
          </a:prstGeom>
          <a:noFill/>
          <a:ln>
            <a:noFill/>
          </a:ln>
        </p:spPr>
        <p:txBody>
          <a:bodyPr anchorCtr="0" anchor="t" bIns="0" lIns="0" spcFirstLastPara="1" rIns="0" wrap="square" tIns="0">
            <a:spAutoFit/>
          </a:bodyPr>
          <a:lstStyle/>
          <a:p>
            <a:pPr indent="0" lvl="0" marL="0" marR="0" rtl="0" algn="ctr">
              <a:lnSpc>
                <a:spcPct val="110000"/>
              </a:lnSpc>
              <a:spcBef>
                <a:spcPts val="0"/>
              </a:spcBef>
              <a:spcAft>
                <a:spcPts val="0"/>
              </a:spcAft>
              <a:buNone/>
            </a:pPr>
            <a:r>
              <a:rPr lang="en-US" sz="5700">
                <a:solidFill>
                  <a:srgbClr val="294069"/>
                </a:solidFill>
                <a:latin typeface="Lexend"/>
                <a:ea typeface="Lexend"/>
                <a:cs typeface="Lexend"/>
                <a:sym typeface="Lexend"/>
              </a:rPr>
              <a:t>Spending patterns of both beneficiaries and CMS</a:t>
            </a:r>
            <a:endParaRPr sz="200">
              <a:latin typeface="Lexend"/>
              <a:ea typeface="Lexend"/>
              <a:cs typeface="Lexend"/>
              <a:sym typeface="Lexend"/>
            </a:endParaRPr>
          </a:p>
        </p:txBody>
      </p:sp>
      <p:grpSp>
        <p:nvGrpSpPr>
          <p:cNvPr id="238" name="Google Shape;238;g318b79981db_0_59"/>
          <p:cNvGrpSpPr/>
          <p:nvPr/>
        </p:nvGrpSpPr>
        <p:grpSpPr>
          <a:xfrm>
            <a:off x="208546" y="1568028"/>
            <a:ext cx="17614510" cy="6964519"/>
            <a:chOff x="674000" y="2214075"/>
            <a:chExt cx="16448324" cy="6503426"/>
          </a:xfrm>
        </p:grpSpPr>
        <p:pic>
          <p:nvPicPr>
            <p:cNvPr id="239" name="Google Shape;239;g318b79981db_0_59"/>
            <p:cNvPicPr preferRelativeResize="0"/>
            <p:nvPr/>
          </p:nvPicPr>
          <p:blipFill>
            <a:blip r:embed="rId3">
              <a:alphaModFix/>
            </a:blip>
            <a:stretch>
              <a:fillRect/>
            </a:stretch>
          </p:blipFill>
          <p:spPr>
            <a:xfrm>
              <a:off x="674000" y="2214075"/>
              <a:ext cx="8224164" cy="6503426"/>
            </a:xfrm>
            <a:prstGeom prst="rect">
              <a:avLst/>
            </a:prstGeom>
            <a:noFill/>
            <a:ln>
              <a:noFill/>
            </a:ln>
          </p:spPr>
        </p:pic>
        <p:pic>
          <p:nvPicPr>
            <p:cNvPr id="240" name="Google Shape;240;g318b79981db_0_59"/>
            <p:cNvPicPr preferRelativeResize="0"/>
            <p:nvPr/>
          </p:nvPicPr>
          <p:blipFill>
            <a:blip r:embed="rId4">
              <a:alphaModFix/>
            </a:blip>
            <a:stretch>
              <a:fillRect/>
            </a:stretch>
          </p:blipFill>
          <p:spPr>
            <a:xfrm>
              <a:off x="8898162" y="2217740"/>
              <a:ext cx="8224162" cy="6496086"/>
            </a:xfrm>
            <a:prstGeom prst="rect">
              <a:avLst/>
            </a:prstGeom>
            <a:noFill/>
            <a:ln>
              <a:noFill/>
            </a:ln>
          </p:spPr>
        </p:pic>
      </p:grpSp>
      <p:grpSp>
        <p:nvGrpSpPr>
          <p:cNvPr id="241" name="Google Shape;241;g318b79981db_0_59"/>
          <p:cNvGrpSpPr/>
          <p:nvPr/>
        </p:nvGrpSpPr>
        <p:grpSpPr>
          <a:xfrm>
            <a:off x="2690830" y="9049942"/>
            <a:ext cx="13286679" cy="713070"/>
            <a:chOff x="10349150" y="4724750"/>
            <a:chExt cx="9109200" cy="1710000"/>
          </a:xfrm>
        </p:grpSpPr>
        <p:sp>
          <p:nvSpPr>
            <p:cNvPr id="242" name="Google Shape;242;g318b79981db_0_59"/>
            <p:cNvSpPr/>
            <p:nvPr/>
          </p:nvSpPr>
          <p:spPr>
            <a:xfrm>
              <a:off x="10349150" y="4724750"/>
              <a:ext cx="9109200" cy="17100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highlight>
                  <a:srgbClr val="888888"/>
                </a:highlight>
                <a:latin typeface="Calibri"/>
                <a:ea typeface="Calibri"/>
                <a:cs typeface="Calibri"/>
                <a:sym typeface="Calibri"/>
              </a:endParaRPr>
            </a:p>
          </p:txBody>
        </p:sp>
        <p:sp>
          <p:nvSpPr>
            <p:cNvPr id="243" name="Google Shape;243;g318b79981db_0_59"/>
            <p:cNvSpPr txBox="1"/>
            <p:nvPr/>
          </p:nvSpPr>
          <p:spPr>
            <a:xfrm>
              <a:off x="10495103" y="4797800"/>
              <a:ext cx="8817300" cy="1476300"/>
            </a:xfrm>
            <a:prstGeom prst="rect">
              <a:avLst/>
            </a:prstGeom>
            <a:noFill/>
            <a:ln>
              <a:noFill/>
            </a:ln>
          </p:spPr>
          <p:txBody>
            <a:bodyPr anchorCtr="0" anchor="t" bIns="91425" lIns="91425" spcFirstLastPara="1" rIns="91425" wrap="square" tIns="91425">
              <a:spAutoFit/>
            </a:bodyPr>
            <a:lstStyle/>
            <a:p>
              <a:pPr indent="0" lvl="0" marL="0" rtl="0" algn="l">
                <a:lnSpc>
                  <a:spcPct val="110000"/>
                </a:lnSpc>
                <a:spcBef>
                  <a:spcPts val="0"/>
                </a:spcBef>
                <a:spcAft>
                  <a:spcPts val="0"/>
                </a:spcAft>
                <a:buNone/>
              </a:pPr>
              <a:r>
                <a:rPr b="1" lang="en-US" sz="2800">
                  <a:solidFill>
                    <a:srgbClr val="294069"/>
                  </a:solidFill>
                </a:rPr>
                <a:t>High-demand/high-cost and low-demand/high-cost drugs were identified.</a:t>
              </a:r>
              <a:endParaRPr b="1" sz="2800">
                <a:solidFill>
                  <a:srgbClr val="294069"/>
                </a:solidFill>
                <a:latin typeface="Lexend"/>
                <a:ea typeface="Lexend"/>
                <a:cs typeface="Lexend"/>
                <a:sym typeface="Lexend"/>
              </a:endParaRPr>
            </a:p>
          </p:txBody>
        </p:sp>
      </p:grpSp>
      <p:sp>
        <p:nvSpPr>
          <p:cNvPr id="244" name="Google Shape;244;g318b79981db_0_59"/>
          <p:cNvSpPr txBox="1"/>
          <p:nvPr/>
        </p:nvSpPr>
        <p:spPr>
          <a:xfrm>
            <a:off x="4921109" y="2111980"/>
            <a:ext cx="8189400" cy="215400"/>
          </a:xfrm>
          <a:prstGeom prst="rect">
            <a:avLst/>
          </a:prstGeom>
          <a:noFill/>
          <a:ln>
            <a:noFill/>
          </a:ln>
        </p:spPr>
        <p:txBody>
          <a:bodyPr anchorCtr="0" anchor="t" bIns="0" lIns="0" spcFirstLastPara="1" rIns="0" wrap="square" tIns="0">
            <a:spAutoFit/>
          </a:bodyPr>
          <a:lstStyle/>
          <a:p>
            <a:pPr indent="0" lvl="0" marL="0" marR="0" rtl="0" algn="l">
              <a:lnSpc>
                <a:spcPct val="110001"/>
              </a:lnSpc>
              <a:spcBef>
                <a:spcPts val="0"/>
              </a:spcBef>
              <a:spcAft>
                <a:spcPts val="0"/>
              </a:spcAft>
              <a:buNone/>
            </a:pPr>
            <a:r>
              <a:t/>
            </a:r>
            <a:endParaRPr/>
          </a:p>
        </p:txBody>
      </p:sp>
      <p:sp>
        <p:nvSpPr>
          <p:cNvPr id="245" name="Google Shape;245;g318b79981db_0_59"/>
          <p:cNvSpPr/>
          <p:nvPr/>
        </p:nvSpPr>
        <p:spPr>
          <a:xfrm>
            <a:off x="1345975" y="2153900"/>
            <a:ext cx="3097800" cy="3701400"/>
          </a:xfrm>
          <a:prstGeom prst="rect">
            <a:avLst/>
          </a:prstGeom>
          <a:noFill/>
          <a:ln cap="flat" cmpd="sng" w="3810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46" name="Google Shape;246;g318b79981db_0_59"/>
          <p:cNvSpPr txBox="1"/>
          <p:nvPr/>
        </p:nvSpPr>
        <p:spPr>
          <a:xfrm>
            <a:off x="2187400" y="4915700"/>
            <a:ext cx="2187000" cy="863400"/>
          </a:xfrm>
          <a:prstGeom prst="rect">
            <a:avLst/>
          </a:prstGeom>
          <a:noFill/>
          <a:ln>
            <a:noFill/>
          </a:ln>
        </p:spPr>
        <p:txBody>
          <a:bodyPr anchorCtr="0" anchor="t" bIns="91425" lIns="91425" spcFirstLastPara="1" rIns="91425" wrap="square" tIns="91425">
            <a:spAutoFit/>
          </a:bodyPr>
          <a:lstStyle/>
          <a:p>
            <a:pPr indent="0" lvl="0" marL="0" rtl="0" algn="r">
              <a:lnSpc>
                <a:spcPct val="110000"/>
              </a:lnSpc>
              <a:spcBef>
                <a:spcPts val="0"/>
              </a:spcBef>
              <a:spcAft>
                <a:spcPts val="0"/>
              </a:spcAft>
              <a:buNone/>
            </a:pPr>
            <a:r>
              <a:rPr lang="en-US" sz="2100">
                <a:solidFill>
                  <a:srgbClr val="FF9900"/>
                </a:solidFill>
                <a:latin typeface="Lexend"/>
                <a:ea typeface="Lexend"/>
                <a:cs typeface="Lexend"/>
                <a:sym typeface="Lexend"/>
              </a:rPr>
              <a:t>low-demand</a:t>
            </a:r>
            <a:endParaRPr sz="2100">
              <a:solidFill>
                <a:srgbClr val="FF9900"/>
              </a:solidFill>
              <a:latin typeface="Lexend"/>
              <a:ea typeface="Lexend"/>
              <a:cs typeface="Lexend"/>
              <a:sym typeface="Lexend"/>
            </a:endParaRPr>
          </a:p>
          <a:p>
            <a:pPr indent="0" lvl="0" marL="0" rtl="0" algn="r">
              <a:lnSpc>
                <a:spcPct val="110000"/>
              </a:lnSpc>
              <a:spcBef>
                <a:spcPts val="0"/>
              </a:spcBef>
              <a:spcAft>
                <a:spcPts val="0"/>
              </a:spcAft>
              <a:buNone/>
            </a:pPr>
            <a:r>
              <a:rPr lang="en-US" sz="2100">
                <a:solidFill>
                  <a:srgbClr val="FF9900"/>
                </a:solidFill>
                <a:latin typeface="Lexend"/>
                <a:ea typeface="Lexend"/>
                <a:cs typeface="Lexend"/>
                <a:sym typeface="Lexend"/>
              </a:rPr>
              <a:t>high-cost </a:t>
            </a:r>
            <a:endParaRPr sz="700">
              <a:solidFill>
                <a:srgbClr val="FF9900"/>
              </a:solidFill>
            </a:endParaRPr>
          </a:p>
        </p:txBody>
      </p:sp>
      <p:sp>
        <p:nvSpPr>
          <p:cNvPr id="247" name="Google Shape;247;g318b79981db_0_59"/>
          <p:cNvSpPr/>
          <p:nvPr/>
        </p:nvSpPr>
        <p:spPr>
          <a:xfrm>
            <a:off x="4443775" y="2153900"/>
            <a:ext cx="4348500" cy="3701400"/>
          </a:xfrm>
          <a:prstGeom prst="rect">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48" name="Google Shape;248;g318b79981db_0_59"/>
          <p:cNvSpPr txBox="1"/>
          <p:nvPr/>
        </p:nvSpPr>
        <p:spPr>
          <a:xfrm>
            <a:off x="6561825" y="4915700"/>
            <a:ext cx="2187000" cy="863400"/>
          </a:xfrm>
          <a:prstGeom prst="rect">
            <a:avLst/>
          </a:prstGeom>
          <a:noFill/>
          <a:ln>
            <a:noFill/>
          </a:ln>
        </p:spPr>
        <p:txBody>
          <a:bodyPr anchorCtr="0" anchor="t" bIns="91425" lIns="91425" spcFirstLastPara="1" rIns="91425" wrap="square" tIns="91425">
            <a:spAutoFit/>
          </a:bodyPr>
          <a:lstStyle/>
          <a:p>
            <a:pPr indent="0" lvl="0" marL="0" rtl="0" algn="r">
              <a:lnSpc>
                <a:spcPct val="110000"/>
              </a:lnSpc>
              <a:spcBef>
                <a:spcPts val="0"/>
              </a:spcBef>
              <a:spcAft>
                <a:spcPts val="0"/>
              </a:spcAft>
              <a:buNone/>
            </a:pPr>
            <a:r>
              <a:rPr lang="en-US" sz="2100">
                <a:solidFill>
                  <a:srgbClr val="980000"/>
                </a:solidFill>
                <a:latin typeface="Lexend"/>
                <a:ea typeface="Lexend"/>
                <a:cs typeface="Lexend"/>
                <a:sym typeface="Lexend"/>
              </a:rPr>
              <a:t>high-demand</a:t>
            </a:r>
            <a:endParaRPr sz="2100">
              <a:solidFill>
                <a:srgbClr val="980000"/>
              </a:solidFill>
              <a:latin typeface="Lexend"/>
              <a:ea typeface="Lexend"/>
              <a:cs typeface="Lexend"/>
              <a:sym typeface="Lexend"/>
            </a:endParaRPr>
          </a:p>
          <a:p>
            <a:pPr indent="0" lvl="0" marL="0" rtl="0" algn="r">
              <a:lnSpc>
                <a:spcPct val="110000"/>
              </a:lnSpc>
              <a:spcBef>
                <a:spcPts val="0"/>
              </a:spcBef>
              <a:spcAft>
                <a:spcPts val="0"/>
              </a:spcAft>
              <a:buNone/>
            </a:pPr>
            <a:r>
              <a:rPr lang="en-US" sz="2100">
                <a:solidFill>
                  <a:srgbClr val="980000"/>
                </a:solidFill>
                <a:latin typeface="Lexend"/>
                <a:ea typeface="Lexend"/>
                <a:cs typeface="Lexend"/>
                <a:sym typeface="Lexend"/>
              </a:rPr>
              <a:t>high-cost </a:t>
            </a:r>
            <a:endParaRPr sz="700">
              <a:solidFill>
                <a:srgbClr val="980000"/>
              </a:solidFill>
            </a:endParaRPr>
          </a:p>
        </p:txBody>
      </p:sp>
      <p:sp>
        <p:nvSpPr>
          <p:cNvPr id="249" name="Google Shape;249;g318b79981db_0_59"/>
          <p:cNvSpPr/>
          <p:nvPr/>
        </p:nvSpPr>
        <p:spPr>
          <a:xfrm>
            <a:off x="10259250" y="2174850"/>
            <a:ext cx="3097800" cy="3701400"/>
          </a:xfrm>
          <a:prstGeom prst="rect">
            <a:avLst/>
          </a:prstGeom>
          <a:noFill/>
          <a:ln cap="flat" cmpd="sng" w="3810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50" name="Google Shape;250;g318b79981db_0_59"/>
          <p:cNvSpPr txBox="1"/>
          <p:nvPr/>
        </p:nvSpPr>
        <p:spPr>
          <a:xfrm>
            <a:off x="11100675" y="4936650"/>
            <a:ext cx="2187000" cy="863400"/>
          </a:xfrm>
          <a:prstGeom prst="rect">
            <a:avLst/>
          </a:prstGeom>
          <a:noFill/>
          <a:ln>
            <a:noFill/>
          </a:ln>
        </p:spPr>
        <p:txBody>
          <a:bodyPr anchorCtr="0" anchor="t" bIns="91425" lIns="91425" spcFirstLastPara="1" rIns="91425" wrap="square" tIns="91425">
            <a:spAutoFit/>
          </a:bodyPr>
          <a:lstStyle/>
          <a:p>
            <a:pPr indent="0" lvl="0" marL="0" rtl="0" algn="r">
              <a:lnSpc>
                <a:spcPct val="110000"/>
              </a:lnSpc>
              <a:spcBef>
                <a:spcPts val="0"/>
              </a:spcBef>
              <a:spcAft>
                <a:spcPts val="0"/>
              </a:spcAft>
              <a:buNone/>
            </a:pPr>
            <a:r>
              <a:rPr lang="en-US" sz="2100">
                <a:solidFill>
                  <a:srgbClr val="FF9900"/>
                </a:solidFill>
                <a:latin typeface="Lexend"/>
                <a:ea typeface="Lexend"/>
                <a:cs typeface="Lexend"/>
                <a:sym typeface="Lexend"/>
              </a:rPr>
              <a:t>low-demand</a:t>
            </a:r>
            <a:endParaRPr sz="2100">
              <a:solidFill>
                <a:srgbClr val="FF9900"/>
              </a:solidFill>
              <a:latin typeface="Lexend"/>
              <a:ea typeface="Lexend"/>
              <a:cs typeface="Lexend"/>
              <a:sym typeface="Lexend"/>
            </a:endParaRPr>
          </a:p>
          <a:p>
            <a:pPr indent="0" lvl="0" marL="0" rtl="0" algn="r">
              <a:lnSpc>
                <a:spcPct val="110000"/>
              </a:lnSpc>
              <a:spcBef>
                <a:spcPts val="0"/>
              </a:spcBef>
              <a:spcAft>
                <a:spcPts val="0"/>
              </a:spcAft>
              <a:buNone/>
            </a:pPr>
            <a:r>
              <a:rPr lang="en-US" sz="2100">
                <a:solidFill>
                  <a:srgbClr val="FF9900"/>
                </a:solidFill>
                <a:latin typeface="Lexend"/>
                <a:ea typeface="Lexend"/>
                <a:cs typeface="Lexend"/>
                <a:sym typeface="Lexend"/>
              </a:rPr>
              <a:t>high-cost </a:t>
            </a:r>
            <a:endParaRPr sz="700">
              <a:solidFill>
                <a:srgbClr val="FF9900"/>
              </a:solidFill>
            </a:endParaRPr>
          </a:p>
        </p:txBody>
      </p:sp>
      <p:sp>
        <p:nvSpPr>
          <p:cNvPr id="251" name="Google Shape;251;g318b79981db_0_59"/>
          <p:cNvSpPr/>
          <p:nvPr/>
        </p:nvSpPr>
        <p:spPr>
          <a:xfrm>
            <a:off x="13357100" y="2174850"/>
            <a:ext cx="4205400" cy="3701400"/>
          </a:xfrm>
          <a:prstGeom prst="rect">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52" name="Google Shape;252;g318b79981db_0_59"/>
          <p:cNvSpPr txBox="1"/>
          <p:nvPr/>
        </p:nvSpPr>
        <p:spPr>
          <a:xfrm>
            <a:off x="15322700" y="4936650"/>
            <a:ext cx="2187000" cy="863400"/>
          </a:xfrm>
          <a:prstGeom prst="rect">
            <a:avLst/>
          </a:prstGeom>
          <a:noFill/>
          <a:ln>
            <a:noFill/>
          </a:ln>
        </p:spPr>
        <p:txBody>
          <a:bodyPr anchorCtr="0" anchor="t" bIns="91425" lIns="91425" spcFirstLastPara="1" rIns="91425" wrap="square" tIns="91425">
            <a:spAutoFit/>
          </a:bodyPr>
          <a:lstStyle/>
          <a:p>
            <a:pPr indent="0" lvl="0" marL="0" rtl="0" algn="r">
              <a:lnSpc>
                <a:spcPct val="110000"/>
              </a:lnSpc>
              <a:spcBef>
                <a:spcPts val="0"/>
              </a:spcBef>
              <a:spcAft>
                <a:spcPts val="0"/>
              </a:spcAft>
              <a:buNone/>
            </a:pPr>
            <a:r>
              <a:rPr lang="en-US" sz="2100">
                <a:solidFill>
                  <a:srgbClr val="980000"/>
                </a:solidFill>
                <a:latin typeface="Lexend"/>
                <a:ea typeface="Lexend"/>
                <a:cs typeface="Lexend"/>
                <a:sym typeface="Lexend"/>
              </a:rPr>
              <a:t>high-demand</a:t>
            </a:r>
            <a:endParaRPr sz="2100">
              <a:solidFill>
                <a:srgbClr val="980000"/>
              </a:solidFill>
              <a:latin typeface="Lexend"/>
              <a:ea typeface="Lexend"/>
              <a:cs typeface="Lexend"/>
              <a:sym typeface="Lexend"/>
            </a:endParaRPr>
          </a:p>
          <a:p>
            <a:pPr indent="0" lvl="0" marL="0" rtl="0" algn="r">
              <a:lnSpc>
                <a:spcPct val="110000"/>
              </a:lnSpc>
              <a:spcBef>
                <a:spcPts val="0"/>
              </a:spcBef>
              <a:spcAft>
                <a:spcPts val="0"/>
              </a:spcAft>
              <a:buNone/>
            </a:pPr>
            <a:r>
              <a:rPr lang="en-US" sz="2100">
                <a:solidFill>
                  <a:srgbClr val="980000"/>
                </a:solidFill>
                <a:latin typeface="Lexend"/>
                <a:ea typeface="Lexend"/>
                <a:cs typeface="Lexend"/>
                <a:sym typeface="Lexend"/>
              </a:rPr>
              <a:t>high-cost </a:t>
            </a:r>
            <a:endParaRPr sz="700">
              <a:solidFill>
                <a:srgbClr val="98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7F1F4"/>
        </a:solidFill>
      </p:bgPr>
    </p:bg>
    <p:spTree>
      <p:nvGrpSpPr>
        <p:cNvPr id="256" name="Shape 256"/>
        <p:cNvGrpSpPr/>
        <p:nvPr/>
      </p:nvGrpSpPr>
      <p:grpSpPr>
        <a:xfrm>
          <a:off x="0" y="0"/>
          <a:ext cx="0" cy="0"/>
          <a:chOff x="0" y="0"/>
          <a:chExt cx="0" cy="0"/>
        </a:xfrm>
      </p:grpSpPr>
      <p:grpSp>
        <p:nvGrpSpPr>
          <p:cNvPr id="257" name="Google Shape;257;g318b79981db_0_41"/>
          <p:cNvGrpSpPr/>
          <p:nvPr/>
        </p:nvGrpSpPr>
        <p:grpSpPr>
          <a:xfrm>
            <a:off x="-87" y="0"/>
            <a:ext cx="18288118" cy="4496194"/>
            <a:chOff x="0" y="0"/>
            <a:chExt cx="4816592" cy="1184175"/>
          </a:xfrm>
        </p:grpSpPr>
        <p:sp>
          <p:nvSpPr>
            <p:cNvPr id="258" name="Google Shape;258;g318b79981db_0_41"/>
            <p:cNvSpPr/>
            <p:nvPr/>
          </p:nvSpPr>
          <p:spPr>
            <a:xfrm>
              <a:off x="0" y="0"/>
              <a:ext cx="4816592" cy="1184175"/>
            </a:xfrm>
            <a:custGeom>
              <a:rect b="b" l="l" r="r" t="t"/>
              <a:pathLst>
                <a:path extrusionOk="0" h="1184175" w="4816592">
                  <a:moveTo>
                    <a:pt x="0" y="0"/>
                  </a:moveTo>
                  <a:lnTo>
                    <a:pt x="4816592" y="0"/>
                  </a:lnTo>
                  <a:lnTo>
                    <a:pt x="4816592" y="1184175"/>
                  </a:lnTo>
                  <a:lnTo>
                    <a:pt x="0" y="1184175"/>
                  </a:lnTo>
                  <a:close/>
                </a:path>
              </a:pathLst>
            </a:custGeom>
            <a:solidFill>
              <a:srgbClr val="A1D4E1"/>
            </a:solidFill>
            <a:ln>
              <a:noFill/>
            </a:ln>
          </p:spPr>
        </p:sp>
        <p:sp>
          <p:nvSpPr>
            <p:cNvPr id="259" name="Google Shape;259;g318b79981db_0_41"/>
            <p:cNvSpPr txBox="1"/>
            <p:nvPr/>
          </p:nvSpPr>
          <p:spPr>
            <a:xfrm>
              <a:off x="0" y="0"/>
              <a:ext cx="4816500" cy="1184100"/>
            </a:xfrm>
            <a:prstGeom prst="rect">
              <a:avLst/>
            </a:prstGeom>
            <a:noFill/>
            <a:ln>
              <a:noFill/>
            </a:ln>
          </p:spPr>
          <p:txBody>
            <a:bodyPr anchorCtr="0" anchor="ctr" bIns="50800" lIns="50800" spcFirstLastPara="1" rIns="50800" wrap="square" tIns="50800">
              <a:noAutofit/>
            </a:bodyPr>
            <a:lstStyle/>
            <a:p>
              <a:pPr indent="0" lvl="0" marL="0" marR="0" rtl="0" algn="ctr">
                <a:lnSpc>
                  <a:spcPct val="14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60" name="Google Shape;260;g318b79981db_0_41"/>
          <p:cNvSpPr txBox="1"/>
          <p:nvPr/>
        </p:nvSpPr>
        <p:spPr>
          <a:xfrm>
            <a:off x="152397" y="418125"/>
            <a:ext cx="17983200" cy="877500"/>
          </a:xfrm>
          <a:prstGeom prst="rect">
            <a:avLst/>
          </a:prstGeom>
          <a:noFill/>
          <a:ln>
            <a:noFill/>
          </a:ln>
        </p:spPr>
        <p:txBody>
          <a:bodyPr anchorCtr="0" anchor="t" bIns="0" lIns="0" spcFirstLastPara="1" rIns="0" wrap="square" tIns="0">
            <a:spAutoFit/>
          </a:bodyPr>
          <a:lstStyle/>
          <a:p>
            <a:pPr indent="0" lvl="0" marL="0" marR="0" rtl="0" algn="ctr">
              <a:lnSpc>
                <a:spcPct val="110000"/>
              </a:lnSpc>
              <a:spcBef>
                <a:spcPts val="0"/>
              </a:spcBef>
              <a:spcAft>
                <a:spcPts val="0"/>
              </a:spcAft>
              <a:buClr>
                <a:srgbClr val="000000"/>
              </a:buClr>
              <a:buFont typeface="Arial"/>
              <a:buNone/>
            </a:pPr>
            <a:r>
              <a:rPr lang="en-US" sz="5700">
                <a:solidFill>
                  <a:srgbClr val="294069"/>
                </a:solidFill>
                <a:latin typeface="Lexend"/>
                <a:ea typeface="Lexend"/>
                <a:cs typeface="Lexend"/>
                <a:sym typeface="Lexend"/>
              </a:rPr>
              <a:t>H</a:t>
            </a:r>
            <a:r>
              <a:rPr lang="en-US" sz="5700">
                <a:solidFill>
                  <a:srgbClr val="294069"/>
                </a:solidFill>
                <a:latin typeface="Lexend"/>
                <a:ea typeface="Lexend"/>
                <a:cs typeface="Lexend"/>
                <a:sym typeface="Lexend"/>
              </a:rPr>
              <a:t>igher spending ratios </a:t>
            </a:r>
            <a:r>
              <a:rPr lang="en-US" sz="5700">
                <a:solidFill>
                  <a:srgbClr val="294069"/>
                </a:solidFill>
                <a:latin typeface="Lexend"/>
                <a:ea typeface="Lexend"/>
                <a:cs typeface="Lexend"/>
                <a:sym typeface="Lexend"/>
              </a:rPr>
              <a:t>in high-cost drugs</a:t>
            </a:r>
            <a:endParaRPr sz="200">
              <a:latin typeface="Lexend"/>
              <a:ea typeface="Lexend"/>
              <a:cs typeface="Lexend"/>
              <a:sym typeface="Lexend"/>
            </a:endParaRPr>
          </a:p>
        </p:txBody>
      </p:sp>
      <p:sp>
        <p:nvSpPr>
          <p:cNvPr id="261" name="Google Shape;261;g318b79981db_0_41"/>
          <p:cNvSpPr txBox="1"/>
          <p:nvPr/>
        </p:nvSpPr>
        <p:spPr>
          <a:xfrm>
            <a:off x="5049284" y="3531280"/>
            <a:ext cx="8189400" cy="215400"/>
          </a:xfrm>
          <a:prstGeom prst="rect">
            <a:avLst/>
          </a:prstGeom>
          <a:noFill/>
          <a:ln>
            <a:noFill/>
          </a:ln>
        </p:spPr>
        <p:txBody>
          <a:bodyPr anchorCtr="0" anchor="t" bIns="0" lIns="0" spcFirstLastPara="1" rIns="0" wrap="square" tIns="0">
            <a:spAutoFit/>
          </a:bodyPr>
          <a:lstStyle/>
          <a:p>
            <a:pPr indent="0" lvl="0" marL="0" marR="0" rtl="0" algn="l">
              <a:lnSpc>
                <a:spcPct val="110001"/>
              </a:lnSpc>
              <a:spcBef>
                <a:spcPts val="0"/>
              </a:spcBef>
              <a:spcAft>
                <a:spcPts val="0"/>
              </a:spcAft>
              <a:buNone/>
            </a:pPr>
            <a:r>
              <a:t/>
            </a:r>
            <a:endParaRPr/>
          </a:p>
        </p:txBody>
      </p:sp>
      <p:sp>
        <p:nvSpPr>
          <p:cNvPr id="262" name="Google Shape;262;g318b79981db_0_41"/>
          <p:cNvSpPr txBox="1"/>
          <p:nvPr/>
        </p:nvSpPr>
        <p:spPr>
          <a:xfrm>
            <a:off x="10679700" y="5982313"/>
            <a:ext cx="7455900" cy="28629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US" sz="2900">
                <a:solidFill>
                  <a:schemeClr val="dk1"/>
                </a:solidFill>
                <a:latin typeface="Lexend"/>
                <a:ea typeface="Lexend"/>
                <a:cs typeface="Lexend"/>
                <a:sym typeface="Lexend"/>
              </a:rPr>
              <a:t>The linear trend suggests that patients often </a:t>
            </a:r>
            <a:r>
              <a:rPr lang="en-US" sz="2900">
                <a:solidFill>
                  <a:schemeClr val="dk1"/>
                </a:solidFill>
                <a:latin typeface="Lexend"/>
                <a:ea typeface="Lexend"/>
                <a:cs typeface="Lexend"/>
                <a:sym typeface="Lexend"/>
              </a:rPr>
              <a:t>face disproportionately higher out-of-pocket expenses for these expensive medications. </a:t>
            </a:r>
            <a:endParaRPr sz="2900">
              <a:solidFill>
                <a:schemeClr val="dk1"/>
              </a:solidFill>
              <a:latin typeface="Lexend"/>
              <a:ea typeface="Lexend"/>
              <a:cs typeface="Lexend"/>
              <a:sym typeface="Lexend"/>
            </a:endParaRPr>
          </a:p>
          <a:p>
            <a:pPr indent="0" lvl="0" marL="0" rtl="0" algn="l">
              <a:lnSpc>
                <a:spcPct val="100000"/>
              </a:lnSpc>
              <a:spcBef>
                <a:spcPts val="0"/>
              </a:spcBef>
              <a:spcAft>
                <a:spcPts val="0"/>
              </a:spcAft>
              <a:buNone/>
            </a:pPr>
            <a:r>
              <a:rPr lang="en-US" sz="2900">
                <a:solidFill>
                  <a:schemeClr val="dk1"/>
                </a:solidFill>
                <a:latin typeface="Lexend"/>
                <a:ea typeface="Lexend"/>
                <a:cs typeface="Lexend"/>
                <a:sym typeface="Lexend"/>
              </a:rPr>
              <a:t> </a:t>
            </a:r>
            <a:endParaRPr sz="2900">
              <a:solidFill>
                <a:schemeClr val="dk1"/>
              </a:solidFill>
              <a:latin typeface="Lexend"/>
              <a:ea typeface="Lexend"/>
              <a:cs typeface="Lexend"/>
              <a:sym typeface="Lexend"/>
            </a:endParaRPr>
          </a:p>
          <a:p>
            <a:pPr indent="0" lvl="0" marL="0" rtl="0" algn="l">
              <a:lnSpc>
                <a:spcPct val="100000"/>
              </a:lnSpc>
              <a:spcBef>
                <a:spcPts val="0"/>
              </a:spcBef>
              <a:spcAft>
                <a:spcPts val="0"/>
              </a:spcAft>
              <a:buNone/>
            </a:pPr>
            <a:r>
              <a:rPr lang="en-US" sz="2900">
                <a:solidFill>
                  <a:schemeClr val="dk1"/>
                </a:solidFill>
                <a:latin typeface="Lexend"/>
                <a:ea typeface="Lexend"/>
                <a:cs typeface="Lexend"/>
                <a:sym typeface="Lexend"/>
              </a:rPr>
              <a:t> </a:t>
            </a:r>
            <a:endParaRPr sz="2900">
              <a:solidFill>
                <a:schemeClr val="dk1"/>
              </a:solidFill>
              <a:latin typeface="Lexend"/>
              <a:ea typeface="Lexend"/>
              <a:cs typeface="Lexend"/>
              <a:sym typeface="Lexend"/>
            </a:endParaRPr>
          </a:p>
        </p:txBody>
      </p:sp>
      <p:pic>
        <p:nvPicPr>
          <p:cNvPr id="263" name="Google Shape;263;g318b79981db_0_41"/>
          <p:cNvPicPr preferRelativeResize="0"/>
          <p:nvPr/>
        </p:nvPicPr>
        <p:blipFill>
          <a:blip r:embed="rId3">
            <a:alphaModFix/>
          </a:blip>
          <a:stretch>
            <a:fillRect/>
          </a:stretch>
        </p:blipFill>
        <p:spPr>
          <a:xfrm>
            <a:off x="310700" y="1780050"/>
            <a:ext cx="10191776" cy="8084750"/>
          </a:xfrm>
          <a:prstGeom prst="rect">
            <a:avLst/>
          </a:prstGeom>
          <a:noFill/>
          <a:ln>
            <a:noFill/>
          </a:ln>
        </p:spPr>
      </p:pic>
      <p:sp>
        <p:nvSpPr>
          <p:cNvPr id="264" name="Google Shape;264;g318b79981db_0_41"/>
          <p:cNvSpPr txBox="1"/>
          <p:nvPr/>
        </p:nvSpPr>
        <p:spPr>
          <a:xfrm>
            <a:off x="994147" y="2990250"/>
            <a:ext cx="17983200" cy="34500"/>
          </a:xfrm>
          <a:prstGeom prst="rect">
            <a:avLst/>
          </a:prstGeom>
          <a:noFill/>
          <a:ln>
            <a:noFill/>
          </a:ln>
        </p:spPr>
        <p:txBody>
          <a:bodyPr anchorCtr="0" anchor="t" bIns="0" lIns="0" spcFirstLastPara="1" rIns="0" wrap="square" tIns="0">
            <a:spAutoFit/>
          </a:bodyPr>
          <a:lstStyle/>
          <a:p>
            <a:pPr indent="0" lvl="0" marL="0" marR="0" rtl="0" algn="ctr">
              <a:lnSpc>
                <a:spcPct val="110000"/>
              </a:lnSpc>
              <a:spcBef>
                <a:spcPts val="0"/>
              </a:spcBef>
              <a:spcAft>
                <a:spcPts val="0"/>
              </a:spcAft>
              <a:buNone/>
            </a:pPr>
            <a:r>
              <a:t/>
            </a:r>
            <a:endParaRPr sz="100"/>
          </a:p>
        </p:txBody>
      </p:sp>
      <p:grpSp>
        <p:nvGrpSpPr>
          <p:cNvPr id="265" name="Google Shape;265;g318b79981db_0_41"/>
          <p:cNvGrpSpPr/>
          <p:nvPr/>
        </p:nvGrpSpPr>
        <p:grpSpPr>
          <a:xfrm>
            <a:off x="10874654" y="2015540"/>
            <a:ext cx="7066006" cy="1614240"/>
            <a:chOff x="10349150" y="4724750"/>
            <a:chExt cx="9109200" cy="1710000"/>
          </a:xfrm>
        </p:grpSpPr>
        <p:sp>
          <p:nvSpPr>
            <p:cNvPr id="266" name="Google Shape;266;g318b79981db_0_41"/>
            <p:cNvSpPr/>
            <p:nvPr/>
          </p:nvSpPr>
          <p:spPr>
            <a:xfrm>
              <a:off x="10349150" y="4724750"/>
              <a:ext cx="9109200" cy="17100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300">
                <a:highlight>
                  <a:srgbClr val="888888"/>
                </a:highlight>
                <a:latin typeface="Calibri"/>
                <a:ea typeface="Calibri"/>
                <a:cs typeface="Calibri"/>
                <a:sym typeface="Calibri"/>
              </a:endParaRPr>
            </a:p>
          </p:txBody>
        </p:sp>
        <p:sp>
          <p:nvSpPr>
            <p:cNvPr id="267" name="Google Shape;267;g318b79981db_0_41"/>
            <p:cNvSpPr txBox="1"/>
            <p:nvPr/>
          </p:nvSpPr>
          <p:spPr>
            <a:xfrm>
              <a:off x="10495100" y="4976450"/>
              <a:ext cx="8817300" cy="1141500"/>
            </a:xfrm>
            <a:prstGeom prst="rect">
              <a:avLst/>
            </a:prstGeom>
            <a:noFill/>
            <a:ln>
              <a:noFill/>
            </a:ln>
          </p:spPr>
          <p:txBody>
            <a:bodyPr anchorCtr="0" anchor="t" bIns="91425" lIns="91425" spcFirstLastPara="1" rIns="91425" wrap="square" tIns="91425">
              <a:spAutoFit/>
            </a:bodyPr>
            <a:lstStyle/>
            <a:p>
              <a:pPr indent="0" lvl="0" marL="0" rtl="0" algn="ctr">
                <a:lnSpc>
                  <a:spcPct val="110000"/>
                </a:lnSpc>
                <a:spcBef>
                  <a:spcPts val="0"/>
                </a:spcBef>
                <a:spcAft>
                  <a:spcPts val="0"/>
                </a:spcAft>
                <a:buClr>
                  <a:schemeClr val="dk1"/>
                </a:buClr>
                <a:buFont typeface="Arial"/>
                <a:buNone/>
              </a:pPr>
              <a:r>
                <a:rPr lang="en-US" sz="3000">
                  <a:solidFill>
                    <a:srgbClr val="294069"/>
                  </a:solidFill>
                  <a:latin typeface="Lexend"/>
                  <a:ea typeface="Lexend"/>
                  <a:cs typeface="Lexend"/>
                  <a:sym typeface="Lexend"/>
                </a:rPr>
                <a:t>Spending ratio (beneficiary to CMS)</a:t>
              </a:r>
              <a:endParaRPr sz="200">
                <a:solidFill>
                  <a:schemeClr val="dk1"/>
                </a:solidFill>
                <a:latin typeface="Lexend"/>
                <a:ea typeface="Lexend"/>
                <a:cs typeface="Lexend"/>
                <a:sym typeface="Lexend"/>
              </a:endParaRPr>
            </a:p>
            <a:p>
              <a:pPr indent="0" lvl="0" marL="0" rtl="0" algn="ctr">
                <a:lnSpc>
                  <a:spcPct val="200000"/>
                </a:lnSpc>
                <a:spcBef>
                  <a:spcPts val="0"/>
                </a:spcBef>
                <a:spcAft>
                  <a:spcPts val="0"/>
                </a:spcAft>
                <a:buNone/>
              </a:pPr>
              <a:r>
                <a:rPr lang="en-US" sz="2500">
                  <a:solidFill>
                    <a:schemeClr val="dk1"/>
                  </a:solidFill>
                  <a:latin typeface="Lexend"/>
                  <a:ea typeface="Lexend"/>
                  <a:cs typeface="Lexend"/>
                  <a:sym typeface="Lexend"/>
                </a:rPr>
                <a:t>Higher ratio indicates patients pay more</a:t>
              </a:r>
              <a:endParaRPr b="1" sz="2400">
                <a:solidFill>
                  <a:srgbClr val="294069"/>
                </a:solidFill>
                <a:latin typeface="Lexend"/>
                <a:ea typeface="Lexend"/>
                <a:cs typeface="Lexend"/>
                <a:sym typeface="Lexend"/>
              </a:endParaRPr>
            </a:p>
          </p:txBody>
        </p:sp>
      </p:grpSp>
      <p:cxnSp>
        <p:nvCxnSpPr>
          <p:cNvPr id="268" name="Google Shape;268;g318b79981db_0_41"/>
          <p:cNvCxnSpPr/>
          <p:nvPr/>
        </p:nvCxnSpPr>
        <p:spPr>
          <a:xfrm flipH="1" rot="10800000">
            <a:off x="3012400" y="3139850"/>
            <a:ext cx="6547800" cy="5128200"/>
          </a:xfrm>
          <a:prstGeom prst="straightConnector1">
            <a:avLst/>
          </a:prstGeom>
          <a:noFill/>
          <a:ln cap="flat" cmpd="sng" w="28575">
            <a:solidFill>
              <a:schemeClr val="dk2"/>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7F1F4"/>
        </a:solidFill>
      </p:bgPr>
    </p:bg>
    <p:spTree>
      <p:nvGrpSpPr>
        <p:cNvPr id="272" name="Shape 272"/>
        <p:cNvGrpSpPr/>
        <p:nvPr/>
      </p:nvGrpSpPr>
      <p:grpSpPr>
        <a:xfrm>
          <a:off x="0" y="0"/>
          <a:ext cx="0" cy="0"/>
          <a:chOff x="0" y="0"/>
          <a:chExt cx="0" cy="0"/>
        </a:xfrm>
      </p:grpSpPr>
      <p:sp>
        <p:nvSpPr>
          <p:cNvPr id="273" name="Google Shape;273;g318b79981db_0_114"/>
          <p:cNvSpPr txBox="1"/>
          <p:nvPr/>
        </p:nvSpPr>
        <p:spPr>
          <a:xfrm>
            <a:off x="152397" y="418125"/>
            <a:ext cx="17983200" cy="877500"/>
          </a:xfrm>
          <a:prstGeom prst="rect">
            <a:avLst/>
          </a:prstGeom>
          <a:noFill/>
          <a:ln>
            <a:noFill/>
          </a:ln>
        </p:spPr>
        <p:txBody>
          <a:bodyPr anchorCtr="0" anchor="t" bIns="0" lIns="0" spcFirstLastPara="1" rIns="0" wrap="square" tIns="0">
            <a:spAutoFit/>
          </a:bodyPr>
          <a:lstStyle/>
          <a:p>
            <a:pPr indent="0" lvl="0" marL="0" marR="0" rtl="0" algn="ctr">
              <a:lnSpc>
                <a:spcPct val="110000"/>
              </a:lnSpc>
              <a:spcBef>
                <a:spcPts val="0"/>
              </a:spcBef>
              <a:spcAft>
                <a:spcPts val="0"/>
              </a:spcAft>
              <a:buNone/>
            </a:pPr>
            <a:r>
              <a:rPr lang="en-US" sz="5700">
                <a:solidFill>
                  <a:srgbClr val="294069"/>
                </a:solidFill>
                <a:latin typeface="Lexend"/>
                <a:ea typeface="Lexend"/>
                <a:cs typeface="Lexend"/>
                <a:sym typeface="Lexend"/>
              </a:rPr>
              <a:t>Medication Category</a:t>
            </a:r>
            <a:endParaRPr sz="200">
              <a:latin typeface="Lexend"/>
              <a:ea typeface="Lexend"/>
              <a:cs typeface="Lexend"/>
              <a:sym typeface="Lexend"/>
            </a:endParaRPr>
          </a:p>
        </p:txBody>
      </p:sp>
      <p:sp>
        <p:nvSpPr>
          <p:cNvPr id="274" name="Google Shape;274;g318b79981db_0_114"/>
          <p:cNvSpPr txBox="1"/>
          <p:nvPr/>
        </p:nvSpPr>
        <p:spPr>
          <a:xfrm>
            <a:off x="5049284" y="3531280"/>
            <a:ext cx="8189400" cy="215400"/>
          </a:xfrm>
          <a:prstGeom prst="rect">
            <a:avLst/>
          </a:prstGeom>
          <a:noFill/>
          <a:ln>
            <a:noFill/>
          </a:ln>
        </p:spPr>
        <p:txBody>
          <a:bodyPr anchorCtr="0" anchor="t" bIns="0" lIns="0" spcFirstLastPara="1" rIns="0" wrap="square" tIns="0">
            <a:spAutoFit/>
          </a:bodyPr>
          <a:lstStyle/>
          <a:p>
            <a:pPr indent="0" lvl="0" marL="0" marR="0" rtl="0" algn="l">
              <a:lnSpc>
                <a:spcPct val="110001"/>
              </a:lnSpc>
              <a:spcBef>
                <a:spcPts val="0"/>
              </a:spcBef>
              <a:spcAft>
                <a:spcPts val="0"/>
              </a:spcAft>
              <a:buNone/>
            </a:pPr>
            <a:r>
              <a:t/>
            </a:r>
            <a:endParaRPr/>
          </a:p>
        </p:txBody>
      </p:sp>
      <p:grpSp>
        <p:nvGrpSpPr>
          <p:cNvPr id="275" name="Google Shape;275;g318b79981db_0_114"/>
          <p:cNvGrpSpPr/>
          <p:nvPr/>
        </p:nvGrpSpPr>
        <p:grpSpPr>
          <a:xfrm>
            <a:off x="-62" y="0"/>
            <a:ext cx="18288118" cy="4496194"/>
            <a:chOff x="0" y="0"/>
            <a:chExt cx="4816592" cy="1184175"/>
          </a:xfrm>
        </p:grpSpPr>
        <p:sp>
          <p:nvSpPr>
            <p:cNvPr id="276" name="Google Shape;276;g318b79981db_0_114"/>
            <p:cNvSpPr/>
            <p:nvPr/>
          </p:nvSpPr>
          <p:spPr>
            <a:xfrm>
              <a:off x="0" y="0"/>
              <a:ext cx="4816592" cy="1184175"/>
            </a:xfrm>
            <a:custGeom>
              <a:rect b="b" l="l" r="r" t="t"/>
              <a:pathLst>
                <a:path extrusionOk="0" h="1184175" w="4816592">
                  <a:moveTo>
                    <a:pt x="0" y="0"/>
                  </a:moveTo>
                  <a:lnTo>
                    <a:pt x="4816592" y="0"/>
                  </a:lnTo>
                  <a:lnTo>
                    <a:pt x="4816592" y="1184175"/>
                  </a:lnTo>
                  <a:lnTo>
                    <a:pt x="0" y="1184175"/>
                  </a:lnTo>
                  <a:close/>
                </a:path>
              </a:pathLst>
            </a:custGeom>
            <a:solidFill>
              <a:srgbClr val="A1D4E1"/>
            </a:solidFill>
            <a:ln>
              <a:noFill/>
            </a:ln>
          </p:spPr>
        </p:sp>
        <p:sp>
          <p:nvSpPr>
            <p:cNvPr id="277" name="Google Shape;277;g318b79981db_0_114"/>
            <p:cNvSpPr txBox="1"/>
            <p:nvPr/>
          </p:nvSpPr>
          <p:spPr>
            <a:xfrm>
              <a:off x="0" y="0"/>
              <a:ext cx="4816500" cy="1184100"/>
            </a:xfrm>
            <a:prstGeom prst="rect">
              <a:avLst/>
            </a:prstGeom>
            <a:noFill/>
            <a:ln>
              <a:noFill/>
            </a:ln>
          </p:spPr>
          <p:txBody>
            <a:bodyPr anchorCtr="0" anchor="ctr" bIns="50800" lIns="50800" spcFirstLastPara="1" rIns="50800" wrap="square" tIns="50800">
              <a:noAutofit/>
            </a:bodyPr>
            <a:lstStyle/>
            <a:p>
              <a:pPr indent="0" lvl="0" marL="0" marR="0" rtl="0" algn="ctr">
                <a:lnSpc>
                  <a:spcPct val="14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78" name="Google Shape;278;g318b79981db_0_114"/>
          <p:cNvSpPr txBox="1"/>
          <p:nvPr/>
        </p:nvSpPr>
        <p:spPr>
          <a:xfrm>
            <a:off x="994147" y="2990250"/>
            <a:ext cx="17983200" cy="34500"/>
          </a:xfrm>
          <a:prstGeom prst="rect">
            <a:avLst/>
          </a:prstGeom>
          <a:noFill/>
          <a:ln>
            <a:noFill/>
          </a:ln>
        </p:spPr>
        <p:txBody>
          <a:bodyPr anchorCtr="0" anchor="t" bIns="0" lIns="0" spcFirstLastPara="1" rIns="0" wrap="square" tIns="0">
            <a:spAutoFit/>
          </a:bodyPr>
          <a:lstStyle/>
          <a:p>
            <a:pPr indent="0" lvl="0" marL="0" marR="0" rtl="0" algn="ctr">
              <a:lnSpc>
                <a:spcPct val="110000"/>
              </a:lnSpc>
              <a:spcBef>
                <a:spcPts val="0"/>
              </a:spcBef>
              <a:spcAft>
                <a:spcPts val="0"/>
              </a:spcAft>
              <a:buNone/>
            </a:pPr>
            <a:r>
              <a:t/>
            </a:r>
            <a:endParaRPr sz="100"/>
          </a:p>
        </p:txBody>
      </p:sp>
      <p:sp>
        <p:nvSpPr>
          <p:cNvPr id="279" name="Google Shape;279;g318b79981db_0_114"/>
          <p:cNvSpPr txBox="1"/>
          <p:nvPr/>
        </p:nvSpPr>
        <p:spPr>
          <a:xfrm>
            <a:off x="152397" y="418125"/>
            <a:ext cx="17983200" cy="800400"/>
          </a:xfrm>
          <a:prstGeom prst="rect">
            <a:avLst/>
          </a:prstGeom>
          <a:noFill/>
          <a:ln>
            <a:noFill/>
          </a:ln>
        </p:spPr>
        <p:txBody>
          <a:bodyPr anchorCtr="0" anchor="t" bIns="0" lIns="0" spcFirstLastPara="1" rIns="0" wrap="square" tIns="0">
            <a:spAutoFit/>
          </a:bodyPr>
          <a:lstStyle/>
          <a:p>
            <a:pPr indent="0" lvl="0" marL="0" marR="0" rtl="0" algn="ctr">
              <a:lnSpc>
                <a:spcPct val="110000"/>
              </a:lnSpc>
              <a:spcBef>
                <a:spcPts val="0"/>
              </a:spcBef>
              <a:spcAft>
                <a:spcPts val="0"/>
              </a:spcAft>
              <a:buNone/>
            </a:pPr>
            <a:r>
              <a:rPr lang="en-US" sz="5200">
                <a:solidFill>
                  <a:srgbClr val="294069"/>
                </a:solidFill>
                <a:latin typeface="Lexend"/>
                <a:ea typeface="Lexend"/>
                <a:cs typeface="Lexend"/>
                <a:sym typeface="Lexend"/>
              </a:rPr>
              <a:t>Categorizing </a:t>
            </a:r>
            <a:r>
              <a:rPr lang="en-US" sz="5200">
                <a:solidFill>
                  <a:srgbClr val="294069"/>
                </a:solidFill>
                <a:latin typeface="Lexend"/>
                <a:ea typeface="Lexend"/>
                <a:cs typeface="Lexend"/>
                <a:sym typeface="Lexend"/>
              </a:rPr>
              <a:t>IgG drugs</a:t>
            </a:r>
            <a:r>
              <a:rPr lang="en-US" sz="5200">
                <a:solidFill>
                  <a:srgbClr val="294069"/>
                </a:solidFill>
                <a:latin typeface="Lexend"/>
                <a:ea typeface="Lexend"/>
                <a:cs typeface="Lexend"/>
                <a:sym typeface="Lexend"/>
              </a:rPr>
              <a:t> based on medical purposes.</a:t>
            </a:r>
            <a:endParaRPr sz="100">
              <a:latin typeface="Lexend"/>
              <a:ea typeface="Lexend"/>
              <a:cs typeface="Lexend"/>
              <a:sym typeface="Lexend"/>
            </a:endParaRPr>
          </a:p>
        </p:txBody>
      </p:sp>
      <p:sp>
        <p:nvSpPr>
          <p:cNvPr id="280" name="Google Shape;280;g318b79981db_0_114"/>
          <p:cNvSpPr txBox="1"/>
          <p:nvPr/>
        </p:nvSpPr>
        <p:spPr>
          <a:xfrm>
            <a:off x="5049284" y="3531280"/>
            <a:ext cx="8189400" cy="215400"/>
          </a:xfrm>
          <a:prstGeom prst="rect">
            <a:avLst/>
          </a:prstGeom>
          <a:noFill/>
          <a:ln>
            <a:noFill/>
          </a:ln>
        </p:spPr>
        <p:txBody>
          <a:bodyPr anchorCtr="0" anchor="t" bIns="0" lIns="0" spcFirstLastPara="1" rIns="0" wrap="square" tIns="0">
            <a:spAutoFit/>
          </a:bodyPr>
          <a:lstStyle/>
          <a:p>
            <a:pPr indent="0" lvl="0" marL="0" marR="0" rtl="0" algn="l">
              <a:lnSpc>
                <a:spcPct val="110001"/>
              </a:lnSpc>
              <a:spcBef>
                <a:spcPts val="0"/>
              </a:spcBef>
              <a:spcAft>
                <a:spcPts val="0"/>
              </a:spcAft>
              <a:buNone/>
            </a:pPr>
            <a:r>
              <a:t/>
            </a:r>
            <a:endParaRPr/>
          </a:p>
        </p:txBody>
      </p:sp>
      <p:sp>
        <p:nvSpPr>
          <p:cNvPr id="281" name="Google Shape;281;g318b79981db_0_114"/>
          <p:cNvSpPr txBox="1"/>
          <p:nvPr/>
        </p:nvSpPr>
        <p:spPr>
          <a:xfrm>
            <a:off x="994147" y="2990250"/>
            <a:ext cx="17983200" cy="34500"/>
          </a:xfrm>
          <a:prstGeom prst="rect">
            <a:avLst/>
          </a:prstGeom>
          <a:noFill/>
          <a:ln>
            <a:noFill/>
          </a:ln>
        </p:spPr>
        <p:txBody>
          <a:bodyPr anchorCtr="0" anchor="t" bIns="0" lIns="0" spcFirstLastPara="1" rIns="0" wrap="square" tIns="0">
            <a:spAutoFit/>
          </a:bodyPr>
          <a:lstStyle/>
          <a:p>
            <a:pPr indent="0" lvl="0" marL="0" marR="0" rtl="0" algn="ctr">
              <a:lnSpc>
                <a:spcPct val="110000"/>
              </a:lnSpc>
              <a:spcBef>
                <a:spcPts val="0"/>
              </a:spcBef>
              <a:spcAft>
                <a:spcPts val="0"/>
              </a:spcAft>
              <a:buNone/>
            </a:pPr>
            <a:r>
              <a:t/>
            </a:r>
            <a:endParaRPr sz="100"/>
          </a:p>
        </p:txBody>
      </p:sp>
      <p:pic>
        <p:nvPicPr>
          <p:cNvPr id="282" name="Google Shape;282;g318b79981db_0_114"/>
          <p:cNvPicPr preferRelativeResize="0"/>
          <p:nvPr/>
        </p:nvPicPr>
        <p:blipFill>
          <a:blip r:embed="rId3">
            <a:alphaModFix/>
          </a:blip>
          <a:stretch>
            <a:fillRect/>
          </a:stretch>
        </p:blipFill>
        <p:spPr>
          <a:xfrm>
            <a:off x="205450" y="1930700"/>
            <a:ext cx="8938549" cy="7064550"/>
          </a:xfrm>
          <a:prstGeom prst="rect">
            <a:avLst/>
          </a:prstGeom>
          <a:noFill/>
          <a:ln>
            <a:noFill/>
          </a:ln>
        </p:spPr>
      </p:pic>
      <p:pic>
        <p:nvPicPr>
          <p:cNvPr id="283" name="Google Shape;283;g318b79981db_0_114"/>
          <p:cNvPicPr preferRelativeResize="0"/>
          <p:nvPr/>
        </p:nvPicPr>
        <p:blipFill>
          <a:blip r:embed="rId4">
            <a:alphaModFix/>
          </a:blip>
          <a:stretch>
            <a:fillRect/>
          </a:stretch>
        </p:blipFill>
        <p:spPr>
          <a:xfrm>
            <a:off x="9144000" y="1930702"/>
            <a:ext cx="8938548" cy="7036735"/>
          </a:xfrm>
          <a:prstGeom prst="rect">
            <a:avLst/>
          </a:prstGeom>
          <a:noFill/>
          <a:ln>
            <a:noFill/>
          </a:ln>
        </p:spPr>
      </p:pic>
      <p:grpSp>
        <p:nvGrpSpPr>
          <p:cNvPr id="284" name="Google Shape;284;g318b79981db_0_114"/>
          <p:cNvGrpSpPr/>
          <p:nvPr/>
        </p:nvGrpSpPr>
        <p:grpSpPr>
          <a:xfrm>
            <a:off x="841900" y="1377284"/>
            <a:ext cx="9935672" cy="471754"/>
            <a:chOff x="1031516" y="2585426"/>
            <a:chExt cx="10748239" cy="772354"/>
          </a:xfrm>
        </p:grpSpPr>
        <p:grpSp>
          <p:nvGrpSpPr>
            <p:cNvPr id="285" name="Google Shape;285;g318b79981db_0_114"/>
            <p:cNvGrpSpPr/>
            <p:nvPr/>
          </p:nvGrpSpPr>
          <p:grpSpPr>
            <a:xfrm>
              <a:off x="1031516" y="2585426"/>
              <a:ext cx="5268658" cy="772354"/>
              <a:chOff x="0" y="0"/>
              <a:chExt cx="1387621" cy="203417"/>
            </a:xfrm>
          </p:grpSpPr>
          <p:sp>
            <p:nvSpPr>
              <p:cNvPr id="286" name="Google Shape;286;g318b79981db_0_114"/>
              <p:cNvSpPr/>
              <p:nvPr/>
            </p:nvSpPr>
            <p:spPr>
              <a:xfrm>
                <a:off x="0" y="0"/>
                <a:ext cx="1387621" cy="203417"/>
              </a:xfrm>
              <a:custGeom>
                <a:rect b="b" l="l" r="r" t="t"/>
                <a:pathLst>
                  <a:path extrusionOk="0" h="203417" w="1387621">
                    <a:moveTo>
                      <a:pt x="0" y="0"/>
                    </a:moveTo>
                    <a:lnTo>
                      <a:pt x="1387621" y="0"/>
                    </a:lnTo>
                    <a:lnTo>
                      <a:pt x="1387621" y="203417"/>
                    </a:lnTo>
                    <a:lnTo>
                      <a:pt x="0" y="203417"/>
                    </a:lnTo>
                    <a:close/>
                  </a:path>
                </a:pathLst>
              </a:custGeom>
              <a:solidFill>
                <a:schemeClr val="dk2"/>
              </a:solidFill>
              <a:ln>
                <a:noFill/>
              </a:ln>
            </p:spPr>
          </p:sp>
          <p:sp>
            <p:nvSpPr>
              <p:cNvPr id="287" name="Google Shape;287;g318b79981db_0_114"/>
              <p:cNvSpPr txBox="1"/>
              <p:nvPr/>
            </p:nvSpPr>
            <p:spPr>
              <a:xfrm>
                <a:off x="0" y="0"/>
                <a:ext cx="1387500" cy="203400"/>
              </a:xfrm>
              <a:prstGeom prst="rect">
                <a:avLst/>
              </a:prstGeom>
              <a:solidFill>
                <a:schemeClr val="dk2"/>
              </a:solidFill>
              <a:ln>
                <a:noFill/>
              </a:ln>
            </p:spPr>
            <p:txBody>
              <a:bodyPr anchorCtr="0" anchor="ctr" bIns="50800" lIns="50800" spcFirstLastPara="1" rIns="50800" wrap="square" tIns="50800">
                <a:noAutofit/>
              </a:bodyPr>
              <a:lstStyle/>
              <a:p>
                <a:pPr indent="0" lvl="0" marL="0" marR="0" rtl="0" algn="ctr">
                  <a:lnSpc>
                    <a:spcPct val="120000"/>
                  </a:lnSpc>
                  <a:spcBef>
                    <a:spcPts val="0"/>
                  </a:spcBef>
                  <a:spcAft>
                    <a:spcPts val="0"/>
                  </a:spcAft>
                  <a:buNone/>
                </a:pPr>
                <a:r>
                  <a:rPr b="1" lang="en-US" sz="2000">
                    <a:solidFill>
                      <a:schemeClr val="lt1"/>
                    </a:solidFill>
                  </a:rPr>
                  <a:t>Intravenous Immune Globulins (IVIG) </a:t>
                </a:r>
                <a:endParaRPr>
                  <a:solidFill>
                    <a:schemeClr val="lt1"/>
                  </a:solidFill>
                </a:endParaRPr>
              </a:p>
            </p:txBody>
          </p:sp>
        </p:grpSp>
        <p:grpSp>
          <p:nvGrpSpPr>
            <p:cNvPr id="288" name="Google Shape;288;g318b79981db_0_114"/>
            <p:cNvGrpSpPr/>
            <p:nvPr/>
          </p:nvGrpSpPr>
          <p:grpSpPr>
            <a:xfrm>
              <a:off x="6511097" y="2585426"/>
              <a:ext cx="5268658" cy="772354"/>
              <a:chOff x="0" y="0"/>
              <a:chExt cx="1387621" cy="203417"/>
            </a:xfrm>
          </p:grpSpPr>
          <p:sp>
            <p:nvSpPr>
              <p:cNvPr id="289" name="Google Shape;289;g318b79981db_0_114"/>
              <p:cNvSpPr/>
              <p:nvPr/>
            </p:nvSpPr>
            <p:spPr>
              <a:xfrm>
                <a:off x="0" y="0"/>
                <a:ext cx="1387621" cy="203417"/>
              </a:xfrm>
              <a:custGeom>
                <a:rect b="b" l="l" r="r" t="t"/>
                <a:pathLst>
                  <a:path extrusionOk="0" h="203417" w="1387621">
                    <a:moveTo>
                      <a:pt x="0" y="0"/>
                    </a:moveTo>
                    <a:lnTo>
                      <a:pt x="1387621" y="0"/>
                    </a:lnTo>
                    <a:lnTo>
                      <a:pt x="1387621" y="203417"/>
                    </a:lnTo>
                    <a:lnTo>
                      <a:pt x="0" y="203417"/>
                    </a:lnTo>
                    <a:close/>
                  </a:path>
                </a:pathLst>
              </a:custGeom>
              <a:solidFill>
                <a:srgbClr val="DD7E6B"/>
              </a:solidFill>
              <a:ln>
                <a:noFill/>
              </a:ln>
            </p:spPr>
          </p:sp>
          <p:sp>
            <p:nvSpPr>
              <p:cNvPr id="290" name="Google Shape;290;g318b79981db_0_114"/>
              <p:cNvSpPr txBox="1"/>
              <p:nvPr/>
            </p:nvSpPr>
            <p:spPr>
              <a:xfrm>
                <a:off x="0" y="0"/>
                <a:ext cx="1387500" cy="203400"/>
              </a:xfrm>
              <a:prstGeom prst="rect">
                <a:avLst/>
              </a:prstGeom>
              <a:solidFill>
                <a:srgbClr val="DD7E6B"/>
              </a:solidFill>
              <a:ln>
                <a:noFill/>
              </a:ln>
            </p:spPr>
            <p:txBody>
              <a:bodyPr anchorCtr="0" anchor="ctr" bIns="50800" lIns="50800" spcFirstLastPara="1" rIns="50800" wrap="square" tIns="50800">
                <a:noAutofit/>
              </a:bodyPr>
              <a:lstStyle/>
              <a:p>
                <a:pPr indent="0" lvl="0" marL="0" rtl="0" algn="ctr">
                  <a:lnSpc>
                    <a:spcPct val="120000"/>
                  </a:lnSpc>
                  <a:spcBef>
                    <a:spcPts val="0"/>
                  </a:spcBef>
                  <a:spcAft>
                    <a:spcPts val="0"/>
                  </a:spcAft>
                  <a:buNone/>
                </a:pPr>
                <a:r>
                  <a:rPr b="1" lang="en-US" sz="2000">
                    <a:solidFill>
                      <a:schemeClr val="lt1"/>
                    </a:solidFill>
                  </a:rPr>
                  <a:t>Rho(D) Immune Globulins (RhIG)</a:t>
                </a:r>
                <a:endParaRPr b="1" sz="2000">
                  <a:solidFill>
                    <a:srgbClr val="FFFFFF"/>
                  </a:solidFill>
                </a:endParaRPr>
              </a:p>
            </p:txBody>
          </p:sp>
        </p:grpSp>
      </p:grpSp>
      <p:grpSp>
        <p:nvGrpSpPr>
          <p:cNvPr id="291" name="Google Shape;291;g318b79981db_0_114"/>
          <p:cNvGrpSpPr/>
          <p:nvPr/>
        </p:nvGrpSpPr>
        <p:grpSpPr>
          <a:xfrm>
            <a:off x="1632850" y="2719225"/>
            <a:ext cx="10436850" cy="4611575"/>
            <a:chOff x="1632850" y="2719225"/>
            <a:chExt cx="10436850" cy="4611575"/>
          </a:xfrm>
        </p:grpSpPr>
        <p:cxnSp>
          <p:nvCxnSpPr>
            <p:cNvPr id="292" name="Google Shape;292;g318b79981db_0_114"/>
            <p:cNvCxnSpPr/>
            <p:nvPr/>
          </p:nvCxnSpPr>
          <p:spPr>
            <a:xfrm>
              <a:off x="1632850" y="5885100"/>
              <a:ext cx="33900" cy="1445700"/>
            </a:xfrm>
            <a:prstGeom prst="straightConnector1">
              <a:avLst/>
            </a:prstGeom>
            <a:noFill/>
            <a:ln cap="flat" cmpd="sng" w="38100">
              <a:solidFill>
                <a:srgbClr val="F4956F"/>
              </a:solidFill>
              <a:prstDash val="solid"/>
              <a:round/>
              <a:headEnd len="med" w="med" type="none"/>
              <a:tailEnd len="med" w="med" type="triangle"/>
            </a:ln>
          </p:spPr>
        </p:cxnSp>
        <p:sp>
          <p:nvSpPr>
            <p:cNvPr id="293" name="Google Shape;293;g318b79981db_0_114"/>
            <p:cNvSpPr txBox="1"/>
            <p:nvPr/>
          </p:nvSpPr>
          <p:spPr>
            <a:xfrm>
              <a:off x="1860550" y="6372150"/>
              <a:ext cx="1473300" cy="471600"/>
            </a:xfrm>
            <a:prstGeom prst="rect">
              <a:avLst/>
            </a:prstGeom>
            <a:solidFill>
              <a:srgbClr val="DD7E6B"/>
            </a:solidFill>
            <a:ln>
              <a:noFill/>
            </a:ln>
          </p:spPr>
          <p:txBody>
            <a:bodyPr anchorCtr="0" anchor="ctr" bIns="50800" lIns="50800" spcFirstLastPara="1" rIns="50800" wrap="square" tIns="50800">
              <a:noAutofit/>
            </a:bodyPr>
            <a:lstStyle/>
            <a:p>
              <a:pPr indent="0" lvl="0" marL="0" rtl="0" algn="l">
                <a:lnSpc>
                  <a:spcPct val="120000"/>
                </a:lnSpc>
                <a:spcBef>
                  <a:spcPts val="0"/>
                </a:spcBef>
                <a:spcAft>
                  <a:spcPts val="0"/>
                </a:spcAft>
                <a:buNone/>
              </a:pPr>
              <a:r>
                <a:rPr b="1" lang="en-US" sz="2000">
                  <a:solidFill>
                    <a:schemeClr val="lt1"/>
                  </a:solidFill>
                </a:rPr>
                <a:t>Lower cost</a:t>
              </a:r>
              <a:endParaRPr b="1" sz="2000">
                <a:solidFill>
                  <a:srgbClr val="FFFFFF"/>
                </a:solidFill>
              </a:endParaRPr>
            </a:p>
          </p:txBody>
        </p:sp>
        <p:cxnSp>
          <p:nvCxnSpPr>
            <p:cNvPr id="294" name="Google Shape;294;g318b79981db_0_114"/>
            <p:cNvCxnSpPr/>
            <p:nvPr/>
          </p:nvCxnSpPr>
          <p:spPr>
            <a:xfrm>
              <a:off x="10431400" y="2719225"/>
              <a:ext cx="0" cy="4608900"/>
            </a:xfrm>
            <a:prstGeom prst="straightConnector1">
              <a:avLst/>
            </a:prstGeom>
            <a:noFill/>
            <a:ln cap="flat" cmpd="sng" w="38100">
              <a:solidFill>
                <a:srgbClr val="F4956F"/>
              </a:solidFill>
              <a:prstDash val="solid"/>
              <a:round/>
              <a:headEnd len="med" w="med" type="none"/>
              <a:tailEnd len="med" w="med" type="triangle"/>
            </a:ln>
          </p:spPr>
        </p:cxnSp>
        <p:sp>
          <p:nvSpPr>
            <p:cNvPr id="295" name="Google Shape;295;g318b79981db_0_114"/>
            <p:cNvSpPr txBox="1"/>
            <p:nvPr/>
          </p:nvSpPr>
          <p:spPr>
            <a:xfrm>
              <a:off x="10596400" y="6059425"/>
              <a:ext cx="1473300" cy="471600"/>
            </a:xfrm>
            <a:prstGeom prst="rect">
              <a:avLst/>
            </a:prstGeom>
            <a:solidFill>
              <a:srgbClr val="DD7E6B"/>
            </a:solidFill>
            <a:ln>
              <a:noFill/>
            </a:ln>
          </p:spPr>
          <p:txBody>
            <a:bodyPr anchorCtr="0" anchor="ctr" bIns="50800" lIns="50800" spcFirstLastPara="1" rIns="50800" wrap="square" tIns="50800">
              <a:noAutofit/>
            </a:bodyPr>
            <a:lstStyle/>
            <a:p>
              <a:pPr indent="0" lvl="0" marL="0" rtl="0" algn="l">
                <a:lnSpc>
                  <a:spcPct val="120000"/>
                </a:lnSpc>
                <a:spcBef>
                  <a:spcPts val="0"/>
                </a:spcBef>
                <a:spcAft>
                  <a:spcPts val="0"/>
                </a:spcAft>
                <a:buNone/>
              </a:pPr>
              <a:r>
                <a:rPr b="1" lang="en-US" sz="2000">
                  <a:solidFill>
                    <a:schemeClr val="lt1"/>
                  </a:solidFill>
                </a:rPr>
                <a:t>Lower cost</a:t>
              </a:r>
              <a:endParaRPr b="1" sz="2000">
                <a:solidFill>
                  <a:srgbClr val="FFFFFF"/>
                </a:solidFill>
              </a:endParaRPr>
            </a:p>
          </p:txBody>
        </p:sp>
      </p:grpSp>
      <p:grpSp>
        <p:nvGrpSpPr>
          <p:cNvPr id="296" name="Google Shape;296;g318b79981db_0_114"/>
          <p:cNvGrpSpPr/>
          <p:nvPr/>
        </p:nvGrpSpPr>
        <p:grpSpPr>
          <a:xfrm>
            <a:off x="404947" y="9293189"/>
            <a:ext cx="17677314" cy="713070"/>
            <a:chOff x="10349150" y="4724750"/>
            <a:chExt cx="9109200" cy="1710000"/>
          </a:xfrm>
        </p:grpSpPr>
        <p:sp>
          <p:nvSpPr>
            <p:cNvPr id="297" name="Google Shape;297;g318b79981db_0_114"/>
            <p:cNvSpPr/>
            <p:nvPr/>
          </p:nvSpPr>
          <p:spPr>
            <a:xfrm>
              <a:off x="10349150" y="4724750"/>
              <a:ext cx="9109200" cy="17100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highlight>
                  <a:srgbClr val="888888"/>
                </a:highlight>
                <a:latin typeface="Calibri"/>
                <a:ea typeface="Calibri"/>
                <a:cs typeface="Calibri"/>
                <a:sym typeface="Calibri"/>
              </a:endParaRPr>
            </a:p>
          </p:txBody>
        </p:sp>
        <p:sp>
          <p:nvSpPr>
            <p:cNvPr id="298" name="Google Shape;298;g318b79981db_0_114"/>
            <p:cNvSpPr txBox="1"/>
            <p:nvPr/>
          </p:nvSpPr>
          <p:spPr>
            <a:xfrm>
              <a:off x="10495103" y="4797800"/>
              <a:ext cx="8817300" cy="1476300"/>
            </a:xfrm>
            <a:prstGeom prst="rect">
              <a:avLst/>
            </a:prstGeom>
            <a:noFill/>
            <a:ln>
              <a:noFill/>
            </a:ln>
          </p:spPr>
          <p:txBody>
            <a:bodyPr anchorCtr="0" anchor="t" bIns="91425" lIns="91425" spcFirstLastPara="1" rIns="91425" wrap="square" tIns="91425">
              <a:spAutoFit/>
            </a:bodyPr>
            <a:lstStyle/>
            <a:p>
              <a:pPr indent="0" lvl="0" marL="0" rtl="0" algn="l">
                <a:lnSpc>
                  <a:spcPct val="110000"/>
                </a:lnSpc>
                <a:spcBef>
                  <a:spcPts val="0"/>
                </a:spcBef>
                <a:spcAft>
                  <a:spcPts val="0"/>
                </a:spcAft>
                <a:buClr>
                  <a:srgbClr val="000000"/>
                </a:buClr>
                <a:buSzPts val="1100"/>
                <a:buFont typeface="Arial"/>
                <a:buNone/>
              </a:pPr>
              <a:r>
                <a:rPr b="1" lang="en-US" sz="2800">
                  <a:solidFill>
                    <a:srgbClr val="294069"/>
                  </a:solidFill>
                </a:rPr>
                <a:t>In RhIG category, Hyperrho S-D (J2790) is the lower-cost alternative compared to Winrho SDF.</a:t>
              </a:r>
              <a:endParaRPr b="1" sz="2800">
                <a:solidFill>
                  <a:srgbClr val="294069"/>
                </a:solidFill>
                <a:latin typeface="Lexend"/>
                <a:ea typeface="Lexend"/>
                <a:cs typeface="Lexend"/>
                <a:sym typeface="Lexend"/>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7F1F4"/>
        </a:solidFill>
      </p:bgPr>
    </p:bg>
    <p:spTree>
      <p:nvGrpSpPr>
        <p:cNvPr id="302" name="Shape 302"/>
        <p:cNvGrpSpPr/>
        <p:nvPr/>
      </p:nvGrpSpPr>
      <p:grpSpPr>
        <a:xfrm>
          <a:off x="0" y="0"/>
          <a:ext cx="0" cy="0"/>
          <a:chOff x="0" y="0"/>
          <a:chExt cx="0" cy="0"/>
        </a:xfrm>
      </p:grpSpPr>
      <p:sp>
        <p:nvSpPr>
          <p:cNvPr id="303" name="Google Shape;303;g31b7c09f34b_0_71"/>
          <p:cNvSpPr txBox="1"/>
          <p:nvPr/>
        </p:nvSpPr>
        <p:spPr>
          <a:xfrm>
            <a:off x="152397" y="418125"/>
            <a:ext cx="17983200" cy="877500"/>
          </a:xfrm>
          <a:prstGeom prst="rect">
            <a:avLst/>
          </a:prstGeom>
          <a:noFill/>
          <a:ln>
            <a:noFill/>
          </a:ln>
        </p:spPr>
        <p:txBody>
          <a:bodyPr anchorCtr="0" anchor="t" bIns="0" lIns="0" spcFirstLastPara="1" rIns="0" wrap="square" tIns="0">
            <a:spAutoFit/>
          </a:bodyPr>
          <a:lstStyle/>
          <a:p>
            <a:pPr indent="0" lvl="0" marL="0" marR="0" rtl="0" algn="ctr">
              <a:lnSpc>
                <a:spcPct val="110000"/>
              </a:lnSpc>
              <a:spcBef>
                <a:spcPts val="0"/>
              </a:spcBef>
              <a:spcAft>
                <a:spcPts val="0"/>
              </a:spcAft>
              <a:buNone/>
            </a:pPr>
            <a:r>
              <a:rPr lang="en-US" sz="5700">
                <a:solidFill>
                  <a:srgbClr val="294069"/>
                </a:solidFill>
                <a:latin typeface="Lexend"/>
                <a:ea typeface="Lexend"/>
                <a:cs typeface="Lexend"/>
                <a:sym typeface="Lexend"/>
              </a:rPr>
              <a:t>Medication Category</a:t>
            </a:r>
            <a:endParaRPr sz="200">
              <a:latin typeface="Lexend"/>
              <a:ea typeface="Lexend"/>
              <a:cs typeface="Lexend"/>
              <a:sym typeface="Lexend"/>
            </a:endParaRPr>
          </a:p>
        </p:txBody>
      </p:sp>
      <p:sp>
        <p:nvSpPr>
          <p:cNvPr id="304" name="Google Shape;304;g31b7c09f34b_0_71"/>
          <p:cNvSpPr txBox="1"/>
          <p:nvPr/>
        </p:nvSpPr>
        <p:spPr>
          <a:xfrm>
            <a:off x="5049284" y="3531280"/>
            <a:ext cx="8189400" cy="215400"/>
          </a:xfrm>
          <a:prstGeom prst="rect">
            <a:avLst/>
          </a:prstGeom>
          <a:noFill/>
          <a:ln>
            <a:noFill/>
          </a:ln>
        </p:spPr>
        <p:txBody>
          <a:bodyPr anchorCtr="0" anchor="t" bIns="0" lIns="0" spcFirstLastPara="1" rIns="0" wrap="square" tIns="0">
            <a:spAutoFit/>
          </a:bodyPr>
          <a:lstStyle/>
          <a:p>
            <a:pPr indent="0" lvl="0" marL="0" marR="0" rtl="0" algn="l">
              <a:lnSpc>
                <a:spcPct val="110001"/>
              </a:lnSpc>
              <a:spcBef>
                <a:spcPts val="0"/>
              </a:spcBef>
              <a:spcAft>
                <a:spcPts val="0"/>
              </a:spcAft>
              <a:buNone/>
            </a:pPr>
            <a:r>
              <a:t/>
            </a:r>
            <a:endParaRPr/>
          </a:p>
        </p:txBody>
      </p:sp>
      <p:grpSp>
        <p:nvGrpSpPr>
          <p:cNvPr id="305" name="Google Shape;305;g31b7c09f34b_0_71"/>
          <p:cNvGrpSpPr/>
          <p:nvPr/>
        </p:nvGrpSpPr>
        <p:grpSpPr>
          <a:xfrm>
            <a:off x="-62" y="0"/>
            <a:ext cx="18288118" cy="4496194"/>
            <a:chOff x="0" y="0"/>
            <a:chExt cx="4816592" cy="1184175"/>
          </a:xfrm>
        </p:grpSpPr>
        <p:sp>
          <p:nvSpPr>
            <p:cNvPr id="306" name="Google Shape;306;g31b7c09f34b_0_71"/>
            <p:cNvSpPr/>
            <p:nvPr/>
          </p:nvSpPr>
          <p:spPr>
            <a:xfrm>
              <a:off x="0" y="0"/>
              <a:ext cx="4816592" cy="1184175"/>
            </a:xfrm>
            <a:custGeom>
              <a:rect b="b" l="l" r="r" t="t"/>
              <a:pathLst>
                <a:path extrusionOk="0" h="1184175" w="4816592">
                  <a:moveTo>
                    <a:pt x="0" y="0"/>
                  </a:moveTo>
                  <a:lnTo>
                    <a:pt x="4816592" y="0"/>
                  </a:lnTo>
                  <a:lnTo>
                    <a:pt x="4816592" y="1184175"/>
                  </a:lnTo>
                  <a:lnTo>
                    <a:pt x="0" y="1184175"/>
                  </a:lnTo>
                  <a:close/>
                </a:path>
              </a:pathLst>
            </a:custGeom>
            <a:solidFill>
              <a:srgbClr val="A1D4E1"/>
            </a:solidFill>
            <a:ln>
              <a:noFill/>
            </a:ln>
          </p:spPr>
        </p:sp>
        <p:sp>
          <p:nvSpPr>
            <p:cNvPr id="307" name="Google Shape;307;g31b7c09f34b_0_71"/>
            <p:cNvSpPr txBox="1"/>
            <p:nvPr/>
          </p:nvSpPr>
          <p:spPr>
            <a:xfrm>
              <a:off x="0" y="0"/>
              <a:ext cx="4816500" cy="1184100"/>
            </a:xfrm>
            <a:prstGeom prst="rect">
              <a:avLst/>
            </a:prstGeom>
            <a:noFill/>
            <a:ln>
              <a:noFill/>
            </a:ln>
          </p:spPr>
          <p:txBody>
            <a:bodyPr anchorCtr="0" anchor="ctr" bIns="50800" lIns="50800" spcFirstLastPara="1" rIns="50800" wrap="square" tIns="50800">
              <a:noAutofit/>
            </a:bodyPr>
            <a:lstStyle/>
            <a:p>
              <a:pPr indent="0" lvl="0" marL="0" marR="0" rtl="0" algn="ctr">
                <a:lnSpc>
                  <a:spcPct val="14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308" name="Google Shape;308;g31b7c09f34b_0_71"/>
          <p:cNvSpPr txBox="1"/>
          <p:nvPr/>
        </p:nvSpPr>
        <p:spPr>
          <a:xfrm>
            <a:off x="994147" y="2990250"/>
            <a:ext cx="17983200" cy="34500"/>
          </a:xfrm>
          <a:prstGeom prst="rect">
            <a:avLst/>
          </a:prstGeom>
          <a:noFill/>
          <a:ln>
            <a:noFill/>
          </a:ln>
        </p:spPr>
        <p:txBody>
          <a:bodyPr anchorCtr="0" anchor="t" bIns="0" lIns="0" spcFirstLastPara="1" rIns="0" wrap="square" tIns="0">
            <a:spAutoFit/>
          </a:bodyPr>
          <a:lstStyle/>
          <a:p>
            <a:pPr indent="0" lvl="0" marL="0" marR="0" rtl="0" algn="ctr">
              <a:lnSpc>
                <a:spcPct val="110000"/>
              </a:lnSpc>
              <a:spcBef>
                <a:spcPts val="0"/>
              </a:spcBef>
              <a:spcAft>
                <a:spcPts val="0"/>
              </a:spcAft>
              <a:buNone/>
            </a:pPr>
            <a:r>
              <a:t/>
            </a:r>
            <a:endParaRPr sz="100"/>
          </a:p>
        </p:txBody>
      </p:sp>
      <p:sp>
        <p:nvSpPr>
          <p:cNvPr id="309" name="Google Shape;309;g31b7c09f34b_0_71"/>
          <p:cNvSpPr txBox="1"/>
          <p:nvPr/>
        </p:nvSpPr>
        <p:spPr>
          <a:xfrm>
            <a:off x="152397" y="418125"/>
            <a:ext cx="17983200" cy="800400"/>
          </a:xfrm>
          <a:prstGeom prst="rect">
            <a:avLst/>
          </a:prstGeom>
          <a:noFill/>
          <a:ln>
            <a:noFill/>
          </a:ln>
        </p:spPr>
        <p:txBody>
          <a:bodyPr anchorCtr="0" anchor="t" bIns="0" lIns="0" spcFirstLastPara="1" rIns="0" wrap="square" tIns="0">
            <a:spAutoFit/>
          </a:bodyPr>
          <a:lstStyle/>
          <a:p>
            <a:pPr indent="0" lvl="0" marL="0" marR="0" rtl="0" algn="ctr">
              <a:lnSpc>
                <a:spcPct val="110000"/>
              </a:lnSpc>
              <a:spcBef>
                <a:spcPts val="0"/>
              </a:spcBef>
              <a:spcAft>
                <a:spcPts val="0"/>
              </a:spcAft>
              <a:buNone/>
            </a:pPr>
            <a:r>
              <a:rPr lang="en-US" sz="5200">
                <a:solidFill>
                  <a:srgbClr val="294069"/>
                </a:solidFill>
                <a:latin typeface="Lexend"/>
                <a:ea typeface="Lexend"/>
                <a:cs typeface="Lexend"/>
                <a:sym typeface="Lexend"/>
              </a:rPr>
              <a:t>Categorizing IgG drugs based on medical purposes.</a:t>
            </a:r>
            <a:endParaRPr sz="100">
              <a:latin typeface="Lexend"/>
              <a:ea typeface="Lexend"/>
              <a:cs typeface="Lexend"/>
              <a:sym typeface="Lexend"/>
            </a:endParaRPr>
          </a:p>
        </p:txBody>
      </p:sp>
      <p:sp>
        <p:nvSpPr>
          <p:cNvPr id="310" name="Google Shape;310;g31b7c09f34b_0_71"/>
          <p:cNvSpPr txBox="1"/>
          <p:nvPr/>
        </p:nvSpPr>
        <p:spPr>
          <a:xfrm>
            <a:off x="5049284" y="3531280"/>
            <a:ext cx="8189400" cy="215400"/>
          </a:xfrm>
          <a:prstGeom prst="rect">
            <a:avLst/>
          </a:prstGeom>
          <a:noFill/>
          <a:ln>
            <a:noFill/>
          </a:ln>
        </p:spPr>
        <p:txBody>
          <a:bodyPr anchorCtr="0" anchor="t" bIns="0" lIns="0" spcFirstLastPara="1" rIns="0" wrap="square" tIns="0">
            <a:spAutoFit/>
          </a:bodyPr>
          <a:lstStyle/>
          <a:p>
            <a:pPr indent="0" lvl="0" marL="0" marR="0" rtl="0" algn="l">
              <a:lnSpc>
                <a:spcPct val="110001"/>
              </a:lnSpc>
              <a:spcBef>
                <a:spcPts val="0"/>
              </a:spcBef>
              <a:spcAft>
                <a:spcPts val="0"/>
              </a:spcAft>
              <a:buNone/>
            </a:pPr>
            <a:r>
              <a:t/>
            </a:r>
            <a:endParaRPr/>
          </a:p>
        </p:txBody>
      </p:sp>
      <p:sp>
        <p:nvSpPr>
          <p:cNvPr id="311" name="Google Shape;311;g31b7c09f34b_0_71"/>
          <p:cNvSpPr txBox="1"/>
          <p:nvPr/>
        </p:nvSpPr>
        <p:spPr>
          <a:xfrm>
            <a:off x="994147" y="2990250"/>
            <a:ext cx="17983200" cy="34500"/>
          </a:xfrm>
          <a:prstGeom prst="rect">
            <a:avLst/>
          </a:prstGeom>
          <a:noFill/>
          <a:ln>
            <a:noFill/>
          </a:ln>
        </p:spPr>
        <p:txBody>
          <a:bodyPr anchorCtr="0" anchor="t" bIns="0" lIns="0" spcFirstLastPara="1" rIns="0" wrap="square" tIns="0">
            <a:spAutoFit/>
          </a:bodyPr>
          <a:lstStyle/>
          <a:p>
            <a:pPr indent="0" lvl="0" marL="0" marR="0" rtl="0" algn="ctr">
              <a:lnSpc>
                <a:spcPct val="110000"/>
              </a:lnSpc>
              <a:spcBef>
                <a:spcPts val="0"/>
              </a:spcBef>
              <a:spcAft>
                <a:spcPts val="0"/>
              </a:spcAft>
              <a:buNone/>
            </a:pPr>
            <a:r>
              <a:t/>
            </a:r>
            <a:endParaRPr sz="100"/>
          </a:p>
        </p:txBody>
      </p:sp>
      <p:pic>
        <p:nvPicPr>
          <p:cNvPr id="312" name="Google Shape;312;g31b7c09f34b_0_71"/>
          <p:cNvPicPr preferRelativeResize="0"/>
          <p:nvPr/>
        </p:nvPicPr>
        <p:blipFill>
          <a:blip r:embed="rId3">
            <a:alphaModFix/>
          </a:blip>
          <a:stretch>
            <a:fillRect/>
          </a:stretch>
        </p:blipFill>
        <p:spPr>
          <a:xfrm>
            <a:off x="205450" y="1930700"/>
            <a:ext cx="8938549" cy="7064550"/>
          </a:xfrm>
          <a:prstGeom prst="rect">
            <a:avLst/>
          </a:prstGeom>
          <a:noFill/>
          <a:ln>
            <a:noFill/>
          </a:ln>
        </p:spPr>
      </p:pic>
      <p:pic>
        <p:nvPicPr>
          <p:cNvPr id="313" name="Google Shape;313;g31b7c09f34b_0_71"/>
          <p:cNvPicPr preferRelativeResize="0"/>
          <p:nvPr/>
        </p:nvPicPr>
        <p:blipFill>
          <a:blip r:embed="rId4">
            <a:alphaModFix/>
          </a:blip>
          <a:stretch>
            <a:fillRect/>
          </a:stretch>
        </p:blipFill>
        <p:spPr>
          <a:xfrm>
            <a:off x="9144000" y="1930702"/>
            <a:ext cx="8938548" cy="7036735"/>
          </a:xfrm>
          <a:prstGeom prst="rect">
            <a:avLst/>
          </a:prstGeom>
          <a:noFill/>
          <a:ln>
            <a:noFill/>
          </a:ln>
        </p:spPr>
      </p:pic>
      <p:grpSp>
        <p:nvGrpSpPr>
          <p:cNvPr id="314" name="Google Shape;314;g31b7c09f34b_0_71"/>
          <p:cNvGrpSpPr/>
          <p:nvPr/>
        </p:nvGrpSpPr>
        <p:grpSpPr>
          <a:xfrm>
            <a:off x="841900" y="1377284"/>
            <a:ext cx="9935672" cy="471754"/>
            <a:chOff x="1031516" y="2585426"/>
            <a:chExt cx="10748239" cy="772354"/>
          </a:xfrm>
        </p:grpSpPr>
        <p:grpSp>
          <p:nvGrpSpPr>
            <p:cNvPr id="315" name="Google Shape;315;g31b7c09f34b_0_71"/>
            <p:cNvGrpSpPr/>
            <p:nvPr/>
          </p:nvGrpSpPr>
          <p:grpSpPr>
            <a:xfrm>
              <a:off x="1031516" y="2585426"/>
              <a:ext cx="5268658" cy="772354"/>
              <a:chOff x="0" y="0"/>
              <a:chExt cx="1387621" cy="203417"/>
            </a:xfrm>
          </p:grpSpPr>
          <p:sp>
            <p:nvSpPr>
              <p:cNvPr id="316" name="Google Shape;316;g31b7c09f34b_0_71"/>
              <p:cNvSpPr/>
              <p:nvPr/>
            </p:nvSpPr>
            <p:spPr>
              <a:xfrm>
                <a:off x="0" y="0"/>
                <a:ext cx="1387621" cy="203417"/>
              </a:xfrm>
              <a:custGeom>
                <a:rect b="b" l="l" r="r" t="t"/>
                <a:pathLst>
                  <a:path extrusionOk="0" h="203417" w="1387621">
                    <a:moveTo>
                      <a:pt x="0" y="0"/>
                    </a:moveTo>
                    <a:lnTo>
                      <a:pt x="1387621" y="0"/>
                    </a:lnTo>
                    <a:lnTo>
                      <a:pt x="1387621" y="203417"/>
                    </a:lnTo>
                    <a:lnTo>
                      <a:pt x="0" y="203417"/>
                    </a:lnTo>
                    <a:close/>
                  </a:path>
                </a:pathLst>
              </a:custGeom>
              <a:solidFill>
                <a:schemeClr val="dk2"/>
              </a:solidFill>
              <a:ln>
                <a:noFill/>
              </a:ln>
            </p:spPr>
          </p:sp>
          <p:sp>
            <p:nvSpPr>
              <p:cNvPr id="317" name="Google Shape;317;g31b7c09f34b_0_71"/>
              <p:cNvSpPr txBox="1"/>
              <p:nvPr/>
            </p:nvSpPr>
            <p:spPr>
              <a:xfrm>
                <a:off x="0" y="0"/>
                <a:ext cx="1387500" cy="203400"/>
              </a:xfrm>
              <a:prstGeom prst="rect">
                <a:avLst/>
              </a:prstGeom>
              <a:solidFill>
                <a:schemeClr val="dk2"/>
              </a:solidFill>
              <a:ln>
                <a:noFill/>
              </a:ln>
            </p:spPr>
            <p:txBody>
              <a:bodyPr anchorCtr="0" anchor="ctr" bIns="50800" lIns="50800" spcFirstLastPara="1" rIns="50800" wrap="square" tIns="50800">
                <a:noAutofit/>
              </a:bodyPr>
              <a:lstStyle/>
              <a:p>
                <a:pPr indent="0" lvl="0" marL="0" marR="0" rtl="0" algn="ctr">
                  <a:lnSpc>
                    <a:spcPct val="120000"/>
                  </a:lnSpc>
                  <a:spcBef>
                    <a:spcPts val="0"/>
                  </a:spcBef>
                  <a:spcAft>
                    <a:spcPts val="0"/>
                  </a:spcAft>
                  <a:buNone/>
                </a:pPr>
                <a:r>
                  <a:rPr b="1" lang="en-US" sz="2000">
                    <a:solidFill>
                      <a:schemeClr val="lt1"/>
                    </a:solidFill>
                  </a:rPr>
                  <a:t>Intravenous Immune Globulins (IVIG) </a:t>
                </a:r>
                <a:endParaRPr>
                  <a:solidFill>
                    <a:schemeClr val="lt1"/>
                  </a:solidFill>
                </a:endParaRPr>
              </a:p>
            </p:txBody>
          </p:sp>
        </p:grpSp>
        <p:grpSp>
          <p:nvGrpSpPr>
            <p:cNvPr id="318" name="Google Shape;318;g31b7c09f34b_0_71"/>
            <p:cNvGrpSpPr/>
            <p:nvPr/>
          </p:nvGrpSpPr>
          <p:grpSpPr>
            <a:xfrm>
              <a:off x="6511097" y="2585426"/>
              <a:ext cx="5268658" cy="772354"/>
              <a:chOff x="0" y="0"/>
              <a:chExt cx="1387621" cy="203417"/>
            </a:xfrm>
          </p:grpSpPr>
          <p:sp>
            <p:nvSpPr>
              <p:cNvPr id="319" name="Google Shape;319;g31b7c09f34b_0_71"/>
              <p:cNvSpPr/>
              <p:nvPr/>
            </p:nvSpPr>
            <p:spPr>
              <a:xfrm>
                <a:off x="0" y="0"/>
                <a:ext cx="1387621" cy="203417"/>
              </a:xfrm>
              <a:custGeom>
                <a:rect b="b" l="l" r="r" t="t"/>
                <a:pathLst>
                  <a:path extrusionOk="0" h="203417" w="1387621">
                    <a:moveTo>
                      <a:pt x="0" y="0"/>
                    </a:moveTo>
                    <a:lnTo>
                      <a:pt x="1387621" y="0"/>
                    </a:lnTo>
                    <a:lnTo>
                      <a:pt x="1387621" y="203417"/>
                    </a:lnTo>
                    <a:lnTo>
                      <a:pt x="0" y="203417"/>
                    </a:lnTo>
                    <a:close/>
                  </a:path>
                </a:pathLst>
              </a:custGeom>
              <a:solidFill>
                <a:srgbClr val="DD7E6B"/>
              </a:solidFill>
              <a:ln>
                <a:noFill/>
              </a:ln>
            </p:spPr>
          </p:sp>
          <p:sp>
            <p:nvSpPr>
              <p:cNvPr id="320" name="Google Shape;320;g31b7c09f34b_0_71"/>
              <p:cNvSpPr txBox="1"/>
              <p:nvPr/>
            </p:nvSpPr>
            <p:spPr>
              <a:xfrm>
                <a:off x="0" y="0"/>
                <a:ext cx="1387500" cy="203400"/>
              </a:xfrm>
              <a:prstGeom prst="rect">
                <a:avLst/>
              </a:prstGeom>
              <a:solidFill>
                <a:srgbClr val="DD7E6B"/>
              </a:solidFill>
              <a:ln>
                <a:noFill/>
              </a:ln>
            </p:spPr>
            <p:txBody>
              <a:bodyPr anchorCtr="0" anchor="ctr" bIns="50800" lIns="50800" spcFirstLastPara="1" rIns="50800" wrap="square" tIns="50800">
                <a:noAutofit/>
              </a:bodyPr>
              <a:lstStyle/>
              <a:p>
                <a:pPr indent="0" lvl="0" marL="0" rtl="0" algn="ctr">
                  <a:lnSpc>
                    <a:spcPct val="120000"/>
                  </a:lnSpc>
                  <a:spcBef>
                    <a:spcPts val="0"/>
                  </a:spcBef>
                  <a:spcAft>
                    <a:spcPts val="0"/>
                  </a:spcAft>
                  <a:buNone/>
                </a:pPr>
                <a:r>
                  <a:rPr b="1" lang="en-US" sz="2000">
                    <a:solidFill>
                      <a:schemeClr val="lt1"/>
                    </a:solidFill>
                  </a:rPr>
                  <a:t>Rho(D) Immune Globulins (RhIG)</a:t>
                </a:r>
                <a:endParaRPr b="1" sz="2000">
                  <a:solidFill>
                    <a:srgbClr val="FFFFFF"/>
                  </a:solidFill>
                </a:endParaRPr>
              </a:p>
            </p:txBody>
          </p:sp>
        </p:grpSp>
      </p:grpSp>
      <p:grpSp>
        <p:nvGrpSpPr>
          <p:cNvPr id="321" name="Google Shape;321;g31b7c09f34b_0_71"/>
          <p:cNvGrpSpPr/>
          <p:nvPr/>
        </p:nvGrpSpPr>
        <p:grpSpPr>
          <a:xfrm>
            <a:off x="2473425" y="2842038"/>
            <a:ext cx="15182975" cy="2724900"/>
            <a:chOff x="2473425" y="2842038"/>
            <a:chExt cx="15182975" cy="2724900"/>
          </a:xfrm>
        </p:grpSpPr>
        <p:cxnSp>
          <p:nvCxnSpPr>
            <p:cNvPr id="322" name="Google Shape;322;g31b7c09f34b_0_71"/>
            <p:cNvCxnSpPr/>
            <p:nvPr/>
          </p:nvCxnSpPr>
          <p:spPr>
            <a:xfrm>
              <a:off x="3041800" y="2842038"/>
              <a:ext cx="4734600" cy="2019900"/>
            </a:xfrm>
            <a:prstGeom prst="straightConnector1">
              <a:avLst/>
            </a:prstGeom>
            <a:noFill/>
            <a:ln cap="flat" cmpd="sng" w="38100">
              <a:solidFill>
                <a:schemeClr val="dk2"/>
              </a:solidFill>
              <a:prstDash val="solid"/>
              <a:round/>
              <a:headEnd len="med" w="med" type="none"/>
              <a:tailEnd len="med" w="med" type="triangle"/>
            </a:ln>
          </p:spPr>
        </p:cxnSp>
        <p:sp>
          <p:nvSpPr>
            <p:cNvPr id="323" name="Google Shape;323;g31b7c09f34b_0_71"/>
            <p:cNvSpPr txBox="1"/>
            <p:nvPr/>
          </p:nvSpPr>
          <p:spPr>
            <a:xfrm>
              <a:off x="7249150" y="5095338"/>
              <a:ext cx="1473300" cy="471600"/>
            </a:xfrm>
            <a:prstGeom prst="rect">
              <a:avLst/>
            </a:prstGeom>
            <a:solidFill>
              <a:schemeClr val="dk2"/>
            </a:solidFill>
            <a:ln>
              <a:noFill/>
            </a:ln>
          </p:spPr>
          <p:txBody>
            <a:bodyPr anchorCtr="0" anchor="ctr" bIns="50800" lIns="50800" spcFirstLastPara="1" rIns="50800" wrap="square" tIns="50800">
              <a:noAutofit/>
            </a:bodyPr>
            <a:lstStyle/>
            <a:p>
              <a:pPr indent="0" lvl="0" marL="0" rtl="0" algn="l">
                <a:lnSpc>
                  <a:spcPct val="120000"/>
                </a:lnSpc>
                <a:spcBef>
                  <a:spcPts val="0"/>
                </a:spcBef>
                <a:spcAft>
                  <a:spcPts val="0"/>
                </a:spcAft>
                <a:buNone/>
              </a:pPr>
              <a:r>
                <a:rPr b="1" lang="en-US" sz="2000">
                  <a:solidFill>
                    <a:schemeClr val="lt1"/>
                  </a:solidFill>
                </a:rPr>
                <a:t>Lower cost</a:t>
              </a:r>
              <a:endParaRPr b="1" sz="2000">
                <a:solidFill>
                  <a:srgbClr val="FFFFFF"/>
                </a:solidFill>
              </a:endParaRPr>
            </a:p>
          </p:txBody>
        </p:sp>
        <p:cxnSp>
          <p:nvCxnSpPr>
            <p:cNvPr id="324" name="Google Shape;324;g31b7c09f34b_0_71"/>
            <p:cNvCxnSpPr/>
            <p:nvPr/>
          </p:nvCxnSpPr>
          <p:spPr>
            <a:xfrm>
              <a:off x="11552900" y="3041850"/>
              <a:ext cx="5284800" cy="1305900"/>
            </a:xfrm>
            <a:prstGeom prst="straightConnector1">
              <a:avLst/>
            </a:prstGeom>
            <a:noFill/>
            <a:ln cap="flat" cmpd="sng" w="38100">
              <a:solidFill>
                <a:schemeClr val="dk2"/>
              </a:solidFill>
              <a:prstDash val="solid"/>
              <a:round/>
              <a:headEnd len="med" w="med" type="none"/>
              <a:tailEnd len="med" w="med" type="triangle"/>
            </a:ln>
          </p:spPr>
        </p:cxnSp>
        <p:sp>
          <p:nvSpPr>
            <p:cNvPr id="325" name="Google Shape;325;g31b7c09f34b_0_71"/>
            <p:cNvSpPr txBox="1"/>
            <p:nvPr/>
          </p:nvSpPr>
          <p:spPr>
            <a:xfrm>
              <a:off x="16183100" y="4719375"/>
              <a:ext cx="1473300" cy="471600"/>
            </a:xfrm>
            <a:prstGeom prst="rect">
              <a:avLst/>
            </a:prstGeom>
            <a:solidFill>
              <a:schemeClr val="dk2"/>
            </a:solidFill>
            <a:ln>
              <a:noFill/>
            </a:ln>
          </p:spPr>
          <p:txBody>
            <a:bodyPr anchorCtr="0" anchor="ctr" bIns="50800" lIns="50800" spcFirstLastPara="1" rIns="50800" wrap="square" tIns="50800">
              <a:noAutofit/>
            </a:bodyPr>
            <a:lstStyle/>
            <a:p>
              <a:pPr indent="0" lvl="0" marL="0" rtl="0" algn="l">
                <a:lnSpc>
                  <a:spcPct val="120000"/>
                </a:lnSpc>
                <a:spcBef>
                  <a:spcPts val="0"/>
                </a:spcBef>
                <a:spcAft>
                  <a:spcPts val="0"/>
                </a:spcAft>
                <a:buNone/>
              </a:pPr>
              <a:r>
                <a:rPr b="1" lang="en-US" sz="2000">
                  <a:solidFill>
                    <a:schemeClr val="lt1"/>
                  </a:solidFill>
                </a:rPr>
                <a:t>Lower cost</a:t>
              </a:r>
              <a:endParaRPr b="1" sz="2000">
                <a:solidFill>
                  <a:srgbClr val="FFFFFF"/>
                </a:solidFill>
              </a:endParaRPr>
            </a:p>
          </p:txBody>
        </p:sp>
        <p:cxnSp>
          <p:nvCxnSpPr>
            <p:cNvPr id="326" name="Google Shape;326;g31b7c09f34b_0_71"/>
            <p:cNvCxnSpPr/>
            <p:nvPr/>
          </p:nvCxnSpPr>
          <p:spPr>
            <a:xfrm>
              <a:off x="11152250" y="3194250"/>
              <a:ext cx="5455200" cy="1107300"/>
            </a:xfrm>
            <a:prstGeom prst="straightConnector1">
              <a:avLst/>
            </a:prstGeom>
            <a:noFill/>
            <a:ln cap="flat" cmpd="sng" w="38100">
              <a:solidFill>
                <a:schemeClr val="dk2"/>
              </a:solidFill>
              <a:prstDash val="solid"/>
              <a:round/>
              <a:headEnd len="med" w="med" type="none"/>
              <a:tailEnd len="med" w="med" type="none"/>
            </a:ln>
          </p:spPr>
        </p:cxnSp>
        <p:cxnSp>
          <p:nvCxnSpPr>
            <p:cNvPr id="327" name="Google Shape;327;g31b7c09f34b_0_71"/>
            <p:cNvCxnSpPr/>
            <p:nvPr/>
          </p:nvCxnSpPr>
          <p:spPr>
            <a:xfrm>
              <a:off x="2473425" y="4363075"/>
              <a:ext cx="5111400" cy="452400"/>
            </a:xfrm>
            <a:prstGeom prst="straightConnector1">
              <a:avLst/>
            </a:prstGeom>
            <a:noFill/>
            <a:ln cap="flat" cmpd="sng" w="38100">
              <a:solidFill>
                <a:schemeClr val="dk2"/>
              </a:solidFill>
              <a:prstDash val="solid"/>
              <a:round/>
              <a:headEnd len="med" w="med" type="none"/>
              <a:tailEnd len="med" w="med" type="none"/>
            </a:ln>
          </p:spPr>
        </p:cxnSp>
      </p:grpSp>
      <p:grpSp>
        <p:nvGrpSpPr>
          <p:cNvPr id="328" name="Google Shape;328;g31b7c09f34b_0_71"/>
          <p:cNvGrpSpPr/>
          <p:nvPr/>
        </p:nvGrpSpPr>
        <p:grpSpPr>
          <a:xfrm>
            <a:off x="305337" y="9000707"/>
            <a:ext cx="17677314" cy="1120190"/>
            <a:chOff x="10349152" y="4724792"/>
            <a:chExt cx="9109200" cy="2686308"/>
          </a:xfrm>
        </p:grpSpPr>
        <p:sp>
          <p:nvSpPr>
            <p:cNvPr id="329" name="Google Shape;329;g31b7c09f34b_0_71"/>
            <p:cNvSpPr/>
            <p:nvPr/>
          </p:nvSpPr>
          <p:spPr>
            <a:xfrm>
              <a:off x="10349152" y="4724792"/>
              <a:ext cx="9109200" cy="26862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highlight>
                  <a:srgbClr val="888888"/>
                </a:highlight>
                <a:latin typeface="Calibri"/>
                <a:ea typeface="Calibri"/>
                <a:cs typeface="Calibri"/>
                <a:sym typeface="Calibri"/>
              </a:endParaRPr>
            </a:p>
          </p:txBody>
        </p:sp>
        <p:sp>
          <p:nvSpPr>
            <p:cNvPr id="330" name="Google Shape;330;g31b7c09f34b_0_71"/>
            <p:cNvSpPr txBox="1"/>
            <p:nvPr/>
          </p:nvSpPr>
          <p:spPr>
            <a:xfrm>
              <a:off x="10495103" y="4797800"/>
              <a:ext cx="8817300" cy="2613300"/>
            </a:xfrm>
            <a:prstGeom prst="rect">
              <a:avLst/>
            </a:prstGeom>
            <a:noFill/>
            <a:ln>
              <a:noFill/>
            </a:ln>
          </p:spPr>
          <p:txBody>
            <a:bodyPr anchorCtr="0" anchor="t" bIns="91425" lIns="91425" spcFirstLastPara="1" rIns="91425" wrap="square" tIns="91425">
              <a:spAutoFit/>
            </a:bodyPr>
            <a:lstStyle/>
            <a:p>
              <a:pPr indent="0" lvl="0" marL="0" rtl="0" algn="l">
                <a:lnSpc>
                  <a:spcPct val="110000"/>
                </a:lnSpc>
                <a:spcBef>
                  <a:spcPts val="0"/>
                </a:spcBef>
                <a:spcAft>
                  <a:spcPts val="0"/>
                </a:spcAft>
                <a:buNone/>
              </a:pPr>
              <a:r>
                <a:rPr b="1" lang="en-US" sz="2800">
                  <a:solidFill>
                    <a:srgbClr val="294069"/>
                  </a:solidFill>
                </a:rPr>
                <a:t>Gammaked* accounts for 20% of the IgG drug market. Recommendations for the use of this alternative could reduce the financial burden on both beneficiaries and CMS</a:t>
              </a:r>
              <a:endParaRPr b="1" sz="2800">
                <a:solidFill>
                  <a:srgbClr val="294069"/>
                </a:solidFill>
                <a:latin typeface="Lexend"/>
                <a:ea typeface="Lexend"/>
                <a:cs typeface="Lexend"/>
                <a:sym typeface="Lexend"/>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7F1F4"/>
        </a:solidFill>
      </p:bgPr>
    </p:bg>
    <p:spTree>
      <p:nvGrpSpPr>
        <p:cNvPr id="334" name="Shape 334"/>
        <p:cNvGrpSpPr/>
        <p:nvPr/>
      </p:nvGrpSpPr>
      <p:grpSpPr>
        <a:xfrm>
          <a:off x="0" y="0"/>
          <a:ext cx="0" cy="0"/>
          <a:chOff x="0" y="0"/>
          <a:chExt cx="0" cy="0"/>
        </a:xfrm>
      </p:grpSpPr>
      <p:grpSp>
        <p:nvGrpSpPr>
          <p:cNvPr id="335" name="Google Shape;335;g318b79981db_0_16"/>
          <p:cNvGrpSpPr/>
          <p:nvPr/>
        </p:nvGrpSpPr>
        <p:grpSpPr>
          <a:xfrm>
            <a:off x="-87" y="0"/>
            <a:ext cx="18288118" cy="4496194"/>
            <a:chOff x="0" y="0"/>
            <a:chExt cx="4816592" cy="1184175"/>
          </a:xfrm>
        </p:grpSpPr>
        <p:sp>
          <p:nvSpPr>
            <p:cNvPr id="336" name="Google Shape;336;g318b79981db_0_16"/>
            <p:cNvSpPr/>
            <p:nvPr/>
          </p:nvSpPr>
          <p:spPr>
            <a:xfrm>
              <a:off x="0" y="0"/>
              <a:ext cx="4816592" cy="1184175"/>
            </a:xfrm>
            <a:custGeom>
              <a:rect b="b" l="l" r="r" t="t"/>
              <a:pathLst>
                <a:path extrusionOk="0" h="1184175" w="4816592">
                  <a:moveTo>
                    <a:pt x="0" y="0"/>
                  </a:moveTo>
                  <a:lnTo>
                    <a:pt x="4816592" y="0"/>
                  </a:lnTo>
                  <a:lnTo>
                    <a:pt x="4816592" y="1184175"/>
                  </a:lnTo>
                  <a:lnTo>
                    <a:pt x="0" y="1184175"/>
                  </a:lnTo>
                  <a:close/>
                </a:path>
              </a:pathLst>
            </a:custGeom>
            <a:solidFill>
              <a:srgbClr val="A1D4E1"/>
            </a:solidFill>
            <a:ln>
              <a:noFill/>
            </a:ln>
          </p:spPr>
        </p:sp>
        <p:sp>
          <p:nvSpPr>
            <p:cNvPr id="337" name="Google Shape;337;g318b79981db_0_16"/>
            <p:cNvSpPr txBox="1"/>
            <p:nvPr/>
          </p:nvSpPr>
          <p:spPr>
            <a:xfrm>
              <a:off x="0" y="0"/>
              <a:ext cx="4816500" cy="1184100"/>
            </a:xfrm>
            <a:prstGeom prst="rect">
              <a:avLst/>
            </a:prstGeom>
            <a:noFill/>
            <a:ln>
              <a:noFill/>
            </a:ln>
          </p:spPr>
          <p:txBody>
            <a:bodyPr anchorCtr="0" anchor="ctr" bIns="50800" lIns="50800" spcFirstLastPara="1" rIns="50800" wrap="square" tIns="50800">
              <a:noAutofit/>
            </a:bodyPr>
            <a:lstStyle/>
            <a:p>
              <a:pPr indent="0" lvl="0" marL="0" marR="0" rtl="0" algn="ctr">
                <a:lnSpc>
                  <a:spcPct val="14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338" name="Google Shape;338;g318b79981db_0_16"/>
          <p:cNvSpPr/>
          <p:nvPr/>
        </p:nvSpPr>
        <p:spPr>
          <a:xfrm rot="-3890678">
            <a:off x="14369815" y="3411027"/>
            <a:ext cx="3627089" cy="1892681"/>
          </a:xfrm>
          <a:custGeom>
            <a:rect b="b" l="l" r="r" t="t"/>
            <a:pathLst>
              <a:path extrusionOk="0" h="1893012" w="3627724">
                <a:moveTo>
                  <a:pt x="0" y="0"/>
                </a:moveTo>
                <a:lnTo>
                  <a:pt x="3627724" y="0"/>
                </a:lnTo>
                <a:lnTo>
                  <a:pt x="3627724" y="1893012"/>
                </a:lnTo>
                <a:lnTo>
                  <a:pt x="0" y="1893012"/>
                </a:lnTo>
                <a:lnTo>
                  <a:pt x="0" y="0"/>
                </a:lnTo>
                <a:close/>
              </a:path>
            </a:pathLst>
          </a:custGeom>
          <a:blipFill rotWithShape="1">
            <a:blip r:embed="rId3">
              <a:alphaModFix/>
            </a:blip>
            <a:stretch>
              <a:fillRect b="0" l="0" r="0" t="0"/>
            </a:stretch>
          </a:blipFill>
          <a:ln>
            <a:noFill/>
          </a:ln>
        </p:spPr>
      </p:sp>
      <p:sp>
        <p:nvSpPr>
          <p:cNvPr id="339" name="Google Shape;339;g318b79981db_0_16"/>
          <p:cNvSpPr/>
          <p:nvPr/>
        </p:nvSpPr>
        <p:spPr>
          <a:xfrm flipH="1" rot="-491452">
            <a:off x="613592" y="5415749"/>
            <a:ext cx="3809868" cy="4250359"/>
          </a:xfrm>
          <a:custGeom>
            <a:rect b="b" l="l" r="r" t="t"/>
            <a:pathLst>
              <a:path extrusionOk="0" h="4249496" w="3809094">
                <a:moveTo>
                  <a:pt x="3809094" y="0"/>
                </a:moveTo>
                <a:lnTo>
                  <a:pt x="0" y="0"/>
                </a:lnTo>
                <a:lnTo>
                  <a:pt x="0" y="4249496"/>
                </a:lnTo>
                <a:lnTo>
                  <a:pt x="3809094" y="4249496"/>
                </a:lnTo>
                <a:lnTo>
                  <a:pt x="3809094" y="0"/>
                </a:lnTo>
                <a:close/>
              </a:path>
            </a:pathLst>
          </a:custGeom>
          <a:blipFill rotWithShape="1">
            <a:blip r:embed="rId4">
              <a:alphaModFix/>
            </a:blip>
            <a:stretch>
              <a:fillRect b="0" l="0" r="0" t="0"/>
            </a:stretch>
          </a:blipFill>
          <a:ln>
            <a:noFill/>
          </a:ln>
        </p:spPr>
      </p:sp>
      <p:sp>
        <p:nvSpPr>
          <p:cNvPr id="340" name="Google Shape;340;g318b79981db_0_16"/>
          <p:cNvSpPr txBox="1"/>
          <p:nvPr/>
        </p:nvSpPr>
        <p:spPr>
          <a:xfrm>
            <a:off x="1926537" y="835395"/>
            <a:ext cx="14694600" cy="877500"/>
          </a:xfrm>
          <a:prstGeom prst="rect">
            <a:avLst/>
          </a:prstGeom>
          <a:noFill/>
          <a:ln>
            <a:noFill/>
          </a:ln>
        </p:spPr>
        <p:txBody>
          <a:bodyPr anchorCtr="0" anchor="t" bIns="0" lIns="0" spcFirstLastPara="1" rIns="0" wrap="square" tIns="0">
            <a:spAutoFit/>
          </a:bodyPr>
          <a:lstStyle/>
          <a:p>
            <a:pPr indent="0" lvl="0" marL="0" marR="0" rtl="0" algn="ctr">
              <a:lnSpc>
                <a:spcPct val="110000"/>
              </a:lnSpc>
              <a:spcBef>
                <a:spcPts val="0"/>
              </a:spcBef>
              <a:spcAft>
                <a:spcPts val="0"/>
              </a:spcAft>
              <a:buNone/>
            </a:pPr>
            <a:r>
              <a:rPr lang="en-US" sz="5700">
                <a:solidFill>
                  <a:srgbClr val="294069"/>
                </a:solidFill>
                <a:latin typeface="Lexend"/>
                <a:ea typeface="Lexend"/>
                <a:cs typeface="Lexend"/>
                <a:sym typeface="Lexend"/>
              </a:rPr>
              <a:t>High-Cost Brands Overview</a:t>
            </a:r>
            <a:endParaRPr sz="200">
              <a:latin typeface="Lexend"/>
              <a:ea typeface="Lexend"/>
              <a:cs typeface="Lexend"/>
              <a:sym typeface="Lexend"/>
            </a:endParaRPr>
          </a:p>
        </p:txBody>
      </p:sp>
      <p:sp>
        <p:nvSpPr>
          <p:cNvPr id="341" name="Google Shape;341;g318b79981db_0_16"/>
          <p:cNvSpPr txBox="1"/>
          <p:nvPr/>
        </p:nvSpPr>
        <p:spPr>
          <a:xfrm>
            <a:off x="5049284" y="5362575"/>
            <a:ext cx="8189400" cy="2154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t/>
            </a:r>
            <a:endParaRPr/>
          </a:p>
        </p:txBody>
      </p:sp>
      <p:sp>
        <p:nvSpPr>
          <p:cNvPr id="342" name="Google Shape;342;g318b79981db_0_16"/>
          <p:cNvSpPr txBox="1"/>
          <p:nvPr/>
        </p:nvSpPr>
        <p:spPr>
          <a:xfrm>
            <a:off x="5049284" y="3531280"/>
            <a:ext cx="8189400" cy="1842300"/>
          </a:xfrm>
          <a:prstGeom prst="rect">
            <a:avLst/>
          </a:prstGeom>
          <a:noFill/>
          <a:ln>
            <a:noFill/>
          </a:ln>
        </p:spPr>
        <p:txBody>
          <a:bodyPr anchorCtr="0" anchor="t" bIns="0" lIns="0" spcFirstLastPara="1" rIns="0" wrap="square" tIns="0">
            <a:spAutoFit/>
          </a:bodyPr>
          <a:lstStyle/>
          <a:p>
            <a:pPr indent="0" lvl="0" marL="0" marR="0" rtl="0" algn="ctr">
              <a:lnSpc>
                <a:spcPct val="110001"/>
              </a:lnSpc>
              <a:spcBef>
                <a:spcPts val="0"/>
              </a:spcBef>
              <a:spcAft>
                <a:spcPts val="0"/>
              </a:spcAft>
              <a:buNone/>
            </a:pPr>
            <a:r>
              <a:rPr b="0" i="0" lang="en-US" sz="5699" u="none" cap="none" strike="noStrike">
                <a:solidFill>
                  <a:srgbClr val="FFFFFF"/>
                </a:solidFill>
                <a:latin typeface="Arial"/>
                <a:ea typeface="Arial"/>
                <a:cs typeface="Arial"/>
                <a:sym typeface="Arial"/>
              </a:rPr>
              <a:t>Post-Market Surveillance:</a:t>
            </a:r>
            <a:endParaRPr/>
          </a:p>
        </p:txBody>
      </p:sp>
      <p:pic>
        <p:nvPicPr>
          <p:cNvPr id="343" name="Google Shape;343;g318b79981db_0_16"/>
          <p:cNvPicPr preferRelativeResize="0"/>
          <p:nvPr/>
        </p:nvPicPr>
        <p:blipFill rotWithShape="1">
          <a:blip r:embed="rId5">
            <a:alphaModFix/>
          </a:blip>
          <a:srcRect b="2903" l="12057" r="7504" t="0"/>
          <a:stretch/>
        </p:blipFill>
        <p:spPr>
          <a:xfrm>
            <a:off x="4816938" y="2154799"/>
            <a:ext cx="8654075" cy="77610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7F1F4"/>
        </a:solidFill>
      </p:bgPr>
    </p:bg>
    <p:spTree>
      <p:nvGrpSpPr>
        <p:cNvPr id="347" name="Shape 347"/>
        <p:cNvGrpSpPr/>
        <p:nvPr/>
      </p:nvGrpSpPr>
      <p:grpSpPr>
        <a:xfrm>
          <a:off x="0" y="0"/>
          <a:ext cx="0" cy="0"/>
          <a:chOff x="0" y="0"/>
          <a:chExt cx="0" cy="0"/>
        </a:xfrm>
      </p:grpSpPr>
      <p:grpSp>
        <p:nvGrpSpPr>
          <p:cNvPr id="348" name="Google Shape;348;p8"/>
          <p:cNvGrpSpPr/>
          <p:nvPr/>
        </p:nvGrpSpPr>
        <p:grpSpPr>
          <a:xfrm>
            <a:off x="0" y="0"/>
            <a:ext cx="18288000" cy="4826514"/>
            <a:chOff x="0" y="0"/>
            <a:chExt cx="4816593" cy="1271181"/>
          </a:xfrm>
        </p:grpSpPr>
        <p:sp>
          <p:nvSpPr>
            <p:cNvPr id="349" name="Google Shape;349;p8"/>
            <p:cNvSpPr/>
            <p:nvPr/>
          </p:nvSpPr>
          <p:spPr>
            <a:xfrm>
              <a:off x="0" y="0"/>
              <a:ext cx="4816592" cy="1271181"/>
            </a:xfrm>
            <a:custGeom>
              <a:rect b="b" l="l" r="r" t="t"/>
              <a:pathLst>
                <a:path extrusionOk="0" h="1271181" w="4816592">
                  <a:moveTo>
                    <a:pt x="0" y="0"/>
                  </a:moveTo>
                  <a:lnTo>
                    <a:pt x="4816592" y="0"/>
                  </a:lnTo>
                  <a:lnTo>
                    <a:pt x="4816592" y="1271181"/>
                  </a:lnTo>
                  <a:lnTo>
                    <a:pt x="0" y="1271181"/>
                  </a:lnTo>
                  <a:close/>
                </a:path>
              </a:pathLst>
            </a:custGeom>
            <a:solidFill>
              <a:srgbClr val="A1D4E1"/>
            </a:solidFill>
            <a:ln>
              <a:noFill/>
            </a:ln>
          </p:spPr>
        </p:sp>
        <p:sp>
          <p:nvSpPr>
            <p:cNvPr id="350" name="Google Shape;350;p8"/>
            <p:cNvSpPr txBox="1"/>
            <p:nvPr/>
          </p:nvSpPr>
          <p:spPr>
            <a:xfrm>
              <a:off x="0" y="0"/>
              <a:ext cx="4816593" cy="1271181"/>
            </a:xfrm>
            <a:prstGeom prst="rect">
              <a:avLst/>
            </a:prstGeom>
            <a:noFill/>
            <a:ln>
              <a:noFill/>
            </a:ln>
          </p:spPr>
          <p:txBody>
            <a:bodyPr anchorCtr="0" anchor="ctr" bIns="50800" lIns="50800" spcFirstLastPara="1" rIns="50800" wrap="square" tIns="50800">
              <a:noAutofit/>
            </a:bodyPr>
            <a:lstStyle/>
            <a:p>
              <a:pPr indent="0" lvl="0" marL="0" marR="0" rtl="0" algn="ctr">
                <a:lnSpc>
                  <a:spcPct val="14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351" name="Google Shape;351;p8"/>
          <p:cNvSpPr/>
          <p:nvPr/>
        </p:nvSpPr>
        <p:spPr>
          <a:xfrm>
            <a:off x="14811132" y="768214"/>
            <a:ext cx="2448168" cy="2433148"/>
          </a:xfrm>
          <a:custGeom>
            <a:rect b="b" l="l" r="r" t="t"/>
            <a:pathLst>
              <a:path extrusionOk="0" h="2433148" w="2448168">
                <a:moveTo>
                  <a:pt x="0" y="0"/>
                </a:moveTo>
                <a:lnTo>
                  <a:pt x="2448168" y="0"/>
                </a:lnTo>
                <a:lnTo>
                  <a:pt x="2448168" y="2433149"/>
                </a:lnTo>
                <a:lnTo>
                  <a:pt x="0" y="2433149"/>
                </a:lnTo>
                <a:lnTo>
                  <a:pt x="0" y="0"/>
                </a:lnTo>
                <a:close/>
              </a:path>
            </a:pathLst>
          </a:custGeom>
          <a:blipFill rotWithShape="1">
            <a:blip r:embed="rId3">
              <a:alphaModFix/>
            </a:blip>
            <a:stretch>
              <a:fillRect b="0" l="0" r="0" t="0"/>
            </a:stretch>
          </a:blipFill>
          <a:ln>
            <a:noFill/>
          </a:ln>
        </p:spPr>
      </p:sp>
      <p:sp>
        <p:nvSpPr>
          <p:cNvPr id="352" name="Google Shape;352;p8"/>
          <p:cNvSpPr txBox="1"/>
          <p:nvPr/>
        </p:nvSpPr>
        <p:spPr>
          <a:xfrm>
            <a:off x="1028700" y="684835"/>
            <a:ext cx="13414500" cy="815700"/>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None/>
            </a:pPr>
            <a:r>
              <a:rPr lang="en-US" sz="5300">
                <a:solidFill>
                  <a:srgbClr val="294069"/>
                </a:solidFill>
                <a:latin typeface="Lexend"/>
                <a:ea typeface="Lexend"/>
                <a:cs typeface="Lexend"/>
                <a:sym typeface="Lexend"/>
              </a:rPr>
              <a:t>Spending Patterns of High-Cost Brands</a:t>
            </a:r>
            <a:endParaRPr sz="5300">
              <a:latin typeface="Lexend"/>
              <a:ea typeface="Lexend"/>
              <a:cs typeface="Lexend"/>
              <a:sym typeface="Lexend"/>
            </a:endParaRPr>
          </a:p>
        </p:txBody>
      </p:sp>
      <p:sp>
        <p:nvSpPr>
          <p:cNvPr id="353" name="Google Shape;353;p8"/>
          <p:cNvSpPr txBox="1"/>
          <p:nvPr/>
        </p:nvSpPr>
        <p:spPr>
          <a:xfrm>
            <a:off x="1028700" y="1888112"/>
            <a:ext cx="13414500" cy="1071300"/>
          </a:xfrm>
          <a:prstGeom prst="rect">
            <a:avLst/>
          </a:prstGeom>
          <a:noFill/>
          <a:ln>
            <a:noFill/>
          </a:ln>
        </p:spPr>
        <p:txBody>
          <a:bodyPr anchorCtr="0" anchor="t" bIns="0" lIns="0" spcFirstLastPara="1" rIns="0" wrap="square" tIns="0">
            <a:spAutoFit/>
          </a:bodyPr>
          <a:lstStyle/>
          <a:p>
            <a:pPr indent="-406400" lvl="0" marL="457200" rtl="0" algn="l">
              <a:lnSpc>
                <a:spcPct val="140000"/>
              </a:lnSpc>
              <a:spcBef>
                <a:spcPts val="0"/>
              </a:spcBef>
              <a:spcAft>
                <a:spcPts val="0"/>
              </a:spcAft>
              <a:buClr>
                <a:schemeClr val="dk2"/>
              </a:buClr>
              <a:buSzPts val="2800"/>
              <a:buFont typeface="Lexend"/>
              <a:buChar char="●"/>
            </a:pPr>
            <a:r>
              <a:rPr lang="en-US" sz="2900">
                <a:solidFill>
                  <a:srgbClr val="294069"/>
                </a:solidFill>
                <a:latin typeface="Lexend"/>
                <a:ea typeface="Lexend"/>
                <a:cs typeface="Lexend"/>
                <a:sym typeface="Lexend"/>
              </a:rPr>
              <a:t>High-cost brands marked in red</a:t>
            </a:r>
            <a:endParaRPr sz="2900">
              <a:solidFill>
                <a:srgbClr val="294069"/>
              </a:solidFill>
              <a:latin typeface="Lexend"/>
              <a:ea typeface="Lexend"/>
              <a:cs typeface="Lexend"/>
              <a:sym typeface="Lexend"/>
            </a:endParaRPr>
          </a:p>
          <a:p>
            <a:pPr indent="-406400" lvl="0" marL="457200" marR="0" rtl="0" algn="l">
              <a:lnSpc>
                <a:spcPct val="140000"/>
              </a:lnSpc>
              <a:spcBef>
                <a:spcPts val="0"/>
              </a:spcBef>
              <a:spcAft>
                <a:spcPts val="0"/>
              </a:spcAft>
              <a:buClr>
                <a:schemeClr val="dk2"/>
              </a:buClr>
              <a:buSzPts val="2800"/>
              <a:buFont typeface="Lexend"/>
              <a:buChar char="●"/>
            </a:pPr>
            <a:r>
              <a:rPr lang="en-US" sz="2900">
                <a:solidFill>
                  <a:srgbClr val="294069"/>
                </a:solidFill>
                <a:latin typeface="Lexend"/>
                <a:ea typeface="Lexend"/>
                <a:cs typeface="Lexend"/>
                <a:sym typeface="Lexend"/>
              </a:rPr>
              <a:t>Other brands cluster near the lower spending range</a:t>
            </a:r>
            <a:endParaRPr sz="2900">
              <a:solidFill>
                <a:srgbClr val="294069"/>
              </a:solidFill>
              <a:latin typeface="Lexend"/>
              <a:ea typeface="Lexend"/>
              <a:cs typeface="Lexend"/>
              <a:sym typeface="Lexend"/>
            </a:endParaRPr>
          </a:p>
        </p:txBody>
      </p:sp>
      <p:sp>
        <p:nvSpPr>
          <p:cNvPr id="354" name="Google Shape;354;p8"/>
          <p:cNvSpPr txBox="1"/>
          <p:nvPr/>
        </p:nvSpPr>
        <p:spPr>
          <a:xfrm>
            <a:off x="1449679" y="3861632"/>
            <a:ext cx="6987600" cy="215400"/>
          </a:xfrm>
          <a:prstGeom prst="rect">
            <a:avLst/>
          </a:prstGeom>
          <a:noFill/>
          <a:ln>
            <a:noFill/>
          </a:ln>
        </p:spPr>
        <p:txBody>
          <a:bodyPr anchorCtr="0" anchor="t" bIns="0" lIns="0" spcFirstLastPara="1" rIns="0" wrap="square" tIns="0">
            <a:spAutoFit/>
          </a:bodyPr>
          <a:lstStyle/>
          <a:p>
            <a:pPr indent="0" lvl="0" marL="0" marR="0" rtl="0" algn="l">
              <a:lnSpc>
                <a:spcPct val="110001"/>
              </a:lnSpc>
              <a:spcBef>
                <a:spcPts val="0"/>
              </a:spcBef>
              <a:spcAft>
                <a:spcPts val="0"/>
              </a:spcAft>
              <a:buNone/>
            </a:pPr>
            <a:r>
              <a:t/>
            </a:r>
            <a:endParaRPr/>
          </a:p>
        </p:txBody>
      </p:sp>
      <p:sp>
        <p:nvSpPr>
          <p:cNvPr id="355" name="Google Shape;355;p8"/>
          <p:cNvSpPr txBox="1"/>
          <p:nvPr/>
        </p:nvSpPr>
        <p:spPr>
          <a:xfrm>
            <a:off x="9850729" y="3861632"/>
            <a:ext cx="6987600" cy="215400"/>
          </a:xfrm>
          <a:prstGeom prst="rect">
            <a:avLst/>
          </a:prstGeom>
          <a:noFill/>
          <a:ln>
            <a:noFill/>
          </a:ln>
        </p:spPr>
        <p:txBody>
          <a:bodyPr anchorCtr="0" anchor="t" bIns="0" lIns="0" spcFirstLastPara="1" rIns="0" wrap="square" tIns="0">
            <a:spAutoFit/>
          </a:bodyPr>
          <a:lstStyle/>
          <a:p>
            <a:pPr indent="0" lvl="0" marL="0" marR="0" rtl="0" algn="l">
              <a:lnSpc>
                <a:spcPct val="110001"/>
              </a:lnSpc>
              <a:spcBef>
                <a:spcPts val="0"/>
              </a:spcBef>
              <a:spcAft>
                <a:spcPts val="0"/>
              </a:spcAft>
              <a:buNone/>
            </a:pPr>
            <a:r>
              <a:t/>
            </a:r>
            <a:endParaRPr/>
          </a:p>
        </p:txBody>
      </p:sp>
      <p:sp>
        <p:nvSpPr>
          <p:cNvPr id="356" name="Google Shape;356;p8"/>
          <p:cNvSpPr txBox="1"/>
          <p:nvPr/>
        </p:nvSpPr>
        <p:spPr>
          <a:xfrm>
            <a:off x="1449679" y="5172075"/>
            <a:ext cx="6987600" cy="2154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t/>
            </a:r>
            <a:endParaRPr/>
          </a:p>
        </p:txBody>
      </p:sp>
      <p:pic>
        <p:nvPicPr>
          <p:cNvPr id="357" name="Google Shape;357;p8"/>
          <p:cNvPicPr preferRelativeResize="0"/>
          <p:nvPr/>
        </p:nvPicPr>
        <p:blipFill>
          <a:blip r:embed="rId4">
            <a:alphaModFix/>
          </a:blip>
          <a:stretch>
            <a:fillRect/>
          </a:stretch>
        </p:blipFill>
        <p:spPr>
          <a:xfrm>
            <a:off x="9479750" y="3429000"/>
            <a:ext cx="7779550" cy="5822275"/>
          </a:xfrm>
          <a:prstGeom prst="rect">
            <a:avLst/>
          </a:prstGeom>
          <a:noFill/>
          <a:ln>
            <a:noFill/>
          </a:ln>
        </p:spPr>
      </p:pic>
      <p:pic>
        <p:nvPicPr>
          <p:cNvPr id="358" name="Google Shape;358;p8"/>
          <p:cNvPicPr preferRelativeResize="0"/>
          <p:nvPr/>
        </p:nvPicPr>
        <p:blipFill>
          <a:blip r:embed="rId5">
            <a:alphaModFix/>
          </a:blip>
          <a:stretch>
            <a:fillRect/>
          </a:stretch>
        </p:blipFill>
        <p:spPr>
          <a:xfrm>
            <a:off x="814325" y="3367375"/>
            <a:ext cx="7986900" cy="594552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7F1F4"/>
        </a:solidFill>
      </p:bgPr>
    </p:bg>
    <p:spTree>
      <p:nvGrpSpPr>
        <p:cNvPr id="362" name="Shape 362"/>
        <p:cNvGrpSpPr/>
        <p:nvPr/>
      </p:nvGrpSpPr>
      <p:grpSpPr>
        <a:xfrm>
          <a:off x="0" y="0"/>
          <a:ext cx="0" cy="0"/>
          <a:chOff x="0" y="0"/>
          <a:chExt cx="0" cy="0"/>
        </a:xfrm>
      </p:grpSpPr>
      <p:grpSp>
        <p:nvGrpSpPr>
          <p:cNvPr id="363" name="Google Shape;363;p9"/>
          <p:cNvGrpSpPr/>
          <p:nvPr/>
        </p:nvGrpSpPr>
        <p:grpSpPr>
          <a:xfrm>
            <a:off x="0" y="0"/>
            <a:ext cx="18288000" cy="4826514"/>
            <a:chOff x="0" y="0"/>
            <a:chExt cx="4816593" cy="1271181"/>
          </a:xfrm>
        </p:grpSpPr>
        <p:sp>
          <p:nvSpPr>
            <p:cNvPr id="364" name="Google Shape;364;p9"/>
            <p:cNvSpPr/>
            <p:nvPr/>
          </p:nvSpPr>
          <p:spPr>
            <a:xfrm>
              <a:off x="0" y="0"/>
              <a:ext cx="4816592" cy="1271181"/>
            </a:xfrm>
            <a:custGeom>
              <a:rect b="b" l="l" r="r" t="t"/>
              <a:pathLst>
                <a:path extrusionOk="0" h="1271181" w="4816592">
                  <a:moveTo>
                    <a:pt x="0" y="0"/>
                  </a:moveTo>
                  <a:lnTo>
                    <a:pt x="4816592" y="0"/>
                  </a:lnTo>
                  <a:lnTo>
                    <a:pt x="4816592" y="1271181"/>
                  </a:lnTo>
                  <a:lnTo>
                    <a:pt x="0" y="1271181"/>
                  </a:lnTo>
                  <a:close/>
                </a:path>
              </a:pathLst>
            </a:custGeom>
            <a:solidFill>
              <a:srgbClr val="A1D4E1"/>
            </a:solidFill>
            <a:ln>
              <a:noFill/>
            </a:ln>
          </p:spPr>
        </p:sp>
        <p:sp>
          <p:nvSpPr>
            <p:cNvPr id="365" name="Google Shape;365;p9"/>
            <p:cNvSpPr txBox="1"/>
            <p:nvPr/>
          </p:nvSpPr>
          <p:spPr>
            <a:xfrm>
              <a:off x="0" y="0"/>
              <a:ext cx="4816593" cy="1271181"/>
            </a:xfrm>
            <a:prstGeom prst="rect">
              <a:avLst/>
            </a:prstGeom>
            <a:noFill/>
            <a:ln>
              <a:noFill/>
            </a:ln>
          </p:spPr>
          <p:txBody>
            <a:bodyPr anchorCtr="0" anchor="ctr" bIns="50800" lIns="50800" spcFirstLastPara="1" rIns="50800" wrap="square" tIns="50800">
              <a:noAutofit/>
            </a:bodyPr>
            <a:lstStyle/>
            <a:p>
              <a:pPr indent="0" lvl="0" marL="0" marR="0" rtl="0" algn="ctr">
                <a:lnSpc>
                  <a:spcPct val="14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366" name="Google Shape;366;p9"/>
          <p:cNvSpPr/>
          <p:nvPr/>
        </p:nvSpPr>
        <p:spPr>
          <a:xfrm>
            <a:off x="15191504" y="768214"/>
            <a:ext cx="2067796" cy="2433148"/>
          </a:xfrm>
          <a:custGeom>
            <a:rect b="b" l="l" r="r" t="t"/>
            <a:pathLst>
              <a:path extrusionOk="0" h="2433148" w="2067796">
                <a:moveTo>
                  <a:pt x="0" y="0"/>
                </a:moveTo>
                <a:lnTo>
                  <a:pt x="2067796" y="0"/>
                </a:lnTo>
                <a:lnTo>
                  <a:pt x="2067796" y="2433149"/>
                </a:lnTo>
                <a:lnTo>
                  <a:pt x="0" y="2433149"/>
                </a:lnTo>
                <a:lnTo>
                  <a:pt x="0" y="0"/>
                </a:lnTo>
                <a:close/>
              </a:path>
            </a:pathLst>
          </a:custGeom>
          <a:blipFill rotWithShape="1">
            <a:blip r:embed="rId3">
              <a:alphaModFix/>
            </a:blip>
            <a:stretch>
              <a:fillRect b="0" l="0" r="0" t="0"/>
            </a:stretch>
          </a:blipFill>
          <a:ln>
            <a:noFill/>
          </a:ln>
        </p:spPr>
      </p:sp>
      <p:sp>
        <p:nvSpPr>
          <p:cNvPr id="367" name="Google Shape;367;p9"/>
          <p:cNvSpPr txBox="1"/>
          <p:nvPr/>
        </p:nvSpPr>
        <p:spPr>
          <a:xfrm>
            <a:off x="1028700" y="557785"/>
            <a:ext cx="13414500" cy="877500"/>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None/>
            </a:pPr>
            <a:r>
              <a:rPr lang="en-US" sz="5700">
                <a:solidFill>
                  <a:srgbClr val="294069"/>
                </a:solidFill>
                <a:latin typeface="Lexend"/>
                <a:ea typeface="Lexend"/>
                <a:cs typeface="Lexend"/>
                <a:sym typeface="Lexend"/>
              </a:rPr>
              <a:t>Spending Variability</a:t>
            </a:r>
            <a:endParaRPr sz="5700">
              <a:latin typeface="Lexend"/>
              <a:ea typeface="Lexend"/>
              <a:cs typeface="Lexend"/>
              <a:sym typeface="Lexend"/>
            </a:endParaRPr>
          </a:p>
        </p:txBody>
      </p:sp>
      <p:sp>
        <p:nvSpPr>
          <p:cNvPr id="368" name="Google Shape;368;p9"/>
          <p:cNvSpPr txBox="1"/>
          <p:nvPr/>
        </p:nvSpPr>
        <p:spPr>
          <a:xfrm>
            <a:off x="1028700" y="1635000"/>
            <a:ext cx="13414500" cy="15207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lang="en-US" sz="2600">
                <a:solidFill>
                  <a:srgbClr val="294069"/>
                </a:solidFill>
                <a:latin typeface="Lexend"/>
                <a:ea typeface="Lexend"/>
                <a:cs typeface="Lexend"/>
                <a:sym typeface="Lexend"/>
              </a:rPr>
              <a:t>Gammagard Liquid: </a:t>
            </a:r>
            <a:endParaRPr sz="2600">
              <a:solidFill>
                <a:srgbClr val="294069"/>
              </a:solidFill>
              <a:latin typeface="Lexend"/>
              <a:ea typeface="Lexend"/>
              <a:cs typeface="Lexend"/>
              <a:sym typeface="Lexend"/>
            </a:endParaRPr>
          </a:p>
          <a:p>
            <a:pPr indent="-393700" lvl="0" marL="457200" marR="0" rtl="0" algn="l">
              <a:lnSpc>
                <a:spcPct val="140000"/>
              </a:lnSpc>
              <a:spcBef>
                <a:spcPts val="0"/>
              </a:spcBef>
              <a:spcAft>
                <a:spcPts val="0"/>
              </a:spcAft>
              <a:buClr>
                <a:srgbClr val="294069"/>
              </a:buClr>
              <a:buSzPts val="2600"/>
              <a:buFont typeface="Lexend"/>
              <a:buChar char="●"/>
            </a:pPr>
            <a:r>
              <a:rPr lang="en-US" sz="2600">
                <a:solidFill>
                  <a:srgbClr val="294069"/>
                </a:solidFill>
                <a:latin typeface="Lexend"/>
                <a:ea typeface="Lexend"/>
                <a:cs typeface="Lexend"/>
                <a:sym typeface="Lexend"/>
              </a:rPr>
              <a:t>High </a:t>
            </a:r>
            <a:r>
              <a:rPr lang="en-US" sz="2600">
                <a:solidFill>
                  <a:srgbClr val="294069"/>
                </a:solidFill>
                <a:latin typeface="Lexend"/>
                <a:ea typeface="Lexend"/>
                <a:cs typeface="Lexend"/>
                <a:sym typeface="Lexend"/>
              </a:rPr>
              <a:t>average</a:t>
            </a:r>
            <a:r>
              <a:rPr lang="en-US" sz="2600">
                <a:solidFill>
                  <a:srgbClr val="294069"/>
                </a:solidFill>
                <a:latin typeface="Lexend"/>
                <a:ea typeface="Lexend"/>
                <a:cs typeface="Lexend"/>
                <a:sym typeface="Lexend"/>
              </a:rPr>
              <a:t> spending</a:t>
            </a:r>
            <a:endParaRPr sz="2600">
              <a:solidFill>
                <a:srgbClr val="294069"/>
              </a:solidFill>
              <a:latin typeface="Lexend"/>
              <a:ea typeface="Lexend"/>
              <a:cs typeface="Lexend"/>
              <a:sym typeface="Lexend"/>
            </a:endParaRPr>
          </a:p>
          <a:p>
            <a:pPr indent="-393700" lvl="0" marL="457200" marR="0" rtl="0" algn="l">
              <a:lnSpc>
                <a:spcPct val="140000"/>
              </a:lnSpc>
              <a:spcBef>
                <a:spcPts val="0"/>
              </a:spcBef>
              <a:spcAft>
                <a:spcPts val="0"/>
              </a:spcAft>
              <a:buClr>
                <a:srgbClr val="294069"/>
              </a:buClr>
              <a:buSzPts val="2600"/>
              <a:buFont typeface="Lexend"/>
              <a:buChar char="●"/>
            </a:pPr>
            <a:r>
              <a:rPr lang="en-US" sz="2600">
                <a:solidFill>
                  <a:srgbClr val="294069"/>
                </a:solidFill>
                <a:latin typeface="Lexend"/>
                <a:ea typeface="Lexend"/>
                <a:cs typeface="Lexend"/>
                <a:sym typeface="Lexend"/>
              </a:rPr>
              <a:t>Significant variability (wide interquartile range)</a:t>
            </a:r>
            <a:endParaRPr sz="2600">
              <a:solidFill>
                <a:srgbClr val="294069"/>
              </a:solidFill>
              <a:latin typeface="Lexend"/>
              <a:ea typeface="Lexend"/>
              <a:cs typeface="Lexend"/>
              <a:sym typeface="Lexend"/>
            </a:endParaRPr>
          </a:p>
        </p:txBody>
      </p:sp>
      <p:sp>
        <p:nvSpPr>
          <p:cNvPr id="369" name="Google Shape;369;p9"/>
          <p:cNvSpPr txBox="1"/>
          <p:nvPr/>
        </p:nvSpPr>
        <p:spPr>
          <a:xfrm>
            <a:off x="1449679" y="3861632"/>
            <a:ext cx="6987600" cy="215400"/>
          </a:xfrm>
          <a:prstGeom prst="rect">
            <a:avLst/>
          </a:prstGeom>
          <a:noFill/>
          <a:ln>
            <a:noFill/>
          </a:ln>
        </p:spPr>
        <p:txBody>
          <a:bodyPr anchorCtr="0" anchor="t" bIns="0" lIns="0" spcFirstLastPara="1" rIns="0" wrap="square" tIns="0">
            <a:spAutoFit/>
          </a:bodyPr>
          <a:lstStyle/>
          <a:p>
            <a:pPr indent="0" lvl="0" marL="0" marR="0" rtl="0" algn="l">
              <a:lnSpc>
                <a:spcPct val="110001"/>
              </a:lnSpc>
              <a:spcBef>
                <a:spcPts val="0"/>
              </a:spcBef>
              <a:spcAft>
                <a:spcPts val="0"/>
              </a:spcAft>
              <a:buNone/>
            </a:pPr>
            <a:r>
              <a:t/>
            </a:r>
            <a:endParaRPr/>
          </a:p>
        </p:txBody>
      </p:sp>
      <p:sp>
        <p:nvSpPr>
          <p:cNvPr id="370" name="Google Shape;370;p9"/>
          <p:cNvSpPr txBox="1"/>
          <p:nvPr/>
        </p:nvSpPr>
        <p:spPr>
          <a:xfrm>
            <a:off x="9850729" y="3861632"/>
            <a:ext cx="6987600" cy="215400"/>
          </a:xfrm>
          <a:prstGeom prst="rect">
            <a:avLst/>
          </a:prstGeom>
          <a:noFill/>
          <a:ln>
            <a:noFill/>
          </a:ln>
        </p:spPr>
        <p:txBody>
          <a:bodyPr anchorCtr="0" anchor="t" bIns="0" lIns="0" spcFirstLastPara="1" rIns="0" wrap="square" tIns="0">
            <a:spAutoFit/>
          </a:bodyPr>
          <a:lstStyle/>
          <a:p>
            <a:pPr indent="0" lvl="0" marL="0" marR="0" rtl="0" algn="l">
              <a:lnSpc>
                <a:spcPct val="110001"/>
              </a:lnSpc>
              <a:spcBef>
                <a:spcPts val="0"/>
              </a:spcBef>
              <a:spcAft>
                <a:spcPts val="0"/>
              </a:spcAft>
              <a:buNone/>
            </a:pPr>
            <a:r>
              <a:t/>
            </a:r>
            <a:endParaRPr/>
          </a:p>
        </p:txBody>
      </p:sp>
      <p:sp>
        <p:nvSpPr>
          <p:cNvPr id="371" name="Google Shape;371;p9"/>
          <p:cNvSpPr txBox="1"/>
          <p:nvPr/>
        </p:nvSpPr>
        <p:spPr>
          <a:xfrm>
            <a:off x="1449679" y="5172075"/>
            <a:ext cx="6987600" cy="2154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t/>
            </a:r>
            <a:endParaRPr/>
          </a:p>
        </p:txBody>
      </p:sp>
      <p:sp>
        <p:nvSpPr>
          <p:cNvPr id="372" name="Google Shape;372;p9"/>
          <p:cNvSpPr txBox="1"/>
          <p:nvPr/>
        </p:nvSpPr>
        <p:spPr>
          <a:xfrm>
            <a:off x="9850729" y="5172075"/>
            <a:ext cx="6987600" cy="2154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t/>
            </a:r>
            <a:endParaRPr/>
          </a:p>
        </p:txBody>
      </p:sp>
      <p:pic>
        <p:nvPicPr>
          <p:cNvPr id="373" name="Google Shape;373;p9"/>
          <p:cNvPicPr preferRelativeResize="0"/>
          <p:nvPr/>
        </p:nvPicPr>
        <p:blipFill rotWithShape="1">
          <a:blip r:embed="rId4">
            <a:alphaModFix/>
          </a:blip>
          <a:srcRect b="5383" l="5062" r="5340" t="0"/>
          <a:stretch/>
        </p:blipFill>
        <p:spPr>
          <a:xfrm>
            <a:off x="628726" y="3355401"/>
            <a:ext cx="8359600" cy="6518500"/>
          </a:xfrm>
          <a:prstGeom prst="rect">
            <a:avLst/>
          </a:prstGeom>
          <a:noFill/>
          <a:ln>
            <a:noFill/>
          </a:ln>
        </p:spPr>
      </p:pic>
      <p:pic>
        <p:nvPicPr>
          <p:cNvPr id="374" name="Google Shape;374;p9"/>
          <p:cNvPicPr preferRelativeResize="0"/>
          <p:nvPr/>
        </p:nvPicPr>
        <p:blipFill rotWithShape="1">
          <a:blip r:embed="rId5">
            <a:alphaModFix/>
          </a:blip>
          <a:srcRect b="6270" l="4732" r="5299" t="0"/>
          <a:stretch/>
        </p:blipFill>
        <p:spPr>
          <a:xfrm>
            <a:off x="9295538" y="3355400"/>
            <a:ext cx="8097983" cy="65185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1D4E1"/>
        </a:solidFill>
      </p:bgPr>
    </p:bg>
    <p:spTree>
      <p:nvGrpSpPr>
        <p:cNvPr id="378" name="Shape 378"/>
        <p:cNvGrpSpPr/>
        <p:nvPr/>
      </p:nvGrpSpPr>
      <p:grpSpPr>
        <a:xfrm>
          <a:off x="0" y="0"/>
          <a:ext cx="0" cy="0"/>
          <a:chOff x="0" y="0"/>
          <a:chExt cx="0" cy="0"/>
        </a:xfrm>
      </p:grpSpPr>
      <p:grpSp>
        <p:nvGrpSpPr>
          <p:cNvPr id="379" name="Google Shape;379;p10"/>
          <p:cNvGrpSpPr/>
          <p:nvPr/>
        </p:nvGrpSpPr>
        <p:grpSpPr>
          <a:xfrm>
            <a:off x="0" y="0"/>
            <a:ext cx="18288000" cy="4826514"/>
            <a:chOff x="0" y="0"/>
            <a:chExt cx="4816593" cy="1271181"/>
          </a:xfrm>
        </p:grpSpPr>
        <p:sp>
          <p:nvSpPr>
            <p:cNvPr id="380" name="Google Shape;380;p10"/>
            <p:cNvSpPr/>
            <p:nvPr/>
          </p:nvSpPr>
          <p:spPr>
            <a:xfrm>
              <a:off x="0" y="0"/>
              <a:ext cx="4816592" cy="1271181"/>
            </a:xfrm>
            <a:custGeom>
              <a:rect b="b" l="l" r="r" t="t"/>
              <a:pathLst>
                <a:path extrusionOk="0" h="1271181" w="4816592">
                  <a:moveTo>
                    <a:pt x="0" y="0"/>
                  </a:moveTo>
                  <a:lnTo>
                    <a:pt x="4816592" y="0"/>
                  </a:lnTo>
                  <a:lnTo>
                    <a:pt x="4816592" y="1271181"/>
                  </a:lnTo>
                  <a:lnTo>
                    <a:pt x="0" y="1271181"/>
                  </a:lnTo>
                  <a:close/>
                </a:path>
              </a:pathLst>
            </a:custGeom>
            <a:solidFill>
              <a:srgbClr val="E7F1F4"/>
            </a:solidFill>
            <a:ln>
              <a:noFill/>
            </a:ln>
          </p:spPr>
        </p:sp>
        <p:sp>
          <p:nvSpPr>
            <p:cNvPr id="381" name="Google Shape;381;p10"/>
            <p:cNvSpPr txBox="1"/>
            <p:nvPr/>
          </p:nvSpPr>
          <p:spPr>
            <a:xfrm>
              <a:off x="0" y="0"/>
              <a:ext cx="4816593" cy="1271181"/>
            </a:xfrm>
            <a:prstGeom prst="rect">
              <a:avLst/>
            </a:prstGeom>
            <a:noFill/>
            <a:ln>
              <a:noFill/>
            </a:ln>
          </p:spPr>
          <p:txBody>
            <a:bodyPr anchorCtr="0" anchor="ctr" bIns="50800" lIns="50800" spcFirstLastPara="1" rIns="50800" wrap="square" tIns="50800">
              <a:noAutofit/>
            </a:bodyPr>
            <a:lstStyle/>
            <a:p>
              <a:pPr indent="0" lvl="0" marL="0" marR="0" rtl="0" algn="ctr">
                <a:lnSpc>
                  <a:spcPct val="14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382" name="Google Shape;382;p10"/>
          <p:cNvSpPr txBox="1"/>
          <p:nvPr/>
        </p:nvSpPr>
        <p:spPr>
          <a:xfrm>
            <a:off x="1028700" y="684835"/>
            <a:ext cx="13414500" cy="877500"/>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None/>
            </a:pPr>
            <a:r>
              <a:rPr lang="en-US" sz="5700">
                <a:solidFill>
                  <a:srgbClr val="294069"/>
                </a:solidFill>
                <a:latin typeface="Lexend"/>
                <a:ea typeface="Lexend"/>
                <a:cs typeface="Lexend"/>
                <a:sym typeface="Lexend"/>
              </a:rPr>
              <a:t>Spending Trends Over Time</a:t>
            </a:r>
            <a:endParaRPr sz="5700">
              <a:latin typeface="Lexend"/>
              <a:ea typeface="Lexend"/>
              <a:cs typeface="Lexend"/>
              <a:sym typeface="Lexend"/>
            </a:endParaRPr>
          </a:p>
        </p:txBody>
      </p:sp>
      <p:sp>
        <p:nvSpPr>
          <p:cNvPr id="383" name="Google Shape;383;p10"/>
          <p:cNvSpPr txBox="1"/>
          <p:nvPr/>
        </p:nvSpPr>
        <p:spPr>
          <a:xfrm>
            <a:off x="1028700" y="1888112"/>
            <a:ext cx="13414500" cy="1998000"/>
          </a:xfrm>
          <a:prstGeom prst="rect">
            <a:avLst/>
          </a:prstGeom>
          <a:noFill/>
          <a:ln>
            <a:noFill/>
          </a:ln>
        </p:spPr>
        <p:txBody>
          <a:bodyPr anchorCtr="0" anchor="t" bIns="0" lIns="0" spcFirstLastPara="1" rIns="0" wrap="square" tIns="0">
            <a:spAutoFit/>
          </a:bodyPr>
          <a:lstStyle/>
          <a:p>
            <a:pPr indent="-381000" lvl="0" marL="457200" rtl="0" algn="l">
              <a:lnSpc>
                <a:spcPct val="140000"/>
              </a:lnSpc>
              <a:spcBef>
                <a:spcPts val="0"/>
              </a:spcBef>
              <a:spcAft>
                <a:spcPts val="0"/>
              </a:spcAft>
              <a:buClr>
                <a:srgbClr val="294069"/>
              </a:buClr>
              <a:buSzPts val="2400"/>
              <a:buFont typeface="Lexend"/>
              <a:buChar char="●"/>
            </a:pPr>
            <a:r>
              <a:rPr lang="en-US" sz="2400">
                <a:solidFill>
                  <a:srgbClr val="294069"/>
                </a:solidFill>
                <a:latin typeface="Lexend"/>
                <a:ea typeface="Lexend"/>
                <a:cs typeface="Lexend"/>
                <a:sym typeface="Lexend"/>
              </a:rPr>
              <a:t>Gammagard Liquid: High variability over years.</a:t>
            </a:r>
            <a:endParaRPr sz="2400">
              <a:solidFill>
                <a:srgbClr val="294069"/>
              </a:solidFill>
              <a:latin typeface="Lexend"/>
              <a:ea typeface="Lexend"/>
              <a:cs typeface="Lexend"/>
              <a:sym typeface="Lexend"/>
            </a:endParaRPr>
          </a:p>
          <a:p>
            <a:pPr indent="-381000" lvl="0" marL="457200" rtl="0" algn="l">
              <a:lnSpc>
                <a:spcPct val="140000"/>
              </a:lnSpc>
              <a:spcBef>
                <a:spcPts val="0"/>
              </a:spcBef>
              <a:spcAft>
                <a:spcPts val="0"/>
              </a:spcAft>
              <a:buClr>
                <a:srgbClr val="294069"/>
              </a:buClr>
              <a:buSzPts val="2400"/>
              <a:buFont typeface="Lexend"/>
              <a:buChar char="●"/>
            </a:pPr>
            <a:r>
              <a:rPr lang="en-US" sz="2400">
                <a:solidFill>
                  <a:srgbClr val="294069"/>
                </a:solidFill>
                <a:latin typeface="Lexend"/>
                <a:ea typeface="Lexend"/>
                <a:cs typeface="Lexend"/>
                <a:sym typeface="Lexend"/>
              </a:rPr>
              <a:t>Hizentra, Octagam &amp; Privigen: Stable but high spending.</a:t>
            </a:r>
            <a:endParaRPr sz="2400">
              <a:solidFill>
                <a:srgbClr val="294069"/>
              </a:solidFill>
              <a:latin typeface="Lexend"/>
              <a:ea typeface="Lexend"/>
              <a:cs typeface="Lexend"/>
              <a:sym typeface="Lexend"/>
            </a:endParaRPr>
          </a:p>
          <a:p>
            <a:pPr indent="-381000" lvl="0" marL="457200" rtl="0" algn="l">
              <a:lnSpc>
                <a:spcPct val="140000"/>
              </a:lnSpc>
              <a:spcBef>
                <a:spcPts val="0"/>
              </a:spcBef>
              <a:spcAft>
                <a:spcPts val="0"/>
              </a:spcAft>
              <a:buClr>
                <a:srgbClr val="294069"/>
              </a:buClr>
              <a:buSzPts val="2400"/>
              <a:buFont typeface="Lexend"/>
              <a:buChar char="●"/>
            </a:pPr>
            <a:r>
              <a:rPr lang="en-US" sz="2400">
                <a:solidFill>
                  <a:srgbClr val="294069"/>
                </a:solidFill>
                <a:latin typeface="Lexend"/>
                <a:ea typeface="Lexend"/>
                <a:cs typeface="Lexend"/>
                <a:sym typeface="Lexend"/>
              </a:rPr>
              <a:t>Gammaked: Notable variability.</a:t>
            </a:r>
            <a:endParaRPr sz="2400">
              <a:solidFill>
                <a:srgbClr val="294069"/>
              </a:solidFill>
              <a:latin typeface="Lexend"/>
              <a:ea typeface="Lexend"/>
              <a:cs typeface="Lexend"/>
              <a:sym typeface="Lexend"/>
            </a:endParaRPr>
          </a:p>
          <a:p>
            <a:pPr indent="0" lvl="0" marL="0" marR="0" rtl="0" algn="l">
              <a:lnSpc>
                <a:spcPct val="140000"/>
              </a:lnSpc>
              <a:spcBef>
                <a:spcPts val="0"/>
              </a:spcBef>
              <a:spcAft>
                <a:spcPts val="0"/>
              </a:spcAft>
              <a:buNone/>
            </a:pPr>
            <a:r>
              <a:t/>
            </a:r>
            <a:endParaRPr sz="2900">
              <a:solidFill>
                <a:srgbClr val="294069"/>
              </a:solidFill>
              <a:latin typeface="Lexend"/>
              <a:ea typeface="Lexend"/>
              <a:cs typeface="Lexend"/>
              <a:sym typeface="Lexend"/>
            </a:endParaRPr>
          </a:p>
        </p:txBody>
      </p:sp>
      <p:sp>
        <p:nvSpPr>
          <p:cNvPr id="384" name="Google Shape;384;p10"/>
          <p:cNvSpPr/>
          <p:nvPr/>
        </p:nvSpPr>
        <p:spPr>
          <a:xfrm>
            <a:off x="14826152" y="768214"/>
            <a:ext cx="2433148" cy="2433148"/>
          </a:xfrm>
          <a:custGeom>
            <a:rect b="b" l="l" r="r" t="t"/>
            <a:pathLst>
              <a:path extrusionOk="0" h="2433148" w="2433148">
                <a:moveTo>
                  <a:pt x="0" y="0"/>
                </a:moveTo>
                <a:lnTo>
                  <a:pt x="2433148" y="0"/>
                </a:lnTo>
                <a:lnTo>
                  <a:pt x="2433148" y="2433149"/>
                </a:lnTo>
                <a:lnTo>
                  <a:pt x="0" y="2433149"/>
                </a:lnTo>
                <a:lnTo>
                  <a:pt x="0" y="0"/>
                </a:lnTo>
                <a:close/>
              </a:path>
            </a:pathLst>
          </a:custGeom>
          <a:blipFill rotWithShape="1">
            <a:blip r:embed="rId3">
              <a:alphaModFix/>
            </a:blip>
            <a:stretch>
              <a:fillRect b="0" l="0" r="0" t="0"/>
            </a:stretch>
          </a:blipFill>
          <a:ln>
            <a:noFill/>
          </a:ln>
        </p:spPr>
      </p:sp>
      <p:pic>
        <p:nvPicPr>
          <p:cNvPr id="385" name="Google Shape;385;p10"/>
          <p:cNvPicPr preferRelativeResize="0"/>
          <p:nvPr/>
        </p:nvPicPr>
        <p:blipFill rotWithShape="1">
          <a:blip r:embed="rId4">
            <a:alphaModFix/>
          </a:blip>
          <a:srcRect b="2208" l="2171" r="2162" t="2170"/>
          <a:stretch/>
        </p:blipFill>
        <p:spPr>
          <a:xfrm>
            <a:off x="360117" y="3935700"/>
            <a:ext cx="8423780" cy="6143475"/>
          </a:xfrm>
          <a:prstGeom prst="rect">
            <a:avLst/>
          </a:prstGeom>
          <a:noFill/>
          <a:ln>
            <a:noFill/>
          </a:ln>
        </p:spPr>
      </p:pic>
      <p:pic>
        <p:nvPicPr>
          <p:cNvPr id="386" name="Google Shape;386;p10"/>
          <p:cNvPicPr preferRelativeResize="0"/>
          <p:nvPr/>
        </p:nvPicPr>
        <p:blipFill rotWithShape="1">
          <a:blip r:embed="rId5">
            <a:alphaModFix/>
          </a:blip>
          <a:srcRect b="0" l="1861" r="2159" t="2629"/>
          <a:stretch/>
        </p:blipFill>
        <p:spPr>
          <a:xfrm>
            <a:off x="9298000" y="3935700"/>
            <a:ext cx="8245926" cy="61434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1D4E1"/>
        </a:solidFill>
      </p:bgPr>
    </p:bg>
    <p:spTree>
      <p:nvGrpSpPr>
        <p:cNvPr id="390" name="Shape 390"/>
        <p:cNvGrpSpPr/>
        <p:nvPr/>
      </p:nvGrpSpPr>
      <p:grpSpPr>
        <a:xfrm>
          <a:off x="0" y="0"/>
          <a:ext cx="0" cy="0"/>
          <a:chOff x="0" y="0"/>
          <a:chExt cx="0" cy="0"/>
        </a:xfrm>
      </p:grpSpPr>
      <p:grpSp>
        <p:nvGrpSpPr>
          <p:cNvPr id="391" name="Google Shape;391;g318aac0f5ee_0_34"/>
          <p:cNvGrpSpPr/>
          <p:nvPr/>
        </p:nvGrpSpPr>
        <p:grpSpPr>
          <a:xfrm>
            <a:off x="0" y="0"/>
            <a:ext cx="18288118" cy="4826547"/>
            <a:chOff x="0" y="0"/>
            <a:chExt cx="4816592" cy="1271181"/>
          </a:xfrm>
        </p:grpSpPr>
        <p:sp>
          <p:nvSpPr>
            <p:cNvPr id="392" name="Google Shape;392;g318aac0f5ee_0_34"/>
            <p:cNvSpPr/>
            <p:nvPr/>
          </p:nvSpPr>
          <p:spPr>
            <a:xfrm>
              <a:off x="0" y="0"/>
              <a:ext cx="4816592" cy="1271181"/>
            </a:xfrm>
            <a:custGeom>
              <a:rect b="b" l="l" r="r" t="t"/>
              <a:pathLst>
                <a:path extrusionOk="0" h="1271181" w="4816592">
                  <a:moveTo>
                    <a:pt x="0" y="0"/>
                  </a:moveTo>
                  <a:lnTo>
                    <a:pt x="4816592" y="0"/>
                  </a:lnTo>
                  <a:lnTo>
                    <a:pt x="4816592" y="1271181"/>
                  </a:lnTo>
                  <a:lnTo>
                    <a:pt x="0" y="1271181"/>
                  </a:lnTo>
                  <a:close/>
                </a:path>
              </a:pathLst>
            </a:custGeom>
            <a:solidFill>
              <a:srgbClr val="E7F1F4"/>
            </a:solidFill>
            <a:ln>
              <a:noFill/>
            </a:ln>
          </p:spPr>
        </p:sp>
        <p:sp>
          <p:nvSpPr>
            <p:cNvPr id="393" name="Google Shape;393;g318aac0f5ee_0_34"/>
            <p:cNvSpPr txBox="1"/>
            <p:nvPr/>
          </p:nvSpPr>
          <p:spPr>
            <a:xfrm>
              <a:off x="0" y="0"/>
              <a:ext cx="4816500" cy="1271100"/>
            </a:xfrm>
            <a:prstGeom prst="rect">
              <a:avLst/>
            </a:prstGeom>
            <a:noFill/>
            <a:ln>
              <a:noFill/>
            </a:ln>
          </p:spPr>
          <p:txBody>
            <a:bodyPr anchorCtr="0" anchor="ctr" bIns="50800" lIns="50800" spcFirstLastPara="1" rIns="50800" wrap="square" tIns="50800">
              <a:noAutofit/>
            </a:bodyPr>
            <a:lstStyle/>
            <a:p>
              <a:pPr indent="0" lvl="0" marL="0" marR="0" rtl="0" algn="ctr">
                <a:lnSpc>
                  <a:spcPct val="14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394" name="Google Shape;394;g318aac0f5ee_0_34"/>
          <p:cNvSpPr txBox="1"/>
          <p:nvPr/>
        </p:nvSpPr>
        <p:spPr>
          <a:xfrm>
            <a:off x="1028700" y="684835"/>
            <a:ext cx="13414500" cy="877500"/>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None/>
            </a:pPr>
            <a:r>
              <a:rPr lang="en-US" sz="5700">
                <a:solidFill>
                  <a:srgbClr val="294069"/>
                </a:solidFill>
                <a:latin typeface="Lexend"/>
                <a:ea typeface="Lexend"/>
                <a:cs typeface="Lexend"/>
                <a:sym typeface="Lexend"/>
              </a:rPr>
              <a:t>Spending Trends Over Time</a:t>
            </a:r>
            <a:endParaRPr sz="5700">
              <a:latin typeface="Lexend"/>
              <a:ea typeface="Lexend"/>
              <a:cs typeface="Lexend"/>
              <a:sym typeface="Lexend"/>
            </a:endParaRPr>
          </a:p>
        </p:txBody>
      </p:sp>
      <p:sp>
        <p:nvSpPr>
          <p:cNvPr id="395" name="Google Shape;395;g318aac0f5ee_0_34"/>
          <p:cNvSpPr txBox="1"/>
          <p:nvPr/>
        </p:nvSpPr>
        <p:spPr>
          <a:xfrm>
            <a:off x="1028700" y="1888112"/>
            <a:ext cx="13414500" cy="1998000"/>
          </a:xfrm>
          <a:prstGeom prst="rect">
            <a:avLst/>
          </a:prstGeom>
          <a:noFill/>
          <a:ln>
            <a:noFill/>
          </a:ln>
        </p:spPr>
        <p:txBody>
          <a:bodyPr anchorCtr="0" anchor="t" bIns="0" lIns="0" spcFirstLastPara="1" rIns="0" wrap="square" tIns="0">
            <a:spAutoFit/>
          </a:bodyPr>
          <a:lstStyle/>
          <a:p>
            <a:pPr indent="-381000" lvl="0" marL="457200" rtl="0" algn="l">
              <a:lnSpc>
                <a:spcPct val="140000"/>
              </a:lnSpc>
              <a:spcBef>
                <a:spcPts val="0"/>
              </a:spcBef>
              <a:spcAft>
                <a:spcPts val="0"/>
              </a:spcAft>
              <a:buClr>
                <a:srgbClr val="294069"/>
              </a:buClr>
              <a:buSzPts val="2400"/>
              <a:buFont typeface="Lexend"/>
              <a:buChar char="●"/>
            </a:pPr>
            <a:r>
              <a:rPr lang="en-US" sz="2400">
                <a:solidFill>
                  <a:srgbClr val="294069"/>
                </a:solidFill>
                <a:latin typeface="Lexend"/>
                <a:ea typeface="Lexend"/>
                <a:cs typeface="Lexend"/>
                <a:sym typeface="Lexend"/>
              </a:rPr>
              <a:t>Gammagard Liquid: High variability over years.</a:t>
            </a:r>
            <a:endParaRPr sz="2400">
              <a:solidFill>
                <a:srgbClr val="294069"/>
              </a:solidFill>
              <a:latin typeface="Lexend"/>
              <a:ea typeface="Lexend"/>
              <a:cs typeface="Lexend"/>
              <a:sym typeface="Lexend"/>
            </a:endParaRPr>
          </a:p>
          <a:p>
            <a:pPr indent="-381000" lvl="0" marL="457200" rtl="0" algn="l">
              <a:lnSpc>
                <a:spcPct val="140000"/>
              </a:lnSpc>
              <a:spcBef>
                <a:spcPts val="0"/>
              </a:spcBef>
              <a:spcAft>
                <a:spcPts val="0"/>
              </a:spcAft>
              <a:buClr>
                <a:srgbClr val="294069"/>
              </a:buClr>
              <a:buSzPts val="2400"/>
              <a:buFont typeface="Lexend"/>
              <a:buChar char="●"/>
            </a:pPr>
            <a:r>
              <a:rPr lang="en-US" sz="2400">
                <a:solidFill>
                  <a:srgbClr val="294069"/>
                </a:solidFill>
                <a:latin typeface="Lexend"/>
                <a:ea typeface="Lexend"/>
                <a:cs typeface="Lexend"/>
                <a:sym typeface="Lexend"/>
              </a:rPr>
              <a:t>Hizentra, Octagam &amp; Privigen: Some variability but high spending.</a:t>
            </a:r>
            <a:endParaRPr sz="2400">
              <a:solidFill>
                <a:srgbClr val="294069"/>
              </a:solidFill>
              <a:latin typeface="Lexend"/>
              <a:ea typeface="Lexend"/>
              <a:cs typeface="Lexend"/>
              <a:sym typeface="Lexend"/>
            </a:endParaRPr>
          </a:p>
          <a:p>
            <a:pPr indent="-381000" lvl="0" marL="457200" rtl="0" algn="l">
              <a:lnSpc>
                <a:spcPct val="140000"/>
              </a:lnSpc>
              <a:spcBef>
                <a:spcPts val="0"/>
              </a:spcBef>
              <a:spcAft>
                <a:spcPts val="0"/>
              </a:spcAft>
              <a:buClr>
                <a:srgbClr val="294069"/>
              </a:buClr>
              <a:buSzPts val="2400"/>
              <a:buFont typeface="Lexend"/>
              <a:buChar char="●"/>
            </a:pPr>
            <a:r>
              <a:rPr lang="en-US" sz="2400">
                <a:solidFill>
                  <a:srgbClr val="294069"/>
                </a:solidFill>
                <a:latin typeface="Lexend"/>
                <a:ea typeface="Lexend"/>
                <a:cs typeface="Lexend"/>
                <a:sym typeface="Lexend"/>
              </a:rPr>
              <a:t>Gammaked: Notable variability.</a:t>
            </a:r>
            <a:endParaRPr sz="2400">
              <a:solidFill>
                <a:srgbClr val="294069"/>
              </a:solidFill>
              <a:latin typeface="Lexend"/>
              <a:ea typeface="Lexend"/>
              <a:cs typeface="Lexend"/>
              <a:sym typeface="Lexend"/>
            </a:endParaRPr>
          </a:p>
          <a:p>
            <a:pPr indent="0" lvl="0" marL="0" marR="0" rtl="0" algn="l">
              <a:lnSpc>
                <a:spcPct val="140000"/>
              </a:lnSpc>
              <a:spcBef>
                <a:spcPts val="0"/>
              </a:spcBef>
              <a:spcAft>
                <a:spcPts val="0"/>
              </a:spcAft>
              <a:buNone/>
            </a:pPr>
            <a:r>
              <a:t/>
            </a:r>
            <a:endParaRPr sz="2900">
              <a:solidFill>
                <a:srgbClr val="294069"/>
              </a:solidFill>
              <a:latin typeface="Lexend"/>
              <a:ea typeface="Lexend"/>
              <a:cs typeface="Lexend"/>
              <a:sym typeface="Lexend"/>
            </a:endParaRPr>
          </a:p>
        </p:txBody>
      </p:sp>
      <p:sp>
        <p:nvSpPr>
          <p:cNvPr id="396" name="Google Shape;396;g318aac0f5ee_0_34"/>
          <p:cNvSpPr/>
          <p:nvPr/>
        </p:nvSpPr>
        <p:spPr>
          <a:xfrm>
            <a:off x="14826152" y="768214"/>
            <a:ext cx="2433148" cy="2433148"/>
          </a:xfrm>
          <a:custGeom>
            <a:rect b="b" l="l" r="r" t="t"/>
            <a:pathLst>
              <a:path extrusionOk="0" h="2433148" w="2433148">
                <a:moveTo>
                  <a:pt x="0" y="0"/>
                </a:moveTo>
                <a:lnTo>
                  <a:pt x="2433148" y="0"/>
                </a:lnTo>
                <a:lnTo>
                  <a:pt x="2433148" y="2433149"/>
                </a:lnTo>
                <a:lnTo>
                  <a:pt x="0" y="2433149"/>
                </a:lnTo>
                <a:lnTo>
                  <a:pt x="0" y="0"/>
                </a:lnTo>
                <a:close/>
              </a:path>
            </a:pathLst>
          </a:custGeom>
          <a:blipFill rotWithShape="1">
            <a:blip r:embed="rId3">
              <a:alphaModFix/>
            </a:blip>
            <a:stretch>
              <a:fillRect b="0" l="0" r="0" t="0"/>
            </a:stretch>
          </a:blipFill>
          <a:ln>
            <a:noFill/>
          </a:ln>
        </p:spPr>
      </p:sp>
      <p:pic>
        <p:nvPicPr>
          <p:cNvPr id="397" name="Google Shape;397;g318aac0f5ee_0_34"/>
          <p:cNvPicPr preferRelativeResize="0"/>
          <p:nvPr/>
        </p:nvPicPr>
        <p:blipFill rotWithShape="1">
          <a:blip r:embed="rId4">
            <a:alphaModFix/>
          </a:blip>
          <a:srcRect b="2293" l="2288" r="1962" t="2919"/>
          <a:stretch/>
        </p:blipFill>
        <p:spPr>
          <a:xfrm>
            <a:off x="325575" y="4100950"/>
            <a:ext cx="8245125" cy="6037550"/>
          </a:xfrm>
          <a:prstGeom prst="rect">
            <a:avLst/>
          </a:prstGeom>
          <a:noFill/>
          <a:ln>
            <a:noFill/>
          </a:ln>
        </p:spPr>
      </p:pic>
      <p:pic>
        <p:nvPicPr>
          <p:cNvPr id="398" name="Google Shape;398;g318aac0f5ee_0_34"/>
          <p:cNvPicPr preferRelativeResize="0"/>
          <p:nvPr/>
        </p:nvPicPr>
        <p:blipFill rotWithShape="1">
          <a:blip r:embed="rId5">
            <a:alphaModFix/>
          </a:blip>
          <a:srcRect b="3086" l="2432" r="1819" t="2243"/>
          <a:stretch/>
        </p:blipFill>
        <p:spPr>
          <a:xfrm>
            <a:off x="8877300" y="4100950"/>
            <a:ext cx="8245125" cy="6010962"/>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7F1F4"/>
        </a:solidFill>
      </p:bgPr>
    </p:bg>
    <p:spTree>
      <p:nvGrpSpPr>
        <p:cNvPr id="402" name="Shape 402"/>
        <p:cNvGrpSpPr/>
        <p:nvPr/>
      </p:nvGrpSpPr>
      <p:grpSpPr>
        <a:xfrm>
          <a:off x="0" y="0"/>
          <a:ext cx="0" cy="0"/>
          <a:chOff x="0" y="0"/>
          <a:chExt cx="0" cy="0"/>
        </a:xfrm>
      </p:grpSpPr>
      <p:grpSp>
        <p:nvGrpSpPr>
          <p:cNvPr id="403" name="Google Shape;403;g318aac0f5ee_0_105"/>
          <p:cNvGrpSpPr/>
          <p:nvPr/>
        </p:nvGrpSpPr>
        <p:grpSpPr>
          <a:xfrm>
            <a:off x="-37" y="0"/>
            <a:ext cx="18288118" cy="4234102"/>
            <a:chOff x="0" y="0"/>
            <a:chExt cx="4816592" cy="1115147"/>
          </a:xfrm>
        </p:grpSpPr>
        <p:sp>
          <p:nvSpPr>
            <p:cNvPr id="404" name="Google Shape;404;g318aac0f5ee_0_105"/>
            <p:cNvSpPr/>
            <p:nvPr/>
          </p:nvSpPr>
          <p:spPr>
            <a:xfrm>
              <a:off x="0" y="0"/>
              <a:ext cx="4816592" cy="1115147"/>
            </a:xfrm>
            <a:custGeom>
              <a:rect b="b" l="l" r="r" t="t"/>
              <a:pathLst>
                <a:path extrusionOk="0" h="1115147" w="4816592">
                  <a:moveTo>
                    <a:pt x="0" y="0"/>
                  </a:moveTo>
                  <a:lnTo>
                    <a:pt x="4816592" y="0"/>
                  </a:lnTo>
                  <a:lnTo>
                    <a:pt x="4816592" y="1115147"/>
                  </a:lnTo>
                  <a:lnTo>
                    <a:pt x="0" y="1115147"/>
                  </a:lnTo>
                  <a:close/>
                </a:path>
              </a:pathLst>
            </a:custGeom>
            <a:solidFill>
              <a:srgbClr val="A1D4E1"/>
            </a:solidFill>
            <a:ln>
              <a:noFill/>
            </a:ln>
          </p:spPr>
        </p:sp>
        <p:sp>
          <p:nvSpPr>
            <p:cNvPr id="405" name="Google Shape;405;g318aac0f5ee_0_105"/>
            <p:cNvSpPr txBox="1"/>
            <p:nvPr/>
          </p:nvSpPr>
          <p:spPr>
            <a:xfrm>
              <a:off x="0" y="0"/>
              <a:ext cx="4816500" cy="1115100"/>
            </a:xfrm>
            <a:prstGeom prst="rect">
              <a:avLst/>
            </a:prstGeom>
            <a:noFill/>
            <a:ln>
              <a:noFill/>
            </a:ln>
          </p:spPr>
          <p:txBody>
            <a:bodyPr anchorCtr="0" anchor="ctr" bIns="50800" lIns="50800" spcFirstLastPara="1" rIns="50800" wrap="square" tIns="50800">
              <a:noAutofit/>
            </a:bodyPr>
            <a:lstStyle/>
            <a:p>
              <a:pPr indent="0" lvl="0" marL="0" marR="0" rtl="0" algn="ctr">
                <a:lnSpc>
                  <a:spcPct val="14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aphicFrame>
        <p:nvGraphicFramePr>
          <p:cNvPr id="406" name="Google Shape;406;g318aac0f5ee_0_105"/>
          <p:cNvGraphicFramePr/>
          <p:nvPr/>
        </p:nvGraphicFramePr>
        <p:xfrm>
          <a:off x="1318703" y="3213521"/>
          <a:ext cx="3000000" cy="3000000"/>
        </p:xfrm>
        <a:graphic>
          <a:graphicData uri="http://schemas.openxmlformats.org/drawingml/2006/table">
            <a:tbl>
              <a:tblPr>
                <a:noFill/>
                <a:tableStyleId>{2085383A-4E7E-4A01-BF16-7662824A310B}</a:tableStyleId>
              </a:tblPr>
              <a:tblGrid>
                <a:gridCol w="3912650"/>
                <a:gridCol w="3912650"/>
                <a:gridCol w="3912650"/>
                <a:gridCol w="3912650"/>
              </a:tblGrid>
              <a:tr h="1019175">
                <a:tc>
                  <a:txBody>
                    <a:bodyPr/>
                    <a:lstStyle/>
                    <a:p>
                      <a:pPr indent="0" lvl="0" marL="0" marR="0" rtl="0" algn="ctr">
                        <a:lnSpc>
                          <a:spcPct val="140016"/>
                        </a:lnSpc>
                        <a:spcBef>
                          <a:spcPts val="0"/>
                        </a:spcBef>
                        <a:spcAft>
                          <a:spcPts val="0"/>
                        </a:spcAft>
                        <a:buNone/>
                      </a:pPr>
                      <a:r>
                        <a:rPr b="1" lang="en-US" sz="2499">
                          <a:solidFill>
                            <a:srgbClr val="294069"/>
                          </a:solidFill>
                          <a:latin typeface="Lexend"/>
                          <a:ea typeface="Lexend"/>
                          <a:cs typeface="Lexend"/>
                          <a:sym typeface="Lexend"/>
                        </a:rPr>
                        <a:t>Explore Cost-Effective Alternatives</a:t>
                      </a:r>
                      <a:endParaRPr sz="1100" u="none" cap="none" strike="noStrike">
                        <a:latin typeface="Lexend"/>
                        <a:ea typeface="Lexend"/>
                        <a:cs typeface="Lexend"/>
                        <a:sym typeface="Lexend"/>
                      </a:endParaRPr>
                    </a:p>
                  </a:txBody>
                  <a:tcPr marT="190500" marB="190500" marR="190500" marL="190500" anchor="ctr">
                    <a:lnL cap="flat" cmpd="sng" w="9525">
                      <a:solidFill>
                        <a:srgbClr val="000000"/>
                      </a:solidFill>
                      <a:prstDash val="solid"/>
                      <a:round/>
                      <a:headEnd len="sm" w="sm" type="none"/>
                      <a:tailEnd len="sm" w="sm" type="none"/>
                    </a:lnL>
                    <a:lnR cap="flat" cmpd="sng" w="47625">
                      <a:solidFill>
                        <a:srgbClr val="FFFFFF"/>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1B756"/>
                    </a:solidFill>
                  </a:tcPr>
                </a:tc>
                <a:tc>
                  <a:txBody>
                    <a:bodyPr/>
                    <a:lstStyle/>
                    <a:p>
                      <a:pPr indent="0" lvl="0" marL="0" marR="0" rtl="0" algn="ctr">
                        <a:lnSpc>
                          <a:spcPct val="140016"/>
                        </a:lnSpc>
                        <a:spcBef>
                          <a:spcPts val="0"/>
                        </a:spcBef>
                        <a:spcAft>
                          <a:spcPts val="0"/>
                        </a:spcAft>
                        <a:buNone/>
                      </a:pPr>
                      <a:r>
                        <a:rPr b="1" lang="en-US" sz="2499">
                          <a:solidFill>
                            <a:srgbClr val="294069"/>
                          </a:solidFill>
                          <a:latin typeface="Lexend"/>
                          <a:ea typeface="Lexend"/>
                          <a:cs typeface="Lexend"/>
                          <a:sym typeface="Lexend"/>
                        </a:rPr>
                        <a:t>Time Series Analysis</a:t>
                      </a:r>
                      <a:endParaRPr sz="1100" u="none" cap="none" strike="noStrike">
                        <a:latin typeface="Lexend"/>
                        <a:ea typeface="Lexend"/>
                        <a:cs typeface="Lexend"/>
                        <a:sym typeface="Lexend"/>
                      </a:endParaRPr>
                    </a:p>
                  </a:txBody>
                  <a:tcPr marT="190500" marB="190500" marR="190500" marL="190500" anchor="ctr">
                    <a:lnL cap="flat" cmpd="sng" w="47625">
                      <a:solidFill>
                        <a:srgbClr val="FFFFFF"/>
                      </a:solidFill>
                      <a:prstDash val="solid"/>
                      <a:round/>
                      <a:headEnd len="sm" w="sm" type="none"/>
                      <a:tailEnd len="sm" w="sm" type="none"/>
                    </a:lnL>
                    <a:lnR cap="flat" cmpd="sng" w="47625">
                      <a:solidFill>
                        <a:srgbClr val="FFFFFF"/>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1B756"/>
                    </a:solidFill>
                  </a:tcPr>
                </a:tc>
                <a:tc>
                  <a:txBody>
                    <a:bodyPr/>
                    <a:lstStyle/>
                    <a:p>
                      <a:pPr indent="0" lvl="0" marL="0" marR="0" rtl="0" algn="ctr">
                        <a:lnSpc>
                          <a:spcPct val="140016"/>
                        </a:lnSpc>
                        <a:spcBef>
                          <a:spcPts val="0"/>
                        </a:spcBef>
                        <a:spcAft>
                          <a:spcPts val="0"/>
                        </a:spcAft>
                        <a:buNone/>
                      </a:pPr>
                      <a:r>
                        <a:rPr b="1" lang="en-US" sz="2499">
                          <a:solidFill>
                            <a:srgbClr val="294069"/>
                          </a:solidFill>
                          <a:latin typeface="Lexend"/>
                          <a:ea typeface="Lexend"/>
                          <a:cs typeface="Lexend"/>
                          <a:sym typeface="Lexend"/>
                        </a:rPr>
                        <a:t>Demographic Subpopulation Analysis</a:t>
                      </a:r>
                      <a:endParaRPr b="1" sz="2499" u="none" cap="none" strike="noStrike">
                        <a:solidFill>
                          <a:srgbClr val="294069"/>
                        </a:solidFill>
                        <a:latin typeface="Lexend"/>
                        <a:ea typeface="Lexend"/>
                        <a:cs typeface="Lexend"/>
                        <a:sym typeface="Lexend"/>
                      </a:endParaRPr>
                    </a:p>
                  </a:txBody>
                  <a:tcPr marT="190500" marB="190500" marR="190500" marL="190500" anchor="ctr">
                    <a:lnL cap="flat" cmpd="sng" w="47625">
                      <a:solidFill>
                        <a:srgbClr val="FFFFFF"/>
                      </a:solidFill>
                      <a:prstDash val="solid"/>
                      <a:round/>
                      <a:headEnd len="sm" w="sm" type="none"/>
                      <a:tailEnd len="sm" w="sm" type="none"/>
                    </a:lnL>
                    <a:lnR cap="flat" cmpd="sng" w="47625">
                      <a:solidFill>
                        <a:srgbClr val="FFFFFF"/>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1B756"/>
                    </a:solidFill>
                  </a:tcPr>
                </a:tc>
                <a:tc>
                  <a:txBody>
                    <a:bodyPr/>
                    <a:lstStyle/>
                    <a:p>
                      <a:pPr indent="0" lvl="0" marL="0" marR="0" rtl="0" algn="ctr">
                        <a:lnSpc>
                          <a:spcPct val="140016"/>
                        </a:lnSpc>
                        <a:spcBef>
                          <a:spcPts val="0"/>
                        </a:spcBef>
                        <a:spcAft>
                          <a:spcPts val="0"/>
                        </a:spcAft>
                        <a:buNone/>
                      </a:pPr>
                      <a:r>
                        <a:rPr b="1" lang="en-US" sz="2499">
                          <a:solidFill>
                            <a:srgbClr val="294069"/>
                          </a:solidFill>
                          <a:latin typeface="Lexend"/>
                          <a:ea typeface="Lexend"/>
                          <a:cs typeface="Lexend"/>
                          <a:sym typeface="Lexend"/>
                        </a:rPr>
                        <a:t>Evaluate</a:t>
                      </a:r>
                      <a:r>
                        <a:rPr b="1" lang="en-US" sz="2499">
                          <a:solidFill>
                            <a:srgbClr val="294069"/>
                          </a:solidFill>
                          <a:latin typeface="Lexend"/>
                          <a:ea typeface="Lexend"/>
                          <a:cs typeface="Lexend"/>
                          <a:sym typeface="Lexend"/>
                        </a:rPr>
                        <a:t> Policy Effectiveness</a:t>
                      </a:r>
                      <a:endParaRPr sz="1100" u="none" cap="none" strike="noStrike">
                        <a:latin typeface="Lexend"/>
                        <a:ea typeface="Lexend"/>
                        <a:cs typeface="Lexend"/>
                        <a:sym typeface="Lexend"/>
                      </a:endParaRPr>
                    </a:p>
                  </a:txBody>
                  <a:tcPr marT="190500" marB="190500" marR="190500" marL="190500" anchor="ctr">
                    <a:lnL cap="flat" cmpd="sng" w="47625">
                      <a:solidFill>
                        <a:srgbClr val="FFFFFF"/>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1B756"/>
                    </a:solidFill>
                  </a:tcPr>
                </a:tc>
              </a:tr>
              <a:tr h="4283750">
                <a:tc>
                  <a:txBody>
                    <a:bodyPr/>
                    <a:lstStyle/>
                    <a:p>
                      <a:pPr indent="-361950" lvl="0" marL="457200" marR="0" rtl="0" algn="l">
                        <a:lnSpc>
                          <a:spcPct val="140000"/>
                        </a:lnSpc>
                        <a:spcBef>
                          <a:spcPts val="0"/>
                        </a:spcBef>
                        <a:spcAft>
                          <a:spcPts val="0"/>
                        </a:spcAft>
                        <a:buSzPts val="2100"/>
                        <a:buFont typeface="Lexend"/>
                        <a:buChar char="●"/>
                      </a:pPr>
                      <a:r>
                        <a:rPr lang="en-US" sz="2100">
                          <a:latin typeface="Lexend"/>
                          <a:ea typeface="Lexend"/>
                          <a:cs typeface="Lexend"/>
                          <a:sym typeface="Lexend"/>
                        </a:rPr>
                        <a:t>Investigate therapeutic options for high-cost IgG drugs</a:t>
                      </a:r>
                      <a:endParaRPr sz="2100">
                        <a:latin typeface="Lexend"/>
                        <a:ea typeface="Lexend"/>
                        <a:cs typeface="Lexend"/>
                        <a:sym typeface="Lexend"/>
                      </a:endParaRPr>
                    </a:p>
                    <a:p>
                      <a:pPr indent="-361950" lvl="0" marL="457200" marR="0" rtl="0" algn="l">
                        <a:lnSpc>
                          <a:spcPct val="140000"/>
                        </a:lnSpc>
                        <a:spcBef>
                          <a:spcPts val="0"/>
                        </a:spcBef>
                        <a:spcAft>
                          <a:spcPts val="0"/>
                        </a:spcAft>
                        <a:buSzPts val="2100"/>
                        <a:buFont typeface="Lexend"/>
                        <a:buChar char="●"/>
                      </a:pPr>
                      <a:r>
                        <a:rPr lang="en-US" sz="2100">
                          <a:latin typeface="Lexend"/>
                          <a:ea typeface="Lexend"/>
                          <a:cs typeface="Lexend"/>
                          <a:sym typeface="Lexend"/>
                        </a:rPr>
                        <a:t>Identify alternative formulations to reduce financial burdens</a:t>
                      </a:r>
                      <a:endParaRPr sz="2100">
                        <a:latin typeface="Lexend"/>
                        <a:ea typeface="Lexend"/>
                        <a:cs typeface="Lexend"/>
                        <a:sym typeface="Lexend"/>
                      </a:endParaRPr>
                    </a:p>
                  </a:txBody>
                  <a:tcPr marT="190500" marB="190500" marR="190500" marL="190500">
                    <a:lnL cap="flat" cmpd="sng" w="9525">
                      <a:solidFill>
                        <a:srgbClr val="000000"/>
                      </a:solidFill>
                      <a:prstDash val="solid"/>
                      <a:round/>
                      <a:headEnd len="sm" w="sm" type="none"/>
                      <a:tailEnd len="sm" w="sm" type="none"/>
                    </a:lnL>
                    <a:lnR cap="flat" cmpd="sng" w="47625">
                      <a:solidFill>
                        <a:srgbClr val="FFFFFF"/>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2DC"/>
                    </a:solidFill>
                  </a:tcPr>
                </a:tc>
                <a:tc>
                  <a:txBody>
                    <a:bodyPr/>
                    <a:lstStyle/>
                    <a:p>
                      <a:pPr indent="-361950" lvl="0" marL="457200" marR="0" rtl="0" algn="l">
                        <a:lnSpc>
                          <a:spcPct val="140000"/>
                        </a:lnSpc>
                        <a:spcBef>
                          <a:spcPts val="0"/>
                        </a:spcBef>
                        <a:spcAft>
                          <a:spcPts val="0"/>
                        </a:spcAft>
                        <a:buSzPts val="2100"/>
                        <a:buFont typeface="Lexend"/>
                        <a:buChar char="●"/>
                      </a:pPr>
                      <a:r>
                        <a:rPr lang="en-US" sz="2100">
                          <a:latin typeface="Lexend"/>
                          <a:ea typeface="Lexend"/>
                          <a:cs typeface="Lexend"/>
                          <a:sym typeface="Lexend"/>
                        </a:rPr>
                        <a:t>Analyze spending trends over extended periods.</a:t>
                      </a:r>
                      <a:endParaRPr sz="2100">
                        <a:latin typeface="Lexend"/>
                        <a:ea typeface="Lexend"/>
                        <a:cs typeface="Lexend"/>
                        <a:sym typeface="Lexend"/>
                      </a:endParaRPr>
                    </a:p>
                    <a:p>
                      <a:pPr indent="-361950" lvl="0" marL="457200" marR="0" rtl="0" algn="l">
                        <a:lnSpc>
                          <a:spcPct val="140000"/>
                        </a:lnSpc>
                        <a:spcBef>
                          <a:spcPts val="0"/>
                        </a:spcBef>
                        <a:spcAft>
                          <a:spcPts val="0"/>
                        </a:spcAft>
                        <a:buSzPts val="2100"/>
                        <a:buFont typeface="Lexend"/>
                        <a:buChar char="●"/>
                      </a:pPr>
                      <a:r>
                        <a:rPr lang="en-US" sz="2100">
                          <a:latin typeface="Lexend"/>
                          <a:ea typeface="Lexend"/>
                          <a:cs typeface="Lexend"/>
                          <a:sym typeface="Lexend"/>
                        </a:rPr>
                        <a:t>Monitor</a:t>
                      </a:r>
                      <a:r>
                        <a:rPr lang="en-US" sz="2100">
                          <a:latin typeface="Lexend"/>
                          <a:ea typeface="Lexend"/>
                          <a:cs typeface="Lexend"/>
                          <a:sym typeface="Lexend"/>
                        </a:rPr>
                        <a:t> economic effects (e.g., inflation, recession) on drug spending</a:t>
                      </a:r>
                      <a:endParaRPr sz="2100">
                        <a:latin typeface="Lexend"/>
                        <a:ea typeface="Lexend"/>
                        <a:cs typeface="Lexend"/>
                        <a:sym typeface="Lexend"/>
                      </a:endParaRPr>
                    </a:p>
                  </a:txBody>
                  <a:tcPr marT="190500" marB="190500" marR="190500" marL="190500">
                    <a:lnL cap="flat" cmpd="sng" w="47625">
                      <a:solidFill>
                        <a:srgbClr val="FFFFFF"/>
                      </a:solidFill>
                      <a:prstDash val="solid"/>
                      <a:round/>
                      <a:headEnd len="sm" w="sm" type="none"/>
                      <a:tailEnd len="sm" w="sm" type="none"/>
                    </a:lnL>
                    <a:lnR cap="flat" cmpd="sng" w="47625">
                      <a:solidFill>
                        <a:srgbClr val="FFFFFF"/>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2DC"/>
                    </a:solidFill>
                  </a:tcPr>
                </a:tc>
                <a:tc>
                  <a:txBody>
                    <a:bodyPr/>
                    <a:lstStyle/>
                    <a:p>
                      <a:pPr indent="-361950" lvl="0" marL="457200" marR="0" rtl="0" algn="l">
                        <a:lnSpc>
                          <a:spcPct val="140000"/>
                        </a:lnSpc>
                        <a:spcBef>
                          <a:spcPts val="0"/>
                        </a:spcBef>
                        <a:spcAft>
                          <a:spcPts val="0"/>
                        </a:spcAft>
                        <a:buSzPts val="2100"/>
                        <a:buFont typeface="Lexend"/>
                        <a:buChar char="●"/>
                      </a:pPr>
                      <a:r>
                        <a:rPr lang="en-US" sz="2100">
                          <a:latin typeface="Lexend"/>
                          <a:ea typeface="Lexend"/>
                          <a:cs typeface="Lexend"/>
                          <a:sym typeface="Lexend"/>
                        </a:rPr>
                        <a:t>Examine spending patterns among low-income </a:t>
                      </a:r>
                      <a:r>
                        <a:rPr lang="en-US" sz="2100">
                          <a:latin typeface="Lexend"/>
                          <a:ea typeface="Lexend"/>
                          <a:cs typeface="Lexend"/>
                          <a:sym typeface="Lexend"/>
                        </a:rPr>
                        <a:t>beneficiaries</a:t>
                      </a:r>
                      <a:r>
                        <a:rPr lang="en-US" sz="2100">
                          <a:latin typeface="Lexend"/>
                          <a:ea typeface="Lexend"/>
                          <a:cs typeface="Lexend"/>
                          <a:sym typeface="Lexend"/>
                        </a:rPr>
                        <a:t> and rural populations with limited resources</a:t>
                      </a:r>
                      <a:endParaRPr sz="2100" u="none" cap="none" strike="noStrike">
                        <a:solidFill>
                          <a:srgbClr val="000000"/>
                        </a:solidFill>
                        <a:latin typeface="Lexend"/>
                        <a:ea typeface="Lexend"/>
                        <a:cs typeface="Lexend"/>
                        <a:sym typeface="Lexend"/>
                      </a:endParaRPr>
                    </a:p>
                  </a:txBody>
                  <a:tcPr marT="190500" marB="190500" marR="190500" marL="190500">
                    <a:lnL cap="flat" cmpd="sng" w="47625">
                      <a:solidFill>
                        <a:srgbClr val="FFFFFF"/>
                      </a:solidFill>
                      <a:prstDash val="solid"/>
                      <a:round/>
                      <a:headEnd len="sm" w="sm" type="none"/>
                      <a:tailEnd len="sm" w="sm" type="none"/>
                    </a:lnL>
                    <a:lnR cap="flat" cmpd="sng" w="47625">
                      <a:solidFill>
                        <a:srgbClr val="FFFFFF"/>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2DC"/>
                    </a:solidFill>
                  </a:tcPr>
                </a:tc>
                <a:tc>
                  <a:txBody>
                    <a:bodyPr/>
                    <a:lstStyle/>
                    <a:p>
                      <a:pPr indent="-361950" lvl="0" marL="457200" marR="0" rtl="0" algn="l">
                        <a:lnSpc>
                          <a:spcPct val="140000"/>
                        </a:lnSpc>
                        <a:spcBef>
                          <a:spcPts val="0"/>
                        </a:spcBef>
                        <a:spcAft>
                          <a:spcPts val="0"/>
                        </a:spcAft>
                        <a:buSzPts val="2100"/>
                        <a:buFont typeface="Lexend"/>
                        <a:buChar char="●"/>
                      </a:pPr>
                      <a:r>
                        <a:rPr lang="en-US" sz="2100">
                          <a:latin typeface="Lexend"/>
                          <a:ea typeface="Lexend"/>
                          <a:cs typeface="Lexend"/>
                          <a:sym typeface="Lexend"/>
                        </a:rPr>
                        <a:t>Assess how implemented policies influence spending</a:t>
                      </a:r>
                      <a:endParaRPr sz="1100" u="none" cap="none" strike="noStrike">
                        <a:latin typeface="Lexend"/>
                        <a:ea typeface="Lexend"/>
                        <a:cs typeface="Lexend"/>
                        <a:sym typeface="Lexend"/>
                      </a:endParaRPr>
                    </a:p>
                  </a:txBody>
                  <a:tcPr marT="190500" marB="190500" marR="190500" marL="190500">
                    <a:lnL cap="flat" cmpd="sng" w="47625">
                      <a:solidFill>
                        <a:srgbClr val="FFFFFF"/>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2DC"/>
                    </a:solidFill>
                  </a:tcPr>
                </a:tc>
              </a:tr>
            </a:tbl>
          </a:graphicData>
        </a:graphic>
      </p:graphicFrame>
      <p:sp>
        <p:nvSpPr>
          <p:cNvPr id="407" name="Google Shape;407;g318aac0f5ee_0_105"/>
          <p:cNvSpPr txBox="1"/>
          <p:nvPr/>
        </p:nvSpPr>
        <p:spPr>
          <a:xfrm>
            <a:off x="1734328" y="1045209"/>
            <a:ext cx="14819400" cy="877500"/>
          </a:xfrm>
          <a:prstGeom prst="rect">
            <a:avLst/>
          </a:prstGeom>
          <a:noFill/>
          <a:ln>
            <a:noFill/>
          </a:ln>
        </p:spPr>
        <p:txBody>
          <a:bodyPr anchorCtr="0" anchor="t" bIns="0" lIns="0" spcFirstLastPara="1" rIns="0" wrap="square" tIns="0">
            <a:spAutoFit/>
          </a:bodyPr>
          <a:lstStyle/>
          <a:p>
            <a:pPr indent="0" lvl="0" marL="0" rtl="0" algn="ctr">
              <a:lnSpc>
                <a:spcPct val="110000"/>
              </a:lnSpc>
              <a:spcBef>
                <a:spcPts val="0"/>
              </a:spcBef>
              <a:spcAft>
                <a:spcPts val="0"/>
              </a:spcAft>
              <a:buNone/>
            </a:pPr>
            <a:r>
              <a:rPr lang="en-US" sz="5700">
                <a:solidFill>
                  <a:srgbClr val="294069"/>
                </a:solidFill>
                <a:latin typeface="Lexend"/>
                <a:ea typeface="Lexend"/>
                <a:cs typeface="Lexend"/>
                <a:sym typeface="Lexend"/>
              </a:rPr>
              <a:t>Suggestions for Future Studies</a:t>
            </a:r>
            <a:endParaRPr sz="7700">
              <a:solidFill>
                <a:srgbClr val="294069"/>
              </a:solidFill>
              <a:latin typeface="Lexend"/>
              <a:ea typeface="Lexend"/>
              <a:cs typeface="Lexend"/>
              <a:sym typeface="Lexen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1D4E1"/>
        </a:solidFill>
      </p:bgPr>
    </p:bg>
    <p:spTree>
      <p:nvGrpSpPr>
        <p:cNvPr id="105" name="Shape 105"/>
        <p:cNvGrpSpPr/>
        <p:nvPr/>
      </p:nvGrpSpPr>
      <p:grpSpPr>
        <a:xfrm>
          <a:off x="0" y="0"/>
          <a:ext cx="0" cy="0"/>
          <a:chOff x="0" y="0"/>
          <a:chExt cx="0" cy="0"/>
        </a:xfrm>
      </p:grpSpPr>
      <p:grpSp>
        <p:nvGrpSpPr>
          <p:cNvPr id="106" name="Google Shape;106;p2"/>
          <p:cNvGrpSpPr/>
          <p:nvPr/>
        </p:nvGrpSpPr>
        <p:grpSpPr>
          <a:xfrm rot="-5400000">
            <a:off x="-1145771" y="-1826993"/>
            <a:ext cx="13308249" cy="13940975"/>
            <a:chOff x="0" y="0"/>
            <a:chExt cx="660400" cy="691798"/>
          </a:xfrm>
        </p:grpSpPr>
        <p:sp>
          <p:nvSpPr>
            <p:cNvPr id="107" name="Google Shape;107;p2"/>
            <p:cNvSpPr/>
            <p:nvPr/>
          </p:nvSpPr>
          <p:spPr>
            <a:xfrm>
              <a:off x="0" y="0"/>
              <a:ext cx="660400" cy="691798"/>
            </a:xfrm>
            <a:custGeom>
              <a:rect b="b" l="l" r="r" t="t"/>
              <a:pathLst>
                <a:path extrusionOk="0" h="691798" w="660400">
                  <a:moveTo>
                    <a:pt x="220252" y="672729"/>
                  </a:moveTo>
                  <a:cubicBezTo>
                    <a:pt x="254109" y="684243"/>
                    <a:pt x="292600" y="691798"/>
                    <a:pt x="330378" y="691798"/>
                  </a:cubicBezTo>
                  <a:cubicBezTo>
                    <a:pt x="368157" y="691798"/>
                    <a:pt x="404509" y="685321"/>
                    <a:pt x="438009" y="673807"/>
                  </a:cubicBezTo>
                  <a:cubicBezTo>
                    <a:pt x="438723" y="673448"/>
                    <a:pt x="439435" y="673448"/>
                    <a:pt x="440148" y="673089"/>
                  </a:cubicBezTo>
                  <a:cubicBezTo>
                    <a:pt x="565955" y="627033"/>
                    <a:pt x="658618" y="505419"/>
                    <a:pt x="660400" y="365984"/>
                  </a:cubicBezTo>
                  <a:lnTo>
                    <a:pt x="660400" y="0"/>
                  </a:lnTo>
                  <a:lnTo>
                    <a:pt x="0" y="0"/>
                  </a:lnTo>
                  <a:lnTo>
                    <a:pt x="0" y="365712"/>
                  </a:lnTo>
                  <a:cubicBezTo>
                    <a:pt x="1782" y="506138"/>
                    <a:pt x="93019" y="627753"/>
                    <a:pt x="220252" y="672729"/>
                  </a:cubicBezTo>
                  <a:close/>
                </a:path>
              </a:pathLst>
            </a:custGeom>
            <a:solidFill>
              <a:srgbClr val="E7F1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2"/>
            <p:cNvSpPr txBox="1"/>
            <p:nvPr/>
          </p:nvSpPr>
          <p:spPr>
            <a:xfrm>
              <a:off x="71543" y="136919"/>
              <a:ext cx="515100" cy="428100"/>
            </a:xfrm>
            <a:prstGeom prst="rect">
              <a:avLst/>
            </a:prstGeom>
            <a:noFill/>
            <a:ln>
              <a:noFill/>
            </a:ln>
          </p:spPr>
          <p:txBody>
            <a:bodyPr anchorCtr="0" anchor="ctr" bIns="50800" lIns="50800" spcFirstLastPara="1" rIns="50800" wrap="square" tIns="50800">
              <a:noAutofit/>
            </a:bodyPr>
            <a:lstStyle/>
            <a:p>
              <a:pPr indent="0" lvl="0" marL="0" marR="0" rtl="0" algn="ctr">
                <a:lnSpc>
                  <a:spcPct val="14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09" name="Google Shape;109;p2"/>
          <p:cNvSpPr txBox="1"/>
          <p:nvPr/>
        </p:nvSpPr>
        <p:spPr>
          <a:xfrm>
            <a:off x="1588900" y="985905"/>
            <a:ext cx="8507400" cy="1108200"/>
          </a:xfrm>
          <a:prstGeom prst="rect">
            <a:avLst/>
          </a:prstGeom>
          <a:noFill/>
          <a:ln>
            <a:noFill/>
          </a:ln>
        </p:spPr>
        <p:txBody>
          <a:bodyPr anchorCtr="0" anchor="t" bIns="0" lIns="0" spcFirstLastPara="1" rIns="0" wrap="square" tIns="0">
            <a:spAutoFit/>
          </a:bodyPr>
          <a:lstStyle/>
          <a:p>
            <a:pPr indent="0" lvl="0" marL="0" marR="0" rtl="0" algn="l">
              <a:lnSpc>
                <a:spcPct val="110001"/>
              </a:lnSpc>
              <a:spcBef>
                <a:spcPts val="0"/>
              </a:spcBef>
              <a:spcAft>
                <a:spcPts val="0"/>
              </a:spcAft>
              <a:buNone/>
            </a:pPr>
            <a:r>
              <a:rPr b="1" lang="en-US" sz="7199">
                <a:solidFill>
                  <a:srgbClr val="294069"/>
                </a:solidFill>
              </a:rPr>
              <a:t>Introduction</a:t>
            </a:r>
            <a:endParaRPr b="1" sz="7199">
              <a:solidFill>
                <a:srgbClr val="294069"/>
              </a:solidFill>
            </a:endParaRPr>
          </a:p>
        </p:txBody>
      </p:sp>
      <p:sp>
        <p:nvSpPr>
          <p:cNvPr id="110" name="Google Shape;110;p2"/>
          <p:cNvSpPr/>
          <p:nvPr/>
        </p:nvSpPr>
        <p:spPr>
          <a:xfrm rot="-544767">
            <a:off x="13439142" y="1751917"/>
            <a:ext cx="3839216" cy="6900554"/>
          </a:xfrm>
          <a:custGeom>
            <a:rect b="b" l="l" r="r" t="t"/>
            <a:pathLst>
              <a:path extrusionOk="0" h="3299803" w="1835890">
                <a:moveTo>
                  <a:pt x="0" y="0"/>
                </a:moveTo>
                <a:lnTo>
                  <a:pt x="1835890" y="0"/>
                </a:lnTo>
                <a:lnTo>
                  <a:pt x="1835890" y="3299803"/>
                </a:lnTo>
                <a:lnTo>
                  <a:pt x="0" y="3299803"/>
                </a:lnTo>
                <a:lnTo>
                  <a:pt x="0" y="0"/>
                </a:lnTo>
                <a:close/>
              </a:path>
            </a:pathLst>
          </a:custGeom>
          <a:blipFill rotWithShape="1">
            <a:blip r:embed="rId3">
              <a:alphaModFix/>
            </a:blip>
            <a:stretch>
              <a:fillRect b="0" l="0" r="0" t="0"/>
            </a:stretch>
          </a:blipFill>
          <a:ln>
            <a:noFill/>
          </a:ln>
        </p:spPr>
      </p:sp>
      <p:sp>
        <p:nvSpPr>
          <p:cNvPr id="111" name="Google Shape;111;p2"/>
          <p:cNvSpPr txBox="1"/>
          <p:nvPr/>
        </p:nvSpPr>
        <p:spPr>
          <a:xfrm rot="-409661">
            <a:off x="13826071" y="5312426"/>
            <a:ext cx="3212382" cy="1092706"/>
          </a:xfrm>
          <a:prstGeom prst="rect">
            <a:avLst/>
          </a:prstGeom>
          <a:noFill/>
          <a:ln>
            <a:noFill/>
          </a:ln>
        </p:spPr>
        <p:txBody>
          <a:bodyPr anchorCtr="0" anchor="t" bIns="0" lIns="0" spcFirstLastPara="1" rIns="0" wrap="square" tIns="0">
            <a:spAutoFit/>
          </a:bodyPr>
          <a:lstStyle/>
          <a:p>
            <a:pPr indent="0" lvl="0" marL="0" marR="0" rtl="0" algn="ctr">
              <a:lnSpc>
                <a:spcPct val="110001"/>
              </a:lnSpc>
              <a:spcBef>
                <a:spcPts val="0"/>
              </a:spcBef>
              <a:spcAft>
                <a:spcPts val="0"/>
              </a:spcAft>
              <a:buNone/>
            </a:pPr>
            <a:r>
              <a:rPr lang="en-US" sz="7099">
                <a:solidFill>
                  <a:schemeClr val="lt1"/>
                </a:solidFill>
                <a:latin typeface="Comfortaa"/>
                <a:ea typeface="Comfortaa"/>
                <a:cs typeface="Comfortaa"/>
                <a:sym typeface="Comfortaa"/>
              </a:rPr>
              <a:t>IgG</a:t>
            </a:r>
            <a:endParaRPr sz="7099">
              <a:solidFill>
                <a:schemeClr val="lt1"/>
              </a:solidFill>
              <a:latin typeface="Comfortaa"/>
              <a:ea typeface="Comfortaa"/>
              <a:cs typeface="Comfortaa"/>
              <a:sym typeface="Comfortaa"/>
            </a:endParaRPr>
          </a:p>
        </p:txBody>
      </p:sp>
      <p:sp>
        <p:nvSpPr>
          <p:cNvPr id="112" name="Google Shape;112;p2"/>
          <p:cNvSpPr txBox="1"/>
          <p:nvPr/>
        </p:nvSpPr>
        <p:spPr>
          <a:xfrm>
            <a:off x="283425" y="2625525"/>
            <a:ext cx="9813000" cy="7253100"/>
          </a:xfrm>
          <a:prstGeom prst="rect">
            <a:avLst/>
          </a:prstGeom>
          <a:noFill/>
          <a:ln>
            <a:noFill/>
          </a:ln>
        </p:spPr>
        <p:txBody>
          <a:bodyPr anchorCtr="0" anchor="t" bIns="0" lIns="0" spcFirstLastPara="1" rIns="0" wrap="square" tIns="0">
            <a:spAutoFit/>
          </a:bodyPr>
          <a:lstStyle/>
          <a:p>
            <a:pPr indent="-482600" lvl="0" marL="457200" marR="0" rtl="0" algn="l">
              <a:lnSpc>
                <a:spcPct val="110001"/>
              </a:lnSpc>
              <a:spcBef>
                <a:spcPts val="0"/>
              </a:spcBef>
              <a:spcAft>
                <a:spcPts val="0"/>
              </a:spcAft>
              <a:buClr>
                <a:srgbClr val="294069"/>
              </a:buClr>
              <a:buSzPts val="4000"/>
              <a:buFont typeface="Lexend"/>
              <a:buChar char="●"/>
            </a:pPr>
            <a:r>
              <a:rPr lang="en-US" sz="4000">
                <a:solidFill>
                  <a:srgbClr val="294069"/>
                </a:solidFill>
                <a:latin typeface="Lexend"/>
                <a:ea typeface="Lexend"/>
                <a:cs typeface="Lexend"/>
                <a:sym typeface="Lexend"/>
              </a:rPr>
              <a:t>What is Medicare?</a:t>
            </a:r>
            <a:endParaRPr sz="4000">
              <a:solidFill>
                <a:srgbClr val="294069"/>
              </a:solidFill>
              <a:latin typeface="Lexend"/>
              <a:ea typeface="Lexend"/>
              <a:cs typeface="Lexend"/>
              <a:sym typeface="Lexend"/>
            </a:endParaRPr>
          </a:p>
          <a:p>
            <a:pPr indent="-444500" lvl="2" marL="1371600" marR="0" rtl="0" algn="l">
              <a:lnSpc>
                <a:spcPct val="110001"/>
              </a:lnSpc>
              <a:spcBef>
                <a:spcPts val="0"/>
              </a:spcBef>
              <a:spcAft>
                <a:spcPts val="0"/>
              </a:spcAft>
              <a:buClr>
                <a:srgbClr val="294069"/>
              </a:buClr>
              <a:buSzPts val="3400"/>
              <a:buFont typeface="Lexend"/>
              <a:buChar char="➢"/>
            </a:pPr>
            <a:r>
              <a:rPr lang="en-US" sz="3400">
                <a:solidFill>
                  <a:srgbClr val="294069"/>
                </a:solidFill>
                <a:latin typeface="Lexend"/>
                <a:ea typeface="Lexend"/>
                <a:cs typeface="Lexend"/>
                <a:sym typeface="Lexend"/>
              </a:rPr>
              <a:t>59,482,817 </a:t>
            </a:r>
            <a:r>
              <a:rPr lang="en-US" sz="3400">
                <a:solidFill>
                  <a:srgbClr val="294069"/>
                </a:solidFill>
                <a:latin typeface="Lexend"/>
                <a:ea typeface="Lexend"/>
                <a:cs typeface="Lexend"/>
                <a:sym typeface="Lexend"/>
              </a:rPr>
              <a:t>beneficiaries</a:t>
            </a:r>
            <a:r>
              <a:rPr lang="en-US" sz="3400">
                <a:solidFill>
                  <a:srgbClr val="294069"/>
                </a:solidFill>
                <a:latin typeface="Lexend"/>
                <a:ea typeface="Lexend"/>
                <a:cs typeface="Lexend"/>
                <a:sym typeface="Lexend"/>
              </a:rPr>
              <a:t> as of 2022</a:t>
            </a:r>
            <a:endParaRPr sz="3400">
              <a:solidFill>
                <a:srgbClr val="294069"/>
              </a:solidFill>
              <a:latin typeface="Lexend"/>
              <a:ea typeface="Lexend"/>
              <a:cs typeface="Lexend"/>
              <a:sym typeface="Lexend"/>
            </a:endParaRPr>
          </a:p>
          <a:p>
            <a:pPr indent="-444500" lvl="2" marL="1371600" marR="0" rtl="0" algn="l">
              <a:lnSpc>
                <a:spcPct val="110001"/>
              </a:lnSpc>
              <a:spcBef>
                <a:spcPts val="0"/>
              </a:spcBef>
              <a:spcAft>
                <a:spcPts val="0"/>
              </a:spcAft>
              <a:buClr>
                <a:srgbClr val="294069"/>
              </a:buClr>
              <a:buSzPts val="3400"/>
              <a:buFont typeface="Lexend"/>
              <a:buChar char="➢"/>
            </a:pPr>
            <a:r>
              <a:rPr lang="en-US" sz="3400">
                <a:solidFill>
                  <a:srgbClr val="294069"/>
                </a:solidFill>
                <a:latin typeface="Lexend"/>
                <a:ea typeface="Lexend"/>
                <a:cs typeface="Lexend"/>
                <a:sym typeface="Lexend"/>
              </a:rPr>
              <a:t>Age 65+, Disabled, or End-Stage Renal Disease</a:t>
            </a:r>
            <a:endParaRPr sz="3400">
              <a:solidFill>
                <a:srgbClr val="294069"/>
              </a:solidFill>
              <a:latin typeface="Lexend"/>
              <a:ea typeface="Lexend"/>
              <a:cs typeface="Lexend"/>
              <a:sym typeface="Lexend"/>
            </a:endParaRPr>
          </a:p>
          <a:p>
            <a:pPr indent="-482600" lvl="0" marL="457200" marR="0" rtl="0" algn="l">
              <a:lnSpc>
                <a:spcPct val="110001"/>
              </a:lnSpc>
              <a:spcBef>
                <a:spcPts val="0"/>
              </a:spcBef>
              <a:spcAft>
                <a:spcPts val="0"/>
              </a:spcAft>
              <a:buClr>
                <a:srgbClr val="294069"/>
              </a:buClr>
              <a:buSzPts val="4000"/>
              <a:buFont typeface="Lexend"/>
              <a:buChar char="●"/>
            </a:pPr>
            <a:r>
              <a:rPr lang="en-US" sz="4000">
                <a:solidFill>
                  <a:srgbClr val="294069"/>
                </a:solidFill>
                <a:latin typeface="Lexend"/>
                <a:ea typeface="Lexend"/>
                <a:cs typeface="Lexend"/>
                <a:sym typeface="Lexend"/>
              </a:rPr>
              <a:t>Medicare Part B</a:t>
            </a:r>
            <a:endParaRPr sz="4000">
              <a:solidFill>
                <a:srgbClr val="294069"/>
              </a:solidFill>
              <a:latin typeface="Lexend"/>
              <a:ea typeface="Lexend"/>
              <a:cs typeface="Lexend"/>
              <a:sym typeface="Lexend"/>
            </a:endParaRPr>
          </a:p>
          <a:p>
            <a:pPr indent="-444500" lvl="2" marL="1371600" marR="0" rtl="0" algn="l">
              <a:lnSpc>
                <a:spcPct val="110001"/>
              </a:lnSpc>
              <a:spcBef>
                <a:spcPts val="0"/>
              </a:spcBef>
              <a:spcAft>
                <a:spcPts val="0"/>
              </a:spcAft>
              <a:buClr>
                <a:srgbClr val="294069"/>
              </a:buClr>
              <a:buSzPts val="3400"/>
              <a:buFont typeface="Lexend"/>
              <a:buChar char="➢"/>
            </a:pPr>
            <a:r>
              <a:rPr lang="en-US" sz="3400">
                <a:solidFill>
                  <a:srgbClr val="294069"/>
                </a:solidFill>
                <a:latin typeface="Lexend"/>
                <a:ea typeface="Lexend"/>
                <a:cs typeface="Lexend"/>
                <a:sym typeface="Lexend"/>
              </a:rPr>
              <a:t>Premiums</a:t>
            </a:r>
            <a:endParaRPr sz="3400">
              <a:solidFill>
                <a:srgbClr val="294069"/>
              </a:solidFill>
              <a:latin typeface="Lexend"/>
              <a:ea typeface="Lexend"/>
              <a:cs typeface="Lexend"/>
              <a:sym typeface="Lexend"/>
            </a:endParaRPr>
          </a:p>
          <a:p>
            <a:pPr indent="-444500" lvl="2" marL="1371600" marR="0" rtl="0" algn="l">
              <a:lnSpc>
                <a:spcPct val="110001"/>
              </a:lnSpc>
              <a:spcBef>
                <a:spcPts val="0"/>
              </a:spcBef>
              <a:spcAft>
                <a:spcPts val="0"/>
              </a:spcAft>
              <a:buClr>
                <a:srgbClr val="294069"/>
              </a:buClr>
              <a:buSzPts val="3400"/>
              <a:buFont typeface="Lexend"/>
              <a:buChar char="➢"/>
            </a:pPr>
            <a:r>
              <a:rPr lang="en-US" sz="3400">
                <a:solidFill>
                  <a:srgbClr val="294069"/>
                </a:solidFill>
                <a:latin typeface="Lexend"/>
                <a:ea typeface="Lexend"/>
                <a:cs typeface="Lexend"/>
                <a:sym typeface="Lexend"/>
              </a:rPr>
              <a:t>Doctor’s offices or other outpatient settings</a:t>
            </a:r>
            <a:endParaRPr sz="3400">
              <a:solidFill>
                <a:srgbClr val="294069"/>
              </a:solidFill>
              <a:latin typeface="Lexend"/>
              <a:ea typeface="Lexend"/>
              <a:cs typeface="Lexend"/>
              <a:sym typeface="Lexend"/>
            </a:endParaRPr>
          </a:p>
          <a:p>
            <a:pPr indent="-482600" lvl="0" marL="457200" rtl="0" algn="l">
              <a:lnSpc>
                <a:spcPct val="110001"/>
              </a:lnSpc>
              <a:spcBef>
                <a:spcPts val="0"/>
              </a:spcBef>
              <a:spcAft>
                <a:spcPts val="0"/>
              </a:spcAft>
              <a:buClr>
                <a:srgbClr val="294069"/>
              </a:buClr>
              <a:buSzPts val="4000"/>
              <a:buFont typeface="Lexend"/>
              <a:buChar char="●"/>
            </a:pPr>
            <a:r>
              <a:rPr lang="en-US" sz="4000">
                <a:solidFill>
                  <a:srgbClr val="294069"/>
                </a:solidFill>
                <a:latin typeface="Lexend"/>
                <a:ea typeface="Lexend"/>
                <a:cs typeface="Lexend"/>
                <a:sym typeface="Lexend"/>
              </a:rPr>
              <a:t>Goals of this study</a:t>
            </a:r>
            <a:endParaRPr sz="4000">
              <a:solidFill>
                <a:srgbClr val="294069"/>
              </a:solidFill>
              <a:latin typeface="Lexend"/>
              <a:ea typeface="Lexend"/>
              <a:cs typeface="Lexend"/>
              <a:sym typeface="Lexend"/>
            </a:endParaRPr>
          </a:p>
          <a:p>
            <a:pPr indent="-444500" lvl="2" marL="1371600" rtl="0" algn="l">
              <a:lnSpc>
                <a:spcPct val="110001"/>
              </a:lnSpc>
              <a:spcBef>
                <a:spcPts val="0"/>
              </a:spcBef>
              <a:spcAft>
                <a:spcPts val="0"/>
              </a:spcAft>
              <a:buClr>
                <a:srgbClr val="294069"/>
              </a:buClr>
              <a:buSzPts val="3400"/>
              <a:buFont typeface="Lexend"/>
              <a:buChar char="➢"/>
            </a:pPr>
            <a:r>
              <a:rPr lang="en-US" sz="3400">
                <a:solidFill>
                  <a:srgbClr val="294069"/>
                </a:solidFill>
                <a:latin typeface="Lexend"/>
                <a:ea typeface="Lexend"/>
                <a:cs typeface="Lexend"/>
                <a:sym typeface="Lexend"/>
              </a:rPr>
              <a:t>Lower Costs of IgG drugs</a:t>
            </a:r>
            <a:endParaRPr sz="3400">
              <a:solidFill>
                <a:srgbClr val="294069"/>
              </a:solidFill>
              <a:latin typeface="Lexend"/>
              <a:ea typeface="Lexend"/>
              <a:cs typeface="Lexend"/>
              <a:sym typeface="Lexend"/>
            </a:endParaRPr>
          </a:p>
          <a:p>
            <a:pPr indent="-444500" lvl="2" marL="1371600" rtl="0" algn="l">
              <a:lnSpc>
                <a:spcPct val="110001"/>
              </a:lnSpc>
              <a:spcBef>
                <a:spcPts val="0"/>
              </a:spcBef>
              <a:spcAft>
                <a:spcPts val="0"/>
              </a:spcAft>
              <a:buClr>
                <a:srgbClr val="294069"/>
              </a:buClr>
              <a:buSzPts val="3400"/>
              <a:buFont typeface="Lexend"/>
              <a:buChar char="➢"/>
            </a:pPr>
            <a:r>
              <a:rPr lang="en-US" sz="3400">
                <a:solidFill>
                  <a:srgbClr val="294069"/>
                </a:solidFill>
                <a:latin typeface="Lexend"/>
                <a:ea typeface="Lexend"/>
                <a:cs typeface="Lexend"/>
                <a:sym typeface="Lexend"/>
              </a:rPr>
              <a:t>Change Medicare policies</a:t>
            </a:r>
            <a:endParaRPr sz="3400">
              <a:solidFill>
                <a:srgbClr val="294069"/>
              </a:solidFill>
              <a:latin typeface="Lexend"/>
              <a:ea typeface="Lexend"/>
              <a:cs typeface="Lexend"/>
              <a:sym typeface="Lexend"/>
            </a:endParaRPr>
          </a:p>
          <a:p>
            <a:pPr indent="0" lvl="0" marL="0" marR="0" rtl="0" algn="l">
              <a:lnSpc>
                <a:spcPct val="110001"/>
              </a:lnSpc>
              <a:spcBef>
                <a:spcPts val="0"/>
              </a:spcBef>
              <a:spcAft>
                <a:spcPts val="0"/>
              </a:spcAft>
              <a:buNone/>
            </a:pPr>
            <a:r>
              <a:t/>
            </a:r>
            <a:endParaRPr sz="4000">
              <a:solidFill>
                <a:srgbClr val="294069"/>
              </a:solidFill>
              <a:latin typeface="Lexend"/>
              <a:ea typeface="Lexend"/>
              <a:cs typeface="Lexend"/>
              <a:sym typeface="Lexen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1D4E1"/>
        </a:solidFill>
      </p:bgPr>
    </p:bg>
    <p:spTree>
      <p:nvGrpSpPr>
        <p:cNvPr id="411" name="Shape 411"/>
        <p:cNvGrpSpPr/>
        <p:nvPr/>
      </p:nvGrpSpPr>
      <p:grpSpPr>
        <a:xfrm>
          <a:off x="0" y="0"/>
          <a:ext cx="0" cy="0"/>
          <a:chOff x="0" y="0"/>
          <a:chExt cx="0" cy="0"/>
        </a:xfrm>
      </p:grpSpPr>
      <p:grpSp>
        <p:nvGrpSpPr>
          <p:cNvPr id="412" name="Google Shape;412;g318aac0f5ee_0_121"/>
          <p:cNvGrpSpPr/>
          <p:nvPr/>
        </p:nvGrpSpPr>
        <p:grpSpPr>
          <a:xfrm>
            <a:off x="0" y="0"/>
            <a:ext cx="18288118" cy="7285830"/>
            <a:chOff x="0" y="0"/>
            <a:chExt cx="4816592" cy="1918889"/>
          </a:xfrm>
        </p:grpSpPr>
        <p:sp>
          <p:nvSpPr>
            <p:cNvPr id="413" name="Google Shape;413;g318aac0f5ee_0_121"/>
            <p:cNvSpPr/>
            <p:nvPr/>
          </p:nvSpPr>
          <p:spPr>
            <a:xfrm>
              <a:off x="0" y="0"/>
              <a:ext cx="4816592" cy="1918889"/>
            </a:xfrm>
            <a:custGeom>
              <a:rect b="b" l="l" r="r" t="t"/>
              <a:pathLst>
                <a:path extrusionOk="0" h="1918889" w="4816592">
                  <a:moveTo>
                    <a:pt x="0" y="0"/>
                  </a:moveTo>
                  <a:lnTo>
                    <a:pt x="4816592" y="0"/>
                  </a:lnTo>
                  <a:lnTo>
                    <a:pt x="4816592" y="1918889"/>
                  </a:lnTo>
                  <a:lnTo>
                    <a:pt x="0" y="1918889"/>
                  </a:lnTo>
                  <a:close/>
                </a:path>
              </a:pathLst>
            </a:custGeom>
            <a:solidFill>
              <a:srgbClr val="E7F1F4"/>
            </a:solidFill>
            <a:ln>
              <a:noFill/>
            </a:ln>
          </p:spPr>
        </p:sp>
        <p:sp>
          <p:nvSpPr>
            <p:cNvPr id="414" name="Google Shape;414;g318aac0f5ee_0_121"/>
            <p:cNvSpPr txBox="1"/>
            <p:nvPr/>
          </p:nvSpPr>
          <p:spPr>
            <a:xfrm>
              <a:off x="0" y="0"/>
              <a:ext cx="4816500" cy="1918800"/>
            </a:xfrm>
            <a:prstGeom prst="rect">
              <a:avLst/>
            </a:prstGeom>
            <a:noFill/>
            <a:ln>
              <a:noFill/>
            </a:ln>
          </p:spPr>
          <p:txBody>
            <a:bodyPr anchorCtr="0" anchor="ctr" bIns="50800" lIns="50800" spcFirstLastPara="1" rIns="50800" wrap="square" tIns="50800">
              <a:noAutofit/>
            </a:bodyPr>
            <a:lstStyle/>
            <a:p>
              <a:pPr indent="0" lvl="0" marL="0" marR="0" rtl="0" algn="ctr">
                <a:lnSpc>
                  <a:spcPct val="14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415" name="Google Shape;415;g318aac0f5ee_0_121"/>
          <p:cNvSpPr txBox="1"/>
          <p:nvPr/>
        </p:nvSpPr>
        <p:spPr>
          <a:xfrm>
            <a:off x="2436767" y="589585"/>
            <a:ext cx="13414500" cy="1185300"/>
          </a:xfrm>
          <a:prstGeom prst="rect">
            <a:avLst/>
          </a:prstGeom>
          <a:noFill/>
          <a:ln>
            <a:noFill/>
          </a:ln>
        </p:spPr>
        <p:txBody>
          <a:bodyPr anchorCtr="0" anchor="t" bIns="0" lIns="0" spcFirstLastPara="1" rIns="0" wrap="square" tIns="0">
            <a:spAutoFit/>
          </a:bodyPr>
          <a:lstStyle/>
          <a:p>
            <a:pPr indent="0" lvl="0" marL="0" marR="0" rtl="0" algn="ctr">
              <a:lnSpc>
                <a:spcPct val="110000"/>
              </a:lnSpc>
              <a:spcBef>
                <a:spcPts val="0"/>
              </a:spcBef>
              <a:spcAft>
                <a:spcPts val="0"/>
              </a:spcAft>
              <a:buNone/>
            </a:pPr>
            <a:r>
              <a:rPr lang="en-US" sz="7700">
                <a:solidFill>
                  <a:srgbClr val="294069"/>
                </a:solidFill>
                <a:latin typeface="Lexend"/>
                <a:ea typeface="Lexend"/>
                <a:cs typeface="Lexend"/>
                <a:sym typeface="Lexend"/>
              </a:rPr>
              <a:t>Conclusions</a:t>
            </a:r>
            <a:endParaRPr>
              <a:latin typeface="Lexend"/>
              <a:ea typeface="Lexend"/>
              <a:cs typeface="Lexend"/>
              <a:sym typeface="Lexend"/>
            </a:endParaRPr>
          </a:p>
        </p:txBody>
      </p:sp>
      <p:grpSp>
        <p:nvGrpSpPr>
          <p:cNvPr id="416" name="Google Shape;416;g318aac0f5ee_0_121"/>
          <p:cNvGrpSpPr/>
          <p:nvPr/>
        </p:nvGrpSpPr>
        <p:grpSpPr>
          <a:xfrm>
            <a:off x="1028700" y="2592412"/>
            <a:ext cx="4943628" cy="6665933"/>
            <a:chOff x="0" y="0"/>
            <a:chExt cx="1302017" cy="1755625"/>
          </a:xfrm>
        </p:grpSpPr>
        <p:sp>
          <p:nvSpPr>
            <p:cNvPr id="417" name="Google Shape;417;g318aac0f5ee_0_121"/>
            <p:cNvSpPr/>
            <p:nvPr/>
          </p:nvSpPr>
          <p:spPr>
            <a:xfrm>
              <a:off x="0" y="0"/>
              <a:ext cx="1302017" cy="1755625"/>
            </a:xfrm>
            <a:custGeom>
              <a:rect b="b" l="l" r="r" t="t"/>
              <a:pathLst>
                <a:path extrusionOk="0" h="1755625" w="1302017">
                  <a:moveTo>
                    <a:pt x="0" y="0"/>
                  </a:moveTo>
                  <a:lnTo>
                    <a:pt x="1302017" y="0"/>
                  </a:lnTo>
                  <a:lnTo>
                    <a:pt x="1302017" y="1755625"/>
                  </a:lnTo>
                  <a:lnTo>
                    <a:pt x="0" y="1755625"/>
                  </a:lnTo>
                  <a:close/>
                </a:path>
              </a:pathLst>
            </a:custGeom>
            <a:solidFill>
              <a:srgbClr val="FFFFFF"/>
            </a:solidFill>
            <a:ln>
              <a:noFill/>
            </a:ln>
          </p:spPr>
        </p:sp>
        <p:sp>
          <p:nvSpPr>
            <p:cNvPr id="418" name="Google Shape;418;g318aac0f5ee_0_121"/>
            <p:cNvSpPr txBox="1"/>
            <p:nvPr/>
          </p:nvSpPr>
          <p:spPr>
            <a:xfrm>
              <a:off x="0" y="0"/>
              <a:ext cx="1302000" cy="1755600"/>
            </a:xfrm>
            <a:prstGeom prst="rect">
              <a:avLst/>
            </a:prstGeom>
            <a:noFill/>
            <a:ln>
              <a:noFill/>
            </a:ln>
          </p:spPr>
          <p:txBody>
            <a:bodyPr anchorCtr="0" anchor="ctr" bIns="50800" lIns="50800" spcFirstLastPara="1" rIns="50800" wrap="square" tIns="50800">
              <a:noAutofit/>
            </a:bodyPr>
            <a:lstStyle/>
            <a:p>
              <a:pPr indent="0" lvl="0" marL="0" marR="0" rtl="0" algn="ctr">
                <a:lnSpc>
                  <a:spcPct val="14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419" name="Google Shape;419;g318aac0f5ee_0_121"/>
          <p:cNvGrpSpPr/>
          <p:nvPr/>
        </p:nvGrpSpPr>
        <p:grpSpPr>
          <a:xfrm>
            <a:off x="6672203" y="2592412"/>
            <a:ext cx="4943628" cy="6665933"/>
            <a:chOff x="0" y="0"/>
            <a:chExt cx="1302017" cy="1755625"/>
          </a:xfrm>
        </p:grpSpPr>
        <p:sp>
          <p:nvSpPr>
            <p:cNvPr id="420" name="Google Shape;420;g318aac0f5ee_0_121"/>
            <p:cNvSpPr/>
            <p:nvPr/>
          </p:nvSpPr>
          <p:spPr>
            <a:xfrm>
              <a:off x="0" y="0"/>
              <a:ext cx="1302017" cy="1755625"/>
            </a:xfrm>
            <a:custGeom>
              <a:rect b="b" l="l" r="r" t="t"/>
              <a:pathLst>
                <a:path extrusionOk="0" h="1755625" w="1302017">
                  <a:moveTo>
                    <a:pt x="0" y="0"/>
                  </a:moveTo>
                  <a:lnTo>
                    <a:pt x="1302017" y="0"/>
                  </a:lnTo>
                  <a:lnTo>
                    <a:pt x="1302017" y="1755625"/>
                  </a:lnTo>
                  <a:lnTo>
                    <a:pt x="0" y="1755625"/>
                  </a:lnTo>
                  <a:close/>
                </a:path>
              </a:pathLst>
            </a:custGeom>
            <a:solidFill>
              <a:srgbClr val="FFFFFF"/>
            </a:solidFill>
            <a:ln>
              <a:noFill/>
            </a:ln>
          </p:spPr>
        </p:sp>
        <p:sp>
          <p:nvSpPr>
            <p:cNvPr id="421" name="Google Shape;421;g318aac0f5ee_0_121"/>
            <p:cNvSpPr txBox="1"/>
            <p:nvPr/>
          </p:nvSpPr>
          <p:spPr>
            <a:xfrm>
              <a:off x="0" y="0"/>
              <a:ext cx="1302000" cy="1755600"/>
            </a:xfrm>
            <a:prstGeom prst="rect">
              <a:avLst/>
            </a:prstGeom>
            <a:noFill/>
            <a:ln>
              <a:noFill/>
            </a:ln>
          </p:spPr>
          <p:txBody>
            <a:bodyPr anchorCtr="0" anchor="ctr" bIns="50800" lIns="50800" spcFirstLastPara="1" rIns="50800" wrap="square" tIns="50800">
              <a:noAutofit/>
            </a:bodyPr>
            <a:lstStyle/>
            <a:p>
              <a:pPr indent="0" lvl="0" marL="0" marR="0" rtl="0" algn="ctr">
                <a:lnSpc>
                  <a:spcPct val="14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422" name="Google Shape;422;g318aac0f5ee_0_121"/>
          <p:cNvGrpSpPr/>
          <p:nvPr/>
        </p:nvGrpSpPr>
        <p:grpSpPr>
          <a:xfrm>
            <a:off x="12315706" y="2592412"/>
            <a:ext cx="4943628" cy="6665933"/>
            <a:chOff x="0" y="0"/>
            <a:chExt cx="1302017" cy="1755625"/>
          </a:xfrm>
        </p:grpSpPr>
        <p:sp>
          <p:nvSpPr>
            <p:cNvPr id="423" name="Google Shape;423;g318aac0f5ee_0_121"/>
            <p:cNvSpPr/>
            <p:nvPr/>
          </p:nvSpPr>
          <p:spPr>
            <a:xfrm>
              <a:off x="0" y="0"/>
              <a:ext cx="1302017" cy="1755625"/>
            </a:xfrm>
            <a:custGeom>
              <a:rect b="b" l="l" r="r" t="t"/>
              <a:pathLst>
                <a:path extrusionOk="0" h="1755625" w="1302017">
                  <a:moveTo>
                    <a:pt x="0" y="0"/>
                  </a:moveTo>
                  <a:lnTo>
                    <a:pt x="1302017" y="0"/>
                  </a:lnTo>
                  <a:lnTo>
                    <a:pt x="1302017" y="1755625"/>
                  </a:lnTo>
                  <a:lnTo>
                    <a:pt x="0" y="1755625"/>
                  </a:lnTo>
                  <a:close/>
                </a:path>
              </a:pathLst>
            </a:custGeom>
            <a:solidFill>
              <a:srgbClr val="FFFFFF"/>
            </a:solidFill>
            <a:ln>
              <a:noFill/>
            </a:ln>
          </p:spPr>
        </p:sp>
        <p:sp>
          <p:nvSpPr>
            <p:cNvPr id="424" name="Google Shape;424;g318aac0f5ee_0_121"/>
            <p:cNvSpPr txBox="1"/>
            <p:nvPr/>
          </p:nvSpPr>
          <p:spPr>
            <a:xfrm>
              <a:off x="0" y="0"/>
              <a:ext cx="1302000" cy="1755600"/>
            </a:xfrm>
            <a:prstGeom prst="rect">
              <a:avLst/>
            </a:prstGeom>
            <a:noFill/>
            <a:ln>
              <a:noFill/>
            </a:ln>
          </p:spPr>
          <p:txBody>
            <a:bodyPr anchorCtr="0" anchor="ctr" bIns="50800" lIns="50800" spcFirstLastPara="1" rIns="50800" wrap="square" tIns="50800">
              <a:noAutofit/>
            </a:bodyPr>
            <a:lstStyle/>
            <a:p>
              <a:pPr indent="0" lvl="0" marL="0" marR="0" rtl="0" algn="ctr">
                <a:lnSpc>
                  <a:spcPct val="14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425" name="Google Shape;425;g318aac0f5ee_0_121"/>
          <p:cNvGrpSpPr/>
          <p:nvPr/>
        </p:nvGrpSpPr>
        <p:grpSpPr>
          <a:xfrm>
            <a:off x="2990506" y="2082421"/>
            <a:ext cx="1019983" cy="1019983"/>
            <a:chOff x="0" y="0"/>
            <a:chExt cx="812800" cy="812800"/>
          </a:xfrm>
        </p:grpSpPr>
        <p:sp>
          <p:nvSpPr>
            <p:cNvPr id="426" name="Google Shape;426;g318aac0f5ee_0_121"/>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95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g318aac0f5ee_0_121"/>
            <p:cNvSpPr txBox="1"/>
            <p:nvPr/>
          </p:nvSpPr>
          <p:spPr>
            <a:xfrm>
              <a:off x="76200" y="114300"/>
              <a:ext cx="660300" cy="622200"/>
            </a:xfrm>
            <a:prstGeom prst="rect">
              <a:avLst/>
            </a:prstGeom>
            <a:noFill/>
            <a:ln>
              <a:noFill/>
            </a:ln>
          </p:spPr>
          <p:txBody>
            <a:bodyPr anchorCtr="0" anchor="ctr" bIns="50800" lIns="50800" spcFirstLastPara="1" rIns="50800" wrap="square" tIns="50800">
              <a:noAutofit/>
            </a:bodyPr>
            <a:lstStyle/>
            <a:p>
              <a:pPr indent="0" lvl="0" marL="0" marR="0" rtl="0" algn="ctr">
                <a:lnSpc>
                  <a:spcPct val="110002"/>
                </a:lnSpc>
                <a:spcBef>
                  <a:spcPts val="0"/>
                </a:spcBef>
                <a:spcAft>
                  <a:spcPts val="0"/>
                </a:spcAft>
                <a:buNone/>
              </a:pPr>
              <a:r>
                <a:rPr b="0" i="0" lang="en-US" sz="3999" u="none" cap="none" strike="noStrike">
                  <a:solidFill>
                    <a:srgbClr val="FFFFFF"/>
                  </a:solidFill>
                  <a:latin typeface="Arial"/>
                  <a:ea typeface="Arial"/>
                  <a:cs typeface="Arial"/>
                  <a:sym typeface="Arial"/>
                </a:rPr>
                <a:t>1</a:t>
              </a:r>
              <a:endParaRPr/>
            </a:p>
          </p:txBody>
        </p:sp>
      </p:grpSp>
      <p:grpSp>
        <p:nvGrpSpPr>
          <p:cNvPr id="428" name="Google Shape;428;g318aac0f5ee_0_121"/>
          <p:cNvGrpSpPr/>
          <p:nvPr/>
        </p:nvGrpSpPr>
        <p:grpSpPr>
          <a:xfrm>
            <a:off x="8634009" y="2082421"/>
            <a:ext cx="1019983" cy="1019983"/>
            <a:chOff x="0" y="0"/>
            <a:chExt cx="812800" cy="812800"/>
          </a:xfrm>
        </p:grpSpPr>
        <p:sp>
          <p:nvSpPr>
            <p:cNvPr id="429" name="Google Shape;429;g318aac0f5ee_0_121"/>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95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g318aac0f5ee_0_121"/>
            <p:cNvSpPr txBox="1"/>
            <p:nvPr/>
          </p:nvSpPr>
          <p:spPr>
            <a:xfrm>
              <a:off x="76200" y="114300"/>
              <a:ext cx="660300" cy="622200"/>
            </a:xfrm>
            <a:prstGeom prst="rect">
              <a:avLst/>
            </a:prstGeom>
            <a:noFill/>
            <a:ln>
              <a:noFill/>
            </a:ln>
          </p:spPr>
          <p:txBody>
            <a:bodyPr anchorCtr="0" anchor="ctr" bIns="50800" lIns="50800" spcFirstLastPara="1" rIns="50800" wrap="square" tIns="50800">
              <a:noAutofit/>
            </a:bodyPr>
            <a:lstStyle/>
            <a:p>
              <a:pPr indent="0" lvl="0" marL="0" marR="0" rtl="0" algn="ctr">
                <a:lnSpc>
                  <a:spcPct val="110002"/>
                </a:lnSpc>
                <a:spcBef>
                  <a:spcPts val="0"/>
                </a:spcBef>
                <a:spcAft>
                  <a:spcPts val="0"/>
                </a:spcAft>
                <a:buNone/>
              </a:pPr>
              <a:r>
                <a:rPr b="0" i="0" lang="en-US" sz="3999" u="none" cap="none" strike="noStrike">
                  <a:solidFill>
                    <a:srgbClr val="FFFFFF"/>
                  </a:solidFill>
                  <a:latin typeface="Arial"/>
                  <a:ea typeface="Arial"/>
                  <a:cs typeface="Arial"/>
                  <a:sym typeface="Arial"/>
                </a:rPr>
                <a:t>2</a:t>
              </a:r>
              <a:endParaRPr/>
            </a:p>
          </p:txBody>
        </p:sp>
      </p:grpSp>
      <p:grpSp>
        <p:nvGrpSpPr>
          <p:cNvPr id="431" name="Google Shape;431;g318aac0f5ee_0_121"/>
          <p:cNvGrpSpPr/>
          <p:nvPr/>
        </p:nvGrpSpPr>
        <p:grpSpPr>
          <a:xfrm>
            <a:off x="14277512" y="2082421"/>
            <a:ext cx="1019983" cy="1019983"/>
            <a:chOff x="0" y="0"/>
            <a:chExt cx="812800" cy="812800"/>
          </a:xfrm>
        </p:grpSpPr>
        <p:sp>
          <p:nvSpPr>
            <p:cNvPr id="432" name="Google Shape;432;g318aac0f5ee_0_121"/>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95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g318aac0f5ee_0_121"/>
            <p:cNvSpPr txBox="1"/>
            <p:nvPr/>
          </p:nvSpPr>
          <p:spPr>
            <a:xfrm>
              <a:off x="76200" y="114300"/>
              <a:ext cx="660300" cy="622200"/>
            </a:xfrm>
            <a:prstGeom prst="rect">
              <a:avLst/>
            </a:prstGeom>
            <a:noFill/>
            <a:ln>
              <a:noFill/>
            </a:ln>
          </p:spPr>
          <p:txBody>
            <a:bodyPr anchorCtr="0" anchor="ctr" bIns="50800" lIns="50800" spcFirstLastPara="1" rIns="50800" wrap="square" tIns="50800">
              <a:noAutofit/>
            </a:bodyPr>
            <a:lstStyle/>
            <a:p>
              <a:pPr indent="0" lvl="0" marL="0" marR="0" rtl="0" algn="ctr">
                <a:lnSpc>
                  <a:spcPct val="110002"/>
                </a:lnSpc>
                <a:spcBef>
                  <a:spcPts val="0"/>
                </a:spcBef>
                <a:spcAft>
                  <a:spcPts val="0"/>
                </a:spcAft>
                <a:buNone/>
              </a:pPr>
              <a:r>
                <a:rPr b="0" i="0" lang="en-US" sz="3999" u="none" cap="none" strike="noStrike">
                  <a:solidFill>
                    <a:srgbClr val="FFFFFF"/>
                  </a:solidFill>
                  <a:latin typeface="Arial"/>
                  <a:ea typeface="Arial"/>
                  <a:cs typeface="Arial"/>
                  <a:sym typeface="Arial"/>
                </a:rPr>
                <a:t>3</a:t>
              </a:r>
              <a:endParaRPr/>
            </a:p>
          </p:txBody>
        </p:sp>
      </p:grpSp>
      <p:grpSp>
        <p:nvGrpSpPr>
          <p:cNvPr id="434" name="Google Shape;434;g318aac0f5ee_0_121"/>
          <p:cNvGrpSpPr/>
          <p:nvPr/>
        </p:nvGrpSpPr>
        <p:grpSpPr>
          <a:xfrm>
            <a:off x="1028700" y="8467476"/>
            <a:ext cx="4943628" cy="791195"/>
            <a:chOff x="0" y="0"/>
            <a:chExt cx="1302017" cy="519600"/>
          </a:xfrm>
        </p:grpSpPr>
        <p:sp>
          <p:nvSpPr>
            <p:cNvPr id="435" name="Google Shape;435;g318aac0f5ee_0_121"/>
            <p:cNvSpPr/>
            <p:nvPr/>
          </p:nvSpPr>
          <p:spPr>
            <a:xfrm>
              <a:off x="0" y="0"/>
              <a:ext cx="1302017" cy="519511"/>
            </a:xfrm>
            <a:custGeom>
              <a:rect b="b" l="l" r="r" t="t"/>
              <a:pathLst>
                <a:path extrusionOk="0" h="519511" w="1302017">
                  <a:moveTo>
                    <a:pt x="0" y="0"/>
                  </a:moveTo>
                  <a:lnTo>
                    <a:pt x="1302017" y="0"/>
                  </a:lnTo>
                  <a:lnTo>
                    <a:pt x="1302017" y="519511"/>
                  </a:lnTo>
                  <a:lnTo>
                    <a:pt x="0" y="519511"/>
                  </a:lnTo>
                  <a:close/>
                </a:path>
              </a:pathLst>
            </a:custGeom>
            <a:solidFill>
              <a:srgbClr val="294069"/>
            </a:solidFill>
            <a:ln>
              <a:noFill/>
            </a:ln>
          </p:spPr>
        </p:sp>
        <p:sp>
          <p:nvSpPr>
            <p:cNvPr id="436" name="Google Shape;436;g318aac0f5ee_0_121"/>
            <p:cNvSpPr txBox="1"/>
            <p:nvPr/>
          </p:nvSpPr>
          <p:spPr>
            <a:xfrm>
              <a:off x="0" y="38100"/>
              <a:ext cx="1302000" cy="481500"/>
            </a:xfrm>
            <a:prstGeom prst="rect">
              <a:avLst/>
            </a:prstGeom>
            <a:noFill/>
            <a:ln>
              <a:noFill/>
            </a:ln>
          </p:spPr>
          <p:txBody>
            <a:bodyPr anchorCtr="0" anchor="ctr" bIns="50800" lIns="50800" spcFirstLastPara="1" rIns="50800" wrap="square" tIns="50800">
              <a:noAutofit/>
            </a:bodyPr>
            <a:lstStyle/>
            <a:p>
              <a:pPr indent="0" lvl="0" marL="0" marR="0" rtl="0" algn="l">
                <a:lnSpc>
                  <a:spcPct val="244388"/>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437" name="Google Shape;437;g318aac0f5ee_0_121"/>
          <p:cNvGrpSpPr/>
          <p:nvPr/>
        </p:nvGrpSpPr>
        <p:grpSpPr>
          <a:xfrm>
            <a:off x="6672200" y="8467451"/>
            <a:ext cx="4943628" cy="791195"/>
            <a:chOff x="0" y="0"/>
            <a:chExt cx="1302017" cy="519600"/>
          </a:xfrm>
        </p:grpSpPr>
        <p:sp>
          <p:nvSpPr>
            <p:cNvPr id="438" name="Google Shape;438;g318aac0f5ee_0_121"/>
            <p:cNvSpPr/>
            <p:nvPr/>
          </p:nvSpPr>
          <p:spPr>
            <a:xfrm>
              <a:off x="0" y="0"/>
              <a:ext cx="1302017" cy="519511"/>
            </a:xfrm>
            <a:custGeom>
              <a:rect b="b" l="l" r="r" t="t"/>
              <a:pathLst>
                <a:path extrusionOk="0" h="519511" w="1302017">
                  <a:moveTo>
                    <a:pt x="0" y="0"/>
                  </a:moveTo>
                  <a:lnTo>
                    <a:pt x="1302017" y="0"/>
                  </a:lnTo>
                  <a:lnTo>
                    <a:pt x="1302017" y="519511"/>
                  </a:lnTo>
                  <a:lnTo>
                    <a:pt x="0" y="519511"/>
                  </a:lnTo>
                  <a:close/>
                </a:path>
              </a:pathLst>
            </a:custGeom>
            <a:solidFill>
              <a:srgbClr val="294069"/>
            </a:solidFill>
            <a:ln>
              <a:noFill/>
            </a:ln>
          </p:spPr>
        </p:sp>
        <p:sp>
          <p:nvSpPr>
            <p:cNvPr id="439" name="Google Shape;439;g318aac0f5ee_0_121"/>
            <p:cNvSpPr txBox="1"/>
            <p:nvPr/>
          </p:nvSpPr>
          <p:spPr>
            <a:xfrm>
              <a:off x="0" y="38100"/>
              <a:ext cx="1302000" cy="481500"/>
            </a:xfrm>
            <a:prstGeom prst="rect">
              <a:avLst/>
            </a:prstGeom>
            <a:noFill/>
            <a:ln>
              <a:noFill/>
            </a:ln>
          </p:spPr>
          <p:txBody>
            <a:bodyPr anchorCtr="0" anchor="ctr" bIns="50800" lIns="50800" spcFirstLastPara="1" rIns="50800" wrap="square" tIns="50800">
              <a:noAutofit/>
            </a:bodyPr>
            <a:lstStyle/>
            <a:p>
              <a:pPr indent="0" lvl="0" marL="0" marR="0" rtl="0" algn="l">
                <a:lnSpc>
                  <a:spcPct val="244388"/>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440" name="Google Shape;440;g318aac0f5ee_0_121"/>
          <p:cNvGrpSpPr/>
          <p:nvPr/>
        </p:nvGrpSpPr>
        <p:grpSpPr>
          <a:xfrm>
            <a:off x="12315700" y="8467451"/>
            <a:ext cx="4943628" cy="791195"/>
            <a:chOff x="0" y="0"/>
            <a:chExt cx="1302017" cy="519600"/>
          </a:xfrm>
        </p:grpSpPr>
        <p:sp>
          <p:nvSpPr>
            <p:cNvPr id="441" name="Google Shape;441;g318aac0f5ee_0_121"/>
            <p:cNvSpPr/>
            <p:nvPr/>
          </p:nvSpPr>
          <p:spPr>
            <a:xfrm>
              <a:off x="0" y="0"/>
              <a:ext cx="1302017" cy="519511"/>
            </a:xfrm>
            <a:custGeom>
              <a:rect b="b" l="l" r="r" t="t"/>
              <a:pathLst>
                <a:path extrusionOk="0" h="519511" w="1302017">
                  <a:moveTo>
                    <a:pt x="0" y="0"/>
                  </a:moveTo>
                  <a:lnTo>
                    <a:pt x="1302017" y="0"/>
                  </a:lnTo>
                  <a:lnTo>
                    <a:pt x="1302017" y="519511"/>
                  </a:lnTo>
                  <a:lnTo>
                    <a:pt x="0" y="519511"/>
                  </a:lnTo>
                  <a:close/>
                </a:path>
              </a:pathLst>
            </a:custGeom>
            <a:solidFill>
              <a:srgbClr val="294069"/>
            </a:solidFill>
            <a:ln>
              <a:noFill/>
            </a:ln>
          </p:spPr>
        </p:sp>
        <p:sp>
          <p:nvSpPr>
            <p:cNvPr id="442" name="Google Shape;442;g318aac0f5ee_0_121"/>
            <p:cNvSpPr txBox="1"/>
            <p:nvPr/>
          </p:nvSpPr>
          <p:spPr>
            <a:xfrm>
              <a:off x="0" y="38100"/>
              <a:ext cx="1302000" cy="481500"/>
            </a:xfrm>
            <a:prstGeom prst="rect">
              <a:avLst/>
            </a:prstGeom>
            <a:noFill/>
            <a:ln>
              <a:noFill/>
            </a:ln>
          </p:spPr>
          <p:txBody>
            <a:bodyPr anchorCtr="0" anchor="ctr" bIns="50800" lIns="50800" spcFirstLastPara="1" rIns="50800" wrap="square" tIns="50800">
              <a:noAutofit/>
            </a:bodyPr>
            <a:lstStyle/>
            <a:p>
              <a:pPr indent="0" lvl="0" marL="0" marR="0" rtl="0" algn="l">
                <a:lnSpc>
                  <a:spcPct val="244388"/>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443" name="Google Shape;443;g318aac0f5ee_0_121"/>
          <p:cNvSpPr txBox="1"/>
          <p:nvPr/>
        </p:nvSpPr>
        <p:spPr>
          <a:xfrm>
            <a:off x="1386755" y="3359579"/>
            <a:ext cx="4227600" cy="600000"/>
          </a:xfrm>
          <a:prstGeom prst="rect">
            <a:avLst/>
          </a:prstGeom>
          <a:noFill/>
          <a:ln>
            <a:noFill/>
          </a:ln>
        </p:spPr>
        <p:txBody>
          <a:bodyPr anchorCtr="0" anchor="t" bIns="0" lIns="0" spcFirstLastPara="1" rIns="0" wrap="square" tIns="0">
            <a:spAutoFit/>
          </a:bodyPr>
          <a:lstStyle/>
          <a:p>
            <a:pPr indent="0" lvl="0" marL="0" marR="0" rtl="0" algn="l">
              <a:lnSpc>
                <a:spcPct val="110002"/>
              </a:lnSpc>
              <a:spcBef>
                <a:spcPts val="0"/>
              </a:spcBef>
              <a:spcAft>
                <a:spcPts val="0"/>
              </a:spcAft>
              <a:buNone/>
            </a:pPr>
            <a:r>
              <a:rPr lang="en-US" sz="3899">
                <a:solidFill>
                  <a:srgbClr val="294069"/>
                </a:solidFill>
                <a:latin typeface="Lexend"/>
                <a:ea typeface="Lexend"/>
                <a:cs typeface="Lexend"/>
                <a:sym typeface="Lexend"/>
              </a:rPr>
              <a:t>Key Findings</a:t>
            </a:r>
            <a:endParaRPr sz="1200">
              <a:latin typeface="Lexend"/>
              <a:ea typeface="Lexend"/>
              <a:cs typeface="Lexend"/>
              <a:sym typeface="Lexend"/>
            </a:endParaRPr>
          </a:p>
        </p:txBody>
      </p:sp>
      <p:sp>
        <p:nvSpPr>
          <p:cNvPr id="444" name="Google Shape;444;g318aac0f5ee_0_121"/>
          <p:cNvSpPr txBox="1"/>
          <p:nvPr/>
        </p:nvSpPr>
        <p:spPr>
          <a:xfrm>
            <a:off x="7030258" y="3359579"/>
            <a:ext cx="4227600" cy="538500"/>
          </a:xfrm>
          <a:prstGeom prst="rect">
            <a:avLst/>
          </a:prstGeom>
          <a:noFill/>
          <a:ln>
            <a:noFill/>
          </a:ln>
        </p:spPr>
        <p:txBody>
          <a:bodyPr anchorCtr="0" anchor="t" bIns="0" lIns="0" spcFirstLastPara="1" rIns="0" wrap="square" tIns="0">
            <a:spAutoFit/>
          </a:bodyPr>
          <a:lstStyle/>
          <a:p>
            <a:pPr indent="0" lvl="0" marL="0" marR="0" rtl="0" algn="l">
              <a:lnSpc>
                <a:spcPct val="110002"/>
              </a:lnSpc>
              <a:spcBef>
                <a:spcPts val="0"/>
              </a:spcBef>
              <a:spcAft>
                <a:spcPts val="0"/>
              </a:spcAft>
              <a:buNone/>
            </a:pPr>
            <a:r>
              <a:rPr lang="en-US" sz="3499">
                <a:solidFill>
                  <a:srgbClr val="294069"/>
                </a:solidFill>
                <a:latin typeface="Lexend"/>
                <a:ea typeface="Lexend"/>
                <a:cs typeface="Lexend"/>
                <a:sym typeface="Lexend"/>
              </a:rPr>
              <a:t>Recommendations</a:t>
            </a:r>
            <a:endParaRPr sz="800">
              <a:latin typeface="Lexend"/>
              <a:ea typeface="Lexend"/>
              <a:cs typeface="Lexend"/>
              <a:sym typeface="Lexend"/>
            </a:endParaRPr>
          </a:p>
        </p:txBody>
      </p:sp>
      <p:sp>
        <p:nvSpPr>
          <p:cNvPr id="445" name="Google Shape;445;g318aac0f5ee_0_121"/>
          <p:cNvSpPr txBox="1"/>
          <p:nvPr/>
        </p:nvSpPr>
        <p:spPr>
          <a:xfrm>
            <a:off x="12673761" y="3359579"/>
            <a:ext cx="4227600" cy="600000"/>
          </a:xfrm>
          <a:prstGeom prst="rect">
            <a:avLst/>
          </a:prstGeom>
          <a:noFill/>
          <a:ln>
            <a:noFill/>
          </a:ln>
        </p:spPr>
        <p:txBody>
          <a:bodyPr anchorCtr="0" anchor="t" bIns="0" lIns="0" spcFirstLastPara="1" rIns="0" wrap="square" tIns="0">
            <a:spAutoFit/>
          </a:bodyPr>
          <a:lstStyle/>
          <a:p>
            <a:pPr indent="0" lvl="0" marL="0" marR="0" rtl="0" algn="l">
              <a:lnSpc>
                <a:spcPct val="110002"/>
              </a:lnSpc>
              <a:spcBef>
                <a:spcPts val="0"/>
              </a:spcBef>
              <a:spcAft>
                <a:spcPts val="0"/>
              </a:spcAft>
              <a:buNone/>
            </a:pPr>
            <a:r>
              <a:rPr lang="en-US" sz="3899">
                <a:solidFill>
                  <a:srgbClr val="294069"/>
                </a:solidFill>
                <a:latin typeface="Lexend"/>
                <a:ea typeface="Lexend"/>
                <a:cs typeface="Lexend"/>
                <a:sym typeface="Lexend"/>
              </a:rPr>
              <a:t>Future Outlook</a:t>
            </a:r>
            <a:endParaRPr sz="1200">
              <a:latin typeface="Lexend"/>
              <a:ea typeface="Lexend"/>
              <a:cs typeface="Lexend"/>
              <a:sym typeface="Lexend"/>
            </a:endParaRPr>
          </a:p>
        </p:txBody>
      </p:sp>
      <p:sp>
        <p:nvSpPr>
          <p:cNvPr id="446" name="Google Shape;446;g318aac0f5ee_0_121"/>
          <p:cNvSpPr txBox="1"/>
          <p:nvPr/>
        </p:nvSpPr>
        <p:spPr>
          <a:xfrm>
            <a:off x="1386755" y="4096179"/>
            <a:ext cx="4227600" cy="3617100"/>
          </a:xfrm>
          <a:prstGeom prst="rect">
            <a:avLst/>
          </a:prstGeom>
          <a:noFill/>
          <a:ln>
            <a:noFill/>
          </a:ln>
        </p:spPr>
        <p:txBody>
          <a:bodyPr anchorCtr="0" anchor="t" bIns="0" lIns="0" spcFirstLastPara="1" rIns="0" wrap="square" tIns="0">
            <a:spAutoFit/>
          </a:bodyPr>
          <a:lstStyle/>
          <a:p>
            <a:pPr indent="-387350" lvl="0" marL="457200" marR="0" rtl="0" algn="l">
              <a:lnSpc>
                <a:spcPct val="140000"/>
              </a:lnSpc>
              <a:spcBef>
                <a:spcPts val="0"/>
              </a:spcBef>
              <a:spcAft>
                <a:spcPts val="0"/>
              </a:spcAft>
              <a:buSzPts val="2500"/>
              <a:buFont typeface="Lexend"/>
              <a:buChar char="●"/>
            </a:pPr>
            <a:r>
              <a:rPr lang="en-US" sz="2500">
                <a:latin typeface="Lexend"/>
                <a:ea typeface="Lexend"/>
                <a:cs typeface="Lexend"/>
                <a:sym typeface="Lexend"/>
              </a:rPr>
              <a:t>Increased spending over the years</a:t>
            </a:r>
            <a:endParaRPr sz="2500">
              <a:latin typeface="Lexend"/>
              <a:ea typeface="Lexend"/>
              <a:cs typeface="Lexend"/>
              <a:sym typeface="Lexend"/>
            </a:endParaRPr>
          </a:p>
          <a:p>
            <a:pPr indent="-387350" lvl="0" marL="457200" marR="0" rtl="0" algn="l">
              <a:lnSpc>
                <a:spcPct val="140000"/>
              </a:lnSpc>
              <a:spcBef>
                <a:spcPts val="0"/>
              </a:spcBef>
              <a:spcAft>
                <a:spcPts val="0"/>
              </a:spcAft>
              <a:buSzPts val="2500"/>
              <a:buFont typeface="Lexend"/>
              <a:buChar char="●"/>
            </a:pPr>
            <a:r>
              <a:rPr lang="en-US" sz="2500">
                <a:latin typeface="Lexend"/>
                <a:ea typeface="Lexend"/>
                <a:cs typeface="Lexend"/>
                <a:sym typeface="Lexend"/>
              </a:rPr>
              <a:t>Utilization of high-cost drugs</a:t>
            </a:r>
            <a:endParaRPr sz="2500">
              <a:latin typeface="Lexend"/>
              <a:ea typeface="Lexend"/>
              <a:cs typeface="Lexend"/>
              <a:sym typeface="Lexend"/>
            </a:endParaRPr>
          </a:p>
          <a:p>
            <a:pPr indent="-387350" lvl="0" marL="457200" marR="0" rtl="0" algn="l">
              <a:lnSpc>
                <a:spcPct val="140000"/>
              </a:lnSpc>
              <a:spcBef>
                <a:spcPts val="0"/>
              </a:spcBef>
              <a:spcAft>
                <a:spcPts val="0"/>
              </a:spcAft>
              <a:buSzPts val="2500"/>
              <a:buFont typeface="Lexend"/>
              <a:buChar char="●"/>
            </a:pPr>
            <a:r>
              <a:rPr lang="en-US" sz="2500">
                <a:latin typeface="Lexend"/>
                <a:ea typeface="Lexend"/>
                <a:cs typeface="Lexend"/>
                <a:sym typeface="Lexend"/>
              </a:rPr>
              <a:t>Presence of high spending by beneficiaries</a:t>
            </a:r>
            <a:endParaRPr sz="2500">
              <a:latin typeface="Lexend"/>
              <a:ea typeface="Lexend"/>
              <a:cs typeface="Lexend"/>
              <a:sym typeface="Lexend"/>
            </a:endParaRPr>
          </a:p>
        </p:txBody>
      </p:sp>
      <p:sp>
        <p:nvSpPr>
          <p:cNvPr id="447" name="Google Shape;447;g318aac0f5ee_0_121"/>
          <p:cNvSpPr txBox="1"/>
          <p:nvPr/>
        </p:nvSpPr>
        <p:spPr>
          <a:xfrm>
            <a:off x="7030258" y="4096179"/>
            <a:ext cx="4227600" cy="2154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t/>
            </a:r>
            <a:endParaRPr/>
          </a:p>
        </p:txBody>
      </p:sp>
      <p:sp>
        <p:nvSpPr>
          <p:cNvPr id="448" name="Google Shape;448;g318aac0f5ee_0_121"/>
          <p:cNvSpPr txBox="1"/>
          <p:nvPr/>
        </p:nvSpPr>
        <p:spPr>
          <a:xfrm>
            <a:off x="12673711" y="4311579"/>
            <a:ext cx="4227600" cy="36171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lang="en-US" sz="2500">
                <a:latin typeface="Lexend"/>
                <a:ea typeface="Lexend"/>
                <a:cs typeface="Lexend"/>
                <a:sym typeface="Lexend"/>
              </a:rPr>
              <a:t>With implementation of recommendations:</a:t>
            </a:r>
            <a:endParaRPr sz="2500">
              <a:latin typeface="Lexend"/>
              <a:ea typeface="Lexend"/>
              <a:cs typeface="Lexend"/>
              <a:sym typeface="Lexend"/>
            </a:endParaRPr>
          </a:p>
          <a:p>
            <a:pPr indent="-387350" lvl="0" marL="457200" marR="0" rtl="0" algn="l">
              <a:lnSpc>
                <a:spcPct val="140000"/>
              </a:lnSpc>
              <a:spcBef>
                <a:spcPts val="0"/>
              </a:spcBef>
              <a:spcAft>
                <a:spcPts val="0"/>
              </a:spcAft>
              <a:buSzPts val="2500"/>
              <a:buFont typeface="Lexend"/>
              <a:buChar char="●"/>
            </a:pPr>
            <a:r>
              <a:rPr lang="en-US" sz="2500">
                <a:latin typeface="Lexend"/>
                <a:ea typeface="Lexend"/>
                <a:cs typeface="Lexend"/>
                <a:sym typeface="Lexend"/>
              </a:rPr>
              <a:t>Improve affordability</a:t>
            </a:r>
            <a:endParaRPr sz="2500">
              <a:latin typeface="Lexend"/>
              <a:ea typeface="Lexend"/>
              <a:cs typeface="Lexend"/>
              <a:sym typeface="Lexend"/>
            </a:endParaRPr>
          </a:p>
          <a:p>
            <a:pPr indent="-387350" lvl="0" marL="457200" marR="0" rtl="0" algn="l">
              <a:lnSpc>
                <a:spcPct val="140000"/>
              </a:lnSpc>
              <a:spcBef>
                <a:spcPts val="0"/>
              </a:spcBef>
              <a:spcAft>
                <a:spcPts val="0"/>
              </a:spcAft>
              <a:buSzPts val="2500"/>
              <a:buFont typeface="Lexend"/>
              <a:buChar char="●"/>
            </a:pPr>
            <a:r>
              <a:rPr lang="en-US" sz="2500">
                <a:latin typeface="Lexend"/>
                <a:ea typeface="Lexend"/>
                <a:cs typeface="Lexend"/>
                <a:sym typeface="Lexend"/>
              </a:rPr>
              <a:t>Improve accessibility</a:t>
            </a:r>
            <a:endParaRPr sz="2500">
              <a:latin typeface="Lexend"/>
              <a:ea typeface="Lexend"/>
              <a:cs typeface="Lexend"/>
              <a:sym typeface="Lexend"/>
            </a:endParaRPr>
          </a:p>
          <a:p>
            <a:pPr indent="-387350" lvl="0" marL="457200" marR="0" rtl="0" algn="l">
              <a:lnSpc>
                <a:spcPct val="140000"/>
              </a:lnSpc>
              <a:spcBef>
                <a:spcPts val="0"/>
              </a:spcBef>
              <a:spcAft>
                <a:spcPts val="0"/>
              </a:spcAft>
              <a:buSzPts val="2500"/>
              <a:buFont typeface="Lexend"/>
              <a:buChar char="●"/>
            </a:pPr>
            <a:r>
              <a:rPr lang="en-US" sz="2500">
                <a:latin typeface="Lexend"/>
                <a:ea typeface="Lexend"/>
                <a:cs typeface="Lexend"/>
                <a:sym typeface="Lexend"/>
              </a:rPr>
              <a:t>Financial stability for both beneficiaries and CMS.</a:t>
            </a:r>
            <a:endParaRPr sz="2500">
              <a:latin typeface="Lexend"/>
              <a:ea typeface="Lexend"/>
              <a:cs typeface="Lexend"/>
              <a:sym typeface="Lexend"/>
            </a:endParaRPr>
          </a:p>
        </p:txBody>
      </p:sp>
      <p:sp>
        <p:nvSpPr>
          <p:cNvPr id="449" name="Google Shape;449;g318aac0f5ee_0_121"/>
          <p:cNvSpPr txBox="1"/>
          <p:nvPr/>
        </p:nvSpPr>
        <p:spPr>
          <a:xfrm>
            <a:off x="1386755" y="7526374"/>
            <a:ext cx="4227600" cy="2154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t/>
            </a:r>
            <a:endParaRPr/>
          </a:p>
        </p:txBody>
      </p:sp>
      <p:sp>
        <p:nvSpPr>
          <p:cNvPr id="450" name="Google Shape;450;g318aac0f5ee_0_121"/>
          <p:cNvSpPr txBox="1"/>
          <p:nvPr/>
        </p:nvSpPr>
        <p:spPr>
          <a:xfrm>
            <a:off x="7030258" y="7526374"/>
            <a:ext cx="4227600" cy="2154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t/>
            </a:r>
            <a:endParaRPr/>
          </a:p>
        </p:txBody>
      </p:sp>
      <p:sp>
        <p:nvSpPr>
          <p:cNvPr id="451" name="Google Shape;451;g318aac0f5ee_0_121"/>
          <p:cNvSpPr txBox="1"/>
          <p:nvPr/>
        </p:nvSpPr>
        <p:spPr>
          <a:xfrm>
            <a:off x="12673761" y="7526374"/>
            <a:ext cx="4227600" cy="2154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t/>
            </a:r>
            <a:endParaRPr/>
          </a:p>
        </p:txBody>
      </p:sp>
      <p:sp>
        <p:nvSpPr>
          <p:cNvPr id="452" name="Google Shape;452;g318aac0f5ee_0_121"/>
          <p:cNvSpPr txBox="1"/>
          <p:nvPr/>
        </p:nvSpPr>
        <p:spPr>
          <a:xfrm>
            <a:off x="7030218" y="4311579"/>
            <a:ext cx="4227600" cy="3823500"/>
          </a:xfrm>
          <a:prstGeom prst="rect">
            <a:avLst/>
          </a:prstGeom>
          <a:noFill/>
          <a:ln>
            <a:noFill/>
          </a:ln>
        </p:spPr>
        <p:txBody>
          <a:bodyPr anchorCtr="0" anchor="t" bIns="0" lIns="0" spcFirstLastPara="1" rIns="0" wrap="square" tIns="0">
            <a:spAutoFit/>
          </a:bodyPr>
          <a:lstStyle/>
          <a:p>
            <a:pPr indent="-374650" lvl="0" marL="457200" marR="0" rtl="0" algn="l">
              <a:lnSpc>
                <a:spcPct val="140000"/>
              </a:lnSpc>
              <a:spcBef>
                <a:spcPts val="0"/>
              </a:spcBef>
              <a:spcAft>
                <a:spcPts val="0"/>
              </a:spcAft>
              <a:buSzPts val="2300"/>
              <a:buFont typeface="Lexend"/>
              <a:buChar char="●"/>
            </a:pPr>
            <a:r>
              <a:rPr lang="en-US" sz="2300">
                <a:latin typeface="Lexend"/>
                <a:ea typeface="Lexend"/>
                <a:cs typeface="Lexend"/>
                <a:sym typeface="Lexend"/>
              </a:rPr>
              <a:t>Identification of cost-effective alternatives within therapeutic groups</a:t>
            </a:r>
            <a:endParaRPr sz="2300">
              <a:latin typeface="Lexend"/>
              <a:ea typeface="Lexend"/>
              <a:cs typeface="Lexend"/>
              <a:sym typeface="Lexend"/>
            </a:endParaRPr>
          </a:p>
          <a:p>
            <a:pPr indent="-374650" lvl="0" marL="457200" marR="0" rtl="0" algn="l">
              <a:lnSpc>
                <a:spcPct val="140000"/>
              </a:lnSpc>
              <a:spcBef>
                <a:spcPts val="0"/>
              </a:spcBef>
              <a:spcAft>
                <a:spcPts val="0"/>
              </a:spcAft>
              <a:buSzPts val="2300"/>
              <a:buFont typeface="Lexend"/>
              <a:buChar char="●"/>
            </a:pPr>
            <a:r>
              <a:rPr lang="en-US" sz="2300">
                <a:latin typeface="Lexend"/>
                <a:ea typeface="Lexend"/>
                <a:cs typeface="Lexend"/>
                <a:sym typeface="Lexend"/>
              </a:rPr>
              <a:t>Price ceilings</a:t>
            </a:r>
            <a:endParaRPr sz="2300">
              <a:latin typeface="Lexend"/>
              <a:ea typeface="Lexend"/>
              <a:cs typeface="Lexend"/>
              <a:sym typeface="Lexend"/>
            </a:endParaRPr>
          </a:p>
          <a:p>
            <a:pPr indent="-374650" lvl="0" marL="457200" marR="0" rtl="0" algn="l">
              <a:lnSpc>
                <a:spcPct val="140000"/>
              </a:lnSpc>
              <a:spcBef>
                <a:spcPts val="0"/>
              </a:spcBef>
              <a:spcAft>
                <a:spcPts val="0"/>
              </a:spcAft>
              <a:buSzPts val="2300"/>
              <a:buFont typeface="Lexend"/>
              <a:buChar char="●"/>
            </a:pPr>
            <a:r>
              <a:rPr lang="en-US" sz="2300">
                <a:latin typeface="Lexend"/>
                <a:ea typeface="Lexend"/>
                <a:cs typeface="Lexend"/>
                <a:sym typeface="Lexend"/>
              </a:rPr>
              <a:t>Promotion of generic medication alternatives</a:t>
            </a:r>
            <a:endParaRPr sz="2300">
              <a:latin typeface="Lexend"/>
              <a:ea typeface="Lexend"/>
              <a:cs typeface="Lexend"/>
              <a:sym typeface="Lexend"/>
            </a:endParaRPr>
          </a:p>
          <a:p>
            <a:pPr indent="-374650" lvl="0" marL="457200" marR="0" rtl="0" algn="l">
              <a:lnSpc>
                <a:spcPct val="140000"/>
              </a:lnSpc>
              <a:spcBef>
                <a:spcPts val="0"/>
              </a:spcBef>
              <a:spcAft>
                <a:spcPts val="0"/>
              </a:spcAft>
              <a:buSzPts val="2300"/>
              <a:buFont typeface="Lexend"/>
              <a:buChar char="●"/>
            </a:pPr>
            <a:r>
              <a:rPr lang="en-US" sz="2300">
                <a:latin typeface="Lexend"/>
                <a:ea typeface="Lexend"/>
                <a:cs typeface="Lexend"/>
                <a:sym typeface="Lexend"/>
              </a:rPr>
              <a:t>Ensure plasma supply chains are stable</a:t>
            </a:r>
            <a:endParaRPr sz="2300">
              <a:latin typeface="Lexend"/>
              <a:ea typeface="Lexend"/>
              <a:cs typeface="Lexend"/>
              <a:sym typeface="Lexen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7F1F4"/>
        </a:solidFill>
      </p:bgPr>
    </p:bg>
    <p:spTree>
      <p:nvGrpSpPr>
        <p:cNvPr id="456" name="Shape 456"/>
        <p:cNvGrpSpPr/>
        <p:nvPr/>
      </p:nvGrpSpPr>
      <p:grpSpPr>
        <a:xfrm>
          <a:off x="0" y="0"/>
          <a:ext cx="0" cy="0"/>
          <a:chOff x="0" y="0"/>
          <a:chExt cx="0" cy="0"/>
        </a:xfrm>
      </p:grpSpPr>
      <p:grpSp>
        <p:nvGrpSpPr>
          <p:cNvPr id="457" name="Google Shape;457;g318ae3626bf_0_4"/>
          <p:cNvGrpSpPr/>
          <p:nvPr/>
        </p:nvGrpSpPr>
        <p:grpSpPr>
          <a:xfrm>
            <a:off x="0" y="0"/>
            <a:ext cx="11329634" cy="10287066"/>
            <a:chOff x="0" y="0"/>
            <a:chExt cx="2983917" cy="2709333"/>
          </a:xfrm>
        </p:grpSpPr>
        <p:sp>
          <p:nvSpPr>
            <p:cNvPr id="458" name="Google Shape;458;g318ae3626bf_0_4"/>
            <p:cNvSpPr/>
            <p:nvPr/>
          </p:nvSpPr>
          <p:spPr>
            <a:xfrm>
              <a:off x="0" y="0"/>
              <a:ext cx="2983917" cy="2709333"/>
            </a:xfrm>
            <a:custGeom>
              <a:rect b="b" l="l" r="r" t="t"/>
              <a:pathLst>
                <a:path extrusionOk="0" h="2709333" w="2983917">
                  <a:moveTo>
                    <a:pt x="0" y="0"/>
                  </a:moveTo>
                  <a:lnTo>
                    <a:pt x="2983917" y="0"/>
                  </a:lnTo>
                  <a:lnTo>
                    <a:pt x="2983917" y="2709333"/>
                  </a:lnTo>
                  <a:lnTo>
                    <a:pt x="0" y="2709333"/>
                  </a:lnTo>
                  <a:close/>
                </a:path>
              </a:pathLst>
            </a:custGeom>
            <a:solidFill>
              <a:srgbClr val="A1D4E1"/>
            </a:solidFill>
            <a:ln>
              <a:noFill/>
            </a:ln>
          </p:spPr>
        </p:sp>
        <p:sp>
          <p:nvSpPr>
            <p:cNvPr id="459" name="Google Shape;459;g318ae3626bf_0_4"/>
            <p:cNvSpPr txBox="1"/>
            <p:nvPr/>
          </p:nvSpPr>
          <p:spPr>
            <a:xfrm>
              <a:off x="288811" y="160667"/>
              <a:ext cx="2406300" cy="2388000"/>
            </a:xfrm>
            <a:prstGeom prst="rect">
              <a:avLst/>
            </a:prstGeom>
            <a:noFill/>
            <a:ln>
              <a:noFill/>
            </a:ln>
          </p:spPr>
          <p:txBody>
            <a:bodyPr anchorCtr="0" anchor="ctr" bIns="50800" lIns="50800" spcFirstLastPara="1" rIns="50800" wrap="square" tIns="50800">
              <a:noAutofit/>
            </a:bodyPr>
            <a:lstStyle/>
            <a:p>
              <a:pPr indent="-457200" lvl="0" marL="457200" rtl="0" algn="ctr">
                <a:lnSpc>
                  <a:spcPct val="115000"/>
                </a:lnSpc>
                <a:spcBef>
                  <a:spcPts val="0"/>
                </a:spcBef>
                <a:spcAft>
                  <a:spcPts val="0"/>
                </a:spcAft>
                <a:buSzPts val="1100"/>
                <a:buNone/>
              </a:pPr>
              <a:r>
                <a:rPr lang="en-US" sz="3100">
                  <a:solidFill>
                    <a:srgbClr val="294069"/>
                  </a:solidFill>
                  <a:latin typeface="Lexend"/>
                  <a:ea typeface="Lexend"/>
                  <a:cs typeface="Lexend"/>
                  <a:sym typeface="Lexend"/>
                </a:rPr>
                <a:t>Contact us:</a:t>
              </a:r>
              <a:endParaRPr sz="3100">
                <a:solidFill>
                  <a:srgbClr val="294069"/>
                </a:solidFill>
                <a:latin typeface="Lexend"/>
                <a:ea typeface="Lexend"/>
                <a:cs typeface="Lexend"/>
                <a:sym typeface="Lexend"/>
              </a:endParaRPr>
            </a:p>
            <a:p>
              <a:pPr indent="-457200" lvl="0" marL="457200" rtl="0" algn="ctr">
                <a:lnSpc>
                  <a:spcPct val="115000"/>
                </a:lnSpc>
                <a:spcBef>
                  <a:spcPts val="0"/>
                </a:spcBef>
                <a:spcAft>
                  <a:spcPts val="0"/>
                </a:spcAft>
                <a:buSzPts val="1100"/>
                <a:buNone/>
              </a:pPr>
              <a:r>
                <a:rPr lang="en-US" sz="2100">
                  <a:solidFill>
                    <a:srgbClr val="294069"/>
                  </a:solidFill>
                  <a:latin typeface="Lexend"/>
                  <a:ea typeface="Lexend"/>
                  <a:cs typeface="Lexend"/>
                  <a:sym typeface="Lexend"/>
                </a:rPr>
                <a:t>Abigail Davis - abigail.davis@my.utsa.edu</a:t>
              </a:r>
              <a:endParaRPr sz="2100">
                <a:solidFill>
                  <a:srgbClr val="294069"/>
                </a:solidFill>
                <a:latin typeface="Lexend"/>
                <a:ea typeface="Lexend"/>
                <a:cs typeface="Lexend"/>
                <a:sym typeface="Lexend"/>
              </a:endParaRPr>
            </a:p>
            <a:p>
              <a:pPr indent="-457200" lvl="0" marL="457200" rtl="0" algn="ctr">
                <a:lnSpc>
                  <a:spcPct val="115000"/>
                </a:lnSpc>
                <a:spcBef>
                  <a:spcPts val="0"/>
                </a:spcBef>
                <a:spcAft>
                  <a:spcPts val="0"/>
                </a:spcAft>
                <a:buSzPts val="1100"/>
                <a:buNone/>
              </a:pPr>
              <a:r>
                <a:rPr lang="en-US" sz="2100">
                  <a:solidFill>
                    <a:srgbClr val="294069"/>
                  </a:solidFill>
                  <a:latin typeface="Lexend"/>
                  <a:ea typeface="Lexend"/>
                  <a:cs typeface="Lexend"/>
                  <a:sym typeface="Lexend"/>
                </a:rPr>
                <a:t>Rani Misra - rani.misra@my.utsa.edu</a:t>
              </a:r>
              <a:endParaRPr sz="2100">
                <a:solidFill>
                  <a:srgbClr val="294069"/>
                </a:solidFill>
                <a:latin typeface="Lexend"/>
                <a:ea typeface="Lexend"/>
                <a:cs typeface="Lexend"/>
                <a:sym typeface="Lexend"/>
              </a:endParaRPr>
            </a:p>
            <a:p>
              <a:pPr indent="-457200" lvl="0" marL="457200" rtl="0" algn="ctr">
                <a:lnSpc>
                  <a:spcPct val="115000"/>
                </a:lnSpc>
                <a:spcBef>
                  <a:spcPts val="0"/>
                </a:spcBef>
                <a:spcAft>
                  <a:spcPts val="0"/>
                </a:spcAft>
                <a:buSzPts val="1100"/>
                <a:buNone/>
              </a:pPr>
              <a:r>
                <a:rPr lang="en-US" sz="2100">
                  <a:solidFill>
                    <a:srgbClr val="294069"/>
                  </a:solidFill>
                  <a:latin typeface="Lexend"/>
                  <a:ea typeface="Lexend"/>
                  <a:cs typeface="Lexend"/>
                  <a:sym typeface="Lexend"/>
                </a:rPr>
                <a:t>Kashfia Sharmin - kashfia.sharmin@my.utsa.edu</a:t>
              </a:r>
              <a:endParaRPr sz="2100">
                <a:solidFill>
                  <a:srgbClr val="294069"/>
                </a:solidFill>
                <a:latin typeface="Lexend"/>
                <a:ea typeface="Lexend"/>
                <a:cs typeface="Lexend"/>
                <a:sym typeface="Lexend"/>
              </a:endParaRPr>
            </a:p>
            <a:p>
              <a:pPr indent="-457200" lvl="0" marL="457200" rtl="0" algn="ctr">
                <a:lnSpc>
                  <a:spcPct val="115000"/>
                </a:lnSpc>
                <a:spcBef>
                  <a:spcPts val="0"/>
                </a:spcBef>
                <a:spcAft>
                  <a:spcPts val="0"/>
                </a:spcAft>
                <a:buSzPts val="1100"/>
                <a:buNone/>
              </a:pPr>
              <a:r>
                <a:rPr lang="en-US" sz="2100">
                  <a:solidFill>
                    <a:srgbClr val="294069"/>
                  </a:solidFill>
                  <a:latin typeface="Lexend"/>
                  <a:ea typeface="Lexend"/>
                  <a:cs typeface="Lexend"/>
                  <a:sym typeface="Lexend"/>
                </a:rPr>
                <a:t>Cheryl Chiu - cheryl.chiu@my.utsa.edu</a:t>
              </a:r>
              <a:endParaRPr sz="2100">
                <a:solidFill>
                  <a:srgbClr val="294069"/>
                </a:solidFill>
                <a:latin typeface="Lexend"/>
                <a:ea typeface="Lexend"/>
                <a:cs typeface="Lexend"/>
                <a:sym typeface="Lexend"/>
              </a:endParaRPr>
            </a:p>
          </p:txBody>
        </p:sp>
      </p:grpSp>
      <p:sp>
        <p:nvSpPr>
          <p:cNvPr id="460" name="Google Shape;460;g318ae3626bf_0_4"/>
          <p:cNvSpPr txBox="1"/>
          <p:nvPr/>
        </p:nvSpPr>
        <p:spPr>
          <a:xfrm>
            <a:off x="3171663" y="1645400"/>
            <a:ext cx="4986300" cy="1092900"/>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None/>
            </a:pPr>
            <a:r>
              <a:rPr lang="en-US" sz="7100">
                <a:solidFill>
                  <a:srgbClr val="294069"/>
                </a:solidFill>
                <a:latin typeface="Lexend"/>
                <a:ea typeface="Lexend"/>
                <a:cs typeface="Lexend"/>
                <a:sym typeface="Lexend"/>
              </a:rPr>
              <a:t>Questions?</a:t>
            </a:r>
            <a:endParaRPr sz="800">
              <a:latin typeface="Lexend"/>
              <a:ea typeface="Lexend"/>
              <a:cs typeface="Lexend"/>
              <a:sym typeface="Lexend"/>
            </a:endParaRPr>
          </a:p>
        </p:txBody>
      </p:sp>
      <p:sp>
        <p:nvSpPr>
          <p:cNvPr id="461" name="Google Shape;461;g318ae3626bf_0_4"/>
          <p:cNvSpPr/>
          <p:nvPr/>
        </p:nvSpPr>
        <p:spPr>
          <a:xfrm>
            <a:off x="12663826" y="2441552"/>
            <a:ext cx="4299133" cy="5403885"/>
          </a:xfrm>
          <a:custGeom>
            <a:rect b="b" l="l" r="r" t="t"/>
            <a:pathLst>
              <a:path extrusionOk="0" h="2613729" w="2342852">
                <a:moveTo>
                  <a:pt x="0" y="0"/>
                </a:moveTo>
                <a:lnTo>
                  <a:pt x="2342852" y="0"/>
                </a:lnTo>
                <a:lnTo>
                  <a:pt x="2342852" y="2613730"/>
                </a:lnTo>
                <a:lnTo>
                  <a:pt x="0" y="2613730"/>
                </a:lnTo>
                <a:lnTo>
                  <a:pt x="0" y="0"/>
                </a:lnTo>
                <a:close/>
              </a:path>
            </a:pathLst>
          </a:custGeom>
          <a:blipFill rotWithShape="1">
            <a:blip r:embed="rId3">
              <a:alphaModFix/>
            </a:blip>
            <a:stretch>
              <a:fillRect b="0" l="0" r="0" t="0"/>
            </a:stretch>
          </a:blipFill>
          <a:ln>
            <a:noFill/>
          </a:ln>
        </p:spPr>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7F1F4"/>
        </a:solidFill>
      </p:bgPr>
    </p:bg>
    <p:spTree>
      <p:nvGrpSpPr>
        <p:cNvPr id="465" name="Shape 465"/>
        <p:cNvGrpSpPr/>
        <p:nvPr/>
      </p:nvGrpSpPr>
      <p:grpSpPr>
        <a:xfrm>
          <a:off x="0" y="0"/>
          <a:ext cx="0" cy="0"/>
          <a:chOff x="0" y="0"/>
          <a:chExt cx="0" cy="0"/>
        </a:xfrm>
      </p:grpSpPr>
      <p:grpSp>
        <p:nvGrpSpPr>
          <p:cNvPr id="466" name="Google Shape;466;p27"/>
          <p:cNvGrpSpPr/>
          <p:nvPr/>
        </p:nvGrpSpPr>
        <p:grpSpPr>
          <a:xfrm>
            <a:off x="0" y="0"/>
            <a:ext cx="11329558" cy="10287000"/>
            <a:chOff x="0" y="0"/>
            <a:chExt cx="2983917" cy="2709333"/>
          </a:xfrm>
        </p:grpSpPr>
        <p:sp>
          <p:nvSpPr>
            <p:cNvPr id="467" name="Google Shape;467;p27"/>
            <p:cNvSpPr/>
            <p:nvPr/>
          </p:nvSpPr>
          <p:spPr>
            <a:xfrm>
              <a:off x="0" y="0"/>
              <a:ext cx="2983917" cy="2709333"/>
            </a:xfrm>
            <a:custGeom>
              <a:rect b="b" l="l" r="r" t="t"/>
              <a:pathLst>
                <a:path extrusionOk="0" h="2709333" w="2983917">
                  <a:moveTo>
                    <a:pt x="0" y="0"/>
                  </a:moveTo>
                  <a:lnTo>
                    <a:pt x="2983917" y="0"/>
                  </a:lnTo>
                  <a:lnTo>
                    <a:pt x="2983917" y="2709333"/>
                  </a:lnTo>
                  <a:lnTo>
                    <a:pt x="0" y="2709333"/>
                  </a:lnTo>
                  <a:close/>
                </a:path>
              </a:pathLst>
            </a:custGeom>
            <a:solidFill>
              <a:srgbClr val="A1D4E1"/>
            </a:solidFill>
            <a:ln>
              <a:noFill/>
            </a:ln>
          </p:spPr>
        </p:sp>
        <p:sp>
          <p:nvSpPr>
            <p:cNvPr id="468" name="Google Shape;468;p27"/>
            <p:cNvSpPr txBox="1"/>
            <p:nvPr/>
          </p:nvSpPr>
          <p:spPr>
            <a:xfrm>
              <a:off x="149695" y="321242"/>
              <a:ext cx="2406300" cy="2388000"/>
            </a:xfrm>
            <a:prstGeom prst="rect">
              <a:avLst/>
            </a:prstGeom>
            <a:noFill/>
            <a:ln>
              <a:noFill/>
            </a:ln>
          </p:spPr>
          <p:txBody>
            <a:bodyPr anchorCtr="0" anchor="ctr" bIns="50800" lIns="50800" spcFirstLastPara="1" rIns="50800" wrap="square" tIns="50800">
              <a:noAutofit/>
            </a:bodyPr>
            <a:lstStyle/>
            <a:p>
              <a:pPr indent="-457200" lvl="0" marL="457200" rtl="0" algn="l">
                <a:lnSpc>
                  <a:spcPct val="115000"/>
                </a:lnSpc>
                <a:spcBef>
                  <a:spcPts val="0"/>
                </a:spcBef>
                <a:spcAft>
                  <a:spcPts val="0"/>
                </a:spcAft>
                <a:buClr>
                  <a:schemeClr val="dk1"/>
                </a:buClr>
                <a:buSzPts val="1100"/>
                <a:buFont typeface="Arial"/>
                <a:buNone/>
              </a:pPr>
              <a:r>
                <a:rPr lang="en-US" sz="2000">
                  <a:solidFill>
                    <a:schemeClr val="dk1"/>
                  </a:solidFill>
                  <a:latin typeface="Lexend"/>
                  <a:ea typeface="Lexend"/>
                  <a:cs typeface="Lexend"/>
                  <a:sym typeface="Lexend"/>
                </a:rPr>
                <a:t>The Centers for Medicare and Medicaid Services. (2024, July). </a:t>
              </a:r>
              <a:r>
                <a:rPr i="1" lang="en-US" sz="2000">
                  <a:solidFill>
                    <a:schemeClr val="dk1"/>
                  </a:solidFill>
                  <a:latin typeface="Lexend"/>
                  <a:ea typeface="Lexend"/>
                  <a:cs typeface="Lexend"/>
                  <a:sym typeface="Lexend"/>
                </a:rPr>
                <a:t>Medicare monthly enrollment.</a:t>
              </a:r>
              <a:endParaRPr i="1" sz="2000">
                <a:solidFill>
                  <a:schemeClr val="dk1"/>
                </a:solidFill>
                <a:latin typeface="Lexend"/>
                <a:ea typeface="Lexend"/>
                <a:cs typeface="Lexend"/>
                <a:sym typeface="Lexend"/>
              </a:endParaRPr>
            </a:p>
            <a:p>
              <a:pPr indent="-457200" lvl="0" marL="457200" rtl="0" algn="l">
                <a:lnSpc>
                  <a:spcPct val="115000"/>
                </a:lnSpc>
                <a:spcBef>
                  <a:spcPts val="0"/>
                </a:spcBef>
                <a:spcAft>
                  <a:spcPts val="0"/>
                </a:spcAft>
                <a:buClr>
                  <a:schemeClr val="dk1"/>
                </a:buClr>
                <a:buSzPts val="1100"/>
                <a:buFont typeface="Arial"/>
                <a:buNone/>
              </a:pPr>
              <a:r>
                <a:rPr lang="en-US" sz="2000" u="sng">
                  <a:solidFill>
                    <a:srgbClr val="1155CC"/>
                  </a:solidFill>
                  <a:latin typeface="Lexend"/>
                  <a:ea typeface="Lexend"/>
                  <a:cs typeface="Lexend"/>
                  <a:sym typeface="Lexend"/>
                  <a:hlinkClick r:id="rId3">
                    <a:extLst>
                      <a:ext uri="{A12FA001-AC4F-418D-AE19-62706E023703}">
                        <ahyp:hlinkClr val="tx"/>
                      </a:ext>
                    </a:extLst>
                  </a:hlinkClick>
                </a:rPr>
                <a:t>https://data.cms.gov/summary-statistics-on-beneficiary-enrollment/medicare-and-medicaid-reports/medicare-monthly-enrollment/data?query=%7B%22filters%22%3A%7B%22list%22%3A%5B%7B%22conditions%22%3A%5B%7B%22column%22%3A%7B%22value%22%3A%22YEAR%22%7D%2C%22comparator%22%3A%7B%22value%22%3A%22%3D%22%7D%2C%22filterValue%22%3A%5B%222018%22%5D%7D%5D%7D%5D%2C%22rootConjunction%22%3A%7B%22value%22%3A%22AND%22%7D%7D%2C%22keywords%22%3A%22%22%2C%22offset%22%3A0%2C%22limit%22%3A10%2C%22sort%22%3A%7B%22sortBy%22%3Anull%2C%22sortOrder%22%3Anull%7D%2C%22columns%22%3A%5B%22YEAR%22%2C%22B_TOT_BENES%22%5D%7D</a:t>
              </a:r>
              <a:endParaRPr sz="2000">
                <a:solidFill>
                  <a:schemeClr val="dk1"/>
                </a:solidFill>
                <a:latin typeface="Lexend"/>
                <a:ea typeface="Lexend"/>
                <a:cs typeface="Lexend"/>
                <a:sym typeface="Lexend"/>
              </a:endParaRPr>
            </a:p>
            <a:p>
              <a:pPr indent="-457200" lvl="0" marL="457200" rtl="0" algn="l">
                <a:lnSpc>
                  <a:spcPct val="115000"/>
                </a:lnSpc>
                <a:spcBef>
                  <a:spcPts val="0"/>
                </a:spcBef>
                <a:spcAft>
                  <a:spcPts val="0"/>
                </a:spcAft>
                <a:buClr>
                  <a:schemeClr val="dk1"/>
                </a:buClr>
                <a:buSzPts val="1100"/>
                <a:buFont typeface="Arial"/>
                <a:buNone/>
              </a:pPr>
              <a:r>
                <a:t/>
              </a:r>
              <a:endParaRPr sz="2000">
                <a:solidFill>
                  <a:schemeClr val="dk1"/>
                </a:solidFill>
                <a:latin typeface="Lexend"/>
                <a:ea typeface="Lexend"/>
                <a:cs typeface="Lexend"/>
                <a:sym typeface="Lexend"/>
              </a:endParaRPr>
            </a:p>
            <a:p>
              <a:pPr indent="-457200" lvl="0" marL="457200" rtl="0" algn="l">
                <a:lnSpc>
                  <a:spcPct val="115000"/>
                </a:lnSpc>
                <a:spcBef>
                  <a:spcPts val="0"/>
                </a:spcBef>
                <a:spcAft>
                  <a:spcPts val="0"/>
                </a:spcAft>
                <a:buClr>
                  <a:schemeClr val="dk1"/>
                </a:buClr>
                <a:buSzPts val="1100"/>
                <a:buFont typeface="Arial"/>
                <a:buNone/>
              </a:pPr>
              <a:r>
                <a:rPr lang="en-US" sz="2000">
                  <a:solidFill>
                    <a:schemeClr val="dk1"/>
                  </a:solidFill>
                  <a:latin typeface="Lexend"/>
                  <a:ea typeface="Lexend"/>
                  <a:cs typeface="Lexend"/>
                  <a:sym typeface="Lexend"/>
                </a:rPr>
                <a:t>Lu, R., Hwang, Y., Liu, I., Lee, C., Tsai, H., Li, H., &amp; Wu, H. (2020, January 02). Development of therapeutic antibodies for the treatment of diseases. </a:t>
              </a:r>
              <a:r>
                <a:rPr i="1" lang="en-US" sz="2000">
                  <a:solidFill>
                    <a:schemeClr val="dk1"/>
                  </a:solidFill>
                  <a:latin typeface="Lexend"/>
                  <a:ea typeface="Lexend"/>
                  <a:cs typeface="Lexend"/>
                  <a:sym typeface="Lexend"/>
                </a:rPr>
                <a:t>Journal of Biomedical Science, 27</a:t>
              </a:r>
              <a:r>
                <a:rPr lang="en-US" sz="2000">
                  <a:solidFill>
                    <a:schemeClr val="dk1"/>
                  </a:solidFill>
                  <a:latin typeface="Lexend"/>
                  <a:ea typeface="Lexend"/>
                  <a:cs typeface="Lexend"/>
                  <a:sym typeface="Lexend"/>
                </a:rPr>
                <a:t>(1)</a:t>
              </a:r>
              <a:r>
                <a:rPr i="1" lang="en-US" sz="2000">
                  <a:solidFill>
                    <a:schemeClr val="dk1"/>
                  </a:solidFill>
                  <a:latin typeface="Lexend"/>
                  <a:ea typeface="Lexend"/>
                  <a:cs typeface="Lexend"/>
                  <a:sym typeface="Lexend"/>
                </a:rPr>
                <a:t>. </a:t>
              </a:r>
              <a:r>
                <a:rPr lang="en-US" sz="2000" u="sng">
                  <a:solidFill>
                    <a:srgbClr val="1155CC"/>
                  </a:solidFill>
                  <a:latin typeface="Lexend"/>
                  <a:ea typeface="Lexend"/>
                  <a:cs typeface="Lexend"/>
                  <a:sym typeface="Lexend"/>
                  <a:hlinkClick r:id="rId4">
                    <a:extLst>
                      <a:ext uri="{A12FA001-AC4F-418D-AE19-62706E023703}">
                        <ahyp:hlinkClr val="tx"/>
                      </a:ext>
                    </a:extLst>
                  </a:hlinkClick>
                </a:rPr>
                <a:t>https://jbiomedsci.biomedcentral.com/articles/10.1186/s12929-019-0592-z</a:t>
              </a:r>
              <a:endParaRPr sz="2000">
                <a:solidFill>
                  <a:schemeClr val="dk1"/>
                </a:solidFill>
                <a:latin typeface="Lexend"/>
                <a:ea typeface="Lexend"/>
                <a:cs typeface="Lexend"/>
                <a:sym typeface="Lexend"/>
              </a:endParaRPr>
            </a:p>
            <a:p>
              <a:pPr indent="0" lvl="0" marL="0" rtl="0" algn="l">
                <a:lnSpc>
                  <a:spcPct val="115000"/>
                </a:lnSpc>
                <a:spcBef>
                  <a:spcPts val="0"/>
                </a:spcBef>
                <a:spcAft>
                  <a:spcPts val="0"/>
                </a:spcAft>
                <a:buClr>
                  <a:schemeClr val="dk1"/>
                </a:buClr>
                <a:buSzPts val="1100"/>
                <a:buFont typeface="Arial"/>
                <a:buNone/>
              </a:pPr>
              <a:r>
                <a:t/>
              </a:r>
              <a:endParaRPr sz="2000">
                <a:solidFill>
                  <a:schemeClr val="dk1"/>
                </a:solidFill>
                <a:latin typeface="Lexend"/>
                <a:ea typeface="Lexend"/>
                <a:cs typeface="Lexend"/>
                <a:sym typeface="Lexend"/>
              </a:endParaRPr>
            </a:p>
            <a:p>
              <a:pPr indent="-457200" lvl="0" marL="457200" rtl="0" algn="l">
                <a:lnSpc>
                  <a:spcPct val="115000"/>
                </a:lnSpc>
                <a:spcBef>
                  <a:spcPts val="0"/>
                </a:spcBef>
                <a:spcAft>
                  <a:spcPts val="0"/>
                </a:spcAft>
                <a:buClr>
                  <a:schemeClr val="dk1"/>
                </a:buClr>
                <a:buSzPts val="1100"/>
                <a:buFont typeface="Arial"/>
                <a:buNone/>
              </a:pPr>
              <a:r>
                <a:rPr lang="en-US" sz="2000">
                  <a:solidFill>
                    <a:schemeClr val="dk1"/>
                  </a:solidFill>
                  <a:latin typeface="Lexend"/>
                  <a:ea typeface="Lexend"/>
                  <a:cs typeface="Lexend"/>
                  <a:sym typeface="Lexend"/>
                </a:rPr>
                <a:t>Hartmann, J., &amp; Klein, H. G. (2020, September 09). Supply and demand for plasma-derived medicinal products - A critical reassessment amid the COVID-19 pandemic. </a:t>
              </a:r>
              <a:r>
                <a:rPr i="1" lang="en-US" sz="2000">
                  <a:solidFill>
                    <a:schemeClr val="dk1"/>
                  </a:solidFill>
                  <a:latin typeface="Lexend"/>
                  <a:ea typeface="Lexend"/>
                  <a:cs typeface="Lexend"/>
                  <a:sym typeface="Lexend"/>
                </a:rPr>
                <a:t>Transfusion 60</a:t>
              </a:r>
              <a:r>
                <a:rPr lang="en-US" sz="2000">
                  <a:solidFill>
                    <a:schemeClr val="dk1"/>
                  </a:solidFill>
                  <a:latin typeface="Lexend"/>
                  <a:ea typeface="Lexend"/>
                  <a:cs typeface="Lexend"/>
                  <a:sym typeface="Lexend"/>
                </a:rPr>
                <a:t>(11), 2748-2752. </a:t>
              </a:r>
              <a:r>
                <a:rPr lang="en-US" sz="2000" u="sng">
                  <a:solidFill>
                    <a:srgbClr val="1155CC"/>
                  </a:solidFill>
                  <a:latin typeface="Lexend"/>
                  <a:ea typeface="Lexend"/>
                  <a:cs typeface="Lexend"/>
                  <a:sym typeface="Lexend"/>
                  <a:hlinkClick r:id="rId5">
                    <a:extLst>
                      <a:ext uri="{A12FA001-AC4F-418D-AE19-62706E023703}">
                        <ahyp:hlinkClr val="tx"/>
                      </a:ext>
                    </a:extLst>
                  </a:hlinkClick>
                </a:rPr>
                <a:t>https://pmc.ncbi.nlm.nih.gov/articles/PMC7460929/</a:t>
              </a:r>
              <a:r>
                <a:rPr lang="en-US" sz="2000">
                  <a:solidFill>
                    <a:schemeClr val="dk1"/>
                  </a:solidFill>
                  <a:latin typeface="Lexend"/>
                  <a:ea typeface="Lexend"/>
                  <a:cs typeface="Lexend"/>
                  <a:sym typeface="Lexend"/>
                </a:rPr>
                <a:t> </a:t>
              </a:r>
              <a:endParaRPr sz="2600">
                <a:solidFill>
                  <a:schemeClr val="dk1"/>
                </a:solidFill>
                <a:latin typeface="Lexend"/>
                <a:ea typeface="Lexend"/>
                <a:cs typeface="Lexend"/>
                <a:sym typeface="Lexend"/>
              </a:endParaRPr>
            </a:p>
          </p:txBody>
        </p:sp>
      </p:grpSp>
      <p:sp>
        <p:nvSpPr>
          <p:cNvPr id="469" name="Google Shape;469;p27"/>
          <p:cNvSpPr txBox="1"/>
          <p:nvPr/>
        </p:nvSpPr>
        <p:spPr>
          <a:xfrm>
            <a:off x="2541225" y="126825"/>
            <a:ext cx="8079300" cy="1092900"/>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None/>
            </a:pPr>
            <a:r>
              <a:rPr lang="en-US" sz="7100">
                <a:solidFill>
                  <a:srgbClr val="294069"/>
                </a:solidFill>
                <a:latin typeface="Lexend"/>
                <a:ea typeface="Lexend"/>
                <a:cs typeface="Lexend"/>
                <a:sym typeface="Lexend"/>
              </a:rPr>
              <a:t>Citations</a:t>
            </a:r>
            <a:endParaRPr sz="800">
              <a:latin typeface="Lexend"/>
              <a:ea typeface="Lexend"/>
              <a:cs typeface="Lexend"/>
              <a:sym typeface="Lexend"/>
            </a:endParaRPr>
          </a:p>
        </p:txBody>
      </p:sp>
      <p:sp>
        <p:nvSpPr>
          <p:cNvPr id="470" name="Google Shape;470;p27"/>
          <p:cNvSpPr/>
          <p:nvPr/>
        </p:nvSpPr>
        <p:spPr>
          <a:xfrm>
            <a:off x="12663826" y="2441552"/>
            <a:ext cx="4299133" cy="5403885"/>
          </a:xfrm>
          <a:custGeom>
            <a:rect b="b" l="l" r="r" t="t"/>
            <a:pathLst>
              <a:path extrusionOk="0" h="2613729" w="2342852">
                <a:moveTo>
                  <a:pt x="0" y="0"/>
                </a:moveTo>
                <a:lnTo>
                  <a:pt x="2342852" y="0"/>
                </a:lnTo>
                <a:lnTo>
                  <a:pt x="2342852" y="2613730"/>
                </a:lnTo>
                <a:lnTo>
                  <a:pt x="0" y="2613730"/>
                </a:lnTo>
                <a:lnTo>
                  <a:pt x="0" y="0"/>
                </a:lnTo>
                <a:close/>
              </a:path>
            </a:pathLst>
          </a:custGeom>
          <a:blipFill rotWithShape="1">
            <a:blip r:embed="rId6">
              <a:alphaModFix/>
            </a:blip>
            <a:stretch>
              <a:fillRect b="0" l="0" r="0" t="0"/>
            </a:stretch>
          </a:blipFill>
          <a:ln>
            <a:noFill/>
          </a:ln>
        </p:spPr>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7F1F4"/>
        </a:solidFill>
      </p:bgPr>
    </p:bg>
    <p:spTree>
      <p:nvGrpSpPr>
        <p:cNvPr id="116" name="Shape 116"/>
        <p:cNvGrpSpPr/>
        <p:nvPr/>
      </p:nvGrpSpPr>
      <p:grpSpPr>
        <a:xfrm>
          <a:off x="0" y="0"/>
          <a:ext cx="0" cy="0"/>
          <a:chOff x="0" y="0"/>
          <a:chExt cx="0" cy="0"/>
        </a:xfrm>
      </p:grpSpPr>
      <p:grpSp>
        <p:nvGrpSpPr>
          <p:cNvPr id="117" name="Google Shape;117;p3"/>
          <p:cNvGrpSpPr/>
          <p:nvPr/>
        </p:nvGrpSpPr>
        <p:grpSpPr>
          <a:xfrm>
            <a:off x="0" y="0"/>
            <a:ext cx="18288000" cy="2612220"/>
            <a:chOff x="0" y="0"/>
            <a:chExt cx="4816593" cy="687992"/>
          </a:xfrm>
        </p:grpSpPr>
        <p:sp>
          <p:nvSpPr>
            <p:cNvPr id="118" name="Google Shape;118;p3"/>
            <p:cNvSpPr/>
            <p:nvPr/>
          </p:nvSpPr>
          <p:spPr>
            <a:xfrm>
              <a:off x="0" y="0"/>
              <a:ext cx="4816592" cy="687992"/>
            </a:xfrm>
            <a:custGeom>
              <a:rect b="b" l="l" r="r" t="t"/>
              <a:pathLst>
                <a:path extrusionOk="0" h="687992" w="4816592">
                  <a:moveTo>
                    <a:pt x="0" y="0"/>
                  </a:moveTo>
                  <a:lnTo>
                    <a:pt x="4816592" y="0"/>
                  </a:lnTo>
                  <a:lnTo>
                    <a:pt x="4816592" y="687992"/>
                  </a:lnTo>
                  <a:lnTo>
                    <a:pt x="0" y="687992"/>
                  </a:lnTo>
                  <a:close/>
                </a:path>
              </a:pathLst>
            </a:custGeom>
            <a:solidFill>
              <a:srgbClr val="A1D4E1"/>
            </a:solidFill>
            <a:ln>
              <a:noFill/>
            </a:ln>
          </p:spPr>
        </p:sp>
        <p:sp>
          <p:nvSpPr>
            <p:cNvPr id="119" name="Google Shape;119;p3"/>
            <p:cNvSpPr txBox="1"/>
            <p:nvPr/>
          </p:nvSpPr>
          <p:spPr>
            <a:xfrm>
              <a:off x="0" y="0"/>
              <a:ext cx="4816593" cy="687992"/>
            </a:xfrm>
            <a:prstGeom prst="rect">
              <a:avLst/>
            </a:prstGeom>
            <a:noFill/>
            <a:ln>
              <a:noFill/>
            </a:ln>
          </p:spPr>
          <p:txBody>
            <a:bodyPr anchorCtr="0" anchor="ctr" bIns="50800" lIns="50800" spcFirstLastPara="1" rIns="50800" wrap="square" tIns="50800">
              <a:noAutofit/>
            </a:bodyPr>
            <a:lstStyle/>
            <a:p>
              <a:pPr indent="0" lvl="0" marL="0" marR="0" rtl="0" algn="ctr">
                <a:lnSpc>
                  <a:spcPct val="14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20" name="Google Shape;120;p3"/>
          <p:cNvGrpSpPr/>
          <p:nvPr/>
        </p:nvGrpSpPr>
        <p:grpSpPr>
          <a:xfrm>
            <a:off x="1028700" y="781999"/>
            <a:ext cx="16230600" cy="1830221"/>
            <a:chOff x="0" y="0"/>
            <a:chExt cx="4274726" cy="482034"/>
          </a:xfrm>
        </p:grpSpPr>
        <p:sp>
          <p:nvSpPr>
            <p:cNvPr id="121" name="Google Shape;121;p3"/>
            <p:cNvSpPr/>
            <p:nvPr/>
          </p:nvSpPr>
          <p:spPr>
            <a:xfrm>
              <a:off x="0" y="0"/>
              <a:ext cx="4274726" cy="482034"/>
            </a:xfrm>
            <a:custGeom>
              <a:rect b="b" l="l" r="r" t="t"/>
              <a:pathLst>
                <a:path extrusionOk="0" h="482034" w="4274726">
                  <a:moveTo>
                    <a:pt x="0" y="0"/>
                  </a:moveTo>
                  <a:lnTo>
                    <a:pt x="4274726" y="0"/>
                  </a:lnTo>
                  <a:lnTo>
                    <a:pt x="4274726" y="482034"/>
                  </a:lnTo>
                  <a:lnTo>
                    <a:pt x="0" y="482034"/>
                  </a:lnTo>
                  <a:close/>
                </a:path>
              </a:pathLst>
            </a:custGeom>
            <a:solidFill>
              <a:srgbClr val="F4956F"/>
            </a:solidFill>
            <a:ln>
              <a:noFill/>
            </a:ln>
          </p:spPr>
        </p:sp>
        <p:sp>
          <p:nvSpPr>
            <p:cNvPr id="122" name="Google Shape;122;p3"/>
            <p:cNvSpPr txBox="1"/>
            <p:nvPr/>
          </p:nvSpPr>
          <p:spPr>
            <a:xfrm>
              <a:off x="0" y="0"/>
              <a:ext cx="4274726" cy="482034"/>
            </a:xfrm>
            <a:prstGeom prst="rect">
              <a:avLst/>
            </a:prstGeom>
            <a:noFill/>
            <a:ln>
              <a:noFill/>
            </a:ln>
          </p:spPr>
          <p:txBody>
            <a:bodyPr anchorCtr="0" anchor="ctr" bIns="50800" lIns="50800" spcFirstLastPara="1" rIns="50800" wrap="square" tIns="50800">
              <a:noAutofit/>
            </a:bodyPr>
            <a:lstStyle/>
            <a:p>
              <a:pPr indent="0" lvl="0" marL="0" marR="0" rtl="0" algn="ctr">
                <a:lnSpc>
                  <a:spcPct val="14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23" name="Google Shape;123;p3"/>
          <p:cNvGrpSpPr/>
          <p:nvPr/>
        </p:nvGrpSpPr>
        <p:grpSpPr>
          <a:xfrm>
            <a:off x="1028700" y="2612220"/>
            <a:ext cx="16230600" cy="6646080"/>
            <a:chOff x="0" y="0"/>
            <a:chExt cx="4274726" cy="1750408"/>
          </a:xfrm>
        </p:grpSpPr>
        <p:sp>
          <p:nvSpPr>
            <p:cNvPr id="124" name="Google Shape;124;p3"/>
            <p:cNvSpPr/>
            <p:nvPr/>
          </p:nvSpPr>
          <p:spPr>
            <a:xfrm>
              <a:off x="0" y="0"/>
              <a:ext cx="4274726" cy="1750408"/>
            </a:xfrm>
            <a:custGeom>
              <a:rect b="b" l="l" r="r" t="t"/>
              <a:pathLst>
                <a:path extrusionOk="0" h="1750408" w="4274726">
                  <a:moveTo>
                    <a:pt x="0" y="0"/>
                  </a:moveTo>
                  <a:lnTo>
                    <a:pt x="4274726" y="0"/>
                  </a:lnTo>
                  <a:lnTo>
                    <a:pt x="4274726" y="1750408"/>
                  </a:lnTo>
                  <a:lnTo>
                    <a:pt x="0" y="1750408"/>
                  </a:lnTo>
                  <a:close/>
                </a:path>
              </a:pathLst>
            </a:custGeom>
            <a:solidFill>
              <a:srgbClr val="FFFFFF"/>
            </a:solidFill>
            <a:ln>
              <a:noFill/>
            </a:ln>
          </p:spPr>
        </p:sp>
        <p:sp>
          <p:nvSpPr>
            <p:cNvPr id="125" name="Google Shape;125;p3"/>
            <p:cNvSpPr txBox="1"/>
            <p:nvPr/>
          </p:nvSpPr>
          <p:spPr>
            <a:xfrm>
              <a:off x="0" y="0"/>
              <a:ext cx="4274726" cy="1750408"/>
            </a:xfrm>
            <a:prstGeom prst="rect">
              <a:avLst/>
            </a:prstGeom>
            <a:noFill/>
            <a:ln>
              <a:noFill/>
            </a:ln>
          </p:spPr>
          <p:txBody>
            <a:bodyPr anchorCtr="0" anchor="ctr" bIns="50800" lIns="50800" spcFirstLastPara="1" rIns="50800" wrap="square" tIns="50800">
              <a:noAutofit/>
            </a:bodyPr>
            <a:lstStyle/>
            <a:p>
              <a:pPr indent="0" lvl="0" marL="0" marR="0" rtl="0" algn="ctr">
                <a:lnSpc>
                  <a:spcPct val="14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26" name="Google Shape;126;p3"/>
          <p:cNvSpPr txBox="1"/>
          <p:nvPr/>
        </p:nvSpPr>
        <p:spPr>
          <a:xfrm>
            <a:off x="1796737" y="1209675"/>
            <a:ext cx="14694600" cy="1185300"/>
          </a:xfrm>
          <a:prstGeom prst="rect">
            <a:avLst/>
          </a:prstGeom>
          <a:noFill/>
          <a:ln>
            <a:noFill/>
          </a:ln>
        </p:spPr>
        <p:txBody>
          <a:bodyPr anchorCtr="0" anchor="t" bIns="0" lIns="0" spcFirstLastPara="1" rIns="0" wrap="square" tIns="0">
            <a:spAutoFit/>
          </a:bodyPr>
          <a:lstStyle/>
          <a:p>
            <a:pPr indent="0" lvl="0" marL="0" marR="0" rtl="0" algn="ctr">
              <a:lnSpc>
                <a:spcPct val="110000"/>
              </a:lnSpc>
              <a:spcBef>
                <a:spcPts val="0"/>
              </a:spcBef>
              <a:spcAft>
                <a:spcPts val="0"/>
              </a:spcAft>
              <a:buNone/>
            </a:pPr>
            <a:r>
              <a:rPr lang="en-US" sz="7700">
                <a:solidFill>
                  <a:srgbClr val="FFFFFF"/>
                </a:solidFill>
                <a:latin typeface="Lexend"/>
                <a:ea typeface="Lexend"/>
                <a:cs typeface="Lexend"/>
                <a:sym typeface="Lexend"/>
              </a:rPr>
              <a:t>Our Data</a:t>
            </a:r>
            <a:endParaRPr>
              <a:latin typeface="Lexend"/>
              <a:ea typeface="Lexend"/>
              <a:cs typeface="Lexend"/>
              <a:sym typeface="Lexend"/>
            </a:endParaRPr>
          </a:p>
        </p:txBody>
      </p:sp>
      <p:sp>
        <p:nvSpPr>
          <p:cNvPr id="127" name="Google Shape;127;p3"/>
          <p:cNvSpPr txBox="1"/>
          <p:nvPr/>
        </p:nvSpPr>
        <p:spPr>
          <a:xfrm>
            <a:off x="1796737" y="3352715"/>
            <a:ext cx="14440800" cy="2154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t/>
            </a:r>
            <a:endParaRPr/>
          </a:p>
        </p:txBody>
      </p:sp>
      <p:sp>
        <p:nvSpPr>
          <p:cNvPr id="128" name="Google Shape;128;p3"/>
          <p:cNvSpPr/>
          <p:nvPr/>
        </p:nvSpPr>
        <p:spPr>
          <a:xfrm>
            <a:off x="11713424" y="3122350"/>
            <a:ext cx="5145199" cy="5737851"/>
          </a:xfrm>
          <a:custGeom>
            <a:rect b="b" l="l" r="r" t="t"/>
            <a:pathLst>
              <a:path extrusionOk="0" h="2729061" w="2886507">
                <a:moveTo>
                  <a:pt x="0" y="0"/>
                </a:moveTo>
                <a:lnTo>
                  <a:pt x="2886507" y="0"/>
                </a:lnTo>
                <a:lnTo>
                  <a:pt x="2886507" y="2729062"/>
                </a:lnTo>
                <a:lnTo>
                  <a:pt x="0" y="2729062"/>
                </a:lnTo>
                <a:lnTo>
                  <a:pt x="0" y="0"/>
                </a:lnTo>
                <a:close/>
              </a:path>
            </a:pathLst>
          </a:custGeom>
          <a:blipFill rotWithShape="1">
            <a:blip r:embed="rId3">
              <a:alphaModFix/>
            </a:blip>
            <a:stretch>
              <a:fillRect b="0" l="0" r="0" t="0"/>
            </a:stretch>
          </a:blipFill>
          <a:ln>
            <a:noFill/>
          </a:ln>
        </p:spPr>
      </p:sp>
      <p:sp>
        <p:nvSpPr>
          <p:cNvPr id="129" name="Google Shape;129;p3"/>
          <p:cNvSpPr txBox="1"/>
          <p:nvPr/>
        </p:nvSpPr>
        <p:spPr>
          <a:xfrm>
            <a:off x="1816725" y="3192025"/>
            <a:ext cx="9060300" cy="5320200"/>
          </a:xfrm>
          <a:prstGeom prst="rect">
            <a:avLst/>
          </a:prstGeom>
          <a:noFill/>
          <a:ln>
            <a:noFill/>
          </a:ln>
        </p:spPr>
        <p:txBody>
          <a:bodyPr anchorCtr="0" anchor="t" bIns="91425" lIns="91425" spcFirstLastPara="1" rIns="91425" wrap="square" tIns="91425">
            <a:noAutofit/>
          </a:bodyPr>
          <a:lstStyle/>
          <a:p>
            <a:pPr indent="-419100" lvl="0" marL="457200" rtl="0" algn="l">
              <a:spcBef>
                <a:spcPts val="0"/>
              </a:spcBef>
              <a:spcAft>
                <a:spcPts val="0"/>
              </a:spcAft>
              <a:buClr>
                <a:schemeClr val="dk1"/>
              </a:buClr>
              <a:buSzPts val="3000"/>
              <a:buFont typeface="Lexend"/>
              <a:buChar char="●"/>
            </a:pPr>
            <a:r>
              <a:rPr lang="en-US" sz="3000">
                <a:solidFill>
                  <a:schemeClr val="dk1"/>
                </a:solidFill>
                <a:latin typeface="Lexend"/>
                <a:ea typeface="Lexend"/>
                <a:cs typeface="Lexend"/>
                <a:sym typeface="Lexend"/>
              </a:rPr>
              <a:t>Medicare Part B Spending by Drug</a:t>
            </a:r>
            <a:endParaRPr sz="3000">
              <a:solidFill>
                <a:schemeClr val="dk1"/>
              </a:solidFill>
              <a:latin typeface="Lexend"/>
              <a:ea typeface="Lexend"/>
              <a:cs typeface="Lexend"/>
              <a:sym typeface="Lexend"/>
            </a:endParaRPr>
          </a:p>
          <a:p>
            <a:pPr indent="-419100" lvl="2" marL="1371600" rtl="0" algn="l">
              <a:spcBef>
                <a:spcPts val="0"/>
              </a:spcBef>
              <a:spcAft>
                <a:spcPts val="0"/>
              </a:spcAft>
              <a:buClr>
                <a:schemeClr val="dk1"/>
              </a:buClr>
              <a:buSzPts val="3000"/>
              <a:buFont typeface="Lexend"/>
              <a:buChar char="➢"/>
            </a:pPr>
            <a:r>
              <a:rPr lang="en-US" sz="3000">
                <a:solidFill>
                  <a:schemeClr val="dk1"/>
                </a:solidFill>
                <a:latin typeface="Lexend"/>
                <a:ea typeface="Lexend"/>
                <a:cs typeface="Lexend"/>
                <a:sym typeface="Lexend"/>
              </a:rPr>
              <a:t>Collected by the Centers for Medicare and Medicaid Services (CMS)</a:t>
            </a:r>
            <a:endParaRPr sz="3000">
              <a:solidFill>
                <a:schemeClr val="dk1"/>
              </a:solidFill>
              <a:latin typeface="Lexend"/>
              <a:ea typeface="Lexend"/>
              <a:cs typeface="Lexend"/>
              <a:sym typeface="Lexend"/>
            </a:endParaRPr>
          </a:p>
          <a:p>
            <a:pPr indent="-419100" lvl="0" marL="457200" rtl="0" algn="l">
              <a:spcBef>
                <a:spcPts val="0"/>
              </a:spcBef>
              <a:spcAft>
                <a:spcPts val="0"/>
              </a:spcAft>
              <a:buClr>
                <a:schemeClr val="dk1"/>
              </a:buClr>
              <a:buSzPts val="3000"/>
              <a:buFont typeface="Lexend"/>
              <a:buChar char="●"/>
            </a:pPr>
            <a:r>
              <a:rPr lang="en-US" sz="3000">
                <a:solidFill>
                  <a:schemeClr val="dk1"/>
                </a:solidFill>
                <a:latin typeface="Lexend"/>
                <a:ea typeface="Lexend"/>
                <a:cs typeface="Lexend"/>
                <a:sym typeface="Lexend"/>
              </a:rPr>
              <a:t>Immune Globulin (IgG) subset</a:t>
            </a:r>
            <a:endParaRPr sz="3000">
              <a:solidFill>
                <a:schemeClr val="dk1"/>
              </a:solidFill>
              <a:latin typeface="Lexend"/>
              <a:ea typeface="Lexend"/>
              <a:cs typeface="Lexend"/>
              <a:sym typeface="Lexend"/>
            </a:endParaRPr>
          </a:p>
          <a:p>
            <a:pPr indent="-419100" lvl="2" marL="1371600" rtl="0" algn="l">
              <a:lnSpc>
                <a:spcPct val="115000"/>
              </a:lnSpc>
              <a:spcBef>
                <a:spcPts val="0"/>
              </a:spcBef>
              <a:spcAft>
                <a:spcPts val="0"/>
              </a:spcAft>
              <a:buClr>
                <a:schemeClr val="dk1"/>
              </a:buClr>
              <a:buSzPts val="3000"/>
              <a:buFont typeface="Lexend"/>
              <a:buChar char="➢"/>
            </a:pPr>
            <a:r>
              <a:rPr lang="en-US" sz="3000">
                <a:solidFill>
                  <a:schemeClr val="dk1"/>
                </a:solidFill>
                <a:latin typeface="Lexend"/>
                <a:ea typeface="Lexend"/>
                <a:cs typeface="Lexend"/>
                <a:sym typeface="Lexend"/>
              </a:rPr>
              <a:t> 363,092 Medicare beneficiaries</a:t>
            </a:r>
            <a:endParaRPr sz="3000">
              <a:solidFill>
                <a:schemeClr val="dk1"/>
              </a:solidFill>
              <a:latin typeface="Lexend"/>
              <a:ea typeface="Lexend"/>
              <a:cs typeface="Lexend"/>
              <a:sym typeface="Lexend"/>
            </a:endParaRPr>
          </a:p>
          <a:p>
            <a:pPr indent="-419100" lvl="2" marL="1371600" rtl="0" algn="l">
              <a:lnSpc>
                <a:spcPct val="115000"/>
              </a:lnSpc>
              <a:spcBef>
                <a:spcPts val="0"/>
              </a:spcBef>
              <a:spcAft>
                <a:spcPts val="0"/>
              </a:spcAft>
              <a:buClr>
                <a:schemeClr val="dk1"/>
              </a:buClr>
              <a:buSzPts val="3000"/>
              <a:buFont typeface="Lexend"/>
              <a:buChar char="➢"/>
            </a:pPr>
            <a:r>
              <a:rPr lang="en-US" sz="3000">
                <a:solidFill>
                  <a:schemeClr val="dk1"/>
                </a:solidFill>
                <a:latin typeface="Lexend"/>
                <a:ea typeface="Lexend"/>
                <a:cs typeface="Lexend"/>
                <a:sym typeface="Lexend"/>
              </a:rPr>
              <a:t>Best-selling drugs in the pharmaceutical market</a:t>
            </a:r>
            <a:endParaRPr sz="3000">
              <a:solidFill>
                <a:schemeClr val="dk1"/>
              </a:solidFill>
              <a:latin typeface="Lexend"/>
              <a:ea typeface="Lexend"/>
              <a:cs typeface="Lexend"/>
              <a:sym typeface="Lexend"/>
            </a:endParaRPr>
          </a:p>
          <a:p>
            <a:pPr indent="-419100" lvl="0" marL="457200" rtl="0" algn="l">
              <a:spcBef>
                <a:spcPts val="0"/>
              </a:spcBef>
              <a:spcAft>
                <a:spcPts val="0"/>
              </a:spcAft>
              <a:buClr>
                <a:schemeClr val="dk1"/>
              </a:buClr>
              <a:buSzPts val="3000"/>
              <a:buFont typeface="Lexend"/>
              <a:buChar char="●"/>
            </a:pPr>
            <a:r>
              <a:rPr lang="en-US" sz="3000">
                <a:solidFill>
                  <a:schemeClr val="dk1"/>
                </a:solidFill>
                <a:latin typeface="Lexend"/>
                <a:ea typeface="Lexend"/>
                <a:cs typeface="Lexend"/>
                <a:sym typeface="Lexend"/>
              </a:rPr>
              <a:t>Key Metrics</a:t>
            </a:r>
            <a:endParaRPr sz="3000">
              <a:solidFill>
                <a:schemeClr val="dk1"/>
              </a:solidFill>
              <a:latin typeface="Lexend"/>
              <a:ea typeface="Lexend"/>
              <a:cs typeface="Lexend"/>
              <a:sym typeface="Lexend"/>
            </a:endParaRPr>
          </a:p>
          <a:p>
            <a:pPr indent="-419100" lvl="2" marL="1371600" rtl="0" algn="l">
              <a:lnSpc>
                <a:spcPct val="115000"/>
              </a:lnSpc>
              <a:spcBef>
                <a:spcPts val="0"/>
              </a:spcBef>
              <a:spcAft>
                <a:spcPts val="0"/>
              </a:spcAft>
              <a:buClr>
                <a:schemeClr val="dk1"/>
              </a:buClr>
              <a:buSzPts val="3000"/>
              <a:buFont typeface="Lexend"/>
              <a:buChar char="➢"/>
            </a:pPr>
            <a:r>
              <a:rPr lang="en-US" sz="3000">
                <a:solidFill>
                  <a:schemeClr val="dk1"/>
                </a:solidFill>
                <a:latin typeface="Lexend"/>
                <a:ea typeface="Lexend"/>
                <a:cs typeface="Lexend"/>
                <a:sym typeface="Lexend"/>
              </a:rPr>
              <a:t>Spending, dosage, claim, beneficiaries 2018-2022</a:t>
            </a:r>
            <a:endParaRPr sz="3000">
              <a:solidFill>
                <a:schemeClr val="dk1"/>
              </a:solidFill>
              <a:latin typeface="Lexend"/>
              <a:ea typeface="Lexend"/>
              <a:cs typeface="Lexend"/>
              <a:sym typeface="Lexen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1D4E1"/>
        </a:solidFill>
      </p:bgPr>
    </p:bg>
    <p:spTree>
      <p:nvGrpSpPr>
        <p:cNvPr id="133" name="Shape 133"/>
        <p:cNvGrpSpPr/>
        <p:nvPr/>
      </p:nvGrpSpPr>
      <p:grpSpPr>
        <a:xfrm>
          <a:off x="0" y="0"/>
          <a:ext cx="0" cy="0"/>
          <a:chOff x="0" y="0"/>
          <a:chExt cx="0" cy="0"/>
        </a:xfrm>
      </p:grpSpPr>
      <p:grpSp>
        <p:nvGrpSpPr>
          <p:cNvPr id="134" name="Google Shape;134;p4"/>
          <p:cNvGrpSpPr/>
          <p:nvPr/>
        </p:nvGrpSpPr>
        <p:grpSpPr>
          <a:xfrm rot="5400000">
            <a:off x="4949138" y="-1614396"/>
            <a:ext cx="13308249" cy="13940975"/>
            <a:chOff x="0" y="0"/>
            <a:chExt cx="660400" cy="691798"/>
          </a:xfrm>
        </p:grpSpPr>
        <p:sp>
          <p:nvSpPr>
            <p:cNvPr id="135" name="Google Shape;135;p4"/>
            <p:cNvSpPr/>
            <p:nvPr/>
          </p:nvSpPr>
          <p:spPr>
            <a:xfrm>
              <a:off x="0" y="0"/>
              <a:ext cx="660400" cy="691798"/>
            </a:xfrm>
            <a:custGeom>
              <a:rect b="b" l="l" r="r" t="t"/>
              <a:pathLst>
                <a:path extrusionOk="0" h="691798" w="660400">
                  <a:moveTo>
                    <a:pt x="220252" y="672729"/>
                  </a:moveTo>
                  <a:cubicBezTo>
                    <a:pt x="254109" y="684243"/>
                    <a:pt x="292600" y="691798"/>
                    <a:pt x="330378" y="691798"/>
                  </a:cubicBezTo>
                  <a:cubicBezTo>
                    <a:pt x="368157" y="691798"/>
                    <a:pt x="404509" y="685321"/>
                    <a:pt x="438009" y="673807"/>
                  </a:cubicBezTo>
                  <a:cubicBezTo>
                    <a:pt x="438723" y="673448"/>
                    <a:pt x="439435" y="673448"/>
                    <a:pt x="440148" y="673089"/>
                  </a:cubicBezTo>
                  <a:cubicBezTo>
                    <a:pt x="565955" y="627033"/>
                    <a:pt x="658618" y="505419"/>
                    <a:pt x="660400" y="365984"/>
                  </a:cubicBezTo>
                  <a:lnTo>
                    <a:pt x="660400" y="0"/>
                  </a:lnTo>
                  <a:lnTo>
                    <a:pt x="0" y="0"/>
                  </a:lnTo>
                  <a:lnTo>
                    <a:pt x="0" y="365712"/>
                  </a:lnTo>
                  <a:cubicBezTo>
                    <a:pt x="1782" y="506138"/>
                    <a:pt x="93019" y="627753"/>
                    <a:pt x="220252" y="672729"/>
                  </a:cubicBezTo>
                  <a:close/>
                </a:path>
              </a:pathLst>
            </a:custGeom>
            <a:solidFill>
              <a:srgbClr val="E7F1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4"/>
            <p:cNvSpPr txBox="1"/>
            <p:nvPr/>
          </p:nvSpPr>
          <p:spPr>
            <a:xfrm>
              <a:off x="0" y="0"/>
              <a:ext cx="660400" cy="564798"/>
            </a:xfrm>
            <a:prstGeom prst="rect">
              <a:avLst/>
            </a:prstGeom>
            <a:noFill/>
            <a:ln>
              <a:noFill/>
            </a:ln>
          </p:spPr>
          <p:txBody>
            <a:bodyPr anchorCtr="0" anchor="ctr" bIns="50800" lIns="50800" spcFirstLastPara="1" rIns="50800" wrap="square" tIns="50800">
              <a:noAutofit/>
            </a:bodyPr>
            <a:lstStyle/>
            <a:p>
              <a:pPr indent="0" lvl="0" marL="0" marR="0" rtl="0" algn="ctr">
                <a:lnSpc>
                  <a:spcPct val="14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37" name="Google Shape;137;p4"/>
          <p:cNvSpPr/>
          <p:nvPr/>
        </p:nvSpPr>
        <p:spPr>
          <a:xfrm rot="255717">
            <a:off x="2875854" y="2589602"/>
            <a:ext cx="3072754" cy="6365976"/>
          </a:xfrm>
          <a:custGeom>
            <a:rect b="b" l="l" r="r" t="t"/>
            <a:pathLst>
              <a:path extrusionOk="0" h="6365976" w="3072754">
                <a:moveTo>
                  <a:pt x="0" y="0"/>
                </a:moveTo>
                <a:lnTo>
                  <a:pt x="3072754" y="0"/>
                </a:lnTo>
                <a:lnTo>
                  <a:pt x="3072754" y="6365976"/>
                </a:lnTo>
                <a:lnTo>
                  <a:pt x="0" y="6365976"/>
                </a:lnTo>
                <a:lnTo>
                  <a:pt x="0" y="0"/>
                </a:lnTo>
                <a:close/>
              </a:path>
            </a:pathLst>
          </a:custGeom>
          <a:blipFill rotWithShape="1">
            <a:blip r:embed="rId3">
              <a:alphaModFix/>
            </a:blip>
            <a:stretch>
              <a:fillRect b="0" l="0" r="0" t="0"/>
            </a:stretch>
          </a:blipFill>
          <a:ln>
            <a:noFill/>
          </a:ln>
        </p:spPr>
      </p:sp>
      <p:grpSp>
        <p:nvGrpSpPr>
          <p:cNvPr id="138" name="Google Shape;138;p4"/>
          <p:cNvGrpSpPr/>
          <p:nvPr/>
        </p:nvGrpSpPr>
        <p:grpSpPr>
          <a:xfrm>
            <a:off x="8083887" y="4642650"/>
            <a:ext cx="668609" cy="668609"/>
            <a:chOff x="0" y="0"/>
            <a:chExt cx="812800" cy="812800"/>
          </a:xfrm>
        </p:grpSpPr>
        <p:sp>
          <p:nvSpPr>
            <p:cNvPr id="139" name="Google Shape;139;p4"/>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95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4"/>
            <p:cNvSpPr txBox="1"/>
            <p:nvPr/>
          </p:nvSpPr>
          <p:spPr>
            <a:xfrm>
              <a:off x="76200" y="76200"/>
              <a:ext cx="660400" cy="660400"/>
            </a:xfrm>
            <a:prstGeom prst="rect">
              <a:avLst/>
            </a:prstGeom>
            <a:noFill/>
            <a:ln>
              <a:noFill/>
            </a:ln>
          </p:spPr>
          <p:txBody>
            <a:bodyPr anchorCtr="0" anchor="ctr" bIns="50800" lIns="50800" spcFirstLastPara="1" rIns="50800" wrap="square" tIns="50800">
              <a:noAutofit/>
            </a:bodyPr>
            <a:lstStyle/>
            <a:p>
              <a:pPr indent="0" lvl="0" marL="0" marR="0" rtl="0" algn="ctr">
                <a:lnSpc>
                  <a:spcPct val="14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41" name="Google Shape;141;p4"/>
          <p:cNvGrpSpPr/>
          <p:nvPr/>
        </p:nvGrpSpPr>
        <p:grpSpPr>
          <a:xfrm>
            <a:off x="8083886" y="2632903"/>
            <a:ext cx="668609" cy="668609"/>
            <a:chOff x="0" y="0"/>
            <a:chExt cx="812800" cy="812800"/>
          </a:xfrm>
        </p:grpSpPr>
        <p:sp>
          <p:nvSpPr>
            <p:cNvPr id="142" name="Google Shape;142;p4"/>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95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4"/>
            <p:cNvSpPr txBox="1"/>
            <p:nvPr/>
          </p:nvSpPr>
          <p:spPr>
            <a:xfrm>
              <a:off x="76200" y="76200"/>
              <a:ext cx="660400" cy="660400"/>
            </a:xfrm>
            <a:prstGeom prst="rect">
              <a:avLst/>
            </a:prstGeom>
            <a:noFill/>
            <a:ln>
              <a:noFill/>
            </a:ln>
          </p:spPr>
          <p:txBody>
            <a:bodyPr anchorCtr="0" anchor="ctr" bIns="50800" lIns="50800" spcFirstLastPara="1" rIns="50800" wrap="square" tIns="50800">
              <a:noAutofit/>
            </a:bodyPr>
            <a:lstStyle/>
            <a:p>
              <a:pPr indent="0" lvl="0" marL="0" marR="0" rtl="0" algn="ctr">
                <a:lnSpc>
                  <a:spcPct val="14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44" name="Google Shape;144;p4"/>
          <p:cNvSpPr/>
          <p:nvPr/>
        </p:nvSpPr>
        <p:spPr>
          <a:xfrm>
            <a:off x="8242102" y="2769298"/>
            <a:ext cx="352164" cy="395832"/>
          </a:xfrm>
          <a:custGeom>
            <a:rect b="b" l="l" r="r" t="t"/>
            <a:pathLst>
              <a:path extrusionOk="0" h="395832" w="352164">
                <a:moveTo>
                  <a:pt x="0" y="0"/>
                </a:moveTo>
                <a:lnTo>
                  <a:pt x="352164" y="0"/>
                </a:lnTo>
                <a:lnTo>
                  <a:pt x="352164" y="395832"/>
                </a:lnTo>
                <a:lnTo>
                  <a:pt x="0" y="395832"/>
                </a:lnTo>
                <a:lnTo>
                  <a:pt x="0" y="0"/>
                </a:lnTo>
                <a:close/>
              </a:path>
            </a:pathLst>
          </a:custGeom>
          <a:blipFill rotWithShape="1">
            <a:blip r:embed="rId4">
              <a:alphaModFix/>
            </a:blip>
            <a:stretch>
              <a:fillRect b="0" l="0" r="0" t="0"/>
            </a:stretch>
          </a:blipFill>
          <a:ln>
            <a:noFill/>
          </a:ln>
        </p:spPr>
      </p:sp>
      <p:sp>
        <p:nvSpPr>
          <p:cNvPr id="145" name="Google Shape;145;p4"/>
          <p:cNvSpPr/>
          <p:nvPr/>
        </p:nvSpPr>
        <p:spPr>
          <a:xfrm>
            <a:off x="8242102" y="4779037"/>
            <a:ext cx="352164" cy="395832"/>
          </a:xfrm>
          <a:custGeom>
            <a:rect b="b" l="l" r="r" t="t"/>
            <a:pathLst>
              <a:path extrusionOk="0" h="395832" w="352164">
                <a:moveTo>
                  <a:pt x="0" y="0"/>
                </a:moveTo>
                <a:lnTo>
                  <a:pt x="352164" y="0"/>
                </a:lnTo>
                <a:lnTo>
                  <a:pt x="352164" y="395833"/>
                </a:lnTo>
                <a:lnTo>
                  <a:pt x="0" y="395833"/>
                </a:lnTo>
                <a:lnTo>
                  <a:pt x="0" y="0"/>
                </a:lnTo>
                <a:close/>
              </a:path>
            </a:pathLst>
          </a:custGeom>
          <a:blipFill rotWithShape="1">
            <a:blip r:embed="rId4">
              <a:alphaModFix/>
            </a:blip>
            <a:stretch>
              <a:fillRect b="0" l="0" r="0" t="0"/>
            </a:stretch>
          </a:blipFill>
          <a:ln>
            <a:noFill/>
          </a:ln>
        </p:spPr>
      </p:sp>
      <p:sp>
        <p:nvSpPr>
          <p:cNvPr id="146" name="Google Shape;146;p4"/>
          <p:cNvSpPr txBox="1"/>
          <p:nvPr/>
        </p:nvSpPr>
        <p:spPr>
          <a:xfrm>
            <a:off x="8938341" y="2484231"/>
            <a:ext cx="8506800" cy="18717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lang="en-US" sz="3200">
                <a:solidFill>
                  <a:srgbClr val="294069"/>
                </a:solidFill>
                <a:latin typeface="Lexend"/>
                <a:ea typeface="Lexend"/>
                <a:cs typeface="Lexend"/>
                <a:sym typeface="Lexend"/>
              </a:rPr>
              <a:t>How has Medicare Part B spending on IgG drugs changed over the 5-year period of 2018-2022?</a:t>
            </a:r>
            <a:endParaRPr sz="3200">
              <a:latin typeface="Lexend"/>
              <a:ea typeface="Lexend"/>
              <a:cs typeface="Lexend"/>
              <a:sym typeface="Lexend"/>
            </a:endParaRPr>
          </a:p>
        </p:txBody>
      </p:sp>
      <p:sp>
        <p:nvSpPr>
          <p:cNvPr id="147" name="Google Shape;147;p4"/>
          <p:cNvSpPr txBox="1"/>
          <p:nvPr/>
        </p:nvSpPr>
        <p:spPr>
          <a:xfrm>
            <a:off x="8938341" y="4441309"/>
            <a:ext cx="8506800" cy="1871700"/>
          </a:xfrm>
          <a:prstGeom prst="rect">
            <a:avLst/>
          </a:prstGeom>
          <a:noFill/>
          <a:ln>
            <a:noFill/>
          </a:ln>
        </p:spPr>
        <p:txBody>
          <a:bodyPr anchorCtr="0" anchor="t" bIns="0" lIns="0" spcFirstLastPara="1" rIns="0" wrap="square" tIns="0">
            <a:spAutoFit/>
          </a:bodyPr>
          <a:lstStyle/>
          <a:p>
            <a:pPr indent="0" lvl="0" marL="0" rtl="0" algn="l">
              <a:lnSpc>
                <a:spcPct val="140000"/>
              </a:lnSpc>
              <a:spcBef>
                <a:spcPts val="0"/>
              </a:spcBef>
              <a:spcAft>
                <a:spcPts val="0"/>
              </a:spcAft>
              <a:buClr>
                <a:schemeClr val="dk1"/>
              </a:buClr>
              <a:buFont typeface="Arial"/>
              <a:buNone/>
            </a:pPr>
            <a:r>
              <a:rPr lang="en-US" sz="3200">
                <a:solidFill>
                  <a:srgbClr val="294069"/>
                </a:solidFill>
                <a:latin typeface="Lexend"/>
                <a:ea typeface="Lexend"/>
                <a:cs typeface="Lexend"/>
                <a:sym typeface="Lexend"/>
              </a:rPr>
              <a:t>Are there particular IG drugs with consistently high or increasing total spending?</a:t>
            </a:r>
            <a:endParaRPr sz="3500">
              <a:latin typeface="Lexend"/>
              <a:ea typeface="Lexend"/>
              <a:cs typeface="Lexend"/>
              <a:sym typeface="Lexend"/>
            </a:endParaRPr>
          </a:p>
        </p:txBody>
      </p:sp>
      <p:sp>
        <p:nvSpPr>
          <p:cNvPr id="148" name="Google Shape;148;p4"/>
          <p:cNvSpPr txBox="1"/>
          <p:nvPr/>
        </p:nvSpPr>
        <p:spPr>
          <a:xfrm>
            <a:off x="9054516" y="6423748"/>
            <a:ext cx="8506800" cy="11820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lang="en-US" sz="3200">
                <a:solidFill>
                  <a:srgbClr val="294069"/>
                </a:solidFill>
                <a:latin typeface="Lexend"/>
                <a:ea typeface="Lexend"/>
                <a:cs typeface="Lexend"/>
                <a:sym typeface="Lexend"/>
              </a:rPr>
              <a:t>Could doctors begin to prescribe generic versions of brand name drugs? </a:t>
            </a:r>
            <a:endParaRPr sz="1700">
              <a:latin typeface="Lexend"/>
              <a:ea typeface="Lexend"/>
              <a:cs typeface="Lexend"/>
              <a:sym typeface="Lexend"/>
            </a:endParaRPr>
          </a:p>
        </p:txBody>
      </p:sp>
      <p:sp>
        <p:nvSpPr>
          <p:cNvPr id="149" name="Google Shape;149;p4"/>
          <p:cNvSpPr txBox="1"/>
          <p:nvPr/>
        </p:nvSpPr>
        <p:spPr>
          <a:xfrm>
            <a:off x="7730511" y="219341"/>
            <a:ext cx="9528900" cy="1416000"/>
          </a:xfrm>
          <a:prstGeom prst="rect">
            <a:avLst/>
          </a:prstGeom>
          <a:noFill/>
          <a:ln>
            <a:noFill/>
          </a:ln>
        </p:spPr>
        <p:txBody>
          <a:bodyPr anchorCtr="0" anchor="t" bIns="0" lIns="0" spcFirstLastPara="1" rIns="0" wrap="square" tIns="0">
            <a:spAutoFit/>
          </a:bodyPr>
          <a:lstStyle/>
          <a:p>
            <a:pPr indent="0" lvl="0" marL="0" marR="0" rtl="0" algn="ctr">
              <a:lnSpc>
                <a:spcPct val="110000"/>
              </a:lnSpc>
              <a:spcBef>
                <a:spcPts val="0"/>
              </a:spcBef>
              <a:spcAft>
                <a:spcPts val="0"/>
              </a:spcAft>
              <a:buNone/>
            </a:pPr>
            <a:r>
              <a:rPr lang="en-US" sz="9200">
                <a:solidFill>
                  <a:srgbClr val="294069"/>
                </a:solidFill>
                <a:latin typeface="Lexend"/>
                <a:ea typeface="Lexend"/>
                <a:cs typeface="Lexend"/>
                <a:sym typeface="Lexend"/>
              </a:rPr>
              <a:t>Our problem</a:t>
            </a:r>
            <a:endParaRPr>
              <a:latin typeface="Lexend"/>
              <a:ea typeface="Lexend"/>
              <a:cs typeface="Lexend"/>
              <a:sym typeface="Lexend"/>
            </a:endParaRPr>
          </a:p>
        </p:txBody>
      </p:sp>
      <p:grpSp>
        <p:nvGrpSpPr>
          <p:cNvPr id="150" name="Google Shape;150;p4"/>
          <p:cNvGrpSpPr/>
          <p:nvPr/>
        </p:nvGrpSpPr>
        <p:grpSpPr>
          <a:xfrm>
            <a:off x="8083887" y="6652375"/>
            <a:ext cx="668609" cy="668609"/>
            <a:chOff x="0" y="0"/>
            <a:chExt cx="812800" cy="812800"/>
          </a:xfrm>
        </p:grpSpPr>
        <p:sp>
          <p:nvSpPr>
            <p:cNvPr id="151" name="Google Shape;151;p4"/>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95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4"/>
            <p:cNvSpPr txBox="1"/>
            <p:nvPr/>
          </p:nvSpPr>
          <p:spPr>
            <a:xfrm>
              <a:off x="76200" y="76200"/>
              <a:ext cx="660300" cy="660300"/>
            </a:xfrm>
            <a:prstGeom prst="rect">
              <a:avLst/>
            </a:prstGeom>
            <a:noFill/>
            <a:ln>
              <a:noFill/>
            </a:ln>
          </p:spPr>
          <p:txBody>
            <a:bodyPr anchorCtr="0" anchor="ctr" bIns="50800" lIns="50800" spcFirstLastPara="1" rIns="50800" wrap="square" tIns="50800">
              <a:noAutofit/>
            </a:bodyPr>
            <a:lstStyle/>
            <a:p>
              <a:pPr indent="0" lvl="0" marL="0" marR="0" rtl="0" algn="ctr">
                <a:lnSpc>
                  <a:spcPct val="14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53" name="Google Shape;153;p4"/>
          <p:cNvSpPr/>
          <p:nvPr/>
        </p:nvSpPr>
        <p:spPr>
          <a:xfrm>
            <a:off x="8242102" y="6788787"/>
            <a:ext cx="352164" cy="395832"/>
          </a:xfrm>
          <a:custGeom>
            <a:rect b="b" l="l" r="r" t="t"/>
            <a:pathLst>
              <a:path extrusionOk="0" h="395832" w="352164">
                <a:moveTo>
                  <a:pt x="0" y="0"/>
                </a:moveTo>
                <a:lnTo>
                  <a:pt x="352164" y="0"/>
                </a:lnTo>
                <a:lnTo>
                  <a:pt x="352164" y="395833"/>
                </a:lnTo>
                <a:lnTo>
                  <a:pt x="0" y="395833"/>
                </a:lnTo>
                <a:lnTo>
                  <a:pt x="0" y="0"/>
                </a:lnTo>
                <a:close/>
              </a:path>
            </a:pathLst>
          </a:custGeom>
          <a:blipFill rotWithShape="1">
            <a:blip r:embed="rId4">
              <a:alphaModFix/>
            </a:blip>
            <a:stretch>
              <a:fillRect b="0" l="0" r="0" t="0"/>
            </a:stretch>
          </a:blipFill>
          <a:ln>
            <a:noFill/>
          </a:ln>
        </p:spPr>
      </p:sp>
      <p:sp>
        <p:nvSpPr>
          <p:cNvPr id="154" name="Google Shape;154;p4"/>
          <p:cNvSpPr/>
          <p:nvPr/>
        </p:nvSpPr>
        <p:spPr>
          <a:xfrm rot="475005">
            <a:off x="1345868" y="981944"/>
            <a:ext cx="2077669" cy="4112755"/>
          </a:xfrm>
          <a:custGeom>
            <a:rect b="b" l="l" r="r" t="t"/>
            <a:pathLst>
              <a:path extrusionOk="0" h="4114800" w="1683327">
                <a:moveTo>
                  <a:pt x="0" y="0"/>
                </a:moveTo>
                <a:lnTo>
                  <a:pt x="1683328" y="0"/>
                </a:lnTo>
                <a:lnTo>
                  <a:pt x="1683328" y="4114800"/>
                </a:lnTo>
                <a:lnTo>
                  <a:pt x="0" y="4114800"/>
                </a:lnTo>
                <a:lnTo>
                  <a:pt x="0" y="0"/>
                </a:lnTo>
                <a:close/>
              </a:path>
            </a:pathLst>
          </a:custGeom>
          <a:blipFill rotWithShape="1">
            <a:blip r:embed="rId5">
              <a:alphaModFix/>
            </a:blip>
            <a:stretch>
              <a:fillRect b="0" l="0" r="0" t="0"/>
            </a:stretch>
          </a:blipFill>
          <a:ln>
            <a:noFill/>
          </a:ln>
        </p:spPr>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7F1F4"/>
        </a:solidFill>
      </p:bgPr>
    </p:bg>
    <p:spTree>
      <p:nvGrpSpPr>
        <p:cNvPr id="158" name="Shape 158"/>
        <p:cNvGrpSpPr/>
        <p:nvPr/>
      </p:nvGrpSpPr>
      <p:grpSpPr>
        <a:xfrm>
          <a:off x="0" y="0"/>
          <a:ext cx="0" cy="0"/>
          <a:chOff x="0" y="0"/>
          <a:chExt cx="0" cy="0"/>
        </a:xfrm>
      </p:grpSpPr>
      <p:grpSp>
        <p:nvGrpSpPr>
          <p:cNvPr id="159" name="Google Shape;159;p6"/>
          <p:cNvGrpSpPr/>
          <p:nvPr/>
        </p:nvGrpSpPr>
        <p:grpSpPr>
          <a:xfrm>
            <a:off x="0" y="-25"/>
            <a:ext cx="18288040" cy="3136324"/>
            <a:chOff x="0" y="0"/>
            <a:chExt cx="1887408" cy="2709333"/>
          </a:xfrm>
        </p:grpSpPr>
        <p:sp>
          <p:nvSpPr>
            <p:cNvPr id="160" name="Google Shape;160;p6"/>
            <p:cNvSpPr/>
            <p:nvPr/>
          </p:nvSpPr>
          <p:spPr>
            <a:xfrm>
              <a:off x="0" y="0"/>
              <a:ext cx="1887408" cy="2709333"/>
            </a:xfrm>
            <a:custGeom>
              <a:rect b="b" l="l" r="r" t="t"/>
              <a:pathLst>
                <a:path extrusionOk="0" h="2709333" w="1887408">
                  <a:moveTo>
                    <a:pt x="0" y="0"/>
                  </a:moveTo>
                  <a:lnTo>
                    <a:pt x="1887408" y="0"/>
                  </a:lnTo>
                  <a:lnTo>
                    <a:pt x="1887408" y="2709333"/>
                  </a:lnTo>
                  <a:lnTo>
                    <a:pt x="0" y="2709333"/>
                  </a:lnTo>
                  <a:close/>
                </a:path>
              </a:pathLst>
            </a:custGeom>
            <a:solidFill>
              <a:srgbClr val="A1D4E1"/>
            </a:solidFill>
            <a:ln>
              <a:noFill/>
            </a:ln>
          </p:spPr>
        </p:sp>
        <p:sp>
          <p:nvSpPr>
            <p:cNvPr id="161" name="Google Shape;161;p6"/>
            <p:cNvSpPr txBox="1"/>
            <p:nvPr/>
          </p:nvSpPr>
          <p:spPr>
            <a:xfrm>
              <a:off x="0" y="0"/>
              <a:ext cx="1887408" cy="2709333"/>
            </a:xfrm>
            <a:prstGeom prst="rect">
              <a:avLst/>
            </a:prstGeom>
            <a:noFill/>
            <a:ln>
              <a:noFill/>
            </a:ln>
          </p:spPr>
          <p:txBody>
            <a:bodyPr anchorCtr="0" anchor="ctr" bIns="50800" lIns="50800" spcFirstLastPara="1" rIns="50800" wrap="square" tIns="50800">
              <a:noAutofit/>
            </a:bodyPr>
            <a:lstStyle/>
            <a:p>
              <a:pPr indent="0" lvl="0" marL="0" marR="0" rtl="0" algn="ctr">
                <a:lnSpc>
                  <a:spcPct val="14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62" name="Google Shape;162;p6"/>
          <p:cNvSpPr txBox="1"/>
          <p:nvPr/>
        </p:nvSpPr>
        <p:spPr>
          <a:xfrm>
            <a:off x="5071025" y="130733"/>
            <a:ext cx="9062400" cy="1185300"/>
          </a:xfrm>
          <a:prstGeom prst="rect">
            <a:avLst/>
          </a:prstGeom>
          <a:noFill/>
          <a:ln>
            <a:noFill/>
          </a:ln>
        </p:spPr>
        <p:txBody>
          <a:bodyPr anchorCtr="0" anchor="t" bIns="0" lIns="0" spcFirstLastPara="1" rIns="0" wrap="square" tIns="0">
            <a:spAutoFit/>
          </a:bodyPr>
          <a:lstStyle/>
          <a:p>
            <a:pPr indent="0" lvl="0" marL="0" marR="0" rtl="0" algn="ctr">
              <a:lnSpc>
                <a:spcPct val="110000"/>
              </a:lnSpc>
              <a:spcBef>
                <a:spcPts val="0"/>
              </a:spcBef>
              <a:spcAft>
                <a:spcPts val="0"/>
              </a:spcAft>
              <a:buNone/>
            </a:pPr>
            <a:r>
              <a:rPr lang="en-US" sz="7700">
                <a:solidFill>
                  <a:srgbClr val="294069"/>
                </a:solidFill>
                <a:latin typeface="Lexend"/>
                <a:ea typeface="Lexend"/>
                <a:cs typeface="Lexend"/>
                <a:sym typeface="Lexend"/>
              </a:rPr>
              <a:t>Data Cleaning</a:t>
            </a:r>
            <a:endParaRPr>
              <a:latin typeface="Lexend"/>
              <a:ea typeface="Lexend"/>
              <a:cs typeface="Lexend"/>
              <a:sym typeface="Lexend"/>
            </a:endParaRPr>
          </a:p>
        </p:txBody>
      </p:sp>
      <p:sp>
        <p:nvSpPr>
          <p:cNvPr id="163" name="Google Shape;163;p6"/>
          <p:cNvSpPr txBox="1"/>
          <p:nvPr/>
        </p:nvSpPr>
        <p:spPr>
          <a:xfrm>
            <a:off x="1028700" y="3980675"/>
            <a:ext cx="9062400" cy="2154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t/>
            </a:r>
            <a:endParaRPr/>
          </a:p>
        </p:txBody>
      </p:sp>
      <p:grpSp>
        <p:nvGrpSpPr>
          <p:cNvPr id="164" name="Google Shape;164;p6"/>
          <p:cNvGrpSpPr/>
          <p:nvPr/>
        </p:nvGrpSpPr>
        <p:grpSpPr>
          <a:xfrm>
            <a:off x="0" y="9806661"/>
            <a:ext cx="18288000" cy="480339"/>
            <a:chOff x="0" y="0"/>
            <a:chExt cx="4816593" cy="126509"/>
          </a:xfrm>
        </p:grpSpPr>
        <p:sp>
          <p:nvSpPr>
            <p:cNvPr id="165" name="Google Shape;165;p6"/>
            <p:cNvSpPr/>
            <p:nvPr/>
          </p:nvSpPr>
          <p:spPr>
            <a:xfrm>
              <a:off x="0" y="0"/>
              <a:ext cx="4816592" cy="126509"/>
            </a:xfrm>
            <a:custGeom>
              <a:rect b="b" l="l" r="r" t="t"/>
              <a:pathLst>
                <a:path extrusionOk="0" h="126509" w="4816592">
                  <a:moveTo>
                    <a:pt x="0" y="0"/>
                  </a:moveTo>
                  <a:lnTo>
                    <a:pt x="4816592" y="0"/>
                  </a:lnTo>
                  <a:lnTo>
                    <a:pt x="4816592" y="126509"/>
                  </a:lnTo>
                  <a:lnTo>
                    <a:pt x="0" y="126509"/>
                  </a:lnTo>
                  <a:close/>
                </a:path>
              </a:pathLst>
            </a:custGeom>
            <a:solidFill>
              <a:srgbClr val="F4956F"/>
            </a:solidFill>
            <a:ln>
              <a:noFill/>
            </a:ln>
          </p:spPr>
        </p:sp>
        <p:sp>
          <p:nvSpPr>
            <p:cNvPr id="166" name="Google Shape;166;p6"/>
            <p:cNvSpPr txBox="1"/>
            <p:nvPr/>
          </p:nvSpPr>
          <p:spPr>
            <a:xfrm>
              <a:off x="0" y="0"/>
              <a:ext cx="4816593" cy="126509"/>
            </a:xfrm>
            <a:prstGeom prst="rect">
              <a:avLst/>
            </a:prstGeom>
            <a:noFill/>
            <a:ln>
              <a:noFill/>
            </a:ln>
          </p:spPr>
          <p:txBody>
            <a:bodyPr anchorCtr="0" anchor="ctr" bIns="50800" lIns="50800" spcFirstLastPara="1" rIns="50800" wrap="square" tIns="50800">
              <a:noAutofit/>
            </a:bodyPr>
            <a:lstStyle/>
            <a:p>
              <a:pPr indent="0" lvl="0" marL="0" marR="0" rtl="0" algn="ctr">
                <a:lnSpc>
                  <a:spcPct val="14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pic>
        <p:nvPicPr>
          <p:cNvPr id="167" name="Google Shape;167;p6"/>
          <p:cNvPicPr preferRelativeResize="0"/>
          <p:nvPr/>
        </p:nvPicPr>
        <p:blipFill>
          <a:blip r:embed="rId3">
            <a:alphaModFix/>
          </a:blip>
          <a:stretch>
            <a:fillRect/>
          </a:stretch>
        </p:blipFill>
        <p:spPr>
          <a:xfrm>
            <a:off x="10725825" y="3980675"/>
            <a:ext cx="7562300" cy="5715000"/>
          </a:xfrm>
          <a:prstGeom prst="rect">
            <a:avLst/>
          </a:prstGeom>
          <a:noFill/>
          <a:ln>
            <a:noFill/>
          </a:ln>
        </p:spPr>
      </p:pic>
      <p:pic>
        <p:nvPicPr>
          <p:cNvPr id="168" name="Google Shape;168;p6"/>
          <p:cNvPicPr preferRelativeResize="0"/>
          <p:nvPr/>
        </p:nvPicPr>
        <p:blipFill>
          <a:blip r:embed="rId4">
            <a:alphaModFix/>
          </a:blip>
          <a:stretch>
            <a:fillRect/>
          </a:stretch>
        </p:blipFill>
        <p:spPr>
          <a:xfrm>
            <a:off x="0" y="1375175"/>
            <a:ext cx="18288124" cy="2605500"/>
          </a:xfrm>
          <a:prstGeom prst="rect">
            <a:avLst/>
          </a:prstGeom>
          <a:noFill/>
          <a:ln>
            <a:noFill/>
          </a:ln>
        </p:spPr>
      </p:pic>
      <p:sp>
        <p:nvSpPr>
          <p:cNvPr id="169" name="Google Shape;169;p6"/>
          <p:cNvSpPr txBox="1"/>
          <p:nvPr/>
        </p:nvSpPr>
        <p:spPr>
          <a:xfrm>
            <a:off x="585425" y="4290863"/>
            <a:ext cx="9362400" cy="5421000"/>
          </a:xfrm>
          <a:prstGeom prst="rect">
            <a:avLst/>
          </a:prstGeom>
          <a:noFill/>
          <a:ln>
            <a:noFill/>
          </a:ln>
        </p:spPr>
        <p:txBody>
          <a:bodyPr anchorCtr="0" anchor="t" bIns="91425" lIns="91425" spcFirstLastPara="1" rIns="91425" wrap="square" tIns="91425">
            <a:noAutofit/>
          </a:bodyPr>
          <a:lstStyle/>
          <a:p>
            <a:pPr indent="-469900" lvl="0" marL="457200" rtl="0" algn="l">
              <a:spcBef>
                <a:spcPts val="0"/>
              </a:spcBef>
              <a:spcAft>
                <a:spcPts val="0"/>
              </a:spcAft>
              <a:buClr>
                <a:schemeClr val="dk1"/>
              </a:buClr>
              <a:buSzPts val="3800"/>
              <a:buFont typeface="Lexend"/>
              <a:buChar char="●"/>
            </a:pPr>
            <a:r>
              <a:rPr lang="en-US" sz="3800">
                <a:solidFill>
                  <a:schemeClr val="dk1"/>
                </a:solidFill>
                <a:latin typeface="Lexend"/>
                <a:ea typeface="Lexend"/>
                <a:cs typeface="Lexend"/>
                <a:sym typeface="Lexend"/>
              </a:rPr>
              <a:t>Import Data Task</a:t>
            </a:r>
            <a:endParaRPr sz="3800">
              <a:solidFill>
                <a:schemeClr val="dk1"/>
              </a:solidFill>
              <a:latin typeface="Lexend"/>
              <a:ea typeface="Lexend"/>
              <a:cs typeface="Lexend"/>
              <a:sym typeface="Lexend"/>
            </a:endParaRPr>
          </a:p>
          <a:p>
            <a:pPr indent="-469900" lvl="0" marL="457200" rtl="0" algn="l">
              <a:spcBef>
                <a:spcPts val="0"/>
              </a:spcBef>
              <a:spcAft>
                <a:spcPts val="0"/>
              </a:spcAft>
              <a:buClr>
                <a:schemeClr val="dk1"/>
              </a:buClr>
              <a:buSzPts val="3800"/>
              <a:buFont typeface="Lexend"/>
              <a:buChar char="●"/>
            </a:pPr>
            <a:r>
              <a:rPr lang="en-US" sz="3800">
                <a:solidFill>
                  <a:schemeClr val="dk1"/>
                </a:solidFill>
                <a:latin typeface="Lexend"/>
                <a:ea typeface="Lexend"/>
                <a:cs typeface="Lexend"/>
                <a:sym typeface="Lexend"/>
              </a:rPr>
              <a:t>Filter for IgG and non-missing data</a:t>
            </a:r>
            <a:endParaRPr sz="3800">
              <a:solidFill>
                <a:schemeClr val="dk1"/>
              </a:solidFill>
              <a:latin typeface="Lexend"/>
              <a:ea typeface="Lexend"/>
              <a:cs typeface="Lexend"/>
              <a:sym typeface="Lexend"/>
            </a:endParaRPr>
          </a:p>
          <a:p>
            <a:pPr indent="-419100" lvl="2" marL="1371600" rtl="0" algn="l">
              <a:spcBef>
                <a:spcPts val="0"/>
              </a:spcBef>
              <a:spcAft>
                <a:spcPts val="0"/>
              </a:spcAft>
              <a:buClr>
                <a:schemeClr val="dk1"/>
              </a:buClr>
              <a:buSzPts val="3000"/>
              <a:buFont typeface="Lexend"/>
              <a:buChar char="➢"/>
            </a:pPr>
            <a:r>
              <a:rPr lang="en-US" sz="3000">
                <a:solidFill>
                  <a:schemeClr val="dk1"/>
                </a:solidFill>
                <a:latin typeface="Lexend"/>
                <a:ea typeface="Lexend"/>
                <a:cs typeface="Lexend"/>
                <a:sym typeface="Lexend"/>
              </a:rPr>
              <a:t>26 observations</a:t>
            </a:r>
            <a:endParaRPr sz="3000">
              <a:solidFill>
                <a:schemeClr val="dk1"/>
              </a:solidFill>
              <a:latin typeface="Lexend"/>
              <a:ea typeface="Lexend"/>
              <a:cs typeface="Lexend"/>
              <a:sym typeface="Lexend"/>
            </a:endParaRPr>
          </a:p>
          <a:p>
            <a:pPr indent="-469900" lvl="0" marL="457200" rtl="0" algn="l">
              <a:spcBef>
                <a:spcPts val="0"/>
              </a:spcBef>
              <a:spcAft>
                <a:spcPts val="0"/>
              </a:spcAft>
              <a:buClr>
                <a:schemeClr val="dk1"/>
              </a:buClr>
              <a:buSzPts val="3800"/>
              <a:buFont typeface="Lexend"/>
              <a:buChar char="●"/>
            </a:pPr>
            <a:r>
              <a:rPr lang="en-US" sz="3800">
                <a:solidFill>
                  <a:schemeClr val="dk1"/>
                </a:solidFill>
                <a:latin typeface="Lexend"/>
                <a:ea typeface="Lexend"/>
                <a:cs typeface="Lexend"/>
                <a:sym typeface="Lexend"/>
              </a:rPr>
              <a:t>Stacking and Grouping </a:t>
            </a:r>
            <a:endParaRPr sz="3800">
              <a:solidFill>
                <a:schemeClr val="dk1"/>
              </a:solidFill>
              <a:latin typeface="Lexend"/>
              <a:ea typeface="Lexend"/>
              <a:cs typeface="Lexend"/>
              <a:sym typeface="Lexend"/>
            </a:endParaRPr>
          </a:p>
          <a:p>
            <a:pPr indent="-419100" lvl="2" marL="1371600" rtl="0" algn="l">
              <a:spcBef>
                <a:spcPts val="0"/>
              </a:spcBef>
              <a:spcAft>
                <a:spcPts val="0"/>
              </a:spcAft>
              <a:buClr>
                <a:schemeClr val="dk1"/>
              </a:buClr>
              <a:buSzPts val="3000"/>
              <a:buFont typeface="Lexend"/>
              <a:buChar char="➢"/>
            </a:pPr>
            <a:r>
              <a:rPr lang="en-US" sz="3000">
                <a:solidFill>
                  <a:schemeClr val="dk1"/>
                </a:solidFill>
                <a:latin typeface="Lexend"/>
                <a:ea typeface="Lexend"/>
                <a:cs typeface="Lexend"/>
                <a:sym typeface="Lexend"/>
              </a:rPr>
              <a:t>stacked by total spending years and grouped by brand name</a:t>
            </a:r>
            <a:endParaRPr sz="3000">
              <a:solidFill>
                <a:schemeClr val="dk1"/>
              </a:solidFill>
              <a:latin typeface="Lexend"/>
              <a:ea typeface="Lexend"/>
              <a:cs typeface="Lexend"/>
              <a:sym typeface="Lexend"/>
            </a:endParaRPr>
          </a:p>
          <a:p>
            <a:pPr indent="-469900" lvl="0" marL="457200" rtl="0" algn="l">
              <a:spcBef>
                <a:spcPts val="0"/>
              </a:spcBef>
              <a:spcAft>
                <a:spcPts val="0"/>
              </a:spcAft>
              <a:buClr>
                <a:schemeClr val="dk1"/>
              </a:buClr>
              <a:buSzPts val="3800"/>
              <a:buFont typeface="Lexend"/>
              <a:buChar char="●"/>
            </a:pPr>
            <a:r>
              <a:rPr lang="en-US" sz="3800">
                <a:solidFill>
                  <a:schemeClr val="dk1"/>
                </a:solidFill>
                <a:latin typeface="Lexend"/>
                <a:ea typeface="Lexend"/>
                <a:cs typeface="Lexend"/>
                <a:sym typeface="Lexend"/>
              </a:rPr>
              <a:t>Formatting</a:t>
            </a:r>
            <a:endParaRPr sz="3800">
              <a:solidFill>
                <a:schemeClr val="dk1"/>
              </a:solidFill>
              <a:latin typeface="Lexend"/>
              <a:ea typeface="Lexend"/>
              <a:cs typeface="Lexend"/>
              <a:sym typeface="Lexend"/>
            </a:endParaRPr>
          </a:p>
          <a:p>
            <a:pPr indent="-419100" lvl="2" marL="1371600" rtl="0" algn="l">
              <a:spcBef>
                <a:spcPts val="0"/>
              </a:spcBef>
              <a:spcAft>
                <a:spcPts val="0"/>
              </a:spcAft>
              <a:buClr>
                <a:schemeClr val="dk1"/>
              </a:buClr>
              <a:buSzPts val="3000"/>
              <a:buFont typeface="Lexend"/>
              <a:buChar char="➢"/>
            </a:pPr>
            <a:r>
              <a:rPr lang="en-US" sz="3000">
                <a:solidFill>
                  <a:schemeClr val="dk1"/>
                </a:solidFill>
                <a:latin typeface="Lexend"/>
                <a:ea typeface="Lexend"/>
                <a:cs typeface="Lexend"/>
                <a:sym typeface="Lexend"/>
              </a:rPr>
              <a:t>Formatted Year (Only </a:t>
            </a:r>
            <a:r>
              <a:rPr lang="en-US" sz="3000">
                <a:solidFill>
                  <a:schemeClr val="dk1"/>
                </a:solidFill>
                <a:latin typeface="Lexend"/>
                <a:ea typeface="Lexend"/>
                <a:cs typeface="Lexend"/>
                <a:sym typeface="Lexend"/>
              </a:rPr>
              <a:t>show</a:t>
            </a:r>
            <a:r>
              <a:rPr lang="en-US" sz="3000">
                <a:solidFill>
                  <a:schemeClr val="dk1"/>
                </a:solidFill>
                <a:latin typeface="Lexend"/>
                <a:ea typeface="Lexend"/>
                <a:cs typeface="Lexend"/>
                <a:sym typeface="Lexend"/>
              </a:rPr>
              <a:t> year) and Spending (DOLLAR 17.2)</a:t>
            </a:r>
            <a:endParaRPr sz="3000">
              <a:solidFill>
                <a:schemeClr val="dk1"/>
              </a:solidFill>
              <a:latin typeface="Lexend"/>
              <a:ea typeface="Lexend"/>
              <a:cs typeface="Lexend"/>
              <a:sym typeface="Lexend"/>
            </a:endParaRPr>
          </a:p>
          <a:p>
            <a:pPr indent="0" lvl="0" marL="457200" rtl="0" algn="l">
              <a:spcBef>
                <a:spcPts val="0"/>
              </a:spcBef>
              <a:spcAft>
                <a:spcPts val="0"/>
              </a:spcAft>
              <a:buNone/>
            </a:pPr>
            <a:r>
              <a:t/>
            </a:r>
            <a:endParaRPr sz="3000">
              <a:solidFill>
                <a:schemeClr val="dk1"/>
              </a:solidFill>
              <a:latin typeface="Lexend"/>
              <a:ea typeface="Lexend"/>
              <a:cs typeface="Lexend"/>
              <a:sym typeface="Lexen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1D4E1"/>
        </a:solidFill>
      </p:bgPr>
    </p:bg>
    <p:spTree>
      <p:nvGrpSpPr>
        <p:cNvPr id="173" name="Shape 173"/>
        <p:cNvGrpSpPr/>
        <p:nvPr/>
      </p:nvGrpSpPr>
      <p:grpSpPr>
        <a:xfrm>
          <a:off x="0" y="0"/>
          <a:ext cx="0" cy="0"/>
          <a:chOff x="0" y="0"/>
          <a:chExt cx="0" cy="0"/>
        </a:xfrm>
      </p:grpSpPr>
      <p:grpSp>
        <p:nvGrpSpPr>
          <p:cNvPr id="174" name="Google Shape;174;p17"/>
          <p:cNvGrpSpPr/>
          <p:nvPr/>
        </p:nvGrpSpPr>
        <p:grpSpPr>
          <a:xfrm>
            <a:off x="9144000" y="0"/>
            <a:ext cx="9144000" cy="10287000"/>
            <a:chOff x="0" y="0"/>
            <a:chExt cx="2408296" cy="2709333"/>
          </a:xfrm>
        </p:grpSpPr>
        <p:sp>
          <p:nvSpPr>
            <p:cNvPr id="175" name="Google Shape;175;p17"/>
            <p:cNvSpPr/>
            <p:nvPr/>
          </p:nvSpPr>
          <p:spPr>
            <a:xfrm>
              <a:off x="0" y="0"/>
              <a:ext cx="2408296" cy="2709333"/>
            </a:xfrm>
            <a:custGeom>
              <a:rect b="b" l="l" r="r" t="t"/>
              <a:pathLst>
                <a:path extrusionOk="0" h="2709333" w="2408296">
                  <a:moveTo>
                    <a:pt x="0" y="0"/>
                  </a:moveTo>
                  <a:lnTo>
                    <a:pt x="2408296" y="0"/>
                  </a:lnTo>
                  <a:lnTo>
                    <a:pt x="2408296" y="2709333"/>
                  </a:lnTo>
                  <a:lnTo>
                    <a:pt x="0" y="2709333"/>
                  </a:lnTo>
                  <a:close/>
                </a:path>
              </a:pathLst>
            </a:custGeom>
            <a:solidFill>
              <a:srgbClr val="E7F1F4"/>
            </a:solidFill>
            <a:ln>
              <a:noFill/>
            </a:ln>
          </p:spPr>
        </p:sp>
        <p:sp>
          <p:nvSpPr>
            <p:cNvPr id="176" name="Google Shape;176;p17"/>
            <p:cNvSpPr txBox="1"/>
            <p:nvPr/>
          </p:nvSpPr>
          <p:spPr>
            <a:xfrm>
              <a:off x="0" y="0"/>
              <a:ext cx="2408296" cy="2709333"/>
            </a:xfrm>
            <a:prstGeom prst="rect">
              <a:avLst/>
            </a:prstGeom>
            <a:noFill/>
            <a:ln>
              <a:noFill/>
            </a:ln>
          </p:spPr>
          <p:txBody>
            <a:bodyPr anchorCtr="0" anchor="ctr" bIns="50800" lIns="50800" spcFirstLastPara="1" rIns="50800" wrap="square" tIns="50800">
              <a:noAutofit/>
            </a:bodyPr>
            <a:lstStyle/>
            <a:p>
              <a:pPr indent="0" lvl="0" marL="0" marR="0" rtl="0" algn="ctr">
                <a:lnSpc>
                  <a:spcPct val="14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77" name="Google Shape;177;p17"/>
          <p:cNvGrpSpPr/>
          <p:nvPr/>
        </p:nvGrpSpPr>
        <p:grpSpPr>
          <a:xfrm>
            <a:off x="1028613" y="1028675"/>
            <a:ext cx="9634474" cy="8229655"/>
            <a:chOff x="0" y="0"/>
            <a:chExt cx="2537458" cy="2167467"/>
          </a:xfrm>
        </p:grpSpPr>
        <p:sp>
          <p:nvSpPr>
            <p:cNvPr id="178" name="Google Shape;178;p17"/>
            <p:cNvSpPr/>
            <p:nvPr/>
          </p:nvSpPr>
          <p:spPr>
            <a:xfrm>
              <a:off x="0" y="0"/>
              <a:ext cx="2537458" cy="2167467"/>
            </a:xfrm>
            <a:custGeom>
              <a:rect b="b" l="l" r="r" t="t"/>
              <a:pathLst>
                <a:path extrusionOk="0" h="2167467" w="2537458">
                  <a:moveTo>
                    <a:pt x="0" y="0"/>
                  </a:moveTo>
                  <a:lnTo>
                    <a:pt x="2537458" y="0"/>
                  </a:lnTo>
                  <a:lnTo>
                    <a:pt x="2537458" y="2167467"/>
                  </a:lnTo>
                  <a:lnTo>
                    <a:pt x="0" y="2167467"/>
                  </a:lnTo>
                  <a:close/>
                </a:path>
              </a:pathLst>
            </a:custGeom>
            <a:solidFill>
              <a:srgbClr val="FFFFFF"/>
            </a:solidFill>
            <a:ln>
              <a:noFill/>
            </a:ln>
          </p:spPr>
        </p:sp>
        <p:sp>
          <p:nvSpPr>
            <p:cNvPr id="179" name="Google Shape;179;p17"/>
            <p:cNvSpPr txBox="1"/>
            <p:nvPr/>
          </p:nvSpPr>
          <p:spPr>
            <a:xfrm>
              <a:off x="0" y="0"/>
              <a:ext cx="2537458" cy="2167467"/>
            </a:xfrm>
            <a:prstGeom prst="rect">
              <a:avLst/>
            </a:prstGeom>
            <a:noFill/>
            <a:ln>
              <a:noFill/>
            </a:ln>
          </p:spPr>
          <p:txBody>
            <a:bodyPr anchorCtr="0" anchor="ctr" bIns="50800" lIns="50800" spcFirstLastPara="1" rIns="50800" wrap="square" tIns="50800">
              <a:noAutofit/>
            </a:bodyPr>
            <a:lstStyle/>
            <a:p>
              <a:pPr indent="0" lvl="0" marL="0" marR="0" rtl="0" algn="ctr">
                <a:lnSpc>
                  <a:spcPct val="14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80" name="Google Shape;180;p17"/>
          <p:cNvGrpSpPr/>
          <p:nvPr/>
        </p:nvGrpSpPr>
        <p:grpSpPr>
          <a:xfrm>
            <a:off x="1028700" y="1028700"/>
            <a:ext cx="9634410" cy="1667123"/>
            <a:chOff x="0" y="0"/>
            <a:chExt cx="2537458" cy="439078"/>
          </a:xfrm>
        </p:grpSpPr>
        <p:sp>
          <p:nvSpPr>
            <p:cNvPr id="181" name="Google Shape;181;p17"/>
            <p:cNvSpPr/>
            <p:nvPr/>
          </p:nvSpPr>
          <p:spPr>
            <a:xfrm>
              <a:off x="0" y="0"/>
              <a:ext cx="2537458" cy="439078"/>
            </a:xfrm>
            <a:custGeom>
              <a:rect b="b" l="l" r="r" t="t"/>
              <a:pathLst>
                <a:path extrusionOk="0" h="439078" w="2537458">
                  <a:moveTo>
                    <a:pt x="0" y="0"/>
                  </a:moveTo>
                  <a:lnTo>
                    <a:pt x="2537458" y="0"/>
                  </a:lnTo>
                  <a:lnTo>
                    <a:pt x="2537458" y="439078"/>
                  </a:lnTo>
                  <a:lnTo>
                    <a:pt x="0" y="439078"/>
                  </a:lnTo>
                  <a:close/>
                </a:path>
              </a:pathLst>
            </a:custGeom>
            <a:solidFill>
              <a:srgbClr val="F4956F"/>
            </a:solidFill>
            <a:ln>
              <a:noFill/>
            </a:ln>
          </p:spPr>
        </p:sp>
        <p:sp>
          <p:nvSpPr>
            <p:cNvPr id="182" name="Google Shape;182;p17"/>
            <p:cNvSpPr txBox="1"/>
            <p:nvPr/>
          </p:nvSpPr>
          <p:spPr>
            <a:xfrm>
              <a:off x="0" y="0"/>
              <a:ext cx="2537458" cy="439078"/>
            </a:xfrm>
            <a:prstGeom prst="rect">
              <a:avLst/>
            </a:prstGeom>
            <a:noFill/>
            <a:ln>
              <a:noFill/>
            </a:ln>
          </p:spPr>
          <p:txBody>
            <a:bodyPr anchorCtr="0" anchor="ctr" bIns="50800" lIns="50800" spcFirstLastPara="1" rIns="50800" wrap="square" tIns="50800">
              <a:noAutofit/>
            </a:bodyPr>
            <a:lstStyle/>
            <a:p>
              <a:pPr indent="0" lvl="0" marL="0" marR="0" rtl="0" algn="ctr">
                <a:lnSpc>
                  <a:spcPct val="14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83" name="Google Shape;183;p17"/>
          <p:cNvSpPr txBox="1"/>
          <p:nvPr/>
        </p:nvSpPr>
        <p:spPr>
          <a:xfrm>
            <a:off x="1031450" y="1028675"/>
            <a:ext cx="9628800" cy="1616100"/>
          </a:xfrm>
          <a:prstGeom prst="rect">
            <a:avLst/>
          </a:prstGeom>
          <a:noFill/>
          <a:ln>
            <a:noFill/>
          </a:ln>
        </p:spPr>
        <p:txBody>
          <a:bodyPr anchorCtr="0" anchor="t" bIns="0" lIns="0" spcFirstLastPara="1" rIns="0" wrap="square" tIns="0">
            <a:spAutoFit/>
          </a:bodyPr>
          <a:lstStyle/>
          <a:p>
            <a:pPr indent="0" lvl="0" marL="0" marR="0" rtl="0" algn="ctr">
              <a:lnSpc>
                <a:spcPct val="110000"/>
              </a:lnSpc>
              <a:spcBef>
                <a:spcPts val="0"/>
              </a:spcBef>
              <a:spcAft>
                <a:spcPts val="0"/>
              </a:spcAft>
              <a:buNone/>
            </a:pPr>
            <a:r>
              <a:rPr lang="en-US" sz="5000">
                <a:solidFill>
                  <a:srgbClr val="294069"/>
                </a:solidFill>
                <a:latin typeface="Lexend"/>
                <a:ea typeface="Lexend"/>
                <a:cs typeface="Lexend"/>
                <a:sym typeface="Lexend"/>
              </a:rPr>
              <a:t>Total Beneficiaries Who Use IgG Drugs</a:t>
            </a:r>
            <a:endParaRPr sz="5000">
              <a:latin typeface="Lexend"/>
              <a:ea typeface="Lexend"/>
              <a:cs typeface="Lexend"/>
              <a:sym typeface="Lexend"/>
            </a:endParaRPr>
          </a:p>
        </p:txBody>
      </p:sp>
      <p:sp>
        <p:nvSpPr>
          <p:cNvPr id="184" name="Google Shape;184;p17"/>
          <p:cNvSpPr txBox="1"/>
          <p:nvPr/>
        </p:nvSpPr>
        <p:spPr>
          <a:xfrm>
            <a:off x="1513250" y="3123876"/>
            <a:ext cx="8665200" cy="6003000"/>
          </a:xfrm>
          <a:prstGeom prst="rect">
            <a:avLst/>
          </a:prstGeom>
          <a:noFill/>
          <a:ln>
            <a:noFill/>
          </a:ln>
        </p:spPr>
        <p:txBody>
          <a:bodyPr anchorCtr="0" anchor="t" bIns="0" lIns="0" spcFirstLastPara="1" rIns="0" wrap="square" tIns="0">
            <a:spAutoFit/>
          </a:bodyPr>
          <a:lstStyle/>
          <a:p>
            <a:pPr indent="-495300" lvl="0" marL="457200" rtl="0" algn="l">
              <a:spcBef>
                <a:spcPts val="0"/>
              </a:spcBef>
              <a:spcAft>
                <a:spcPts val="0"/>
              </a:spcAft>
              <a:buClr>
                <a:schemeClr val="dk1"/>
              </a:buClr>
              <a:buSzPts val="4200"/>
              <a:buFont typeface="Lexend"/>
              <a:buChar char="●"/>
            </a:pPr>
            <a:r>
              <a:rPr lang="en-US" sz="4200">
                <a:solidFill>
                  <a:schemeClr val="dk1"/>
                </a:solidFill>
                <a:latin typeface="Lexend"/>
                <a:ea typeface="Lexend"/>
                <a:cs typeface="Lexend"/>
                <a:sym typeface="Lexend"/>
              </a:rPr>
              <a:t>Calculated Column: Total Beneficiaries</a:t>
            </a:r>
            <a:endParaRPr sz="4200">
              <a:solidFill>
                <a:schemeClr val="dk1"/>
              </a:solidFill>
              <a:latin typeface="Lexend"/>
              <a:ea typeface="Lexend"/>
              <a:cs typeface="Lexend"/>
              <a:sym typeface="Lexend"/>
            </a:endParaRPr>
          </a:p>
          <a:p>
            <a:pPr indent="-431800" lvl="2" marL="1371600" rtl="0" algn="l">
              <a:spcBef>
                <a:spcPts val="0"/>
              </a:spcBef>
              <a:spcAft>
                <a:spcPts val="0"/>
              </a:spcAft>
              <a:buClr>
                <a:schemeClr val="dk1"/>
              </a:buClr>
              <a:buSzPts val="3200"/>
              <a:buFont typeface="Lexend"/>
              <a:buChar char="➢"/>
            </a:pPr>
            <a:r>
              <a:rPr lang="en-US" sz="2800">
                <a:solidFill>
                  <a:schemeClr val="dk1"/>
                </a:solidFill>
                <a:latin typeface="Lexend"/>
                <a:ea typeface="Lexend"/>
                <a:cs typeface="Lexend"/>
                <a:sym typeface="Lexend"/>
              </a:rPr>
              <a:t>T</a:t>
            </a:r>
            <a:r>
              <a:rPr lang="en-US" sz="2700">
                <a:solidFill>
                  <a:schemeClr val="dk1"/>
                </a:solidFill>
                <a:latin typeface="Lexend"/>
                <a:ea typeface="Lexend"/>
                <a:cs typeface="Lexend"/>
                <a:sym typeface="Lexend"/>
              </a:rPr>
              <a:t>ot_Benes 2018 + Tot_Benes_2019 + Tot_Benes_2020 + Tot_Benes_2021 + Tot_Benes_2022</a:t>
            </a:r>
            <a:endParaRPr sz="2700">
              <a:solidFill>
                <a:schemeClr val="dk1"/>
              </a:solidFill>
              <a:latin typeface="Lexend"/>
              <a:ea typeface="Lexend"/>
              <a:cs typeface="Lexend"/>
              <a:sym typeface="Lexend"/>
            </a:endParaRPr>
          </a:p>
          <a:p>
            <a:pPr indent="-495300" lvl="0" marL="457200" rtl="0" algn="l">
              <a:spcBef>
                <a:spcPts val="0"/>
              </a:spcBef>
              <a:spcAft>
                <a:spcPts val="0"/>
              </a:spcAft>
              <a:buClr>
                <a:schemeClr val="dk1"/>
              </a:buClr>
              <a:buSzPts val="4200"/>
              <a:buFont typeface="Lexend"/>
              <a:buChar char="●"/>
            </a:pPr>
            <a:r>
              <a:rPr lang="en-US" sz="4200">
                <a:solidFill>
                  <a:schemeClr val="dk1"/>
                </a:solidFill>
                <a:latin typeface="Lexend"/>
                <a:ea typeface="Lexend"/>
                <a:cs typeface="Lexend"/>
                <a:sym typeface="Lexend"/>
              </a:rPr>
              <a:t>Group By</a:t>
            </a:r>
            <a:endParaRPr sz="4200">
              <a:solidFill>
                <a:schemeClr val="dk1"/>
              </a:solidFill>
              <a:latin typeface="Lexend"/>
              <a:ea typeface="Lexend"/>
              <a:cs typeface="Lexend"/>
              <a:sym typeface="Lexend"/>
            </a:endParaRPr>
          </a:p>
          <a:p>
            <a:pPr indent="-444500" lvl="2" marL="1371600" rtl="0" algn="l">
              <a:spcBef>
                <a:spcPts val="0"/>
              </a:spcBef>
              <a:spcAft>
                <a:spcPts val="0"/>
              </a:spcAft>
              <a:buClr>
                <a:schemeClr val="dk1"/>
              </a:buClr>
              <a:buSzPts val="3400"/>
              <a:buFont typeface="Lexend"/>
              <a:buChar char="➢"/>
            </a:pPr>
            <a:r>
              <a:rPr lang="en-US" sz="3400">
                <a:solidFill>
                  <a:schemeClr val="dk1"/>
                </a:solidFill>
                <a:latin typeface="Lexend"/>
                <a:ea typeface="Lexend"/>
                <a:cs typeface="Lexend"/>
                <a:sym typeface="Lexend"/>
              </a:rPr>
              <a:t>Brnd_name</a:t>
            </a:r>
            <a:endParaRPr sz="3400">
              <a:solidFill>
                <a:schemeClr val="dk1"/>
              </a:solidFill>
              <a:latin typeface="Lexend"/>
              <a:ea typeface="Lexend"/>
              <a:cs typeface="Lexend"/>
              <a:sym typeface="Lexend"/>
            </a:endParaRPr>
          </a:p>
          <a:p>
            <a:pPr indent="-495300" lvl="0" marL="457200" rtl="0" algn="l">
              <a:spcBef>
                <a:spcPts val="0"/>
              </a:spcBef>
              <a:spcAft>
                <a:spcPts val="0"/>
              </a:spcAft>
              <a:buClr>
                <a:schemeClr val="dk1"/>
              </a:buClr>
              <a:buSzPts val="4200"/>
              <a:buFont typeface="Lexend"/>
              <a:buChar char="●"/>
            </a:pPr>
            <a:r>
              <a:rPr lang="en-US" sz="4200">
                <a:solidFill>
                  <a:schemeClr val="dk1"/>
                </a:solidFill>
                <a:latin typeface="Lexend"/>
                <a:ea typeface="Lexend"/>
                <a:cs typeface="Lexend"/>
                <a:sym typeface="Lexend"/>
              </a:rPr>
              <a:t>Resulting Summary Table</a:t>
            </a:r>
            <a:endParaRPr sz="4200">
              <a:solidFill>
                <a:schemeClr val="dk1"/>
              </a:solidFill>
              <a:latin typeface="Lexend"/>
              <a:ea typeface="Lexend"/>
              <a:cs typeface="Lexend"/>
              <a:sym typeface="Lexend"/>
            </a:endParaRPr>
          </a:p>
          <a:p>
            <a:pPr indent="-444500" lvl="2" marL="1371600" rtl="0" algn="l">
              <a:spcBef>
                <a:spcPts val="0"/>
              </a:spcBef>
              <a:spcAft>
                <a:spcPts val="0"/>
              </a:spcAft>
              <a:buClr>
                <a:schemeClr val="dk1"/>
              </a:buClr>
              <a:buSzPts val="3400"/>
              <a:buFont typeface="Lexend"/>
              <a:buChar char="➢"/>
            </a:pPr>
            <a:r>
              <a:rPr lang="en-US" sz="3400">
                <a:solidFill>
                  <a:schemeClr val="dk1"/>
                </a:solidFill>
                <a:latin typeface="Lexend"/>
                <a:ea typeface="Lexend"/>
                <a:cs typeface="Lexend"/>
                <a:sym typeface="Lexend"/>
              </a:rPr>
              <a:t>Total Beneficiaries Who Use IgG Drugs</a:t>
            </a:r>
            <a:endParaRPr sz="3400">
              <a:solidFill>
                <a:schemeClr val="dk1"/>
              </a:solidFill>
              <a:latin typeface="Lexend"/>
              <a:ea typeface="Lexend"/>
              <a:cs typeface="Lexend"/>
              <a:sym typeface="Lexend"/>
            </a:endParaRPr>
          </a:p>
          <a:p>
            <a:pPr indent="-444500" lvl="2" marL="1371600" rtl="0" algn="l">
              <a:spcBef>
                <a:spcPts val="0"/>
              </a:spcBef>
              <a:spcAft>
                <a:spcPts val="0"/>
              </a:spcAft>
              <a:buClr>
                <a:schemeClr val="dk1"/>
              </a:buClr>
              <a:buSzPts val="3400"/>
              <a:buFont typeface="Lexend"/>
              <a:buChar char="➢"/>
            </a:pPr>
            <a:r>
              <a:rPr b="1" lang="en-US" sz="3400">
                <a:solidFill>
                  <a:schemeClr val="dk1"/>
                </a:solidFill>
                <a:latin typeface="Lexend"/>
                <a:ea typeface="Lexend"/>
                <a:cs typeface="Lexend"/>
                <a:sym typeface="Lexend"/>
              </a:rPr>
              <a:t>Total: 363,092 beneficiaries</a:t>
            </a:r>
            <a:endParaRPr b="1" sz="3400">
              <a:solidFill>
                <a:schemeClr val="dk1"/>
              </a:solidFill>
              <a:latin typeface="Lexend"/>
              <a:ea typeface="Lexend"/>
              <a:cs typeface="Lexend"/>
              <a:sym typeface="Lexend"/>
            </a:endParaRPr>
          </a:p>
        </p:txBody>
      </p:sp>
      <p:pic>
        <p:nvPicPr>
          <p:cNvPr id="185" name="Google Shape;185;p17"/>
          <p:cNvPicPr preferRelativeResize="0"/>
          <p:nvPr/>
        </p:nvPicPr>
        <p:blipFill>
          <a:blip r:embed="rId3">
            <a:alphaModFix/>
          </a:blip>
          <a:stretch>
            <a:fillRect/>
          </a:stretch>
        </p:blipFill>
        <p:spPr>
          <a:xfrm>
            <a:off x="11725403" y="162628"/>
            <a:ext cx="5766949" cy="2169850"/>
          </a:xfrm>
          <a:prstGeom prst="rect">
            <a:avLst/>
          </a:prstGeom>
          <a:noFill/>
          <a:ln>
            <a:noFill/>
          </a:ln>
        </p:spPr>
      </p:pic>
      <p:pic>
        <p:nvPicPr>
          <p:cNvPr id="186" name="Google Shape;186;p17"/>
          <p:cNvPicPr preferRelativeResize="0"/>
          <p:nvPr/>
        </p:nvPicPr>
        <p:blipFill>
          <a:blip r:embed="rId4">
            <a:alphaModFix/>
          </a:blip>
          <a:stretch>
            <a:fillRect/>
          </a:stretch>
        </p:blipFill>
        <p:spPr>
          <a:xfrm>
            <a:off x="11725400" y="2332475"/>
            <a:ext cx="5766950" cy="7039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1D4E1"/>
        </a:solidFill>
      </p:bgPr>
    </p:bg>
    <p:spTree>
      <p:nvGrpSpPr>
        <p:cNvPr id="190" name="Shape 190"/>
        <p:cNvGrpSpPr/>
        <p:nvPr/>
      </p:nvGrpSpPr>
      <p:grpSpPr>
        <a:xfrm>
          <a:off x="0" y="0"/>
          <a:ext cx="0" cy="0"/>
          <a:chOff x="0" y="0"/>
          <a:chExt cx="0" cy="0"/>
        </a:xfrm>
      </p:grpSpPr>
      <p:grpSp>
        <p:nvGrpSpPr>
          <p:cNvPr id="191" name="Google Shape;191;g3193e1db5ea_0_3"/>
          <p:cNvGrpSpPr/>
          <p:nvPr/>
        </p:nvGrpSpPr>
        <p:grpSpPr>
          <a:xfrm>
            <a:off x="9144000" y="0"/>
            <a:ext cx="9144454" cy="10287066"/>
            <a:chOff x="0" y="0"/>
            <a:chExt cx="2408400" cy="2709333"/>
          </a:xfrm>
        </p:grpSpPr>
        <p:sp>
          <p:nvSpPr>
            <p:cNvPr id="192" name="Google Shape;192;g3193e1db5ea_0_3"/>
            <p:cNvSpPr/>
            <p:nvPr/>
          </p:nvSpPr>
          <p:spPr>
            <a:xfrm>
              <a:off x="0" y="0"/>
              <a:ext cx="2408296" cy="2709333"/>
            </a:xfrm>
            <a:custGeom>
              <a:rect b="b" l="l" r="r" t="t"/>
              <a:pathLst>
                <a:path extrusionOk="0" h="2709333" w="2408296">
                  <a:moveTo>
                    <a:pt x="0" y="0"/>
                  </a:moveTo>
                  <a:lnTo>
                    <a:pt x="2408296" y="0"/>
                  </a:lnTo>
                  <a:lnTo>
                    <a:pt x="2408296" y="2709333"/>
                  </a:lnTo>
                  <a:lnTo>
                    <a:pt x="0" y="2709333"/>
                  </a:lnTo>
                  <a:close/>
                </a:path>
              </a:pathLst>
            </a:custGeom>
            <a:solidFill>
              <a:srgbClr val="E7F1F4"/>
            </a:solidFill>
            <a:ln>
              <a:noFill/>
            </a:ln>
          </p:spPr>
        </p:sp>
        <p:sp>
          <p:nvSpPr>
            <p:cNvPr id="193" name="Google Shape;193;g3193e1db5ea_0_3"/>
            <p:cNvSpPr txBox="1"/>
            <p:nvPr/>
          </p:nvSpPr>
          <p:spPr>
            <a:xfrm>
              <a:off x="0" y="0"/>
              <a:ext cx="2408400" cy="2709300"/>
            </a:xfrm>
            <a:prstGeom prst="rect">
              <a:avLst/>
            </a:prstGeom>
            <a:noFill/>
            <a:ln>
              <a:noFill/>
            </a:ln>
          </p:spPr>
          <p:txBody>
            <a:bodyPr anchorCtr="0" anchor="ctr" bIns="50800" lIns="50800" spcFirstLastPara="1" rIns="50800" wrap="square" tIns="50800">
              <a:noAutofit/>
            </a:bodyPr>
            <a:lstStyle/>
            <a:p>
              <a:pPr indent="0" lvl="0" marL="0" marR="0" rtl="0" algn="ctr">
                <a:lnSpc>
                  <a:spcPct val="14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94" name="Google Shape;194;g3193e1db5ea_0_3"/>
          <p:cNvGrpSpPr/>
          <p:nvPr/>
        </p:nvGrpSpPr>
        <p:grpSpPr>
          <a:xfrm>
            <a:off x="7919263" y="1028613"/>
            <a:ext cx="9634474" cy="8229781"/>
            <a:chOff x="0" y="0"/>
            <a:chExt cx="2537458" cy="2167500"/>
          </a:xfrm>
        </p:grpSpPr>
        <p:sp>
          <p:nvSpPr>
            <p:cNvPr id="195" name="Google Shape;195;g3193e1db5ea_0_3"/>
            <p:cNvSpPr/>
            <p:nvPr/>
          </p:nvSpPr>
          <p:spPr>
            <a:xfrm>
              <a:off x="0" y="0"/>
              <a:ext cx="2537458" cy="2167467"/>
            </a:xfrm>
            <a:custGeom>
              <a:rect b="b" l="l" r="r" t="t"/>
              <a:pathLst>
                <a:path extrusionOk="0" h="2167467" w="2537458">
                  <a:moveTo>
                    <a:pt x="0" y="0"/>
                  </a:moveTo>
                  <a:lnTo>
                    <a:pt x="2537458" y="0"/>
                  </a:lnTo>
                  <a:lnTo>
                    <a:pt x="2537458" y="2167467"/>
                  </a:lnTo>
                  <a:lnTo>
                    <a:pt x="0" y="2167467"/>
                  </a:lnTo>
                  <a:close/>
                </a:path>
              </a:pathLst>
            </a:custGeom>
            <a:solidFill>
              <a:srgbClr val="FFFFFF"/>
            </a:solidFill>
            <a:ln>
              <a:noFill/>
            </a:ln>
          </p:spPr>
        </p:sp>
        <p:sp>
          <p:nvSpPr>
            <p:cNvPr id="196" name="Google Shape;196;g3193e1db5ea_0_3"/>
            <p:cNvSpPr txBox="1"/>
            <p:nvPr/>
          </p:nvSpPr>
          <p:spPr>
            <a:xfrm>
              <a:off x="0" y="0"/>
              <a:ext cx="2537400" cy="2167500"/>
            </a:xfrm>
            <a:prstGeom prst="rect">
              <a:avLst/>
            </a:prstGeom>
            <a:noFill/>
            <a:ln>
              <a:noFill/>
            </a:ln>
          </p:spPr>
          <p:txBody>
            <a:bodyPr anchorCtr="0" anchor="ctr" bIns="50800" lIns="50800" spcFirstLastPara="1" rIns="50800" wrap="square" tIns="50800">
              <a:noAutofit/>
            </a:bodyPr>
            <a:lstStyle/>
            <a:p>
              <a:pPr indent="0" lvl="0" marL="0" marR="0" rtl="0" algn="ctr">
                <a:lnSpc>
                  <a:spcPct val="14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97" name="Google Shape;197;g3193e1db5ea_0_3"/>
          <p:cNvGrpSpPr/>
          <p:nvPr/>
        </p:nvGrpSpPr>
        <p:grpSpPr>
          <a:xfrm>
            <a:off x="7919350" y="1028638"/>
            <a:ext cx="9634474" cy="1667598"/>
            <a:chOff x="0" y="0"/>
            <a:chExt cx="2537458" cy="439200"/>
          </a:xfrm>
        </p:grpSpPr>
        <p:sp>
          <p:nvSpPr>
            <p:cNvPr id="198" name="Google Shape;198;g3193e1db5ea_0_3"/>
            <p:cNvSpPr/>
            <p:nvPr/>
          </p:nvSpPr>
          <p:spPr>
            <a:xfrm>
              <a:off x="0" y="0"/>
              <a:ext cx="2537458" cy="439078"/>
            </a:xfrm>
            <a:custGeom>
              <a:rect b="b" l="l" r="r" t="t"/>
              <a:pathLst>
                <a:path extrusionOk="0" h="439078" w="2537458">
                  <a:moveTo>
                    <a:pt x="0" y="0"/>
                  </a:moveTo>
                  <a:lnTo>
                    <a:pt x="2537458" y="0"/>
                  </a:lnTo>
                  <a:lnTo>
                    <a:pt x="2537458" y="439078"/>
                  </a:lnTo>
                  <a:lnTo>
                    <a:pt x="0" y="439078"/>
                  </a:lnTo>
                  <a:close/>
                </a:path>
              </a:pathLst>
            </a:custGeom>
            <a:solidFill>
              <a:srgbClr val="F4956F"/>
            </a:solidFill>
            <a:ln>
              <a:noFill/>
            </a:ln>
          </p:spPr>
        </p:sp>
        <p:sp>
          <p:nvSpPr>
            <p:cNvPr id="199" name="Google Shape;199;g3193e1db5ea_0_3"/>
            <p:cNvSpPr txBox="1"/>
            <p:nvPr/>
          </p:nvSpPr>
          <p:spPr>
            <a:xfrm>
              <a:off x="0" y="0"/>
              <a:ext cx="2537400" cy="439200"/>
            </a:xfrm>
            <a:prstGeom prst="rect">
              <a:avLst/>
            </a:prstGeom>
            <a:noFill/>
            <a:ln>
              <a:noFill/>
            </a:ln>
          </p:spPr>
          <p:txBody>
            <a:bodyPr anchorCtr="0" anchor="ctr" bIns="50800" lIns="50800" spcFirstLastPara="1" rIns="50800" wrap="square" tIns="50800">
              <a:noAutofit/>
            </a:bodyPr>
            <a:lstStyle/>
            <a:p>
              <a:pPr indent="0" lvl="0" marL="0" marR="0" rtl="0" algn="ctr">
                <a:lnSpc>
                  <a:spcPct val="14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00" name="Google Shape;200;g3193e1db5ea_0_3"/>
          <p:cNvSpPr txBox="1"/>
          <p:nvPr/>
        </p:nvSpPr>
        <p:spPr>
          <a:xfrm>
            <a:off x="7922100" y="1562275"/>
            <a:ext cx="9628800" cy="600300"/>
          </a:xfrm>
          <a:prstGeom prst="rect">
            <a:avLst/>
          </a:prstGeom>
          <a:noFill/>
          <a:ln>
            <a:noFill/>
          </a:ln>
        </p:spPr>
        <p:txBody>
          <a:bodyPr anchorCtr="0" anchor="t" bIns="0" lIns="0" spcFirstLastPara="1" rIns="0" wrap="square" tIns="0">
            <a:spAutoFit/>
          </a:bodyPr>
          <a:lstStyle/>
          <a:p>
            <a:pPr indent="0" lvl="0" marL="0" rtl="0" algn="ctr">
              <a:lnSpc>
                <a:spcPct val="200000"/>
              </a:lnSpc>
              <a:spcBef>
                <a:spcPts val="0"/>
              </a:spcBef>
              <a:spcAft>
                <a:spcPts val="0"/>
              </a:spcAft>
              <a:buClr>
                <a:schemeClr val="dk1"/>
              </a:buClr>
              <a:buSzPts val="1100"/>
              <a:buFont typeface="Arial"/>
              <a:buNone/>
            </a:pPr>
            <a:r>
              <a:rPr lang="en-US" sz="3900">
                <a:solidFill>
                  <a:schemeClr val="dk2"/>
                </a:solidFill>
                <a:latin typeface="Lexend"/>
                <a:ea typeface="Lexend"/>
                <a:cs typeface="Lexend"/>
                <a:sym typeface="Lexend"/>
              </a:rPr>
              <a:t>Brands and their Average Spending</a:t>
            </a:r>
            <a:endParaRPr sz="7700">
              <a:solidFill>
                <a:schemeClr val="dk2"/>
              </a:solidFill>
              <a:latin typeface="Lexend"/>
              <a:ea typeface="Lexend"/>
              <a:cs typeface="Lexend"/>
              <a:sym typeface="Lexend"/>
            </a:endParaRPr>
          </a:p>
        </p:txBody>
      </p:sp>
      <p:sp>
        <p:nvSpPr>
          <p:cNvPr id="201" name="Google Shape;201;g3193e1db5ea_0_3"/>
          <p:cNvSpPr txBox="1"/>
          <p:nvPr/>
        </p:nvSpPr>
        <p:spPr>
          <a:xfrm>
            <a:off x="8403900" y="3123814"/>
            <a:ext cx="8665200" cy="4525500"/>
          </a:xfrm>
          <a:prstGeom prst="rect">
            <a:avLst/>
          </a:prstGeom>
          <a:noFill/>
          <a:ln>
            <a:noFill/>
          </a:ln>
        </p:spPr>
        <p:txBody>
          <a:bodyPr anchorCtr="0" anchor="t" bIns="0" lIns="0" spcFirstLastPara="1" rIns="0" wrap="square" tIns="0">
            <a:spAutoFit/>
          </a:bodyPr>
          <a:lstStyle/>
          <a:p>
            <a:pPr indent="-495300" lvl="0" marL="457200" rtl="0" algn="l">
              <a:spcBef>
                <a:spcPts val="0"/>
              </a:spcBef>
              <a:spcAft>
                <a:spcPts val="0"/>
              </a:spcAft>
              <a:buClr>
                <a:schemeClr val="dk1"/>
              </a:buClr>
              <a:buSzPts val="4200"/>
              <a:buFont typeface="Lexend"/>
              <a:buChar char="●"/>
            </a:pPr>
            <a:r>
              <a:rPr lang="en-US" sz="4200">
                <a:solidFill>
                  <a:schemeClr val="dk1"/>
                </a:solidFill>
                <a:latin typeface="Lexend"/>
                <a:ea typeface="Lexend"/>
                <a:cs typeface="Lexend"/>
                <a:sym typeface="Lexend"/>
              </a:rPr>
              <a:t>Average of Spending per Brand</a:t>
            </a:r>
            <a:endParaRPr sz="4200">
              <a:solidFill>
                <a:schemeClr val="dk1"/>
              </a:solidFill>
              <a:latin typeface="Lexend"/>
              <a:ea typeface="Lexend"/>
              <a:cs typeface="Lexend"/>
              <a:sym typeface="Lexend"/>
            </a:endParaRPr>
          </a:p>
          <a:p>
            <a:pPr indent="-495300" lvl="0" marL="457200" rtl="0" algn="l">
              <a:spcBef>
                <a:spcPts val="0"/>
              </a:spcBef>
              <a:spcAft>
                <a:spcPts val="0"/>
              </a:spcAft>
              <a:buClr>
                <a:schemeClr val="dk1"/>
              </a:buClr>
              <a:buSzPts val="4200"/>
              <a:buFont typeface="Lexend"/>
              <a:buChar char="●"/>
            </a:pPr>
            <a:r>
              <a:rPr lang="en-US" sz="4200">
                <a:solidFill>
                  <a:schemeClr val="dk1"/>
                </a:solidFill>
                <a:latin typeface="Lexend"/>
                <a:ea typeface="Lexend"/>
                <a:cs typeface="Lexend"/>
                <a:sym typeface="Lexend"/>
              </a:rPr>
              <a:t>Sorted in descending order</a:t>
            </a:r>
            <a:endParaRPr sz="4200">
              <a:solidFill>
                <a:schemeClr val="dk1"/>
              </a:solidFill>
              <a:latin typeface="Lexend"/>
              <a:ea typeface="Lexend"/>
              <a:cs typeface="Lexend"/>
              <a:sym typeface="Lexend"/>
            </a:endParaRPr>
          </a:p>
          <a:p>
            <a:pPr indent="-495300" lvl="0" marL="457200" rtl="0" algn="l">
              <a:spcBef>
                <a:spcPts val="0"/>
              </a:spcBef>
              <a:spcAft>
                <a:spcPts val="0"/>
              </a:spcAft>
              <a:buClr>
                <a:schemeClr val="dk1"/>
              </a:buClr>
              <a:buSzPts val="4200"/>
              <a:buFont typeface="Lexend"/>
              <a:buChar char="●"/>
            </a:pPr>
            <a:r>
              <a:rPr lang="en-US" sz="4200">
                <a:solidFill>
                  <a:schemeClr val="dk1"/>
                </a:solidFill>
                <a:latin typeface="Lexend"/>
                <a:ea typeface="Lexend"/>
                <a:cs typeface="Lexend"/>
                <a:sym typeface="Lexend"/>
              </a:rPr>
              <a:t>Top 5 used for forecasting analysis: </a:t>
            </a:r>
            <a:endParaRPr sz="4200">
              <a:solidFill>
                <a:schemeClr val="dk1"/>
              </a:solidFill>
              <a:latin typeface="Lexend"/>
              <a:ea typeface="Lexend"/>
              <a:cs typeface="Lexend"/>
              <a:sym typeface="Lexend"/>
            </a:endParaRPr>
          </a:p>
          <a:p>
            <a:pPr indent="-495300" lvl="1" marL="914400" rtl="0" algn="l">
              <a:spcBef>
                <a:spcPts val="0"/>
              </a:spcBef>
              <a:spcAft>
                <a:spcPts val="0"/>
              </a:spcAft>
              <a:buClr>
                <a:schemeClr val="dk1"/>
              </a:buClr>
              <a:buSzPts val="4200"/>
              <a:buFont typeface="Lexend"/>
              <a:buChar char="➢"/>
            </a:pPr>
            <a:r>
              <a:rPr lang="en-US" sz="4200">
                <a:solidFill>
                  <a:schemeClr val="dk1"/>
                </a:solidFill>
                <a:latin typeface="Lexend"/>
                <a:ea typeface="Lexend"/>
                <a:cs typeface="Lexend"/>
                <a:sym typeface="Lexend"/>
              </a:rPr>
              <a:t>Gammagard Liquid, Gammaked*, Privigen, Octagam, and Hizentra </a:t>
            </a:r>
            <a:endParaRPr b="1" sz="4200">
              <a:solidFill>
                <a:schemeClr val="dk1"/>
              </a:solidFill>
              <a:latin typeface="Lexend"/>
              <a:ea typeface="Lexend"/>
              <a:cs typeface="Lexend"/>
              <a:sym typeface="Lexend"/>
            </a:endParaRPr>
          </a:p>
        </p:txBody>
      </p:sp>
      <p:pic>
        <p:nvPicPr>
          <p:cNvPr id="202" name="Google Shape;202;g3193e1db5ea_0_3"/>
          <p:cNvPicPr preferRelativeResize="0"/>
          <p:nvPr/>
        </p:nvPicPr>
        <p:blipFill>
          <a:blip r:embed="rId3">
            <a:alphaModFix/>
          </a:blip>
          <a:stretch>
            <a:fillRect/>
          </a:stretch>
        </p:blipFill>
        <p:spPr>
          <a:xfrm>
            <a:off x="1054750" y="1028650"/>
            <a:ext cx="5346641" cy="83894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7F1F4"/>
        </a:solidFill>
      </p:bgPr>
    </p:bg>
    <p:spTree>
      <p:nvGrpSpPr>
        <p:cNvPr id="206" name="Shape 206"/>
        <p:cNvGrpSpPr/>
        <p:nvPr/>
      </p:nvGrpSpPr>
      <p:grpSpPr>
        <a:xfrm>
          <a:off x="0" y="0"/>
          <a:ext cx="0" cy="0"/>
          <a:chOff x="0" y="0"/>
          <a:chExt cx="0" cy="0"/>
        </a:xfrm>
      </p:grpSpPr>
      <p:grpSp>
        <p:nvGrpSpPr>
          <p:cNvPr id="207" name="Google Shape;207;g3193e1db5ea_0_21"/>
          <p:cNvGrpSpPr/>
          <p:nvPr/>
        </p:nvGrpSpPr>
        <p:grpSpPr>
          <a:xfrm>
            <a:off x="-87" y="0"/>
            <a:ext cx="18288118" cy="4496194"/>
            <a:chOff x="0" y="0"/>
            <a:chExt cx="4816592" cy="1184175"/>
          </a:xfrm>
        </p:grpSpPr>
        <p:sp>
          <p:nvSpPr>
            <p:cNvPr id="208" name="Google Shape;208;g3193e1db5ea_0_21"/>
            <p:cNvSpPr/>
            <p:nvPr/>
          </p:nvSpPr>
          <p:spPr>
            <a:xfrm>
              <a:off x="0" y="0"/>
              <a:ext cx="4816592" cy="1184175"/>
            </a:xfrm>
            <a:custGeom>
              <a:rect b="b" l="l" r="r" t="t"/>
              <a:pathLst>
                <a:path extrusionOk="0" h="1184175" w="4816592">
                  <a:moveTo>
                    <a:pt x="0" y="0"/>
                  </a:moveTo>
                  <a:lnTo>
                    <a:pt x="4816592" y="0"/>
                  </a:lnTo>
                  <a:lnTo>
                    <a:pt x="4816592" y="1184175"/>
                  </a:lnTo>
                  <a:lnTo>
                    <a:pt x="0" y="1184175"/>
                  </a:lnTo>
                  <a:close/>
                </a:path>
              </a:pathLst>
            </a:custGeom>
            <a:solidFill>
              <a:srgbClr val="A1D4E1"/>
            </a:solidFill>
            <a:ln>
              <a:noFill/>
            </a:ln>
          </p:spPr>
        </p:sp>
        <p:sp>
          <p:nvSpPr>
            <p:cNvPr id="209" name="Google Shape;209;g3193e1db5ea_0_21"/>
            <p:cNvSpPr txBox="1"/>
            <p:nvPr/>
          </p:nvSpPr>
          <p:spPr>
            <a:xfrm>
              <a:off x="0" y="0"/>
              <a:ext cx="4816500" cy="1184100"/>
            </a:xfrm>
            <a:prstGeom prst="rect">
              <a:avLst/>
            </a:prstGeom>
            <a:noFill/>
            <a:ln>
              <a:noFill/>
            </a:ln>
          </p:spPr>
          <p:txBody>
            <a:bodyPr anchorCtr="0" anchor="ctr" bIns="50800" lIns="50800" spcFirstLastPara="1" rIns="50800" wrap="square" tIns="50800">
              <a:noAutofit/>
            </a:bodyPr>
            <a:lstStyle/>
            <a:p>
              <a:pPr indent="0" lvl="0" marL="0" marR="0" rtl="0" algn="ctr">
                <a:lnSpc>
                  <a:spcPct val="14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10" name="Google Shape;210;g3193e1db5ea_0_21"/>
          <p:cNvSpPr txBox="1"/>
          <p:nvPr/>
        </p:nvSpPr>
        <p:spPr>
          <a:xfrm>
            <a:off x="152397" y="418125"/>
            <a:ext cx="17983200" cy="877500"/>
          </a:xfrm>
          <a:prstGeom prst="rect">
            <a:avLst/>
          </a:prstGeom>
          <a:noFill/>
          <a:ln>
            <a:noFill/>
          </a:ln>
        </p:spPr>
        <p:txBody>
          <a:bodyPr anchorCtr="0" anchor="t" bIns="0" lIns="0" spcFirstLastPara="1" rIns="0" wrap="square" tIns="0">
            <a:spAutoFit/>
          </a:bodyPr>
          <a:lstStyle/>
          <a:p>
            <a:pPr indent="0" lvl="0" marL="0" marR="0" rtl="0" algn="ctr">
              <a:lnSpc>
                <a:spcPct val="110000"/>
              </a:lnSpc>
              <a:spcBef>
                <a:spcPts val="0"/>
              </a:spcBef>
              <a:spcAft>
                <a:spcPts val="0"/>
              </a:spcAft>
              <a:buClr>
                <a:srgbClr val="000000"/>
              </a:buClr>
              <a:buFont typeface="Arial"/>
              <a:buNone/>
            </a:pPr>
            <a:r>
              <a:rPr lang="en-US" sz="5700">
                <a:solidFill>
                  <a:srgbClr val="294069"/>
                </a:solidFill>
                <a:latin typeface="Lexend"/>
                <a:ea typeface="Lexend"/>
                <a:cs typeface="Lexend"/>
                <a:sym typeface="Lexend"/>
              </a:rPr>
              <a:t>Forecasting</a:t>
            </a:r>
            <a:endParaRPr sz="200">
              <a:latin typeface="Lexend"/>
              <a:ea typeface="Lexend"/>
              <a:cs typeface="Lexend"/>
              <a:sym typeface="Lexend"/>
            </a:endParaRPr>
          </a:p>
        </p:txBody>
      </p:sp>
      <p:sp>
        <p:nvSpPr>
          <p:cNvPr id="211" name="Google Shape;211;g3193e1db5ea_0_21"/>
          <p:cNvSpPr txBox="1"/>
          <p:nvPr/>
        </p:nvSpPr>
        <p:spPr>
          <a:xfrm>
            <a:off x="5049284" y="3531280"/>
            <a:ext cx="8189400" cy="215400"/>
          </a:xfrm>
          <a:prstGeom prst="rect">
            <a:avLst/>
          </a:prstGeom>
          <a:noFill/>
          <a:ln>
            <a:noFill/>
          </a:ln>
        </p:spPr>
        <p:txBody>
          <a:bodyPr anchorCtr="0" anchor="t" bIns="0" lIns="0" spcFirstLastPara="1" rIns="0" wrap="square" tIns="0">
            <a:spAutoFit/>
          </a:bodyPr>
          <a:lstStyle/>
          <a:p>
            <a:pPr indent="0" lvl="0" marL="0" marR="0" rtl="0" algn="l">
              <a:lnSpc>
                <a:spcPct val="110001"/>
              </a:lnSpc>
              <a:spcBef>
                <a:spcPts val="0"/>
              </a:spcBef>
              <a:spcAft>
                <a:spcPts val="0"/>
              </a:spcAft>
              <a:buNone/>
            </a:pPr>
            <a:r>
              <a:t/>
            </a:r>
            <a:endParaRPr/>
          </a:p>
        </p:txBody>
      </p:sp>
      <p:pic>
        <p:nvPicPr>
          <p:cNvPr id="212" name="Google Shape;212;g3193e1db5ea_0_21"/>
          <p:cNvPicPr preferRelativeResize="0"/>
          <p:nvPr/>
        </p:nvPicPr>
        <p:blipFill rotWithShape="1">
          <a:blip r:embed="rId3">
            <a:alphaModFix/>
          </a:blip>
          <a:srcRect b="1700" l="1793" r="1279" t="0"/>
          <a:stretch/>
        </p:blipFill>
        <p:spPr>
          <a:xfrm>
            <a:off x="854250" y="1382788"/>
            <a:ext cx="5040650" cy="4092425"/>
          </a:xfrm>
          <a:prstGeom prst="rect">
            <a:avLst/>
          </a:prstGeom>
          <a:noFill/>
          <a:ln>
            <a:noFill/>
          </a:ln>
        </p:spPr>
      </p:pic>
      <p:pic>
        <p:nvPicPr>
          <p:cNvPr id="213" name="Google Shape;213;g3193e1db5ea_0_21"/>
          <p:cNvPicPr preferRelativeResize="0"/>
          <p:nvPr/>
        </p:nvPicPr>
        <p:blipFill rotWithShape="1">
          <a:blip r:embed="rId4">
            <a:alphaModFix/>
          </a:blip>
          <a:srcRect b="0" l="3392" r="1305" t="0"/>
          <a:stretch/>
        </p:blipFill>
        <p:spPr>
          <a:xfrm>
            <a:off x="6454275" y="1382800"/>
            <a:ext cx="5040650" cy="4206106"/>
          </a:xfrm>
          <a:prstGeom prst="rect">
            <a:avLst/>
          </a:prstGeom>
          <a:noFill/>
          <a:ln>
            <a:noFill/>
          </a:ln>
        </p:spPr>
      </p:pic>
      <p:pic>
        <p:nvPicPr>
          <p:cNvPr id="214" name="Google Shape;214;g3193e1db5ea_0_21"/>
          <p:cNvPicPr preferRelativeResize="0"/>
          <p:nvPr/>
        </p:nvPicPr>
        <p:blipFill rotWithShape="1">
          <a:blip r:embed="rId5">
            <a:alphaModFix/>
          </a:blip>
          <a:srcRect b="1748" l="2121" r="988" t="0"/>
          <a:stretch/>
        </p:blipFill>
        <p:spPr>
          <a:xfrm>
            <a:off x="12137850" y="1382800"/>
            <a:ext cx="5040650" cy="4130298"/>
          </a:xfrm>
          <a:prstGeom prst="rect">
            <a:avLst/>
          </a:prstGeom>
          <a:noFill/>
          <a:ln>
            <a:noFill/>
          </a:ln>
        </p:spPr>
      </p:pic>
      <p:pic>
        <p:nvPicPr>
          <p:cNvPr id="215" name="Google Shape;215;g3193e1db5ea_0_21"/>
          <p:cNvPicPr preferRelativeResize="0"/>
          <p:nvPr/>
        </p:nvPicPr>
        <p:blipFill rotWithShape="1">
          <a:blip r:embed="rId6">
            <a:alphaModFix/>
          </a:blip>
          <a:srcRect b="1931" l="2449" r="1884" t="0"/>
          <a:stretch/>
        </p:blipFill>
        <p:spPr>
          <a:xfrm>
            <a:off x="3542713" y="5811063"/>
            <a:ext cx="5011126" cy="4092425"/>
          </a:xfrm>
          <a:prstGeom prst="rect">
            <a:avLst/>
          </a:prstGeom>
          <a:noFill/>
          <a:ln>
            <a:noFill/>
          </a:ln>
        </p:spPr>
      </p:pic>
      <p:pic>
        <p:nvPicPr>
          <p:cNvPr id="216" name="Google Shape;216;g3193e1db5ea_0_21"/>
          <p:cNvPicPr preferRelativeResize="0"/>
          <p:nvPr/>
        </p:nvPicPr>
        <p:blipFill rotWithShape="1">
          <a:blip r:embed="rId7">
            <a:alphaModFix/>
          </a:blip>
          <a:srcRect b="1980" l="1768" r="0" t="0"/>
          <a:stretch/>
        </p:blipFill>
        <p:spPr>
          <a:xfrm>
            <a:off x="9267675" y="5811075"/>
            <a:ext cx="4956351" cy="4092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7F1F4"/>
        </a:solidFill>
      </p:bgPr>
    </p:bg>
    <p:spTree>
      <p:nvGrpSpPr>
        <p:cNvPr id="220" name="Shape 220"/>
        <p:cNvGrpSpPr/>
        <p:nvPr/>
      </p:nvGrpSpPr>
      <p:grpSpPr>
        <a:xfrm>
          <a:off x="0" y="0"/>
          <a:ext cx="0" cy="0"/>
          <a:chOff x="0" y="0"/>
          <a:chExt cx="0" cy="0"/>
        </a:xfrm>
      </p:grpSpPr>
      <p:grpSp>
        <p:nvGrpSpPr>
          <p:cNvPr id="221" name="Google Shape;221;g318aac0f5ee_0_0"/>
          <p:cNvGrpSpPr/>
          <p:nvPr/>
        </p:nvGrpSpPr>
        <p:grpSpPr>
          <a:xfrm>
            <a:off x="-87" y="0"/>
            <a:ext cx="18288118" cy="4496194"/>
            <a:chOff x="0" y="0"/>
            <a:chExt cx="4816592" cy="1184175"/>
          </a:xfrm>
        </p:grpSpPr>
        <p:sp>
          <p:nvSpPr>
            <p:cNvPr id="222" name="Google Shape;222;g318aac0f5ee_0_0"/>
            <p:cNvSpPr/>
            <p:nvPr/>
          </p:nvSpPr>
          <p:spPr>
            <a:xfrm>
              <a:off x="0" y="0"/>
              <a:ext cx="4816592" cy="1184175"/>
            </a:xfrm>
            <a:custGeom>
              <a:rect b="b" l="l" r="r" t="t"/>
              <a:pathLst>
                <a:path extrusionOk="0" h="1184175" w="4816592">
                  <a:moveTo>
                    <a:pt x="0" y="0"/>
                  </a:moveTo>
                  <a:lnTo>
                    <a:pt x="4816592" y="0"/>
                  </a:lnTo>
                  <a:lnTo>
                    <a:pt x="4816592" y="1184175"/>
                  </a:lnTo>
                  <a:lnTo>
                    <a:pt x="0" y="1184175"/>
                  </a:lnTo>
                  <a:close/>
                </a:path>
              </a:pathLst>
            </a:custGeom>
            <a:solidFill>
              <a:srgbClr val="A1D4E1"/>
            </a:solidFill>
            <a:ln>
              <a:noFill/>
            </a:ln>
          </p:spPr>
        </p:sp>
        <p:sp>
          <p:nvSpPr>
            <p:cNvPr id="223" name="Google Shape;223;g318aac0f5ee_0_0"/>
            <p:cNvSpPr txBox="1"/>
            <p:nvPr/>
          </p:nvSpPr>
          <p:spPr>
            <a:xfrm>
              <a:off x="0" y="0"/>
              <a:ext cx="4816500" cy="1184100"/>
            </a:xfrm>
            <a:prstGeom prst="rect">
              <a:avLst/>
            </a:prstGeom>
            <a:noFill/>
            <a:ln>
              <a:noFill/>
            </a:ln>
          </p:spPr>
          <p:txBody>
            <a:bodyPr anchorCtr="0" anchor="ctr" bIns="50800" lIns="50800" spcFirstLastPara="1" rIns="50800" wrap="square" tIns="50800">
              <a:noAutofit/>
            </a:bodyPr>
            <a:lstStyle/>
            <a:p>
              <a:pPr indent="0" lvl="0" marL="0" marR="0" rtl="0" algn="ctr">
                <a:lnSpc>
                  <a:spcPct val="14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24" name="Google Shape;224;g318aac0f5ee_0_0"/>
          <p:cNvSpPr txBox="1"/>
          <p:nvPr/>
        </p:nvSpPr>
        <p:spPr>
          <a:xfrm>
            <a:off x="152397" y="418125"/>
            <a:ext cx="17983200" cy="877500"/>
          </a:xfrm>
          <a:prstGeom prst="rect">
            <a:avLst/>
          </a:prstGeom>
          <a:noFill/>
          <a:ln>
            <a:noFill/>
          </a:ln>
        </p:spPr>
        <p:txBody>
          <a:bodyPr anchorCtr="0" anchor="t" bIns="0" lIns="0" spcFirstLastPara="1" rIns="0" wrap="square" tIns="0">
            <a:spAutoFit/>
          </a:bodyPr>
          <a:lstStyle/>
          <a:p>
            <a:pPr indent="0" lvl="0" marL="0" marR="0" rtl="0" algn="ctr">
              <a:lnSpc>
                <a:spcPct val="110000"/>
              </a:lnSpc>
              <a:spcBef>
                <a:spcPts val="0"/>
              </a:spcBef>
              <a:spcAft>
                <a:spcPts val="0"/>
              </a:spcAft>
              <a:buClr>
                <a:srgbClr val="000000"/>
              </a:buClr>
              <a:buFont typeface="Arial"/>
              <a:buNone/>
            </a:pPr>
            <a:r>
              <a:rPr lang="en-US" sz="5700">
                <a:solidFill>
                  <a:srgbClr val="294069"/>
                </a:solidFill>
                <a:latin typeface="Lexend"/>
                <a:ea typeface="Lexend"/>
                <a:cs typeface="Lexend"/>
                <a:sym typeface="Lexend"/>
              </a:rPr>
              <a:t>Identifying high-demand IgG drugs in 2022</a:t>
            </a:r>
            <a:endParaRPr sz="200">
              <a:latin typeface="Lexend"/>
              <a:ea typeface="Lexend"/>
              <a:cs typeface="Lexend"/>
              <a:sym typeface="Lexend"/>
            </a:endParaRPr>
          </a:p>
        </p:txBody>
      </p:sp>
      <p:sp>
        <p:nvSpPr>
          <p:cNvPr id="225" name="Google Shape;225;g318aac0f5ee_0_0"/>
          <p:cNvSpPr txBox="1"/>
          <p:nvPr/>
        </p:nvSpPr>
        <p:spPr>
          <a:xfrm>
            <a:off x="5049284" y="3531280"/>
            <a:ext cx="8189400" cy="215400"/>
          </a:xfrm>
          <a:prstGeom prst="rect">
            <a:avLst/>
          </a:prstGeom>
          <a:noFill/>
          <a:ln>
            <a:noFill/>
          </a:ln>
        </p:spPr>
        <p:txBody>
          <a:bodyPr anchorCtr="0" anchor="t" bIns="0" lIns="0" spcFirstLastPara="1" rIns="0" wrap="square" tIns="0">
            <a:spAutoFit/>
          </a:bodyPr>
          <a:lstStyle/>
          <a:p>
            <a:pPr indent="0" lvl="0" marL="0" marR="0" rtl="0" algn="l">
              <a:lnSpc>
                <a:spcPct val="110001"/>
              </a:lnSpc>
              <a:spcBef>
                <a:spcPts val="0"/>
              </a:spcBef>
              <a:spcAft>
                <a:spcPts val="0"/>
              </a:spcAft>
              <a:buNone/>
            </a:pPr>
            <a:r>
              <a:t/>
            </a:r>
            <a:endParaRPr/>
          </a:p>
        </p:txBody>
      </p:sp>
      <p:pic>
        <p:nvPicPr>
          <p:cNvPr id="226" name="Google Shape;226;g318aac0f5ee_0_0"/>
          <p:cNvPicPr preferRelativeResize="0"/>
          <p:nvPr/>
        </p:nvPicPr>
        <p:blipFill>
          <a:blip r:embed="rId3">
            <a:alphaModFix/>
          </a:blip>
          <a:stretch>
            <a:fillRect/>
          </a:stretch>
        </p:blipFill>
        <p:spPr>
          <a:xfrm>
            <a:off x="3492475" y="1782025"/>
            <a:ext cx="10175449" cy="8034874"/>
          </a:xfrm>
          <a:prstGeom prst="rect">
            <a:avLst/>
          </a:prstGeom>
          <a:noFill/>
          <a:ln>
            <a:noFill/>
          </a:ln>
        </p:spPr>
      </p:pic>
      <p:grpSp>
        <p:nvGrpSpPr>
          <p:cNvPr id="227" name="Google Shape;227;g318aac0f5ee_0_0"/>
          <p:cNvGrpSpPr/>
          <p:nvPr/>
        </p:nvGrpSpPr>
        <p:grpSpPr>
          <a:xfrm>
            <a:off x="8398775" y="6584400"/>
            <a:ext cx="9109200" cy="1710000"/>
            <a:chOff x="10349150" y="4724750"/>
            <a:chExt cx="9109200" cy="1710000"/>
          </a:xfrm>
        </p:grpSpPr>
        <p:sp>
          <p:nvSpPr>
            <p:cNvPr id="228" name="Google Shape;228;g318aac0f5ee_0_0"/>
            <p:cNvSpPr/>
            <p:nvPr/>
          </p:nvSpPr>
          <p:spPr>
            <a:xfrm>
              <a:off x="10349150" y="4724750"/>
              <a:ext cx="9109200" cy="17100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highlight>
                  <a:srgbClr val="888888"/>
                </a:highlight>
                <a:latin typeface="Calibri"/>
                <a:ea typeface="Calibri"/>
                <a:cs typeface="Calibri"/>
                <a:sym typeface="Calibri"/>
              </a:endParaRPr>
            </a:p>
          </p:txBody>
        </p:sp>
        <p:sp>
          <p:nvSpPr>
            <p:cNvPr id="229" name="Google Shape;229;g318aac0f5ee_0_0"/>
            <p:cNvSpPr txBox="1"/>
            <p:nvPr/>
          </p:nvSpPr>
          <p:spPr>
            <a:xfrm>
              <a:off x="10495100" y="4797800"/>
              <a:ext cx="8817300" cy="1563900"/>
            </a:xfrm>
            <a:prstGeom prst="rect">
              <a:avLst/>
            </a:prstGeom>
            <a:noFill/>
            <a:ln>
              <a:noFill/>
            </a:ln>
          </p:spPr>
          <p:txBody>
            <a:bodyPr anchorCtr="0" anchor="t" bIns="91425" lIns="91425" spcFirstLastPara="1" rIns="91425" wrap="square" tIns="91425">
              <a:spAutoFit/>
            </a:bodyPr>
            <a:lstStyle/>
            <a:p>
              <a:pPr indent="0" lvl="0" marL="0" marR="0" rtl="0" algn="l">
                <a:lnSpc>
                  <a:spcPct val="110000"/>
                </a:lnSpc>
                <a:spcBef>
                  <a:spcPts val="0"/>
                </a:spcBef>
                <a:spcAft>
                  <a:spcPts val="0"/>
                </a:spcAft>
                <a:buNone/>
              </a:pPr>
              <a:r>
                <a:rPr b="1" lang="en-US" sz="2800">
                  <a:solidFill>
                    <a:srgbClr val="294069"/>
                  </a:solidFill>
                  <a:latin typeface="Lexend"/>
                  <a:ea typeface="Lexend"/>
                  <a:cs typeface="Lexend"/>
                  <a:sym typeface="Lexend"/>
                </a:rPr>
                <a:t>Policy interventions targeting these high-demand drugs can result in substantial cost savings for CMS and their beneficiaries.</a:t>
              </a:r>
              <a:endParaRPr b="1" sz="2800">
                <a:solidFill>
                  <a:srgbClr val="294069"/>
                </a:solidFill>
                <a:latin typeface="Lexend"/>
                <a:ea typeface="Lexend"/>
                <a:cs typeface="Lexend"/>
                <a:sym typeface="Lexend"/>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cp:coreProperties>
</file>