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Rasputin Light" charset="1" panose="00000000000000000000"/>
      <p:regular r:id="rId26"/>
    </p:embeddedFont>
    <p:embeddedFont>
      <p:font typeface="TT Commons Pro" charset="1" panose="020B0103030102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fonts/font27.fntdata" Type="http://schemas.openxmlformats.org/officeDocument/2006/relationships/font"/><Relationship Id="rId28" Target="notesSlides/notesSlide2.xml" Type="http://schemas.openxmlformats.org/officeDocument/2006/relationships/notesSlide"/><Relationship Id="rId29" Target="notesSlides/notesSlide3.xml" Type="http://schemas.openxmlformats.org/officeDocument/2006/relationships/notesSlide"/><Relationship Id="rId3" Target="viewProps.xml" Type="http://schemas.openxmlformats.org/officeDocument/2006/relationships/viewProps"/><Relationship Id="rId30" Target="notesSlides/notesSlide4.xml" Type="http://schemas.openxmlformats.org/officeDocument/2006/relationships/notesSlide"/><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notesSlides/notesSlide11.xml" Type="http://schemas.openxmlformats.org/officeDocument/2006/relationships/notesSlide"/><Relationship Id="rId38" Target="notesSlides/notesSlide12.xml" Type="http://schemas.openxmlformats.org/officeDocument/2006/relationships/notesSlide"/><Relationship Id="rId39" Target="notesSlides/notesSlide13.xml" Type="http://schemas.openxmlformats.org/officeDocument/2006/relationships/notesSlide"/><Relationship Id="rId4" Target="theme/theme1.xml" Type="http://schemas.openxmlformats.org/officeDocument/2006/relationships/theme"/><Relationship Id="rId40" Target="notesSlides/notesSlide14.xml" Type="http://schemas.openxmlformats.org/officeDocument/2006/relationships/notesSlide"/><Relationship Id="rId41" Target="notesSlides/notesSlide15.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My project is based on predicting the defaulting of loans.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tested three different models to predict defaulting for this dataset.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three types I tested were logistic regression, KNN, and random forest. </a:t>
            </a:r>
          </a:p>
          <a:p>
            <a:r>
              <a:rPr lang="en-US"/>
              <a:t/>
            </a:r>
          </a:p>
          <a:p>
            <a:r>
              <a:rPr lang="en-US"/>
              <a:t>Logistic regression is ideal for this binary target variable, as it provides easy interpretation of odds ratios and helps identify key factors influencing default risk. </a:t>
            </a:r>
          </a:p>
          <a:p>
            <a:r>
              <a:rPr lang="en-US"/>
              <a:t/>
            </a:r>
          </a:p>
          <a:p>
            <a:r>
              <a:rPr lang="en-US"/>
              <a:t>KNN is useful for capturing non-linear relationships, offering more flexibility than logistic regression. It may uncover complex patterns in default behavior.</a:t>
            </a:r>
          </a:p>
          <a:p>
            <a:r>
              <a:rPr lang="en-US"/>
              <a:t/>
            </a:r>
          </a:p>
          <a:p>
            <a:r>
              <a:rPr lang="en-US"/>
              <a:t>Random Forest is effective for high-dimensional data and reduces overfitting by combining multiple decision trees. It can also identify the most important predictors for loan default.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pre-process the data for modeling, I split the dataset into 70% training and 30% testing subsets. Numeric variables were standardized, centered, and scaled to remove scale differences. Default was given labels of No for values of 0 and Yes for values of 1. All models went through 5 fold cross validation and used ROC as the tuning metric since it was more robust.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full logistic regression model was fit, cross-validated, and used for prediction.</a:t>
            </a:r>
          </a:p>
          <a:p>
            <a:r>
              <a:rPr lang="en-US"/>
              <a:t/>
            </a:r>
          </a:p>
          <a:p>
            <a:r>
              <a:rPr lang="en-US"/>
              <a:t>For the KNN model, a tuning grid of odd K values from 3 to 51 was tested. The best was K = 51 based on the ROC curve. As the accuracy did not decline as K increased, it is possible that a better K is available. However, it is too computationally intensive to currently test. </a:t>
            </a:r>
          </a:p>
          <a:p>
            <a:r>
              <a:rPr lang="en-US"/>
              <a:t/>
            </a:r>
          </a:p>
          <a:p>
            <a:r>
              <a:rPr lang="en-US"/>
              <a:t>The Random Forest model was hyper-tuned based on the number of variables sampled at each split. The best mtry = 4, with the most important variables being Age, InterestRate, Income, LoanAmount, and MonthsEmployed. A reduced Random Forest model was then created using only these key variables as an additional model to test.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slide presents factors that influence loan default risk. Factors that decrease the odds of default, such as Age, Income, and CreditScore, are shown with odds ratios less than 1, indicating lower default risk. On the other hand, factors that increase the odds of default, like LoanAmount and InterestRate, have odds ratios greater than 1. The plot is arranged from the most statistically significant to the least statistically significant, with factors such as having a co-signer or being married providing protective effects, while higher loans or part-time employment increase default risk.</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analysis reveals several insights for improving loan default prediction and risk management. </a:t>
            </a:r>
          </a:p>
          <a:p>
            <a:r>
              <a:rPr lang="en-US"/>
              <a:t/>
            </a:r>
          </a:p>
          <a:p>
            <a:r>
              <a:rPr lang="en-US"/>
              <a:t>Borrowers with dependents tend to default less, though multiple credit lines can increase risk. </a:t>
            </a:r>
          </a:p>
          <a:p>
            <a:r>
              <a:rPr lang="en-US"/>
              <a:t/>
            </a:r>
          </a:p>
          <a:p>
            <a:r>
              <a:rPr lang="en-US"/>
              <a:t>A higher debt-to-income ratio (DTI) strongly predicts higher default risk. </a:t>
            </a:r>
          </a:p>
          <a:p>
            <a:r>
              <a:rPr lang="en-US"/>
              <a:t/>
            </a:r>
          </a:p>
          <a:p>
            <a:r>
              <a:rPr lang="en-US"/>
              <a:t>Not all loans carry the same level of risk. Business loans are significantly riskier, while home loans, often secured and for essential needs, tend to be safer. </a:t>
            </a:r>
          </a:p>
          <a:p>
            <a:r>
              <a:rPr lang="en-US"/>
              <a:t/>
            </a:r>
          </a:p>
          <a:p>
            <a:r>
              <a:rPr lang="en-US"/>
              <a:t>Having a co-signer reduces risk, showing the importance of shared accountability. </a:t>
            </a:r>
          </a:p>
          <a:p>
            <a:r>
              <a:rPr lang="en-US"/>
              <a:t/>
            </a:r>
          </a:p>
          <a:p>
            <a:r>
              <a:rPr lang="en-US"/>
              <a:t>Higher credit scores correlate with lower default risk, but they should be considered alongside other factors. </a:t>
            </a:r>
          </a:p>
          <a:p>
            <a:r>
              <a:rPr lang="en-US"/>
              <a:t/>
            </a:r>
          </a:p>
          <a:p>
            <a:r>
              <a:rPr lang="en-US"/>
              <a:t>Logistic regression proved to be the best model for prediction, offering both accuracy and interpretability. </a:t>
            </a:r>
          </a:p>
          <a:p>
            <a:r>
              <a:rPr lang="en-US"/>
              <a:t/>
            </a:r>
          </a:p>
          <a:p>
            <a:r>
              <a:rPr lang="en-US"/>
              <a:t>Using these insights, lenders can personalize risk pricing, encourage co-signers, promote safer loan products with incentivized terms, such as lower interest rates or faster approvals, and move beyond just credit scores to create a more comprehensive risk assessment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Financial loans are widely used in the U.S. to finance homes, vehicles, businesses, and cover existing debts. According to TransUnion’s Q2 2024 Insights Report, mortgage loans continue to rise, reaching 53.4 million accounts. With such a large market, the risk of borrowers defaulting also grows. The report shows year-over-year increases in delinquency rates for both auto and mortgage loans. In response, financial institutions aim to minimize defaults and improve repayment rates. One key strategy is using machine learning to identify high-risk borrowers and better target their financial services.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dataset includes 255,347 observations and 18 variables, sourced from Coursera’s Loan Default Prediction Challenge and accessed via Kaggle. It contains demographic and behavioral factors that may influence loan default, such as age, income, credit score, loan amount, education, employment, marital status, dependents, and loan purpose. The target variable is imbalanced, so the data was downsampled to ensure equal representation of default and non-default cases for more reliable analysis. There are no missing values, and a correlation check of numeric variables revealed no issues of concern.</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guide this project, I focused on five key motivation questions:</a:t>
            </a:r>
          </a:p>
          <a:p>
            <a:r>
              <a:rPr lang="en-US"/>
              <a:t/>
            </a:r>
          </a:p>
          <a:p>
            <a:r>
              <a:rPr lang="en-US"/>
              <a:t>First, Are borrowers with dependents more likely to default? Are there any other factors that potentially skew the effect of having dependents? </a:t>
            </a:r>
          </a:p>
          <a:p>
            <a:r>
              <a:rPr lang="en-US"/>
              <a:t/>
            </a:r>
          </a:p>
          <a:p>
            <a:r>
              <a:rPr lang="en-US"/>
              <a:t>Borrowers with dependents may face higher personal expenses, reducing income available for loan payments and increasing default risk. However, if married, a spouse’s income could help balance household finances and improve loan repayment ability.</a:t>
            </a:r>
          </a:p>
          <a:p>
            <a:r>
              <a:rPr lang="en-US"/>
              <a:t/>
            </a:r>
          </a:p>
          <a:p>
            <a:r>
              <a:rPr lang="en-US"/>
              <a:t/>
            </a:r>
          </a:p>
          <a:p>
            <a:r>
              <a:rPr lang="en-US"/>
              <a:t>Does a higher Debt-to-Income ratio increase the risk of a borrower defaulting? </a:t>
            </a:r>
          </a:p>
          <a:p>
            <a:r>
              <a:rPr lang="en-US"/>
              <a:t/>
            </a:r>
          </a:p>
          <a:p>
            <a:r>
              <a:rPr lang="en-US"/>
              <a:t>A higher Debt-to-Income ratio indicates that the borrower might be dedicating a large portion of their income to pay off existing debt. Those with multiple credit lines might find it difficult to balance repaying all their debt back in a timely manner. Multiple obligations can also result in financial inflexibility when handling emergency costs,  possibly resulting in delayed or defaulted loan payments. </a:t>
            </a:r>
          </a:p>
          <a:p>
            <a:r>
              <a:rPr lang="en-US"/>
              <a:t/>
            </a:r>
          </a:p>
          <a:p>
            <a:r>
              <a:rPr lang="en-US"/>
              <a:t/>
            </a:r>
          </a:p>
          <a:p>
            <a:r>
              <a:rPr lang="en-US"/>
              <a:t>Are there any variations in default rates across types?</a:t>
            </a:r>
          </a:p>
          <a:p>
            <a:r>
              <a:rPr lang="en-US"/>
              <a:t/>
            </a:r>
          </a:p>
          <a:p>
            <a:r>
              <a:rPr lang="en-US"/>
              <a:t>Loan purpose can affect default risk. Home loans may be safer due to collateral, while business loans carry higher risk from market uncertainty. </a:t>
            </a:r>
          </a:p>
          <a:p>
            <a:r>
              <a:rPr lang="en-US"/>
              <a:t/>
            </a:r>
          </a:p>
          <a:p>
            <a:r>
              <a:rPr lang="en-US"/>
              <a:t>Does having a co-signer reduce default risk? </a:t>
            </a:r>
          </a:p>
          <a:p>
            <a:r>
              <a:rPr lang="en-US"/>
              <a:t/>
            </a:r>
          </a:p>
          <a:p>
            <a:r>
              <a:rPr lang="en-US"/>
              <a:t>A co-signer offers lenders backup if the borrower defaults, encouraging timely payments to protect the co-signer’s credit. However, if the co-signer lacks financial responsibility, the borrower may be less motivated to pay on time.</a:t>
            </a:r>
          </a:p>
          <a:p>
            <a:r>
              <a:rPr lang="en-US"/>
              <a:t/>
            </a:r>
          </a:p>
          <a:p>
            <a:r>
              <a:rPr lang="en-US"/>
              <a:t>Are Credit Scores an accurate measure of a borrower’s capability of not defaulting? </a:t>
            </a:r>
          </a:p>
          <a:p>
            <a:r>
              <a:rPr lang="en-US"/>
              <a:t/>
            </a:r>
          </a:p>
          <a:p>
            <a:r>
              <a:rPr lang="en-US"/>
              <a:t>Credit scores reflect past payment behavior but don’t account for current stability or future income. A high score borrower may still default due to sudden setbacks, while a lower score borrower with steady income might reliably repay loans.</a:t>
            </a:r>
          </a:p>
          <a:p>
            <a:r>
              <a:rPr lang="en-US"/>
              <a:t/>
            </a:r>
          </a:p>
          <a:p>
            <a:r>
              <a:rPr lang="en-US"/>
              <a:t>In the following slides, I’ll test these claims using hypothesis testing and statistical modeling.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test if borrowers with dependents are more likely to default, I ran a chi-square test, which showed a significant association between having dependents and defaulting. I then built a logistic regression model including the variable HasDependentsYes and its interactions. The main effect of HasDependentsYes was significant, indicating that borrowers with dependents are generally less likely to default than those without, even after controlling for factors like income, employment type, education, marital status, and loan characteristics. However, the interaction between HasDependentsYes and NumCreditLines was also significant. This suggests that while dependents may be linked to lower default risk overall, that benefit weakens as the number of credit lines increases—possibly due to the added financial strain of managing multiple accounts alongside dependent-related expenses.</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test whether a higher Debt-to-Income (DTI) ratio increases default risk, I used a Wilcoxon Rank-Sum test since the distribution of DTIRatio is not normal. The test was significant, showing strong evidence that the median DTI ratios differ between defaulters and non-defaulters. While the observed difference is about 1.37%, the large sample size of around 29,000 observations makes this difference meaningful.</a:t>
            </a:r>
          </a:p>
          <a:p>
            <a:r>
              <a:rPr lang="en-US"/>
              <a:t/>
            </a:r>
          </a:p>
          <a:p>
            <a:r>
              <a:rPr lang="en-US"/>
              <a:t>I also ran a logistic regression with DTIRatio as the sole predictor for default. The model was statistically significant, and the positive coefficient indicates that as DTI increases, so do the odds of defaulting—further supporting the test result.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examine whether default rates vary by loan purpose, I ran a chi-square test, which confirmed a significant association—some loan types are more prone to default than others.</a:t>
            </a:r>
          </a:p>
          <a:p>
            <a:r>
              <a:rPr lang="en-US"/>
              <a:t/>
            </a:r>
          </a:p>
          <a:p>
            <a:r>
              <a:rPr lang="en-US"/>
              <a:t>Logistic regression results show that business loans are significantly more likely to default compared to the baseline of auto loans, with about a 6% higher odds. In contrast, home loans are less risky, showing nearly a 15% lower odds of default. These results support the idea that collateralized loans like home loans may be safer, while business loans are riskier due to market uncertainty.</a:t>
            </a:r>
          </a:p>
          <a:p>
            <a:r>
              <a:rPr lang="en-US"/>
              <a:t/>
            </a:r>
          </a:p>
          <a:p>
            <a:r>
              <a:rPr lang="en-US"/>
              <a:t>The plot shows the proportion of borrowers that default based on the total amount of borrowers in that loan type. The largest differences can be seen within business, where defaulters are higher than non-defaulters, and home, where non-defaulters are much higher than defaulters.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examine whether having a co-signer influences the likelihood of default, I conducted a chi-square test, which showed a significant association between having a co-signer and default risk.</a:t>
            </a:r>
          </a:p>
          <a:p>
            <a:r>
              <a:rPr lang="en-US"/>
              <a:t/>
            </a:r>
          </a:p>
          <a:p>
            <a:r>
              <a:rPr lang="en-US"/>
              <a:t>The logistic regression results indicate that having a co-signer significantly reduces the odds of default by about 21.95% compared to borrowers without a co-signer.</a:t>
            </a:r>
          </a:p>
          <a:p>
            <a:r>
              <a:rPr lang="en-US"/>
              <a:t/>
            </a:r>
          </a:p>
          <a:p>
            <a:r>
              <a:rPr lang="en-US"/>
              <a:t>The plot illustrates the default rates for borrowers with and without a co-signer. Among borrowers without a co-signer, more than half (53%) defaulted, while the default rate for those with a co-signer dropped to 46.8%. This visual shift shows the protective effect of a co-signer, with a higher proportion of non-defaulters when a co-signer is present.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explore whether credit scores accurately predict default risk, I ran a non-parametric Wilcoxon Rank-Sum test, which showed a statistically significant difference in credit scores between defaulters and non-defaulters.</a:t>
            </a:r>
          </a:p>
          <a:p>
            <a:r>
              <a:rPr lang="en-US"/>
              <a:t/>
            </a:r>
          </a:p>
          <a:p>
            <a:r>
              <a:rPr lang="en-US"/>
              <a:t>The logistic regression results confirm that credit score is a significant predictor, with each 1-point increase in credit score lowering the odds of default by about 0.066%.</a:t>
            </a:r>
          </a:p>
          <a:p>
            <a:r>
              <a:rPr lang="en-US"/>
              <a:t/>
            </a:r>
          </a:p>
          <a:p>
            <a:r>
              <a:rPr lang="en-US"/>
              <a:t>However, when examining interactions between credit score and other factors like income or employment type, no significant results were found. This suggests that while credit score alone plays a role in default risk, a borrower’s financial stability or employment status may not significantly alter this relationship in the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7.pn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 Id="rId7" Target="../media/image31.png" Type="http://schemas.openxmlformats.org/officeDocument/2006/relationships/image"/><Relationship Id="rId8" Target="../media/image32.png" Type="http://schemas.openxmlformats.org/officeDocument/2006/relationships/image"/><Relationship Id="rId9" Target="../media/image3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3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3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1.png" Type="http://schemas.openxmlformats.org/officeDocument/2006/relationships/image"/><Relationship Id="rId8"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5.png" Type="http://schemas.openxmlformats.org/officeDocument/2006/relationships/image"/><Relationship Id="rId8"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1815496"/>
            <a:ext cx="12002662" cy="6656008"/>
            <a:chOff x="0" y="0"/>
            <a:chExt cx="16003549" cy="8874678"/>
          </a:xfrm>
        </p:grpSpPr>
        <p:sp>
          <p:nvSpPr>
            <p:cNvPr name="TextBox 3" id="3"/>
            <p:cNvSpPr txBox="true"/>
            <p:nvPr/>
          </p:nvSpPr>
          <p:spPr>
            <a:xfrm rot="0">
              <a:off x="0" y="76200"/>
              <a:ext cx="16003549" cy="6470245"/>
            </a:xfrm>
            <a:prstGeom prst="rect">
              <a:avLst/>
            </a:prstGeom>
          </p:spPr>
          <p:txBody>
            <a:bodyPr anchor="t" rtlCol="false" tIns="0" lIns="0" bIns="0" rIns="0">
              <a:spAutoFit/>
            </a:bodyPr>
            <a:lstStyle/>
            <a:p>
              <a:pPr algn="ctr">
                <a:lnSpc>
                  <a:spcPts val="9461"/>
                </a:lnSpc>
              </a:pPr>
              <a:r>
                <a:rPr lang="en-US" sz="8601">
                  <a:solidFill>
                    <a:srgbClr val="FFFFFF"/>
                  </a:solidFill>
                  <a:latin typeface="Rasputin Light"/>
                  <a:ea typeface="Rasputin Light"/>
                  <a:cs typeface="Rasputin Light"/>
                  <a:sym typeface="Rasputin Light"/>
                </a:rPr>
                <a:t>Credit Where Credit’s Due: Predicting Loan Defaulting </a:t>
              </a:r>
            </a:p>
          </p:txBody>
        </p:sp>
        <p:sp>
          <p:nvSpPr>
            <p:cNvPr name="TextBox 4" id="4"/>
            <p:cNvSpPr txBox="true"/>
            <p:nvPr/>
          </p:nvSpPr>
          <p:spPr>
            <a:xfrm rot="0">
              <a:off x="0" y="7054344"/>
              <a:ext cx="16003549" cy="1820334"/>
            </a:xfrm>
            <a:prstGeom prst="rect">
              <a:avLst/>
            </a:prstGeom>
          </p:spPr>
          <p:txBody>
            <a:bodyPr anchor="t" rtlCol="false" tIns="0" lIns="0" bIns="0" rIns="0">
              <a:spAutoFit/>
            </a:bodyPr>
            <a:lstStyle/>
            <a:p>
              <a:pPr algn="ctr">
                <a:lnSpc>
                  <a:spcPts val="5599"/>
                </a:lnSpc>
              </a:pPr>
              <a:r>
                <a:rPr lang="en-US" sz="3999">
                  <a:solidFill>
                    <a:srgbClr val="FFFFFF"/>
                  </a:solidFill>
                  <a:latin typeface="TT Commons Pro"/>
                  <a:ea typeface="TT Commons Pro"/>
                  <a:cs typeface="TT Commons Pro"/>
                  <a:sym typeface="TT Commons Pro"/>
                </a:rPr>
                <a:t>DA 6813 Project</a:t>
              </a:r>
            </a:p>
            <a:p>
              <a:pPr algn="ctr">
                <a:lnSpc>
                  <a:spcPts val="5599"/>
                </a:lnSpc>
                <a:spcBef>
                  <a:spcPct val="0"/>
                </a:spcBef>
              </a:pPr>
              <a:r>
                <a:rPr lang="en-US" sz="3999">
                  <a:solidFill>
                    <a:srgbClr val="FFFFFF"/>
                  </a:solidFill>
                  <a:latin typeface="TT Commons Pro"/>
                  <a:ea typeface="TT Commons Pro"/>
                  <a:cs typeface="TT Commons Pro"/>
                  <a:sym typeface="TT Commons Pro"/>
                </a:rPr>
                <a:t>Rani Misra</a:t>
              </a:r>
            </a:p>
          </p:txBody>
        </p:sp>
      </p:grpSp>
      <p:sp>
        <p:nvSpPr>
          <p:cNvPr name="Freeform 5" id="5" descr="green blob"/>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6" id="6" descr="green organic shape"/>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5">
              <a:alphaModFix amt="21999"/>
              <a:extLst>
                <a:ext uri="{96DAC541-7B7A-43D3-8B79-37D633B846F1}">
                  <asvg:svgBlip xmlns:asvg="http://schemas.microsoft.com/office/drawing/2016/SVG/main" r:embed="rId6"/>
                </a:ext>
              </a:extLst>
            </a:blip>
            <a:stretch>
              <a:fillRect l="0" t="0" r="0" b="0"/>
            </a:stretch>
          </a:blipFill>
        </p:spPr>
      </p:sp>
      <p:sp>
        <p:nvSpPr>
          <p:cNvPr name="Freeform 7" id="7" descr="lined abstract shape"/>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descr="lined abstract shape"/>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4102385" y="3210075"/>
            <a:ext cx="10083230" cy="2933700"/>
          </a:xfrm>
          <a:prstGeom prst="rect">
            <a:avLst/>
          </a:prstGeom>
        </p:spPr>
        <p:txBody>
          <a:bodyPr anchor="t" rtlCol="false" tIns="0" lIns="0" bIns="0" rIns="0">
            <a:spAutoFit/>
          </a:bodyPr>
          <a:lstStyle/>
          <a:p>
            <a:pPr algn="ctr">
              <a:lnSpc>
                <a:spcPts val="11519"/>
              </a:lnSpc>
            </a:pPr>
            <a:r>
              <a:rPr lang="en-US" sz="9600">
                <a:solidFill>
                  <a:srgbClr val="142414"/>
                </a:solidFill>
                <a:latin typeface="Rasputin Light"/>
                <a:ea typeface="Rasputin Light"/>
                <a:cs typeface="Rasputin Light"/>
                <a:sym typeface="Rasputin Light"/>
              </a:rPr>
              <a:t>Model Comparisons</a:t>
            </a:r>
          </a:p>
        </p:txBody>
      </p:sp>
      <p:sp>
        <p:nvSpPr>
          <p:cNvPr name="Freeform 3" id="3" descr="green abstract blob"/>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4" id="4" descr="green organic shape"/>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5" id="5" descr="lined abstract shape"/>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1117547" y="1374805"/>
            <a:ext cx="3662889" cy="1962150"/>
          </a:xfrm>
          <a:prstGeom prst="rect">
            <a:avLst/>
          </a:prstGeom>
        </p:spPr>
        <p:txBody>
          <a:bodyPr anchor="t" rtlCol="false" tIns="0" lIns="0" bIns="0" rIns="0">
            <a:spAutoFit/>
          </a:bodyPr>
          <a:lstStyle/>
          <a:p>
            <a:pPr algn="l">
              <a:lnSpc>
                <a:spcPts val="7799"/>
              </a:lnSpc>
            </a:pPr>
            <a:r>
              <a:rPr lang="en-US" sz="6499">
                <a:solidFill>
                  <a:srgbClr val="FFFFFF"/>
                </a:solidFill>
                <a:latin typeface="Rasputin Light"/>
                <a:ea typeface="Rasputin Light"/>
                <a:cs typeface="Rasputin Light"/>
                <a:sym typeface="Rasputin Light"/>
              </a:rPr>
              <a:t>Types Tested </a:t>
            </a:r>
          </a:p>
        </p:txBody>
      </p:sp>
      <p:grpSp>
        <p:nvGrpSpPr>
          <p:cNvPr name="Group 3" id="3"/>
          <p:cNvGrpSpPr/>
          <p:nvPr/>
        </p:nvGrpSpPr>
        <p:grpSpPr>
          <a:xfrm rot="0">
            <a:off x="5688705" y="1374805"/>
            <a:ext cx="3455295" cy="4190135"/>
            <a:chOff x="0" y="0"/>
            <a:chExt cx="4607060" cy="5586847"/>
          </a:xfrm>
        </p:grpSpPr>
        <p:sp>
          <p:nvSpPr>
            <p:cNvPr name="TextBox 4" id="4"/>
            <p:cNvSpPr txBox="true"/>
            <p:nvPr/>
          </p:nvSpPr>
          <p:spPr>
            <a:xfrm rot="0">
              <a:off x="0" y="963412"/>
              <a:ext cx="4607060" cy="4623435"/>
            </a:xfrm>
            <a:prstGeom prst="rect">
              <a:avLst/>
            </a:prstGeom>
          </p:spPr>
          <p:txBody>
            <a:bodyPr anchor="t" rtlCol="false" tIns="0" lIns="0" bIns="0" rIns="0">
              <a:spAutoFit/>
            </a:bodyPr>
            <a:lstStyle/>
            <a:p>
              <a:pPr algn="l" marL="496571" indent="-248285" lvl="1">
                <a:lnSpc>
                  <a:spcPts val="3450"/>
                </a:lnSpc>
                <a:buFont typeface="Arial"/>
                <a:buChar char="•"/>
              </a:pPr>
              <a:r>
                <a:rPr lang="en-US" sz="2300">
                  <a:solidFill>
                    <a:srgbClr val="FFFFFF"/>
                  </a:solidFill>
                  <a:latin typeface="TT Commons Pro"/>
                  <a:ea typeface="TT Commons Pro"/>
                  <a:cs typeface="TT Commons Pro"/>
                  <a:sym typeface="TT Commons Pro"/>
                </a:rPr>
                <a:t>Categorical target variable</a:t>
              </a:r>
            </a:p>
            <a:p>
              <a:pPr algn="l" marL="496571" indent="-248285" lvl="1">
                <a:lnSpc>
                  <a:spcPts val="3450"/>
                </a:lnSpc>
                <a:buFont typeface="Arial"/>
                <a:buChar char="•"/>
              </a:pPr>
              <a:r>
                <a:rPr lang="en-US" sz="2300">
                  <a:solidFill>
                    <a:srgbClr val="FFFFFF"/>
                  </a:solidFill>
                  <a:latin typeface="TT Commons Pro"/>
                  <a:ea typeface="TT Commons Pro"/>
                  <a:cs typeface="TT Commons Pro"/>
                  <a:sym typeface="TT Commons Pro"/>
                </a:rPr>
                <a:t>Provides odds ratios for each variable, making interpretations and influence of each feature easier to explain</a:t>
              </a:r>
            </a:p>
          </p:txBody>
        </p:sp>
        <p:sp>
          <p:nvSpPr>
            <p:cNvPr name="TextBox 5" id="5"/>
            <p:cNvSpPr txBox="true"/>
            <p:nvPr/>
          </p:nvSpPr>
          <p:spPr>
            <a:xfrm rot="0">
              <a:off x="0" y="-47625"/>
              <a:ext cx="4607060" cy="657225"/>
            </a:xfrm>
            <a:prstGeom prst="rect">
              <a:avLst/>
            </a:prstGeom>
          </p:spPr>
          <p:txBody>
            <a:bodyPr anchor="t" rtlCol="false" tIns="0" lIns="0" bIns="0" rIns="0">
              <a:spAutoFit/>
            </a:bodyPr>
            <a:lstStyle/>
            <a:p>
              <a:pPr algn="ctr">
                <a:lnSpc>
                  <a:spcPts val="3900"/>
                </a:lnSpc>
              </a:pPr>
              <a:r>
                <a:rPr lang="en-US" sz="3000">
                  <a:solidFill>
                    <a:srgbClr val="FFFFFF"/>
                  </a:solidFill>
                  <a:latin typeface="Rasputin Light"/>
                  <a:ea typeface="Rasputin Light"/>
                  <a:cs typeface="Rasputin Light"/>
                  <a:sym typeface="Rasputin Light"/>
                </a:rPr>
                <a:t>Logistic</a:t>
              </a:r>
            </a:p>
          </p:txBody>
        </p:sp>
      </p:grpSp>
      <p:grpSp>
        <p:nvGrpSpPr>
          <p:cNvPr name="Group 6" id="6"/>
          <p:cNvGrpSpPr/>
          <p:nvPr/>
        </p:nvGrpSpPr>
        <p:grpSpPr>
          <a:xfrm rot="0">
            <a:off x="9746355" y="1374805"/>
            <a:ext cx="3455295" cy="5066435"/>
            <a:chOff x="0" y="0"/>
            <a:chExt cx="4607060" cy="6755247"/>
          </a:xfrm>
        </p:grpSpPr>
        <p:sp>
          <p:nvSpPr>
            <p:cNvPr name="TextBox 7" id="7"/>
            <p:cNvSpPr txBox="true"/>
            <p:nvPr/>
          </p:nvSpPr>
          <p:spPr>
            <a:xfrm rot="0">
              <a:off x="0" y="963412"/>
              <a:ext cx="4607060" cy="5791835"/>
            </a:xfrm>
            <a:prstGeom prst="rect">
              <a:avLst/>
            </a:prstGeom>
          </p:spPr>
          <p:txBody>
            <a:bodyPr anchor="t" rtlCol="false" tIns="0" lIns="0" bIns="0" rIns="0">
              <a:spAutoFit/>
            </a:bodyPr>
            <a:lstStyle/>
            <a:p>
              <a:pPr algn="l" marL="496571" indent="-248285" lvl="1">
                <a:lnSpc>
                  <a:spcPts val="3450"/>
                </a:lnSpc>
                <a:buFont typeface="Arial"/>
                <a:buChar char="•"/>
              </a:pPr>
              <a:r>
                <a:rPr lang="en-US" sz="2300">
                  <a:solidFill>
                    <a:srgbClr val="FFFFFF"/>
                  </a:solidFill>
                  <a:latin typeface="TT Commons Pro"/>
                  <a:ea typeface="TT Commons Pro"/>
                  <a:cs typeface="TT Commons Pro"/>
                  <a:sym typeface="TT Commons Pro"/>
                </a:rPr>
                <a:t>Might be beneficial if non-linear relationships are present within the data</a:t>
              </a:r>
            </a:p>
            <a:p>
              <a:pPr algn="l" marL="496571" indent="-248285" lvl="1">
                <a:lnSpc>
                  <a:spcPts val="3450"/>
                </a:lnSpc>
                <a:buFont typeface="Arial"/>
                <a:buChar char="•"/>
              </a:pPr>
              <a:r>
                <a:rPr lang="en-US" sz="2300">
                  <a:solidFill>
                    <a:srgbClr val="FFFFFF"/>
                  </a:solidFill>
                  <a:latin typeface="TT Commons Pro"/>
                  <a:ea typeface="TT Commons Pro"/>
                  <a:cs typeface="TT Commons Pro"/>
                  <a:sym typeface="TT Commons Pro"/>
                </a:rPr>
                <a:t>More flexible and might be able to capture more complex relationships that logistic regression couldn’t</a:t>
              </a:r>
            </a:p>
          </p:txBody>
        </p:sp>
        <p:sp>
          <p:nvSpPr>
            <p:cNvPr name="TextBox 8" id="8"/>
            <p:cNvSpPr txBox="true"/>
            <p:nvPr/>
          </p:nvSpPr>
          <p:spPr>
            <a:xfrm rot="0">
              <a:off x="0" y="-47625"/>
              <a:ext cx="4607060" cy="657225"/>
            </a:xfrm>
            <a:prstGeom prst="rect">
              <a:avLst/>
            </a:prstGeom>
          </p:spPr>
          <p:txBody>
            <a:bodyPr anchor="t" rtlCol="false" tIns="0" lIns="0" bIns="0" rIns="0">
              <a:spAutoFit/>
            </a:bodyPr>
            <a:lstStyle/>
            <a:p>
              <a:pPr algn="ctr">
                <a:lnSpc>
                  <a:spcPts val="3900"/>
                </a:lnSpc>
              </a:pPr>
              <a:r>
                <a:rPr lang="en-US" sz="3000">
                  <a:solidFill>
                    <a:srgbClr val="FFFFFF"/>
                  </a:solidFill>
                  <a:latin typeface="Rasputin Light"/>
                  <a:ea typeface="Rasputin Light"/>
                  <a:cs typeface="Rasputin Light"/>
                  <a:sym typeface="Rasputin Light"/>
                </a:rPr>
                <a:t>KNN</a:t>
              </a:r>
            </a:p>
          </p:txBody>
        </p:sp>
      </p:grpSp>
      <p:grpSp>
        <p:nvGrpSpPr>
          <p:cNvPr name="Group 9" id="9"/>
          <p:cNvGrpSpPr/>
          <p:nvPr/>
        </p:nvGrpSpPr>
        <p:grpSpPr>
          <a:xfrm rot="0">
            <a:off x="13804005" y="1374805"/>
            <a:ext cx="3455295" cy="5066435"/>
            <a:chOff x="0" y="0"/>
            <a:chExt cx="4607060" cy="6755247"/>
          </a:xfrm>
        </p:grpSpPr>
        <p:sp>
          <p:nvSpPr>
            <p:cNvPr name="TextBox 10" id="10"/>
            <p:cNvSpPr txBox="true"/>
            <p:nvPr/>
          </p:nvSpPr>
          <p:spPr>
            <a:xfrm rot="0">
              <a:off x="0" y="963412"/>
              <a:ext cx="4607060" cy="5791835"/>
            </a:xfrm>
            <a:prstGeom prst="rect">
              <a:avLst/>
            </a:prstGeom>
          </p:spPr>
          <p:txBody>
            <a:bodyPr anchor="t" rtlCol="false" tIns="0" lIns="0" bIns="0" rIns="0">
              <a:spAutoFit/>
            </a:bodyPr>
            <a:lstStyle/>
            <a:p>
              <a:pPr algn="l" marL="496571" indent="-248285" lvl="1">
                <a:lnSpc>
                  <a:spcPts val="3450"/>
                </a:lnSpc>
                <a:buFont typeface="Arial"/>
                <a:buChar char="•"/>
              </a:pPr>
              <a:r>
                <a:rPr lang="en-US" sz="2300">
                  <a:solidFill>
                    <a:srgbClr val="FFFFFF"/>
                  </a:solidFill>
                  <a:latin typeface="TT Commons Pro"/>
                  <a:ea typeface="TT Commons Pro"/>
                  <a:cs typeface="TT Commons Pro"/>
                  <a:sym typeface="TT Commons Pro"/>
                </a:rPr>
                <a:t>Able to handle highly dimensional data</a:t>
              </a:r>
            </a:p>
            <a:p>
              <a:pPr algn="l" marL="496571" indent="-248285" lvl="1">
                <a:lnSpc>
                  <a:spcPts val="3450"/>
                </a:lnSpc>
                <a:buFont typeface="Arial"/>
                <a:buChar char="•"/>
              </a:pPr>
              <a:r>
                <a:rPr lang="en-US" sz="2300">
                  <a:solidFill>
                    <a:srgbClr val="FFFFFF"/>
                  </a:solidFill>
                  <a:latin typeface="TT Commons Pro"/>
                  <a:ea typeface="TT Commons Pro"/>
                  <a:cs typeface="TT Commons Pro"/>
                  <a:sym typeface="TT Commons Pro"/>
                </a:rPr>
                <a:t>Model can select among many variables to find the best features for the tree</a:t>
              </a:r>
            </a:p>
            <a:p>
              <a:pPr algn="l" marL="496571" indent="-248285" lvl="1">
                <a:lnSpc>
                  <a:spcPts val="3450"/>
                </a:lnSpc>
                <a:buFont typeface="Arial"/>
                <a:buChar char="•"/>
              </a:pPr>
              <a:r>
                <a:rPr lang="en-US" sz="2300">
                  <a:solidFill>
                    <a:srgbClr val="FFFFFF"/>
                  </a:solidFill>
                  <a:latin typeface="TT Commons Pro"/>
                  <a:ea typeface="TT Commons Pro"/>
                  <a:cs typeface="TT Commons Pro"/>
                  <a:sym typeface="TT Commons Pro"/>
                </a:rPr>
                <a:t>Able to reduce overfitting by combining multiple decision trees</a:t>
              </a:r>
            </a:p>
          </p:txBody>
        </p:sp>
        <p:sp>
          <p:nvSpPr>
            <p:cNvPr name="TextBox 11" id="11"/>
            <p:cNvSpPr txBox="true"/>
            <p:nvPr/>
          </p:nvSpPr>
          <p:spPr>
            <a:xfrm rot="0">
              <a:off x="0" y="-47625"/>
              <a:ext cx="4607060" cy="657225"/>
            </a:xfrm>
            <a:prstGeom prst="rect">
              <a:avLst/>
            </a:prstGeom>
          </p:spPr>
          <p:txBody>
            <a:bodyPr anchor="t" rtlCol="false" tIns="0" lIns="0" bIns="0" rIns="0">
              <a:spAutoFit/>
            </a:bodyPr>
            <a:lstStyle/>
            <a:p>
              <a:pPr algn="ctr">
                <a:lnSpc>
                  <a:spcPts val="3900"/>
                </a:lnSpc>
              </a:pPr>
              <a:r>
                <a:rPr lang="en-US" sz="3000">
                  <a:solidFill>
                    <a:srgbClr val="FFFFFF"/>
                  </a:solidFill>
                  <a:latin typeface="Rasputin Light"/>
                  <a:ea typeface="Rasputin Light"/>
                  <a:cs typeface="Rasputin Light"/>
                  <a:sym typeface="Rasputin Light"/>
                </a:rPr>
                <a:t>Random Forest </a:t>
              </a:r>
            </a:p>
          </p:txBody>
        </p:sp>
      </p:grpSp>
      <p:sp>
        <p:nvSpPr>
          <p:cNvPr name="Freeform 12" id="12" descr="green organic blob"/>
          <p:cNvSpPr/>
          <p:nvPr/>
        </p:nvSpPr>
        <p:spPr>
          <a:xfrm flipH="false" flipV="false" rot="0">
            <a:off x="-3849591" y="5642381"/>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13" id="13" descr="lined abstract shape"/>
          <p:cNvSpPr/>
          <p:nvPr/>
        </p:nvSpPr>
        <p:spPr>
          <a:xfrm flipH="false" flipV="false" rot="8743839">
            <a:off x="-2596254" y="4920069"/>
            <a:ext cx="5915271" cy="9375789"/>
          </a:xfrm>
          <a:custGeom>
            <a:avLst/>
            <a:gdLst/>
            <a:ahLst/>
            <a:cxnLst/>
            <a:rect r="r" b="b" t="t" l="l"/>
            <a:pathLst>
              <a:path h="9375789" w="5915271">
                <a:moveTo>
                  <a:pt x="0" y="0"/>
                </a:moveTo>
                <a:lnTo>
                  <a:pt x="5915271" y="0"/>
                </a:lnTo>
                <a:lnTo>
                  <a:pt x="5915271" y="9375789"/>
                </a:lnTo>
                <a:lnTo>
                  <a:pt x="0" y="937578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descr="green organic shape"/>
          <p:cNvSpPr/>
          <p:nvPr/>
        </p:nvSpPr>
        <p:spPr>
          <a:xfrm flipH="false" flipV="false" rot="2068842">
            <a:off x="-4611311" y="-1362269"/>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TextBox 3" id="3"/>
          <p:cNvSpPr txBox="true"/>
          <p:nvPr/>
        </p:nvSpPr>
        <p:spPr>
          <a:xfrm rot="0">
            <a:off x="4392218" y="2646610"/>
            <a:ext cx="9503564" cy="504825"/>
          </a:xfrm>
          <a:prstGeom prst="rect">
            <a:avLst/>
          </a:prstGeom>
        </p:spPr>
        <p:txBody>
          <a:bodyPr anchor="t" rtlCol="false" tIns="0" lIns="0" bIns="0" rIns="0">
            <a:spAutoFit/>
          </a:bodyPr>
          <a:lstStyle/>
          <a:p>
            <a:pPr algn="ctr">
              <a:lnSpc>
                <a:spcPts val="3900"/>
              </a:lnSpc>
            </a:pPr>
            <a:r>
              <a:rPr lang="en-US" sz="3000">
                <a:solidFill>
                  <a:srgbClr val="142414"/>
                </a:solidFill>
                <a:latin typeface="Rasputin Light"/>
                <a:ea typeface="Rasputin Light"/>
                <a:cs typeface="Rasputin Light"/>
                <a:sym typeface="Rasputin Light"/>
              </a:rPr>
              <a:t>Data is split into 70/30 training and testing sets.</a:t>
            </a:r>
          </a:p>
        </p:txBody>
      </p:sp>
      <p:sp>
        <p:nvSpPr>
          <p:cNvPr name="Freeform 4" id="4" descr="lined abstract shape"/>
          <p:cNvSpPr/>
          <p:nvPr/>
        </p:nvSpPr>
        <p:spPr>
          <a:xfrm flipH="false" flipV="false" rot="6787978">
            <a:off x="13094258" y="-4595393"/>
            <a:ext cx="7755409" cy="12292435"/>
          </a:xfrm>
          <a:custGeom>
            <a:avLst/>
            <a:gdLst/>
            <a:ahLst/>
            <a:cxnLst/>
            <a:rect r="r" b="b" t="t" l="l"/>
            <a:pathLst>
              <a:path h="12292435" w="7755409">
                <a:moveTo>
                  <a:pt x="0" y="0"/>
                </a:moveTo>
                <a:lnTo>
                  <a:pt x="7755409" y="0"/>
                </a:lnTo>
                <a:lnTo>
                  <a:pt x="7755409" y="12292435"/>
                </a:lnTo>
                <a:lnTo>
                  <a:pt x="0" y="12292435"/>
                </a:lnTo>
                <a:lnTo>
                  <a:pt x="0" y="0"/>
                </a:lnTo>
                <a:close/>
              </a:path>
            </a:pathLst>
          </a:custGeom>
          <a:blipFill>
            <a:blip r:embed="rId5">
              <a:alphaModFix amt="30000"/>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240421" y="1028700"/>
            <a:ext cx="13807158" cy="981075"/>
          </a:xfrm>
          <a:prstGeom prst="rect">
            <a:avLst/>
          </a:prstGeom>
        </p:spPr>
        <p:txBody>
          <a:bodyPr anchor="t" rtlCol="false" tIns="0" lIns="0" bIns="0" rIns="0">
            <a:spAutoFit/>
          </a:bodyPr>
          <a:lstStyle/>
          <a:p>
            <a:pPr algn="ctr">
              <a:lnSpc>
                <a:spcPts val="7799"/>
              </a:lnSpc>
            </a:pPr>
            <a:r>
              <a:rPr lang="en-US" sz="6499">
                <a:solidFill>
                  <a:srgbClr val="142414"/>
                </a:solidFill>
                <a:latin typeface="Rasputin Light"/>
                <a:ea typeface="Rasputin Light"/>
                <a:cs typeface="Rasputin Light"/>
                <a:sym typeface="Rasputin Light"/>
              </a:rPr>
              <a:t>Pre-Processing Steps</a:t>
            </a:r>
          </a:p>
        </p:txBody>
      </p:sp>
      <p:sp>
        <p:nvSpPr>
          <p:cNvPr name="TextBox 6" id="6"/>
          <p:cNvSpPr txBox="true"/>
          <p:nvPr/>
        </p:nvSpPr>
        <p:spPr>
          <a:xfrm rot="0">
            <a:off x="4342919" y="3763694"/>
            <a:ext cx="9602162" cy="1495425"/>
          </a:xfrm>
          <a:prstGeom prst="rect">
            <a:avLst/>
          </a:prstGeom>
        </p:spPr>
        <p:txBody>
          <a:bodyPr anchor="t" rtlCol="false" tIns="0" lIns="0" bIns="0" rIns="0">
            <a:spAutoFit/>
          </a:bodyPr>
          <a:lstStyle/>
          <a:p>
            <a:pPr algn="ctr">
              <a:lnSpc>
                <a:spcPts val="3900"/>
              </a:lnSpc>
            </a:pPr>
            <a:r>
              <a:rPr lang="en-US" sz="3000">
                <a:solidFill>
                  <a:srgbClr val="142414"/>
                </a:solidFill>
                <a:latin typeface="Rasputin Light"/>
                <a:ea typeface="Rasputin Light"/>
                <a:cs typeface="Rasputin Light"/>
                <a:sym typeface="Rasputin Light"/>
              </a:rPr>
              <a:t>Numeric variables such as Age and Income are standardized, centered, and scaled to remove scale differences.  </a:t>
            </a:r>
          </a:p>
        </p:txBody>
      </p:sp>
      <p:sp>
        <p:nvSpPr>
          <p:cNvPr name="TextBox 7" id="7"/>
          <p:cNvSpPr txBox="true"/>
          <p:nvPr/>
        </p:nvSpPr>
        <p:spPr>
          <a:xfrm rot="0">
            <a:off x="4342919" y="5871378"/>
            <a:ext cx="9602162" cy="1000125"/>
          </a:xfrm>
          <a:prstGeom prst="rect">
            <a:avLst/>
          </a:prstGeom>
        </p:spPr>
        <p:txBody>
          <a:bodyPr anchor="t" rtlCol="false" tIns="0" lIns="0" bIns="0" rIns="0">
            <a:spAutoFit/>
          </a:bodyPr>
          <a:lstStyle/>
          <a:p>
            <a:pPr algn="ctr">
              <a:lnSpc>
                <a:spcPts val="3900"/>
              </a:lnSpc>
            </a:pPr>
            <a:r>
              <a:rPr lang="en-US" sz="3000">
                <a:solidFill>
                  <a:srgbClr val="142414"/>
                </a:solidFill>
                <a:latin typeface="Rasputin Light"/>
                <a:ea typeface="Rasputin Light"/>
                <a:cs typeface="Rasputin Light"/>
                <a:sym typeface="Rasputin Light"/>
              </a:rPr>
              <a:t>Default is given class labels of “No” for 0 and “Yes” for 1.</a:t>
            </a:r>
          </a:p>
        </p:txBody>
      </p:sp>
      <p:sp>
        <p:nvSpPr>
          <p:cNvPr name="TextBox 8" id="8"/>
          <p:cNvSpPr txBox="true"/>
          <p:nvPr/>
        </p:nvSpPr>
        <p:spPr>
          <a:xfrm rot="0">
            <a:off x="4342919" y="7483762"/>
            <a:ext cx="9602162" cy="1000125"/>
          </a:xfrm>
          <a:prstGeom prst="rect">
            <a:avLst/>
          </a:prstGeom>
        </p:spPr>
        <p:txBody>
          <a:bodyPr anchor="t" rtlCol="false" tIns="0" lIns="0" bIns="0" rIns="0">
            <a:spAutoFit/>
          </a:bodyPr>
          <a:lstStyle/>
          <a:p>
            <a:pPr algn="ctr">
              <a:lnSpc>
                <a:spcPts val="3900"/>
              </a:lnSpc>
            </a:pPr>
            <a:r>
              <a:rPr lang="en-US" sz="3000">
                <a:solidFill>
                  <a:srgbClr val="142414"/>
                </a:solidFill>
                <a:latin typeface="Rasputin Light"/>
                <a:ea typeface="Rasputin Light"/>
                <a:cs typeface="Rasputin Light"/>
                <a:sym typeface="Rasputin Light"/>
              </a:rPr>
              <a:t>All models undergo 5 fold cross validation and use ROC as tuning metric since it is more robust.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descr="green organic blob"/>
          <p:cNvSpPr/>
          <p:nvPr/>
        </p:nvSpPr>
        <p:spPr>
          <a:xfrm flipH="false" flipV="false" rot="7672955">
            <a:off x="10751530" y="-4919548"/>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3" id="3" descr="lined abstract shape"/>
          <p:cNvSpPr/>
          <p:nvPr/>
        </p:nvSpPr>
        <p:spPr>
          <a:xfrm flipH="false" flipV="false" rot="1901520">
            <a:off x="11841060" y="-3813956"/>
            <a:ext cx="10836480" cy="7395897"/>
          </a:xfrm>
          <a:custGeom>
            <a:avLst/>
            <a:gdLst/>
            <a:ahLst/>
            <a:cxnLst/>
            <a:rect r="r" b="b" t="t" l="l"/>
            <a:pathLst>
              <a:path h="7395897" w="10836480">
                <a:moveTo>
                  <a:pt x="0" y="0"/>
                </a:moveTo>
                <a:lnTo>
                  <a:pt x="10836480" y="0"/>
                </a:lnTo>
                <a:lnTo>
                  <a:pt x="10836480" y="7395898"/>
                </a:lnTo>
                <a:lnTo>
                  <a:pt x="0" y="73958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descr="lined abstract shape"/>
          <p:cNvSpPr/>
          <p:nvPr/>
        </p:nvSpPr>
        <p:spPr>
          <a:xfrm flipH="false" flipV="false" rot="-7772413">
            <a:off x="-3694394" y="6621391"/>
            <a:ext cx="6800267" cy="4641183"/>
          </a:xfrm>
          <a:custGeom>
            <a:avLst/>
            <a:gdLst/>
            <a:ahLst/>
            <a:cxnLst/>
            <a:rect r="r" b="b" t="t" l="l"/>
            <a:pathLst>
              <a:path h="4641183" w="6800267">
                <a:moveTo>
                  <a:pt x="0" y="0"/>
                </a:moveTo>
                <a:lnTo>
                  <a:pt x="6800268" y="0"/>
                </a:lnTo>
                <a:lnTo>
                  <a:pt x="6800268" y="4641183"/>
                </a:lnTo>
                <a:lnTo>
                  <a:pt x="0" y="464118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28700" y="2009775"/>
            <a:ext cx="5582784" cy="3447369"/>
          </a:xfrm>
          <a:custGeom>
            <a:avLst/>
            <a:gdLst/>
            <a:ahLst/>
            <a:cxnLst/>
            <a:rect r="r" b="b" t="t" l="l"/>
            <a:pathLst>
              <a:path h="3447369" w="5582784">
                <a:moveTo>
                  <a:pt x="0" y="0"/>
                </a:moveTo>
                <a:lnTo>
                  <a:pt x="5582784" y="0"/>
                </a:lnTo>
                <a:lnTo>
                  <a:pt x="5582784" y="3447369"/>
                </a:lnTo>
                <a:lnTo>
                  <a:pt x="0" y="3447369"/>
                </a:lnTo>
                <a:lnTo>
                  <a:pt x="0" y="0"/>
                </a:lnTo>
                <a:close/>
              </a:path>
            </a:pathLst>
          </a:custGeom>
          <a:blipFill>
            <a:blip r:embed="rId7"/>
            <a:stretch>
              <a:fillRect l="0" t="0" r="0" b="0"/>
            </a:stretch>
          </a:blipFill>
        </p:spPr>
      </p:sp>
      <p:sp>
        <p:nvSpPr>
          <p:cNvPr name="Freeform 6" id="6"/>
          <p:cNvSpPr/>
          <p:nvPr/>
        </p:nvSpPr>
        <p:spPr>
          <a:xfrm flipH="false" flipV="false" rot="0">
            <a:off x="1028700" y="5810931"/>
            <a:ext cx="5582784" cy="3447369"/>
          </a:xfrm>
          <a:custGeom>
            <a:avLst/>
            <a:gdLst/>
            <a:ahLst/>
            <a:cxnLst/>
            <a:rect r="r" b="b" t="t" l="l"/>
            <a:pathLst>
              <a:path h="3447369" w="5582784">
                <a:moveTo>
                  <a:pt x="0" y="0"/>
                </a:moveTo>
                <a:lnTo>
                  <a:pt x="5582784" y="0"/>
                </a:lnTo>
                <a:lnTo>
                  <a:pt x="5582784" y="3447369"/>
                </a:lnTo>
                <a:lnTo>
                  <a:pt x="0" y="3447369"/>
                </a:lnTo>
                <a:lnTo>
                  <a:pt x="0" y="0"/>
                </a:lnTo>
                <a:close/>
              </a:path>
            </a:pathLst>
          </a:custGeom>
          <a:blipFill>
            <a:blip r:embed="rId8"/>
            <a:stretch>
              <a:fillRect l="0" t="0" r="0" b="0"/>
            </a:stretch>
          </a:blipFill>
        </p:spPr>
      </p:sp>
      <p:sp>
        <p:nvSpPr>
          <p:cNvPr name="Freeform 7" id="7"/>
          <p:cNvSpPr/>
          <p:nvPr/>
        </p:nvSpPr>
        <p:spPr>
          <a:xfrm flipH="false" flipV="false" rot="0">
            <a:off x="9307379" y="2688345"/>
            <a:ext cx="7951921" cy="4910311"/>
          </a:xfrm>
          <a:custGeom>
            <a:avLst/>
            <a:gdLst/>
            <a:ahLst/>
            <a:cxnLst/>
            <a:rect r="r" b="b" t="t" l="l"/>
            <a:pathLst>
              <a:path h="4910311" w="7951921">
                <a:moveTo>
                  <a:pt x="0" y="0"/>
                </a:moveTo>
                <a:lnTo>
                  <a:pt x="7951921" y="0"/>
                </a:lnTo>
                <a:lnTo>
                  <a:pt x="7951921" y="4910310"/>
                </a:lnTo>
                <a:lnTo>
                  <a:pt x="0" y="4910310"/>
                </a:lnTo>
                <a:lnTo>
                  <a:pt x="0" y="0"/>
                </a:lnTo>
                <a:close/>
              </a:path>
            </a:pathLst>
          </a:custGeom>
          <a:blipFill>
            <a:blip r:embed="rId9"/>
            <a:stretch>
              <a:fillRect l="0" t="0" r="0" b="0"/>
            </a:stretch>
          </a:blipFill>
        </p:spPr>
      </p:sp>
      <p:sp>
        <p:nvSpPr>
          <p:cNvPr name="TextBox 8" id="8"/>
          <p:cNvSpPr txBox="true"/>
          <p:nvPr/>
        </p:nvSpPr>
        <p:spPr>
          <a:xfrm rot="0">
            <a:off x="2240421" y="1028700"/>
            <a:ext cx="13807158" cy="981075"/>
          </a:xfrm>
          <a:prstGeom prst="rect">
            <a:avLst/>
          </a:prstGeom>
        </p:spPr>
        <p:txBody>
          <a:bodyPr anchor="t" rtlCol="false" tIns="0" lIns="0" bIns="0" rIns="0">
            <a:spAutoFit/>
          </a:bodyPr>
          <a:lstStyle/>
          <a:p>
            <a:pPr algn="ctr">
              <a:lnSpc>
                <a:spcPts val="7799"/>
              </a:lnSpc>
            </a:pPr>
            <a:r>
              <a:rPr lang="en-US" sz="6499">
                <a:solidFill>
                  <a:srgbClr val="FFFFFF"/>
                </a:solidFill>
                <a:latin typeface="Rasputin Light"/>
                <a:ea typeface="Rasputin Light"/>
                <a:cs typeface="Rasputin Light"/>
                <a:sym typeface="Rasputin Light"/>
              </a:rPr>
              <a:t>Results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descr="green organic blob"/>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descr="green organic blob"/>
          <p:cNvSpPr/>
          <p:nvPr/>
        </p:nvSpPr>
        <p:spPr>
          <a:xfrm flipH="false" flipV="false" rot="8862409">
            <a:off x="12992700" y="-3537343"/>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97865" y="2304364"/>
            <a:ext cx="11261435" cy="6953936"/>
          </a:xfrm>
          <a:custGeom>
            <a:avLst/>
            <a:gdLst/>
            <a:ahLst/>
            <a:cxnLst/>
            <a:rect r="r" b="b" t="t" l="l"/>
            <a:pathLst>
              <a:path h="6953936" w="11261435">
                <a:moveTo>
                  <a:pt x="0" y="0"/>
                </a:moveTo>
                <a:lnTo>
                  <a:pt x="11261435" y="0"/>
                </a:lnTo>
                <a:lnTo>
                  <a:pt x="11261435" y="6953936"/>
                </a:lnTo>
                <a:lnTo>
                  <a:pt x="0" y="6953936"/>
                </a:lnTo>
                <a:lnTo>
                  <a:pt x="0" y="0"/>
                </a:lnTo>
                <a:close/>
              </a:path>
            </a:pathLst>
          </a:custGeom>
          <a:blipFill>
            <a:blip r:embed="rId4"/>
            <a:stretch>
              <a:fillRect l="0" t="0" r="0" b="0"/>
            </a:stretch>
          </a:blipFill>
        </p:spPr>
      </p:sp>
      <p:sp>
        <p:nvSpPr>
          <p:cNvPr name="TextBox 5" id="5"/>
          <p:cNvSpPr txBox="true"/>
          <p:nvPr/>
        </p:nvSpPr>
        <p:spPr>
          <a:xfrm rot="0">
            <a:off x="2240421" y="1028700"/>
            <a:ext cx="13807158" cy="981075"/>
          </a:xfrm>
          <a:prstGeom prst="rect">
            <a:avLst/>
          </a:prstGeom>
        </p:spPr>
        <p:txBody>
          <a:bodyPr anchor="t" rtlCol="false" tIns="0" lIns="0" bIns="0" rIns="0">
            <a:spAutoFit/>
          </a:bodyPr>
          <a:lstStyle/>
          <a:p>
            <a:pPr algn="ctr">
              <a:lnSpc>
                <a:spcPts val="7799"/>
              </a:lnSpc>
            </a:pPr>
            <a:r>
              <a:rPr lang="en-US" sz="6499">
                <a:solidFill>
                  <a:srgbClr val="142414"/>
                </a:solidFill>
                <a:latin typeface="Rasputin Light"/>
                <a:ea typeface="Rasputin Light"/>
                <a:cs typeface="Rasputin Light"/>
                <a:sym typeface="Rasputin Light"/>
              </a:rPr>
              <a:t>Model Metrics Comparison</a:t>
            </a:r>
          </a:p>
        </p:txBody>
      </p:sp>
      <p:sp>
        <p:nvSpPr>
          <p:cNvPr name="TextBox 6" id="6"/>
          <p:cNvSpPr txBox="true"/>
          <p:nvPr/>
        </p:nvSpPr>
        <p:spPr>
          <a:xfrm rot="0">
            <a:off x="1028700" y="4417695"/>
            <a:ext cx="4562750" cy="13658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000000"/>
                </a:solidFill>
                <a:latin typeface="TT Commons Pro"/>
                <a:ea typeface="TT Commons Pro"/>
                <a:cs typeface="TT Commons Pro"/>
                <a:sym typeface="TT Commons Pro"/>
              </a:rPr>
              <a:t>Logistic model is consistently the best across all metric categories.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descr="green organic shape"/>
          <p:cNvSpPr/>
          <p:nvPr/>
        </p:nvSpPr>
        <p:spPr>
          <a:xfrm flipH="false" flipV="false" rot="0">
            <a:off x="-603060" y="-3234109"/>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3" id="3" descr="lined abstract shape"/>
          <p:cNvSpPr/>
          <p:nvPr/>
        </p:nvSpPr>
        <p:spPr>
          <a:xfrm flipH="false" flipV="false" rot="4243551">
            <a:off x="6526536" y="4794885"/>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5">
              <a:alphaModFix amt="18999"/>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028700" y="2684204"/>
            <a:ext cx="9790890" cy="6045874"/>
          </a:xfrm>
          <a:custGeom>
            <a:avLst/>
            <a:gdLst/>
            <a:ahLst/>
            <a:cxnLst/>
            <a:rect r="r" b="b" t="t" l="l"/>
            <a:pathLst>
              <a:path h="6045874" w="9790890">
                <a:moveTo>
                  <a:pt x="0" y="0"/>
                </a:moveTo>
                <a:lnTo>
                  <a:pt x="9790890" y="0"/>
                </a:lnTo>
                <a:lnTo>
                  <a:pt x="9790890" y="6045874"/>
                </a:lnTo>
                <a:lnTo>
                  <a:pt x="0" y="6045874"/>
                </a:lnTo>
                <a:lnTo>
                  <a:pt x="0" y="0"/>
                </a:lnTo>
                <a:close/>
              </a:path>
            </a:pathLst>
          </a:custGeom>
          <a:blipFill>
            <a:blip r:embed="rId7"/>
            <a:stretch>
              <a:fillRect l="0" t="0" r="0" b="0"/>
            </a:stretch>
          </a:blipFill>
        </p:spPr>
      </p:sp>
      <p:sp>
        <p:nvSpPr>
          <p:cNvPr name="TextBox 5" id="5"/>
          <p:cNvSpPr txBox="true"/>
          <p:nvPr/>
        </p:nvSpPr>
        <p:spPr>
          <a:xfrm rot="0">
            <a:off x="2348759" y="1009650"/>
            <a:ext cx="13618091" cy="781050"/>
          </a:xfrm>
          <a:prstGeom prst="rect">
            <a:avLst/>
          </a:prstGeom>
        </p:spPr>
        <p:txBody>
          <a:bodyPr anchor="t" rtlCol="false" tIns="0" lIns="0" bIns="0" rIns="0">
            <a:spAutoFit/>
          </a:bodyPr>
          <a:lstStyle/>
          <a:p>
            <a:pPr algn="ctr">
              <a:lnSpc>
                <a:spcPts val="6000"/>
              </a:lnSpc>
            </a:pPr>
            <a:r>
              <a:rPr lang="en-US" sz="5000">
                <a:solidFill>
                  <a:srgbClr val="FFFFFF"/>
                </a:solidFill>
                <a:latin typeface="Rasputin Light"/>
                <a:ea typeface="Rasputin Light"/>
                <a:cs typeface="Rasputin Light"/>
                <a:sym typeface="Rasputin Light"/>
              </a:rPr>
              <a:t>Logistic Model: Odds Ratio Interpretations</a:t>
            </a:r>
          </a:p>
        </p:txBody>
      </p:sp>
      <p:sp>
        <p:nvSpPr>
          <p:cNvPr name="TextBox 6" id="6"/>
          <p:cNvSpPr txBox="true"/>
          <p:nvPr/>
        </p:nvSpPr>
        <p:spPr>
          <a:xfrm rot="0">
            <a:off x="11109743" y="3152536"/>
            <a:ext cx="6149557" cy="5023485"/>
          </a:xfrm>
          <a:prstGeom prst="rect">
            <a:avLst/>
          </a:prstGeom>
        </p:spPr>
        <p:txBody>
          <a:bodyPr anchor="t" rtlCol="false" tIns="0" lIns="0" bIns="0" rIns="0">
            <a:spAutoFit/>
          </a:bodyPr>
          <a:lstStyle/>
          <a:p>
            <a:pPr algn="l">
              <a:lnSpc>
                <a:spcPts val="3600"/>
              </a:lnSpc>
            </a:pPr>
            <a:r>
              <a:rPr lang="en-US" sz="2400">
                <a:solidFill>
                  <a:srgbClr val="FFFFFF"/>
                </a:solidFill>
                <a:latin typeface="TT Commons Pro"/>
                <a:ea typeface="TT Commons Pro"/>
                <a:cs typeface="TT Commons Pro"/>
                <a:sym typeface="TT Commons Pro"/>
              </a:rPr>
              <a:t>Factors That Decrease Odds of Defaulting:</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Age, Income, CreditScore, MonthsEmployed, having a Master’s or PhD, being Married or Single, HasMortgageYes, HasDependentsYes,  LoanPurposeHome, HasCoSignerYes. </a:t>
            </a:r>
          </a:p>
          <a:p>
            <a:pPr algn="l">
              <a:lnSpc>
                <a:spcPts val="3600"/>
              </a:lnSpc>
            </a:pPr>
          </a:p>
          <a:p>
            <a:pPr algn="l">
              <a:lnSpc>
                <a:spcPts val="3600"/>
              </a:lnSpc>
            </a:pPr>
            <a:r>
              <a:rPr lang="en-US" sz="2400">
                <a:solidFill>
                  <a:srgbClr val="FFFFFF"/>
                </a:solidFill>
                <a:latin typeface="TT Commons Pro"/>
                <a:ea typeface="TT Commons Pro"/>
                <a:cs typeface="TT Commons Pro"/>
                <a:sym typeface="TT Commons Pro"/>
              </a:rPr>
              <a:t>Factors That Increase Odds of Defaulting:</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LoanAmount, NumCreditLines, InterestRate, DTIRatio, being employed Part-time, Self-employed, or Unemployed.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A9C3A8"/>
        </a:solidFill>
      </p:bgPr>
    </p:bg>
    <p:spTree>
      <p:nvGrpSpPr>
        <p:cNvPr id="1" name=""/>
        <p:cNvGrpSpPr/>
        <p:nvPr/>
      </p:nvGrpSpPr>
      <p:grpSpPr>
        <a:xfrm>
          <a:off x="0" y="0"/>
          <a:ext cx="0" cy="0"/>
          <a:chOff x="0" y="0"/>
          <a:chExt cx="0" cy="0"/>
        </a:xfrm>
      </p:grpSpPr>
      <p:sp>
        <p:nvSpPr>
          <p:cNvPr name="Freeform 2" id="2" descr="green organic shape"/>
          <p:cNvSpPr/>
          <p:nvPr/>
        </p:nvSpPr>
        <p:spPr>
          <a:xfrm flipH="false" flipV="false" rot="0">
            <a:off x="-603060" y="-3234109"/>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3">
              <a:alphaModFix amt="10999"/>
              <a:extLst>
                <a:ext uri="{96DAC541-7B7A-43D3-8B79-37D633B846F1}">
                  <asvg:svgBlip xmlns:asvg="http://schemas.microsoft.com/office/drawing/2016/SVG/main" r:embed="rId4"/>
                </a:ext>
              </a:extLst>
            </a:blip>
            <a:stretch>
              <a:fillRect l="0" t="0" r="0" b="0"/>
            </a:stretch>
          </a:blipFill>
        </p:spPr>
      </p:sp>
      <p:sp>
        <p:nvSpPr>
          <p:cNvPr name="Freeform 3" id="3" descr="lined abstract shape"/>
          <p:cNvSpPr/>
          <p:nvPr/>
        </p:nvSpPr>
        <p:spPr>
          <a:xfrm flipH="false" flipV="false" rot="4243551">
            <a:off x="6526536" y="4794885"/>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5">
              <a:alphaModFix amt="18999"/>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1019175"/>
            <a:ext cx="8115300" cy="647700"/>
          </a:xfrm>
          <a:prstGeom prst="rect">
            <a:avLst/>
          </a:prstGeom>
        </p:spPr>
        <p:txBody>
          <a:bodyPr anchor="t" rtlCol="false" tIns="0" lIns="0" bIns="0" rIns="0">
            <a:spAutoFit/>
          </a:bodyPr>
          <a:lstStyle/>
          <a:p>
            <a:pPr algn="ctr">
              <a:lnSpc>
                <a:spcPts val="5040"/>
              </a:lnSpc>
            </a:pPr>
            <a:r>
              <a:rPr lang="en-US" sz="4200">
                <a:solidFill>
                  <a:srgbClr val="142414"/>
                </a:solidFill>
                <a:latin typeface="Rasputin Light"/>
                <a:ea typeface="Rasputin Light"/>
                <a:cs typeface="Rasputin Light"/>
                <a:sym typeface="Rasputin Light"/>
              </a:rPr>
              <a:t>Conclusions</a:t>
            </a:r>
          </a:p>
        </p:txBody>
      </p:sp>
      <p:sp>
        <p:nvSpPr>
          <p:cNvPr name="TextBox 5" id="5"/>
          <p:cNvSpPr txBox="true"/>
          <p:nvPr/>
        </p:nvSpPr>
        <p:spPr>
          <a:xfrm rot="0">
            <a:off x="1016616" y="2508304"/>
            <a:ext cx="8139468" cy="54806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Dependents reduce default risk; risk rises with many open credit lines.</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Higher DTI ratio → higher default risk. </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Loan purpose matters: business loans are riskier, home loans safer.</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Higher credit scores → lower risk.</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Logistic regression was the most accurate and interpretable model.</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High-risk: young, low-income, unemployed/self-employed, high DTI, business loans.</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Low-risk: older, high-income, mortgages, dependents, co-signers, home loans.</a:t>
            </a:r>
          </a:p>
        </p:txBody>
      </p:sp>
      <p:sp>
        <p:nvSpPr>
          <p:cNvPr name="TextBox 6" id="6"/>
          <p:cNvSpPr txBox="true"/>
          <p:nvPr/>
        </p:nvSpPr>
        <p:spPr>
          <a:xfrm rot="0">
            <a:off x="10126872" y="3651304"/>
            <a:ext cx="6149557" cy="31946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Risk-based lending tailors terms to borrower profiles.</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Promote co-signers to reduce risk.</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Market safe products with incentives to low-risk borrowers.</a:t>
            </a:r>
          </a:p>
          <a:p>
            <a:pPr algn="l" marL="518160" indent="-259080" lvl="1">
              <a:lnSpc>
                <a:spcPts val="3600"/>
              </a:lnSpc>
              <a:buFont typeface="Arial"/>
              <a:buChar char="•"/>
            </a:pPr>
            <a:r>
              <a:rPr lang="en-US" sz="2400">
                <a:solidFill>
                  <a:srgbClr val="142414"/>
                </a:solidFill>
                <a:latin typeface="TT Commons Pro"/>
                <a:ea typeface="TT Commons Pro"/>
                <a:cs typeface="TT Commons Pro"/>
                <a:sym typeface="TT Commons Pro"/>
              </a:rPr>
              <a:t>Use multivariable models like logistic regression for better risk assessment.</a:t>
            </a:r>
          </a:p>
        </p:txBody>
      </p:sp>
      <p:sp>
        <p:nvSpPr>
          <p:cNvPr name="TextBox 7" id="7"/>
          <p:cNvSpPr txBox="true"/>
          <p:nvPr/>
        </p:nvSpPr>
        <p:spPr>
          <a:xfrm rot="0">
            <a:off x="9144000" y="1019175"/>
            <a:ext cx="8115300" cy="647700"/>
          </a:xfrm>
          <a:prstGeom prst="rect">
            <a:avLst/>
          </a:prstGeom>
        </p:spPr>
        <p:txBody>
          <a:bodyPr anchor="t" rtlCol="false" tIns="0" lIns="0" bIns="0" rIns="0">
            <a:spAutoFit/>
          </a:bodyPr>
          <a:lstStyle/>
          <a:p>
            <a:pPr algn="ctr">
              <a:lnSpc>
                <a:spcPts val="5040"/>
              </a:lnSpc>
            </a:pPr>
            <a:r>
              <a:rPr lang="en-US" sz="4200">
                <a:solidFill>
                  <a:srgbClr val="142414"/>
                </a:solidFill>
                <a:latin typeface="Rasputin Light"/>
                <a:ea typeface="Rasputin Light"/>
                <a:cs typeface="Rasputin Light"/>
                <a:sym typeface="Rasputin Light"/>
              </a:rPr>
              <a:t>Insights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3142669" y="3906068"/>
            <a:ext cx="12002662" cy="1860550"/>
          </a:xfrm>
          <a:prstGeom prst="rect">
            <a:avLst/>
          </a:prstGeom>
        </p:spPr>
        <p:txBody>
          <a:bodyPr anchor="t" rtlCol="false" tIns="0" lIns="0" bIns="0" rIns="0">
            <a:spAutoFit/>
          </a:bodyPr>
          <a:lstStyle/>
          <a:p>
            <a:pPr algn="ctr">
              <a:lnSpc>
                <a:spcPts val="14300"/>
              </a:lnSpc>
            </a:pPr>
            <a:r>
              <a:rPr lang="en-US" sz="13000">
                <a:solidFill>
                  <a:srgbClr val="FFFFFF"/>
                </a:solidFill>
                <a:latin typeface="Rasputin Light"/>
                <a:ea typeface="Rasputin Light"/>
                <a:cs typeface="Rasputin Light"/>
                <a:sym typeface="Rasputin Light"/>
              </a:rPr>
              <a:t>Thank you!</a:t>
            </a:r>
          </a:p>
        </p:txBody>
      </p:sp>
      <p:sp>
        <p:nvSpPr>
          <p:cNvPr name="Freeform 3" id="3" descr="green organic blob"/>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descr="green organic blob"/>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5" id="5" descr="lined abstract shape"/>
          <p:cNvSpPr/>
          <p:nvPr/>
        </p:nvSpPr>
        <p:spPr>
          <a:xfrm flipH="false" flipV="false" rot="4726396">
            <a:off x="1565829" y="-404527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descr="lined abstract shape"/>
          <p:cNvSpPr/>
          <p:nvPr/>
        </p:nvSpPr>
        <p:spPr>
          <a:xfrm flipH="false" flipV="false" rot="5045464">
            <a:off x="10463264" y="6473304"/>
            <a:ext cx="5489002" cy="8700148"/>
          </a:xfrm>
          <a:custGeom>
            <a:avLst/>
            <a:gdLst/>
            <a:ahLst/>
            <a:cxnLst/>
            <a:rect r="r" b="b" t="t" l="l"/>
            <a:pathLst>
              <a:path h="8700148" w="5489002">
                <a:moveTo>
                  <a:pt x="0" y="0"/>
                </a:moveTo>
                <a:lnTo>
                  <a:pt x="5489003" y="0"/>
                </a:lnTo>
                <a:lnTo>
                  <a:pt x="5489003" y="8700148"/>
                </a:lnTo>
                <a:lnTo>
                  <a:pt x="0" y="8700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descr="dark green organic shape"/>
          <p:cNvSpPr/>
          <p:nvPr/>
        </p:nvSpPr>
        <p:spPr>
          <a:xfrm flipH="false" flipV="false" rot="0">
            <a:off x="-3891298" y="-1838102"/>
            <a:ext cx="13958156" cy="13434725"/>
          </a:xfrm>
          <a:custGeom>
            <a:avLst/>
            <a:gdLst/>
            <a:ahLst/>
            <a:cxnLst/>
            <a:rect r="r" b="b" t="t" l="l"/>
            <a:pathLst>
              <a:path h="13434725" w="13958156">
                <a:moveTo>
                  <a:pt x="0" y="0"/>
                </a:moveTo>
                <a:lnTo>
                  <a:pt x="13958156" y="0"/>
                </a:lnTo>
                <a:lnTo>
                  <a:pt x="13958156" y="13434725"/>
                </a:lnTo>
                <a:lnTo>
                  <a:pt x="0" y="134347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descr="lined abstract shape"/>
          <p:cNvSpPr/>
          <p:nvPr/>
        </p:nvSpPr>
        <p:spPr>
          <a:xfrm flipH="false" flipV="false" rot="-7005215">
            <a:off x="7503112" y="3339439"/>
            <a:ext cx="8946815" cy="14180830"/>
          </a:xfrm>
          <a:custGeom>
            <a:avLst/>
            <a:gdLst/>
            <a:ahLst/>
            <a:cxnLst/>
            <a:rect r="r" b="b" t="t" l="l"/>
            <a:pathLst>
              <a:path h="14180830" w="8946815">
                <a:moveTo>
                  <a:pt x="0" y="0"/>
                </a:moveTo>
                <a:lnTo>
                  <a:pt x="8946814" y="0"/>
                </a:lnTo>
                <a:lnTo>
                  <a:pt x="8946814" y="14180830"/>
                </a:lnTo>
                <a:lnTo>
                  <a:pt x="0" y="141808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 id="4"/>
          <p:cNvSpPr txBox="true"/>
          <p:nvPr/>
        </p:nvSpPr>
        <p:spPr>
          <a:xfrm rot="0">
            <a:off x="1028700" y="4481513"/>
            <a:ext cx="6910589" cy="1314450"/>
          </a:xfrm>
          <a:prstGeom prst="rect">
            <a:avLst/>
          </a:prstGeom>
        </p:spPr>
        <p:txBody>
          <a:bodyPr anchor="t" rtlCol="false" tIns="0" lIns="0" bIns="0" rIns="0">
            <a:spAutoFit/>
          </a:bodyPr>
          <a:lstStyle/>
          <a:p>
            <a:pPr algn="l">
              <a:lnSpc>
                <a:spcPts val="10320"/>
              </a:lnSpc>
            </a:pPr>
            <a:r>
              <a:rPr lang="en-US" sz="8600">
                <a:solidFill>
                  <a:srgbClr val="FFFFFF"/>
                </a:solidFill>
                <a:latin typeface="Rasputin Light"/>
                <a:ea typeface="Rasputin Light"/>
                <a:cs typeface="Rasputin Light"/>
                <a:sym typeface="Rasputin Light"/>
              </a:rPr>
              <a:t>Background</a:t>
            </a:r>
          </a:p>
        </p:txBody>
      </p:sp>
      <p:grpSp>
        <p:nvGrpSpPr>
          <p:cNvPr name="Group 5" id="5"/>
          <p:cNvGrpSpPr/>
          <p:nvPr/>
        </p:nvGrpSpPr>
        <p:grpSpPr>
          <a:xfrm rot="0">
            <a:off x="11001997" y="1299807"/>
            <a:ext cx="6910589" cy="4883016"/>
            <a:chOff x="0" y="0"/>
            <a:chExt cx="9214119" cy="6510688"/>
          </a:xfrm>
        </p:grpSpPr>
        <p:sp>
          <p:nvSpPr>
            <p:cNvPr name="TextBox 6" id="6"/>
            <p:cNvSpPr txBox="true"/>
            <p:nvPr/>
          </p:nvSpPr>
          <p:spPr>
            <a:xfrm rot="0">
              <a:off x="0" y="1677702"/>
              <a:ext cx="8300476" cy="4832986"/>
            </a:xfrm>
            <a:prstGeom prst="rect">
              <a:avLst/>
            </a:prstGeom>
          </p:spPr>
          <p:txBody>
            <a:bodyPr anchor="t" rtlCol="false" tIns="0" lIns="0" bIns="0" rIns="0">
              <a:spAutoFit/>
            </a:bodyPr>
            <a:lstStyle/>
            <a:p>
              <a:pPr algn="l" marL="604518" indent="-302259" lvl="1">
                <a:lnSpc>
                  <a:spcPts val="4199"/>
                </a:lnSpc>
                <a:buFont typeface="Arial"/>
                <a:buChar char="•"/>
              </a:pPr>
              <a:r>
                <a:rPr lang="en-US" sz="2799">
                  <a:solidFill>
                    <a:srgbClr val="142414"/>
                  </a:solidFill>
                  <a:latin typeface="TT Commons Pro"/>
                  <a:ea typeface="TT Commons Pro"/>
                  <a:cs typeface="TT Commons Pro"/>
                  <a:sym typeface="TT Commons Pro"/>
                </a:rPr>
                <a:t>53.4 million loan accounts in Q2 of 2024</a:t>
              </a:r>
            </a:p>
            <a:p>
              <a:pPr algn="l" marL="604518" indent="-302259" lvl="1">
                <a:lnSpc>
                  <a:spcPts val="4199"/>
                </a:lnSpc>
                <a:buFont typeface="Arial"/>
                <a:buChar char="•"/>
              </a:pPr>
              <a:r>
                <a:rPr lang="en-US" sz="2799">
                  <a:solidFill>
                    <a:srgbClr val="142414"/>
                  </a:solidFill>
                  <a:latin typeface="TT Commons Pro"/>
                  <a:ea typeface="TT Commons Pro"/>
                  <a:cs typeface="TT Commons Pro"/>
                  <a:sym typeface="TT Commons Pro"/>
                </a:rPr>
                <a:t>Delinquency rates increase for auto and mortgage loans</a:t>
              </a:r>
            </a:p>
            <a:p>
              <a:pPr algn="l" marL="604518" indent="-302259" lvl="1">
                <a:lnSpc>
                  <a:spcPts val="4199"/>
                </a:lnSpc>
                <a:buFont typeface="Arial"/>
                <a:buChar char="•"/>
              </a:pPr>
              <a:r>
                <a:rPr lang="en-US" sz="2799">
                  <a:solidFill>
                    <a:srgbClr val="142414"/>
                  </a:solidFill>
                  <a:latin typeface="TT Commons Pro"/>
                  <a:ea typeface="TT Commons Pro"/>
                  <a:cs typeface="TT Commons Pro"/>
                  <a:sym typeface="TT Commons Pro"/>
                </a:rPr>
                <a:t>Firms can use machine learning models to prevent high-risk customers from borrowing. </a:t>
              </a:r>
            </a:p>
          </p:txBody>
        </p:sp>
        <p:sp>
          <p:nvSpPr>
            <p:cNvPr name="TextBox 7" id="7"/>
            <p:cNvSpPr txBox="true"/>
            <p:nvPr/>
          </p:nvSpPr>
          <p:spPr>
            <a:xfrm rot="0">
              <a:off x="0" y="-95250"/>
              <a:ext cx="9214119" cy="1009650"/>
            </a:xfrm>
            <a:prstGeom prst="rect">
              <a:avLst/>
            </a:prstGeom>
          </p:spPr>
          <p:txBody>
            <a:bodyPr anchor="t" rtlCol="false" tIns="0" lIns="0" bIns="0" rIns="0">
              <a:spAutoFit/>
            </a:bodyPr>
            <a:lstStyle/>
            <a:p>
              <a:pPr algn="l">
                <a:lnSpc>
                  <a:spcPts val="6300"/>
                </a:lnSpc>
              </a:pPr>
              <a:r>
                <a:rPr lang="en-US" sz="4500">
                  <a:solidFill>
                    <a:srgbClr val="142414"/>
                  </a:solidFill>
                  <a:latin typeface="Rasputin Light"/>
                  <a:ea typeface="Rasputin Light"/>
                  <a:cs typeface="Rasputin Light"/>
                  <a:sym typeface="Rasputin Light"/>
                </a:rPr>
                <a:t>Financial Loans</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285901" y="6205709"/>
            <a:ext cx="13564886" cy="8525618"/>
            <a:chOff x="0" y="0"/>
            <a:chExt cx="18086515" cy="11367491"/>
          </a:xfrm>
        </p:grpSpPr>
        <p:sp>
          <p:nvSpPr>
            <p:cNvPr name="Freeform 3" id="3" descr="green organic blob"/>
            <p:cNvSpPr/>
            <p:nvPr/>
          </p:nvSpPr>
          <p:spPr>
            <a:xfrm flipH="false" flipV="false" rot="0">
              <a:off x="0" y="0"/>
              <a:ext cx="11810380" cy="11367491"/>
            </a:xfrm>
            <a:custGeom>
              <a:avLst/>
              <a:gdLst/>
              <a:ahLst/>
              <a:cxnLst/>
              <a:rect r="r" b="b" t="t" l="l"/>
              <a:pathLst>
                <a:path h="11367491" w="11810380">
                  <a:moveTo>
                    <a:pt x="0" y="0"/>
                  </a:moveTo>
                  <a:lnTo>
                    <a:pt x="11810380" y="0"/>
                  </a:lnTo>
                  <a:lnTo>
                    <a:pt x="11810380" y="11367491"/>
                  </a:lnTo>
                  <a:lnTo>
                    <a:pt x="0" y="11367491"/>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4" id="4" descr="lined abstract shape"/>
            <p:cNvSpPr/>
            <p:nvPr/>
          </p:nvSpPr>
          <p:spPr>
            <a:xfrm flipH="false" flipV="false" rot="-5790819">
              <a:off x="7485471" y="-808805"/>
              <a:ext cx="7887027" cy="12501052"/>
            </a:xfrm>
            <a:custGeom>
              <a:avLst/>
              <a:gdLst/>
              <a:ahLst/>
              <a:cxnLst/>
              <a:rect r="r" b="b" t="t" l="l"/>
              <a:pathLst>
                <a:path h="12501052" w="7887027">
                  <a:moveTo>
                    <a:pt x="0" y="0"/>
                  </a:moveTo>
                  <a:lnTo>
                    <a:pt x="7887027" y="0"/>
                  </a:lnTo>
                  <a:lnTo>
                    <a:pt x="7887027" y="12501052"/>
                  </a:lnTo>
                  <a:lnTo>
                    <a:pt x="0" y="125010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5" id="5"/>
          <p:cNvGrpSpPr/>
          <p:nvPr/>
        </p:nvGrpSpPr>
        <p:grpSpPr>
          <a:xfrm rot="0">
            <a:off x="2296185" y="986772"/>
            <a:ext cx="6365334" cy="8271528"/>
            <a:chOff x="0" y="0"/>
            <a:chExt cx="8487112" cy="11028704"/>
          </a:xfrm>
        </p:grpSpPr>
        <p:sp>
          <p:nvSpPr>
            <p:cNvPr name="Freeform 6" id="6"/>
            <p:cNvSpPr/>
            <p:nvPr/>
          </p:nvSpPr>
          <p:spPr>
            <a:xfrm flipH="false" flipV="false" rot="0">
              <a:off x="0" y="5787912"/>
              <a:ext cx="8487112" cy="5240792"/>
            </a:xfrm>
            <a:custGeom>
              <a:avLst/>
              <a:gdLst/>
              <a:ahLst/>
              <a:cxnLst/>
              <a:rect r="r" b="b" t="t" l="l"/>
              <a:pathLst>
                <a:path h="5240792" w="8487112">
                  <a:moveTo>
                    <a:pt x="0" y="0"/>
                  </a:moveTo>
                  <a:lnTo>
                    <a:pt x="8487112" y="0"/>
                  </a:lnTo>
                  <a:lnTo>
                    <a:pt x="8487112" y="5240792"/>
                  </a:lnTo>
                  <a:lnTo>
                    <a:pt x="0" y="5240792"/>
                  </a:lnTo>
                  <a:lnTo>
                    <a:pt x="0" y="0"/>
                  </a:lnTo>
                  <a:close/>
                </a:path>
              </a:pathLst>
            </a:custGeom>
            <a:blipFill>
              <a:blip r:embed="rId7"/>
              <a:stretch>
                <a:fillRect l="0" t="0" r="0" b="0"/>
              </a:stretch>
            </a:blipFill>
          </p:spPr>
        </p:sp>
        <p:sp>
          <p:nvSpPr>
            <p:cNvPr name="Freeform 7" id="7"/>
            <p:cNvSpPr/>
            <p:nvPr/>
          </p:nvSpPr>
          <p:spPr>
            <a:xfrm flipH="false" flipV="false" rot="0">
              <a:off x="0" y="0"/>
              <a:ext cx="8487112" cy="5240792"/>
            </a:xfrm>
            <a:custGeom>
              <a:avLst/>
              <a:gdLst/>
              <a:ahLst/>
              <a:cxnLst/>
              <a:rect r="r" b="b" t="t" l="l"/>
              <a:pathLst>
                <a:path h="5240792" w="8487112">
                  <a:moveTo>
                    <a:pt x="0" y="0"/>
                  </a:moveTo>
                  <a:lnTo>
                    <a:pt x="8487112" y="0"/>
                  </a:lnTo>
                  <a:lnTo>
                    <a:pt x="8487112" y="5240792"/>
                  </a:lnTo>
                  <a:lnTo>
                    <a:pt x="0" y="5240792"/>
                  </a:lnTo>
                  <a:lnTo>
                    <a:pt x="0" y="0"/>
                  </a:lnTo>
                  <a:close/>
                </a:path>
              </a:pathLst>
            </a:custGeom>
            <a:blipFill>
              <a:blip r:embed="rId8"/>
              <a:stretch>
                <a:fillRect l="0" t="0" r="0" b="0"/>
              </a:stretch>
            </a:blipFill>
          </p:spPr>
        </p:sp>
      </p:grpSp>
      <p:grpSp>
        <p:nvGrpSpPr>
          <p:cNvPr name="Group 8" id="8"/>
          <p:cNvGrpSpPr/>
          <p:nvPr/>
        </p:nvGrpSpPr>
        <p:grpSpPr>
          <a:xfrm rot="0">
            <a:off x="9764187" y="2738246"/>
            <a:ext cx="7086600" cy="4358239"/>
            <a:chOff x="0" y="0"/>
            <a:chExt cx="9448800" cy="5810985"/>
          </a:xfrm>
        </p:grpSpPr>
        <p:sp>
          <p:nvSpPr>
            <p:cNvPr name="TextBox 9" id="9"/>
            <p:cNvSpPr txBox="true"/>
            <p:nvPr/>
          </p:nvSpPr>
          <p:spPr>
            <a:xfrm rot="0">
              <a:off x="0" y="-9525"/>
              <a:ext cx="9448800" cy="923925"/>
            </a:xfrm>
            <a:prstGeom prst="rect">
              <a:avLst/>
            </a:prstGeom>
          </p:spPr>
          <p:txBody>
            <a:bodyPr anchor="t" rtlCol="false" tIns="0" lIns="0" bIns="0" rIns="0">
              <a:spAutoFit/>
            </a:bodyPr>
            <a:lstStyle/>
            <a:p>
              <a:pPr algn="ctr" marL="0" indent="0" lvl="0">
                <a:lnSpc>
                  <a:spcPts val="5400"/>
                </a:lnSpc>
                <a:spcBef>
                  <a:spcPct val="0"/>
                </a:spcBef>
              </a:pPr>
              <a:r>
                <a:rPr lang="en-US" sz="4500">
                  <a:solidFill>
                    <a:srgbClr val="FFFFFF"/>
                  </a:solidFill>
                  <a:latin typeface="Rasputin Light"/>
                  <a:ea typeface="Rasputin Light"/>
                  <a:cs typeface="Rasputin Light"/>
                  <a:sym typeface="Rasputin Light"/>
                </a:rPr>
                <a:t>Data Overview</a:t>
              </a:r>
            </a:p>
          </p:txBody>
        </p:sp>
        <p:sp>
          <p:nvSpPr>
            <p:cNvPr name="TextBox 10" id="10"/>
            <p:cNvSpPr txBox="true"/>
            <p:nvPr/>
          </p:nvSpPr>
          <p:spPr>
            <a:xfrm rot="0">
              <a:off x="0" y="1216336"/>
              <a:ext cx="9448800" cy="4594649"/>
            </a:xfrm>
            <a:prstGeom prst="rect">
              <a:avLst/>
            </a:prstGeom>
          </p:spPr>
          <p:txBody>
            <a:bodyPr anchor="t" rtlCol="false" tIns="0" lIns="0" bIns="0" rIns="0">
              <a:spAutoFit/>
            </a:bodyPr>
            <a:lstStyle/>
            <a:p>
              <a:pPr algn="l" marL="604518" indent="-302259" lvl="1">
                <a:lnSpc>
                  <a:spcPts val="3919"/>
                </a:lnSpc>
                <a:buFont typeface="Arial"/>
                <a:buChar char="•"/>
              </a:pPr>
              <a:r>
                <a:rPr lang="en-US" sz="2799">
                  <a:solidFill>
                    <a:srgbClr val="FFFFFF"/>
                  </a:solidFill>
                  <a:latin typeface="TT Commons Pro"/>
                  <a:ea typeface="TT Commons Pro"/>
                  <a:cs typeface="TT Commons Pro"/>
                  <a:sym typeface="TT Commons Pro"/>
                </a:rPr>
                <a:t>Contains 255,347 observations and 18 variables such as age, income, loan amount, credit score, education, employment, marital status, etc.</a:t>
              </a:r>
            </a:p>
            <a:p>
              <a:pPr algn="l" marL="604518" indent="-302259" lvl="1">
                <a:lnSpc>
                  <a:spcPts val="3919"/>
                </a:lnSpc>
                <a:buFont typeface="Arial"/>
                <a:buChar char="•"/>
              </a:pPr>
              <a:r>
                <a:rPr lang="en-US" sz="2799">
                  <a:solidFill>
                    <a:srgbClr val="FFFFFF"/>
                  </a:solidFill>
                  <a:latin typeface="TT Commons Pro"/>
                  <a:ea typeface="TT Commons Pro"/>
                  <a:cs typeface="TT Commons Pro"/>
                  <a:sym typeface="TT Commons Pro"/>
                </a:rPr>
                <a:t>Data downsampled to balance classes (total observations = 29,653). </a:t>
              </a:r>
            </a:p>
            <a:p>
              <a:pPr algn="l" marL="604518" indent="-302259" lvl="1">
                <a:lnSpc>
                  <a:spcPts val="3919"/>
                </a:lnSpc>
                <a:buFont typeface="Arial"/>
                <a:buChar char="•"/>
              </a:pPr>
              <a:r>
                <a:rPr lang="en-US" sz="2799">
                  <a:solidFill>
                    <a:srgbClr val="FFFFFF"/>
                  </a:solidFill>
                  <a:latin typeface="TT Commons Pro"/>
                  <a:ea typeface="TT Commons Pro"/>
                  <a:cs typeface="TT Commons Pro"/>
                  <a:sym typeface="TT Commons Pro"/>
                </a:rPr>
                <a:t>No variables with high correlation. </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1028700" y="1051088"/>
            <a:ext cx="6670238" cy="2933700"/>
          </a:xfrm>
          <a:prstGeom prst="rect">
            <a:avLst/>
          </a:prstGeom>
        </p:spPr>
        <p:txBody>
          <a:bodyPr anchor="t" rtlCol="false" tIns="0" lIns="0" bIns="0" rIns="0">
            <a:spAutoFit/>
          </a:bodyPr>
          <a:lstStyle/>
          <a:p>
            <a:pPr algn="l">
              <a:lnSpc>
                <a:spcPts val="11519"/>
              </a:lnSpc>
            </a:pPr>
            <a:r>
              <a:rPr lang="en-US" sz="9600">
                <a:solidFill>
                  <a:srgbClr val="142414"/>
                </a:solidFill>
                <a:latin typeface="Rasputin Light"/>
                <a:ea typeface="Rasputin Light"/>
                <a:cs typeface="Rasputin Light"/>
                <a:sym typeface="Rasputin Light"/>
              </a:rPr>
              <a:t>Motivation Questions</a:t>
            </a:r>
          </a:p>
        </p:txBody>
      </p:sp>
      <p:sp>
        <p:nvSpPr>
          <p:cNvPr name="Freeform 3" id="3" descr="green organic blob"/>
          <p:cNvSpPr/>
          <p:nvPr/>
        </p:nvSpPr>
        <p:spPr>
          <a:xfrm flipH="false" flipV="false" rot="6159217">
            <a:off x="630772" y="5058223"/>
            <a:ext cx="8901994" cy="10457555"/>
          </a:xfrm>
          <a:custGeom>
            <a:avLst/>
            <a:gdLst/>
            <a:ahLst/>
            <a:cxnLst/>
            <a:rect r="r" b="b" t="t" l="l"/>
            <a:pathLst>
              <a:path h="10457555" w="8901994">
                <a:moveTo>
                  <a:pt x="0" y="0"/>
                </a:moveTo>
                <a:lnTo>
                  <a:pt x="8901994" y="0"/>
                </a:lnTo>
                <a:lnTo>
                  <a:pt x="8901994" y="10457554"/>
                </a:lnTo>
                <a:lnTo>
                  <a:pt x="0" y="10457554"/>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4" id="4" descr="lined abstract shape"/>
          <p:cNvSpPr/>
          <p:nvPr/>
        </p:nvSpPr>
        <p:spPr>
          <a:xfrm flipH="false" flipV="false" rot="6762324">
            <a:off x="4626521" y="5834276"/>
            <a:ext cx="6144834" cy="9739650"/>
          </a:xfrm>
          <a:custGeom>
            <a:avLst/>
            <a:gdLst/>
            <a:ahLst/>
            <a:cxnLst/>
            <a:rect r="r" b="b" t="t" l="l"/>
            <a:pathLst>
              <a:path h="9739650" w="6144834">
                <a:moveTo>
                  <a:pt x="0" y="0"/>
                </a:moveTo>
                <a:lnTo>
                  <a:pt x="6144834" y="0"/>
                </a:lnTo>
                <a:lnTo>
                  <a:pt x="6144834" y="9739650"/>
                </a:lnTo>
                <a:lnTo>
                  <a:pt x="0" y="9739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403537" y="1032038"/>
            <a:ext cx="6651409" cy="1569720"/>
          </a:xfrm>
          <a:prstGeom prst="rect">
            <a:avLst/>
          </a:prstGeom>
        </p:spPr>
        <p:txBody>
          <a:bodyPr anchor="t" rtlCol="false" tIns="0" lIns="0" bIns="0" rIns="0">
            <a:spAutoFit/>
          </a:bodyPr>
          <a:lstStyle/>
          <a:p>
            <a:pPr algn="l">
              <a:lnSpc>
                <a:spcPts val="3120"/>
              </a:lnSpc>
            </a:pPr>
            <a:r>
              <a:rPr lang="en-US" sz="2400">
                <a:solidFill>
                  <a:srgbClr val="142414"/>
                </a:solidFill>
                <a:latin typeface="Rasputin Light"/>
                <a:ea typeface="Rasputin Light"/>
                <a:cs typeface="Rasputin Light"/>
                <a:sym typeface="Rasputin Light"/>
              </a:rPr>
              <a:t>1. Are borrowers with dependents more likely to default? Are there any other factors that skew the effect of having dependents? </a:t>
            </a:r>
          </a:p>
        </p:txBody>
      </p:sp>
      <p:sp>
        <p:nvSpPr>
          <p:cNvPr name="TextBox 6" id="6"/>
          <p:cNvSpPr txBox="true"/>
          <p:nvPr/>
        </p:nvSpPr>
        <p:spPr>
          <a:xfrm rot="0">
            <a:off x="10403537" y="3069802"/>
            <a:ext cx="6651409" cy="1179195"/>
          </a:xfrm>
          <a:prstGeom prst="rect">
            <a:avLst/>
          </a:prstGeom>
        </p:spPr>
        <p:txBody>
          <a:bodyPr anchor="t" rtlCol="false" tIns="0" lIns="0" bIns="0" rIns="0">
            <a:spAutoFit/>
          </a:bodyPr>
          <a:lstStyle/>
          <a:p>
            <a:pPr algn="l">
              <a:lnSpc>
                <a:spcPts val="3119"/>
              </a:lnSpc>
            </a:pPr>
            <a:r>
              <a:rPr lang="en-US" sz="2399">
                <a:solidFill>
                  <a:srgbClr val="142414"/>
                </a:solidFill>
                <a:latin typeface="Rasputin Light"/>
                <a:ea typeface="Rasputin Light"/>
                <a:cs typeface="Rasputin Light"/>
                <a:sym typeface="Rasputin Light"/>
              </a:rPr>
              <a:t>2. Does a higher Debt-to-Income ratio increase the risk of a borrower defaulting? </a:t>
            </a:r>
          </a:p>
        </p:txBody>
      </p:sp>
      <p:sp>
        <p:nvSpPr>
          <p:cNvPr name="TextBox 7" id="7"/>
          <p:cNvSpPr txBox="true"/>
          <p:nvPr/>
        </p:nvSpPr>
        <p:spPr>
          <a:xfrm rot="0">
            <a:off x="10403537" y="4717042"/>
            <a:ext cx="6651409" cy="788670"/>
          </a:xfrm>
          <a:prstGeom prst="rect">
            <a:avLst/>
          </a:prstGeom>
        </p:spPr>
        <p:txBody>
          <a:bodyPr anchor="t" rtlCol="false" tIns="0" lIns="0" bIns="0" rIns="0">
            <a:spAutoFit/>
          </a:bodyPr>
          <a:lstStyle/>
          <a:p>
            <a:pPr algn="l">
              <a:lnSpc>
                <a:spcPts val="3120"/>
              </a:lnSpc>
            </a:pPr>
            <a:r>
              <a:rPr lang="en-US" sz="2400">
                <a:solidFill>
                  <a:srgbClr val="142414"/>
                </a:solidFill>
                <a:latin typeface="Rasputin Light"/>
                <a:ea typeface="Rasputin Light"/>
                <a:cs typeface="Rasputin Light"/>
                <a:sym typeface="Rasputin Light"/>
              </a:rPr>
              <a:t>3. Are there any variations in default rates across types? </a:t>
            </a:r>
          </a:p>
        </p:txBody>
      </p:sp>
      <p:sp>
        <p:nvSpPr>
          <p:cNvPr name="TextBox 8" id="8"/>
          <p:cNvSpPr txBox="true"/>
          <p:nvPr/>
        </p:nvSpPr>
        <p:spPr>
          <a:xfrm rot="0">
            <a:off x="10403537" y="5972437"/>
            <a:ext cx="6651409" cy="788670"/>
          </a:xfrm>
          <a:prstGeom prst="rect">
            <a:avLst/>
          </a:prstGeom>
        </p:spPr>
        <p:txBody>
          <a:bodyPr anchor="t" rtlCol="false" tIns="0" lIns="0" bIns="0" rIns="0">
            <a:spAutoFit/>
          </a:bodyPr>
          <a:lstStyle/>
          <a:p>
            <a:pPr algn="l">
              <a:lnSpc>
                <a:spcPts val="3120"/>
              </a:lnSpc>
            </a:pPr>
            <a:r>
              <a:rPr lang="en-US" sz="2400">
                <a:solidFill>
                  <a:srgbClr val="142414"/>
                </a:solidFill>
                <a:latin typeface="Rasputin Light"/>
                <a:ea typeface="Rasputin Light"/>
                <a:cs typeface="Rasputin Light"/>
                <a:sym typeface="Rasputin Light"/>
              </a:rPr>
              <a:t>4. Does having a co-signer reduce default risk? </a:t>
            </a:r>
          </a:p>
        </p:txBody>
      </p:sp>
      <p:sp>
        <p:nvSpPr>
          <p:cNvPr name="TextBox 9" id="9"/>
          <p:cNvSpPr txBox="true"/>
          <p:nvPr/>
        </p:nvSpPr>
        <p:spPr>
          <a:xfrm rot="0">
            <a:off x="10403537" y="7227832"/>
            <a:ext cx="6651409" cy="1179195"/>
          </a:xfrm>
          <a:prstGeom prst="rect">
            <a:avLst/>
          </a:prstGeom>
        </p:spPr>
        <p:txBody>
          <a:bodyPr anchor="t" rtlCol="false" tIns="0" lIns="0" bIns="0" rIns="0">
            <a:spAutoFit/>
          </a:bodyPr>
          <a:lstStyle/>
          <a:p>
            <a:pPr algn="l">
              <a:lnSpc>
                <a:spcPts val="3120"/>
              </a:lnSpc>
            </a:pPr>
            <a:r>
              <a:rPr lang="en-US" sz="2400">
                <a:solidFill>
                  <a:srgbClr val="142414"/>
                </a:solidFill>
                <a:latin typeface="Rasputin Light"/>
                <a:ea typeface="Rasputin Light"/>
                <a:cs typeface="Rasputin Light"/>
                <a:sym typeface="Rasputin Light"/>
              </a:rPr>
              <a:t>5. Are credit scores an accurate measure of a borrower’s capability of not defaulting?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7968986" y="2899574"/>
            <a:ext cx="9290314" cy="5736769"/>
          </a:xfrm>
          <a:custGeom>
            <a:avLst/>
            <a:gdLst/>
            <a:ahLst/>
            <a:cxnLst/>
            <a:rect r="r" b="b" t="t" l="l"/>
            <a:pathLst>
              <a:path h="5736769" w="9290314">
                <a:moveTo>
                  <a:pt x="0" y="0"/>
                </a:moveTo>
                <a:lnTo>
                  <a:pt x="9290314" y="0"/>
                </a:lnTo>
                <a:lnTo>
                  <a:pt x="9290314" y="5736769"/>
                </a:lnTo>
                <a:lnTo>
                  <a:pt x="0" y="5736769"/>
                </a:lnTo>
                <a:lnTo>
                  <a:pt x="0" y="0"/>
                </a:lnTo>
                <a:close/>
              </a:path>
            </a:pathLst>
          </a:custGeom>
          <a:blipFill>
            <a:blip r:embed="rId3"/>
            <a:stretch>
              <a:fillRect l="0" t="0" r="0" b="0"/>
            </a:stretch>
          </a:blipFill>
        </p:spPr>
      </p:sp>
      <p:sp>
        <p:nvSpPr>
          <p:cNvPr name="TextBox 3" id="3"/>
          <p:cNvSpPr txBox="true"/>
          <p:nvPr/>
        </p:nvSpPr>
        <p:spPr>
          <a:xfrm rot="0">
            <a:off x="2348759" y="1019175"/>
            <a:ext cx="13618091" cy="1466850"/>
          </a:xfrm>
          <a:prstGeom prst="rect">
            <a:avLst/>
          </a:prstGeom>
        </p:spPr>
        <p:txBody>
          <a:bodyPr anchor="t" rtlCol="false" tIns="0" lIns="0" bIns="0" rIns="0">
            <a:spAutoFit/>
          </a:bodyPr>
          <a:lstStyle/>
          <a:p>
            <a:pPr algn="ctr">
              <a:lnSpc>
                <a:spcPts val="3840"/>
              </a:lnSpc>
            </a:pPr>
            <a:r>
              <a:rPr lang="en-US" sz="3200">
                <a:solidFill>
                  <a:srgbClr val="FFFFFF"/>
                </a:solidFill>
                <a:latin typeface="Rasputin Light"/>
                <a:ea typeface="Rasputin Light"/>
                <a:cs typeface="Rasputin Light"/>
                <a:sym typeface="Rasputin Light"/>
              </a:rPr>
              <a:t>Are borrowers with dependents more likely to default? Are there any other factors that potentially skew the effect </a:t>
            </a:r>
            <a:r>
              <a:rPr lang="en-US" sz="3200">
                <a:solidFill>
                  <a:srgbClr val="FFFFFF"/>
                </a:solidFill>
                <a:latin typeface="Rasputin Light"/>
                <a:ea typeface="Rasputin Light"/>
                <a:cs typeface="Rasputin Light"/>
                <a:sym typeface="Rasputin Light"/>
              </a:rPr>
              <a:t>of having dependents? </a:t>
            </a:r>
          </a:p>
        </p:txBody>
      </p:sp>
      <p:sp>
        <p:nvSpPr>
          <p:cNvPr name="TextBox 4" id="4"/>
          <p:cNvSpPr txBox="true"/>
          <p:nvPr/>
        </p:nvSpPr>
        <p:spPr>
          <a:xfrm rot="0">
            <a:off x="1028700" y="3441953"/>
            <a:ext cx="6200796" cy="45662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Chi-square test shows a significant association between dependents and default.</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Logistic</a:t>
            </a:r>
            <a:r>
              <a:rPr lang="en-US" sz="2400">
                <a:solidFill>
                  <a:srgbClr val="FFFFFF"/>
                </a:solidFill>
                <a:latin typeface="TT Commons Pro"/>
                <a:ea typeface="TT Commons Pro"/>
                <a:cs typeface="TT Commons Pro"/>
                <a:sym typeface="TT Commons Pro"/>
              </a:rPr>
              <a:t> model includes HasDependentsYes and its interactions.</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HasDependentsYes and its interaction with NumCreditLines are significant predictors.</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Dependents reduce default risk o</a:t>
            </a:r>
            <a:r>
              <a:rPr lang="en-US" sz="2400">
                <a:solidFill>
                  <a:srgbClr val="FFFFFF"/>
                </a:solidFill>
                <a:latin typeface="TT Commons Pro"/>
                <a:ea typeface="TT Commons Pro"/>
                <a:cs typeface="TT Commons Pro"/>
                <a:sym typeface="TT Commons Pro"/>
              </a:rPr>
              <a:t>verall.</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Default risk slightly increases with more credit lines for those with dependents.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descr="green abstract blob"/>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3" id="3" descr="green organic shape"/>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4" id="4" descr="lined abstract shape"/>
          <p:cNvSpPr/>
          <p:nvPr/>
        </p:nvSpPr>
        <p:spPr>
          <a:xfrm flipH="false" flipV="false" rot="6787978">
            <a:off x="10415856" y="-4885058"/>
            <a:ext cx="7755409" cy="12292435"/>
          </a:xfrm>
          <a:custGeom>
            <a:avLst/>
            <a:gdLst/>
            <a:ahLst/>
            <a:cxnLst/>
            <a:rect r="r" b="b" t="t" l="l"/>
            <a:pathLst>
              <a:path h="12292435" w="7755409">
                <a:moveTo>
                  <a:pt x="0" y="0"/>
                </a:moveTo>
                <a:lnTo>
                  <a:pt x="7755409" y="0"/>
                </a:lnTo>
                <a:lnTo>
                  <a:pt x="7755409" y="12292436"/>
                </a:lnTo>
                <a:lnTo>
                  <a:pt x="0" y="1229243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28700" y="2533565"/>
            <a:ext cx="9290314" cy="5736769"/>
          </a:xfrm>
          <a:custGeom>
            <a:avLst/>
            <a:gdLst/>
            <a:ahLst/>
            <a:cxnLst/>
            <a:rect r="r" b="b" t="t" l="l"/>
            <a:pathLst>
              <a:path h="5736769" w="9290314">
                <a:moveTo>
                  <a:pt x="0" y="0"/>
                </a:moveTo>
                <a:lnTo>
                  <a:pt x="9290314" y="0"/>
                </a:lnTo>
                <a:lnTo>
                  <a:pt x="9290314" y="5736769"/>
                </a:lnTo>
                <a:lnTo>
                  <a:pt x="0" y="5736769"/>
                </a:lnTo>
                <a:lnTo>
                  <a:pt x="0" y="0"/>
                </a:lnTo>
                <a:close/>
              </a:path>
            </a:pathLst>
          </a:custGeom>
          <a:blipFill>
            <a:blip r:embed="rId7"/>
            <a:stretch>
              <a:fillRect l="0" t="0" r="0" b="0"/>
            </a:stretch>
          </a:blipFill>
        </p:spPr>
      </p:sp>
      <p:sp>
        <p:nvSpPr>
          <p:cNvPr name="TextBox 6" id="6"/>
          <p:cNvSpPr txBox="true"/>
          <p:nvPr/>
        </p:nvSpPr>
        <p:spPr>
          <a:xfrm rot="0">
            <a:off x="2348759" y="1019175"/>
            <a:ext cx="13618091" cy="981075"/>
          </a:xfrm>
          <a:prstGeom prst="rect">
            <a:avLst/>
          </a:prstGeom>
        </p:spPr>
        <p:txBody>
          <a:bodyPr anchor="t" rtlCol="false" tIns="0" lIns="0" bIns="0" rIns="0">
            <a:spAutoFit/>
          </a:bodyPr>
          <a:lstStyle/>
          <a:p>
            <a:pPr algn="ctr">
              <a:lnSpc>
                <a:spcPts val="3840"/>
              </a:lnSpc>
            </a:pPr>
            <a:r>
              <a:rPr lang="en-US" sz="3200">
                <a:solidFill>
                  <a:srgbClr val="000000"/>
                </a:solidFill>
                <a:latin typeface="Rasputin Light"/>
                <a:ea typeface="Rasputin Light"/>
                <a:cs typeface="Rasputin Light"/>
                <a:sym typeface="Rasputin Light"/>
              </a:rPr>
              <a:t>Does a higher Debt-to-Income ratio increase the risk </a:t>
            </a:r>
            <a:r>
              <a:rPr lang="en-US" sz="3200">
                <a:solidFill>
                  <a:srgbClr val="000000"/>
                </a:solidFill>
                <a:latin typeface="Rasputin Light"/>
                <a:ea typeface="Rasputin Light"/>
                <a:cs typeface="Rasputin Light"/>
                <a:sym typeface="Rasputin Light"/>
              </a:rPr>
              <a:t>of a borrower defaulting? </a:t>
            </a:r>
          </a:p>
        </p:txBody>
      </p:sp>
      <p:sp>
        <p:nvSpPr>
          <p:cNvPr name="TextBox 7" id="7"/>
          <p:cNvSpPr txBox="true"/>
          <p:nvPr/>
        </p:nvSpPr>
        <p:spPr>
          <a:xfrm rot="0">
            <a:off x="11058504" y="3761744"/>
            <a:ext cx="6200796" cy="31946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000000"/>
                </a:solidFill>
                <a:latin typeface="TT Commons Pro"/>
                <a:ea typeface="TT Commons Pro"/>
                <a:cs typeface="TT Commons Pro"/>
                <a:sym typeface="TT Commons Pro"/>
              </a:rPr>
              <a:t>Wilcoxon Rank-Sum test shows a significant difference in median DTI ratios by default status</a:t>
            </a:r>
            <a:r>
              <a:rPr lang="en-US" sz="2400">
                <a:solidFill>
                  <a:srgbClr val="000000"/>
                </a:solidFill>
                <a:latin typeface="TT Commons Pro"/>
                <a:ea typeface="TT Commons Pro"/>
                <a:cs typeface="TT Commons Pro"/>
                <a:sym typeface="TT Commons Pro"/>
              </a:rPr>
              <a:t>.</a:t>
            </a:r>
          </a:p>
          <a:p>
            <a:pPr algn="l" marL="518160" indent="-259080" lvl="1">
              <a:lnSpc>
                <a:spcPts val="3600"/>
              </a:lnSpc>
              <a:buFont typeface="Arial"/>
              <a:buChar char="•"/>
            </a:pPr>
            <a:r>
              <a:rPr lang="en-US" sz="2400">
                <a:solidFill>
                  <a:srgbClr val="000000"/>
                </a:solidFill>
                <a:latin typeface="TT Commons Pro"/>
                <a:ea typeface="TT Commons Pro"/>
                <a:cs typeface="TT Commons Pro"/>
                <a:sym typeface="TT Commons Pro"/>
              </a:rPr>
              <a:t>Logistic model with DTIRatio alone is significant.</a:t>
            </a:r>
          </a:p>
          <a:p>
            <a:pPr algn="l" marL="518160" indent="-259080" lvl="1">
              <a:lnSpc>
                <a:spcPts val="3600"/>
              </a:lnSpc>
              <a:buFont typeface="Arial"/>
              <a:buChar char="•"/>
            </a:pPr>
            <a:r>
              <a:rPr lang="en-US" sz="2400">
                <a:solidFill>
                  <a:srgbClr val="000000"/>
                </a:solidFill>
                <a:latin typeface="TT Commons Pro"/>
                <a:ea typeface="TT Commons Pro"/>
                <a:cs typeface="TT Commons Pro"/>
                <a:sym typeface="TT Commons Pro"/>
              </a:rPr>
              <a:t>Higher DTIRatio increases the log-odds of default.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descr="green organic blob"/>
          <p:cNvSpPr/>
          <p:nvPr/>
        </p:nvSpPr>
        <p:spPr>
          <a:xfrm flipH="false" flipV="false" rot="0">
            <a:off x="-3051543" y="4484428"/>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3">
              <a:alphaModFix amt="14000"/>
              <a:extLst>
                <a:ext uri="{96DAC541-7B7A-43D3-8B79-37D633B846F1}">
                  <asvg:svgBlip xmlns:asvg="http://schemas.microsoft.com/office/drawing/2016/SVG/main" r:embed="rId4"/>
                </a:ext>
              </a:extLst>
            </a:blip>
            <a:stretch>
              <a:fillRect l="0" t="0" r="0" b="0"/>
            </a:stretch>
          </a:blipFill>
        </p:spPr>
      </p:sp>
      <p:graphicFrame>
        <p:nvGraphicFramePr>
          <p:cNvPr name="Table 3" id="3"/>
          <p:cNvGraphicFramePr>
            <a:graphicFrameLocks noGrp="true"/>
          </p:cNvGraphicFramePr>
          <p:nvPr/>
        </p:nvGraphicFramePr>
        <p:xfrm>
          <a:off x="1028700" y="4762500"/>
          <a:ext cx="6830860" cy="4495800"/>
        </p:xfrm>
        <a:graphic>
          <a:graphicData uri="http://schemas.openxmlformats.org/drawingml/2006/table">
            <a:tbl>
              <a:tblPr/>
              <a:tblGrid>
                <a:gridCol w="1707715"/>
                <a:gridCol w="1792268"/>
                <a:gridCol w="1623162"/>
                <a:gridCol w="1707715"/>
              </a:tblGrid>
              <a:tr h="956553">
                <a:tc>
                  <a:txBody>
                    <a:bodyPr anchor="t" rtlCol="false"/>
                    <a:lstStyle/>
                    <a:p>
                      <a:pPr algn="ctr">
                        <a:lnSpc>
                          <a:spcPts val="1960"/>
                        </a:lnSpc>
                        <a:defRPr/>
                      </a:pPr>
                      <a:r>
                        <a:rPr lang="en-US" sz="1400" spc="140">
                          <a:solidFill>
                            <a:srgbClr val="142414"/>
                          </a:solidFill>
                          <a:latin typeface="TT Commons Pro"/>
                          <a:ea typeface="TT Commons Pro"/>
                          <a:cs typeface="TT Commons Pro"/>
                          <a:sym typeface="TT Commons Pro"/>
                        </a:rPr>
                        <a:t>LOAN PURPOSE</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spc="140">
                          <a:solidFill>
                            <a:srgbClr val="142414"/>
                          </a:solidFill>
                          <a:latin typeface="TT Commons Pro"/>
                          <a:ea typeface="TT Commons Pro"/>
                          <a:cs typeface="TT Commons Pro"/>
                          <a:sym typeface="TT Commons Pro"/>
                        </a:rPr>
                        <a:t>COEFFICIENT</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spc="140">
                          <a:solidFill>
                            <a:srgbClr val="142414"/>
                          </a:solidFill>
                          <a:latin typeface="TT Commons Pro"/>
                          <a:ea typeface="TT Commons Pro"/>
                          <a:cs typeface="TT Commons Pro"/>
                          <a:sym typeface="TT Commons Pro"/>
                        </a:rPr>
                        <a:t>ODDS RATIO</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spc="140">
                          <a:solidFill>
                            <a:srgbClr val="142414"/>
                          </a:solidFill>
                          <a:latin typeface="TT Commons Pro"/>
                          <a:ea typeface="TT Commons Pro"/>
                          <a:cs typeface="TT Commons Pro"/>
                          <a:sym typeface="TT Commons Pro"/>
                        </a:rPr>
                        <a:t>PERCENT CHANGE</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r>
              <a:tr h="707849">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Intercept (Auto)</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0.01383471</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1.0139308</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1.393085</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r>
              <a:tr h="707849">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Business</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0.05523724</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1.0567913</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5.679130</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r>
              <a:tr h="707849">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Education</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0.01183138</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1.0119017</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1.190165</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r>
              <a:tr h="707849">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Home</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-0.16178818</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0.8506214</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-14.937863</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B7CDB7"/>
                    </a:solidFill>
                  </a:tcPr>
                </a:tc>
              </a:tr>
              <a:tr h="707849">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Other</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0.01644245</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1.0165784</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c>
                  <a:txBody>
                    <a:bodyPr anchor="t" rtlCol="false"/>
                    <a:lstStyle/>
                    <a:p>
                      <a:pPr algn="ctr">
                        <a:lnSpc>
                          <a:spcPts val="1960"/>
                        </a:lnSpc>
                        <a:defRPr/>
                      </a:pPr>
                      <a:r>
                        <a:rPr lang="en-US" sz="1400">
                          <a:solidFill>
                            <a:srgbClr val="142414"/>
                          </a:solidFill>
                          <a:latin typeface="TT Commons Pro"/>
                          <a:ea typeface="TT Commons Pro"/>
                          <a:cs typeface="TT Commons Pro"/>
                          <a:sym typeface="TT Commons Pro"/>
                        </a:rPr>
                        <a:t>1.657837</a:t>
                      </a:r>
                      <a:endParaRPr lang="en-US" sz="1100"/>
                    </a:p>
                  </a:txBody>
                  <a:tcPr marL="190500" marR="190500" marT="190500" marB="190500" anchor="ctr">
                    <a:lnL cmpd="sng" algn="ctr" cap="flat" w="19050">
                      <a:solidFill>
                        <a:srgbClr val="142414"/>
                      </a:solidFill>
                      <a:prstDash val="solid"/>
                      <a:round/>
                      <a:headEnd type="none" w="med" len="med"/>
                      <a:tailEnd type="none" w="med" len="med"/>
                    </a:lnL>
                    <a:lnR cmpd="sng" algn="ctr" cap="flat" w="19050">
                      <a:solidFill>
                        <a:srgbClr val="142414"/>
                      </a:solidFill>
                      <a:prstDash val="solid"/>
                      <a:round/>
                      <a:headEnd type="none" w="med" len="med"/>
                      <a:tailEnd type="none" w="med" len="med"/>
                    </a:lnR>
                    <a:lnT cmpd="sng" algn="ctr" cap="flat" w="19050">
                      <a:solidFill>
                        <a:srgbClr val="142414"/>
                      </a:solidFill>
                      <a:prstDash val="solid"/>
                      <a:round/>
                      <a:headEnd type="none" w="med" len="med"/>
                      <a:tailEnd type="none" w="med" len="med"/>
                    </a:lnT>
                    <a:lnB cmpd="sng" algn="ctr" cap="flat" w="19050">
                      <a:solidFill>
                        <a:srgbClr val="142414"/>
                      </a:solidFill>
                      <a:prstDash val="solid"/>
                      <a:round/>
                      <a:headEnd type="none" w="med" len="med"/>
                      <a:tailEnd type="none" w="med" len="med"/>
                    </a:lnB>
                    <a:solidFill>
                      <a:srgbClr val="FFFFFF"/>
                    </a:solidFill>
                  </a:tcPr>
                </a:tc>
              </a:tr>
            </a:tbl>
          </a:graphicData>
        </a:graphic>
      </p:graphicFrame>
      <p:sp>
        <p:nvSpPr>
          <p:cNvPr name="Freeform 4" id="4"/>
          <p:cNvSpPr/>
          <p:nvPr/>
        </p:nvSpPr>
        <p:spPr>
          <a:xfrm flipH="false" flipV="false" rot="0">
            <a:off x="9978652" y="4762500"/>
            <a:ext cx="7280648" cy="4495800"/>
          </a:xfrm>
          <a:custGeom>
            <a:avLst/>
            <a:gdLst/>
            <a:ahLst/>
            <a:cxnLst/>
            <a:rect r="r" b="b" t="t" l="l"/>
            <a:pathLst>
              <a:path h="4495800" w="7280648">
                <a:moveTo>
                  <a:pt x="0" y="0"/>
                </a:moveTo>
                <a:lnTo>
                  <a:pt x="7280648" y="0"/>
                </a:lnTo>
                <a:lnTo>
                  <a:pt x="7280648" y="4495800"/>
                </a:lnTo>
                <a:lnTo>
                  <a:pt x="0" y="4495800"/>
                </a:lnTo>
                <a:lnTo>
                  <a:pt x="0" y="0"/>
                </a:lnTo>
                <a:close/>
              </a:path>
            </a:pathLst>
          </a:custGeom>
          <a:blipFill>
            <a:blip r:embed="rId5"/>
            <a:stretch>
              <a:fillRect l="0" t="0" r="0" b="0"/>
            </a:stretch>
          </a:blipFill>
        </p:spPr>
      </p:sp>
      <p:sp>
        <p:nvSpPr>
          <p:cNvPr name="TextBox 5" id="5"/>
          <p:cNvSpPr txBox="true"/>
          <p:nvPr/>
        </p:nvSpPr>
        <p:spPr>
          <a:xfrm rot="0">
            <a:off x="2348759" y="1019175"/>
            <a:ext cx="13618091" cy="495300"/>
          </a:xfrm>
          <a:prstGeom prst="rect">
            <a:avLst/>
          </a:prstGeom>
        </p:spPr>
        <p:txBody>
          <a:bodyPr anchor="t" rtlCol="false" tIns="0" lIns="0" bIns="0" rIns="0">
            <a:spAutoFit/>
          </a:bodyPr>
          <a:lstStyle/>
          <a:p>
            <a:pPr algn="ctr">
              <a:lnSpc>
                <a:spcPts val="3840"/>
              </a:lnSpc>
            </a:pPr>
            <a:r>
              <a:rPr lang="en-US" sz="3200">
                <a:solidFill>
                  <a:srgbClr val="FFFFFF"/>
                </a:solidFill>
                <a:latin typeface="Rasputin Light"/>
                <a:ea typeface="Rasputin Light"/>
                <a:cs typeface="Rasputin Light"/>
                <a:sym typeface="Rasputin Light"/>
              </a:rPr>
              <a:t>Are there any variations in default rates across ty</a:t>
            </a:r>
            <a:r>
              <a:rPr lang="en-US" sz="3200">
                <a:solidFill>
                  <a:srgbClr val="FFFFFF"/>
                </a:solidFill>
                <a:latin typeface="Rasputin Light"/>
                <a:ea typeface="Rasputin Light"/>
                <a:cs typeface="Rasputin Light"/>
                <a:sym typeface="Rasputin Light"/>
              </a:rPr>
              <a:t>pes? </a:t>
            </a:r>
          </a:p>
        </p:txBody>
      </p:sp>
      <p:sp>
        <p:nvSpPr>
          <p:cNvPr name="TextBox 6" id="6"/>
          <p:cNvSpPr txBox="true"/>
          <p:nvPr/>
        </p:nvSpPr>
        <p:spPr>
          <a:xfrm rot="0">
            <a:off x="4696087" y="2045047"/>
            <a:ext cx="8895826" cy="18230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Chi-square test shows default rates vary by loan purpose.</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Logistic model with </a:t>
            </a:r>
            <a:r>
              <a:rPr lang="en-US" sz="2400">
                <a:solidFill>
                  <a:srgbClr val="FFFFFF"/>
                </a:solidFill>
                <a:latin typeface="TT Commons Pro"/>
                <a:ea typeface="TT Commons Pro"/>
                <a:cs typeface="TT Commons Pro"/>
                <a:sym typeface="TT Commons Pro"/>
              </a:rPr>
              <a:t>LoanPurpose is significant.</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Business loans have ~6% higher odds of default than auto loans.</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Home loans have ~15% lower odds of default than auto loans.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descr="green organic shape"/>
          <p:cNvSpPr/>
          <p:nvPr/>
        </p:nvSpPr>
        <p:spPr>
          <a:xfrm flipH="false" flipV="false" rot="-4421762">
            <a:off x="10097818" y="3686697"/>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3" id="3" descr="lined abstract shape"/>
          <p:cNvSpPr/>
          <p:nvPr/>
        </p:nvSpPr>
        <p:spPr>
          <a:xfrm flipH="false" flipV="false" rot="5704631">
            <a:off x="14297058" y="2361332"/>
            <a:ext cx="6144834" cy="9739650"/>
          </a:xfrm>
          <a:custGeom>
            <a:avLst/>
            <a:gdLst/>
            <a:ahLst/>
            <a:cxnLst/>
            <a:rect r="r" b="b" t="t" l="l"/>
            <a:pathLst>
              <a:path h="9739650" w="6144834">
                <a:moveTo>
                  <a:pt x="0" y="0"/>
                </a:moveTo>
                <a:lnTo>
                  <a:pt x="6144833" y="0"/>
                </a:lnTo>
                <a:lnTo>
                  <a:pt x="6144833" y="9739650"/>
                </a:lnTo>
                <a:lnTo>
                  <a:pt x="0" y="97396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descr="lined abstract shape"/>
          <p:cNvSpPr/>
          <p:nvPr/>
        </p:nvSpPr>
        <p:spPr>
          <a:xfrm flipH="false" flipV="false" rot="-5822765">
            <a:off x="-1597075" y="7402747"/>
            <a:ext cx="4764940" cy="4699422"/>
          </a:xfrm>
          <a:custGeom>
            <a:avLst/>
            <a:gdLst/>
            <a:ahLst/>
            <a:cxnLst/>
            <a:rect r="r" b="b" t="t" l="l"/>
            <a:pathLst>
              <a:path h="4699422" w="4764940">
                <a:moveTo>
                  <a:pt x="0" y="0"/>
                </a:moveTo>
                <a:lnTo>
                  <a:pt x="4764940" y="0"/>
                </a:lnTo>
                <a:lnTo>
                  <a:pt x="4764940" y="4699422"/>
                </a:lnTo>
                <a:lnTo>
                  <a:pt x="0" y="46994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7968986" y="2780062"/>
            <a:ext cx="9290314" cy="5736769"/>
          </a:xfrm>
          <a:custGeom>
            <a:avLst/>
            <a:gdLst/>
            <a:ahLst/>
            <a:cxnLst/>
            <a:rect r="r" b="b" t="t" l="l"/>
            <a:pathLst>
              <a:path h="5736769" w="9290314">
                <a:moveTo>
                  <a:pt x="0" y="0"/>
                </a:moveTo>
                <a:lnTo>
                  <a:pt x="9290314" y="0"/>
                </a:lnTo>
                <a:lnTo>
                  <a:pt x="9290314" y="5736769"/>
                </a:lnTo>
                <a:lnTo>
                  <a:pt x="0" y="5736769"/>
                </a:lnTo>
                <a:lnTo>
                  <a:pt x="0" y="0"/>
                </a:lnTo>
                <a:close/>
              </a:path>
            </a:pathLst>
          </a:custGeom>
          <a:blipFill>
            <a:blip r:embed="rId9"/>
            <a:stretch>
              <a:fillRect l="0" t="0" r="0" b="0"/>
            </a:stretch>
          </a:blipFill>
        </p:spPr>
      </p:sp>
      <p:sp>
        <p:nvSpPr>
          <p:cNvPr name="TextBox 6" id="6"/>
          <p:cNvSpPr txBox="true"/>
          <p:nvPr/>
        </p:nvSpPr>
        <p:spPr>
          <a:xfrm rot="0">
            <a:off x="2348759" y="1019175"/>
            <a:ext cx="13618091" cy="495300"/>
          </a:xfrm>
          <a:prstGeom prst="rect">
            <a:avLst/>
          </a:prstGeom>
        </p:spPr>
        <p:txBody>
          <a:bodyPr anchor="t" rtlCol="false" tIns="0" lIns="0" bIns="0" rIns="0">
            <a:spAutoFit/>
          </a:bodyPr>
          <a:lstStyle/>
          <a:p>
            <a:pPr algn="ctr">
              <a:lnSpc>
                <a:spcPts val="3840"/>
              </a:lnSpc>
            </a:pPr>
            <a:r>
              <a:rPr lang="en-US" sz="3200">
                <a:solidFill>
                  <a:srgbClr val="000000"/>
                </a:solidFill>
                <a:latin typeface="Rasputin Light"/>
                <a:ea typeface="Rasputin Light"/>
                <a:cs typeface="Rasputin Light"/>
                <a:sym typeface="Rasputin Light"/>
              </a:rPr>
              <a:t>Does having a co-signer reduc</a:t>
            </a:r>
            <a:r>
              <a:rPr lang="en-US" sz="3200">
                <a:solidFill>
                  <a:srgbClr val="000000"/>
                </a:solidFill>
                <a:latin typeface="Rasputin Light"/>
                <a:ea typeface="Rasputin Light"/>
                <a:cs typeface="Rasputin Light"/>
                <a:sym typeface="Rasputin Light"/>
              </a:rPr>
              <a:t>e default risk? </a:t>
            </a:r>
          </a:p>
        </p:txBody>
      </p:sp>
      <p:sp>
        <p:nvSpPr>
          <p:cNvPr name="TextBox 7" id="7"/>
          <p:cNvSpPr txBox="true"/>
          <p:nvPr/>
        </p:nvSpPr>
        <p:spPr>
          <a:xfrm rot="0">
            <a:off x="1028700" y="4236841"/>
            <a:ext cx="6200796" cy="27374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000000"/>
                </a:solidFill>
                <a:latin typeface="TT Commons Pro"/>
                <a:ea typeface="TT Commons Pro"/>
                <a:cs typeface="TT Commons Pro"/>
                <a:sym typeface="TT Commons Pro"/>
              </a:rPr>
              <a:t>Chi-square test shows a significant li</a:t>
            </a:r>
            <a:r>
              <a:rPr lang="en-US" sz="2400">
                <a:solidFill>
                  <a:srgbClr val="000000"/>
                </a:solidFill>
                <a:latin typeface="TT Commons Pro"/>
                <a:ea typeface="TT Commons Pro"/>
                <a:cs typeface="TT Commons Pro"/>
                <a:sym typeface="TT Commons Pro"/>
              </a:rPr>
              <a:t>nk </a:t>
            </a:r>
            <a:r>
              <a:rPr lang="en-US" sz="2400">
                <a:solidFill>
                  <a:srgbClr val="000000"/>
                </a:solidFill>
                <a:latin typeface="TT Commons Pro"/>
                <a:ea typeface="TT Commons Pro"/>
                <a:cs typeface="TT Commons Pro"/>
                <a:sym typeface="TT Commons Pro"/>
              </a:rPr>
              <a:t>between co-signers</a:t>
            </a:r>
            <a:r>
              <a:rPr lang="en-US" sz="2400">
                <a:solidFill>
                  <a:srgbClr val="000000"/>
                </a:solidFill>
                <a:latin typeface="TT Commons Pro"/>
                <a:ea typeface="TT Commons Pro"/>
                <a:cs typeface="TT Commons Pro"/>
                <a:sym typeface="TT Commons Pro"/>
              </a:rPr>
              <a:t> and default.</a:t>
            </a:r>
          </a:p>
          <a:p>
            <a:pPr algn="l" marL="518160" indent="-259080" lvl="1">
              <a:lnSpc>
                <a:spcPts val="3600"/>
              </a:lnSpc>
              <a:buFont typeface="Arial"/>
              <a:buChar char="•"/>
            </a:pPr>
            <a:r>
              <a:rPr lang="en-US" sz="2400">
                <a:solidFill>
                  <a:srgbClr val="000000"/>
                </a:solidFill>
                <a:latin typeface="TT Commons Pro"/>
                <a:ea typeface="TT Commons Pro"/>
                <a:cs typeface="TT Commons Pro"/>
                <a:sym typeface="TT Commons Pro"/>
              </a:rPr>
              <a:t>Logistic model with HasCoSignerYes is significant.</a:t>
            </a:r>
          </a:p>
          <a:p>
            <a:pPr algn="l" marL="518160" indent="-259080" lvl="1">
              <a:lnSpc>
                <a:spcPts val="3600"/>
              </a:lnSpc>
              <a:buFont typeface="Arial"/>
              <a:buChar char="•"/>
            </a:pPr>
            <a:r>
              <a:rPr lang="en-US" sz="2400">
                <a:solidFill>
                  <a:srgbClr val="000000"/>
                </a:solidFill>
                <a:latin typeface="TT Commons Pro"/>
                <a:ea typeface="TT Commons Pro"/>
                <a:cs typeface="TT Commons Pro"/>
                <a:sym typeface="TT Commons Pro"/>
              </a:rPr>
              <a:t>Having a co-signer reduces default odds by ~21.95%.</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descr="green organic shape"/>
          <p:cNvSpPr/>
          <p:nvPr/>
        </p:nvSpPr>
        <p:spPr>
          <a:xfrm flipH="false" flipV="false" rot="0">
            <a:off x="-603060" y="-3234109"/>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3" id="3" descr="lined abstract shape"/>
          <p:cNvSpPr/>
          <p:nvPr/>
        </p:nvSpPr>
        <p:spPr>
          <a:xfrm flipH="false" flipV="false" rot="4243551">
            <a:off x="6526536" y="4794885"/>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5">
              <a:alphaModFix amt="18999"/>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10093508" y="4800320"/>
            <a:ext cx="7165792" cy="4424877"/>
          </a:xfrm>
          <a:custGeom>
            <a:avLst/>
            <a:gdLst/>
            <a:ahLst/>
            <a:cxnLst/>
            <a:rect r="r" b="b" t="t" l="l"/>
            <a:pathLst>
              <a:path h="4424877" w="7165792">
                <a:moveTo>
                  <a:pt x="0" y="0"/>
                </a:moveTo>
                <a:lnTo>
                  <a:pt x="7165792" y="0"/>
                </a:lnTo>
                <a:lnTo>
                  <a:pt x="7165792" y="4424876"/>
                </a:lnTo>
                <a:lnTo>
                  <a:pt x="0" y="4424876"/>
                </a:lnTo>
                <a:lnTo>
                  <a:pt x="0" y="0"/>
                </a:lnTo>
                <a:close/>
              </a:path>
            </a:pathLst>
          </a:custGeom>
          <a:blipFill>
            <a:blip r:embed="rId7"/>
            <a:stretch>
              <a:fillRect l="0" t="0" r="0" b="0"/>
            </a:stretch>
          </a:blipFill>
        </p:spPr>
      </p:sp>
      <p:sp>
        <p:nvSpPr>
          <p:cNvPr name="Freeform 5" id="5"/>
          <p:cNvSpPr/>
          <p:nvPr/>
        </p:nvSpPr>
        <p:spPr>
          <a:xfrm flipH="false" flipV="false" rot="0">
            <a:off x="1028700" y="4800320"/>
            <a:ext cx="7219402" cy="4457980"/>
          </a:xfrm>
          <a:custGeom>
            <a:avLst/>
            <a:gdLst/>
            <a:ahLst/>
            <a:cxnLst/>
            <a:rect r="r" b="b" t="t" l="l"/>
            <a:pathLst>
              <a:path h="4457980" w="7219402">
                <a:moveTo>
                  <a:pt x="0" y="0"/>
                </a:moveTo>
                <a:lnTo>
                  <a:pt x="7219402" y="0"/>
                </a:lnTo>
                <a:lnTo>
                  <a:pt x="7219402" y="4457980"/>
                </a:lnTo>
                <a:lnTo>
                  <a:pt x="0" y="4457980"/>
                </a:lnTo>
                <a:lnTo>
                  <a:pt x="0" y="0"/>
                </a:lnTo>
                <a:close/>
              </a:path>
            </a:pathLst>
          </a:custGeom>
          <a:blipFill>
            <a:blip r:embed="rId8"/>
            <a:stretch>
              <a:fillRect l="0" t="0" r="0" b="0"/>
            </a:stretch>
          </a:blipFill>
        </p:spPr>
      </p:sp>
      <p:sp>
        <p:nvSpPr>
          <p:cNvPr name="TextBox 6" id="6"/>
          <p:cNvSpPr txBox="true"/>
          <p:nvPr/>
        </p:nvSpPr>
        <p:spPr>
          <a:xfrm rot="0">
            <a:off x="2348759" y="1019175"/>
            <a:ext cx="13618091" cy="981075"/>
          </a:xfrm>
          <a:prstGeom prst="rect">
            <a:avLst/>
          </a:prstGeom>
        </p:spPr>
        <p:txBody>
          <a:bodyPr anchor="t" rtlCol="false" tIns="0" lIns="0" bIns="0" rIns="0">
            <a:spAutoFit/>
          </a:bodyPr>
          <a:lstStyle/>
          <a:p>
            <a:pPr algn="ctr">
              <a:lnSpc>
                <a:spcPts val="3840"/>
              </a:lnSpc>
            </a:pPr>
            <a:r>
              <a:rPr lang="en-US" sz="3200">
                <a:solidFill>
                  <a:srgbClr val="FFFFFF"/>
                </a:solidFill>
                <a:latin typeface="Rasputin Light"/>
                <a:ea typeface="Rasputin Light"/>
                <a:cs typeface="Rasputin Light"/>
                <a:sym typeface="Rasputin Light"/>
              </a:rPr>
              <a:t>Are credit scores an accurate measure of a borrower’s capability of not d</a:t>
            </a:r>
            <a:r>
              <a:rPr lang="en-US" sz="3200">
                <a:solidFill>
                  <a:srgbClr val="FFFFFF"/>
                </a:solidFill>
                <a:latin typeface="Rasputin Light"/>
                <a:ea typeface="Rasputin Light"/>
                <a:cs typeface="Rasputin Light"/>
                <a:sym typeface="Rasputin Light"/>
              </a:rPr>
              <a:t>efaulting? </a:t>
            </a:r>
          </a:p>
        </p:txBody>
      </p:sp>
      <p:sp>
        <p:nvSpPr>
          <p:cNvPr name="TextBox 7" id="7"/>
          <p:cNvSpPr txBox="true"/>
          <p:nvPr/>
        </p:nvSpPr>
        <p:spPr>
          <a:xfrm rot="0">
            <a:off x="2622712" y="2217280"/>
            <a:ext cx="13042576" cy="2280285"/>
          </a:xfrm>
          <a:prstGeom prst="rect">
            <a:avLst/>
          </a:prstGeom>
        </p:spPr>
        <p:txBody>
          <a:bodyPr anchor="t" rtlCol="false" tIns="0" lIns="0" bIns="0" rIns="0">
            <a:spAutoFit/>
          </a:bodyPr>
          <a:lstStyle/>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Wilcoxon Rank-Sum test shows a significant difference in CreditScore by default statu</a:t>
            </a:r>
            <a:r>
              <a:rPr lang="en-US" sz="2400">
                <a:solidFill>
                  <a:srgbClr val="FFFFFF"/>
                </a:solidFill>
                <a:latin typeface="TT Commons Pro"/>
                <a:ea typeface="TT Commons Pro"/>
                <a:cs typeface="TT Commons Pro"/>
                <a:sym typeface="TT Commons Pro"/>
              </a:rPr>
              <a:t>s.</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Logistic model includes CreditScore, Income, EmploymentType, and interactions.</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Ea</a:t>
            </a:r>
            <a:r>
              <a:rPr lang="en-US" sz="2400">
                <a:solidFill>
                  <a:srgbClr val="FFFFFF"/>
                </a:solidFill>
                <a:latin typeface="TT Commons Pro"/>
                <a:ea typeface="TT Commons Pro"/>
                <a:cs typeface="TT Commons Pro"/>
                <a:sym typeface="TT Commons Pro"/>
              </a:rPr>
              <a:t>ch 1-point increase in CreditScore lowers default odds by ~0.066%.</a:t>
            </a:r>
          </a:p>
          <a:p>
            <a:pPr algn="l" marL="518160" indent="-259080" lvl="1">
              <a:lnSpc>
                <a:spcPts val="3600"/>
              </a:lnSpc>
              <a:buFont typeface="Arial"/>
              <a:buChar char="•"/>
            </a:pPr>
            <a:r>
              <a:rPr lang="en-US" sz="2400">
                <a:solidFill>
                  <a:srgbClr val="FFFFFF"/>
                </a:solidFill>
                <a:latin typeface="TT Commons Pro"/>
                <a:ea typeface="TT Commons Pro"/>
                <a:cs typeface="TT Commons Pro"/>
                <a:sym typeface="TT Commons Pro"/>
              </a:rPr>
              <a:t>Interactions are not significant—no evidence that income or employment type alters the effect of credit score on default.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DAGlx1jN-_M</dc:identifier>
  <dcterms:modified xsi:type="dcterms:W3CDTF">2011-08-01T06:04:30Z</dcterms:modified>
  <cp:revision>1</cp:revision>
  <dc:title>Credit Where Credit’s Due: Predicting Loan Defaulting</dc:title>
</cp:coreProperties>
</file>