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304" r:id="rId5"/>
    <p:sldId id="293" r:id="rId6"/>
    <p:sldId id="271" r:id="rId7"/>
    <p:sldId id="294" r:id="rId8"/>
    <p:sldId id="285" r:id="rId9"/>
    <p:sldId id="313" r:id="rId10"/>
    <p:sldId id="314" r:id="rId11"/>
    <p:sldId id="300" r:id="rId12"/>
    <p:sldId id="301" r:id="rId13"/>
    <p:sldId id="317" r:id="rId14"/>
    <p:sldId id="303" r:id="rId15"/>
    <p:sldId id="307" r:id="rId16"/>
    <p:sldId id="315" r:id="rId17"/>
    <p:sldId id="306" r:id="rId18"/>
    <p:sldId id="311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304"/>
            <p14:sldId id="293"/>
          </p14:sldIdLst>
        </p14:section>
        <p14:section name="Design, Morph, Annotate, Work Together, Tell Me" id="{B9B51309-D148-4332-87C2-07BE32FBCA3B}">
          <p14:sldIdLst>
            <p14:sldId id="271"/>
            <p14:sldId id="294"/>
            <p14:sldId id="285"/>
            <p14:sldId id="313"/>
            <p14:sldId id="314"/>
            <p14:sldId id="300"/>
            <p14:sldId id="301"/>
            <p14:sldId id="317"/>
            <p14:sldId id="303"/>
            <p14:sldId id="307"/>
            <p14:sldId id="315"/>
            <p14:sldId id="306"/>
            <p14:sldId id="311"/>
            <p14:sldId id="28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F2F2F2"/>
    <a:srgbClr val="F5F5F5"/>
    <a:srgbClr val="D24726"/>
    <a:srgbClr val="DD462F"/>
    <a:srgbClr val="404040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3325" autoAdjust="0"/>
  </p:normalViewPr>
  <p:slideViewPr>
    <p:cSldViewPr snapToGrid="0">
      <p:cViewPr varScale="1">
        <p:scale>
          <a:sx n="64" d="100"/>
          <a:sy n="64" d="100"/>
        </p:scale>
        <p:origin x="6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sdr.org/papers/IJSDR17060" TargetMode="External"/><Relationship Id="rId2" Type="http://schemas.openxmlformats.org/officeDocument/2006/relationships/hyperlink" Target="https://doi.org/10.3390/plants1001003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90" y="6627412"/>
            <a:ext cx="11081512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Government College of Engineering, </a:t>
            </a:r>
            <a:r>
              <a:rPr lang="en-US" dirty="0" err="1">
                <a:solidFill>
                  <a:schemeClr val="bg1"/>
                </a:solidFill>
              </a:rPr>
              <a:t>Karad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Mini Project – Review 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b="1" dirty="0">
                <a:solidFill>
                  <a:schemeClr val="bg1"/>
                </a:solidFill>
              </a:rPr>
              <a:t/>
            </a:r>
            <a:br>
              <a:rPr lang="en-US" sz="3100" b="1" dirty="0">
                <a:solidFill>
                  <a:schemeClr val="bg1"/>
                </a:solidFill>
              </a:rPr>
            </a:br>
            <a:r>
              <a:rPr lang="en-US" sz="7300" b="1" dirty="0">
                <a:solidFill>
                  <a:schemeClr val="bg1"/>
                </a:solidFill>
                <a:latin typeface="+mn-lt"/>
              </a:rPr>
              <a:t>Fruit Disease Detection using </a:t>
            </a:r>
            <a:br>
              <a:rPr lang="en-US" sz="7300" b="1" dirty="0">
                <a:solidFill>
                  <a:schemeClr val="bg1"/>
                </a:solidFill>
                <a:latin typeface="+mn-lt"/>
              </a:rPr>
            </a:br>
            <a:r>
              <a:rPr lang="en-US" sz="7300" b="1" dirty="0">
                <a:solidFill>
                  <a:schemeClr val="bg1"/>
                </a:solidFill>
                <a:latin typeface="+mn-lt"/>
              </a:rPr>
              <a:t>Image Processing</a:t>
            </a:r>
            <a:r>
              <a:rPr lang="en-US" sz="6000" b="1" dirty="0">
                <a:solidFill>
                  <a:schemeClr val="bg1"/>
                </a:solidFill>
              </a:rPr>
              <a:t/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Guided by: Prof. N. M. Mule                Team Members : Rani </a:t>
            </a:r>
            <a:r>
              <a:rPr lang="en-US" dirty="0" err="1">
                <a:solidFill>
                  <a:schemeClr val="bg1"/>
                </a:solidFill>
              </a:rPr>
              <a:t>Kamble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					       </a:t>
            </a:r>
            <a:r>
              <a:rPr lang="en-US" dirty="0" err="1">
                <a:solidFill>
                  <a:schemeClr val="bg1"/>
                </a:solidFill>
              </a:rPr>
              <a:t>Mohsina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0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Autofit/>
          </a:bodyPr>
          <a:lstStyle/>
          <a:p>
            <a:r>
              <a:rPr lang="en-IN" sz="4000" b="1" dirty="0"/>
              <a:t>GAP IDENTIFICATION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934" y="1538357"/>
            <a:ext cx="10525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Pooling: 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Reduces dimensions and computation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Reduces overfitting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Makes the model tolerant towards small distortions and variations</a:t>
            </a:r>
            <a:endParaRPr lang="en-US" sz="2400" dirty="0"/>
          </a:p>
          <a:p>
            <a:pPr lvl="1"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7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sz="4400" b="1" dirty="0"/>
              <a:t>PROPOSED METHADOLOGY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956" y="1745672"/>
            <a:ext cx="332314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Algorithm used: CNN</a:t>
            </a:r>
            <a:endParaRPr lang="en-US" sz="2400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27" y="1472441"/>
            <a:ext cx="6201810" cy="486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81730" y="6231835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Fig.1 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4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60" y="348665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PROPOSED METHADOLOGY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626" y="1373944"/>
            <a:ext cx="1052021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Step by step </a:t>
            </a:r>
            <a:r>
              <a:rPr lang="en-US" sz="2800" dirty="0" smtClean="0"/>
              <a:t>process: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Uploading </a:t>
            </a:r>
            <a:r>
              <a:rPr lang="en-US" sz="2400" dirty="0"/>
              <a:t>the image of the fruit by </a:t>
            </a:r>
            <a:r>
              <a:rPr lang="en-US" sz="2400" dirty="0" smtClean="0"/>
              <a:t>user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</a:t>
            </a:r>
            <a:r>
              <a:rPr lang="en-US" sz="2400" dirty="0" smtClean="0"/>
              <a:t>sing </a:t>
            </a:r>
            <a:r>
              <a:rPr lang="en-US" sz="2400" dirty="0"/>
              <a:t>CNN Algorithm the image is resized according to the requirements and then Features are extracted from the </a:t>
            </a:r>
            <a:r>
              <a:rPr lang="en-US" sz="2400" dirty="0" smtClean="0"/>
              <a:t>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Features </a:t>
            </a:r>
            <a:r>
              <a:rPr lang="en-US" sz="2400" dirty="0"/>
              <a:t>like fruit name, shape, size and </a:t>
            </a:r>
            <a:r>
              <a:rPr lang="en-US" sz="2400" dirty="0" err="1"/>
              <a:t>colour</a:t>
            </a:r>
            <a:r>
              <a:rPr lang="en-US" sz="2400" dirty="0"/>
              <a:t> of the image is extracted. And then the image is added to the dataset for the future </a:t>
            </a:r>
            <a:r>
              <a:rPr lang="en-US" sz="2400" dirty="0" smtClean="0"/>
              <a:t>analysis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By </a:t>
            </a:r>
            <a:r>
              <a:rPr lang="en-US" sz="2400" dirty="0"/>
              <a:t>using K-Means clustering the image is mapped to the related clusters by using feature extracted and then the disease will be </a:t>
            </a:r>
            <a:r>
              <a:rPr lang="en-US" sz="2400" dirty="0" smtClean="0"/>
              <a:t>identified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Finally, the status of the fruit is identified and it passed to user as output.</a:t>
            </a:r>
            <a:endParaRPr lang="en-US" sz="2400" b="1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450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626" y="1423639"/>
            <a:ext cx="1052021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Segmentation is performed using k means clustering to </a:t>
            </a:r>
            <a:r>
              <a:rPr lang="en-US" sz="2400" dirty="0" err="1"/>
              <a:t>optimise</a:t>
            </a:r>
            <a:r>
              <a:rPr lang="en-US" sz="2400" dirty="0"/>
              <a:t> the result classification is handled using convolution neural network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Convolution </a:t>
            </a:r>
            <a:r>
              <a:rPr lang="en-US" sz="2400" dirty="0"/>
              <a:t>neural network mechanism takes the segmented image pixels as population and generates distinct results in terms of classification accuracy.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Result </a:t>
            </a:r>
            <a:r>
              <a:rPr lang="en-US" sz="2400" dirty="0"/>
              <a:t>is compared against the previous result. This process continues until desired result is obtained.</a:t>
            </a:r>
            <a:r>
              <a:rPr lang="en-US" dirty="0"/>
              <a:t> 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The </a:t>
            </a:r>
            <a:r>
              <a:rPr lang="en-US" sz="2400" b="1" dirty="0">
                <a:latin typeface="+mj-lt"/>
              </a:rPr>
              <a:t>proposed system detects the type of disease with greater </a:t>
            </a:r>
            <a:r>
              <a:rPr lang="en-US" sz="2400" b="1" dirty="0" smtClean="0">
                <a:latin typeface="+mj-lt"/>
              </a:rPr>
              <a:t>accuracy.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disease is detected in a very cheap and fast way.</a:t>
            </a:r>
            <a:endParaRPr lang="en-IN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24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sz="4400" b="1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607" y="1586987"/>
            <a:ext cx="1052576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/>
              <a:t>S</a:t>
            </a:r>
            <a:r>
              <a:rPr lang="en-IN" sz="1600" dirty="0"/>
              <a:t>. R. Dubey and A. S. Jalal, "Detection and Classification of Apple Fruit Diseases Using Complete Local Binary Patterns," 2012 Third International Conference on Computer and Communication Technology, 2012, pp. 346-351, DOI: 10.1109/ICCCT.2012.76. </a:t>
            </a:r>
            <a:endParaRPr lang="en-IN" sz="16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/>
              <a:t>S</a:t>
            </a:r>
            <a:r>
              <a:rPr lang="en-IN" sz="1600" dirty="0"/>
              <a:t>. K. </a:t>
            </a:r>
            <a:r>
              <a:rPr lang="en-IN" sz="1600" dirty="0" err="1"/>
              <a:t>Behera</a:t>
            </a:r>
            <a:r>
              <a:rPr lang="en-IN" sz="1600" dirty="0"/>
              <a:t>, L. Jena, A. K. </a:t>
            </a:r>
            <a:r>
              <a:rPr lang="en-IN" sz="1600" dirty="0" err="1"/>
              <a:t>Rath</a:t>
            </a:r>
            <a:r>
              <a:rPr lang="en-IN" sz="1600" dirty="0"/>
              <a:t>, and P. K. </a:t>
            </a:r>
            <a:r>
              <a:rPr lang="en-IN" sz="1600" dirty="0" err="1"/>
              <a:t>Sethy</a:t>
            </a:r>
            <a:r>
              <a:rPr lang="en-IN" sz="1600" dirty="0"/>
              <a:t>, "Disease Classification and Grading of Orange Using Machine Learning and Fuzzy Logic," 2018 International Conference on Communication and Signal Processing (ICCSP), 2018, pp. 0678-0682, DOI: </a:t>
            </a:r>
            <a:r>
              <a:rPr lang="en-IN" sz="1600" dirty="0" smtClean="0"/>
              <a:t>10.1109/ICCSP.2018.8524415.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err="1"/>
              <a:t>Bekkanti</a:t>
            </a:r>
            <a:r>
              <a:rPr lang="en-IN" sz="1600" dirty="0"/>
              <a:t>, V. S. R. K. P. </a:t>
            </a:r>
            <a:r>
              <a:rPr lang="en-IN" sz="1600" dirty="0" err="1"/>
              <a:t>Gunde</a:t>
            </a:r>
            <a:r>
              <a:rPr lang="en-IN" sz="1600" dirty="0"/>
              <a:t>, S. Ital, G. </a:t>
            </a:r>
            <a:r>
              <a:rPr lang="en-IN" sz="1600" dirty="0" err="1"/>
              <a:t>Parasa</a:t>
            </a:r>
            <a:r>
              <a:rPr lang="en-IN" sz="1600" dirty="0"/>
              <a:t>, and C. M. A. K. Z. </a:t>
            </a:r>
            <a:r>
              <a:rPr lang="en-IN" sz="1600" dirty="0" err="1"/>
              <a:t>Basha</a:t>
            </a:r>
            <a:r>
              <a:rPr lang="en-IN" sz="1600" dirty="0"/>
              <a:t>, "Computer-Based Classification of Diseased Fruit using K-Means and Support Vector Machine," 2020 Third International Conference on Smart Systems and Inventive Technology (ICSSIT), 2020, pp. 1227-1232, DOI: 10.1109/ICSSIT48917.2020.9214177</a:t>
            </a:r>
            <a:r>
              <a:rPr lang="en-IN" sz="16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err="1"/>
              <a:t>Doh</a:t>
            </a:r>
            <a:r>
              <a:rPr lang="en-IN" sz="1600" dirty="0"/>
              <a:t>, D. Zhang, Y. Shen, F. Hussain, R. F. </a:t>
            </a:r>
            <a:r>
              <a:rPr lang="en-IN" sz="1600" dirty="0" err="1"/>
              <a:t>Doh</a:t>
            </a:r>
            <a:r>
              <a:rPr lang="en-IN" sz="1600" dirty="0"/>
              <a:t> and K. </a:t>
            </a:r>
            <a:r>
              <a:rPr lang="en-IN" sz="1600" dirty="0" err="1"/>
              <a:t>Ayepah</a:t>
            </a:r>
            <a:r>
              <a:rPr lang="en-IN" sz="1600" dirty="0"/>
              <a:t>, "Automatic Citrus Fruit Disease Detection by Phenotyping Using Machine Learning," 2019 25th International Conference on Automation and Computing (ICAC), 2019, pp. 1-5, DOI: 10.23919/IConAC.2019.8895102.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endParaRPr lang="en-IN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endParaRPr lang="en-IN" sz="1600" dirty="0" smtClean="0"/>
          </a:p>
          <a:p>
            <a:pPr lvl="0" algn="just" fontAlgn="base"/>
            <a:endParaRPr lang="en-US" sz="1400" dirty="0"/>
          </a:p>
          <a:p>
            <a:pPr lvl="0" algn="just" fontAlgn="base"/>
            <a:endParaRPr lang="en-IN" sz="1200" dirty="0"/>
          </a:p>
          <a:p>
            <a:pPr algn="just"/>
            <a:r>
              <a:rPr lang="en-IN" sz="1400" dirty="0" smtClean="0"/>
              <a:t> </a:t>
            </a:r>
            <a:endParaRPr lang="en-IN" sz="1400" dirty="0"/>
          </a:p>
          <a:p>
            <a:pPr algn="just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57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sz="4400" b="1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607" y="1586987"/>
            <a:ext cx="1052576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sz="1600" dirty="0"/>
              <a:t>V. </a:t>
            </a:r>
            <a:r>
              <a:rPr lang="en-IN" sz="1600" dirty="0" err="1"/>
              <a:t>Kukreja</a:t>
            </a:r>
            <a:r>
              <a:rPr lang="en-IN" sz="1600" dirty="0"/>
              <a:t> and P. </a:t>
            </a:r>
            <a:r>
              <a:rPr lang="en-IN" sz="1600" dirty="0" err="1"/>
              <a:t>Dhiman</a:t>
            </a:r>
            <a:r>
              <a:rPr lang="en-IN" sz="1600" dirty="0"/>
              <a:t>, "A Deep Neural Network based disease detection scheme for Citrus fruits," 2020 International Conference on Smart Electronics and Communication (ICOSEC), 2020, pp. 97-101, DOI: 10.1109/ICOSEC49089.2020.9215359. </a:t>
            </a:r>
            <a:endParaRPr lang="en-IN" sz="16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sz="1600" dirty="0"/>
              <a:t>Ahmad, J., Jan, B., Farman, H., Ahmad, W., &amp; </a:t>
            </a:r>
            <a:r>
              <a:rPr lang="en-IN" sz="1600" dirty="0" err="1"/>
              <a:t>Ullah</a:t>
            </a:r>
            <a:r>
              <a:rPr lang="en-IN" sz="1600" dirty="0"/>
              <a:t>, A. (2020). Disease detection in plum using convolutional neural network under true field conditions. Sensors, 20(19), 5569. </a:t>
            </a:r>
            <a:r>
              <a:rPr lang="en-IN" sz="1600" dirty="0" err="1"/>
              <a:t>Doi</a:t>
            </a:r>
            <a:r>
              <a:rPr lang="en-IN" sz="1600" dirty="0"/>
              <a:t>: https://doi.org/10.3390/s20195569 </a:t>
            </a:r>
            <a:endParaRPr lang="en-IN" sz="16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sz="1600" dirty="0"/>
              <a:t>Xiao, J. R., Chung, P. C., Wu, H. Y., Phan, Q. H., </a:t>
            </a:r>
            <a:r>
              <a:rPr lang="en-IN" sz="1600" dirty="0" err="1"/>
              <a:t>Yeh</a:t>
            </a:r>
            <a:r>
              <a:rPr lang="en-IN" sz="1600" dirty="0"/>
              <a:t>, J. L. A., &amp; </a:t>
            </a:r>
            <a:r>
              <a:rPr lang="en-IN" sz="1600" dirty="0" err="1"/>
              <a:t>Hou</a:t>
            </a:r>
            <a:r>
              <a:rPr lang="en-IN" sz="1600" dirty="0"/>
              <a:t>, M. T. K. (2020). Detection of strawberry diseases using a convolutional neural network. Plants, 10(1), 31. </a:t>
            </a:r>
            <a:r>
              <a:rPr lang="en-IN" sz="1600" dirty="0">
                <a:hlinkClick r:id="rId2"/>
              </a:rPr>
              <a:t>https://</a:t>
            </a:r>
            <a:r>
              <a:rPr lang="en-IN" sz="1600" dirty="0" smtClean="0">
                <a:hlinkClick r:id="rId2"/>
              </a:rPr>
              <a:t>doi.org/10.3390/plants10010031</a:t>
            </a:r>
            <a:endParaRPr lang="en-IN" sz="16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sz="1600" dirty="0" err="1"/>
              <a:t>Shafi</a:t>
            </a:r>
            <a:r>
              <a:rPr lang="en-IN" sz="1600" dirty="0"/>
              <a:t>, A. S. M., Rahman, M. B., &amp; Rahman, M. M. (2018). Fruit disease recognition and automatic classification using MSVM with multiple features. </a:t>
            </a:r>
            <a:r>
              <a:rPr lang="en-IN" sz="1600" dirty="0" err="1"/>
              <a:t>Int</a:t>
            </a:r>
            <a:r>
              <a:rPr lang="en-IN" sz="1600" dirty="0"/>
              <a:t> J </a:t>
            </a:r>
            <a:r>
              <a:rPr lang="en-IN" sz="1600" dirty="0" err="1"/>
              <a:t>Comput</a:t>
            </a:r>
            <a:r>
              <a:rPr lang="en-IN" sz="1600" dirty="0"/>
              <a:t> </a:t>
            </a:r>
            <a:r>
              <a:rPr lang="en-IN" sz="1600" dirty="0" err="1"/>
              <a:t>Appl</a:t>
            </a:r>
            <a:r>
              <a:rPr lang="en-IN" sz="1600" dirty="0"/>
              <a:t>, 181(10), </a:t>
            </a:r>
            <a:r>
              <a:rPr lang="en-IN" sz="1600" dirty="0" smtClean="0"/>
              <a:t>0975-8887.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sz="1600" dirty="0" smtClean="0"/>
              <a:t>JMCOE</a:t>
            </a:r>
            <a:r>
              <a:rPr lang="en-IN" sz="1600" dirty="0"/>
              <a:t>, J. (2017). Detection and Classification of Apple Fruit Diseases using K-means clustering and Learning Vector Quantization Neural Network.  </a:t>
            </a:r>
            <a:endParaRPr lang="en-IN" sz="1600" dirty="0" smtClean="0"/>
          </a:p>
          <a:p>
            <a:pPr algn="just">
              <a:lnSpc>
                <a:spcPct val="150000"/>
              </a:lnSpc>
            </a:pPr>
            <a:r>
              <a:rPr lang="en-IN" sz="1600" dirty="0"/>
              <a:t> </a:t>
            </a:r>
            <a:r>
              <a:rPr lang="en-IN" sz="1600" dirty="0" smtClean="0"/>
              <a:t>      https</a:t>
            </a:r>
            <a:r>
              <a:rPr lang="en-IN" sz="1600" dirty="0"/>
              <a:t>:</a:t>
            </a:r>
            <a:r>
              <a:rPr lang="en-IN" sz="1600" dirty="0">
                <a:hlinkClick r:id="rId3"/>
              </a:rPr>
              <a:t>//www.ijsdr.org/papers/IJSDR17060 </a:t>
            </a:r>
            <a:endParaRPr lang="en-IN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endParaRPr lang="en-IN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endParaRPr lang="en-IN" sz="16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endParaRPr lang="en-IN" sz="1600" dirty="0" smtClean="0"/>
          </a:p>
          <a:p>
            <a:pPr algn="just"/>
            <a:endParaRPr lang="en-IN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8"/>
            </a:pPr>
            <a:endParaRPr lang="en-IN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8"/>
            </a:pPr>
            <a:endParaRPr lang="en-IN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8"/>
            </a:pPr>
            <a:endParaRPr lang="en-IN" sz="16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IN" sz="1600" dirty="0" smtClean="0"/>
              <a:t>M</a:t>
            </a:r>
            <a:r>
              <a:rPr lang="en-IN" sz="1600" dirty="0"/>
              <a:t>. </a:t>
            </a:r>
            <a:r>
              <a:rPr lang="en-IN" sz="1600" dirty="0" err="1"/>
              <a:t>Dhakate</a:t>
            </a:r>
            <a:r>
              <a:rPr lang="en-IN" sz="1600" dirty="0"/>
              <a:t> and </a:t>
            </a:r>
            <a:r>
              <a:rPr lang="en-IN" sz="1600" dirty="0" err="1"/>
              <a:t>Ingole</a:t>
            </a:r>
            <a:r>
              <a:rPr lang="en-IN" sz="1600" dirty="0"/>
              <a:t> A. B., "Diagnosis of pomegranate plant diseases using neural network," 2015 Fifth National Conference on Computer Vision, Pattern Recognition, Image Processing and Graphics (NCVPRIPG), 2015, pp. 1-4, DOI: 10.1109/NCVPRIPG.2015.7490056.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8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85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1099127"/>
            <a:ext cx="11098138" cy="3375799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FF9B45"/>
                </a:solidFill>
                <a:latin typeface="+mn-lt"/>
              </a:rPr>
              <a:t>Thank You!</a:t>
            </a:r>
            <a:endParaRPr lang="en-IN" sz="8800" b="1" dirty="0">
              <a:solidFill>
                <a:srgbClr val="FF9B4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218" y="1099127"/>
            <a:ext cx="11259127" cy="258618"/>
          </a:xfrm>
          <a:prstGeom prst="rect">
            <a:avLst/>
          </a:prstGeom>
          <a:solidFill>
            <a:srgbClr val="F2F2F2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Table  Of  content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727200"/>
            <a:ext cx="10393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latin typeface="+mj-lt"/>
              </a:rPr>
              <a:t>Motivation</a:t>
            </a:r>
            <a:endParaRPr lang="en-US" sz="2800" b="1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latin typeface="+mj-lt"/>
              </a:rPr>
              <a:t>Existing </a:t>
            </a:r>
            <a:r>
              <a:rPr lang="en-US" sz="2800" b="1" dirty="0">
                <a:latin typeface="+mj-lt"/>
              </a:rPr>
              <a:t>System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latin typeface="+mj-lt"/>
              </a:rPr>
              <a:t>Literature </a:t>
            </a:r>
            <a:r>
              <a:rPr lang="en-US" sz="2800" b="1" dirty="0">
                <a:latin typeface="+mj-lt"/>
              </a:rPr>
              <a:t>Survey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latin typeface="+mj-lt"/>
              </a:rPr>
              <a:t>Gap </a:t>
            </a:r>
            <a:r>
              <a:rPr lang="en-US" sz="2800" b="1" dirty="0">
                <a:latin typeface="+mj-lt"/>
              </a:rPr>
              <a:t>Identification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latin typeface="+mj-lt"/>
              </a:rPr>
              <a:t>Conclusion</a:t>
            </a:r>
            <a:endParaRPr lang="en-US" sz="2800" b="1" dirty="0">
              <a:latin typeface="+mj-lt"/>
            </a:endParaRP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b="1" dirty="0" smtClean="0"/>
              <a:t>Introduction</a:t>
            </a:r>
            <a:endParaRPr lang="en-IN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7447" y="1694872"/>
            <a:ext cx="1052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</a:t>
            </a:r>
            <a:r>
              <a:rPr lang="en-US" sz="2400" b="1" dirty="0" smtClean="0">
                <a:latin typeface="+mj-lt"/>
              </a:rPr>
              <a:t>roduction rate reduces due to infected fruits.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Very difficult to monitor the diseases manually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This </a:t>
            </a:r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eep learning project used for detection of diseases with more accuracy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It is cost-effective and real-time solution to detect fruit diseases.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b="1" dirty="0"/>
              <a:t>Motivation</a:t>
            </a:r>
            <a:endParaRPr lang="en-IN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6327" y="1320800"/>
            <a:ext cx="1052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India </a:t>
            </a:r>
            <a:r>
              <a:rPr lang="en-US" sz="2400" b="1" dirty="0">
                <a:latin typeface="+mj-lt"/>
              </a:rPr>
              <a:t>is an </a:t>
            </a:r>
            <a:r>
              <a:rPr lang="en-US" sz="2400" b="1" dirty="0" smtClean="0">
                <a:latin typeface="+mj-lt"/>
              </a:rPr>
              <a:t>agrarian </a:t>
            </a:r>
            <a:r>
              <a:rPr lang="en-IN" sz="2400" b="1" dirty="0">
                <a:latin typeface="+mj-lt"/>
              </a:rPr>
              <a:t>economy</a:t>
            </a:r>
            <a:r>
              <a:rPr lang="en-US" sz="2400" b="1" dirty="0" smtClean="0"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Agriculture shares 17% of the country’s GDP</a:t>
            </a:r>
            <a:r>
              <a:rPr lang="en-US" sz="2400" b="1" dirty="0" smtClean="0"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 </a:t>
            </a:r>
            <a:r>
              <a:rPr lang="en-US" sz="2400" b="1" dirty="0" smtClean="0">
                <a:latin typeface="+mj-lt"/>
              </a:rPr>
              <a:t>Increasing </a:t>
            </a:r>
            <a:r>
              <a:rPr lang="en-US" sz="2400" b="1" dirty="0">
                <a:latin typeface="+mj-lt"/>
              </a:rPr>
              <a:t>farm productivity is the need of the hour. </a:t>
            </a:r>
            <a:endParaRPr lang="en-US" sz="2400" b="1" dirty="0" smtClean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A</a:t>
            </a:r>
            <a:r>
              <a:rPr lang="en-US" sz="2400" b="1" dirty="0" smtClean="0">
                <a:latin typeface="+mj-lt"/>
              </a:rPr>
              <a:t>nnually </a:t>
            </a:r>
            <a:r>
              <a:rPr lang="en-US" sz="2400" b="1" dirty="0">
                <a:latin typeface="+mj-lt"/>
              </a:rPr>
              <a:t>more than one-third of the crop yield is affected by the diseases in India</a:t>
            </a:r>
            <a:r>
              <a:rPr lang="en-US" sz="2400" b="1" dirty="0" smtClean="0"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Fruit diseases can cause major losses in yield and quality appeared in </a:t>
            </a:r>
            <a:r>
              <a:rPr lang="en-US" sz="2400" b="1" dirty="0" smtClean="0">
                <a:latin typeface="+mj-lt"/>
              </a:rPr>
              <a:t>harvesting.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30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369950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Literature Survey</a:t>
            </a:r>
            <a:endParaRPr lang="en-IN" sz="4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76314"/>
              </p:ext>
            </p:extLst>
          </p:nvPr>
        </p:nvGraphicFramePr>
        <p:xfrm>
          <a:off x="601593" y="1495216"/>
          <a:ext cx="10811740" cy="455188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87241">
                  <a:extLst>
                    <a:ext uri="{9D8B030D-6E8A-4147-A177-3AD203B41FA5}">
                      <a16:colId xmlns:a16="http://schemas.microsoft.com/office/drawing/2014/main" val="2574884610"/>
                    </a:ext>
                  </a:extLst>
                </a:gridCol>
                <a:gridCol w="1794815">
                  <a:extLst>
                    <a:ext uri="{9D8B030D-6E8A-4147-A177-3AD203B41FA5}">
                      <a16:colId xmlns:a16="http://schemas.microsoft.com/office/drawing/2014/main" val="3178169290"/>
                    </a:ext>
                  </a:extLst>
                </a:gridCol>
                <a:gridCol w="1794815">
                  <a:extLst>
                    <a:ext uri="{9D8B030D-6E8A-4147-A177-3AD203B41FA5}">
                      <a16:colId xmlns:a16="http://schemas.microsoft.com/office/drawing/2014/main" val="4129177430"/>
                    </a:ext>
                  </a:extLst>
                </a:gridCol>
                <a:gridCol w="1941174">
                  <a:extLst>
                    <a:ext uri="{9D8B030D-6E8A-4147-A177-3AD203B41FA5}">
                      <a16:colId xmlns:a16="http://schemas.microsoft.com/office/drawing/2014/main" val="1521747149"/>
                    </a:ext>
                  </a:extLst>
                </a:gridCol>
                <a:gridCol w="993695">
                  <a:extLst>
                    <a:ext uri="{9D8B030D-6E8A-4147-A177-3AD203B41FA5}">
                      <a16:colId xmlns:a16="http://schemas.microsoft.com/office/drawing/2014/main" val="2221479321"/>
                    </a:ext>
                  </a:extLst>
                </a:gridCol>
              </a:tblGrid>
              <a:tr h="777709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22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Research Work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596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marL="596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Algorithm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596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22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Problem Domain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03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Accuracy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1088826888"/>
                  </a:ext>
                </a:extLst>
              </a:tr>
              <a:tr h="915807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590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Detection and Classification of Apple Fruit </a:t>
                      </a:r>
                    </a:p>
                    <a:p>
                      <a:pPr marL="139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Diseases using Complete Local Binary Patterns </a:t>
                      </a:r>
                      <a:r>
                        <a:rPr lang="en-IN" sz="1400" dirty="0" smtClean="0">
                          <a:effectLst/>
                        </a:rPr>
                        <a:t>[1]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 rowSpan="3"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SVM With K-Means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 rowSpan="3">
                  <a:txBody>
                    <a:bodyPr/>
                    <a:lstStyle/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perform very well when the data set has more noise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>
                          <a:effectLst/>
                        </a:rPr>
                        <a:t> </a:t>
                      </a:r>
                    </a:p>
                    <a:p>
                      <a:pPr marL="539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Detection and Classification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>
                          <a:effectLst/>
                        </a:rPr>
                        <a:t> </a:t>
                      </a:r>
                    </a:p>
                    <a:p>
                      <a:pPr marL="641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93%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1075785997"/>
                  </a:ext>
                </a:extLst>
              </a:tr>
              <a:tr h="759539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22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Disease Classification and Grading of </a:t>
                      </a:r>
                    </a:p>
                    <a:p>
                      <a:pPr marL="311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Orange using Machine Learning and Fuzzy Logic </a:t>
                      </a:r>
                      <a:r>
                        <a:rPr lang="en-IN" sz="1400" dirty="0" smtClean="0">
                          <a:effectLst/>
                        </a:rPr>
                        <a:t>[2]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>
                          <a:effectLst/>
                        </a:rPr>
                        <a:t> </a:t>
                      </a:r>
                    </a:p>
                    <a:p>
                      <a:pPr marL="57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Classification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>
                          <a:effectLst/>
                        </a:rPr>
                        <a:t> </a:t>
                      </a:r>
                    </a:p>
                    <a:p>
                      <a:pPr marL="641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90%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2651059530"/>
                  </a:ext>
                </a:extLst>
              </a:tr>
              <a:tr h="753724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22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Computer-Based Classification of Diseased </a:t>
                      </a:r>
                    </a:p>
                    <a:p>
                      <a:pPr marL="311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Fruit using K-Means and Support Vector Machine </a:t>
                      </a:r>
                      <a:r>
                        <a:rPr lang="en-IN" sz="1400" dirty="0" smtClean="0">
                          <a:effectLst/>
                        </a:rPr>
                        <a:t>[3]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 </a:t>
                      </a:r>
                    </a:p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1400">
                          <a:effectLst/>
                        </a:rPr>
                        <a:t> </a:t>
                      </a:r>
                    </a:p>
                    <a:p>
                      <a:pPr marL="57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Classification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 </a:t>
                      </a: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1400">
                          <a:effectLst/>
                        </a:rPr>
                        <a:t> </a:t>
                      </a:r>
                    </a:p>
                    <a:p>
                      <a:pPr marL="641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92%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3597140185"/>
                  </a:ext>
                </a:extLst>
              </a:tr>
              <a:tr h="1023520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858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Automatic Citrus Fruit Disease </a:t>
                      </a:r>
                    </a:p>
                    <a:p>
                      <a:pPr marL="311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Detection by Phenotyping Using Machine Learning </a:t>
                      </a:r>
                      <a:r>
                        <a:rPr lang="en-IN" sz="1400" dirty="0" smtClean="0">
                          <a:effectLst/>
                        </a:rPr>
                        <a:t>[4]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SVM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acceptable for large data sets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57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Classification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41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88.96%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380210601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86237" y="6162954"/>
            <a:ext cx="27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1. </a:t>
            </a:r>
            <a:r>
              <a:rPr lang="en-US" dirty="0"/>
              <a:t>Literature </a:t>
            </a:r>
            <a:r>
              <a:rPr lang="en-US" dirty="0" smtClean="0"/>
              <a:t>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5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29584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Literature Survey</a:t>
            </a:r>
            <a:endParaRPr lang="en-IN" sz="4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17426"/>
              </p:ext>
            </p:extLst>
          </p:nvPr>
        </p:nvGraphicFramePr>
        <p:xfrm>
          <a:off x="641350" y="1843085"/>
          <a:ext cx="10811740" cy="35283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87241">
                  <a:extLst>
                    <a:ext uri="{9D8B030D-6E8A-4147-A177-3AD203B41FA5}">
                      <a16:colId xmlns:a16="http://schemas.microsoft.com/office/drawing/2014/main" val="2574884610"/>
                    </a:ext>
                  </a:extLst>
                </a:gridCol>
                <a:gridCol w="1794815">
                  <a:extLst>
                    <a:ext uri="{9D8B030D-6E8A-4147-A177-3AD203B41FA5}">
                      <a16:colId xmlns:a16="http://schemas.microsoft.com/office/drawing/2014/main" val="3178169290"/>
                    </a:ext>
                  </a:extLst>
                </a:gridCol>
                <a:gridCol w="1794815">
                  <a:extLst>
                    <a:ext uri="{9D8B030D-6E8A-4147-A177-3AD203B41FA5}">
                      <a16:colId xmlns:a16="http://schemas.microsoft.com/office/drawing/2014/main" val="4129177430"/>
                    </a:ext>
                  </a:extLst>
                </a:gridCol>
                <a:gridCol w="1941174">
                  <a:extLst>
                    <a:ext uri="{9D8B030D-6E8A-4147-A177-3AD203B41FA5}">
                      <a16:colId xmlns:a16="http://schemas.microsoft.com/office/drawing/2014/main" val="1521747149"/>
                    </a:ext>
                  </a:extLst>
                </a:gridCol>
                <a:gridCol w="993695">
                  <a:extLst>
                    <a:ext uri="{9D8B030D-6E8A-4147-A177-3AD203B41FA5}">
                      <a16:colId xmlns:a16="http://schemas.microsoft.com/office/drawing/2014/main" val="2221479321"/>
                    </a:ext>
                  </a:extLst>
                </a:gridCol>
              </a:tblGrid>
              <a:tr h="777709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22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Research Work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596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marL="596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Algorithm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596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22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Problem Domain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03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Accuracy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1088826888"/>
                  </a:ext>
                </a:extLst>
              </a:tr>
              <a:tr h="915807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311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A Deep Neural Network-based disease detection scheme for Citrus fruits [5]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 rowSpan="3"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CNN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process takes a lot of time if the computer doesn’t consist of a good GPU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539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Detection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41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89.1%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1075785997"/>
                  </a:ext>
                </a:extLst>
              </a:tr>
              <a:tr h="759539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  <a:endParaRPr lang="en-IN" sz="1400" dirty="0" smtClean="0">
                        <a:effectLst/>
                      </a:endParaRPr>
                    </a:p>
                    <a:p>
                      <a:pPr marL="311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Disease Detection in Plum Using Convolutional Neural Network under True Field Conditions [6] </a:t>
                      </a:r>
                    </a:p>
                  </a:txBody>
                  <a:tcPr marL="2147" marR="40360" marT="4294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57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Classification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41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92%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2651059530"/>
                  </a:ext>
                </a:extLst>
              </a:tr>
              <a:tr h="753724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1270" marR="0" lvl="0" indent="-635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Detection of Strawberry Diseases Using a Convolutional Neural Network [7] </a:t>
                      </a:r>
                      <a:endParaRPr kumimoji="0" lang="en-I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11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1400" baseline="0" dirty="0">
                          <a:effectLst/>
                        </a:rPr>
                        <a:t> </a:t>
                      </a:r>
                      <a:r>
                        <a:rPr lang="en-IN" sz="1400" baseline="0" dirty="0" smtClean="0">
                          <a:effectLst/>
                        </a:rPr>
                        <a:t>         </a:t>
                      </a:r>
                      <a:r>
                        <a:rPr lang="en-IN" sz="1400" dirty="0" smtClean="0">
                          <a:effectLst/>
                        </a:rPr>
                        <a:t>Detection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41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99.60%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359714018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0990" y="5530334"/>
            <a:ext cx="27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2. </a:t>
            </a:r>
            <a:r>
              <a:rPr lang="en-US" dirty="0"/>
              <a:t>Literature </a:t>
            </a:r>
            <a:r>
              <a:rPr lang="en-US" dirty="0" smtClean="0"/>
              <a:t>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399767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Literature Survey</a:t>
            </a:r>
            <a:endParaRPr lang="en-IN" sz="4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83997"/>
              </p:ext>
            </p:extLst>
          </p:nvPr>
        </p:nvGraphicFramePr>
        <p:xfrm>
          <a:off x="641350" y="1843084"/>
          <a:ext cx="10811740" cy="34365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87241">
                  <a:extLst>
                    <a:ext uri="{9D8B030D-6E8A-4147-A177-3AD203B41FA5}">
                      <a16:colId xmlns:a16="http://schemas.microsoft.com/office/drawing/2014/main" val="2574884610"/>
                    </a:ext>
                  </a:extLst>
                </a:gridCol>
                <a:gridCol w="1794815">
                  <a:extLst>
                    <a:ext uri="{9D8B030D-6E8A-4147-A177-3AD203B41FA5}">
                      <a16:colId xmlns:a16="http://schemas.microsoft.com/office/drawing/2014/main" val="3178169290"/>
                    </a:ext>
                  </a:extLst>
                </a:gridCol>
                <a:gridCol w="1794815">
                  <a:extLst>
                    <a:ext uri="{9D8B030D-6E8A-4147-A177-3AD203B41FA5}">
                      <a16:colId xmlns:a16="http://schemas.microsoft.com/office/drawing/2014/main" val="4129177430"/>
                    </a:ext>
                  </a:extLst>
                </a:gridCol>
                <a:gridCol w="1941174">
                  <a:extLst>
                    <a:ext uri="{9D8B030D-6E8A-4147-A177-3AD203B41FA5}">
                      <a16:colId xmlns:a16="http://schemas.microsoft.com/office/drawing/2014/main" val="1521747149"/>
                    </a:ext>
                  </a:extLst>
                </a:gridCol>
                <a:gridCol w="993695">
                  <a:extLst>
                    <a:ext uri="{9D8B030D-6E8A-4147-A177-3AD203B41FA5}">
                      <a16:colId xmlns:a16="http://schemas.microsoft.com/office/drawing/2014/main" val="2221479321"/>
                    </a:ext>
                  </a:extLst>
                </a:gridCol>
              </a:tblGrid>
              <a:tr h="868794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22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Research Work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596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marL="596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Algorithm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596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22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Problem Domain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03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Accuracy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1088826888"/>
                  </a:ext>
                </a:extLst>
              </a:tr>
              <a:tr h="1193805"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768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Automatic Citrus Fruit Disease </a:t>
                      </a:r>
                    </a:p>
                    <a:p>
                      <a:pPr marL="311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Detection by Phenotyping Using Machine Learning [8]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aseline="0" dirty="0" smtClean="0">
                          <a:effectLst/>
                        </a:rPr>
                        <a:t> </a:t>
                      </a:r>
                      <a:r>
                        <a:rPr lang="en-IN" sz="1400" dirty="0" smtClean="0">
                          <a:effectLst/>
                        </a:rPr>
                        <a:t>ANN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dependence</a:t>
                      </a:r>
                      <a:endParaRPr lang="en-IN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539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641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93.12%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3802106015"/>
                  </a:ext>
                </a:extLst>
              </a:tr>
              <a:tr h="1143395">
                <a:tc>
                  <a:txBody>
                    <a:bodyPr/>
                    <a:lstStyle/>
                    <a:p>
                      <a:pPr marL="679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and Classification of Apple Fruit </a:t>
                      </a:r>
                    </a:p>
                    <a:p>
                      <a:pPr marL="673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Diseases using K-means clustering and </a:t>
                      </a:r>
                    </a:p>
                    <a:p>
                      <a:pPr marL="311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Vector Quantization Neural Network.[9] </a:t>
                      </a:r>
                    </a:p>
                    <a:p>
                      <a:pPr marL="311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K-means clustering and Learning Vector Quantization Neural Network</a:t>
                      </a:r>
                      <a:r>
                        <a:rPr lang="en-I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handle outliers and noisy data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7" marR="40360" marT="4294" marB="0" anchor="ctr"/>
                </a:tc>
                <a:tc>
                  <a:txBody>
                    <a:bodyPr/>
                    <a:lstStyle/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  <a:endParaRPr lang="en-IN" sz="1400" dirty="0" smtClean="0">
                        <a:effectLst/>
                      </a:endParaRPr>
                    </a:p>
                    <a:p>
                      <a:pPr marL="311150" indent="-63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  <a:endParaRPr lang="en-IN" sz="1400" dirty="0" smtClean="0">
                        <a:effectLst/>
                      </a:endParaRPr>
                    </a:p>
                    <a:p>
                      <a:pPr marL="57150" marR="0" indent="-635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 and Classification 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</a:t>
                      </a:r>
                    </a:p>
                    <a:p>
                      <a:pPr marL="641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95%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7" marR="40360" marT="4294" marB="0"/>
                </a:tc>
                <a:extLst>
                  <a:ext uri="{0D108BD9-81ED-4DB2-BD59-A6C34878D82A}">
                    <a16:rowId xmlns:a16="http://schemas.microsoft.com/office/drawing/2014/main" val="18576964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32244" y="5615609"/>
            <a:ext cx="523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3. Literature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3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sz="4400" b="1" dirty="0"/>
              <a:t>EXISTING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854" y="1736436"/>
            <a:ext cx="1052576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Several models for </a:t>
            </a:r>
            <a:r>
              <a:rPr lang="en-US" sz="2400" dirty="0" smtClean="0"/>
              <a:t>fruit disease </a:t>
            </a:r>
            <a:r>
              <a:rPr lang="en-US" sz="2400" dirty="0"/>
              <a:t>identification </a:t>
            </a:r>
            <a:r>
              <a:rPr lang="en-US" sz="2400" dirty="0" smtClean="0"/>
              <a:t>are:                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ANN, decision tree,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Major </a:t>
            </a:r>
            <a:r>
              <a:rPr lang="en-US" sz="2400" dirty="0" smtClean="0"/>
              <a:t>concerns </a:t>
            </a:r>
            <a:r>
              <a:rPr lang="en-US" sz="2400" dirty="0"/>
              <a:t>for these </a:t>
            </a:r>
            <a:r>
              <a:rPr lang="en-US" sz="2400" dirty="0" smtClean="0"/>
              <a:t>models: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Slow and inefficient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Sensitive to location of objects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dk1"/>
                </a:solidFill>
              </a:rPr>
              <a:t>Hardware dependence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Not acceptable for large data </a:t>
            </a:r>
            <a:r>
              <a:rPr lang="en-US" sz="2400" dirty="0" smtClean="0">
                <a:solidFill>
                  <a:schemeClr val="dk1"/>
                </a:solidFill>
              </a:rPr>
              <a:t>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oes </a:t>
            </a:r>
            <a:r>
              <a:rPr lang="en-US" sz="2400" dirty="0"/>
              <a:t>not perform very well when the data set has more noise</a:t>
            </a:r>
            <a:endParaRPr lang="en-IN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9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7" y="387096"/>
            <a:ext cx="6877119" cy="640080"/>
          </a:xfrm>
        </p:spPr>
        <p:txBody>
          <a:bodyPr>
            <a:noAutofit/>
          </a:bodyPr>
          <a:lstStyle/>
          <a:p>
            <a:r>
              <a:rPr lang="en-IN" sz="4000" b="1" dirty="0"/>
              <a:t>GAP IDENTIFICATION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934" y="1538357"/>
            <a:ext cx="1052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Convolution: 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Connections sparsity reduces overfitting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Convolution+ polling gives invariant feature detection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Parameter sharing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Relu</a:t>
            </a:r>
            <a:r>
              <a:rPr lang="en-US" sz="2400" dirty="0" smtClean="0"/>
              <a:t>: </a:t>
            </a:r>
            <a:endParaRPr lang="en-US" sz="2400" dirty="0"/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Introduces nonlinearity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Speeds up training, faster to compute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6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1af3243-3dd4-4a8d-8c0d-dd76da1f02a5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1149</Words>
  <Application>Microsoft Office PowerPoint</Application>
  <PresentationFormat>Widescreen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Segoe UI Light</vt:lpstr>
      <vt:lpstr>Segoe UI Semibold</vt:lpstr>
      <vt:lpstr>Times New Roman</vt:lpstr>
      <vt:lpstr>WelcomeDoc</vt:lpstr>
      <vt:lpstr>Government College of Engineering, Karad  Mini Project – Review I  Fruit Disease Detection using  Image Processing   Guided by: Prof. N. M. Mule                Team Members : Rani Kamble                Mohsina Mulani   </vt:lpstr>
      <vt:lpstr>Table  Of  content</vt:lpstr>
      <vt:lpstr> Introduction</vt:lpstr>
      <vt:lpstr> Motivation</vt:lpstr>
      <vt:lpstr>Literature Survey</vt:lpstr>
      <vt:lpstr>Literature Survey</vt:lpstr>
      <vt:lpstr>Literature Survey</vt:lpstr>
      <vt:lpstr> EXISTING SYSTEMS</vt:lpstr>
      <vt:lpstr>GAP IDENTIFICATION</vt:lpstr>
      <vt:lpstr>GAP IDENTIFICATION</vt:lpstr>
      <vt:lpstr> PROPOSED METHADOLOGY</vt:lpstr>
      <vt:lpstr>PROPOSED METHADOLOGY</vt:lpstr>
      <vt:lpstr>CONCLUSION</vt:lpstr>
      <vt:lpstr> REFERENCES</vt:lpstr>
      <vt:lpstr> 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2022-09-07T16:53:52Z</dcterms:created>
  <dcterms:modified xsi:type="dcterms:W3CDTF">2022-11-01T06:30:17Z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