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5BCF3B-DC72-4BD9-9857-980F4FAE778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3D5F-3E9A-4934-8995-D9CF19DD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684" y="1258611"/>
            <a:ext cx="8825658" cy="2677648"/>
          </a:xfrm>
        </p:spPr>
        <p:txBody>
          <a:bodyPr/>
          <a:lstStyle/>
          <a:p>
            <a:r>
              <a:rPr lang="en-US" dirty="0"/>
              <a:t>Automobile Selector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567F9-BCCF-48EF-97AF-B8B195174628}"/>
              </a:ext>
            </a:extLst>
          </p:cNvPr>
          <p:cNvSpPr/>
          <p:nvPr/>
        </p:nvSpPr>
        <p:spPr>
          <a:xfrm>
            <a:off x="2593075" y="4776717"/>
            <a:ext cx="6837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Torque: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Priyanka Annapureddy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Wang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Rani Sebastian</a:t>
            </a:r>
          </a:p>
        </p:txBody>
      </p:sp>
    </p:spTree>
    <p:extLst>
      <p:ext uri="{BB962C8B-B14F-4D97-AF65-F5344CB8AC3E}">
        <p14:creationId xmlns:p14="http://schemas.microsoft.com/office/powerpoint/2010/main" val="31300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8CA8-0284-45A4-9AF7-5A0528FB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10" y="294640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Ensemble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BAA-D882-4B3D-AE01-C2DCF77E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1228299"/>
            <a:ext cx="9223557" cy="4461001"/>
          </a:xfrm>
        </p:spPr>
        <p:txBody>
          <a:bodyPr/>
          <a:lstStyle/>
          <a:p>
            <a:r>
              <a:rPr lang="en-US" dirty="0"/>
              <a:t>We used the average Mpg from all of results generated from the different methodologies we applied to the dataset. </a:t>
            </a:r>
          </a:p>
          <a:p>
            <a:r>
              <a:rPr lang="en-US" dirty="0"/>
              <a:t>There are different ensemble methods that were attempted, however only the average worked out for us.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CCDEE-D4AD-484A-AD39-26D14AF6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0" y="2950116"/>
            <a:ext cx="5586503" cy="348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5B40C-63B4-4AFB-985C-DD7C991C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48" y="3120030"/>
            <a:ext cx="5809842" cy="33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27AC-EE24-44DC-A2C4-E705AA05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F69A-D00A-49CD-A272-6CD4E3ED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1433016"/>
            <a:ext cx="10877266" cy="5199796"/>
          </a:xfrm>
        </p:spPr>
        <p:txBody>
          <a:bodyPr/>
          <a:lstStyle/>
          <a:p>
            <a:r>
              <a:rPr lang="en-US" dirty="0"/>
              <a:t>Mpg has strong linear relationships with other variables, the </a:t>
            </a:r>
            <a:r>
              <a:rPr lang="en-US"/>
              <a:t>variables themselves exhibit </a:t>
            </a:r>
            <a:r>
              <a:rPr lang="en-US" dirty="0"/>
              <a:t>linear properties among themselves.</a:t>
            </a:r>
          </a:p>
          <a:p>
            <a:endParaRPr lang="en-US" dirty="0"/>
          </a:p>
          <a:p>
            <a:r>
              <a:rPr lang="en-US" dirty="0"/>
              <a:t>Model Comparisons:</a:t>
            </a:r>
          </a:p>
          <a:p>
            <a:pPr lvl="1"/>
            <a:r>
              <a:rPr lang="en-US" dirty="0"/>
              <a:t>Linear Regression (best with 6 features): 85.60%</a:t>
            </a:r>
          </a:p>
          <a:p>
            <a:pPr marL="457200" lvl="1" indent="0">
              <a:buNone/>
            </a:pPr>
            <a:r>
              <a:rPr lang="en-US" dirty="0"/>
              <a:t>All 7 features</a:t>
            </a:r>
          </a:p>
          <a:p>
            <a:pPr lvl="1"/>
            <a:r>
              <a:rPr lang="en-US" dirty="0"/>
              <a:t>Linear Regression: 85.50%</a:t>
            </a:r>
          </a:p>
          <a:p>
            <a:pPr lvl="1"/>
            <a:r>
              <a:rPr lang="en-US" dirty="0"/>
              <a:t>Ridge Regression : 85.55%</a:t>
            </a:r>
          </a:p>
          <a:p>
            <a:pPr lvl="1"/>
            <a:r>
              <a:rPr lang="en-US" dirty="0"/>
              <a:t>Lasso Regression : 85.58%</a:t>
            </a:r>
          </a:p>
          <a:p>
            <a:pPr lvl="1"/>
            <a:r>
              <a:rPr lang="en-US" dirty="0"/>
              <a:t>E-Net Regression : 85.67%</a:t>
            </a:r>
          </a:p>
          <a:p>
            <a:pPr lvl="1"/>
            <a:r>
              <a:rPr lang="en-US" dirty="0"/>
              <a:t>Ensemble by Average : 85.68%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09C-8A1A-4DB9-920C-783F4BAD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07" y="283906"/>
            <a:ext cx="5217711" cy="11228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E3FB53-E9EB-4DBB-A275-147C881F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03" y="1406770"/>
            <a:ext cx="5822762" cy="52926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attributes of the cars such as horsepower, weight, acceleration, and fuel economy varies depending on the vehicle models and its manufacturers.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It is important for the buyers to know what are the attributes they are looking for in a car to make the tough but right decision when getting a car.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Goal: a model that can highlight the relationships between fuel consumption and other attributes.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13D40-1F39-49D6-9D5C-DD35FA26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0" y="1197030"/>
            <a:ext cx="5101743" cy="55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14D-9987-4C58-82F6-5097BB83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6" y="326547"/>
            <a:ext cx="9643412" cy="168501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CB4-9C36-46F1-A2A2-A578FA82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682" y="1311292"/>
            <a:ext cx="8879137" cy="3672385"/>
          </a:xfrm>
        </p:spPr>
        <p:txBody>
          <a:bodyPr/>
          <a:lstStyle/>
          <a:p>
            <a:r>
              <a:rPr lang="en-US" b="1" dirty="0"/>
              <a:t>Auto-mpg</a:t>
            </a:r>
            <a:r>
              <a:rPr lang="en-US" dirty="0"/>
              <a:t> dataset </a:t>
            </a:r>
          </a:p>
          <a:p>
            <a:r>
              <a:rPr lang="en-US" dirty="0"/>
              <a:t>Contains data between 1970-1982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:\Users\2903wangh\Downloads\boxplot.png">
            <a:extLst>
              <a:ext uri="{FF2B5EF4-FFF2-40B4-BE49-F238E27FC236}">
                <a16:creationId xmlns:a16="http://schemas.microsoft.com/office/drawing/2014/main" id="{4974F3A5-1B49-42DE-88B4-500A1C8AA9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7404" r="6871"/>
          <a:stretch/>
        </p:blipFill>
        <p:spPr bwMode="auto">
          <a:xfrm>
            <a:off x="600501" y="2142698"/>
            <a:ext cx="10945505" cy="4612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2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2FA8-CBC6-47F7-9693-EF7BE10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576"/>
            <a:ext cx="9600668" cy="151205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Exploratory Analysis for mpg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A392-AA2B-4A58-B65F-B2822427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955343"/>
            <a:ext cx="10399384" cy="5783081"/>
          </a:xfrm>
        </p:spPr>
        <p:txBody>
          <a:bodyPr/>
          <a:lstStyle/>
          <a:p>
            <a:r>
              <a:rPr lang="en-US" dirty="0"/>
              <a:t>Mpg versus the various attributes of the vehicle. </a:t>
            </a:r>
          </a:p>
        </p:txBody>
      </p:sp>
      <p:pic>
        <p:nvPicPr>
          <p:cNvPr id="4" name="Picture 3" descr="C:\Users\2903wangh\Downloads\Comparison.JPG">
            <a:extLst>
              <a:ext uri="{FF2B5EF4-FFF2-40B4-BE49-F238E27FC236}">
                <a16:creationId xmlns:a16="http://schemas.microsoft.com/office/drawing/2014/main" id="{2E41754D-90E7-4CE7-B75B-75173C333E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1" y="1784916"/>
            <a:ext cx="5795749" cy="457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2903wangh\Downloads\Horsepower Vs Cylinders.JPG">
            <a:extLst>
              <a:ext uri="{FF2B5EF4-FFF2-40B4-BE49-F238E27FC236}">
                <a16:creationId xmlns:a16="http://schemas.microsoft.com/office/drawing/2014/main" id="{C56ACA42-65D9-47EA-B020-B169C0E141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3" y="1784917"/>
            <a:ext cx="5795749" cy="457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4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AF3C9-E0C2-406E-BAB8-48521DBDB166}"/>
              </a:ext>
            </a:extLst>
          </p:cNvPr>
          <p:cNvSpPr txBox="1"/>
          <p:nvPr/>
        </p:nvSpPr>
        <p:spPr>
          <a:xfrm>
            <a:off x="229854" y="136789"/>
            <a:ext cx="89465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Linear Regression + </a:t>
            </a:r>
          </a:p>
          <a:p>
            <a:r>
              <a:rPr lang="en-US" sz="4200" dirty="0">
                <a:solidFill>
                  <a:srgbClr val="FFFF00"/>
                </a:solidFill>
              </a:rPr>
              <a:t>Forward Feature Selection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64BF31-BA1C-4B9A-AD5C-94026010E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1" y="2390159"/>
            <a:ext cx="7578234" cy="5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634B39-74D8-4B16-88C9-19DD35010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8161"/>
              </p:ext>
            </p:extLst>
          </p:nvPr>
        </p:nvGraphicFramePr>
        <p:xfrm>
          <a:off x="730040" y="1696929"/>
          <a:ext cx="10358649" cy="466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78">
                  <a:extLst>
                    <a:ext uri="{9D8B030D-6E8A-4147-A177-3AD203B41FA5}">
                      <a16:colId xmlns:a16="http://schemas.microsoft.com/office/drawing/2014/main" val="1726036459"/>
                    </a:ext>
                  </a:extLst>
                </a:gridCol>
                <a:gridCol w="4678723">
                  <a:extLst>
                    <a:ext uri="{9D8B030D-6E8A-4147-A177-3AD203B41FA5}">
                      <a16:colId xmlns:a16="http://schemas.microsoft.com/office/drawing/2014/main" val="1785511965"/>
                    </a:ext>
                  </a:extLst>
                </a:gridCol>
                <a:gridCol w="1928186">
                  <a:extLst>
                    <a:ext uri="{9D8B030D-6E8A-4147-A177-3AD203B41FA5}">
                      <a16:colId xmlns:a16="http://schemas.microsoft.com/office/drawing/2014/main" val="1607935957"/>
                    </a:ext>
                  </a:extLst>
                </a:gridCol>
                <a:gridCol w="2589662">
                  <a:extLst>
                    <a:ext uri="{9D8B030D-6E8A-4147-A177-3AD203B41FA5}">
                      <a16:colId xmlns:a16="http://schemas.microsoft.com/office/drawing/2014/main" val="1065806079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r>
                        <a:rPr lang="en-US" sz="1600" dirty="0"/>
                        <a:t>Model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RSquare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483"/>
                  </a:ext>
                </a:extLst>
              </a:tr>
              <a:tr h="70569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Weight, Model Year, Origin, Acceleration, Displacement,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2.916940532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NotoSansJP"/>
                          <a:ea typeface="+mn-ea"/>
                          <a:cs typeface="+mn-cs"/>
                        </a:rPr>
                        <a:t>0.856083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2743"/>
                  </a:ext>
                </a:extLst>
              </a:tr>
              <a:tr h="68437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Weight, Model Year, Origin, Acceleration, 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2.918961993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  <a:t>0.855883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82239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Weight, model year, acceleration, origin,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2.921087261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  <a:t>0.855673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15910"/>
                  </a:ext>
                </a:extLst>
              </a:tr>
              <a:tr h="371519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Weight, Model Year, 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2.925966139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  <a:t>0.855191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35064"/>
                  </a:ext>
                </a:extLst>
              </a:tr>
              <a:tr h="997235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Weight, Model Year, Origin, acceleration, displacement, cylinders, horsepower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2.927363823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  <a:t>0.855052</a:t>
                      </a:r>
                      <a:b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</a:b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NotoSansJP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99352"/>
                  </a:ext>
                </a:extLst>
              </a:tr>
              <a:tr h="68437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Weight, Model Year, Origin, 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NotoSansJP"/>
                        </a:rPr>
                        <a:t>2.915579927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NotoSansJP"/>
                          <a:ea typeface="+mn-ea"/>
                          <a:cs typeface="+mn-cs"/>
                        </a:rPr>
                        <a:t>0.8547119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2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9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5C9C-7C37-4A15-96E8-24CAE01B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17" y="293230"/>
            <a:ext cx="9404723" cy="11209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30E1-4025-4BEA-81A3-DEFC6D70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99" y="1414131"/>
            <a:ext cx="8946541" cy="4195481"/>
          </a:xfrm>
        </p:spPr>
        <p:txBody>
          <a:bodyPr/>
          <a:lstStyle/>
          <a:p>
            <a:r>
              <a:rPr lang="en-US" dirty="0"/>
              <a:t>Linear Regression coefficients: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F92F6-3A8B-482A-B1DE-FCEE975C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48" y="2308286"/>
            <a:ext cx="2674148" cy="3864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8F61-2991-40DA-B80D-3DDF49D9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52" y="1873302"/>
            <a:ext cx="6460043" cy="47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4E3E6-B9FC-45BF-BF5F-45F3F6317832}"/>
              </a:ext>
            </a:extLst>
          </p:cNvPr>
          <p:cNvSpPr txBox="1"/>
          <p:nvPr/>
        </p:nvSpPr>
        <p:spPr>
          <a:xfrm>
            <a:off x="432963" y="224796"/>
            <a:ext cx="8776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Ridge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190BB-91D7-4376-8872-8515F6E0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0" y="1951630"/>
            <a:ext cx="6714847" cy="4275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5D116-DEDB-4E0F-BEC1-976271B1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74" y="2293546"/>
            <a:ext cx="3322653" cy="35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F8AF-1250-4854-ACD8-1397663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56" y="302592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Lasso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D9BB20-BA14-494B-BBFF-F7A6CDDB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81" y="2197152"/>
            <a:ext cx="7062450" cy="4340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01ED8-B4AA-46E3-AC87-9F9923EE3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75" y="2197152"/>
            <a:ext cx="3120504" cy="37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109-86DE-432A-A4DD-9D96DB26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ElasticNet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BA7CD-A06F-4563-AD59-7CAD157F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" y="1853248"/>
            <a:ext cx="6856914" cy="4315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BDB123-3876-4072-B99E-4F1A61D39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6"/>
          <a:stretch/>
        </p:blipFill>
        <p:spPr>
          <a:xfrm>
            <a:off x="7566324" y="2139851"/>
            <a:ext cx="3638488" cy="37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4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310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NotoSansJP</vt:lpstr>
      <vt:lpstr>Wingdings 3</vt:lpstr>
      <vt:lpstr>Ion</vt:lpstr>
      <vt:lpstr>Automobile Selector</vt:lpstr>
      <vt:lpstr>Introduction</vt:lpstr>
      <vt:lpstr>Dataset</vt:lpstr>
      <vt:lpstr>Exploratory Analysis for mpg</vt:lpstr>
      <vt:lpstr>PowerPoint Presentation</vt:lpstr>
      <vt:lpstr>Linear Regression</vt:lpstr>
      <vt:lpstr>PowerPoint Presentation</vt:lpstr>
      <vt:lpstr>Lasso Regression</vt:lpstr>
      <vt:lpstr>ElasticNet Regression</vt:lpstr>
      <vt:lpstr>Ensemble Methods </vt:lpstr>
      <vt:lpstr>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Selector</dc:title>
  <dc:creator>Rani Sebastian</dc:creator>
  <cp:lastModifiedBy>Rani Sebastian</cp:lastModifiedBy>
  <cp:revision>42</cp:revision>
  <dcterms:created xsi:type="dcterms:W3CDTF">2018-04-10T07:33:02Z</dcterms:created>
  <dcterms:modified xsi:type="dcterms:W3CDTF">2018-05-03T19:07:17Z</dcterms:modified>
</cp:coreProperties>
</file>