
<file path=[Content_Types].xml><?xml version="1.0" encoding="utf-8"?>
<Types xmlns="http://schemas.openxmlformats.org/package/2006/content-types">
  <Default Extension="jfif" ContentType="image/jpeg"/>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14"/>
  </p:notesMasterIdLst>
  <p:sldIdLst>
    <p:sldId id="258" r:id="rId2"/>
    <p:sldId id="260" r:id="rId3"/>
    <p:sldId id="262" r:id="rId4"/>
    <p:sldId id="268" r:id="rId5"/>
    <p:sldId id="269" r:id="rId6"/>
    <p:sldId id="267" r:id="rId7"/>
    <p:sldId id="263" r:id="rId8"/>
    <p:sldId id="264" r:id="rId9"/>
    <p:sldId id="270" r:id="rId10"/>
    <p:sldId id="266" r:id="rId11"/>
    <p:sldId id="265"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5F02A-4174-433F-AB10-D2FF539BB31A}" type="datetimeFigureOut">
              <a:rPr lang="en-US" smtClean="0"/>
              <a:t>10/1/2021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D79B7-B7A8-4B53-8FCF-F69F5E079918}" type="slidenum">
              <a:rPr lang="en-US" smtClean="0"/>
              <a:t>‹#›</a:t>
            </a:fld>
            <a:endParaRPr lang="en-US" dirty="0"/>
          </a:p>
        </p:txBody>
      </p:sp>
    </p:spTree>
    <p:extLst>
      <p:ext uri="{BB962C8B-B14F-4D97-AF65-F5344CB8AC3E}">
        <p14:creationId xmlns:p14="http://schemas.microsoft.com/office/powerpoint/2010/main" val="913674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6CACD29-686E-4EC1-A00E-464DB222F8D7}" type="datetimeFigureOut">
              <a:rPr lang="en-US" smtClean="0"/>
              <a:t>10/1/2021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34694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65643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18964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F37E670-8CEB-4DAE-B158-6CEBEFDE049F}"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4776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199080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2456857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1942404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45746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6CACD29-686E-4EC1-A00E-464DB222F8D7}" type="datetimeFigureOut">
              <a:rPr lang="en-US" smtClean="0"/>
              <a:t>10/1/2021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23705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400444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6CACD29-686E-4EC1-A00E-464DB222F8D7}" type="datetimeFigureOut">
              <a:rPr lang="en-US" smtClean="0"/>
              <a:t>10/1/2021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28336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74955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983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37338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99919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314761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ACD29-686E-4EC1-A00E-464DB222F8D7}"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37E670-8CEB-4DAE-B158-6CEBEFDE049F}" type="slidenum">
              <a:rPr lang="en-US" smtClean="0"/>
              <a:t>‹#›</a:t>
            </a:fld>
            <a:endParaRPr lang="en-US" dirty="0"/>
          </a:p>
        </p:txBody>
      </p:sp>
    </p:spTree>
    <p:extLst>
      <p:ext uri="{BB962C8B-B14F-4D97-AF65-F5344CB8AC3E}">
        <p14:creationId xmlns:p14="http://schemas.microsoft.com/office/powerpoint/2010/main" val="175554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CACD29-686E-4EC1-A00E-464DB222F8D7}" type="datetimeFigureOut">
              <a:rPr lang="en-US" smtClean="0"/>
              <a:t>10/1/2021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37E670-8CEB-4DAE-B158-6CEBEFDE049F}" type="slidenum">
              <a:rPr lang="en-US" smtClean="0"/>
              <a:t>‹#›</a:t>
            </a:fld>
            <a:endParaRPr lang="en-US" dirty="0"/>
          </a:p>
        </p:txBody>
      </p:sp>
    </p:spTree>
    <p:extLst>
      <p:ext uri="{BB962C8B-B14F-4D97-AF65-F5344CB8AC3E}">
        <p14:creationId xmlns:p14="http://schemas.microsoft.com/office/powerpoint/2010/main" val="2474435516"/>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X2vAabgKiuM" TargetMode="External"/><Relationship Id="rId2" Type="http://schemas.openxmlformats.org/officeDocument/2006/relationships/hyperlink" Target="https://data-flair.training/blogs/nltk-python-tutorial/" TargetMode="External"/><Relationship Id="rId1" Type="http://schemas.openxmlformats.org/officeDocument/2006/relationships/slideLayout" Target="../slideLayouts/slideLayout7.xml"/><Relationship Id="rId5" Type="http://schemas.openxmlformats.org/officeDocument/2006/relationships/hyperlink" Target="https://realpython.com/python-speech-recognition/" TargetMode="External"/><Relationship Id="rId4" Type="http://schemas.openxmlformats.org/officeDocument/2006/relationships/hyperlink" Target="https://pypi.org/project/pyttsx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Object-oriented_programming" TargetMode="External"/><Relationship Id="rId3" Type="http://schemas.openxmlformats.org/officeDocument/2006/relationships/hyperlink" Target="https://en.wikipedia.org/wiki/High-level_programming_language" TargetMode="External"/><Relationship Id="rId7" Type="http://schemas.openxmlformats.org/officeDocument/2006/relationships/hyperlink" Target="https://en.wikipedia.org/wiki/Language_construct" TargetMode="External"/><Relationship Id="rId2" Type="http://schemas.openxmlformats.org/officeDocument/2006/relationships/hyperlink" Target="https://en.wikipedia.org/wiki/Interpreted_language" TargetMode="External"/><Relationship Id="rId1" Type="http://schemas.openxmlformats.org/officeDocument/2006/relationships/slideLayout" Target="../slideLayouts/slideLayout7.xml"/><Relationship Id="rId6" Type="http://schemas.openxmlformats.org/officeDocument/2006/relationships/hyperlink" Target="https://en.wikipedia.org/wiki/Off-side_rule" TargetMode="External"/><Relationship Id="rId5" Type="http://schemas.openxmlformats.org/officeDocument/2006/relationships/hyperlink" Target="https://en.wikipedia.org/wiki/Code_readability" TargetMode="External"/><Relationship Id="rId4" Type="http://schemas.openxmlformats.org/officeDocument/2006/relationships/hyperlink" Target="https://en.wikipedia.org/wiki/General-purpose_programming_language" TargetMode="External"/><Relationship Id="rId9" Type="http://schemas.openxmlformats.org/officeDocument/2006/relationships/hyperlink" Target="https://en.wikipedia.org/wiki/Programm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6EC618-7ABB-4093-BD51-66212558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1317"/>
          </a:xfrm>
          <a:prstGeom prst="rect">
            <a:avLst/>
          </a:prstGeom>
        </p:spPr>
      </p:pic>
      <p:pic>
        <p:nvPicPr>
          <p:cNvPr id="8" name="Picture 7">
            <a:extLst>
              <a:ext uri="{FF2B5EF4-FFF2-40B4-BE49-F238E27FC236}">
                <a16:creationId xmlns:a16="http://schemas.microsoft.com/office/drawing/2014/main" id="{D2839DAA-4CFF-40FC-9AE8-3FF502B79DB3}"/>
              </a:ext>
            </a:extLst>
          </p:cNvPr>
          <p:cNvPicPr>
            <a:picLocks noChangeAspect="1"/>
          </p:cNvPicPr>
          <p:nvPr/>
        </p:nvPicPr>
        <p:blipFill rotWithShape="1">
          <a:blip r:embed="rId3">
            <a:extLst>
              <a:ext uri="{28A0092B-C50C-407E-A947-70E740481C1C}">
                <a14:useLocalDpi xmlns:a14="http://schemas.microsoft.com/office/drawing/2010/main" val="0"/>
              </a:ext>
            </a:extLst>
          </a:blip>
          <a:srcRect l="-1464" r="-844" b="2004"/>
          <a:stretch/>
        </p:blipFill>
        <p:spPr>
          <a:xfrm>
            <a:off x="10328476" y="277474"/>
            <a:ext cx="1443492" cy="1382652"/>
          </a:xfrm>
          <a:prstGeom prst="rect">
            <a:avLst/>
          </a:prstGeom>
        </p:spPr>
      </p:pic>
      <p:sp>
        <p:nvSpPr>
          <p:cNvPr id="9" name="Rectangle 8">
            <a:extLst>
              <a:ext uri="{FF2B5EF4-FFF2-40B4-BE49-F238E27FC236}">
                <a16:creationId xmlns:a16="http://schemas.microsoft.com/office/drawing/2014/main" id="{6F14DEC4-1D28-4411-A9E8-108A20844C2B}"/>
              </a:ext>
            </a:extLst>
          </p:cNvPr>
          <p:cNvSpPr/>
          <p:nvPr/>
        </p:nvSpPr>
        <p:spPr>
          <a:xfrm>
            <a:off x="3372205" y="277474"/>
            <a:ext cx="6051272" cy="923330"/>
          </a:xfrm>
          <a:prstGeom prst="rect">
            <a:avLst/>
          </a:prstGeom>
          <a:noFill/>
        </p:spPr>
        <p:txBody>
          <a:bodyPr wrap="none" lIns="91440" tIns="45720" rIns="91440" bIns="45720">
            <a:spAutoFit/>
          </a:bodyPr>
          <a:lstStyle/>
          <a:p>
            <a:pPr algn="ctr"/>
            <a:r>
              <a:rPr lang="en-US" sz="5400" u="sng" dirty="0">
                <a:ln w="0"/>
                <a:solidFill>
                  <a:srgbClr val="002060"/>
                </a:solidFill>
                <a:effectLst>
                  <a:outerShdw blurRad="38100" dist="19050" dir="2700000" algn="tl" rotWithShape="0">
                    <a:schemeClr val="dk1">
                      <a:alpha val="40000"/>
                    </a:schemeClr>
                  </a:outerShdw>
                </a:effectLst>
              </a:rPr>
              <a:t>Poornima University</a:t>
            </a:r>
          </a:p>
        </p:txBody>
      </p:sp>
      <p:sp>
        <p:nvSpPr>
          <p:cNvPr id="10" name="TextBox 9">
            <a:extLst>
              <a:ext uri="{FF2B5EF4-FFF2-40B4-BE49-F238E27FC236}">
                <a16:creationId xmlns:a16="http://schemas.microsoft.com/office/drawing/2014/main" id="{984EA816-A0AD-4C40-9200-BC0A5C1760D1}"/>
              </a:ext>
            </a:extLst>
          </p:cNvPr>
          <p:cNvSpPr txBox="1"/>
          <p:nvPr/>
        </p:nvSpPr>
        <p:spPr>
          <a:xfrm>
            <a:off x="843379" y="5140170"/>
            <a:ext cx="9809096" cy="1015663"/>
          </a:xfrm>
          <a:prstGeom prst="rect">
            <a:avLst/>
          </a:prstGeom>
          <a:noFill/>
        </p:spPr>
        <p:txBody>
          <a:bodyPr wrap="none" rtlCol="0">
            <a:spAutoFit/>
          </a:bodyPr>
          <a:lstStyle/>
          <a:p>
            <a:r>
              <a:rPr lang="en-US" sz="6000" dirty="0">
                <a:solidFill>
                  <a:srgbClr val="FFFF00"/>
                </a:solidFill>
              </a:rPr>
              <a:t>Project:- Friendly Chat Bot</a:t>
            </a:r>
          </a:p>
        </p:txBody>
      </p:sp>
    </p:spTree>
    <p:extLst>
      <p:ext uri="{BB962C8B-B14F-4D97-AF65-F5344CB8AC3E}">
        <p14:creationId xmlns:p14="http://schemas.microsoft.com/office/powerpoint/2010/main" val="6063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1191F-C099-4C22-AC74-8B6B743EDEB7}"/>
              </a:ext>
            </a:extLst>
          </p:cNvPr>
          <p:cNvSpPr txBox="1"/>
          <p:nvPr/>
        </p:nvSpPr>
        <p:spPr>
          <a:xfrm>
            <a:off x="2071395" y="270588"/>
            <a:ext cx="7763069" cy="1200329"/>
          </a:xfrm>
          <a:prstGeom prst="rect">
            <a:avLst/>
          </a:prstGeom>
          <a:noFill/>
        </p:spPr>
        <p:txBody>
          <a:bodyPr wrap="square" rtlCol="0">
            <a:spAutoFit/>
          </a:bodyPr>
          <a:lstStyle/>
          <a:p>
            <a:r>
              <a:rPr lang="en-IN" sz="7200" b="1" dirty="0">
                <a:solidFill>
                  <a:srgbClr val="C00000"/>
                </a:solidFill>
              </a:rPr>
              <a:t>Result Overview</a:t>
            </a:r>
          </a:p>
        </p:txBody>
      </p:sp>
      <p:sp>
        <p:nvSpPr>
          <p:cNvPr id="3" name="TextBox 2">
            <a:extLst>
              <a:ext uri="{FF2B5EF4-FFF2-40B4-BE49-F238E27FC236}">
                <a16:creationId xmlns:a16="http://schemas.microsoft.com/office/drawing/2014/main" id="{2953445F-DEBD-472B-A2E7-1836249A1E03}"/>
              </a:ext>
            </a:extLst>
          </p:cNvPr>
          <p:cNvSpPr txBox="1"/>
          <p:nvPr/>
        </p:nvSpPr>
        <p:spPr>
          <a:xfrm>
            <a:off x="1324947" y="2127380"/>
            <a:ext cx="7940351" cy="3139321"/>
          </a:xfrm>
          <a:prstGeom prst="rect">
            <a:avLst/>
          </a:prstGeom>
          <a:noFill/>
        </p:spPr>
        <p:txBody>
          <a:bodyPr wrap="square" rtlCol="0">
            <a:spAutoFit/>
          </a:bodyPr>
          <a:lstStyle/>
          <a:p>
            <a:r>
              <a:rPr lang="en-IN" dirty="0"/>
              <a:t>Chatbot is working quite well and giving some simple answers and performing some simple tasks .</a:t>
            </a:r>
          </a:p>
          <a:p>
            <a:endParaRPr lang="en-IN" dirty="0"/>
          </a:p>
          <a:p>
            <a:r>
              <a:rPr lang="en-IN" dirty="0"/>
              <a:t>We will try to update and made some more changes to make it better so that it can perform more operations.</a:t>
            </a:r>
          </a:p>
          <a:p>
            <a:endParaRPr lang="en-IN" dirty="0"/>
          </a:p>
          <a:p>
            <a:r>
              <a:rPr lang="en-IN" dirty="0"/>
              <a:t>Many changes can be made it in like it can give any answer by searching from google and scrapping answer from there along with a good GUI.</a:t>
            </a:r>
          </a:p>
          <a:p>
            <a:endParaRPr lang="en-IN" dirty="0"/>
          </a:p>
          <a:p>
            <a:endParaRPr lang="en-IN" dirty="0"/>
          </a:p>
        </p:txBody>
      </p:sp>
    </p:spTree>
    <p:extLst>
      <p:ext uri="{BB962C8B-B14F-4D97-AF65-F5344CB8AC3E}">
        <p14:creationId xmlns:p14="http://schemas.microsoft.com/office/powerpoint/2010/main" val="8359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925A88-5F2A-499D-B198-02509B9D48B9}"/>
              </a:ext>
            </a:extLst>
          </p:cNvPr>
          <p:cNvSpPr txBox="1"/>
          <p:nvPr/>
        </p:nvSpPr>
        <p:spPr>
          <a:xfrm>
            <a:off x="3359020" y="513184"/>
            <a:ext cx="7277878" cy="1446550"/>
          </a:xfrm>
          <a:prstGeom prst="rect">
            <a:avLst/>
          </a:prstGeom>
          <a:noFill/>
        </p:spPr>
        <p:txBody>
          <a:bodyPr wrap="square" rtlCol="0">
            <a:spAutoFit/>
          </a:bodyPr>
          <a:lstStyle/>
          <a:p>
            <a:r>
              <a:rPr lang="en-IN" sz="8800" b="1" u="sng" dirty="0">
                <a:solidFill>
                  <a:srgbClr val="C00000"/>
                </a:solidFill>
              </a:rPr>
              <a:t>Resources</a:t>
            </a:r>
          </a:p>
        </p:txBody>
      </p:sp>
      <p:sp>
        <p:nvSpPr>
          <p:cNvPr id="4" name="TextBox 3">
            <a:extLst>
              <a:ext uri="{FF2B5EF4-FFF2-40B4-BE49-F238E27FC236}">
                <a16:creationId xmlns:a16="http://schemas.microsoft.com/office/drawing/2014/main" id="{4D422FFF-4422-4F3F-B184-FE22D28EE2A9}"/>
              </a:ext>
            </a:extLst>
          </p:cNvPr>
          <p:cNvSpPr txBox="1"/>
          <p:nvPr/>
        </p:nvSpPr>
        <p:spPr>
          <a:xfrm>
            <a:off x="989045" y="2192694"/>
            <a:ext cx="7959012" cy="1477328"/>
          </a:xfrm>
          <a:prstGeom prst="rect">
            <a:avLst/>
          </a:prstGeom>
          <a:noFill/>
        </p:spPr>
        <p:txBody>
          <a:bodyPr wrap="square" rtlCol="0">
            <a:spAutoFit/>
          </a:bodyPr>
          <a:lstStyle/>
          <a:p>
            <a:r>
              <a:rPr lang="en-IN" b="1" dirty="0"/>
              <a:t>Learning NLTK:</a:t>
            </a:r>
            <a:endParaRPr lang="en-IN" dirty="0"/>
          </a:p>
          <a:p>
            <a:endParaRPr lang="en-IN" b="1" dirty="0"/>
          </a:p>
          <a:p>
            <a:r>
              <a:rPr lang="en-IN" b="1" dirty="0"/>
              <a:t>		 </a:t>
            </a:r>
            <a:r>
              <a:rPr lang="en-IN" b="1" dirty="0">
                <a:hlinkClick r:id="rId2"/>
              </a:rPr>
              <a:t>https://data-flair.training/blogs/nltk-python-tutorial/</a:t>
            </a:r>
            <a:endParaRPr lang="en-IN" dirty="0"/>
          </a:p>
          <a:p>
            <a:r>
              <a:rPr lang="en-IN" b="1" dirty="0"/>
              <a:t>		 </a:t>
            </a:r>
            <a:r>
              <a:rPr lang="en-IN" b="1" dirty="0">
                <a:hlinkClick r:id="rId3"/>
              </a:rPr>
              <a:t>https://www.youtube.com/watch?v=X2vAabgKiuM</a:t>
            </a:r>
            <a:endParaRPr lang="en-IN" b="1" dirty="0"/>
          </a:p>
          <a:p>
            <a:endParaRPr lang="en-IN" b="1" dirty="0"/>
          </a:p>
        </p:txBody>
      </p:sp>
      <p:sp>
        <p:nvSpPr>
          <p:cNvPr id="5" name="TextBox 4">
            <a:extLst>
              <a:ext uri="{FF2B5EF4-FFF2-40B4-BE49-F238E27FC236}">
                <a16:creationId xmlns:a16="http://schemas.microsoft.com/office/drawing/2014/main" id="{FDF293BA-7987-4B12-A6FD-6B98AB748C04}"/>
              </a:ext>
            </a:extLst>
          </p:cNvPr>
          <p:cNvSpPr txBox="1"/>
          <p:nvPr/>
        </p:nvSpPr>
        <p:spPr>
          <a:xfrm>
            <a:off x="989045" y="3902982"/>
            <a:ext cx="7324531" cy="1200329"/>
          </a:xfrm>
          <a:prstGeom prst="rect">
            <a:avLst/>
          </a:prstGeom>
          <a:noFill/>
        </p:spPr>
        <p:txBody>
          <a:bodyPr wrap="square" rtlCol="0">
            <a:spAutoFit/>
          </a:bodyPr>
          <a:lstStyle/>
          <a:p>
            <a:r>
              <a:rPr lang="en-IN" b="1" dirty="0"/>
              <a:t>Python text to speech (pyttsx):</a:t>
            </a:r>
          </a:p>
          <a:p>
            <a:endParaRPr lang="en-IN" b="1" dirty="0"/>
          </a:p>
          <a:p>
            <a:r>
              <a:rPr lang="en-IN" b="1" dirty="0"/>
              <a:t>				 </a:t>
            </a:r>
            <a:r>
              <a:rPr lang="en-IN" b="1" dirty="0">
                <a:hlinkClick r:id="rId4"/>
              </a:rPr>
              <a:t>https://pypi.org/project/pyttsx3/</a:t>
            </a:r>
            <a:endParaRPr lang="en-IN" b="1" dirty="0"/>
          </a:p>
          <a:p>
            <a:endParaRPr lang="en-IN" b="1" dirty="0"/>
          </a:p>
        </p:txBody>
      </p:sp>
      <p:sp>
        <p:nvSpPr>
          <p:cNvPr id="6" name="TextBox 5">
            <a:extLst>
              <a:ext uri="{FF2B5EF4-FFF2-40B4-BE49-F238E27FC236}">
                <a16:creationId xmlns:a16="http://schemas.microsoft.com/office/drawing/2014/main" id="{D97CC449-9881-4047-82B6-E072C4CA0690}"/>
              </a:ext>
            </a:extLst>
          </p:cNvPr>
          <p:cNvSpPr txBox="1"/>
          <p:nvPr/>
        </p:nvSpPr>
        <p:spPr>
          <a:xfrm>
            <a:off x="989045" y="5354932"/>
            <a:ext cx="8425543" cy="1200329"/>
          </a:xfrm>
          <a:prstGeom prst="rect">
            <a:avLst/>
          </a:prstGeom>
          <a:noFill/>
        </p:spPr>
        <p:txBody>
          <a:bodyPr wrap="square" rtlCol="0">
            <a:spAutoFit/>
          </a:bodyPr>
          <a:lstStyle/>
          <a:p>
            <a:r>
              <a:rPr lang="en-IN" b="1" dirty="0"/>
              <a:t>Speech Recognition:</a:t>
            </a:r>
          </a:p>
          <a:p>
            <a:r>
              <a:rPr lang="en-IN" b="1" dirty="0"/>
              <a:t>				 </a:t>
            </a:r>
          </a:p>
          <a:p>
            <a:r>
              <a:rPr lang="en-IN" b="1" dirty="0"/>
              <a:t>			</a:t>
            </a:r>
            <a:r>
              <a:rPr lang="en-IN" b="1" dirty="0">
                <a:hlinkClick r:id="rId5"/>
              </a:rPr>
              <a:t>https://realpython.com/python-speech-recognition/</a:t>
            </a:r>
            <a:endParaRPr lang="en-IN" b="1" dirty="0"/>
          </a:p>
          <a:p>
            <a:endParaRPr lang="en-IN" b="1" dirty="0"/>
          </a:p>
        </p:txBody>
      </p:sp>
    </p:spTree>
    <p:extLst>
      <p:ext uri="{BB962C8B-B14F-4D97-AF65-F5344CB8AC3E}">
        <p14:creationId xmlns:p14="http://schemas.microsoft.com/office/powerpoint/2010/main" val="129077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22AF2-5721-412A-BF75-7149FEDB722E}"/>
              </a:ext>
            </a:extLst>
          </p:cNvPr>
          <p:cNvSpPr/>
          <p:nvPr/>
        </p:nvSpPr>
        <p:spPr>
          <a:xfrm rot="20236282">
            <a:off x="2480883" y="905360"/>
            <a:ext cx="6652000" cy="5201424"/>
          </a:xfrm>
          <a:prstGeom prst="rect">
            <a:avLst/>
          </a:prstGeom>
          <a:solidFill>
            <a:srgbClr val="FFFF00"/>
          </a:solidFill>
        </p:spPr>
        <p:txBody>
          <a:bodyPr wrap="square" lIns="91440" tIns="45720" rIns="91440" bIns="45720">
            <a:spAutoFit/>
          </a:bodyPr>
          <a:lstStyle/>
          <a:p>
            <a:pPr algn="ctr"/>
            <a:r>
              <a:rPr lang="en-US" sz="166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31561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E2C8D3-BCDB-4A05-98CE-C5CAB406C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503" y="79899"/>
            <a:ext cx="4693358" cy="1237927"/>
          </a:xfrm>
          <a:prstGeom prst="rect">
            <a:avLst/>
          </a:prstGeom>
        </p:spPr>
      </p:pic>
      <p:sp>
        <p:nvSpPr>
          <p:cNvPr id="5" name="TextBox 4">
            <a:extLst>
              <a:ext uri="{FF2B5EF4-FFF2-40B4-BE49-F238E27FC236}">
                <a16:creationId xmlns:a16="http://schemas.microsoft.com/office/drawing/2014/main" id="{2AF4FCC3-8F4C-4771-BDCD-EB2A774B45D7}"/>
              </a:ext>
            </a:extLst>
          </p:cNvPr>
          <p:cNvSpPr txBox="1"/>
          <p:nvPr/>
        </p:nvSpPr>
        <p:spPr>
          <a:xfrm>
            <a:off x="2456667" y="1408237"/>
            <a:ext cx="6665030" cy="707886"/>
          </a:xfrm>
          <a:prstGeom prst="rect">
            <a:avLst/>
          </a:prstGeom>
          <a:noFill/>
        </p:spPr>
        <p:txBody>
          <a:bodyPr wrap="none" rtlCol="0">
            <a:spAutoFit/>
          </a:bodyPr>
          <a:lstStyle/>
          <a:p>
            <a:r>
              <a:rPr lang="en-US" sz="4000" dirty="0">
                <a:solidFill>
                  <a:schemeClr val="accent1">
                    <a:lumMod val="75000"/>
                  </a:schemeClr>
                </a:solidFill>
                <a:latin typeface="Arial Rounded MT Bold" panose="020F0704030504030204" pitchFamily="34" charset="0"/>
              </a:rPr>
              <a:t>Project:- Friendly Chatbot </a:t>
            </a:r>
          </a:p>
        </p:txBody>
      </p:sp>
      <p:sp>
        <p:nvSpPr>
          <p:cNvPr id="6" name="TextBox 5">
            <a:extLst>
              <a:ext uri="{FF2B5EF4-FFF2-40B4-BE49-F238E27FC236}">
                <a16:creationId xmlns:a16="http://schemas.microsoft.com/office/drawing/2014/main" id="{E88A39DF-9F4B-4F82-9EDF-9EC5052AB023}"/>
              </a:ext>
            </a:extLst>
          </p:cNvPr>
          <p:cNvSpPr txBox="1"/>
          <p:nvPr/>
        </p:nvSpPr>
        <p:spPr>
          <a:xfrm>
            <a:off x="807869" y="2230917"/>
            <a:ext cx="1050288" cy="369332"/>
          </a:xfrm>
          <a:prstGeom prst="rect">
            <a:avLst/>
          </a:prstGeom>
          <a:noFill/>
        </p:spPr>
        <p:txBody>
          <a:bodyPr wrap="none" rtlCol="0">
            <a:spAutoFit/>
          </a:bodyPr>
          <a:lstStyle/>
          <a:p>
            <a:r>
              <a:rPr lang="en-US" dirty="0"/>
              <a:t>Reg no.</a:t>
            </a:r>
          </a:p>
        </p:txBody>
      </p:sp>
      <p:sp>
        <p:nvSpPr>
          <p:cNvPr id="7" name="TextBox 6">
            <a:extLst>
              <a:ext uri="{FF2B5EF4-FFF2-40B4-BE49-F238E27FC236}">
                <a16:creationId xmlns:a16="http://schemas.microsoft.com/office/drawing/2014/main" id="{80537673-BF81-4B36-89A9-88BA88B05AA3}"/>
              </a:ext>
            </a:extLst>
          </p:cNvPr>
          <p:cNvSpPr txBox="1"/>
          <p:nvPr/>
        </p:nvSpPr>
        <p:spPr>
          <a:xfrm>
            <a:off x="4429957" y="2230917"/>
            <a:ext cx="880369" cy="369332"/>
          </a:xfrm>
          <a:prstGeom prst="rect">
            <a:avLst/>
          </a:prstGeom>
          <a:noFill/>
        </p:spPr>
        <p:txBody>
          <a:bodyPr wrap="none" rtlCol="0">
            <a:spAutoFit/>
          </a:bodyPr>
          <a:lstStyle/>
          <a:p>
            <a:r>
              <a:rPr lang="en-US" dirty="0"/>
              <a:t>Name</a:t>
            </a:r>
          </a:p>
        </p:txBody>
      </p:sp>
      <p:sp>
        <p:nvSpPr>
          <p:cNvPr id="8" name="TextBox 7">
            <a:extLst>
              <a:ext uri="{FF2B5EF4-FFF2-40B4-BE49-F238E27FC236}">
                <a16:creationId xmlns:a16="http://schemas.microsoft.com/office/drawing/2014/main" id="{136BFE8F-200B-4E91-808E-BEE9959588DD}"/>
              </a:ext>
            </a:extLst>
          </p:cNvPr>
          <p:cNvSpPr txBox="1"/>
          <p:nvPr/>
        </p:nvSpPr>
        <p:spPr>
          <a:xfrm>
            <a:off x="8135861" y="2295225"/>
            <a:ext cx="974947" cy="369332"/>
          </a:xfrm>
          <a:prstGeom prst="rect">
            <a:avLst/>
          </a:prstGeom>
          <a:noFill/>
        </p:spPr>
        <p:txBody>
          <a:bodyPr wrap="none" rtlCol="0">
            <a:spAutoFit/>
          </a:bodyPr>
          <a:lstStyle/>
          <a:p>
            <a:r>
              <a:rPr lang="en-US" dirty="0"/>
              <a:t>Branch</a:t>
            </a:r>
          </a:p>
        </p:txBody>
      </p:sp>
      <p:sp>
        <p:nvSpPr>
          <p:cNvPr id="9" name="Rectangle 8">
            <a:extLst>
              <a:ext uri="{FF2B5EF4-FFF2-40B4-BE49-F238E27FC236}">
                <a16:creationId xmlns:a16="http://schemas.microsoft.com/office/drawing/2014/main" id="{D5CFFF10-23F3-46C6-AC10-A109DE3823A9}"/>
              </a:ext>
            </a:extLst>
          </p:cNvPr>
          <p:cNvSpPr/>
          <p:nvPr/>
        </p:nvSpPr>
        <p:spPr>
          <a:xfrm>
            <a:off x="0" y="2479891"/>
            <a:ext cx="2157963"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Team Leader</a:t>
            </a:r>
          </a:p>
        </p:txBody>
      </p:sp>
      <p:sp>
        <p:nvSpPr>
          <p:cNvPr id="10" name="TextBox 9">
            <a:extLst>
              <a:ext uri="{FF2B5EF4-FFF2-40B4-BE49-F238E27FC236}">
                <a16:creationId xmlns:a16="http://schemas.microsoft.com/office/drawing/2014/main" id="{26E815FE-BC89-4AB9-82EC-0E36DA1B89EB}"/>
              </a:ext>
            </a:extLst>
          </p:cNvPr>
          <p:cNvSpPr txBox="1"/>
          <p:nvPr/>
        </p:nvSpPr>
        <p:spPr>
          <a:xfrm>
            <a:off x="3666479" y="2953481"/>
            <a:ext cx="1944763" cy="369332"/>
          </a:xfrm>
          <a:prstGeom prst="rect">
            <a:avLst/>
          </a:prstGeom>
          <a:noFill/>
        </p:spPr>
        <p:txBody>
          <a:bodyPr wrap="none" rtlCol="0">
            <a:spAutoFit/>
          </a:bodyPr>
          <a:lstStyle/>
          <a:p>
            <a:r>
              <a:rPr lang="en-US" dirty="0">
                <a:solidFill>
                  <a:srgbClr val="FF0000"/>
                </a:solidFill>
              </a:rPr>
              <a:t>Anil Kumar Saini</a:t>
            </a:r>
          </a:p>
        </p:txBody>
      </p:sp>
      <p:sp>
        <p:nvSpPr>
          <p:cNvPr id="11" name="TextBox 10">
            <a:extLst>
              <a:ext uri="{FF2B5EF4-FFF2-40B4-BE49-F238E27FC236}">
                <a16:creationId xmlns:a16="http://schemas.microsoft.com/office/drawing/2014/main" id="{B4D8C767-2323-4A5E-A012-02106D176FD8}"/>
              </a:ext>
            </a:extLst>
          </p:cNvPr>
          <p:cNvSpPr txBox="1"/>
          <p:nvPr/>
        </p:nvSpPr>
        <p:spPr>
          <a:xfrm>
            <a:off x="7782398" y="2953481"/>
            <a:ext cx="1681871" cy="369332"/>
          </a:xfrm>
          <a:prstGeom prst="rect">
            <a:avLst/>
          </a:prstGeom>
          <a:noFill/>
        </p:spPr>
        <p:txBody>
          <a:bodyPr wrap="none" rtlCol="0">
            <a:spAutoFit/>
          </a:bodyPr>
          <a:lstStyle/>
          <a:p>
            <a:r>
              <a:rPr lang="en-US" dirty="0"/>
              <a:t>B. Tech cs(AI)</a:t>
            </a:r>
          </a:p>
        </p:txBody>
      </p:sp>
      <p:sp>
        <p:nvSpPr>
          <p:cNvPr id="12" name="TextBox 11">
            <a:extLst>
              <a:ext uri="{FF2B5EF4-FFF2-40B4-BE49-F238E27FC236}">
                <a16:creationId xmlns:a16="http://schemas.microsoft.com/office/drawing/2014/main" id="{E5467357-107E-4CC7-90B2-AA2295D5DB68}"/>
              </a:ext>
            </a:extLst>
          </p:cNvPr>
          <p:cNvSpPr txBox="1"/>
          <p:nvPr/>
        </p:nvSpPr>
        <p:spPr>
          <a:xfrm>
            <a:off x="222123" y="2963786"/>
            <a:ext cx="2550698" cy="369332"/>
          </a:xfrm>
          <a:prstGeom prst="rect">
            <a:avLst/>
          </a:prstGeom>
          <a:noFill/>
        </p:spPr>
        <p:txBody>
          <a:bodyPr wrap="none" rtlCol="0">
            <a:spAutoFit/>
          </a:bodyPr>
          <a:lstStyle/>
          <a:p>
            <a:r>
              <a:rPr lang="en-US" dirty="0"/>
              <a:t>2020PUSCEBAIX08945</a:t>
            </a:r>
          </a:p>
        </p:txBody>
      </p:sp>
      <p:sp>
        <p:nvSpPr>
          <p:cNvPr id="13" name="TextBox 12">
            <a:extLst>
              <a:ext uri="{FF2B5EF4-FFF2-40B4-BE49-F238E27FC236}">
                <a16:creationId xmlns:a16="http://schemas.microsoft.com/office/drawing/2014/main" id="{F192B6ED-B491-4A16-B5F8-2C1B3F25F468}"/>
              </a:ext>
            </a:extLst>
          </p:cNvPr>
          <p:cNvSpPr txBox="1"/>
          <p:nvPr/>
        </p:nvSpPr>
        <p:spPr>
          <a:xfrm>
            <a:off x="3693667" y="3773245"/>
            <a:ext cx="1883849" cy="369332"/>
          </a:xfrm>
          <a:prstGeom prst="rect">
            <a:avLst/>
          </a:prstGeom>
          <a:noFill/>
        </p:spPr>
        <p:txBody>
          <a:bodyPr wrap="none" rtlCol="0">
            <a:spAutoFit/>
          </a:bodyPr>
          <a:lstStyle/>
          <a:p>
            <a:r>
              <a:rPr lang="en-US" dirty="0">
                <a:solidFill>
                  <a:srgbClr val="FF0000"/>
                </a:solidFill>
              </a:rPr>
              <a:t>Pratham Goyal</a:t>
            </a:r>
          </a:p>
        </p:txBody>
      </p:sp>
      <p:sp>
        <p:nvSpPr>
          <p:cNvPr id="14" name="TextBox 13">
            <a:extLst>
              <a:ext uri="{FF2B5EF4-FFF2-40B4-BE49-F238E27FC236}">
                <a16:creationId xmlns:a16="http://schemas.microsoft.com/office/drawing/2014/main" id="{FAFBA214-8292-47B4-A55A-FD6F28A08B8D}"/>
              </a:ext>
            </a:extLst>
          </p:cNvPr>
          <p:cNvSpPr txBox="1"/>
          <p:nvPr/>
        </p:nvSpPr>
        <p:spPr>
          <a:xfrm>
            <a:off x="7782398" y="3779195"/>
            <a:ext cx="1681871" cy="369332"/>
          </a:xfrm>
          <a:prstGeom prst="rect">
            <a:avLst/>
          </a:prstGeom>
          <a:noFill/>
        </p:spPr>
        <p:txBody>
          <a:bodyPr wrap="none" rtlCol="0">
            <a:spAutoFit/>
          </a:bodyPr>
          <a:lstStyle/>
          <a:p>
            <a:r>
              <a:rPr lang="en-US" dirty="0"/>
              <a:t>B. Tech cs(AI)</a:t>
            </a:r>
          </a:p>
        </p:txBody>
      </p:sp>
      <p:sp>
        <p:nvSpPr>
          <p:cNvPr id="15" name="TextBox 14">
            <a:extLst>
              <a:ext uri="{FF2B5EF4-FFF2-40B4-BE49-F238E27FC236}">
                <a16:creationId xmlns:a16="http://schemas.microsoft.com/office/drawing/2014/main" id="{81B6A396-57E2-42E6-8E52-357A57A255C4}"/>
              </a:ext>
            </a:extLst>
          </p:cNvPr>
          <p:cNvSpPr txBox="1"/>
          <p:nvPr/>
        </p:nvSpPr>
        <p:spPr>
          <a:xfrm>
            <a:off x="222123" y="3796403"/>
            <a:ext cx="2550698" cy="369332"/>
          </a:xfrm>
          <a:prstGeom prst="rect">
            <a:avLst/>
          </a:prstGeom>
          <a:noFill/>
        </p:spPr>
        <p:txBody>
          <a:bodyPr wrap="none" rtlCol="0">
            <a:spAutoFit/>
          </a:bodyPr>
          <a:lstStyle/>
          <a:p>
            <a:r>
              <a:rPr lang="en-US" dirty="0"/>
              <a:t>2020PUSCEBAIX08645</a:t>
            </a:r>
          </a:p>
        </p:txBody>
      </p:sp>
      <p:sp>
        <p:nvSpPr>
          <p:cNvPr id="16" name="TextBox 15">
            <a:extLst>
              <a:ext uri="{FF2B5EF4-FFF2-40B4-BE49-F238E27FC236}">
                <a16:creationId xmlns:a16="http://schemas.microsoft.com/office/drawing/2014/main" id="{3BD75ACF-5C43-4950-985C-99F6B0333FFA}"/>
              </a:ext>
            </a:extLst>
          </p:cNvPr>
          <p:cNvSpPr txBox="1"/>
          <p:nvPr/>
        </p:nvSpPr>
        <p:spPr>
          <a:xfrm>
            <a:off x="3747857" y="4554250"/>
            <a:ext cx="1619354" cy="369332"/>
          </a:xfrm>
          <a:prstGeom prst="rect">
            <a:avLst/>
          </a:prstGeom>
          <a:noFill/>
        </p:spPr>
        <p:txBody>
          <a:bodyPr wrap="none" rtlCol="0">
            <a:spAutoFit/>
          </a:bodyPr>
          <a:lstStyle/>
          <a:p>
            <a:r>
              <a:rPr lang="en-US" dirty="0">
                <a:solidFill>
                  <a:srgbClr val="FF0000"/>
                </a:solidFill>
              </a:rPr>
              <a:t>Rani Rathore</a:t>
            </a:r>
          </a:p>
        </p:txBody>
      </p:sp>
      <p:sp>
        <p:nvSpPr>
          <p:cNvPr id="17" name="TextBox 16">
            <a:extLst>
              <a:ext uri="{FF2B5EF4-FFF2-40B4-BE49-F238E27FC236}">
                <a16:creationId xmlns:a16="http://schemas.microsoft.com/office/drawing/2014/main" id="{6BFE3E72-80AD-41B2-8B4B-96F918DDD979}"/>
              </a:ext>
            </a:extLst>
          </p:cNvPr>
          <p:cNvSpPr txBox="1"/>
          <p:nvPr/>
        </p:nvSpPr>
        <p:spPr>
          <a:xfrm>
            <a:off x="7863776" y="4554250"/>
            <a:ext cx="1681871" cy="369332"/>
          </a:xfrm>
          <a:prstGeom prst="rect">
            <a:avLst/>
          </a:prstGeom>
          <a:noFill/>
        </p:spPr>
        <p:txBody>
          <a:bodyPr wrap="none" rtlCol="0">
            <a:spAutoFit/>
          </a:bodyPr>
          <a:lstStyle/>
          <a:p>
            <a:r>
              <a:rPr lang="en-US" dirty="0"/>
              <a:t>B. Tech cs(AI)</a:t>
            </a:r>
          </a:p>
        </p:txBody>
      </p:sp>
      <p:sp>
        <p:nvSpPr>
          <p:cNvPr id="18" name="TextBox 17">
            <a:extLst>
              <a:ext uri="{FF2B5EF4-FFF2-40B4-BE49-F238E27FC236}">
                <a16:creationId xmlns:a16="http://schemas.microsoft.com/office/drawing/2014/main" id="{49DFB835-1BD1-4D4C-8D63-B33A29AB8E93}"/>
              </a:ext>
            </a:extLst>
          </p:cNvPr>
          <p:cNvSpPr txBox="1"/>
          <p:nvPr/>
        </p:nvSpPr>
        <p:spPr>
          <a:xfrm>
            <a:off x="222123" y="4554250"/>
            <a:ext cx="2550698" cy="369332"/>
          </a:xfrm>
          <a:prstGeom prst="rect">
            <a:avLst/>
          </a:prstGeom>
          <a:noFill/>
        </p:spPr>
        <p:txBody>
          <a:bodyPr wrap="none" rtlCol="0">
            <a:spAutoFit/>
          </a:bodyPr>
          <a:lstStyle/>
          <a:p>
            <a:r>
              <a:rPr lang="en-US" dirty="0"/>
              <a:t>2020PUSCEBAIX08719</a:t>
            </a:r>
          </a:p>
        </p:txBody>
      </p:sp>
      <p:sp>
        <p:nvSpPr>
          <p:cNvPr id="19" name="TextBox 18">
            <a:extLst>
              <a:ext uri="{FF2B5EF4-FFF2-40B4-BE49-F238E27FC236}">
                <a16:creationId xmlns:a16="http://schemas.microsoft.com/office/drawing/2014/main" id="{85D4B31E-DFAD-460A-8CE6-09F2559AEB2E}"/>
              </a:ext>
            </a:extLst>
          </p:cNvPr>
          <p:cNvSpPr txBox="1"/>
          <p:nvPr/>
        </p:nvSpPr>
        <p:spPr>
          <a:xfrm>
            <a:off x="3747857" y="5270661"/>
            <a:ext cx="1707519" cy="369332"/>
          </a:xfrm>
          <a:prstGeom prst="rect">
            <a:avLst/>
          </a:prstGeom>
          <a:noFill/>
        </p:spPr>
        <p:txBody>
          <a:bodyPr wrap="none" rtlCol="0">
            <a:spAutoFit/>
          </a:bodyPr>
          <a:lstStyle/>
          <a:p>
            <a:r>
              <a:rPr lang="en-US" dirty="0">
                <a:solidFill>
                  <a:srgbClr val="FF0000"/>
                </a:solidFill>
              </a:rPr>
              <a:t>Ronak Verma</a:t>
            </a:r>
          </a:p>
        </p:txBody>
      </p:sp>
      <p:sp>
        <p:nvSpPr>
          <p:cNvPr id="20" name="TextBox 19">
            <a:extLst>
              <a:ext uri="{FF2B5EF4-FFF2-40B4-BE49-F238E27FC236}">
                <a16:creationId xmlns:a16="http://schemas.microsoft.com/office/drawing/2014/main" id="{AE85DD2B-CA37-4314-91EC-D7BDA7E95AE5}"/>
              </a:ext>
            </a:extLst>
          </p:cNvPr>
          <p:cNvSpPr txBox="1"/>
          <p:nvPr/>
        </p:nvSpPr>
        <p:spPr>
          <a:xfrm>
            <a:off x="7863776" y="5270661"/>
            <a:ext cx="1681871" cy="369332"/>
          </a:xfrm>
          <a:prstGeom prst="rect">
            <a:avLst/>
          </a:prstGeom>
          <a:noFill/>
        </p:spPr>
        <p:txBody>
          <a:bodyPr wrap="none" rtlCol="0">
            <a:spAutoFit/>
          </a:bodyPr>
          <a:lstStyle/>
          <a:p>
            <a:r>
              <a:rPr lang="en-US" dirty="0"/>
              <a:t>B. Tech cs(AI)</a:t>
            </a:r>
          </a:p>
        </p:txBody>
      </p:sp>
      <p:sp>
        <p:nvSpPr>
          <p:cNvPr id="21" name="TextBox 20">
            <a:extLst>
              <a:ext uri="{FF2B5EF4-FFF2-40B4-BE49-F238E27FC236}">
                <a16:creationId xmlns:a16="http://schemas.microsoft.com/office/drawing/2014/main" id="{524CF630-1CE3-46F2-8CF1-62C5039356B0}"/>
              </a:ext>
            </a:extLst>
          </p:cNvPr>
          <p:cNvSpPr txBox="1"/>
          <p:nvPr/>
        </p:nvSpPr>
        <p:spPr>
          <a:xfrm>
            <a:off x="222123" y="5270661"/>
            <a:ext cx="2550698" cy="369332"/>
          </a:xfrm>
          <a:prstGeom prst="rect">
            <a:avLst/>
          </a:prstGeom>
          <a:noFill/>
        </p:spPr>
        <p:txBody>
          <a:bodyPr wrap="none" rtlCol="0">
            <a:spAutoFit/>
          </a:bodyPr>
          <a:lstStyle/>
          <a:p>
            <a:r>
              <a:rPr lang="en-US" dirty="0"/>
              <a:t>2020PUSCEBAIX08477</a:t>
            </a:r>
          </a:p>
        </p:txBody>
      </p:sp>
      <p:sp>
        <p:nvSpPr>
          <p:cNvPr id="22" name="Rectangle 21">
            <a:extLst>
              <a:ext uri="{FF2B5EF4-FFF2-40B4-BE49-F238E27FC236}">
                <a16:creationId xmlns:a16="http://schemas.microsoft.com/office/drawing/2014/main" id="{2BFA220A-7D9B-48F1-AE7E-04B3E06E9058}"/>
              </a:ext>
            </a:extLst>
          </p:cNvPr>
          <p:cNvSpPr/>
          <p:nvPr/>
        </p:nvSpPr>
        <p:spPr>
          <a:xfrm>
            <a:off x="0" y="3438198"/>
            <a:ext cx="2037737"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Team Member</a:t>
            </a:r>
          </a:p>
        </p:txBody>
      </p:sp>
    </p:spTree>
    <p:extLst>
      <p:ext uri="{BB962C8B-B14F-4D97-AF65-F5344CB8AC3E}">
        <p14:creationId xmlns:p14="http://schemas.microsoft.com/office/powerpoint/2010/main" val="18112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530699-5256-4826-8710-0E812CE98385}"/>
              </a:ext>
            </a:extLst>
          </p:cNvPr>
          <p:cNvSpPr txBox="1"/>
          <p:nvPr/>
        </p:nvSpPr>
        <p:spPr>
          <a:xfrm>
            <a:off x="3675357" y="372862"/>
            <a:ext cx="6347534" cy="923330"/>
          </a:xfrm>
          <a:prstGeom prst="rect">
            <a:avLst/>
          </a:prstGeom>
          <a:noFill/>
        </p:spPr>
        <p:txBody>
          <a:bodyPr wrap="square" rtlCol="0">
            <a:spAutoFit/>
          </a:bodyPr>
          <a:lstStyle/>
          <a:p>
            <a:r>
              <a:rPr lang="en-US" sz="5400" dirty="0">
                <a:solidFill>
                  <a:schemeClr val="accent1">
                    <a:lumMod val="75000"/>
                  </a:schemeClr>
                </a:solidFill>
                <a:latin typeface="Arial Rounded MT Bold" panose="020F0704030504030204" pitchFamily="34" charset="0"/>
              </a:rPr>
              <a:t>Friendly Chatbot</a:t>
            </a:r>
            <a:endParaRPr lang="en-US" sz="5400" dirty="0"/>
          </a:p>
        </p:txBody>
      </p:sp>
      <p:sp>
        <p:nvSpPr>
          <p:cNvPr id="5" name="TextBox 4">
            <a:extLst>
              <a:ext uri="{FF2B5EF4-FFF2-40B4-BE49-F238E27FC236}">
                <a16:creationId xmlns:a16="http://schemas.microsoft.com/office/drawing/2014/main" id="{24B8B668-6128-4F1F-B636-A79E21E82656}"/>
              </a:ext>
            </a:extLst>
          </p:cNvPr>
          <p:cNvSpPr txBox="1"/>
          <p:nvPr/>
        </p:nvSpPr>
        <p:spPr>
          <a:xfrm>
            <a:off x="4935983" y="1216293"/>
            <a:ext cx="2121093" cy="646331"/>
          </a:xfrm>
          <a:prstGeom prst="rect">
            <a:avLst/>
          </a:prstGeom>
          <a:noFill/>
        </p:spPr>
        <p:txBody>
          <a:bodyPr wrap="none" rtlCol="0">
            <a:spAutoFit/>
          </a:bodyPr>
          <a:lstStyle/>
          <a:p>
            <a:r>
              <a:rPr lang="en-US" sz="3600" b="1" dirty="0"/>
              <a:t>Abstract</a:t>
            </a:r>
            <a:r>
              <a:rPr lang="en-US" dirty="0"/>
              <a:t> </a:t>
            </a:r>
          </a:p>
        </p:txBody>
      </p:sp>
      <p:sp>
        <p:nvSpPr>
          <p:cNvPr id="6" name="Rectangle 5">
            <a:extLst>
              <a:ext uri="{FF2B5EF4-FFF2-40B4-BE49-F238E27FC236}">
                <a16:creationId xmlns:a16="http://schemas.microsoft.com/office/drawing/2014/main" id="{85ED95C6-64CF-414B-9F9E-51F33EE116FF}"/>
              </a:ext>
            </a:extLst>
          </p:cNvPr>
          <p:cNvSpPr/>
          <p:nvPr/>
        </p:nvSpPr>
        <p:spPr>
          <a:xfrm>
            <a:off x="763478" y="1862623"/>
            <a:ext cx="4607512" cy="385459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0" i="0" dirty="0">
                <a:solidFill>
                  <a:srgbClr val="444444"/>
                </a:solidFill>
                <a:effectLst/>
                <a:latin typeface="Georgia" panose="02040502050405020303" pitchFamily="18" charset="0"/>
              </a:rPr>
              <a:t>A chatbot is an intelligent piece of software that is capable of communicating and performing actions similar to a human. Chatbots are used a lot in customer interaction, marketing on social network sites and instantly messaging the client.</a:t>
            </a:r>
          </a:p>
          <a:p>
            <a:pPr algn="ctr"/>
            <a:r>
              <a:rPr lang="en-US" dirty="0">
                <a:solidFill>
                  <a:srgbClr val="4A4A4A"/>
                </a:solidFill>
                <a:latin typeface="Georgia" panose="02040502050405020303" pitchFamily="18" charset="0"/>
              </a:rPr>
              <a:t>Almost 30 percent of the tasks are performed by the chatbots in any company. Companies employ these chatbots for services like customer support, to deliver information, etc.</a:t>
            </a:r>
            <a:r>
              <a:rPr lang="en-US" b="0" i="0" dirty="0">
                <a:solidFill>
                  <a:srgbClr val="444444"/>
                </a:solidFill>
                <a:effectLst/>
                <a:latin typeface="Georgia" panose="02040502050405020303" pitchFamily="18" charset="0"/>
              </a:rPr>
              <a:t> </a:t>
            </a:r>
            <a:endParaRPr lang="en-US" dirty="0">
              <a:latin typeface="Georgia" panose="02040502050405020303" pitchFamily="18" charset="0"/>
            </a:endParaRPr>
          </a:p>
        </p:txBody>
      </p:sp>
      <p:sp>
        <p:nvSpPr>
          <p:cNvPr id="7" name="Rectangle 6">
            <a:extLst>
              <a:ext uri="{FF2B5EF4-FFF2-40B4-BE49-F238E27FC236}">
                <a16:creationId xmlns:a16="http://schemas.microsoft.com/office/drawing/2014/main" id="{DEC0997E-1446-4D92-9E2C-1B8363F34A63}"/>
              </a:ext>
            </a:extLst>
          </p:cNvPr>
          <p:cNvSpPr/>
          <p:nvPr/>
        </p:nvSpPr>
        <p:spPr>
          <a:xfrm>
            <a:off x="6605653" y="1862623"/>
            <a:ext cx="5139504" cy="377908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rgbClr val="4A4A4A"/>
                </a:solidFill>
                <a:latin typeface="Arial" panose="020B0604020202020204" pitchFamily="34" charset="0"/>
                <a:cs typeface="Arial" panose="020B0604020202020204" pitchFamily="34" charset="0"/>
              </a:rPr>
              <a:t>We have tried to create a Chatbot that could do some basic tasks and answer to some questions.</a:t>
            </a:r>
          </a:p>
          <a:p>
            <a:pPr algn="ctr"/>
            <a:r>
              <a:rPr lang="en-US" dirty="0">
                <a:solidFill>
                  <a:srgbClr val="4A4A4A"/>
                </a:solidFill>
                <a:latin typeface="Arial" panose="020B0604020202020204" pitchFamily="34" charset="0"/>
                <a:cs typeface="Arial" panose="020B0604020202020204" pitchFamily="34" charset="0"/>
              </a:rPr>
              <a:t>The User can either type the question or can use the voice command mode and the bot will try to answer the question or perform the task that the user wants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18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76612-F082-41BC-A4DE-2AC323F464E3}"/>
              </a:ext>
            </a:extLst>
          </p:cNvPr>
          <p:cNvSpPr txBox="1"/>
          <p:nvPr/>
        </p:nvSpPr>
        <p:spPr>
          <a:xfrm>
            <a:off x="1931437" y="373224"/>
            <a:ext cx="9088016" cy="1015663"/>
          </a:xfrm>
          <a:prstGeom prst="rect">
            <a:avLst/>
          </a:prstGeom>
          <a:noFill/>
        </p:spPr>
        <p:txBody>
          <a:bodyPr wrap="square" rtlCol="0">
            <a:spAutoFit/>
          </a:bodyPr>
          <a:lstStyle/>
          <a:p>
            <a:r>
              <a:rPr lang="en-IN" sz="6000" b="1" dirty="0">
                <a:solidFill>
                  <a:srgbClr val="C00000"/>
                </a:solidFill>
              </a:rPr>
              <a:t>Research Methodology</a:t>
            </a:r>
          </a:p>
        </p:txBody>
      </p:sp>
      <p:sp>
        <p:nvSpPr>
          <p:cNvPr id="3" name="TextBox 2">
            <a:extLst>
              <a:ext uri="{FF2B5EF4-FFF2-40B4-BE49-F238E27FC236}">
                <a16:creationId xmlns:a16="http://schemas.microsoft.com/office/drawing/2014/main" id="{C76CDA2C-53CA-4594-A620-AD89190CA5A1}"/>
              </a:ext>
            </a:extLst>
          </p:cNvPr>
          <p:cNvSpPr txBox="1"/>
          <p:nvPr/>
        </p:nvSpPr>
        <p:spPr>
          <a:xfrm>
            <a:off x="1156996" y="1560359"/>
            <a:ext cx="7735077" cy="2308324"/>
          </a:xfrm>
          <a:prstGeom prst="rect">
            <a:avLst/>
          </a:prstGeom>
          <a:noFill/>
        </p:spPr>
        <p:txBody>
          <a:bodyPr wrap="square" rtlCol="0">
            <a:spAutoFit/>
          </a:bodyPr>
          <a:lstStyle/>
          <a:p>
            <a:r>
              <a:rPr lang="en-IN" dirty="0"/>
              <a:t>We made a Chatbot using NLTK library and python text to speech -:</a:t>
            </a:r>
          </a:p>
          <a:p>
            <a:endParaRPr lang="en-IN" dirty="0"/>
          </a:p>
          <a:p>
            <a:r>
              <a:rPr lang="en-IN" dirty="0"/>
              <a:t>so we need to do some research on NLTK and converting text to speech and recognizing text.</a:t>
            </a:r>
          </a:p>
          <a:p>
            <a:r>
              <a:rPr lang="en-IN" dirty="0"/>
              <a:t>We looked on several sites and resources to learn more about functioning of NLTK and pyttsx3 and speech recognition functions </a:t>
            </a:r>
            <a:r>
              <a:rPr lang="en-IN" dirty="0" err="1"/>
              <a:t>fo</a:t>
            </a:r>
            <a:r>
              <a:rPr lang="en-IN" dirty="0"/>
              <a:t> python</a:t>
            </a:r>
          </a:p>
          <a:p>
            <a:endParaRPr lang="en-IN" dirty="0"/>
          </a:p>
        </p:txBody>
      </p:sp>
      <p:sp>
        <p:nvSpPr>
          <p:cNvPr id="4" name="TextBox 3">
            <a:extLst>
              <a:ext uri="{FF2B5EF4-FFF2-40B4-BE49-F238E27FC236}">
                <a16:creationId xmlns:a16="http://schemas.microsoft.com/office/drawing/2014/main" id="{DF4AAA16-7F51-4C24-B3B0-3B3783A5DDB2}"/>
              </a:ext>
            </a:extLst>
          </p:cNvPr>
          <p:cNvSpPr txBox="1"/>
          <p:nvPr/>
        </p:nvSpPr>
        <p:spPr>
          <a:xfrm>
            <a:off x="1156996" y="4040155"/>
            <a:ext cx="8014996" cy="2031325"/>
          </a:xfrm>
          <a:prstGeom prst="rect">
            <a:avLst/>
          </a:prstGeom>
          <a:noFill/>
        </p:spPr>
        <p:txBody>
          <a:bodyPr wrap="square" rtlCol="0">
            <a:spAutoFit/>
          </a:bodyPr>
          <a:lstStyle/>
          <a:p>
            <a:r>
              <a:rPr lang="en-IN" dirty="0"/>
              <a:t>The chatbot can give some good replies so we have made hard coded replies in </a:t>
            </a:r>
            <a:r>
              <a:rPr lang="en-IN" dirty="0" err="1"/>
              <a:t>intents.json</a:t>
            </a:r>
            <a:r>
              <a:rPr lang="en-IN" dirty="0"/>
              <a:t> file where the bot will try to recognise the tag and give reply according to it.</a:t>
            </a:r>
          </a:p>
          <a:p>
            <a:endParaRPr lang="en-IN" dirty="0"/>
          </a:p>
          <a:p>
            <a:r>
              <a:rPr lang="en-IN" dirty="0"/>
              <a:t>Along with it some operations are also added like opening web pages, searching meaning etc.</a:t>
            </a:r>
          </a:p>
          <a:p>
            <a:endParaRPr lang="en-IN" dirty="0"/>
          </a:p>
        </p:txBody>
      </p:sp>
    </p:spTree>
    <p:extLst>
      <p:ext uri="{BB962C8B-B14F-4D97-AF65-F5344CB8AC3E}">
        <p14:creationId xmlns:p14="http://schemas.microsoft.com/office/powerpoint/2010/main" val="333021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67453-620E-4E0A-B9A0-D3A3D9594720}"/>
              </a:ext>
            </a:extLst>
          </p:cNvPr>
          <p:cNvSpPr txBox="1"/>
          <p:nvPr/>
        </p:nvSpPr>
        <p:spPr>
          <a:xfrm>
            <a:off x="1586204" y="1474236"/>
            <a:ext cx="6783355" cy="4401205"/>
          </a:xfrm>
          <a:prstGeom prst="rect">
            <a:avLst/>
          </a:prstGeom>
          <a:noFill/>
        </p:spPr>
        <p:txBody>
          <a:bodyPr wrap="square" rtlCol="0">
            <a:spAutoFit/>
          </a:bodyPr>
          <a:lstStyle/>
          <a:p>
            <a:pPr marL="342900" indent="-342900">
              <a:buAutoNum type="arabicPeriod"/>
            </a:pPr>
            <a:r>
              <a:rPr lang="en-IN" sz="2000" dirty="0"/>
              <a:t>The User will enter the input like a operation or conversation.</a:t>
            </a:r>
          </a:p>
          <a:p>
            <a:endParaRPr lang="en-IN" sz="2000" dirty="0"/>
          </a:p>
          <a:p>
            <a:r>
              <a:rPr lang="en-IN" sz="2000" dirty="0"/>
              <a:t>2.  Then the Bot will try to recognize whether it is a       	conversation or a task.</a:t>
            </a:r>
          </a:p>
          <a:p>
            <a:pPr marL="342900" indent="-342900">
              <a:buAutoNum type="arabicPeriod"/>
            </a:pPr>
            <a:endParaRPr lang="en-IN" sz="2000" dirty="0"/>
          </a:p>
          <a:p>
            <a:r>
              <a:rPr lang="en-IN" sz="2000" dirty="0"/>
              <a:t>3.  If the given input is task, it will perform the task and 	will print the result in chatbot window(</a:t>
            </a:r>
            <a:r>
              <a:rPr lang="en-IN" sz="2000" dirty="0" err="1"/>
              <a:t>gui</a:t>
            </a:r>
            <a:r>
              <a:rPr lang="en-IN" sz="2000" dirty="0"/>
              <a:t>)</a:t>
            </a:r>
          </a:p>
          <a:p>
            <a:r>
              <a:rPr lang="en-IN" sz="2000" dirty="0"/>
              <a:t>     otherwise it will try to give reply from the intents file           </a:t>
            </a:r>
          </a:p>
          <a:p>
            <a:r>
              <a:rPr lang="en-IN" sz="2000" dirty="0"/>
              <a:t>     hardcoded responses are present.</a:t>
            </a:r>
          </a:p>
          <a:p>
            <a:endParaRPr lang="en-IN" sz="2000" dirty="0"/>
          </a:p>
          <a:p>
            <a:r>
              <a:rPr lang="en-IN" sz="2000" dirty="0"/>
              <a:t>4.  After completing this, the user can again enter a        	command and this whole process will repeat 	again.</a:t>
            </a:r>
          </a:p>
        </p:txBody>
      </p:sp>
    </p:spTree>
    <p:extLst>
      <p:ext uri="{BB962C8B-B14F-4D97-AF65-F5344CB8AC3E}">
        <p14:creationId xmlns:p14="http://schemas.microsoft.com/office/powerpoint/2010/main" val="196164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8F7DF3-21AB-441E-B493-3EA7A75D2B54}"/>
              </a:ext>
            </a:extLst>
          </p:cNvPr>
          <p:cNvSpPr txBox="1"/>
          <p:nvPr/>
        </p:nvSpPr>
        <p:spPr>
          <a:xfrm>
            <a:off x="3219061" y="130473"/>
            <a:ext cx="6755363" cy="1200329"/>
          </a:xfrm>
          <a:prstGeom prst="rect">
            <a:avLst/>
          </a:prstGeom>
          <a:noFill/>
        </p:spPr>
        <p:txBody>
          <a:bodyPr wrap="square" rtlCol="0">
            <a:spAutoFit/>
          </a:bodyPr>
          <a:lstStyle/>
          <a:p>
            <a:r>
              <a:rPr lang="en-IN" sz="7200" b="1" dirty="0">
                <a:solidFill>
                  <a:srgbClr val="C00000"/>
                </a:solidFill>
              </a:rPr>
              <a:t>FLOWCHART</a:t>
            </a:r>
          </a:p>
        </p:txBody>
      </p:sp>
    </p:spTree>
    <p:extLst>
      <p:ext uri="{BB962C8B-B14F-4D97-AF65-F5344CB8AC3E}">
        <p14:creationId xmlns:p14="http://schemas.microsoft.com/office/powerpoint/2010/main" val="151389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F3C4D2-2041-4818-AB2D-E857AF75814F}"/>
              </a:ext>
            </a:extLst>
          </p:cNvPr>
          <p:cNvSpPr/>
          <p:nvPr/>
        </p:nvSpPr>
        <p:spPr>
          <a:xfrm>
            <a:off x="2466702" y="907715"/>
            <a:ext cx="750718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Tools And Technology</a:t>
            </a:r>
          </a:p>
        </p:txBody>
      </p:sp>
      <p:cxnSp>
        <p:nvCxnSpPr>
          <p:cNvPr id="4" name="Straight Connector 3">
            <a:extLst>
              <a:ext uri="{FF2B5EF4-FFF2-40B4-BE49-F238E27FC236}">
                <a16:creationId xmlns:a16="http://schemas.microsoft.com/office/drawing/2014/main" id="{9EBA63E9-ED82-46A1-9818-25360D13BED9}"/>
              </a:ext>
            </a:extLst>
          </p:cNvPr>
          <p:cNvCxnSpPr>
            <a:cxnSpLocks/>
            <a:endCxn id="14" idx="3"/>
          </p:cNvCxnSpPr>
          <p:nvPr/>
        </p:nvCxnSpPr>
        <p:spPr>
          <a:xfrm flipH="1">
            <a:off x="1669908" y="1953088"/>
            <a:ext cx="3896392" cy="1163165"/>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D5ABEBFF-DCF5-43E6-8EA1-8BB6DAE9282B}"/>
              </a:ext>
            </a:extLst>
          </p:cNvPr>
          <p:cNvCxnSpPr>
            <a:cxnSpLocks/>
            <a:stCxn id="13" idx="3"/>
            <a:endCxn id="15" idx="3"/>
          </p:cNvCxnSpPr>
          <p:nvPr/>
        </p:nvCxnSpPr>
        <p:spPr>
          <a:xfrm flipH="1">
            <a:off x="2692421" y="2055312"/>
            <a:ext cx="2741066" cy="2075973"/>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4F7DE392-7CED-4D88-8DA4-22ADE1C7253F}"/>
              </a:ext>
            </a:extLst>
          </p:cNvPr>
          <p:cNvCxnSpPr>
            <a:cxnSpLocks/>
            <a:stCxn id="13" idx="5"/>
            <a:endCxn id="16" idx="0"/>
          </p:cNvCxnSpPr>
          <p:nvPr/>
        </p:nvCxnSpPr>
        <p:spPr>
          <a:xfrm>
            <a:off x="5628088" y="2055312"/>
            <a:ext cx="2674956" cy="2414093"/>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BA5EE3CE-B7B6-4A35-B2AE-F0E96414429B}"/>
              </a:ext>
            </a:extLst>
          </p:cNvPr>
          <p:cNvCxnSpPr>
            <a:cxnSpLocks/>
            <a:stCxn id="13" idx="5"/>
            <a:endCxn id="17" idx="1"/>
          </p:cNvCxnSpPr>
          <p:nvPr/>
        </p:nvCxnSpPr>
        <p:spPr>
          <a:xfrm>
            <a:off x="5628088" y="2055312"/>
            <a:ext cx="3696645" cy="197515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43DE9E7C-D004-47F1-9E9D-64B17E93C10B}"/>
              </a:ext>
            </a:extLst>
          </p:cNvPr>
          <p:cNvCxnSpPr>
            <a:cxnSpLocks/>
            <a:endCxn id="18" idx="1"/>
          </p:cNvCxnSpPr>
          <p:nvPr/>
        </p:nvCxnSpPr>
        <p:spPr>
          <a:xfrm>
            <a:off x="5566299" y="1997476"/>
            <a:ext cx="4615128" cy="1063101"/>
          </a:xfrm>
          <a:prstGeom prst="line">
            <a:avLst/>
          </a:prstGeom>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973AB302-4FCA-44DE-AAD5-9B6CD32642D9}"/>
              </a:ext>
            </a:extLst>
          </p:cNvPr>
          <p:cNvSpPr/>
          <p:nvPr/>
        </p:nvSpPr>
        <p:spPr>
          <a:xfrm>
            <a:off x="5393184" y="1862104"/>
            <a:ext cx="275207" cy="226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2250D2E-8B27-4996-AF6E-1FD468FD593D}"/>
              </a:ext>
            </a:extLst>
          </p:cNvPr>
          <p:cNvSpPr/>
          <p:nvPr/>
        </p:nvSpPr>
        <p:spPr>
          <a:xfrm>
            <a:off x="107438" y="2770024"/>
            <a:ext cx="1562470" cy="69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5" name="Rectangle 14">
            <a:extLst>
              <a:ext uri="{FF2B5EF4-FFF2-40B4-BE49-F238E27FC236}">
                <a16:creationId xmlns:a16="http://schemas.microsoft.com/office/drawing/2014/main" id="{9C736A41-BCD7-4BEA-B5D7-FDA0F5CEFE95}"/>
              </a:ext>
            </a:extLst>
          </p:cNvPr>
          <p:cNvSpPr/>
          <p:nvPr/>
        </p:nvSpPr>
        <p:spPr>
          <a:xfrm>
            <a:off x="979031" y="3700717"/>
            <a:ext cx="1713390" cy="861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Nltk</a:t>
            </a:r>
          </a:p>
        </p:txBody>
      </p:sp>
      <p:sp>
        <p:nvSpPr>
          <p:cNvPr id="16" name="Rectangle 15">
            <a:extLst>
              <a:ext uri="{FF2B5EF4-FFF2-40B4-BE49-F238E27FC236}">
                <a16:creationId xmlns:a16="http://schemas.microsoft.com/office/drawing/2014/main" id="{3C4CF81A-EB66-4F56-8366-D3A5348CE466}"/>
              </a:ext>
            </a:extLst>
          </p:cNvPr>
          <p:cNvSpPr/>
          <p:nvPr/>
        </p:nvSpPr>
        <p:spPr>
          <a:xfrm>
            <a:off x="7415277" y="4469405"/>
            <a:ext cx="1775534" cy="79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Flow</a:t>
            </a:r>
          </a:p>
        </p:txBody>
      </p:sp>
      <p:sp>
        <p:nvSpPr>
          <p:cNvPr id="17" name="Rectangle 16">
            <a:extLst>
              <a:ext uri="{FF2B5EF4-FFF2-40B4-BE49-F238E27FC236}">
                <a16:creationId xmlns:a16="http://schemas.microsoft.com/office/drawing/2014/main" id="{65D33874-2255-46DF-B8BF-D65278439B49}"/>
              </a:ext>
            </a:extLst>
          </p:cNvPr>
          <p:cNvSpPr/>
          <p:nvPr/>
        </p:nvSpPr>
        <p:spPr>
          <a:xfrm>
            <a:off x="9324733" y="3635405"/>
            <a:ext cx="1713388" cy="79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Keras</a:t>
            </a:r>
          </a:p>
        </p:txBody>
      </p:sp>
      <p:sp>
        <p:nvSpPr>
          <p:cNvPr id="18" name="Rectangle 17">
            <a:extLst>
              <a:ext uri="{FF2B5EF4-FFF2-40B4-BE49-F238E27FC236}">
                <a16:creationId xmlns:a16="http://schemas.microsoft.com/office/drawing/2014/main" id="{968DECE6-C158-49BF-B203-31523F7730F4}"/>
              </a:ext>
            </a:extLst>
          </p:cNvPr>
          <p:cNvSpPr/>
          <p:nvPr/>
        </p:nvSpPr>
        <p:spPr>
          <a:xfrm>
            <a:off x="10181427" y="2692154"/>
            <a:ext cx="1784412" cy="736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Pycharm</a:t>
            </a:r>
            <a:endParaRPr lang="en-US" dirty="0"/>
          </a:p>
        </p:txBody>
      </p:sp>
      <p:sp>
        <p:nvSpPr>
          <p:cNvPr id="7" name="TextBox 6">
            <a:extLst>
              <a:ext uri="{FF2B5EF4-FFF2-40B4-BE49-F238E27FC236}">
                <a16:creationId xmlns:a16="http://schemas.microsoft.com/office/drawing/2014/main" id="{12D57A16-CF97-405E-A001-68EB2BDBAD9E}"/>
              </a:ext>
            </a:extLst>
          </p:cNvPr>
          <p:cNvSpPr txBox="1"/>
          <p:nvPr/>
        </p:nvSpPr>
        <p:spPr>
          <a:xfrm>
            <a:off x="4343845" y="4168065"/>
            <a:ext cx="1324546" cy="732408"/>
          </a:xfrm>
          <a:prstGeom prst="rect">
            <a:avLst/>
          </a:prstGeom>
          <a:noFill/>
        </p:spPr>
        <p:txBody>
          <a:bodyPr wrap="square" rtlCol="0">
            <a:spAutoFit/>
          </a:bodyPr>
          <a:lstStyle/>
          <a:p>
            <a:endParaRPr lang="en-IN" dirty="0"/>
          </a:p>
        </p:txBody>
      </p:sp>
      <p:sp>
        <p:nvSpPr>
          <p:cNvPr id="19" name="Rectangle 18">
            <a:extLst>
              <a:ext uri="{FF2B5EF4-FFF2-40B4-BE49-F238E27FC236}">
                <a16:creationId xmlns:a16="http://schemas.microsoft.com/office/drawing/2014/main" id="{73388B48-CA3F-4FBB-BCFB-A07379CCD8E4}"/>
              </a:ext>
            </a:extLst>
          </p:cNvPr>
          <p:cNvSpPr/>
          <p:nvPr/>
        </p:nvSpPr>
        <p:spPr>
          <a:xfrm>
            <a:off x="2976306" y="4398383"/>
            <a:ext cx="1713390" cy="861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Recognition</a:t>
            </a:r>
          </a:p>
        </p:txBody>
      </p:sp>
      <p:cxnSp>
        <p:nvCxnSpPr>
          <p:cNvPr id="20" name="Straight Connector 19">
            <a:extLst>
              <a:ext uri="{FF2B5EF4-FFF2-40B4-BE49-F238E27FC236}">
                <a16:creationId xmlns:a16="http://schemas.microsoft.com/office/drawing/2014/main" id="{0EFC0F05-DA20-4E65-95BF-268763CE0A5C}"/>
              </a:ext>
            </a:extLst>
          </p:cNvPr>
          <p:cNvCxnSpPr>
            <a:cxnSpLocks/>
            <a:stCxn id="13" idx="4"/>
            <a:endCxn id="19" idx="0"/>
          </p:cNvCxnSpPr>
          <p:nvPr/>
        </p:nvCxnSpPr>
        <p:spPr>
          <a:xfrm flipH="1">
            <a:off x="3833001" y="2088461"/>
            <a:ext cx="1697787" cy="2309922"/>
          </a:xfrm>
          <a:prstGeom prst="line">
            <a:avLst/>
          </a:prstGeom>
        </p:spPr>
        <p:style>
          <a:lnRef idx="3">
            <a:schemeClr val="accent1"/>
          </a:lnRef>
          <a:fillRef idx="0">
            <a:schemeClr val="accent1"/>
          </a:fillRef>
          <a:effectRef idx="2">
            <a:schemeClr val="accent1"/>
          </a:effectRef>
          <a:fontRef idx="minor">
            <a:schemeClr val="tx1"/>
          </a:fontRef>
        </p:style>
      </p:cxnSp>
      <p:sp>
        <p:nvSpPr>
          <p:cNvPr id="36" name="Rectangle 35">
            <a:extLst>
              <a:ext uri="{FF2B5EF4-FFF2-40B4-BE49-F238E27FC236}">
                <a16:creationId xmlns:a16="http://schemas.microsoft.com/office/drawing/2014/main" id="{4591BD60-67DC-42C7-A457-9E836AD77A9A}"/>
              </a:ext>
            </a:extLst>
          </p:cNvPr>
          <p:cNvSpPr/>
          <p:nvPr/>
        </p:nvSpPr>
        <p:spPr>
          <a:xfrm>
            <a:off x="5150327" y="4425518"/>
            <a:ext cx="1713390" cy="861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Speech</a:t>
            </a:r>
          </a:p>
        </p:txBody>
      </p:sp>
      <p:cxnSp>
        <p:nvCxnSpPr>
          <p:cNvPr id="37" name="Straight Connector 36">
            <a:extLst>
              <a:ext uri="{FF2B5EF4-FFF2-40B4-BE49-F238E27FC236}">
                <a16:creationId xmlns:a16="http://schemas.microsoft.com/office/drawing/2014/main" id="{F70235C5-1B53-4BE7-9CAA-852ACAE9C99D}"/>
              </a:ext>
            </a:extLst>
          </p:cNvPr>
          <p:cNvCxnSpPr>
            <a:cxnSpLocks/>
            <a:stCxn id="13" idx="4"/>
            <a:endCxn id="36" idx="0"/>
          </p:cNvCxnSpPr>
          <p:nvPr/>
        </p:nvCxnSpPr>
        <p:spPr>
          <a:xfrm>
            <a:off x="5530788" y="2088461"/>
            <a:ext cx="476234" cy="2337057"/>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08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ppt_x"/>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additive="base">
                                        <p:cTn id="84" dur="500" fill="hold"/>
                                        <p:tgtEl>
                                          <p:spTgt spid="36"/>
                                        </p:tgtEl>
                                        <p:attrNameLst>
                                          <p:attrName>ppt_x</p:attrName>
                                        </p:attrNameLst>
                                      </p:cBhvr>
                                      <p:tavLst>
                                        <p:tav tm="0">
                                          <p:val>
                                            <p:strVal val="#ppt_x"/>
                                          </p:val>
                                        </p:tav>
                                        <p:tav tm="100000">
                                          <p:val>
                                            <p:strVal val="#ppt_x"/>
                                          </p:val>
                                        </p:tav>
                                      </p:tavLst>
                                    </p:anim>
                                    <p:anim calcmode="lin" valueType="num">
                                      <p:cBhvr additive="base">
                                        <p:cTn id="8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barn(inVertical)">
                                      <p:cBhvr>
                                        <p:cTn id="9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5" grpId="0" animBg="1"/>
      <p:bldP spid="16" grpId="0" animBg="1"/>
      <p:bldP spid="17" grpId="0" animBg="1"/>
      <p:bldP spid="18" grpId="0" animBg="1"/>
      <p:bldP spid="19"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6889F7-163F-4512-991A-F19930CCC2A2}"/>
              </a:ext>
            </a:extLst>
          </p:cNvPr>
          <p:cNvSpPr/>
          <p:nvPr/>
        </p:nvSpPr>
        <p:spPr>
          <a:xfrm>
            <a:off x="218545" y="1529153"/>
            <a:ext cx="1083951"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Python </a:t>
            </a:r>
            <a:r>
              <a:rPr lang="en-US" b="1" cap="none" spc="0" dirty="0">
                <a:ln w="0"/>
                <a:solidFill>
                  <a:schemeClr val="tx1"/>
                </a:solidFill>
                <a:effectLst>
                  <a:outerShdw blurRad="38100" dist="19050" dir="2700000" algn="tl" rotWithShape="0">
                    <a:schemeClr val="dk1">
                      <a:alpha val="40000"/>
                    </a:schemeClr>
                  </a:outerShdw>
                </a:effectLst>
              </a:rPr>
              <a:t>:</a:t>
            </a:r>
          </a:p>
        </p:txBody>
      </p:sp>
      <p:sp>
        <p:nvSpPr>
          <p:cNvPr id="3" name="TextBox 2">
            <a:extLst>
              <a:ext uri="{FF2B5EF4-FFF2-40B4-BE49-F238E27FC236}">
                <a16:creationId xmlns:a16="http://schemas.microsoft.com/office/drawing/2014/main" id="{AF30E5E6-7C8A-4F15-B8A3-30811CAEB1DA}"/>
              </a:ext>
            </a:extLst>
          </p:cNvPr>
          <p:cNvSpPr txBox="1"/>
          <p:nvPr/>
        </p:nvSpPr>
        <p:spPr>
          <a:xfrm>
            <a:off x="1504394" y="1529153"/>
            <a:ext cx="10687606" cy="1200329"/>
          </a:xfrm>
          <a:prstGeom prst="rect">
            <a:avLst/>
          </a:prstGeom>
          <a:noFill/>
        </p:spPr>
        <p:txBody>
          <a:bodyPr wrap="none" rtlCol="0">
            <a:spAutoFit/>
          </a:bodyPr>
          <a:lstStyle/>
          <a:p>
            <a:r>
              <a:rPr lang="en-US" i="0" dirty="0">
                <a:effectLst/>
                <a:latin typeface="Arial" panose="020B0604020202020204" pitchFamily="34" charset="0"/>
              </a:rPr>
              <a:t>Python is an </a:t>
            </a:r>
            <a:r>
              <a:rPr lang="en-US" i="0" strike="noStrike" dirty="0">
                <a:effectLst/>
                <a:latin typeface="Arial" panose="020B0604020202020204" pitchFamily="34" charset="0"/>
                <a:hlinkClick r:id="rId2" tooltip="Interpreted language">
                  <a:extLst>
                    <a:ext uri="{A12FA001-AC4F-418D-AE19-62706E023703}">
                      <ahyp:hlinkClr xmlns:ahyp="http://schemas.microsoft.com/office/drawing/2018/hyperlinkcolor" val="tx"/>
                    </a:ext>
                  </a:extLst>
                </a:hlinkClick>
              </a:rPr>
              <a:t>interpreted</a:t>
            </a:r>
            <a:r>
              <a:rPr lang="en-US" i="0" dirty="0">
                <a:effectLst/>
                <a:latin typeface="Arial" panose="020B0604020202020204" pitchFamily="34" charset="0"/>
              </a:rPr>
              <a:t> </a:t>
            </a:r>
            <a:r>
              <a:rPr lang="en-US" i="0" strike="noStrike" dirty="0">
                <a:effectLst/>
                <a:latin typeface="Arial" panose="020B0604020202020204" pitchFamily="34" charset="0"/>
                <a:hlinkClick r:id="rId3" tooltip="High-level programming language">
                  <a:extLst>
                    <a:ext uri="{A12FA001-AC4F-418D-AE19-62706E023703}">
                      <ahyp:hlinkClr xmlns:ahyp="http://schemas.microsoft.com/office/drawing/2018/hyperlinkcolor" val="tx"/>
                    </a:ext>
                  </a:extLst>
                </a:hlinkClick>
              </a:rPr>
              <a:t>high-level</a:t>
            </a:r>
            <a:r>
              <a:rPr lang="en-US" i="0" dirty="0">
                <a:effectLst/>
                <a:latin typeface="Arial" panose="020B0604020202020204" pitchFamily="34" charset="0"/>
              </a:rPr>
              <a:t> </a:t>
            </a:r>
            <a:r>
              <a:rPr lang="en-US" i="0" strike="noStrike" dirty="0">
                <a:effectLst/>
                <a:latin typeface="Arial" panose="020B0604020202020204" pitchFamily="34" charset="0"/>
                <a:hlinkClick r:id="rId4" tooltip="General-purpose programming language">
                  <a:extLst>
                    <a:ext uri="{A12FA001-AC4F-418D-AE19-62706E023703}">
                      <ahyp:hlinkClr xmlns:ahyp="http://schemas.microsoft.com/office/drawing/2018/hyperlinkcolor" val="tx"/>
                    </a:ext>
                  </a:extLst>
                </a:hlinkClick>
              </a:rPr>
              <a:t>general-purpose programming language</a:t>
            </a:r>
            <a:r>
              <a:rPr lang="en-US" i="0" dirty="0">
                <a:effectLst/>
                <a:latin typeface="Arial" panose="020B0604020202020204" pitchFamily="34" charset="0"/>
              </a:rPr>
              <a:t>. Its design philosophy</a:t>
            </a:r>
          </a:p>
          <a:p>
            <a:r>
              <a:rPr lang="en-US" i="0" dirty="0">
                <a:effectLst/>
                <a:latin typeface="Arial" panose="020B0604020202020204" pitchFamily="34" charset="0"/>
              </a:rPr>
              <a:t>emphasizes </a:t>
            </a:r>
            <a:r>
              <a:rPr lang="en-US" i="0" strike="noStrike" dirty="0">
                <a:effectLst/>
                <a:latin typeface="Arial" panose="020B0604020202020204" pitchFamily="34" charset="0"/>
                <a:hlinkClick r:id="rId5" tooltip="Code readability">
                  <a:extLst>
                    <a:ext uri="{A12FA001-AC4F-418D-AE19-62706E023703}">
                      <ahyp:hlinkClr xmlns:ahyp="http://schemas.microsoft.com/office/drawing/2018/hyperlinkcolor" val="tx"/>
                    </a:ext>
                  </a:extLst>
                </a:hlinkClick>
              </a:rPr>
              <a:t>code readability</a:t>
            </a:r>
            <a:r>
              <a:rPr lang="en-US" i="0" dirty="0">
                <a:effectLst/>
                <a:latin typeface="Arial" panose="020B0604020202020204" pitchFamily="34" charset="0"/>
              </a:rPr>
              <a:t> with its use of </a:t>
            </a:r>
            <a:r>
              <a:rPr lang="en-US" i="0" strike="noStrike" dirty="0">
                <a:effectLst/>
                <a:latin typeface="Arial" panose="020B0604020202020204" pitchFamily="34" charset="0"/>
                <a:hlinkClick r:id="rId6" tooltip="Off-side rule">
                  <a:extLst>
                    <a:ext uri="{A12FA001-AC4F-418D-AE19-62706E023703}">
                      <ahyp:hlinkClr xmlns:ahyp="http://schemas.microsoft.com/office/drawing/2018/hyperlinkcolor" val="tx"/>
                    </a:ext>
                  </a:extLst>
                </a:hlinkClick>
              </a:rPr>
              <a:t>significant indentation</a:t>
            </a:r>
            <a:r>
              <a:rPr lang="en-US" i="0" dirty="0">
                <a:effectLst/>
                <a:latin typeface="Arial" panose="020B0604020202020204" pitchFamily="34" charset="0"/>
              </a:rPr>
              <a:t>. Its </a:t>
            </a:r>
            <a:r>
              <a:rPr lang="en-US" i="0" strike="noStrike" dirty="0">
                <a:effectLst/>
                <a:latin typeface="Arial" panose="020B0604020202020204" pitchFamily="34" charset="0"/>
                <a:hlinkClick r:id="rId7" tooltip="Language construct">
                  <a:extLst>
                    <a:ext uri="{A12FA001-AC4F-418D-AE19-62706E023703}">
                      <ahyp:hlinkClr xmlns:ahyp="http://schemas.microsoft.com/office/drawing/2018/hyperlinkcolor" val="tx"/>
                    </a:ext>
                  </a:extLst>
                </a:hlinkClick>
              </a:rPr>
              <a:t>language constructs</a:t>
            </a:r>
            <a:r>
              <a:rPr lang="en-US" i="0" dirty="0">
                <a:effectLst/>
                <a:latin typeface="Arial" panose="020B0604020202020204" pitchFamily="34" charset="0"/>
              </a:rPr>
              <a:t> as well as </a:t>
            </a:r>
          </a:p>
          <a:p>
            <a:r>
              <a:rPr lang="en-US" i="0" dirty="0">
                <a:effectLst/>
                <a:latin typeface="Arial" panose="020B0604020202020204" pitchFamily="34" charset="0"/>
              </a:rPr>
              <a:t>its </a:t>
            </a:r>
            <a:r>
              <a:rPr lang="en-US" i="0" strike="noStrike" dirty="0">
                <a:effectLst/>
                <a:latin typeface="Arial" panose="020B0604020202020204" pitchFamily="34" charset="0"/>
                <a:hlinkClick r:id="rId8" tooltip="Object-oriented programming">
                  <a:extLst>
                    <a:ext uri="{A12FA001-AC4F-418D-AE19-62706E023703}">
                      <ahyp:hlinkClr xmlns:ahyp="http://schemas.microsoft.com/office/drawing/2018/hyperlinkcolor" val="tx"/>
                    </a:ext>
                  </a:extLst>
                </a:hlinkClick>
              </a:rPr>
              <a:t>object-oriented</a:t>
            </a:r>
            <a:r>
              <a:rPr lang="en-US" i="0" dirty="0">
                <a:effectLst/>
                <a:latin typeface="Arial" panose="020B0604020202020204" pitchFamily="34" charset="0"/>
              </a:rPr>
              <a:t> approach aim to help </a:t>
            </a:r>
            <a:r>
              <a:rPr lang="en-US" i="0" strike="noStrike" dirty="0">
                <a:effectLst/>
                <a:latin typeface="Arial" panose="020B0604020202020204" pitchFamily="34" charset="0"/>
                <a:hlinkClick r:id="rId9" tooltip="Programmers">
                  <a:extLst>
                    <a:ext uri="{A12FA001-AC4F-418D-AE19-62706E023703}">
                      <ahyp:hlinkClr xmlns:ahyp="http://schemas.microsoft.com/office/drawing/2018/hyperlinkcolor" val="tx"/>
                    </a:ext>
                  </a:extLst>
                </a:hlinkClick>
              </a:rPr>
              <a:t>programmers</a:t>
            </a:r>
            <a:r>
              <a:rPr lang="en-US" i="0" dirty="0">
                <a:effectLst/>
                <a:latin typeface="Arial" panose="020B0604020202020204" pitchFamily="34" charset="0"/>
              </a:rPr>
              <a:t> write clear, logical code for small and large-scale</a:t>
            </a:r>
          </a:p>
          <a:p>
            <a:r>
              <a:rPr lang="en-US" i="0" dirty="0">
                <a:effectLst/>
                <a:latin typeface="Arial" panose="020B0604020202020204" pitchFamily="34" charset="0"/>
              </a:rPr>
              <a:t>projects.</a:t>
            </a:r>
            <a:endParaRPr lang="en-US" dirty="0"/>
          </a:p>
        </p:txBody>
      </p:sp>
      <p:sp>
        <p:nvSpPr>
          <p:cNvPr id="4" name="TextBox 3">
            <a:extLst>
              <a:ext uri="{FF2B5EF4-FFF2-40B4-BE49-F238E27FC236}">
                <a16:creationId xmlns:a16="http://schemas.microsoft.com/office/drawing/2014/main" id="{A4098C97-2490-460C-A8DE-07BCD65E2FD0}"/>
              </a:ext>
            </a:extLst>
          </p:cNvPr>
          <p:cNvSpPr txBox="1"/>
          <p:nvPr/>
        </p:nvSpPr>
        <p:spPr>
          <a:xfrm>
            <a:off x="218545" y="3615890"/>
            <a:ext cx="724878" cy="369332"/>
          </a:xfrm>
          <a:prstGeom prst="rect">
            <a:avLst/>
          </a:prstGeom>
          <a:noFill/>
        </p:spPr>
        <p:txBody>
          <a:bodyPr wrap="none" rtlCol="0">
            <a:spAutoFit/>
          </a:bodyPr>
          <a:lstStyle/>
          <a:p>
            <a:r>
              <a:rPr lang="en-US" dirty="0" err="1"/>
              <a:t>Nltk</a:t>
            </a:r>
            <a:r>
              <a:rPr lang="en-US" dirty="0"/>
              <a:t> </a:t>
            </a:r>
            <a:r>
              <a:rPr lang="en-US" b="1" dirty="0"/>
              <a:t>:</a:t>
            </a:r>
          </a:p>
        </p:txBody>
      </p:sp>
      <p:sp>
        <p:nvSpPr>
          <p:cNvPr id="5" name="TextBox 4">
            <a:extLst>
              <a:ext uri="{FF2B5EF4-FFF2-40B4-BE49-F238E27FC236}">
                <a16:creationId xmlns:a16="http://schemas.microsoft.com/office/drawing/2014/main" id="{B8F19244-2EDD-4B1F-8137-47707CF81B2E}"/>
              </a:ext>
            </a:extLst>
          </p:cNvPr>
          <p:cNvSpPr txBox="1"/>
          <p:nvPr/>
        </p:nvSpPr>
        <p:spPr>
          <a:xfrm>
            <a:off x="1403437" y="3309640"/>
            <a:ext cx="10889520" cy="923330"/>
          </a:xfrm>
          <a:prstGeom prst="rect">
            <a:avLst/>
          </a:prstGeom>
          <a:noFill/>
        </p:spPr>
        <p:txBody>
          <a:bodyPr wrap="none" rtlCol="0">
            <a:spAutoFit/>
          </a:bodyPr>
          <a:lstStyle/>
          <a:p>
            <a:pPr algn="l"/>
            <a:r>
              <a:rPr lang="en-US" b="0" i="0" dirty="0">
                <a:solidFill>
                  <a:srgbClr val="222222"/>
                </a:solidFill>
                <a:effectLst/>
                <a:latin typeface="Lato" panose="020B0604020202020204" pitchFamily="34" charset="0"/>
              </a:rPr>
              <a:t>NLTK is a toolkit build for working with NLP in Python. It provides us various text processing libraries </a:t>
            </a:r>
          </a:p>
          <a:p>
            <a:pPr algn="l"/>
            <a:r>
              <a:rPr lang="en-US" b="0" i="0" dirty="0">
                <a:solidFill>
                  <a:srgbClr val="222222"/>
                </a:solidFill>
                <a:effectLst/>
                <a:latin typeface="Lato" panose="020B0604020202020204" pitchFamily="34" charset="0"/>
              </a:rPr>
              <a:t>with a lot of test datasets. A variety of tasks can be performed using NLTK such as tokenizing, parse tree </a:t>
            </a:r>
          </a:p>
          <a:p>
            <a:pPr algn="l"/>
            <a:r>
              <a:rPr lang="en-US" b="0" i="0" dirty="0">
                <a:solidFill>
                  <a:srgbClr val="222222"/>
                </a:solidFill>
                <a:effectLst/>
                <a:latin typeface="Lato" panose="020B0604020202020204" pitchFamily="34" charset="0"/>
              </a:rPr>
              <a:t>visualization, etc.</a:t>
            </a:r>
          </a:p>
        </p:txBody>
      </p:sp>
      <p:sp>
        <p:nvSpPr>
          <p:cNvPr id="9" name="TextBox 8">
            <a:extLst>
              <a:ext uri="{FF2B5EF4-FFF2-40B4-BE49-F238E27FC236}">
                <a16:creationId xmlns:a16="http://schemas.microsoft.com/office/drawing/2014/main" id="{441310F1-B9A3-450E-936A-6010552C0A63}"/>
              </a:ext>
            </a:extLst>
          </p:cNvPr>
          <p:cNvSpPr txBox="1"/>
          <p:nvPr/>
        </p:nvSpPr>
        <p:spPr>
          <a:xfrm>
            <a:off x="218545" y="5206482"/>
            <a:ext cx="1563602" cy="646331"/>
          </a:xfrm>
          <a:prstGeom prst="rect">
            <a:avLst/>
          </a:prstGeom>
          <a:noFill/>
        </p:spPr>
        <p:txBody>
          <a:bodyPr wrap="square" rtlCol="0">
            <a:spAutoFit/>
          </a:bodyPr>
          <a:lstStyle/>
          <a:p>
            <a:r>
              <a:rPr lang="en-IN" dirty="0"/>
              <a:t>Speech Recognition</a:t>
            </a:r>
          </a:p>
        </p:txBody>
      </p:sp>
      <p:sp>
        <p:nvSpPr>
          <p:cNvPr id="11" name="TextBox 10">
            <a:extLst>
              <a:ext uri="{FF2B5EF4-FFF2-40B4-BE49-F238E27FC236}">
                <a16:creationId xmlns:a16="http://schemas.microsoft.com/office/drawing/2014/main" id="{E7A6D081-0BE7-4605-AD5F-1A4B3C2046DA}"/>
              </a:ext>
            </a:extLst>
          </p:cNvPr>
          <p:cNvSpPr txBox="1"/>
          <p:nvPr/>
        </p:nvSpPr>
        <p:spPr>
          <a:xfrm>
            <a:off x="1782147" y="5328847"/>
            <a:ext cx="205273" cy="461665"/>
          </a:xfrm>
          <a:prstGeom prst="rect">
            <a:avLst/>
          </a:prstGeom>
          <a:noFill/>
        </p:spPr>
        <p:txBody>
          <a:bodyPr wrap="square" rtlCol="0">
            <a:spAutoFit/>
          </a:bodyPr>
          <a:lstStyle/>
          <a:p>
            <a:r>
              <a:rPr lang="en-IN" sz="2400" b="1" dirty="0"/>
              <a:t>:</a:t>
            </a:r>
          </a:p>
        </p:txBody>
      </p:sp>
      <p:sp>
        <p:nvSpPr>
          <p:cNvPr id="12" name="TextBox 11">
            <a:extLst>
              <a:ext uri="{FF2B5EF4-FFF2-40B4-BE49-F238E27FC236}">
                <a16:creationId xmlns:a16="http://schemas.microsoft.com/office/drawing/2014/main" id="{0DC5E1AE-C7B9-4718-96F5-50424DC1CC7C}"/>
              </a:ext>
            </a:extLst>
          </p:cNvPr>
          <p:cNvSpPr txBox="1"/>
          <p:nvPr/>
        </p:nvSpPr>
        <p:spPr>
          <a:xfrm>
            <a:off x="2556588" y="5029200"/>
            <a:ext cx="8444204" cy="923330"/>
          </a:xfrm>
          <a:prstGeom prst="rect">
            <a:avLst/>
          </a:prstGeom>
          <a:noFill/>
        </p:spPr>
        <p:txBody>
          <a:bodyPr wrap="square" rtlCol="0">
            <a:spAutoFit/>
          </a:bodyPr>
          <a:lstStyle/>
          <a:p>
            <a:r>
              <a:rPr lang="en-IN" dirty="0">
                <a:latin typeface="Lato" panose="020F0502020204030203" pitchFamily="34" charset="0"/>
                <a:ea typeface="Lato" panose="020F0502020204030203" pitchFamily="34" charset="0"/>
                <a:cs typeface="Lato" panose="020F0502020204030203" pitchFamily="34" charset="0"/>
              </a:rPr>
              <a:t>Speech Recognition in python is a library which allows the program to recognize the verbal voice of humans and decode it to text.</a:t>
            </a:r>
          </a:p>
          <a:p>
            <a:r>
              <a:rPr lang="en-IN" dirty="0">
                <a:latin typeface="Lato" panose="020F0502020204030203" pitchFamily="34" charset="0"/>
                <a:ea typeface="Lato" panose="020F0502020204030203" pitchFamily="34" charset="0"/>
                <a:cs typeface="Lato" panose="020F0502020204030203" pitchFamily="34" charset="0"/>
              </a:rPr>
              <a:t>It can also be said as Speech to text. </a:t>
            </a:r>
          </a:p>
        </p:txBody>
      </p:sp>
    </p:spTree>
    <p:extLst>
      <p:ext uri="{BB962C8B-B14F-4D97-AF65-F5344CB8AC3E}">
        <p14:creationId xmlns:p14="http://schemas.microsoft.com/office/powerpoint/2010/main" val="12373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3C29F-878E-42D5-AC5D-8C3FEFC3C0B4}"/>
              </a:ext>
            </a:extLst>
          </p:cNvPr>
          <p:cNvSpPr txBox="1"/>
          <p:nvPr/>
        </p:nvSpPr>
        <p:spPr>
          <a:xfrm>
            <a:off x="1771340" y="3244744"/>
            <a:ext cx="10378162" cy="923330"/>
          </a:xfrm>
          <a:prstGeom prst="rect">
            <a:avLst/>
          </a:prstGeom>
          <a:noFill/>
        </p:spPr>
        <p:txBody>
          <a:bodyPr wrap="none" rtlCol="0">
            <a:spAutoFit/>
          </a:bodyPr>
          <a:lstStyle/>
          <a:p>
            <a:r>
              <a:rPr lang="en-US" b="0" i="0" dirty="0">
                <a:effectLst/>
                <a:latin typeface="Roboto" panose="02000000000000000000" pitchFamily="2" charset="0"/>
              </a:rPr>
              <a:t>TensorFlow is an end-to-end open source platform for machine learning. It has a comprehensive,</a:t>
            </a:r>
          </a:p>
          <a:p>
            <a:r>
              <a:rPr lang="en-US" b="0" i="0" dirty="0">
                <a:effectLst/>
                <a:latin typeface="Roboto" panose="02000000000000000000" pitchFamily="2" charset="0"/>
              </a:rPr>
              <a:t>flexible ecosystem of tools, libraries and community resources that lets researchers push the state-</a:t>
            </a:r>
          </a:p>
          <a:p>
            <a:r>
              <a:rPr lang="en-US" b="0" i="0" dirty="0">
                <a:effectLst/>
                <a:latin typeface="Roboto" panose="02000000000000000000" pitchFamily="2" charset="0"/>
              </a:rPr>
              <a:t>of-the-art in ML and developers easily build and deploy ML powered applications.</a:t>
            </a:r>
            <a:endParaRPr lang="en-US" dirty="0"/>
          </a:p>
        </p:txBody>
      </p:sp>
      <p:sp>
        <p:nvSpPr>
          <p:cNvPr id="3" name="TextBox 2">
            <a:extLst>
              <a:ext uri="{FF2B5EF4-FFF2-40B4-BE49-F238E27FC236}">
                <a16:creationId xmlns:a16="http://schemas.microsoft.com/office/drawing/2014/main" id="{5D08A723-550B-4A01-B0F3-60C8EDA00F29}"/>
              </a:ext>
            </a:extLst>
          </p:cNvPr>
          <p:cNvSpPr txBox="1"/>
          <p:nvPr/>
        </p:nvSpPr>
        <p:spPr>
          <a:xfrm>
            <a:off x="42498" y="3409775"/>
            <a:ext cx="1577676" cy="369332"/>
          </a:xfrm>
          <a:prstGeom prst="rect">
            <a:avLst/>
          </a:prstGeom>
          <a:noFill/>
        </p:spPr>
        <p:txBody>
          <a:bodyPr wrap="none" rtlCol="0">
            <a:spAutoFit/>
          </a:bodyPr>
          <a:lstStyle/>
          <a:p>
            <a:r>
              <a:rPr lang="en-US" dirty="0"/>
              <a:t>Tensor Flow </a:t>
            </a:r>
            <a:r>
              <a:rPr lang="en-US" b="1" dirty="0"/>
              <a:t>:</a:t>
            </a:r>
          </a:p>
        </p:txBody>
      </p:sp>
      <p:sp>
        <p:nvSpPr>
          <p:cNvPr id="4" name="TextBox 3">
            <a:extLst>
              <a:ext uri="{FF2B5EF4-FFF2-40B4-BE49-F238E27FC236}">
                <a16:creationId xmlns:a16="http://schemas.microsoft.com/office/drawing/2014/main" id="{A4CF39C6-AF41-4481-B494-9B1F477A491C}"/>
              </a:ext>
            </a:extLst>
          </p:cNvPr>
          <p:cNvSpPr txBox="1"/>
          <p:nvPr/>
        </p:nvSpPr>
        <p:spPr>
          <a:xfrm>
            <a:off x="218545" y="5148893"/>
            <a:ext cx="915635" cy="369332"/>
          </a:xfrm>
          <a:prstGeom prst="rect">
            <a:avLst/>
          </a:prstGeom>
          <a:noFill/>
        </p:spPr>
        <p:txBody>
          <a:bodyPr wrap="none" rtlCol="0">
            <a:spAutoFit/>
          </a:bodyPr>
          <a:lstStyle/>
          <a:p>
            <a:r>
              <a:rPr lang="en-US" dirty="0" err="1"/>
              <a:t>Keras</a:t>
            </a:r>
            <a:r>
              <a:rPr lang="en-US" dirty="0"/>
              <a:t> </a:t>
            </a:r>
            <a:r>
              <a:rPr lang="en-US" b="1" dirty="0"/>
              <a:t>:</a:t>
            </a:r>
          </a:p>
        </p:txBody>
      </p:sp>
      <p:sp>
        <p:nvSpPr>
          <p:cNvPr id="5" name="TextBox 4">
            <a:extLst>
              <a:ext uri="{FF2B5EF4-FFF2-40B4-BE49-F238E27FC236}">
                <a16:creationId xmlns:a16="http://schemas.microsoft.com/office/drawing/2014/main" id="{F41CB49A-215E-441E-95C4-08E0E0CC826B}"/>
              </a:ext>
            </a:extLst>
          </p:cNvPr>
          <p:cNvSpPr txBox="1"/>
          <p:nvPr/>
        </p:nvSpPr>
        <p:spPr>
          <a:xfrm>
            <a:off x="1409496" y="4906357"/>
            <a:ext cx="10782504" cy="1200329"/>
          </a:xfrm>
          <a:prstGeom prst="rect">
            <a:avLst/>
          </a:prstGeom>
          <a:noFill/>
        </p:spPr>
        <p:txBody>
          <a:bodyPr wrap="none" rtlCol="0">
            <a:spAutoFit/>
          </a:bodyPr>
          <a:lstStyle/>
          <a:p>
            <a:r>
              <a:rPr lang="en-US" b="0" i="0" dirty="0" err="1">
                <a:effectLst/>
                <a:latin typeface="Open Sans" panose="020B0606030504020204" pitchFamily="34" charset="0"/>
              </a:rPr>
              <a:t>Keras</a:t>
            </a:r>
            <a:r>
              <a:rPr lang="en-US" b="0" i="0" dirty="0">
                <a:effectLst/>
                <a:latin typeface="Open Sans" panose="020B0606030504020204" pitchFamily="34" charset="0"/>
              </a:rPr>
              <a:t> is an API designed for human beings, not machines. </a:t>
            </a:r>
            <a:r>
              <a:rPr lang="en-US" b="0" i="0" dirty="0" err="1">
                <a:effectLst/>
                <a:latin typeface="Open Sans" panose="020B0606030504020204" pitchFamily="34" charset="0"/>
              </a:rPr>
              <a:t>Keras</a:t>
            </a:r>
            <a:r>
              <a:rPr lang="en-US" b="0" i="0" dirty="0">
                <a:effectLst/>
                <a:latin typeface="Open Sans" panose="020B0606030504020204" pitchFamily="34" charset="0"/>
              </a:rPr>
              <a:t> follows best practices for reducing</a:t>
            </a:r>
          </a:p>
          <a:p>
            <a:r>
              <a:rPr lang="en-US" b="0" i="0" dirty="0">
                <a:effectLst/>
                <a:latin typeface="Open Sans" panose="020B0606030504020204" pitchFamily="34" charset="0"/>
              </a:rPr>
              <a:t> cognitive load: it offers consistent &amp; simple APIs, it minimizes the number of user actions required </a:t>
            </a:r>
          </a:p>
          <a:p>
            <a:r>
              <a:rPr lang="en-US" b="0" i="0" dirty="0">
                <a:effectLst/>
                <a:latin typeface="Open Sans" panose="020B0606030504020204" pitchFamily="34" charset="0"/>
              </a:rPr>
              <a:t>for common use cases, and it provides clear &amp; actionable error messages. It also has extensive </a:t>
            </a:r>
          </a:p>
          <a:p>
            <a:r>
              <a:rPr lang="en-US" b="0" i="0" dirty="0">
                <a:effectLst/>
                <a:latin typeface="Open Sans" panose="020B0606030504020204" pitchFamily="34" charset="0"/>
              </a:rPr>
              <a:t>documentation and developer guides.</a:t>
            </a:r>
            <a:endParaRPr lang="en-US" dirty="0"/>
          </a:p>
        </p:txBody>
      </p:sp>
      <p:sp>
        <p:nvSpPr>
          <p:cNvPr id="6" name="TextBox 5">
            <a:extLst>
              <a:ext uri="{FF2B5EF4-FFF2-40B4-BE49-F238E27FC236}">
                <a16:creationId xmlns:a16="http://schemas.microsoft.com/office/drawing/2014/main" id="{D28D6949-77EC-4722-A2EB-D41A2D892BEF}"/>
              </a:ext>
            </a:extLst>
          </p:cNvPr>
          <p:cNvSpPr txBox="1"/>
          <p:nvPr/>
        </p:nvSpPr>
        <p:spPr>
          <a:xfrm>
            <a:off x="42498" y="1582312"/>
            <a:ext cx="1851616" cy="369332"/>
          </a:xfrm>
          <a:prstGeom prst="rect">
            <a:avLst/>
          </a:prstGeom>
          <a:noFill/>
        </p:spPr>
        <p:txBody>
          <a:bodyPr wrap="square" rtlCol="0">
            <a:spAutoFit/>
          </a:bodyPr>
          <a:lstStyle/>
          <a:p>
            <a:r>
              <a:rPr lang="en-IN" dirty="0"/>
              <a:t>Text to speech</a:t>
            </a:r>
          </a:p>
        </p:txBody>
      </p:sp>
      <p:sp>
        <p:nvSpPr>
          <p:cNvPr id="7" name="TextBox 6">
            <a:extLst>
              <a:ext uri="{FF2B5EF4-FFF2-40B4-BE49-F238E27FC236}">
                <a16:creationId xmlns:a16="http://schemas.microsoft.com/office/drawing/2014/main" id="{1B1A548D-5594-4F8D-81E5-C610354842DC}"/>
              </a:ext>
            </a:extLst>
          </p:cNvPr>
          <p:cNvSpPr txBox="1"/>
          <p:nvPr/>
        </p:nvSpPr>
        <p:spPr>
          <a:xfrm>
            <a:off x="1813838" y="1536145"/>
            <a:ext cx="205273" cy="461665"/>
          </a:xfrm>
          <a:prstGeom prst="rect">
            <a:avLst/>
          </a:prstGeom>
          <a:noFill/>
        </p:spPr>
        <p:txBody>
          <a:bodyPr wrap="square" rtlCol="0">
            <a:spAutoFit/>
          </a:bodyPr>
          <a:lstStyle/>
          <a:p>
            <a:r>
              <a:rPr lang="en-IN" sz="2400" b="1" dirty="0"/>
              <a:t>:</a:t>
            </a:r>
          </a:p>
        </p:txBody>
      </p:sp>
      <p:sp>
        <p:nvSpPr>
          <p:cNvPr id="8" name="TextBox 7">
            <a:extLst>
              <a:ext uri="{FF2B5EF4-FFF2-40B4-BE49-F238E27FC236}">
                <a16:creationId xmlns:a16="http://schemas.microsoft.com/office/drawing/2014/main" id="{59D83EDA-ACF8-4FE5-B3FB-CAC35A42664C}"/>
              </a:ext>
            </a:extLst>
          </p:cNvPr>
          <p:cNvSpPr txBox="1"/>
          <p:nvPr/>
        </p:nvSpPr>
        <p:spPr>
          <a:xfrm>
            <a:off x="2750975" y="1444222"/>
            <a:ext cx="6690049" cy="646331"/>
          </a:xfrm>
          <a:prstGeom prst="rect">
            <a:avLst/>
          </a:prstGeom>
          <a:noFill/>
        </p:spPr>
        <p:txBody>
          <a:bodyPr wrap="square" rtlCol="0">
            <a:spAutoFit/>
          </a:bodyPr>
          <a:lstStyle/>
          <a:p>
            <a:r>
              <a:rPr lang="en-IN" dirty="0"/>
              <a:t>Python Text to speech (pyttsx3) is a library in python which converts the text to audio format.</a:t>
            </a:r>
          </a:p>
        </p:txBody>
      </p:sp>
    </p:spTree>
    <p:extLst>
      <p:ext uri="{BB962C8B-B14F-4D97-AF65-F5344CB8AC3E}">
        <p14:creationId xmlns:p14="http://schemas.microsoft.com/office/powerpoint/2010/main" val="400021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291</TotalTime>
  <Words>815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Century Gothic</vt:lpstr>
      <vt:lpstr>Georgia</vt:lpstr>
      <vt:lpstr>Lato</vt:lpstr>
      <vt:lpstr>Open Sans</vt:lpstr>
      <vt:lpstr>Roboto</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GOYAL</dc:creator>
  <cp:lastModifiedBy>Anil Saini</cp:lastModifiedBy>
  <cp:revision>36</cp:revision>
  <dcterms:created xsi:type="dcterms:W3CDTF">2021-09-17T02:26:03Z</dcterms:created>
  <dcterms:modified xsi:type="dcterms:W3CDTF">2021-10-01T06:32:51Z</dcterms:modified>
</cp:coreProperties>
</file>