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70" r:id="rId3"/>
    <p:sldId id="257" r:id="rId4"/>
    <p:sldId id="271" r:id="rId5"/>
    <p:sldId id="258" r:id="rId6"/>
    <p:sldId id="259" r:id="rId7"/>
    <p:sldId id="266" r:id="rId8"/>
    <p:sldId id="265" r:id="rId9"/>
    <p:sldId id="267" r:id="rId10"/>
    <p:sldId id="260" r:id="rId11"/>
    <p:sldId id="268" r:id="rId12"/>
    <p:sldId id="261" r:id="rId13"/>
    <p:sldId id="264" r:id="rId14"/>
    <p:sldId id="269" r:id="rId15"/>
    <p:sldId id="272" r:id="rId16"/>
    <p:sldId id="262" r:id="rId17"/>
    <p:sldId id="26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A5F055-8388-4808-86BA-DC334F2C4A6D}">
          <p14:sldIdLst>
            <p14:sldId id="256"/>
            <p14:sldId id="270"/>
            <p14:sldId id="257"/>
            <p14:sldId id="271"/>
            <p14:sldId id="258"/>
            <p14:sldId id="259"/>
            <p14:sldId id="266"/>
            <p14:sldId id="265"/>
            <p14:sldId id="267"/>
            <p14:sldId id="260"/>
            <p14:sldId id="268"/>
            <p14:sldId id="261"/>
            <p14:sldId id="264"/>
            <p14:sldId id="269"/>
            <p14:sldId id="272"/>
            <p14:sldId id="262"/>
            <p14:sldId id="2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BCAD085-E8A6-8845-BD4E-CB4CCA059FC4}" type="datetimeFigureOut">
              <a:rPr lang="en-US" smtClean="0"/>
              <a:t>8/4/2025</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6350600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18961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4767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458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5240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8378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17625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6497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7527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43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9941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BCAD085-E8A6-8845-BD4E-CB4CCA059FC4}" type="datetimeFigureOut">
              <a:rPr lang="en-US" smtClean="0"/>
              <a:t>8/4/2025</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911159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2426700"/>
          </a:xfrm>
        </p:spPr>
        <p:txBody>
          <a:bodyPr>
            <a:normAutofit/>
          </a:bodyPr>
          <a:lstStyle/>
          <a:p>
            <a:r>
              <a:rPr dirty="0"/>
              <a:t>Solar </a:t>
            </a:r>
            <a:r>
              <a:rPr lang="en-US" dirty="0" err="1"/>
              <a:t>Panal</a:t>
            </a:r>
            <a:r>
              <a:rPr dirty="0"/>
              <a:t> Regression</a:t>
            </a:r>
          </a:p>
        </p:txBody>
      </p:sp>
      <p:sp>
        <p:nvSpPr>
          <p:cNvPr id="3" name="Subtitle 2"/>
          <p:cNvSpPr>
            <a:spLocks noGrp="1"/>
          </p:cNvSpPr>
          <p:nvPr>
            <p:ph type="subTitle" idx="1"/>
          </p:nvPr>
        </p:nvSpPr>
        <p:spPr>
          <a:xfrm>
            <a:off x="946404" y="3569110"/>
            <a:ext cx="7063740" cy="1553496"/>
          </a:xfrm>
        </p:spPr>
        <p:txBody>
          <a:bodyPr/>
          <a:lstStyle/>
          <a:p>
            <a:r>
              <a:rPr dirty="0"/>
              <a:t>A Data Science Approach to Predict Solar Energy Output</a:t>
            </a:r>
            <a:endParaRPr lang="en-US" dirty="0"/>
          </a:p>
          <a:p>
            <a:pPr algn="ctr"/>
            <a:r>
              <a:rPr lang="en-US" sz="2800" b="1" dirty="0"/>
              <a:t>GROUP -5</a:t>
            </a:r>
            <a:endParaRPr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Building</a:t>
            </a:r>
          </a:p>
        </p:txBody>
      </p:sp>
      <p:sp>
        <p:nvSpPr>
          <p:cNvPr id="3" name="Content Placeholder 2"/>
          <p:cNvSpPr>
            <a:spLocks noGrp="1"/>
          </p:cNvSpPr>
          <p:nvPr>
            <p:ph idx="1"/>
          </p:nvPr>
        </p:nvSpPr>
        <p:spPr/>
        <p:txBody>
          <a:bodyPr/>
          <a:lstStyle/>
          <a:p>
            <a:r>
              <a:rPr dirty="0"/>
              <a:t>Regression models tested:</a:t>
            </a:r>
          </a:p>
          <a:p>
            <a:endParaRPr lang="en-US" dirty="0"/>
          </a:p>
          <a:p>
            <a:endParaRPr lang="en-US" dirty="0"/>
          </a:p>
          <a:p>
            <a:endParaRPr lang="en-US" dirty="0"/>
          </a:p>
          <a:p>
            <a:endParaRPr lang="en-US" dirty="0"/>
          </a:p>
          <a:p>
            <a:endParaRPr lang="en-US" dirty="0"/>
          </a:p>
          <a:p>
            <a:endParaRPr lang="en-US" dirty="0"/>
          </a:p>
          <a:p>
            <a:endParaRPr lang="en-US" dirty="0"/>
          </a:p>
          <a:p>
            <a:r>
              <a:rPr dirty="0"/>
              <a:t>Evaluation metrics: R², MAE, RMSE</a:t>
            </a:r>
            <a:endParaRPr lang="en-US" dirty="0"/>
          </a:p>
          <a:p>
            <a:endParaRPr dirty="0"/>
          </a:p>
        </p:txBody>
      </p:sp>
      <p:pic>
        <p:nvPicPr>
          <p:cNvPr id="5" name="Picture 4">
            <a:extLst>
              <a:ext uri="{FF2B5EF4-FFF2-40B4-BE49-F238E27FC236}">
                <a16:creationId xmlns:a16="http://schemas.microsoft.com/office/drawing/2014/main" id="{EFA59178-7830-A232-EA1A-7FD3A8778A5A}"/>
              </a:ext>
            </a:extLst>
          </p:cNvPr>
          <p:cNvPicPr>
            <a:picLocks noChangeAspect="1"/>
          </p:cNvPicPr>
          <p:nvPr/>
        </p:nvPicPr>
        <p:blipFill>
          <a:blip r:embed="rId2"/>
          <a:stretch>
            <a:fillRect/>
          </a:stretch>
        </p:blipFill>
        <p:spPr>
          <a:xfrm>
            <a:off x="1027684" y="2214879"/>
            <a:ext cx="3801005" cy="32918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801D82-A516-B047-6A41-57385BD5E24C}"/>
              </a:ext>
            </a:extLst>
          </p:cNvPr>
          <p:cNvPicPr>
            <a:picLocks noGrp="1" noChangeAspect="1"/>
          </p:cNvPicPr>
          <p:nvPr>
            <p:ph idx="1"/>
          </p:nvPr>
        </p:nvPicPr>
        <p:blipFill>
          <a:blip r:embed="rId2"/>
          <a:stretch>
            <a:fillRect/>
          </a:stretch>
        </p:blipFill>
        <p:spPr>
          <a:xfrm>
            <a:off x="355600" y="568960"/>
            <a:ext cx="7975600" cy="4236720"/>
          </a:xfrm>
        </p:spPr>
      </p:pic>
    </p:spTree>
    <p:extLst>
      <p:ext uri="{BB962C8B-B14F-4D97-AF65-F5344CB8AC3E}">
        <p14:creationId xmlns:p14="http://schemas.microsoft.com/office/powerpoint/2010/main" val="1881726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Best Model: XGBoost</a:t>
            </a:r>
          </a:p>
        </p:txBody>
      </p:sp>
      <p:sp>
        <p:nvSpPr>
          <p:cNvPr id="3" name="Content Placeholder 2"/>
          <p:cNvSpPr>
            <a:spLocks noGrp="1"/>
          </p:cNvSpPr>
          <p:nvPr>
            <p:ph idx="1"/>
          </p:nvPr>
        </p:nvSpPr>
        <p:spPr/>
        <p:txBody>
          <a:bodyPr/>
          <a:lstStyle/>
          <a:p>
            <a:r>
              <a:rPr dirty="0"/>
              <a:t>High accuracy and robustness</a:t>
            </a:r>
          </a:p>
          <a:p>
            <a:r>
              <a:rPr dirty="0"/>
              <a:t>Tuned using GridSearchCV</a:t>
            </a:r>
          </a:p>
          <a:p>
            <a:r>
              <a:rPr dirty="0"/>
              <a:t>Selected based on best RMSE and R² on test set</a:t>
            </a:r>
            <a:endParaRPr lang="en-US" dirty="0"/>
          </a:p>
          <a:p>
            <a:endParaRPr lang="en-US" dirty="0"/>
          </a:p>
          <a:p>
            <a:endParaRPr dirty="0"/>
          </a:p>
        </p:txBody>
      </p:sp>
      <p:pic>
        <p:nvPicPr>
          <p:cNvPr id="7" name="Picture 6">
            <a:extLst>
              <a:ext uri="{FF2B5EF4-FFF2-40B4-BE49-F238E27FC236}">
                <a16:creationId xmlns:a16="http://schemas.microsoft.com/office/drawing/2014/main" id="{BDE210C2-B6FD-2BDA-86CA-0F2FF99B099E}"/>
              </a:ext>
            </a:extLst>
          </p:cNvPr>
          <p:cNvPicPr>
            <a:picLocks noChangeAspect="1"/>
          </p:cNvPicPr>
          <p:nvPr/>
        </p:nvPicPr>
        <p:blipFill>
          <a:blip r:embed="rId2"/>
          <a:stretch>
            <a:fillRect/>
          </a:stretch>
        </p:blipFill>
        <p:spPr>
          <a:xfrm>
            <a:off x="132080" y="3088640"/>
            <a:ext cx="8083804" cy="36880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BC07-209A-BA78-68F8-82784CF4E5C2}"/>
              </a:ext>
            </a:extLst>
          </p:cNvPr>
          <p:cNvSpPr>
            <a:spLocks noGrp="1"/>
          </p:cNvSpPr>
          <p:nvPr>
            <p:ph type="title"/>
          </p:nvPr>
        </p:nvSpPr>
        <p:spPr>
          <a:xfrm>
            <a:off x="457200" y="117988"/>
            <a:ext cx="8229600" cy="865238"/>
          </a:xfrm>
        </p:spPr>
        <p:txBody>
          <a:bodyPr>
            <a:noAutofit/>
          </a:bodyPr>
          <a:lstStyle/>
          <a:p>
            <a:r>
              <a:rPr lang="en-US" sz="2800" b="1" dirty="0"/>
              <a:t>Model Deployment using XGBoost and Streamlit</a:t>
            </a:r>
          </a:p>
        </p:txBody>
      </p:sp>
      <p:sp>
        <p:nvSpPr>
          <p:cNvPr id="12" name="Content Placeholder 11">
            <a:extLst>
              <a:ext uri="{FF2B5EF4-FFF2-40B4-BE49-F238E27FC236}">
                <a16:creationId xmlns:a16="http://schemas.microsoft.com/office/drawing/2014/main" id="{E49B631A-A1B4-6A1A-1D76-58BA2594512A}"/>
              </a:ext>
            </a:extLst>
          </p:cNvPr>
          <p:cNvSpPr>
            <a:spLocks noGrp="1"/>
          </p:cNvSpPr>
          <p:nvPr>
            <p:ph idx="1"/>
          </p:nvPr>
        </p:nvSpPr>
        <p:spPr>
          <a:xfrm>
            <a:off x="457200" y="983226"/>
            <a:ext cx="7831394" cy="5535561"/>
          </a:xfrm>
        </p:spPr>
        <p:txBody>
          <a:bodyPr>
            <a:normAutofit fontScale="92500" lnSpcReduction="10000"/>
          </a:bodyPr>
          <a:lstStyle/>
          <a:p>
            <a:pPr marL="0" indent="0">
              <a:buNone/>
            </a:pPr>
            <a:r>
              <a:rPr lang="en-US" sz="2000" dirty="0"/>
              <a:t>The best-performing model, XGBoost Regressor was deployed using streamlit, a lightweight web app framework for python. The deployment was done on localhost for demonstration purposes.</a:t>
            </a:r>
          </a:p>
          <a:p>
            <a:pPr marL="0" indent="0">
              <a:buNone/>
            </a:pPr>
            <a:r>
              <a:rPr lang="en-US" sz="2000" dirty="0"/>
              <a:t>Steps followed:</a:t>
            </a:r>
          </a:p>
          <a:p>
            <a:pPr>
              <a:buFont typeface="Arial" panose="020B0604020202020204" pitchFamily="34" charset="0"/>
              <a:buChar char="•"/>
            </a:pPr>
            <a:r>
              <a:rPr lang="en-US" sz="2000" dirty="0"/>
              <a:t>The trained XGBoost model was saved using joblib.</a:t>
            </a:r>
          </a:p>
          <a:p>
            <a:pPr>
              <a:buFont typeface="Arial" panose="020B0604020202020204" pitchFamily="34" charset="0"/>
              <a:buChar char="•"/>
            </a:pPr>
            <a:r>
              <a:rPr lang="en-US" sz="2000" dirty="0"/>
              <a:t>A simple Streamlit app was created with user input fields to collect environmental parameters like temperature, humidity, wind speed, etc.…</a:t>
            </a:r>
          </a:p>
          <a:p>
            <a:pPr>
              <a:buFont typeface="Arial" panose="020B0604020202020204" pitchFamily="34" charset="0"/>
              <a:buChar char="•"/>
            </a:pPr>
            <a:r>
              <a:rPr lang="en-US" sz="2000" dirty="0"/>
              <a:t>The model was loaded within the Streamlit app and used to predict solar power output based on the inputs.</a:t>
            </a:r>
          </a:p>
          <a:p>
            <a:pPr>
              <a:buFont typeface="Arial" panose="020B0604020202020204" pitchFamily="34" charset="0"/>
              <a:buChar char="•"/>
            </a:pPr>
            <a:r>
              <a:rPr lang="en-US" sz="2000" dirty="0"/>
              <a:t>The application was launched locally using the command :</a:t>
            </a:r>
          </a:p>
          <a:p>
            <a:pPr marL="0" indent="0">
              <a:buNone/>
            </a:pPr>
            <a:r>
              <a:rPr lang="en-US" sz="2000" dirty="0"/>
              <a:t>          streamlit run app.py</a:t>
            </a:r>
          </a:p>
          <a:p>
            <a:pPr marL="0" indent="0">
              <a:buNone/>
            </a:pPr>
            <a:r>
              <a:rPr lang="en-US" sz="2000" b="1" dirty="0"/>
              <a:t>Outcome:</a:t>
            </a:r>
            <a:br>
              <a:rPr lang="en-US" sz="2000" dirty="0"/>
            </a:br>
            <a:r>
              <a:rPr lang="en-US" sz="2000" dirty="0"/>
              <a:t>A user-friendly interface was created for real-time solar power prediction using environmental inputs.</a:t>
            </a:r>
          </a:p>
          <a:p>
            <a:pPr marL="0" indent="0">
              <a:buNone/>
            </a:pPr>
            <a:endParaRPr lang="en-US" sz="2000" dirty="0"/>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14713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7848B1D-7712-395D-74DF-B69862368515}"/>
              </a:ext>
            </a:extLst>
          </p:cNvPr>
          <p:cNvPicPr>
            <a:picLocks noGrp="1" noChangeAspect="1"/>
          </p:cNvPicPr>
          <p:nvPr>
            <p:ph idx="1"/>
          </p:nvPr>
        </p:nvPicPr>
        <p:blipFill>
          <a:blip r:embed="rId2"/>
          <a:stretch>
            <a:fillRect/>
          </a:stretch>
        </p:blipFill>
        <p:spPr>
          <a:xfrm>
            <a:off x="108155" y="344130"/>
            <a:ext cx="8249264" cy="5573986"/>
          </a:xfrm>
        </p:spPr>
      </p:pic>
    </p:spTree>
    <p:extLst>
      <p:ext uri="{BB962C8B-B14F-4D97-AF65-F5344CB8AC3E}">
        <p14:creationId xmlns:p14="http://schemas.microsoft.com/office/powerpoint/2010/main" val="1038977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698B-38A7-6C5B-C1E4-2D4D6DC1E214}"/>
              </a:ext>
            </a:extLst>
          </p:cNvPr>
          <p:cNvSpPr>
            <a:spLocks noGrp="1"/>
          </p:cNvSpPr>
          <p:nvPr>
            <p:ph type="title"/>
          </p:nvPr>
        </p:nvSpPr>
        <p:spPr/>
        <p:txBody>
          <a:bodyPr/>
          <a:lstStyle/>
          <a:p>
            <a:pPr algn="ctr"/>
            <a:r>
              <a:rPr lang="en-US" dirty="0"/>
              <a:t>CHALLENGES FACED</a:t>
            </a:r>
          </a:p>
        </p:txBody>
      </p:sp>
      <p:sp>
        <p:nvSpPr>
          <p:cNvPr id="3" name="Content Placeholder 2">
            <a:extLst>
              <a:ext uri="{FF2B5EF4-FFF2-40B4-BE49-F238E27FC236}">
                <a16:creationId xmlns:a16="http://schemas.microsoft.com/office/drawing/2014/main" id="{C1F396CD-81DC-5BB9-D1E4-087702F1EF1E}"/>
              </a:ext>
            </a:extLst>
          </p:cNvPr>
          <p:cNvSpPr>
            <a:spLocks noGrp="1"/>
          </p:cNvSpPr>
          <p:nvPr>
            <p:ph idx="1"/>
          </p:nvPr>
        </p:nvSpPr>
        <p:spPr/>
        <p:txBody>
          <a:bodyPr/>
          <a:lstStyle/>
          <a:p>
            <a:r>
              <a:rPr lang="en-US" dirty="0"/>
              <a:t>Linear models underperformed due to the presence of non-linear relationships between features and target (power-generated), as observed through residual plots and actual vs predicted visualizations.</a:t>
            </a:r>
          </a:p>
          <a:p>
            <a:r>
              <a:rPr lang="en-US" dirty="0"/>
              <a:t>While XGBoost performed well, it initially overfitted the training data, requiring hyperparameter tuning (e.g., max_depth, gamma, subsample) via RandomizedSearchCV to improve generalization on the test set.</a:t>
            </a:r>
          </a:p>
          <a:p>
            <a:r>
              <a:rPr lang="en-US" dirty="0"/>
              <a:t>Target variable was highly skewed with many zero values, making it necessary to apply log transformation to stabilize variance and improve model predictions.</a:t>
            </a:r>
          </a:p>
        </p:txBody>
      </p:sp>
    </p:spTree>
    <p:extLst>
      <p:ext uri="{BB962C8B-B14F-4D97-AF65-F5344CB8AC3E}">
        <p14:creationId xmlns:p14="http://schemas.microsoft.com/office/powerpoint/2010/main" val="3906403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Importance of the Project</a:t>
            </a:r>
          </a:p>
        </p:txBody>
      </p:sp>
      <p:sp>
        <p:nvSpPr>
          <p:cNvPr id="3" name="Content Placeholder 2"/>
          <p:cNvSpPr>
            <a:spLocks noGrp="1"/>
          </p:cNvSpPr>
          <p:nvPr>
            <p:ph idx="1"/>
          </p:nvPr>
        </p:nvSpPr>
        <p:spPr/>
        <p:txBody>
          <a:bodyPr/>
          <a:lstStyle/>
          <a:p>
            <a:r>
              <a:t>Optimizes solar energy harvesting</a:t>
            </a:r>
          </a:p>
          <a:p>
            <a:r>
              <a:t>Supports sustainable energy initiatives</a:t>
            </a:r>
          </a:p>
          <a:p>
            <a:r>
              <a:t>Applies ML on real-world environmental data</a:t>
            </a:r>
          </a:p>
          <a:p>
            <a:r>
              <a:t>Demonstrates end-to-end data science pipeline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Cleaned and preprocessed real-world data</a:t>
            </a:r>
          </a:p>
          <a:p>
            <a:r>
              <a:rPr dirty="0"/>
              <a:t>Built and evaluated multiple regression models</a:t>
            </a:r>
          </a:p>
          <a:p>
            <a:r>
              <a:rPr dirty="0"/>
              <a:t>Deployed best model locally using Streamlit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148B-E76A-9776-F986-9B0CE4F1E8FB}"/>
              </a:ext>
            </a:extLst>
          </p:cNvPr>
          <p:cNvSpPr>
            <a:spLocks noGrp="1"/>
          </p:cNvSpPr>
          <p:nvPr>
            <p:ph type="title"/>
          </p:nvPr>
        </p:nvSpPr>
        <p:spPr>
          <a:xfrm>
            <a:off x="946404" y="365760"/>
            <a:ext cx="6446520" cy="1076960"/>
          </a:xfrm>
        </p:spPr>
        <p:txBody>
          <a:bodyPr/>
          <a:lstStyle/>
          <a:p>
            <a:pPr algn="ctr"/>
            <a:r>
              <a:rPr lang="en-US" dirty="0"/>
              <a:t>GROUP - 5</a:t>
            </a:r>
          </a:p>
        </p:txBody>
      </p:sp>
      <p:sp>
        <p:nvSpPr>
          <p:cNvPr id="3" name="Content Placeholder 2">
            <a:extLst>
              <a:ext uri="{FF2B5EF4-FFF2-40B4-BE49-F238E27FC236}">
                <a16:creationId xmlns:a16="http://schemas.microsoft.com/office/drawing/2014/main" id="{1BBDFEDB-9D09-9BAD-920D-B73428BBB413}"/>
              </a:ext>
            </a:extLst>
          </p:cNvPr>
          <p:cNvSpPr>
            <a:spLocks noGrp="1"/>
          </p:cNvSpPr>
          <p:nvPr>
            <p:ph idx="1"/>
          </p:nvPr>
        </p:nvSpPr>
        <p:spPr>
          <a:xfrm>
            <a:off x="946404" y="1798321"/>
            <a:ext cx="6446520" cy="4351337"/>
          </a:xfrm>
        </p:spPr>
        <p:txBody>
          <a:bodyPr/>
          <a:lstStyle/>
          <a:p>
            <a:r>
              <a:rPr lang="en-US" dirty="0"/>
              <a:t>CHARISHMA REDDY.C</a:t>
            </a:r>
          </a:p>
          <a:p>
            <a:r>
              <a:rPr lang="en-US" dirty="0"/>
              <a:t>AFTAB ALI AKHTAR ALI SHAIKH</a:t>
            </a:r>
          </a:p>
          <a:p>
            <a:r>
              <a:rPr lang="en-US" dirty="0"/>
              <a:t>RANI</a:t>
            </a:r>
          </a:p>
          <a:p>
            <a:r>
              <a:rPr lang="en-US" dirty="0"/>
              <a:t>JANANI SRI S K</a:t>
            </a:r>
          </a:p>
          <a:p>
            <a:r>
              <a:rPr lang="en-US" dirty="0"/>
              <a:t>MUSKAN FIRDOSE</a:t>
            </a:r>
          </a:p>
          <a:p>
            <a:r>
              <a:rPr lang="en-US" dirty="0"/>
              <a:t>BATNA .JANARDHANA</a:t>
            </a:r>
          </a:p>
          <a:p>
            <a:r>
              <a:rPr lang="en-US" dirty="0"/>
              <a:t>MUDUNURI SATYA SIVA ANURAG VARMA</a:t>
            </a:r>
          </a:p>
        </p:txBody>
      </p:sp>
    </p:spTree>
    <p:extLst>
      <p:ext uri="{BB962C8B-B14F-4D97-AF65-F5344CB8AC3E}">
        <p14:creationId xmlns:p14="http://schemas.microsoft.com/office/powerpoint/2010/main" val="396571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sz="4400" b="1" dirty="0"/>
              <a:t>Objective</a:t>
            </a:r>
          </a:p>
        </p:txBody>
      </p:sp>
      <p:sp>
        <p:nvSpPr>
          <p:cNvPr id="3" name="Content Placeholder 2"/>
          <p:cNvSpPr>
            <a:spLocks noGrp="1"/>
          </p:cNvSpPr>
          <p:nvPr>
            <p:ph idx="1"/>
          </p:nvPr>
        </p:nvSpPr>
        <p:spPr/>
        <p:txBody>
          <a:bodyPr/>
          <a:lstStyle/>
          <a:p>
            <a:r>
              <a:rPr dirty="0"/>
              <a:t>Predict solar power generation based on environmental features</a:t>
            </a:r>
          </a:p>
          <a:p>
            <a:r>
              <a:rPr dirty="0"/>
              <a:t>Use regression models to find the best predictive model</a:t>
            </a:r>
          </a:p>
          <a:p>
            <a:r>
              <a:rPr dirty="0"/>
              <a:t>Clean, analyze, and model real-world solar data for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182B3D5C-A5E2-434A-FE9C-5B44B427450E}"/>
              </a:ext>
            </a:extLst>
          </p:cNvPr>
          <p:cNvSpPr/>
          <p:nvPr/>
        </p:nvSpPr>
        <p:spPr>
          <a:xfrm>
            <a:off x="2885440" y="447040"/>
            <a:ext cx="2336800" cy="1198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DATA COLLECTION</a:t>
            </a:r>
          </a:p>
        </p:txBody>
      </p:sp>
      <p:sp>
        <p:nvSpPr>
          <p:cNvPr id="8" name="Oval 7">
            <a:extLst>
              <a:ext uri="{FF2B5EF4-FFF2-40B4-BE49-F238E27FC236}">
                <a16:creationId xmlns:a16="http://schemas.microsoft.com/office/drawing/2014/main" id="{631B6D21-A69C-1F89-5E57-93426B935AC5}"/>
              </a:ext>
            </a:extLst>
          </p:cNvPr>
          <p:cNvSpPr/>
          <p:nvPr/>
        </p:nvSpPr>
        <p:spPr>
          <a:xfrm>
            <a:off x="2976880" y="1960878"/>
            <a:ext cx="2255520" cy="127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EDA</a:t>
            </a:r>
          </a:p>
        </p:txBody>
      </p:sp>
      <p:sp>
        <p:nvSpPr>
          <p:cNvPr id="9" name="Oval 8">
            <a:extLst>
              <a:ext uri="{FF2B5EF4-FFF2-40B4-BE49-F238E27FC236}">
                <a16:creationId xmlns:a16="http://schemas.microsoft.com/office/drawing/2014/main" id="{8306A5A4-475A-4FAE-1D0C-22BF7952C8F6}"/>
              </a:ext>
            </a:extLst>
          </p:cNvPr>
          <p:cNvSpPr/>
          <p:nvPr/>
        </p:nvSpPr>
        <p:spPr>
          <a:xfrm>
            <a:off x="2926080" y="3637282"/>
            <a:ext cx="2336800" cy="127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MODEL BUILDING</a:t>
            </a:r>
          </a:p>
        </p:txBody>
      </p:sp>
      <p:sp>
        <p:nvSpPr>
          <p:cNvPr id="10" name="Oval 9">
            <a:extLst>
              <a:ext uri="{FF2B5EF4-FFF2-40B4-BE49-F238E27FC236}">
                <a16:creationId xmlns:a16="http://schemas.microsoft.com/office/drawing/2014/main" id="{00277C28-B464-C015-BC86-C5B073B5643D}"/>
              </a:ext>
            </a:extLst>
          </p:cNvPr>
          <p:cNvSpPr/>
          <p:nvPr/>
        </p:nvSpPr>
        <p:spPr>
          <a:xfrm>
            <a:off x="2966720" y="5262879"/>
            <a:ext cx="2296160" cy="127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DEPLOYMENT</a:t>
            </a:r>
          </a:p>
        </p:txBody>
      </p:sp>
      <p:cxnSp>
        <p:nvCxnSpPr>
          <p:cNvPr id="12" name="Straight Arrow Connector 11">
            <a:extLst>
              <a:ext uri="{FF2B5EF4-FFF2-40B4-BE49-F238E27FC236}">
                <a16:creationId xmlns:a16="http://schemas.microsoft.com/office/drawing/2014/main" id="{C4164A08-6772-28EC-5295-26BDCE2CB5AB}"/>
              </a:ext>
            </a:extLst>
          </p:cNvPr>
          <p:cNvCxnSpPr/>
          <p:nvPr/>
        </p:nvCxnSpPr>
        <p:spPr>
          <a:xfrm>
            <a:off x="4084320" y="1645920"/>
            <a:ext cx="0" cy="304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B74452C-0EE0-C1A9-81A7-6A585EF66A8B}"/>
              </a:ext>
            </a:extLst>
          </p:cNvPr>
          <p:cNvCxnSpPr>
            <a:stCxn id="8" idx="4"/>
          </p:cNvCxnSpPr>
          <p:nvPr/>
        </p:nvCxnSpPr>
        <p:spPr>
          <a:xfrm>
            <a:off x="4104640" y="3230878"/>
            <a:ext cx="10160" cy="406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FC02B12-9621-2E85-19A0-5D1D53863E11}"/>
              </a:ext>
            </a:extLst>
          </p:cNvPr>
          <p:cNvCxnSpPr>
            <a:stCxn id="9" idx="4"/>
          </p:cNvCxnSpPr>
          <p:nvPr/>
        </p:nvCxnSpPr>
        <p:spPr>
          <a:xfrm>
            <a:off x="4094480" y="4907282"/>
            <a:ext cx="10160" cy="264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36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265471"/>
            <a:ext cx="7269480" cy="1012723"/>
          </a:xfrm>
        </p:spPr>
        <p:txBody>
          <a:bodyPr/>
          <a:lstStyle/>
          <a:p>
            <a:pPr algn="ctr"/>
            <a:r>
              <a:rPr b="1" dirty="0"/>
              <a:t>Dataset Overview</a:t>
            </a:r>
          </a:p>
        </p:txBody>
      </p:sp>
      <p:sp>
        <p:nvSpPr>
          <p:cNvPr id="3" name="Content Placeholder 2"/>
          <p:cNvSpPr>
            <a:spLocks noGrp="1"/>
          </p:cNvSpPr>
          <p:nvPr>
            <p:ph idx="1"/>
          </p:nvPr>
        </p:nvSpPr>
        <p:spPr>
          <a:xfrm>
            <a:off x="946404" y="747252"/>
            <a:ext cx="6446520" cy="5744987"/>
          </a:xfrm>
        </p:spPr>
        <p:txBody>
          <a:bodyPr>
            <a:normAutofit fontScale="77500" lnSpcReduction="20000"/>
          </a:bodyPr>
          <a:lstStyle/>
          <a:p>
            <a:r>
              <a:rPr dirty="0"/>
              <a:t>Source: solarpowergeneration.csv</a:t>
            </a:r>
          </a:p>
          <a:p>
            <a:r>
              <a:rPr dirty="0"/>
              <a:t>Target variable: Power generated (kW)</a:t>
            </a:r>
          </a:p>
          <a:p>
            <a:r>
              <a:rPr lang="en-IN" dirty="0"/>
              <a:t>The file solarpowergeneration.csv contains the data for this example. Here, the number of variables (columns) is 10, and the number of instances (rows) is 2920. We have the following variables for this analysis:</a:t>
            </a:r>
            <a:endParaRPr lang="en-US" dirty="0"/>
          </a:p>
          <a:p>
            <a:pPr lvl="0" fontAlgn="base"/>
            <a:r>
              <a:rPr lang="en-IN" b="1" dirty="0"/>
              <a:t>distance_to_solar_noon</a:t>
            </a:r>
            <a:r>
              <a:rPr lang="en-IN" dirty="0"/>
              <a:t>, in radians.</a:t>
            </a:r>
            <a:endParaRPr lang="en-US" dirty="0"/>
          </a:p>
          <a:p>
            <a:pPr lvl="0" fontAlgn="base"/>
            <a:r>
              <a:rPr lang="en-IN" b="1" dirty="0"/>
              <a:t>temperature</a:t>
            </a:r>
            <a:r>
              <a:rPr lang="en-IN" dirty="0"/>
              <a:t>, daily average temperature, in degrees Celsius.</a:t>
            </a:r>
            <a:endParaRPr lang="en-US" dirty="0"/>
          </a:p>
          <a:p>
            <a:pPr lvl="0" fontAlgn="base"/>
            <a:r>
              <a:rPr lang="en-IN" b="1" dirty="0"/>
              <a:t>wind_direction</a:t>
            </a:r>
            <a:r>
              <a:rPr lang="en-IN" dirty="0"/>
              <a:t>, daily average wind direction, in degrees (0-360).</a:t>
            </a:r>
            <a:endParaRPr lang="en-US" dirty="0"/>
          </a:p>
          <a:p>
            <a:pPr lvl="0" fontAlgn="base"/>
            <a:r>
              <a:rPr lang="en-IN" b="1" dirty="0"/>
              <a:t>wind_speed</a:t>
            </a:r>
            <a:r>
              <a:rPr lang="en-IN" dirty="0"/>
              <a:t>, daily average wind speed, in meters per second.</a:t>
            </a:r>
            <a:endParaRPr lang="en-US" dirty="0"/>
          </a:p>
          <a:p>
            <a:pPr lvl="0" fontAlgn="base"/>
            <a:r>
              <a:rPr lang="en-IN" b="1" dirty="0"/>
              <a:t>sky_cover</a:t>
            </a:r>
            <a:r>
              <a:rPr lang="en-IN" dirty="0"/>
              <a:t>, on a five-step scale from 0 to 4, with 0 completely clear and 4 wholly covered.</a:t>
            </a:r>
            <a:endParaRPr lang="en-US" dirty="0"/>
          </a:p>
          <a:p>
            <a:pPr lvl="0" fontAlgn="base"/>
            <a:r>
              <a:rPr lang="en-IN" b="1" dirty="0"/>
              <a:t>visibility</a:t>
            </a:r>
            <a:r>
              <a:rPr lang="en-IN" dirty="0"/>
              <a:t>, in kilometres.</a:t>
            </a:r>
            <a:endParaRPr lang="en-US" dirty="0"/>
          </a:p>
          <a:p>
            <a:pPr lvl="0" fontAlgn="base"/>
            <a:r>
              <a:rPr lang="en-IN" b="1" dirty="0"/>
              <a:t>humidity</a:t>
            </a:r>
            <a:r>
              <a:rPr lang="en-IN" dirty="0"/>
              <a:t>, in percentage.</a:t>
            </a:r>
            <a:endParaRPr lang="en-US" dirty="0"/>
          </a:p>
          <a:p>
            <a:pPr lvl="0" fontAlgn="base"/>
            <a:r>
              <a:rPr lang="en-IN" b="1" dirty="0"/>
              <a:t>average_wind_speed</a:t>
            </a:r>
            <a:r>
              <a:rPr lang="en-IN" dirty="0"/>
              <a:t>, average wind speed during the 3 hours de measure was taken in meters per second.</a:t>
            </a:r>
            <a:endParaRPr lang="en-US" dirty="0"/>
          </a:p>
          <a:p>
            <a:pPr lvl="0" fontAlgn="base"/>
            <a:r>
              <a:rPr lang="en-IN" b="1" dirty="0"/>
              <a:t>average_pressure,</a:t>
            </a:r>
            <a:r>
              <a:rPr lang="en-IN" dirty="0"/>
              <a:t> average barometric pressure during the 3 hours the measure was taken in, in mercury inches.</a:t>
            </a:r>
            <a:endParaRPr lang="en-US" dirty="0"/>
          </a:p>
          <a:p>
            <a:pPr lvl="0" fontAlgn="base"/>
            <a:r>
              <a:rPr lang="en-IN" b="1" dirty="0"/>
              <a:t>power_generated(Target)</a:t>
            </a:r>
            <a:r>
              <a:rPr lang="en-IN" dirty="0"/>
              <a:t>, in Jules for each 3 hours</a:t>
            </a:r>
            <a:endParaRPr lang="en-US" dirty="0"/>
          </a:p>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lstStyle/>
          <a:p>
            <a:r>
              <a:rPr dirty="0"/>
              <a:t>Histograms plotted for all numerical features</a:t>
            </a:r>
            <a:endParaRPr lang="en-US" dirty="0"/>
          </a:p>
          <a:p>
            <a:endParaRPr dirty="0"/>
          </a:p>
        </p:txBody>
      </p:sp>
      <p:pic>
        <p:nvPicPr>
          <p:cNvPr id="5" name="Picture 4">
            <a:extLst>
              <a:ext uri="{FF2B5EF4-FFF2-40B4-BE49-F238E27FC236}">
                <a16:creationId xmlns:a16="http://schemas.microsoft.com/office/drawing/2014/main" id="{73F13A44-7E88-DD09-FB22-CD93FEB7307E}"/>
              </a:ext>
            </a:extLst>
          </p:cNvPr>
          <p:cNvPicPr>
            <a:picLocks noChangeAspect="1"/>
          </p:cNvPicPr>
          <p:nvPr/>
        </p:nvPicPr>
        <p:blipFill>
          <a:blip r:embed="rId2"/>
          <a:stretch>
            <a:fillRect/>
          </a:stretch>
        </p:blipFill>
        <p:spPr>
          <a:xfrm>
            <a:off x="0" y="2204720"/>
            <a:ext cx="8215884" cy="38912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5575A8-C75C-3F90-4B75-E54D758EB6FB}"/>
              </a:ext>
            </a:extLst>
          </p:cNvPr>
          <p:cNvPicPr>
            <a:picLocks noGrp="1" noChangeAspect="1"/>
          </p:cNvPicPr>
          <p:nvPr>
            <p:ph idx="1"/>
          </p:nvPr>
        </p:nvPicPr>
        <p:blipFill>
          <a:blip r:embed="rId2"/>
          <a:stretch>
            <a:fillRect/>
          </a:stretch>
        </p:blipFill>
        <p:spPr>
          <a:xfrm>
            <a:off x="71120" y="254001"/>
            <a:ext cx="8249920" cy="2844800"/>
          </a:xfrm>
        </p:spPr>
      </p:pic>
      <p:pic>
        <p:nvPicPr>
          <p:cNvPr id="7" name="Picture 6">
            <a:extLst>
              <a:ext uri="{FF2B5EF4-FFF2-40B4-BE49-F238E27FC236}">
                <a16:creationId xmlns:a16="http://schemas.microsoft.com/office/drawing/2014/main" id="{36B164E3-4124-3EE1-2403-830955AB27EC}"/>
              </a:ext>
            </a:extLst>
          </p:cNvPr>
          <p:cNvPicPr>
            <a:picLocks noChangeAspect="1"/>
          </p:cNvPicPr>
          <p:nvPr/>
        </p:nvPicPr>
        <p:blipFill>
          <a:blip r:embed="rId3"/>
          <a:stretch>
            <a:fillRect/>
          </a:stretch>
        </p:blipFill>
        <p:spPr>
          <a:xfrm>
            <a:off x="172720" y="3256116"/>
            <a:ext cx="8148320" cy="2844800"/>
          </a:xfrm>
          <a:prstGeom prst="rect">
            <a:avLst/>
          </a:prstGeom>
        </p:spPr>
      </p:pic>
    </p:spTree>
    <p:extLst>
      <p:ext uri="{BB962C8B-B14F-4D97-AF65-F5344CB8AC3E}">
        <p14:creationId xmlns:p14="http://schemas.microsoft.com/office/powerpoint/2010/main" val="76441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B9CD64-E2D9-28E3-19DF-448153CEBD48}"/>
              </a:ext>
            </a:extLst>
          </p:cNvPr>
          <p:cNvPicPr>
            <a:picLocks noGrp="1" noChangeAspect="1"/>
          </p:cNvPicPr>
          <p:nvPr>
            <p:ph idx="1"/>
          </p:nvPr>
        </p:nvPicPr>
        <p:blipFill>
          <a:blip r:embed="rId2"/>
          <a:stretch>
            <a:fillRect/>
          </a:stretch>
        </p:blipFill>
        <p:spPr>
          <a:xfrm>
            <a:off x="0" y="142241"/>
            <a:ext cx="8300720" cy="3738879"/>
          </a:xfrm>
        </p:spPr>
      </p:pic>
      <p:pic>
        <p:nvPicPr>
          <p:cNvPr id="7" name="Picture 6">
            <a:extLst>
              <a:ext uri="{FF2B5EF4-FFF2-40B4-BE49-F238E27FC236}">
                <a16:creationId xmlns:a16="http://schemas.microsoft.com/office/drawing/2014/main" id="{A8D9D3ED-BC27-A67A-BDC4-66954CAAD4A4}"/>
              </a:ext>
            </a:extLst>
          </p:cNvPr>
          <p:cNvPicPr>
            <a:picLocks noChangeAspect="1"/>
          </p:cNvPicPr>
          <p:nvPr/>
        </p:nvPicPr>
        <p:blipFill>
          <a:blip r:embed="rId3"/>
          <a:stretch>
            <a:fillRect/>
          </a:stretch>
        </p:blipFill>
        <p:spPr>
          <a:xfrm>
            <a:off x="0" y="3952240"/>
            <a:ext cx="8300720" cy="2905760"/>
          </a:xfrm>
          <a:prstGeom prst="rect">
            <a:avLst/>
          </a:prstGeom>
        </p:spPr>
      </p:pic>
    </p:spTree>
    <p:extLst>
      <p:ext uri="{BB962C8B-B14F-4D97-AF65-F5344CB8AC3E}">
        <p14:creationId xmlns:p14="http://schemas.microsoft.com/office/powerpoint/2010/main" val="86777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54DBBC-B5CB-744B-DD8E-0419980FD979}"/>
              </a:ext>
            </a:extLst>
          </p:cNvPr>
          <p:cNvPicPr>
            <a:picLocks noGrp="1" noChangeAspect="1"/>
          </p:cNvPicPr>
          <p:nvPr>
            <p:ph idx="1"/>
          </p:nvPr>
        </p:nvPicPr>
        <p:blipFill>
          <a:blip r:embed="rId2"/>
          <a:stretch>
            <a:fillRect/>
          </a:stretch>
        </p:blipFill>
        <p:spPr>
          <a:xfrm>
            <a:off x="406400" y="182880"/>
            <a:ext cx="7670800" cy="4053840"/>
          </a:xfrm>
        </p:spPr>
      </p:pic>
    </p:spTree>
    <p:extLst>
      <p:ext uri="{BB962C8B-B14F-4D97-AF65-F5344CB8AC3E}">
        <p14:creationId xmlns:p14="http://schemas.microsoft.com/office/powerpoint/2010/main" val="342600088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918</TotalTime>
  <Words>576</Words>
  <Application>Microsoft Office PowerPoint</Application>
  <PresentationFormat>On-screen Show (4:3)</PresentationFormat>
  <Paragraphs>71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Schoolbook</vt:lpstr>
      <vt:lpstr>Wingdings 2</vt:lpstr>
      <vt:lpstr>View</vt:lpstr>
      <vt:lpstr>Solar Panal Regression</vt:lpstr>
      <vt:lpstr>GROUP - 5</vt:lpstr>
      <vt:lpstr>Objective</vt:lpstr>
      <vt:lpstr>PowerPoint Presentation</vt:lpstr>
      <vt:lpstr>Dataset Overview</vt:lpstr>
      <vt:lpstr>Exploratory Data Analysis (EDA)</vt:lpstr>
      <vt:lpstr>PowerPoint Presentation</vt:lpstr>
      <vt:lpstr>PowerPoint Presentation</vt:lpstr>
      <vt:lpstr>PowerPoint Presentation</vt:lpstr>
      <vt:lpstr>Model Building</vt:lpstr>
      <vt:lpstr>PowerPoint Presentation</vt:lpstr>
      <vt:lpstr>Best Model: XGBoost</vt:lpstr>
      <vt:lpstr>Model Deployment using XGBoost and Streamlit</vt:lpstr>
      <vt:lpstr>PowerPoint Presentation</vt:lpstr>
      <vt:lpstr>CHALLENGES FACED</vt:lpstr>
      <vt:lpstr>Importance of the Project</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MUSKAN FIRDOSE</cp:lastModifiedBy>
  <cp:revision>20</cp:revision>
  <dcterms:created xsi:type="dcterms:W3CDTF">2013-01-27T09:14:16Z</dcterms:created>
  <dcterms:modified xsi:type="dcterms:W3CDTF">2025-08-04T04:48:22Z</dcterms:modified>
  <cp:category/>
</cp:coreProperties>
</file>