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5" r:id="rId1"/>
  </p:sldMasterIdLst>
  <p:sldIdLst>
    <p:sldId id="256" r:id="rId2"/>
    <p:sldId id="261" r:id="rId3"/>
    <p:sldId id="259" r:id="rId4"/>
    <p:sldId id="260" r:id="rId5"/>
    <p:sldId id="262" r:id="rId6"/>
    <p:sldId id="264" r:id="rId7"/>
    <p:sldId id="265" r:id="rId8"/>
    <p:sldId id="266" r:id="rId9"/>
    <p:sldId id="267" r:id="rId10"/>
    <p:sldId id="268" r:id="rId11"/>
    <p:sldId id="269" r:id="rId12"/>
    <p:sldId id="270"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A27DC9-6834-4B42-A993-AD043CC0F14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472FC5-4082-4A25-AB05-3D41039E4FBC}" type="slidenum">
              <a:rPr lang="en-US" smtClean="0"/>
              <a:t>‹#›</a:t>
            </a:fld>
            <a:endParaRPr lang="en-US"/>
          </a:p>
        </p:txBody>
      </p:sp>
    </p:spTree>
    <p:extLst>
      <p:ext uri="{BB962C8B-B14F-4D97-AF65-F5344CB8AC3E}">
        <p14:creationId xmlns:p14="http://schemas.microsoft.com/office/powerpoint/2010/main" val="5151382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27DC9-6834-4B42-A993-AD043CC0F14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391772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27DC9-6834-4B42-A993-AD043CC0F14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30852153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A27DC9-6834-4B42-A993-AD043CC0F14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125217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EA27DC9-6834-4B42-A993-AD043CC0F145}" type="datetimeFigureOut">
              <a:rPr lang="en-US" smtClean="0"/>
              <a:t>10/12/2020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472FC5-4082-4A25-AB05-3D41039E4FBC}" type="slidenum">
              <a:rPr lang="en-US" smtClean="0"/>
              <a:t>‹#›</a:t>
            </a:fld>
            <a:endParaRPr lang="en-US"/>
          </a:p>
        </p:txBody>
      </p:sp>
    </p:spTree>
    <p:extLst>
      <p:ext uri="{BB962C8B-B14F-4D97-AF65-F5344CB8AC3E}">
        <p14:creationId xmlns:p14="http://schemas.microsoft.com/office/powerpoint/2010/main" val="2082351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A27DC9-6834-4B42-A993-AD043CC0F145}"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183833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A27DC9-6834-4B42-A993-AD043CC0F145}"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222356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A27DC9-6834-4B42-A993-AD043CC0F145}"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14317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27DC9-6834-4B42-A993-AD043CC0F145}"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14164965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27DC9-6834-4B42-A993-AD043CC0F145}"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12548298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27DC9-6834-4B42-A993-AD043CC0F145}" type="datetimeFigureOut">
              <a:rPr lang="en-US" smtClean="0"/>
              <a:t>10/12/2020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472FC5-4082-4A25-AB05-3D41039E4FBC}" type="slidenum">
              <a:rPr lang="en-US" smtClean="0"/>
              <a:t>‹#›</a:t>
            </a:fld>
            <a:endParaRPr lang="en-US"/>
          </a:p>
        </p:txBody>
      </p:sp>
    </p:spTree>
    <p:extLst>
      <p:ext uri="{BB962C8B-B14F-4D97-AF65-F5344CB8AC3E}">
        <p14:creationId xmlns:p14="http://schemas.microsoft.com/office/powerpoint/2010/main" val="222002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EA27DC9-6834-4B42-A993-AD043CC0F145}" type="datetimeFigureOut">
              <a:rPr lang="en-US" smtClean="0"/>
              <a:t>10/12/2020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472FC5-4082-4A25-AB05-3D41039E4FBC}" type="slidenum">
              <a:rPr lang="en-US" smtClean="0"/>
              <a:t>‹#›</a:t>
            </a:fld>
            <a:endParaRPr lang="en-US"/>
          </a:p>
        </p:txBody>
      </p:sp>
    </p:spTree>
    <p:extLst>
      <p:ext uri="{BB962C8B-B14F-4D97-AF65-F5344CB8AC3E}">
        <p14:creationId xmlns:p14="http://schemas.microsoft.com/office/powerpoint/2010/main" val="1646085336"/>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Classifying Car Collisions severity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205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(1/3)</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9166789"/>
              </p:ext>
            </p:extLst>
          </p:nvPr>
        </p:nvGraphicFramePr>
        <p:xfrm>
          <a:off x="1916010" y="2743201"/>
          <a:ext cx="7913814" cy="2313287"/>
        </p:xfrm>
        <a:graphic>
          <a:graphicData uri="http://schemas.openxmlformats.org/drawingml/2006/table">
            <a:tbl>
              <a:tblPr firstRow="1" firstCol="1" bandRow="1">
                <a:tableStyleId>{5C22544A-7EE6-4342-B048-85BDC9FD1C3A}</a:tableStyleId>
              </a:tblPr>
              <a:tblGrid>
                <a:gridCol w="1724750"/>
                <a:gridCol w="1489557"/>
                <a:gridCol w="1881545"/>
                <a:gridCol w="1411159"/>
                <a:gridCol w="1406803"/>
              </a:tblGrid>
              <a:tr h="515512">
                <a:tc>
                  <a:txBody>
                    <a:bodyPr/>
                    <a:lstStyle/>
                    <a:p>
                      <a:pPr marL="0" marR="0">
                        <a:lnSpc>
                          <a:spcPct val="107000"/>
                        </a:lnSpc>
                        <a:spcBef>
                          <a:spcPts val="0"/>
                        </a:spcBef>
                        <a:spcAft>
                          <a:spcPts val="0"/>
                        </a:spcAft>
                      </a:pPr>
                      <a:r>
                        <a:rPr lang="en-US" sz="1400">
                          <a:effectLst/>
                        </a:rPr>
                        <a:t>Unbalanced data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Random Forest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Logistic Regression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Decision Tree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KNN Classifier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15512">
                <a:tc>
                  <a:txBody>
                    <a:bodyPr/>
                    <a:lstStyle/>
                    <a:p>
                      <a:pPr marL="0" marR="0" algn="ctr">
                        <a:lnSpc>
                          <a:spcPct val="107000"/>
                        </a:lnSpc>
                        <a:spcBef>
                          <a:spcPts val="0"/>
                        </a:spcBef>
                        <a:spcAft>
                          <a:spcPts val="0"/>
                        </a:spcAft>
                      </a:pPr>
                      <a:r>
                        <a:rPr lang="en-US" sz="1400">
                          <a:effectLst/>
                        </a:rPr>
                        <a:t>Class_1 F-Score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82%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15512">
                <a:tc>
                  <a:txBody>
                    <a:bodyPr/>
                    <a:lstStyle/>
                    <a:p>
                      <a:pPr marL="0" marR="0" algn="ctr">
                        <a:lnSpc>
                          <a:spcPct val="107000"/>
                        </a:lnSpc>
                        <a:spcBef>
                          <a:spcPts val="0"/>
                        </a:spcBef>
                        <a:spcAft>
                          <a:spcPts val="0"/>
                        </a:spcAft>
                      </a:pPr>
                      <a:r>
                        <a:rPr lang="en-US" sz="1400" dirty="0">
                          <a:effectLst/>
                        </a:rPr>
                        <a:t>Class_2 F-Score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47%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15512">
                <a:tc>
                  <a:txBody>
                    <a:bodyPr/>
                    <a:lstStyle/>
                    <a:p>
                      <a:pPr marL="0" marR="0" algn="ctr">
                        <a:lnSpc>
                          <a:spcPct val="107000"/>
                        </a:lnSpc>
                        <a:spcBef>
                          <a:spcPts val="0"/>
                        </a:spcBef>
                        <a:spcAft>
                          <a:spcPts val="0"/>
                        </a:spcAft>
                      </a:pPr>
                      <a:r>
                        <a:rPr lang="en-US" sz="1400">
                          <a:effectLst/>
                        </a:rPr>
                        <a:t>Accuracy 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76%</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51239">
                <a:tc>
                  <a:txBody>
                    <a:bodyPr/>
                    <a:lstStyle/>
                    <a:p>
                      <a:pPr marL="0" marR="0" algn="ctr">
                        <a:lnSpc>
                          <a:spcPct val="107000"/>
                        </a:lnSpc>
                        <a:spcBef>
                          <a:spcPts val="0"/>
                        </a:spcBef>
                        <a:spcAft>
                          <a:spcPts val="0"/>
                        </a:spcAft>
                      </a:pPr>
                      <a:r>
                        <a:rPr lang="en-US" sz="1400">
                          <a:effectLst/>
                        </a:rPr>
                        <a:t>AUC 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0.72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226068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(2/3)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49374320"/>
              </p:ext>
            </p:extLst>
          </p:nvPr>
        </p:nvGraphicFramePr>
        <p:xfrm>
          <a:off x="2088108" y="2634019"/>
          <a:ext cx="7704378" cy="2640833"/>
        </p:xfrm>
        <a:graphic>
          <a:graphicData uri="http://schemas.openxmlformats.org/drawingml/2006/table">
            <a:tbl>
              <a:tblPr firstRow="1" firstCol="1" bandRow="1">
                <a:tableStyleId>{5C22544A-7EE6-4342-B048-85BDC9FD1C3A}</a:tableStyleId>
              </a:tblPr>
              <a:tblGrid>
                <a:gridCol w="1602783"/>
                <a:gridCol w="1526458"/>
                <a:gridCol w="1831751"/>
                <a:gridCol w="1373813"/>
                <a:gridCol w="1369573"/>
              </a:tblGrid>
              <a:tr h="588505">
                <a:tc>
                  <a:txBody>
                    <a:bodyPr/>
                    <a:lstStyle/>
                    <a:p>
                      <a:pPr marL="0" marR="0">
                        <a:lnSpc>
                          <a:spcPct val="107000"/>
                        </a:lnSpc>
                        <a:spcBef>
                          <a:spcPts val="0"/>
                        </a:spcBef>
                        <a:spcAft>
                          <a:spcPts val="0"/>
                        </a:spcAft>
                      </a:pPr>
                      <a:r>
                        <a:rPr lang="en-US" sz="1400" dirty="0">
                          <a:effectLst/>
                        </a:rPr>
                        <a:t>Under sampled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Random Forest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Logistic Regression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Decision Tree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KNN Classifier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88505">
                <a:tc>
                  <a:txBody>
                    <a:bodyPr/>
                    <a:lstStyle/>
                    <a:p>
                      <a:pPr marL="0" marR="0" algn="ctr">
                        <a:lnSpc>
                          <a:spcPct val="107000"/>
                        </a:lnSpc>
                        <a:spcBef>
                          <a:spcPts val="0"/>
                        </a:spcBef>
                        <a:spcAft>
                          <a:spcPts val="0"/>
                        </a:spcAft>
                      </a:pPr>
                      <a:r>
                        <a:rPr lang="en-US" sz="1400">
                          <a:effectLst/>
                        </a:rPr>
                        <a:t>Class_1 F-Score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88505">
                <a:tc>
                  <a:txBody>
                    <a:bodyPr/>
                    <a:lstStyle/>
                    <a:p>
                      <a:pPr marL="0" marR="0" algn="ctr">
                        <a:lnSpc>
                          <a:spcPct val="107000"/>
                        </a:lnSpc>
                        <a:spcBef>
                          <a:spcPts val="0"/>
                        </a:spcBef>
                        <a:spcAft>
                          <a:spcPts val="0"/>
                        </a:spcAft>
                      </a:pPr>
                      <a:r>
                        <a:rPr lang="en-US" sz="1400">
                          <a:effectLst/>
                        </a:rPr>
                        <a:t>Class_2 F-Score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588505">
                <a:tc>
                  <a:txBody>
                    <a:bodyPr/>
                    <a:lstStyle/>
                    <a:p>
                      <a:pPr marL="0" marR="0" algn="ctr">
                        <a:lnSpc>
                          <a:spcPct val="107000"/>
                        </a:lnSpc>
                        <a:spcBef>
                          <a:spcPts val="0"/>
                        </a:spcBef>
                        <a:spcAft>
                          <a:spcPts val="0"/>
                        </a:spcAft>
                      </a:pPr>
                      <a:r>
                        <a:rPr lang="en-US" sz="1400">
                          <a:effectLst/>
                        </a:rPr>
                        <a:t>Accuracy 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286813">
                <a:tc>
                  <a:txBody>
                    <a:bodyPr/>
                    <a:lstStyle/>
                    <a:p>
                      <a:pPr marL="0" marR="0" algn="ctr">
                        <a:lnSpc>
                          <a:spcPct val="107000"/>
                        </a:lnSpc>
                        <a:spcBef>
                          <a:spcPts val="0"/>
                        </a:spcBef>
                        <a:spcAft>
                          <a:spcPts val="0"/>
                        </a:spcAft>
                      </a:pPr>
                      <a:r>
                        <a:rPr lang="en-US" sz="1400">
                          <a:effectLst/>
                        </a:rPr>
                        <a:t>AUC 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0.73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94504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(3/3)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069275"/>
              </p:ext>
            </p:extLst>
          </p:nvPr>
        </p:nvGraphicFramePr>
        <p:xfrm>
          <a:off x="1856096" y="2538486"/>
          <a:ext cx="7895445" cy="2790957"/>
        </p:xfrm>
        <a:graphic>
          <a:graphicData uri="http://schemas.openxmlformats.org/drawingml/2006/table">
            <a:tbl>
              <a:tblPr firstRow="1" firstCol="1" bandRow="1">
                <a:tableStyleId>{5C22544A-7EE6-4342-B048-85BDC9FD1C3A}</a:tableStyleId>
              </a:tblPr>
              <a:tblGrid>
                <a:gridCol w="1642531"/>
                <a:gridCol w="1564315"/>
                <a:gridCol w="1877178"/>
                <a:gridCol w="1407883"/>
                <a:gridCol w="1403538"/>
              </a:tblGrid>
              <a:tr h="621960">
                <a:tc>
                  <a:txBody>
                    <a:bodyPr/>
                    <a:lstStyle/>
                    <a:p>
                      <a:pPr marL="0" marR="0">
                        <a:lnSpc>
                          <a:spcPct val="107000"/>
                        </a:lnSpc>
                        <a:spcBef>
                          <a:spcPts val="0"/>
                        </a:spcBef>
                        <a:spcAft>
                          <a:spcPts val="0"/>
                        </a:spcAft>
                      </a:pPr>
                      <a:r>
                        <a:rPr lang="en-US" sz="1400" dirty="0">
                          <a:effectLst/>
                        </a:rPr>
                        <a:t>Over sampled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Random Forest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Logistic Regression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Decision Tree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400">
                          <a:effectLst/>
                        </a:rPr>
                        <a:t>KNN Classifier</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621960">
                <a:tc>
                  <a:txBody>
                    <a:bodyPr/>
                    <a:lstStyle/>
                    <a:p>
                      <a:pPr marL="0" marR="0" algn="ctr">
                        <a:lnSpc>
                          <a:spcPct val="107000"/>
                        </a:lnSpc>
                        <a:spcBef>
                          <a:spcPts val="0"/>
                        </a:spcBef>
                        <a:spcAft>
                          <a:spcPts val="0"/>
                        </a:spcAft>
                      </a:pPr>
                      <a:r>
                        <a:rPr lang="en-US" sz="1400">
                          <a:effectLst/>
                        </a:rPr>
                        <a:t>Class_1 F-Score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67%</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621960">
                <a:tc>
                  <a:txBody>
                    <a:bodyPr/>
                    <a:lstStyle/>
                    <a:p>
                      <a:pPr marL="0" marR="0" algn="ctr">
                        <a:lnSpc>
                          <a:spcPct val="107000"/>
                        </a:lnSpc>
                        <a:spcBef>
                          <a:spcPts val="0"/>
                        </a:spcBef>
                        <a:spcAft>
                          <a:spcPts val="0"/>
                        </a:spcAft>
                      </a:pPr>
                      <a:r>
                        <a:rPr lang="en-US" sz="1400">
                          <a:effectLst/>
                        </a:rPr>
                        <a:t>Class_2 F-Score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621960">
                <a:tc>
                  <a:txBody>
                    <a:bodyPr/>
                    <a:lstStyle/>
                    <a:p>
                      <a:pPr marL="0" marR="0" algn="ctr">
                        <a:lnSpc>
                          <a:spcPct val="107000"/>
                        </a:lnSpc>
                        <a:spcBef>
                          <a:spcPts val="0"/>
                        </a:spcBef>
                        <a:spcAft>
                          <a:spcPts val="0"/>
                        </a:spcAft>
                      </a:pPr>
                      <a:r>
                        <a:rPr lang="en-US" sz="1400">
                          <a:effectLst/>
                        </a:rPr>
                        <a:t>Accuracy Score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70%</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71%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68%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03117">
                <a:tc>
                  <a:txBody>
                    <a:bodyPr/>
                    <a:lstStyle/>
                    <a:p>
                      <a:pPr marL="0" marR="0" algn="ctr">
                        <a:lnSpc>
                          <a:spcPct val="107000"/>
                        </a:lnSpc>
                        <a:spcBef>
                          <a:spcPts val="0"/>
                        </a:spcBef>
                        <a:spcAft>
                          <a:spcPts val="0"/>
                        </a:spcAft>
                      </a:pPr>
                      <a:r>
                        <a:rPr lang="en-US" sz="1400" dirty="0">
                          <a:effectLst/>
                        </a:rPr>
                        <a:t>AUC score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0.79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a:effectLst/>
                        </a:rPr>
                        <a:t>0.8</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rPr>
                        <a:t>0.73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04693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lstStyle/>
          <a:p>
            <a:r>
              <a:rPr lang="en-US" dirty="0"/>
              <a:t>Predicting the severity of car accidents is a crucial problem that is of great benefit to not only individuals but also to governments that lose huge amounts of money due to them. This problem was approached in this paper where we classified the severity of collisions after processing the data, selecting the most important features and best performing model to yield accuracy rate of around 70%.</a:t>
            </a:r>
          </a:p>
          <a:p>
            <a:pPr marL="0" indent="0">
              <a:buNone/>
            </a:pPr>
            <a:endParaRPr lang="en-US" dirty="0"/>
          </a:p>
        </p:txBody>
      </p:sp>
    </p:spTree>
    <p:extLst>
      <p:ext uri="{BB962C8B-B14F-4D97-AF65-F5344CB8AC3E}">
        <p14:creationId xmlns:p14="http://schemas.microsoft.com/office/powerpoint/2010/main" val="320562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Handling missing data differently</a:t>
            </a:r>
          </a:p>
          <a:p>
            <a:r>
              <a:rPr lang="en-US" dirty="0" smtClean="0"/>
              <a:t>Merging column values differently </a:t>
            </a:r>
          </a:p>
          <a:p>
            <a:r>
              <a:rPr lang="en-US" dirty="0" smtClean="0"/>
              <a:t>Different feature selection method</a:t>
            </a:r>
            <a:endParaRPr lang="en-US" dirty="0"/>
          </a:p>
        </p:txBody>
      </p:sp>
    </p:spTree>
    <p:extLst>
      <p:ext uri="{BB962C8B-B14F-4D97-AF65-F5344CB8AC3E}">
        <p14:creationId xmlns:p14="http://schemas.microsoft.com/office/powerpoint/2010/main" val="150226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r>
              <a:rPr lang="en-US" dirty="0"/>
              <a:t>C</a:t>
            </a:r>
            <a:r>
              <a:rPr lang="en-US" dirty="0" smtClean="0"/>
              <a:t>ar </a:t>
            </a:r>
            <a:r>
              <a:rPr lang="en-US" dirty="0"/>
              <a:t>accidents cause an average of 3,287 deaths per day </a:t>
            </a:r>
            <a:r>
              <a:rPr lang="en-US" dirty="0" smtClean="0"/>
              <a:t>worldwide.</a:t>
            </a:r>
          </a:p>
          <a:p>
            <a:r>
              <a:rPr lang="en-US" dirty="0"/>
              <a:t>A</a:t>
            </a:r>
            <a:r>
              <a:rPr lang="en-US" dirty="0" smtClean="0"/>
              <a:t>utomotive </a:t>
            </a:r>
            <a:r>
              <a:rPr lang="en-US" dirty="0"/>
              <a:t>crashes rank as the 9th leading cause of death and account for 2.2% of all deaths </a:t>
            </a:r>
            <a:r>
              <a:rPr lang="en-US" dirty="0" smtClean="0"/>
              <a:t>globally.</a:t>
            </a:r>
          </a:p>
          <a:p>
            <a:r>
              <a:rPr lang="en-US" dirty="0"/>
              <a:t>road crashes and road traffic deaths cost USD $518 billion globally, costing individual countries 1-2% of their annual </a:t>
            </a:r>
            <a:r>
              <a:rPr lang="en-US" dirty="0" smtClean="0"/>
              <a:t>GDP.</a:t>
            </a:r>
            <a:endParaRPr lang="en-US" dirty="0"/>
          </a:p>
        </p:txBody>
      </p:sp>
    </p:spTree>
    <p:extLst>
      <p:ext uri="{BB962C8B-B14F-4D97-AF65-F5344CB8AC3E}">
        <p14:creationId xmlns:p14="http://schemas.microsoft.com/office/powerpoint/2010/main" val="206028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 Placeholder 2"/>
          <p:cNvSpPr>
            <a:spLocks noGrp="1"/>
          </p:cNvSpPr>
          <p:nvPr>
            <p:ph type="body" idx="1"/>
          </p:nvPr>
        </p:nvSpPr>
        <p:spPr>
          <a:xfrm>
            <a:off x="2006220" y="5020056"/>
            <a:ext cx="9212113" cy="862129"/>
          </a:xfrm>
        </p:spPr>
        <p:txBody>
          <a:bodyPr>
            <a:normAutofit lnSpcReduction="10000"/>
          </a:bodyPr>
          <a:lstStyle/>
          <a:p>
            <a:pPr marL="342900" indent="-342900">
              <a:buFont typeface="Arial" panose="020B0604020202020204" pitchFamily="34" charset="0"/>
              <a:buChar char="•"/>
            </a:pPr>
            <a:r>
              <a:rPr lang="en-US" dirty="0"/>
              <a:t>This project aims to help the car owners know the situations and variables that might </a:t>
            </a:r>
            <a:r>
              <a:rPr lang="en-US" dirty="0" smtClean="0"/>
              <a:t>cause </a:t>
            </a:r>
            <a:r>
              <a:rPr lang="en-US" dirty="0"/>
              <a:t>them into getting into car </a:t>
            </a:r>
            <a:r>
              <a:rPr lang="en-US" dirty="0" smtClean="0"/>
              <a:t>accidents through </a:t>
            </a:r>
            <a:r>
              <a:rPr lang="en-US" dirty="0" err="1" smtClean="0"/>
              <a:t>calssifying</a:t>
            </a:r>
            <a:r>
              <a:rPr lang="en-US" dirty="0" smtClean="0"/>
              <a:t> the </a:t>
            </a:r>
            <a:r>
              <a:rPr lang="en-US" dirty="0"/>
              <a:t>severity of car accidents for the recorded </a:t>
            </a:r>
            <a:r>
              <a:rPr lang="en-US" dirty="0" smtClean="0"/>
              <a:t>accidents.</a:t>
            </a:r>
            <a:endParaRPr lang="en-US" dirty="0"/>
          </a:p>
        </p:txBody>
      </p:sp>
    </p:spTree>
    <p:extLst>
      <p:ext uri="{BB962C8B-B14F-4D97-AF65-F5344CB8AC3E}">
        <p14:creationId xmlns:p14="http://schemas.microsoft.com/office/powerpoint/2010/main" val="408686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a:xfrm>
            <a:off x="838200" y="685800"/>
            <a:ext cx="6711696" cy="6172200"/>
          </a:xfrm>
        </p:spPr>
        <p:txBody>
          <a:bodyPr>
            <a:normAutofit fontScale="85000" lnSpcReduction="10000"/>
          </a:bodyPr>
          <a:lstStyle/>
          <a:p>
            <a:r>
              <a:rPr lang="en-US" dirty="0"/>
              <a:t>The features that will be used in our classification model are:</a:t>
            </a:r>
          </a:p>
          <a:p>
            <a:pPr marL="617220" lvl="1" indent="-342900">
              <a:buFont typeface="+mj-lt"/>
              <a:buAutoNum type="arabicPeriod"/>
            </a:pPr>
            <a:r>
              <a:rPr lang="en-US" dirty="0"/>
              <a:t>ADDRTYPE: Collision address type: Alley, Block or </a:t>
            </a:r>
            <a:r>
              <a:rPr lang="en-US" dirty="0" smtClean="0"/>
              <a:t>Intersection.</a:t>
            </a:r>
          </a:p>
          <a:p>
            <a:pPr marL="617220" lvl="1" indent="-342900">
              <a:buFont typeface="+mj-lt"/>
              <a:buAutoNum type="arabicPeriod"/>
            </a:pPr>
            <a:r>
              <a:rPr lang="en-US" dirty="0" smtClean="0"/>
              <a:t>COLLISIONTYPE</a:t>
            </a:r>
            <a:r>
              <a:rPr lang="en-US" dirty="0"/>
              <a:t>: Collision </a:t>
            </a:r>
            <a:r>
              <a:rPr lang="en-US" dirty="0" smtClean="0"/>
              <a:t>type.</a:t>
            </a:r>
          </a:p>
          <a:p>
            <a:pPr marL="617220" lvl="1" indent="-342900">
              <a:buFont typeface="+mj-lt"/>
              <a:buAutoNum type="arabicPeriod"/>
            </a:pPr>
            <a:r>
              <a:rPr lang="en-US" dirty="0" smtClean="0"/>
              <a:t>PERSONCOUNT</a:t>
            </a:r>
            <a:r>
              <a:rPr lang="en-US" dirty="0"/>
              <a:t>: The total number of people involved in the collision </a:t>
            </a:r>
            <a:endParaRPr lang="en-US" dirty="0" smtClean="0"/>
          </a:p>
          <a:p>
            <a:pPr marL="617220" lvl="1" indent="-342900">
              <a:buFont typeface="+mj-lt"/>
              <a:buAutoNum type="arabicPeriod"/>
            </a:pPr>
            <a:r>
              <a:rPr lang="en-US" dirty="0" smtClean="0"/>
              <a:t>PEDCOUNT</a:t>
            </a:r>
            <a:r>
              <a:rPr lang="en-US" dirty="0"/>
              <a:t>: The number of pedestrians involved in the collision. </a:t>
            </a:r>
            <a:endParaRPr lang="en-US" dirty="0" smtClean="0"/>
          </a:p>
          <a:p>
            <a:pPr marL="617220" lvl="1" indent="-342900">
              <a:buFont typeface="+mj-lt"/>
              <a:buAutoNum type="arabicPeriod"/>
            </a:pPr>
            <a:r>
              <a:rPr lang="en-US" dirty="0" smtClean="0"/>
              <a:t>PEDCYLCOUNT</a:t>
            </a:r>
            <a:r>
              <a:rPr lang="en-US" dirty="0"/>
              <a:t>: The number of bicycles involved in the </a:t>
            </a:r>
            <a:r>
              <a:rPr lang="en-US" dirty="0" smtClean="0"/>
              <a:t>collision.</a:t>
            </a:r>
          </a:p>
          <a:p>
            <a:pPr marL="617220" lvl="1" indent="-342900">
              <a:buFont typeface="+mj-lt"/>
              <a:buAutoNum type="arabicPeriod"/>
            </a:pPr>
            <a:r>
              <a:rPr lang="en-US" dirty="0" smtClean="0"/>
              <a:t>VEHCOUNT</a:t>
            </a:r>
            <a:r>
              <a:rPr lang="en-US" dirty="0"/>
              <a:t>: The number of vehicles involved in the </a:t>
            </a:r>
            <a:r>
              <a:rPr lang="en-US" dirty="0" smtClean="0"/>
              <a:t>collision.</a:t>
            </a:r>
          </a:p>
          <a:p>
            <a:pPr marL="617220" lvl="1" indent="-342900">
              <a:buFont typeface="+mj-lt"/>
              <a:buAutoNum type="arabicPeriod"/>
            </a:pPr>
            <a:r>
              <a:rPr lang="en-US" dirty="0" smtClean="0"/>
              <a:t>INATTENTIONIND</a:t>
            </a:r>
            <a:r>
              <a:rPr lang="en-US" dirty="0"/>
              <a:t>: Whether or not collision was due to inattention. (</a:t>
            </a:r>
            <a:r>
              <a:rPr lang="en-US" dirty="0" smtClean="0"/>
              <a:t>Y/N)</a:t>
            </a:r>
          </a:p>
          <a:p>
            <a:pPr marL="617220" lvl="1" indent="-342900">
              <a:buFont typeface="+mj-lt"/>
              <a:buAutoNum type="arabicPeriod"/>
            </a:pPr>
            <a:r>
              <a:rPr lang="en-US" dirty="0" smtClean="0"/>
              <a:t>UNDERINFL</a:t>
            </a:r>
            <a:r>
              <a:rPr lang="en-US" dirty="0"/>
              <a:t>: Whether or not a driver involved was under the influence of drugs or </a:t>
            </a:r>
            <a:r>
              <a:rPr lang="en-US" dirty="0" smtClean="0"/>
              <a:t>alcohol.</a:t>
            </a:r>
          </a:p>
          <a:p>
            <a:pPr marL="617220" lvl="1" indent="-342900">
              <a:buFont typeface="+mj-lt"/>
              <a:buAutoNum type="arabicPeriod"/>
            </a:pPr>
            <a:r>
              <a:rPr lang="en-US" dirty="0" smtClean="0"/>
              <a:t>WEATHER</a:t>
            </a:r>
            <a:r>
              <a:rPr lang="en-US" dirty="0"/>
              <a:t>: A description of the weather conditions during the time of the collision. </a:t>
            </a:r>
            <a:endParaRPr lang="en-US" dirty="0" smtClean="0"/>
          </a:p>
          <a:p>
            <a:pPr marL="617220" lvl="1" indent="-342900">
              <a:buFont typeface="+mj-lt"/>
              <a:buAutoNum type="arabicPeriod"/>
            </a:pPr>
            <a:r>
              <a:rPr lang="en-US" dirty="0" smtClean="0"/>
              <a:t>ROADCOND</a:t>
            </a:r>
            <a:r>
              <a:rPr lang="en-US" dirty="0"/>
              <a:t>: The condition of the road during the </a:t>
            </a:r>
            <a:r>
              <a:rPr lang="en-US" dirty="0" smtClean="0"/>
              <a:t>collision.</a:t>
            </a:r>
          </a:p>
          <a:p>
            <a:pPr marL="617220" lvl="1" indent="-342900">
              <a:buFont typeface="+mj-lt"/>
              <a:buAutoNum type="arabicPeriod"/>
            </a:pPr>
            <a:r>
              <a:rPr lang="en-US" dirty="0" smtClean="0"/>
              <a:t>LIGHTCOND</a:t>
            </a:r>
            <a:r>
              <a:rPr lang="en-US" dirty="0"/>
              <a:t>: The light conditions during the </a:t>
            </a:r>
            <a:r>
              <a:rPr lang="en-US" dirty="0" smtClean="0"/>
              <a:t>collision.</a:t>
            </a:r>
          </a:p>
          <a:p>
            <a:pPr marL="617220" lvl="1" indent="-342900">
              <a:buFont typeface="+mj-lt"/>
              <a:buAutoNum type="arabicPeriod"/>
            </a:pPr>
            <a:r>
              <a:rPr lang="en-US" dirty="0" smtClean="0"/>
              <a:t>PEDROWNOTGRNT</a:t>
            </a:r>
            <a:r>
              <a:rPr lang="en-US" dirty="0"/>
              <a:t>: Whether or not the pedestrian right of way was not granted. (</a:t>
            </a:r>
            <a:r>
              <a:rPr lang="en-US" dirty="0" smtClean="0"/>
              <a:t>Y/N)</a:t>
            </a:r>
          </a:p>
          <a:p>
            <a:pPr marL="617220" lvl="1" indent="-342900">
              <a:buFont typeface="+mj-lt"/>
              <a:buAutoNum type="arabicPeriod"/>
            </a:pPr>
            <a:r>
              <a:rPr lang="en-US" dirty="0" smtClean="0"/>
              <a:t>SPEEDING</a:t>
            </a:r>
            <a:r>
              <a:rPr lang="en-US" dirty="0"/>
              <a:t>: Whether or not speeding was a factor in the collision. (</a:t>
            </a:r>
            <a:r>
              <a:rPr lang="en-US" dirty="0" smtClean="0"/>
              <a:t>Y/N)</a:t>
            </a:r>
          </a:p>
          <a:p>
            <a:pPr marL="617220" lvl="1" indent="-342900">
              <a:buFont typeface="+mj-lt"/>
              <a:buAutoNum type="arabicPeriod"/>
            </a:pPr>
            <a:r>
              <a:rPr lang="en-US" dirty="0" smtClean="0"/>
              <a:t>HITPARKEDCAR</a:t>
            </a:r>
            <a:r>
              <a:rPr lang="en-US" dirty="0"/>
              <a:t>: Whether or not the collision involved hitting a parked car. (</a:t>
            </a:r>
            <a:r>
              <a:rPr lang="en-US" dirty="0" smtClean="0"/>
              <a:t>Y/N)</a:t>
            </a:r>
          </a:p>
          <a:p>
            <a:pPr marL="617220" lvl="1" indent="-342900">
              <a:buFont typeface="+mj-lt"/>
              <a:buAutoNum type="arabicPeriod"/>
            </a:pPr>
            <a:r>
              <a:rPr lang="en-US" dirty="0" smtClean="0"/>
              <a:t>SEVERITYCODE</a:t>
            </a:r>
            <a:r>
              <a:rPr lang="en-US" dirty="0"/>
              <a:t>: A code that corresponds to the severity of the collision: (3—fatality, 2b—serious injury, 2—injury, 1—prop damage, 0—unknown)</a:t>
            </a:r>
            <a:r>
              <a:rPr lang="en-US" dirty="0"/>
              <a:t> </a:t>
            </a:r>
            <a:r>
              <a:rPr lang="en-US" dirty="0"/>
              <a:t> </a:t>
            </a:r>
          </a:p>
        </p:txBody>
      </p:sp>
      <p:sp>
        <p:nvSpPr>
          <p:cNvPr id="4" name="Text Placeholder 3"/>
          <p:cNvSpPr>
            <a:spLocks noGrp="1"/>
          </p:cNvSpPr>
          <p:nvPr>
            <p:ph type="body" sz="half" idx="2"/>
          </p:nvPr>
        </p:nvSpPr>
        <p:spPr/>
        <p:txBody>
          <a:bodyPr/>
          <a:lstStyle/>
          <a:p>
            <a:r>
              <a:rPr lang="en-US" dirty="0"/>
              <a:t>The data set provided includes all types of collisions. Collisions will display at the intersection or mid-block of a segment. </a:t>
            </a:r>
            <a:endParaRPr lang="en-US" dirty="0" smtClean="0"/>
          </a:p>
          <a:p>
            <a:r>
              <a:rPr lang="en-US" dirty="0" smtClean="0"/>
              <a:t>Timeframe</a:t>
            </a:r>
            <a:r>
              <a:rPr lang="en-US" dirty="0"/>
              <a:t>: 2004 to Present. </a:t>
            </a:r>
            <a:endParaRPr lang="en-US" dirty="0" smtClean="0"/>
          </a:p>
          <a:p>
            <a:r>
              <a:rPr lang="en-US" dirty="0" smtClean="0"/>
              <a:t>The </a:t>
            </a:r>
            <a:r>
              <a:rPr lang="en-US" dirty="0"/>
              <a:t>Data set contained 38 features, only 15 of them will be used in our model.</a:t>
            </a:r>
          </a:p>
          <a:p>
            <a:endParaRPr lang="en-US" dirty="0"/>
          </a:p>
        </p:txBody>
      </p:sp>
    </p:spTree>
    <p:extLst>
      <p:ext uri="{BB962C8B-B14F-4D97-AF65-F5344CB8AC3E}">
        <p14:creationId xmlns:p14="http://schemas.microsoft.com/office/powerpoint/2010/main" val="397235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Text Placeholder 2"/>
          <p:cNvSpPr>
            <a:spLocks noGrp="1"/>
          </p:cNvSpPr>
          <p:nvPr>
            <p:ph type="body" idx="1"/>
          </p:nvPr>
        </p:nvSpPr>
        <p:spPr>
          <a:xfrm>
            <a:off x="2006220" y="5020056"/>
            <a:ext cx="9212113" cy="862129"/>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0650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Pair plot</a:t>
            </a:r>
            <a:endParaRPr lang="en-US" dirty="0"/>
          </a:p>
        </p:txBody>
      </p:sp>
      <p:sp>
        <p:nvSpPr>
          <p:cNvPr id="4" name="Text Placeholder 3"/>
          <p:cNvSpPr>
            <a:spLocks noGrp="1"/>
          </p:cNvSpPr>
          <p:nvPr>
            <p:ph type="body" sz="half" idx="2"/>
          </p:nvPr>
        </p:nvSpPr>
        <p:spPr/>
        <p:txBody>
          <a:bodyPr/>
          <a:lstStyle/>
          <a:p>
            <a:r>
              <a:rPr lang="en-US" dirty="0" smtClean="0"/>
              <a:t>We </a:t>
            </a:r>
            <a:r>
              <a:rPr lang="en-US" dirty="0"/>
              <a:t>examined the distribution of each feature and the correlation between numerical </a:t>
            </a:r>
            <a:r>
              <a:rPr lang="en-US" dirty="0" smtClean="0"/>
              <a:t>features.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2"/>
          <a:stretch>
            <a:fillRect/>
          </a:stretch>
        </p:blipFill>
        <p:spPr>
          <a:xfrm>
            <a:off x="689928" y="332568"/>
            <a:ext cx="7008239" cy="6191062"/>
          </a:xfrm>
          <a:prstGeom prst="rect">
            <a:avLst/>
          </a:prstGeom>
        </p:spPr>
      </p:pic>
    </p:spTree>
    <p:extLst>
      <p:ext uri="{BB962C8B-B14F-4D97-AF65-F5344CB8AC3E}">
        <p14:creationId xmlns:p14="http://schemas.microsoft.com/office/powerpoint/2010/main" val="119169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count plots</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dirty="0"/>
          </a:p>
        </p:txBody>
      </p:sp>
      <p:pic>
        <p:nvPicPr>
          <p:cNvPr id="7" name="Picture 6"/>
          <p:cNvPicPr/>
          <p:nvPr/>
        </p:nvPicPr>
        <p:blipFill>
          <a:blip r:embed="rId2"/>
          <a:stretch>
            <a:fillRect/>
          </a:stretch>
        </p:blipFill>
        <p:spPr>
          <a:xfrm>
            <a:off x="4062997" y="1904714"/>
            <a:ext cx="3667125" cy="2257425"/>
          </a:xfrm>
          <a:prstGeom prst="rect">
            <a:avLst/>
          </a:prstGeom>
        </p:spPr>
      </p:pic>
      <p:pic>
        <p:nvPicPr>
          <p:cNvPr id="8" name="Picture 7"/>
          <p:cNvPicPr/>
          <p:nvPr/>
        </p:nvPicPr>
        <p:blipFill>
          <a:blip r:embed="rId3"/>
          <a:stretch>
            <a:fillRect/>
          </a:stretch>
        </p:blipFill>
        <p:spPr>
          <a:xfrm>
            <a:off x="324040" y="2048256"/>
            <a:ext cx="3667125" cy="2276475"/>
          </a:xfrm>
          <a:prstGeom prst="rect">
            <a:avLst/>
          </a:prstGeom>
        </p:spPr>
      </p:pic>
      <p:pic>
        <p:nvPicPr>
          <p:cNvPr id="9" name="Picture 8"/>
          <p:cNvPicPr/>
          <p:nvPr/>
        </p:nvPicPr>
        <p:blipFill>
          <a:blip r:embed="rId4"/>
          <a:stretch>
            <a:fillRect/>
          </a:stretch>
        </p:blipFill>
        <p:spPr>
          <a:xfrm>
            <a:off x="155448" y="4452334"/>
            <a:ext cx="5943600" cy="2101850"/>
          </a:xfrm>
          <a:prstGeom prst="rect">
            <a:avLst/>
          </a:prstGeom>
        </p:spPr>
      </p:pic>
      <p:pic>
        <p:nvPicPr>
          <p:cNvPr id="10" name="Picture 9"/>
          <p:cNvPicPr/>
          <p:nvPr/>
        </p:nvPicPr>
        <p:blipFill>
          <a:blip r:embed="rId5"/>
          <a:stretch>
            <a:fillRect/>
          </a:stretch>
        </p:blipFill>
        <p:spPr>
          <a:xfrm>
            <a:off x="7801955" y="1824328"/>
            <a:ext cx="3676650" cy="2209800"/>
          </a:xfrm>
          <a:prstGeom prst="rect">
            <a:avLst/>
          </a:prstGeom>
        </p:spPr>
      </p:pic>
      <p:pic>
        <p:nvPicPr>
          <p:cNvPr id="11" name="Picture 10"/>
          <p:cNvPicPr/>
          <p:nvPr/>
        </p:nvPicPr>
        <p:blipFill>
          <a:blip r:embed="rId6"/>
          <a:stretch>
            <a:fillRect/>
          </a:stretch>
        </p:blipFill>
        <p:spPr>
          <a:xfrm>
            <a:off x="6241393" y="4324731"/>
            <a:ext cx="5620131" cy="2357056"/>
          </a:xfrm>
          <a:prstGeom prst="rect">
            <a:avLst/>
          </a:prstGeom>
        </p:spPr>
      </p:pic>
    </p:spTree>
    <p:extLst>
      <p:ext uri="{BB962C8B-B14F-4D97-AF65-F5344CB8AC3E}">
        <p14:creationId xmlns:p14="http://schemas.microsoft.com/office/powerpoint/2010/main" val="139354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r>
              <a:rPr lang="en-US" dirty="0"/>
              <a:t>Feature selection was done using fitting random forest classifier and choosing features that have importance greater than “0.01”. </a:t>
            </a:r>
          </a:p>
          <a:p>
            <a:endParaRPr lang="en-US" dirty="0"/>
          </a:p>
        </p:txBody>
      </p:sp>
      <p:pic>
        <p:nvPicPr>
          <p:cNvPr id="5" name="Picture 4"/>
          <p:cNvPicPr/>
          <p:nvPr/>
        </p:nvPicPr>
        <p:blipFill>
          <a:blip r:embed="rId2"/>
          <a:stretch>
            <a:fillRect/>
          </a:stretch>
        </p:blipFill>
        <p:spPr>
          <a:xfrm>
            <a:off x="1596787" y="272955"/>
            <a:ext cx="5027903" cy="6127845"/>
          </a:xfrm>
          <a:prstGeom prst="rect">
            <a:avLst/>
          </a:prstGeom>
        </p:spPr>
      </p:pic>
    </p:spTree>
    <p:extLst>
      <p:ext uri="{BB962C8B-B14F-4D97-AF65-F5344CB8AC3E}">
        <p14:creationId xmlns:p14="http://schemas.microsoft.com/office/powerpoint/2010/main" val="34621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Text Placeholder 2"/>
          <p:cNvSpPr>
            <a:spLocks noGrp="1"/>
          </p:cNvSpPr>
          <p:nvPr>
            <p:ph type="body" idx="1"/>
          </p:nvPr>
        </p:nvSpPr>
        <p:spPr>
          <a:xfrm>
            <a:off x="2165774" y="5020055"/>
            <a:ext cx="9052560" cy="1694643"/>
          </a:xfrm>
        </p:spPr>
        <p:txBody>
          <a:bodyPr>
            <a:normAutofit/>
          </a:bodyPr>
          <a:lstStyle/>
          <a:p>
            <a:pPr marL="342900" indent="-342900">
              <a:buFont typeface="Arial" panose="020B0604020202020204" pitchFamily="34" charset="0"/>
              <a:buChar char="•"/>
            </a:pPr>
            <a:r>
              <a:rPr lang="en-US" dirty="0" smtClean="0"/>
              <a:t>Random forest</a:t>
            </a:r>
          </a:p>
          <a:p>
            <a:pPr marL="342900" indent="-342900">
              <a:buFont typeface="Arial" panose="020B0604020202020204" pitchFamily="34" charset="0"/>
              <a:buChar char="•"/>
            </a:pPr>
            <a:r>
              <a:rPr lang="en-US" dirty="0"/>
              <a:t>D</a:t>
            </a:r>
            <a:r>
              <a:rPr lang="en-US" dirty="0" smtClean="0"/>
              <a:t>ecision tree</a:t>
            </a:r>
          </a:p>
          <a:p>
            <a:pPr marL="342900" indent="-342900">
              <a:buFont typeface="Arial" panose="020B0604020202020204" pitchFamily="34" charset="0"/>
              <a:buChar char="•"/>
            </a:pPr>
            <a:r>
              <a:rPr lang="en-US" dirty="0"/>
              <a:t>L</a:t>
            </a:r>
            <a:r>
              <a:rPr lang="en-US" dirty="0" smtClean="0"/>
              <a:t>ogistic regression</a:t>
            </a:r>
          </a:p>
          <a:p>
            <a:pPr marL="342900" indent="-342900">
              <a:buFont typeface="Arial" panose="020B0604020202020204" pitchFamily="34" charset="0"/>
              <a:buChar char="•"/>
            </a:pPr>
            <a:r>
              <a:rPr lang="en-US" dirty="0" smtClean="0"/>
              <a:t>K-nearest </a:t>
            </a:r>
            <a:r>
              <a:rPr lang="en-US" dirty="0"/>
              <a:t>neighbors. </a:t>
            </a:r>
            <a:endParaRPr lang="en-US" dirty="0"/>
          </a:p>
        </p:txBody>
      </p:sp>
    </p:spTree>
    <p:extLst>
      <p:ext uri="{BB962C8B-B14F-4D97-AF65-F5344CB8AC3E}">
        <p14:creationId xmlns:p14="http://schemas.microsoft.com/office/powerpoint/2010/main" val="2702043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29</TotalTime>
  <Words>648</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Rockwell</vt:lpstr>
      <vt:lpstr>Rockwell Condensed</vt:lpstr>
      <vt:lpstr>Wingdings</vt:lpstr>
      <vt:lpstr>Wood Type</vt:lpstr>
      <vt:lpstr>Classifying Car Collisions severity</vt:lpstr>
      <vt:lpstr>Business problem</vt:lpstr>
      <vt:lpstr>Project goal</vt:lpstr>
      <vt:lpstr>Data description</vt:lpstr>
      <vt:lpstr>Exploratory data analysis</vt:lpstr>
      <vt:lpstr>Numerical Pair plot</vt:lpstr>
      <vt:lpstr>Categorical count plots</vt:lpstr>
      <vt:lpstr>Feature selection</vt:lpstr>
      <vt:lpstr>Modelling</vt:lpstr>
      <vt:lpstr>Results (1/3)</vt:lpstr>
      <vt:lpstr>Results (2/3)</vt:lpstr>
      <vt:lpstr>Results (3/3)</vt:lpstr>
      <vt:lpstr>conclusion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Car Collisions severity</dc:title>
  <dc:creator>rania</dc:creator>
  <cp:lastModifiedBy>rania</cp:lastModifiedBy>
  <cp:revision>21</cp:revision>
  <dcterms:created xsi:type="dcterms:W3CDTF">2020-10-12T13:26:31Z</dcterms:created>
  <dcterms:modified xsi:type="dcterms:W3CDTF">2020-10-12T13:55:57Z</dcterms:modified>
</cp:coreProperties>
</file>