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302B70"/>
          </a:solidFill>
        </p:spPr>
      </p:sp>
      <p:grpSp>
        <p:nvGrpSpPr>
          <p:cNvPr name="Group 3" id="3"/>
          <p:cNvGrpSpPr/>
          <p:nvPr/>
        </p:nvGrpSpPr>
        <p:grpSpPr>
          <a:xfrm rot="0">
            <a:off x="1479647" y="2185700"/>
            <a:ext cx="8170503" cy="4403602"/>
            <a:chOff x="0" y="0"/>
            <a:chExt cx="10894004" cy="5871469"/>
          </a:xfrm>
        </p:grpSpPr>
        <p:sp>
          <p:nvSpPr>
            <p:cNvPr name="TextBox 4" id="4"/>
            <p:cNvSpPr txBox="true"/>
            <p:nvPr/>
          </p:nvSpPr>
          <p:spPr>
            <a:xfrm rot="0">
              <a:off x="0" y="88368"/>
              <a:ext cx="10894004" cy="4230119"/>
            </a:xfrm>
            <a:prstGeom prst="rect">
              <a:avLst/>
            </a:prstGeom>
          </p:spPr>
          <p:txBody>
            <a:bodyPr anchor="t" rtlCol="false" tIns="0" lIns="0" bIns="0" rIns="0">
              <a:spAutoFit/>
            </a:bodyPr>
            <a:lstStyle/>
            <a:p>
              <a:pPr>
                <a:lnSpc>
                  <a:spcPts val="12420"/>
                </a:lnSpc>
              </a:pPr>
              <a:r>
                <a:rPr lang="en-US" sz="10800">
                  <a:solidFill>
                    <a:srgbClr val="302B70"/>
                  </a:solidFill>
                  <a:latin typeface="HK Grotesk Bold"/>
                </a:rPr>
                <a:t>Présentation Commerciale</a:t>
              </a:r>
            </a:p>
          </p:txBody>
        </p:sp>
        <p:sp>
          <p:nvSpPr>
            <p:cNvPr name="TextBox 5" id="5"/>
            <p:cNvSpPr txBox="true"/>
            <p:nvPr/>
          </p:nvSpPr>
          <p:spPr>
            <a:xfrm rot="0">
              <a:off x="0" y="4716442"/>
              <a:ext cx="10894004" cy="1155692"/>
            </a:xfrm>
            <a:prstGeom prst="rect">
              <a:avLst/>
            </a:prstGeom>
          </p:spPr>
          <p:txBody>
            <a:bodyPr anchor="t" rtlCol="false" tIns="0" lIns="0" bIns="0" rIns="0">
              <a:spAutoFit/>
            </a:bodyPr>
            <a:lstStyle/>
            <a:p>
              <a:pPr>
                <a:lnSpc>
                  <a:spcPts val="3500"/>
                </a:lnSpc>
                <a:spcBef>
                  <a:spcPct val="0"/>
                </a:spcBef>
              </a:pPr>
              <a:r>
                <a:rPr lang="en-US" sz="2500">
                  <a:solidFill>
                    <a:srgbClr val="302B70"/>
                  </a:solidFill>
                  <a:latin typeface="Clear Sans Regular"/>
                </a:rPr>
                <a:t>Écrivez le nom de votre entreprise ci-dessus et un résumé intéressant de ce que fait votre entreprise ici.</a:t>
              </a:r>
            </a:p>
          </p:txBody>
        </p:sp>
      </p:grpSp>
      <p:grpSp>
        <p:nvGrpSpPr>
          <p:cNvPr name="Group 6" id="6"/>
          <p:cNvGrpSpPr/>
          <p:nvPr/>
        </p:nvGrpSpPr>
        <p:grpSpPr>
          <a:xfrm rot="0">
            <a:off x="8718256" y="9518212"/>
            <a:ext cx="851487" cy="155656"/>
            <a:chOff x="0" y="0"/>
            <a:chExt cx="1135316" cy="207541"/>
          </a:xfrm>
        </p:grpSpPr>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07541" cy="207541"/>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3887" y="0"/>
              <a:ext cx="207541" cy="207541"/>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27775" y="0"/>
              <a:ext cx="207541" cy="207541"/>
            </a:xfrm>
            <a:prstGeom prst="rect">
              <a:avLst/>
            </a:prstGeom>
          </p:spPr>
        </p:pic>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271742" y="4387501"/>
            <a:ext cx="2987558" cy="4459042"/>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0166457" y="1028700"/>
            <a:ext cx="6783040" cy="9553578"/>
          </a:xfrm>
          <a:prstGeom prst="rect">
            <a:avLst/>
          </a:prstGeom>
        </p:spPr>
      </p:pic>
      <p:pic>
        <p:nvPicPr>
          <p:cNvPr name="Picture 12" id="1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187860" y="1637939"/>
            <a:ext cx="2154826" cy="2154826"/>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042396" cy="190555"/>
            <a:chOff x="0" y="0"/>
            <a:chExt cx="1389862" cy="254073"/>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54073" cy="254073"/>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67894" y="0"/>
              <a:ext cx="254073" cy="25407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35788" y="0"/>
              <a:ext cx="254073" cy="254073"/>
            </a:xfrm>
            <a:prstGeom prst="rect">
              <a:avLst/>
            </a:prstGeom>
          </p:spPr>
        </p:pic>
      </p:grpSp>
      <p:sp>
        <p:nvSpPr>
          <p:cNvPr name="TextBox 6" id="6"/>
          <p:cNvSpPr txBox="true"/>
          <p:nvPr/>
        </p:nvSpPr>
        <p:spPr>
          <a:xfrm rot="0">
            <a:off x="1028700" y="2201477"/>
            <a:ext cx="6422466" cy="1209226"/>
          </a:xfrm>
          <a:prstGeom prst="rect">
            <a:avLst/>
          </a:prstGeom>
        </p:spPr>
        <p:txBody>
          <a:bodyPr anchor="t" rtlCol="false" tIns="0" lIns="0" bIns="0" rIns="0">
            <a:spAutoFit/>
          </a:bodyPr>
          <a:lstStyle/>
          <a:p>
            <a:pPr>
              <a:lnSpc>
                <a:spcPts val="9599"/>
              </a:lnSpc>
            </a:pPr>
            <a:r>
              <a:rPr lang="en-US" sz="7999">
                <a:solidFill>
                  <a:srgbClr val="F0F2F6"/>
                </a:solidFill>
                <a:latin typeface="HK Grotesk Bold"/>
              </a:rPr>
              <a:t>L'Équipe</a:t>
            </a:r>
          </a:p>
        </p:txBody>
      </p:sp>
      <p:sp>
        <p:nvSpPr>
          <p:cNvPr name="AutoShape 7" id="7"/>
          <p:cNvSpPr/>
          <p:nvPr/>
        </p:nvSpPr>
        <p:spPr>
          <a:xfrm rot="0">
            <a:off x="9059898" y="0"/>
            <a:ext cx="9228102" cy="3429000"/>
          </a:xfrm>
          <a:prstGeom prst="rect">
            <a:avLst/>
          </a:prstGeom>
          <a:solidFill>
            <a:srgbClr val="F0F2F6"/>
          </a:solidFill>
        </p:spPr>
      </p:sp>
      <p:sp>
        <p:nvSpPr>
          <p:cNvPr name="AutoShape 8" id="8"/>
          <p:cNvSpPr/>
          <p:nvPr/>
        </p:nvSpPr>
        <p:spPr>
          <a:xfrm rot="0">
            <a:off x="9059898" y="6858000"/>
            <a:ext cx="9228102" cy="3429000"/>
          </a:xfrm>
          <a:prstGeom prst="rect">
            <a:avLst/>
          </a:prstGeom>
          <a:solidFill>
            <a:srgbClr val="F0F2F6">
              <a:alpha val="49804"/>
            </a:srgbClr>
          </a:solidFill>
        </p:spPr>
      </p:sp>
      <p:sp>
        <p:nvSpPr>
          <p:cNvPr name="AutoShape 9" id="9"/>
          <p:cNvSpPr/>
          <p:nvPr/>
        </p:nvSpPr>
        <p:spPr>
          <a:xfrm rot="0">
            <a:off x="9059898" y="3429000"/>
            <a:ext cx="9228102" cy="3429000"/>
          </a:xfrm>
          <a:prstGeom prst="rect">
            <a:avLst/>
          </a:prstGeom>
          <a:solidFill>
            <a:srgbClr val="F0F2F6">
              <a:alpha val="80000"/>
            </a:srgbClr>
          </a:solidFill>
        </p:spPr>
      </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80009" y="4706478"/>
            <a:ext cx="3459924" cy="5580522"/>
          </a:xfrm>
          <a:prstGeom prst="rect">
            <a:avLst/>
          </a:prstGeom>
        </p:spPr>
      </p:pic>
      <p:grpSp>
        <p:nvGrpSpPr>
          <p:cNvPr name="Group 11" id="11"/>
          <p:cNvGrpSpPr/>
          <p:nvPr/>
        </p:nvGrpSpPr>
        <p:grpSpPr>
          <a:xfrm rot="0">
            <a:off x="12449741" y="1219747"/>
            <a:ext cx="4213977" cy="989506"/>
            <a:chOff x="0" y="0"/>
            <a:chExt cx="5618637" cy="1319342"/>
          </a:xfrm>
        </p:grpSpPr>
        <p:sp>
          <p:nvSpPr>
            <p:cNvPr name="TextBox 12" id="12"/>
            <p:cNvSpPr txBox="true"/>
            <p:nvPr/>
          </p:nvSpPr>
          <p:spPr>
            <a:xfrm rot="0">
              <a:off x="0" y="-9525"/>
              <a:ext cx="5618637" cy="715691"/>
            </a:xfrm>
            <a:prstGeom prst="rect">
              <a:avLst/>
            </a:prstGeom>
          </p:spPr>
          <p:txBody>
            <a:bodyPr anchor="t" rtlCol="false" tIns="0" lIns="0" bIns="0" rIns="0">
              <a:spAutoFit/>
            </a:bodyPr>
            <a:lstStyle/>
            <a:p>
              <a:pPr>
                <a:lnSpc>
                  <a:spcPts val="4200"/>
                </a:lnSpc>
              </a:pPr>
              <a:r>
                <a:rPr lang="en-US" sz="3500">
                  <a:solidFill>
                    <a:srgbClr val="302B70"/>
                  </a:solidFill>
                  <a:latin typeface="HK Grotesk Bold"/>
                </a:rPr>
                <a:t>Mia Sanati</a:t>
              </a:r>
            </a:p>
          </p:txBody>
        </p:sp>
        <p:sp>
          <p:nvSpPr>
            <p:cNvPr name="TextBox 13" id="13"/>
            <p:cNvSpPr txBox="true"/>
            <p:nvPr/>
          </p:nvSpPr>
          <p:spPr>
            <a:xfrm rot="0">
              <a:off x="0" y="792781"/>
              <a:ext cx="5618637" cy="491986"/>
            </a:xfrm>
            <a:prstGeom prst="rect">
              <a:avLst/>
            </a:prstGeom>
          </p:spPr>
          <p:txBody>
            <a:bodyPr anchor="t" rtlCol="false" tIns="0" lIns="0" bIns="0" rIns="0">
              <a:spAutoFit/>
            </a:bodyPr>
            <a:lstStyle/>
            <a:p>
              <a:pPr>
                <a:lnSpc>
                  <a:spcPts val="3174"/>
                </a:lnSpc>
                <a:spcBef>
                  <a:spcPct val="0"/>
                </a:spcBef>
              </a:pPr>
              <a:r>
                <a:rPr lang="en-US" sz="2267" spc="-34">
                  <a:solidFill>
                    <a:srgbClr val="302B70"/>
                  </a:solidFill>
                  <a:latin typeface="Clear Sans Regular"/>
                </a:rPr>
                <a:t>Fondatrice et Directrice Générale</a:t>
              </a:r>
            </a:p>
          </p:txBody>
        </p:sp>
      </p:grpSp>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485192" y="1171375"/>
            <a:ext cx="1086250" cy="1086250"/>
          </a:xfrm>
          <a:prstGeom prst="rect">
            <a:avLst/>
          </a:prstGeom>
        </p:spPr>
      </p:pic>
      <p:grpSp>
        <p:nvGrpSpPr>
          <p:cNvPr name="Group 15" id="15"/>
          <p:cNvGrpSpPr/>
          <p:nvPr/>
        </p:nvGrpSpPr>
        <p:grpSpPr>
          <a:xfrm rot="0">
            <a:off x="12449741" y="4648747"/>
            <a:ext cx="4213977" cy="989506"/>
            <a:chOff x="0" y="0"/>
            <a:chExt cx="5618637" cy="1319342"/>
          </a:xfrm>
        </p:grpSpPr>
        <p:sp>
          <p:nvSpPr>
            <p:cNvPr name="TextBox 16" id="16"/>
            <p:cNvSpPr txBox="true"/>
            <p:nvPr/>
          </p:nvSpPr>
          <p:spPr>
            <a:xfrm rot="0">
              <a:off x="0" y="-9525"/>
              <a:ext cx="5618637" cy="715691"/>
            </a:xfrm>
            <a:prstGeom prst="rect">
              <a:avLst/>
            </a:prstGeom>
          </p:spPr>
          <p:txBody>
            <a:bodyPr anchor="t" rtlCol="false" tIns="0" lIns="0" bIns="0" rIns="0">
              <a:spAutoFit/>
            </a:bodyPr>
            <a:lstStyle/>
            <a:p>
              <a:pPr>
                <a:lnSpc>
                  <a:spcPts val="4200"/>
                </a:lnSpc>
              </a:pPr>
              <a:r>
                <a:rPr lang="en-US" sz="3500">
                  <a:solidFill>
                    <a:srgbClr val="302B70"/>
                  </a:solidFill>
                  <a:latin typeface="HK Grotesk Bold"/>
                </a:rPr>
                <a:t>Alain Durant</a:t>
              </a:r>
            </a:p>
          </p:txBody>
        </p:sp>
        <p:sp>
          <p:nvSpPr>
            <p:cNvPr name="TextBox 17" id="17"/>
            <p:cNvSpPr txBox="true"/>
            <p:nvPr/>
          </p:nvSpPr>
          <p:spPr>
            <a:xfrm rot="0">
              <a:off x="0" y="758206"/>
              <a:ext cx="5618637" cy="561136"/>
            </a:xfrm>
            <a:prstGeom prst="rect">
              <a:avLst/>
            </a:prstGeom>
          </p:spPr>
          <p:txBody>
            <a:bodyPr anchor="t" rtlCol="false" tIns="0" lIns="0" bIns="0" rIns="0">
              <a:spAutoFit/>
            </a:bodyPr>
            <a:lstStyle/>
            <a:p>
              <a:pPr>
                <a:lnSpc>
                  <a:spcPts val="3639"/>
                </a:lnSpc>
                <a:spcBef>
                  <a:spcPct val="0"/>
                </a:spcBef>
              </a:pPr>
              <a:r>
                <a:rPr lang="en-US" sz="2599" spc="-38">
                  <a:solidFill>
                    <a:srgbClr val="302B70"/>
                  </a:solidFill>
                  <a:latin typeface="Clear Sans Regular"/>
                </a:rPr>
                <a:t>Directeur de la Création</a:t>
              </a:r>
            </a:p>
          </p:txBody>
        </p:sp>
      </p:grpSp>
      <p:pic>
        <p:nvPicPr>
          <p:cNvPr name="Picture 18" id="1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485192" y="4600375"/>
            <a:ext cx="1086250" cy="1086250"/>
          </a:xfrm>
          <a:prstGeom prst="rect">
            <a:avLst/>
          </a:prstGeom>
        </p:spPr>
      </p:pic>
      <p:grpSp>
        <p:nvGrpSpPr>
          <p:cNvPr name="Group 19" id="19"/>
          <p:cNvGrpSpPr/>
          <p:nvPr/>
        </p:nvGrpSpPr>
        <p:grpSpPr>
          <a:xfrm rot="0">
            <a:off x="12449741" y="8077747"/>
            <a:ext cx="4213977" cy="989506"/>
            <a:chOff x="0" y="0"/>
            <a:chExt cx="5618637" cy="1319342"/>
          </a:xfrm>
        </p:grpSpPr>
        <p:sp>
          <p:nvSpPr>
            <p:cNvPr name="TextBox 20" id="20"/>
            <p:cNvSpPr txBox="true"/>
            <p:nvPr/>
          </p:nvSpPr>
          <p:spPr>
            <a:xfrm rot="0">
              <a:off x="0" y="-9525"/>
              <a:ext cx="5618637" cy="715691"/>
            </a:xfrm>
            <a:prstGeom prst="rect">
              <a:avLst/>
            </a:prstGeom>
          </p:spPr>
          <p:txBody>
            <a:bodyPr anchor="t" rtlCol="false" tIns="0" lIns="0" bIns="0" rIns="0">
              <a:spAutoFit/>
            </a:bodyPr>
            <a:lstStyle/>
            <a:p>
              <a:pPr>
                <a:lnSpc>
                  <a:spcPts val="4200"/>
                </a:lnSpc>
              </a:pPr>
              <a:r>
                <a:rPr lang="en-US" sz="3500">
                  <a:solidFill>
                    <a:srgbClr val="302B70"/>
                  </a:solidFill>
                  <a:latin typeface="HK Grotesk Bold"/>
                </a:rPr>
                <a:t>Pierre Dufour</a:t>
              </a:r>
            </a:p>
          </p:txBody>
        </p:sp>
        <p:sp>
          <p:nvSpPr>
            <p:cNvPr name="TextBox 21" id="21"/>
            <p:cNvSpPr txBox="true"/>
            <p:nvPr/>
          </p:nvSpPr>
          <p:spPr>
            <a:xfrm rot="0">
              <a:off x="0" y="829644"/>
              <a:ext cx="5618637" cy="427785"/>
            </a:xfrm>
            <a:prstGeom prst="rect">
              <a:avLst/>
            </a:prstGeom>
          </p:spPr>
          <p:txBody>
            <a:bodyPr anchor="t" rtlCol="false" tIns="0" lIns="0" bIns="0" rIns="0">
              <a:spAutoFit/>
            </a:bodyPr>
            <a:lstStyle/>
            <a:p>
              <a:pPr>
                <a:lnSpc>
                  <a:spcPts val="2775"/>
                </a:lnSpc>
                <a:spcBef>
                  <a:spcPct val="0"/>
                </a:spcBef>
              </a:pPr>
              <a:r>
                <a:rPr lang="en-US" sz="1982" spc="-29">
                  <a:solidFill>
                    <a:srgbClr val="302B70"/>
                  </a:solidFill>
                  <a:latin typeface="Clear Sans Regular"/>
                </a:rPr>
                <a:t>Agent de Développement Commercial</a:t>
              </a:r>
            </a:p>
          </p:txBody>
        </p:sp>
      </p:grpSp>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485192" y="8029375"/>
            <a:ext cx="1086250" cy="108625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0" y="0"/>
            <a:ext cx="18288000" cy="8775001"/>
          </a:xfrm>
          <a:prstGeom prst="rect">
            <a:avLst/>
          </a:prstGeom>
          <a:solidFill>
            <a:srgbClr val="302B70"/>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5143500"/>
            <a:ext cx="1924696" cy="3631501"/>
          </a:xfrm>
          <a:prstGeom prst="rect">
            <a:avLst/>
          </a:prstGeom>
        </p:spPr>
      </p:pic>
      <p:grpSp>
        <p:nvGrpSpPr>
          <p:cNvPr name="Group 4" id="4"/>
          <p:cNvGrpSpPr/>
          <p:nvPr/>
        </p:nvGrpSpPr>
        <p:grpSpPr>
          <a:xfrm rot="0">
            <a:off x="1028700" y="1028700"/>
            <a:ext cx="5275936" cy="2184137"/>
            <a:chOff x="0" y="0"/>
            <a:chExt cx="7034581" cy="2912183"/>
          </a:xfrm>
        </p:grpSpPr>
        <p:sp>
          <p:nvSpPr>
            <p:cNvPr name="TextBox 5" id="5"/>
            <p:cNvSpPr txBox="true"/>
            <p:nvPr/>
          </p:nvSpPr>
          <p:spPr>
            <a:xfrm rot="0">
              <a:off x="0" y="-9525"/>
              <a:ext cx="7034581" cy="1621826"/>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Problème</a:t>
              </a:r>
            </a:p>
          </p:txBody>
        </p:sp>
        <p:sp>
          <p:nvSpPr>
            <p:cNvPr name="TextBox 6" id="6"/>
            <p:cNvSpPr txBox="true"/>
            <p:nvPr/>
          </p:nvSpPr>
          <p:spPr>
            <a:xfrm rot="0">
              <a:off x="0" y="1724814"/>
              <a:ext cx="7034581" cy="1135280"/>
            </a:xfrm>
            <a:prstGeom prst="rect">
              <a:avLst/>
            </a:prstGeom>
          </p:spPr>
          <p:txBody>
            <a:bodyPr anchor="t" rtlCol="false" tIns="0" lIns="0" bIns="0" rIns="0">
              <a:spAutoFit/>
            </a:bodyPr>
            <a:lstStyle/>
            <a:p>
              <a:pPr>
                <a:lnSpc>
                  <a:spcPts val="3486"/>
                </a:lnSpc>
                <a:spcBef>
                  <a:spcPct val="0"/>
                </a:spcBef>
              </a:pPr>
              <a:r>
                <a:rPr lang="en-US" sz="2490">
                  <a:solidFill>
                    <a:srgbClr val="F0F2F6"/>
                  </a:solidFill>
                  <a:latin typeface="Clear Sans Regular"/>
                </a:rPr>
                <a:t>Énumérez 1 à 3 problèmes que votre entreprise observe dans le monde.</a:t>
              </a:r>
            </a:p>
          </p:txBody>
        </p:sp>
      </p:grpSp>
      <p:grpSp>
        <p:nvGrpSpPr>
          <p:cNvPr name="Group 7" id="7"/>
          <p:cNvGrpSpPr/>
          <p:nvPr/>
        </p:nvGrpSpPr>
        <p:grpSpPr>
          <a:xfrm rot="0">
            <a:off x="8622802" y="9435723"/>
            <a:ext cx="1042396" cy="190555"/>
            <a:chOff x="0" y="0"/>
            <a:chExt cx="1389862" cy="254073"/>
          </a:xfrm>
        </p:grpSpPr>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0" y="0"/>
              <a:ext cx="254073" cy="254073"/>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67894" y="0"/>
              <a:ext cx="254073" cy="254073"/>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35788" y="0"/>
              <a:ext cx="254073" cy="254073"/>
            </a:xfrm>
            <a:prstGeom prst="rect">
              <a:avLst/>
            </a:prstGeom>
          </p:spPr>
        </p:pic>
      </p:grpSp>
      <p:grpSp>
        <p:nvGrpSpPr>
          <p:cNvPr name="Group 11" id="11"/>
          <p:cNvGrpSpPr/>
          <p:nvPr/>
        </p:nvGrpSpPr>
        <p:grpSpPr>
          <a:xfrm rot="0">
            <a:off x="9665198" y="1028700"/>
            <a:ext cx="6213078" cy="6682215"/>
            <a:chOff x="0" y="0"/>
            <a:chExt cx="8284104" cy="8909620"/>
          </a:xfrm>
        </p:grpSpPr>
        <p:sp>
          <p:nvSpPr>
            <p:cNvPr name="TextBox 12" id="12"/>
            <p:cNvSpPr txBox="true"/>
            <p:nvPr/>
          </p:nvSpPr>
          <p:spPr>
            <a:xfrm rot="0">
              <a:off x="0" y="-9525"/>
              <a:ext cx="8284104" cy="1224964"/>
            </a:xfrm>
            <a:prstGeom prst="rect">
              <a:avLst/>
            </a:prstGeom>
          </p:spPr>
          <p:txBody>
            <a:bodyPr anchor="t" rtlCol="false" tIns="0" lIns="0" bIns="0" rIns="0">
              <a:spAutoFit/>
            </a:bodyPr>
            <a:lstStyle/>
            <a:p>
              <a:pPr>
                <a:lnSpc>
                  <a:spcPts val="7200"/>
                </a:lnSpc>
              </a:pPr>
              <a:r>
                <a:rPr lang="en-US" sz="6000">
                  <a:solidFill>
                    <a:srgbClr val="F0F2F6"/>
                  </a:solidFill>
                  <a:latin typeface="HK Grotesk Bold"/>
                </a:rPr>
                <a:t>01</a:t>
              </a:r>
            </a:p>
          </p:txBody>
        </p:sp>
        <p:sp>
          <p:nvSpPr>
            <p:cNvPr name="TextBox 13" id="13"/>
            <p:cNvSpPr txBox="true"/>
            <p:nvPr/>
          </p:nvSpPr>
          <p:spPr>
            <a:xfrm rot="0">
              <a:off x="0" y="1269040"/>
              <a:ext cx="8284104" cy="1179837"/>
            </a:xfrm>
            <a:prstGeom prst="rect">
              <a:avLst/>
            </a:prstGeom>
          </p:spPr>
          <p:txBody>
            <a:bodyPr anchor="t" rtlCol="false" tIns="0" lIns="0" bIns="0" rIns="0">
              <a:spAutoFit/>
            </a:bodyPr>
            <a:lstStyle/>
            <a:p>
              <a:pPr>
                <a:lnSpc>
                  <a:spcPts val="3640"/>
                </a:lnSpc>
                <a:spcBef>
                  <a:spcPct val="0"/>
                </a:spcBef>
              </a:pPr>
              <a:r>
                <a:rPr lang="en-US" sz="2600">
                  <a:solidFill>
                    <a:srgbClr val="F0F2F6"/>
                  </a:solidFill>
                  <a:latin typeface="Clear Sans Regular"/>
                </a:rPr>
                <a:t>Commencez par un aperçu percutant du problème et expliquez brièvement.</a:t>
              </a:r>
            </a:p>
          </p:txBody>
        </p:sp>
        <p:sp>
          <p:nvSpPr>
            <p:cNvPr name="TextBox 14" id="14"/>
            <p:cNvSpPr txBox="true"/>
            <p:nvPr/>
          </p:nvSpPr>
          <p:spPr>
            <a:xfrm rot="0">
              <a:off x="0" y="3220846"/>
              <a:ext cx="8284104" cy="1224964"/>
            </a:xfrm>
            <a:prstGeom prst="rect">
              <a:avLst/>
            </a:prstGeom>
          </p:spPr>
          <p:txBody>
            <a:bodyPr anchor="t" rtlCol="false" tIns="0" lIns="0" bIns="0" rIns="0">
              <a:spAutoFit/>
            </a:bodyPr>
            <a:lstStyle/>
            <a:p>
              <a:pPr>
                <a:lnSpc>
                  <a:spcPts val="7200"/>
                </a:lnSpc>
              </a:pPr>
              <a:r>
                <a:rPr lang="en-US" sz="6000">
                  <a:solidFill>
                    <a:srgbClr val="F0F2F6"/>
                  </a:solidFill>
                  <a:latin typeface="HK Grotesk Bold"/>
                </a:rPr>
                <a:t>02</a:t>
              </a:r>
            </a:p>
          </p:txBody>
        </p:sp>
        <p:sp>
          <p:nvSpPr>
            <p:cNvPr name="TextBox 15" id="15"/>
            <p:cNvSpPr txBox="true"/>
            <p:nvPr/>
          </p:nvSpPr>
          <p:spPr>
            <a:xfrm rot="0">
              <a:off x="0" y="4489886"/>
              <a:ext cx="8284104" cy="1098746"/>
            </a:xfrm>
            <a:prstGeom prst="rect">
              <a:avLst/>
            </a:prstGeom>
          </p:spPr>
          <p:txBody>
            <a:bodyPr anchor="t" rtlCol="false" tIns="0" lIns="0" bIns="0" rIns="0">
              <a:spAutoFit/>
            </a:bodyPr>
            <a:lstStyle/>
            <a:p>
              <a:pPr>
                <a:lnSpc>
                  <a:spcPts val="3372"/>
                </a:lnSpc>
                <a:spcBef>
                  <a:spcPct val="0"/>
                </a:spcBef>
              </a:pPr>
              <a:r>
                <a:rPr lang="en-US" sz="2408">
                  <a:solidFill>
                    <a:srgbClr val="F0F2F6"/>
                  </a:solidFill>
                  <a:latin typeface="Clear Sans Regular"/>
                </a:rPr>
                <a:t>Indiquez en détail comment cela a un impact négatif sur les clients et leurs expériences.</a:t>
              </a:r>
            </a:p>
          </p:txBody>
        </p:sp>
        <p:sp>
          <p:nvSpPr>
            <p:cNvPr name="TextBox 16" id="16"/>
            <p:cNvSpPr txBox="true"/>
            <p:nvPr/>
          </p:nvSpPr>
          <p:spPr>
            <a:xfrm rot="0">
              <a:off x="0" y="6451218"/>
              <a:ext cx="8284104" cy="1224964"/>
            </a:xfrm>
            <a:prstGeom prst="rect">
              <a:avLst/>
            </a:prstGeom>
          </p:spPr>
          <p:txBody>
            <a:bodyPr anchor="t" rtlCol="false" tIns="0" lIns="0" bIns="0" rIns="0">
              <a:spAutoFit/>
            </a:bodyPr>
            <a:lstStyle/>
            <a:p>
              <a:pPr>
                <a:lnSpc>
                  <a:spcPts val="7200"/>
                </a:lnSpc>
              </a:pPr>
              <a:r>
                <a:rPr lang="en-US" sz="6000">
                  <a:solidFill>
                    <a:srgbClr val="F0F2F6"/>
                  </a:solidFill>
                  <a:latin typeface="HK Grotesk Bold"/>
                </a:rPr>
                <a:t>03</a:t>
              </a:r>
            </a:p>
          </p:txBody>
        </p:sp>
        <p:sp>
          <p:nvSpPr>
            <p:cNvPr name="TextBox 17" id="17"/>
            <p:cNvSpPr txBox="true"/>
            <p:nvPr/>
          </p:nvSpPr>
          <p:spPr>
            <a:xfrm rot="0">
              <a:off x="0" y="7720258"/>
              <a:ext cx="8284104" cy="1053438"/>
            </a:xfrm>
            <a:prstGeom prst="rect">
              <a:avLst/>
            </a:prstGeom>
          </p:spPr>
          <p:txBody>
            <a:bodyPr anchor="t" rtlCol="false" tIns="0" lIns="0" bIns="0" rIns="0">
              <a:spAutoFit/>
            </a:bodyPr>
            <a:lstStyle/>
            <a:p>
              <a:pPr>
                <a:lnSpc>
                  <a:spcPts val="3238"/>
                </a:lnSpc>
                <a:spcBef>
                  <a:spcPct val="0"/>
                </a:spcBef>
              </a:pPr>
              <a:r>
                <a:rPr lang="en-US" sz="2313">
                  <a:solidFill>
                    <a:srgbClr val="F0F2F6"/>
                  </a:solidFill>
                  <a:latin typeface="Clear Sans Regular"/>
                </a:rPr>
                <a:t>Cadrez les problèmes de manière efficace pour bien préparer votre argumentaire de ventes.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grpSp>
        <p:nvGrpSpPr>
          <p:cNvPr name="Group 3" id="3"/>
          <p:cNvGrpSpPr/>
          <p:nvPr/>
        </p:nvGrpSpPr>
        <p:grpSpPr>
          <a:xfrm rot="0">
            <a:off x="12575231" y="2508327"/>
            <a:ext cx="4684069" cy="2155954"/>
            <a:chOff x="0" y="0"/>
            <a:chExt cx="6245425" cy="2874605"/>
          </a:xfrm>
        </p:grpSpPr>
        <p:sp>
          <p:nvSpPr>
            <p:cNvPr name="TextBox 4" id="4"/>
            <p:cNvSpPr txBox="true"/>
            <p:nvPr/>
          </p:nvSpPr>
          <p:spPr>
            <a:xfrm rot="0">
              <a:off x="0" y="-9525"/>
              <a:ext cx="6245425" cy="1621826"/>
            </a:xfrm>
            <a:prstGeom prst="rect">
              <a:avLst/>
            </a:prstGeom>
          </p:spPr>
          <p:txBody>
            <a:bodyPr anchor="t" rtlCol="false" tIns="0" lIns="0" bIns="0" rIns="0">
              <a:spAutoFit/>
            </a:bodyPr>
            <a:lstStyle/>
            <a:p>
              <a:pPr algn="r">
                <a:lnSpc>
                  <a:spcPts val="9600"/>
                </a:lnSpc>
              </a:pPr>
              <a:r>
                <a:rPr lang="en-US" sz="8000">
                  <a:solidFill>
                    <a:srgbClr val="F0F2F6"/>
                  </a:solidFill>
                  <a:latin typeface="HK Grotesk Bold"/>
                </a:rPr>
                <a:t>Solution</a:t>
              </a:r>
            </a:p>
          </p:txBody>
        </p:sp>
        <p:sp>
          <p:nvSpPr>
            <p:cNvPr name="TextBox 5" id="5"/>
            <p:cNvSpPr txBox="true"/>
            <p:nvPr/>
          </p:nvSpPr>
          <p:spPr>
            <a:xfrm rot="0">
              <a:off x="0" y="1853026"/>
              <a:ext cx="6245425" cy="1021579"/>
            </a:xfrm>
            <a:prstGeom prst="rect">
              <a:avLst/>
            </a:prstGeom>
          </p:spPr>
          <p:txBody>
            <a:bodyPr anchor="t" rtlCol="false" tIns="0" lIns="0" bIns="0" rIns="0">
              <a:spAutoFit/>
            </a:bodyPr>
            <a:lstStyle/>
            <a:p>
              <a:pPr algn="r">
                <a:lnSpc>
                  <a:spcPts val="3178"/>
                </a:lnSpc>
                <a:spcBef>
                  <a:spcPct val="0"/>
                </a:spcBef>
              </a:pPr>
              <a:r>
                <a:rPr lang="en-US" sz="2270">
                  <a:solidFill>
                    <a:srgbClr val="F0F2F6"/>
                  </a:solidFill>
                  <a:latin typeface="Clear Sans Regular"/>
                </a:rPr>
                <a:t>Énumérez 1 à 3 façons dont votre entreprise propose de les résoudre.</a:t>
              </a:r>
            </a:p>
          </p:txBody>
        </p:sp>
      </p:grpSp>
      <p:grpSp>
        <p:nvGrpSpPr>
          <p:cNvPr name="Group 6" id="6"/>
          <p:cNvGrpSpPr/>
          <p:nvPr/>
        </p:nvGrpSpPr>
        <p:grpSpPr>
          <a:xfrm rot="0">
            <a:off x="16216904" y="838145"/>
            <a:ext cx="1042396" cy="190555"/>
            <a:chOff x="0" y="0"/>
            <a:chExt cx="1389862" cy="254073"/>
          </a:xfrm>
        </p:grpSpPr>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54073" cy="254073"/>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7894" y="0"/>
              <a:ext cx="254073" cy="254073"/>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35788" y="0"/>
              <a:ext cx="254073" cy="254073"/>
            </a:xfrm>
            <a:prstGeom prst="rect">
              <a:avLst/>
            </a:prstGeom>
          </p:spPr>
        </p:pic>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069410" y="6006426"/>
            <a:ext cx="2189890" cy="3268492"/>
          </a:xfrm>
          <a:prstGeom prst="rect">
            <a:avLst/>
          </a:prstGeom>
        </p:spPr>
      </p:pic>
      <p:grpSp>
        <p:nvGrpSpPr>
          <p:cNvPr name="Group 11" id="11"/>
          <p:cNvGrpSpPr/>
          <p:nvPr/>
        </p:nvGrpSpPr>
        <p:grpSpPr>
          <a:xfrm rot="0">
            <a:off x="12575231" y="1947029"/>
            <a:ext cx="4684069" cy="2155954"/>
            <a:chOff x="0" y="0"/>
            <a:chExt cx="6245425" cy="2874605"/>
          </a:xfrm>
        </p:grpSpPr>
        <p:sp>
          <p:nvSpPr>
            <p:cNvPr name="TextBox 12" id="12"/>
            <p:cNvSpPr txBox="true"/>
            <p:nvPr/>
          </p:nvSpPr>
          <p:spPr>
            <a:xfrm rot="0">
              <a:off x="0" y="-9525"/>
              <a:ext cx="6245425" cy="1621826"/>
            </a:xfrm>
            <a:prstGeom prst="rect">
              <a:avLst/>
            </a:prstGeom>
          </p:spPr>
          <p:txBody>
            <a:bodyPr anchor="t" rtlCol="false" tIns="0" lIns="0" bIns="0" rIns="0">
              <a:spAutoFit/>
            </a:bodyPr>
            <a:lstStyle/>
            <a:p>
              <a:pPr algn="r">
                <a:lnSpc>
                  <a:spcPts val="9600"/>
                </a:lnSpc>
              </a:pPr>
              <a:r>
                <a:rPr lang="en-US" sz="8000">
                  <a:solidFill>
                    <a:srgbClr val="302B70"/>
                  </a:solidFill>
                  <a:latin typeface="HK Grotesk Bold"/>
                </a:rPr>
                <a:t>Solution</a:t>
              </a:r>
            </a:p>
          </p:txBody>
        </p:sp>
        <p:sp>
          <p:nvSpPr>
            <p:cNvPr name="TextBox 13" id="13"/>
            <p:cNvSpPr txBox="true"/>
            <p:nvPr/>
          </p:nvSpPr>
          <p:spPr>
            <a:xfrm rot="0">
              <a:off x="0" y="1696761"/>
              <a:ext cx="6245425" cy="1021579"/>
            </a:xfrm>
            <a:prstGeom prst="rect">
              <a:avLst/>
            </a:prstGeom>
          </p:spPr>
          <p:txBody>
            <a:bodyPr anchor="t" rtlCol="false" tIns="0" lIns="0" bIns="0" rIns="0">
              <a:spAutoFit/>
            </a:bodyPr>
            <a:lstStyle/>
            <a:p>
              <a:pPr algn="r">
                <a:lnSpc>
                  <a:spcPts val="3178"/>
                </a:lnSpc>
                <a:spcBef>
                  <a:spcPct val="0"/>
                </a:spcBef>
              </a:pPr>
              <a:r>
                <a:rPr lang="en-US" sz="2270">
                  <a:solidFill>
                    <a:srgbClr val="302B70"/>
                  </a:solidFill>
                  <a:latin typeface="Clear Sans Regular"/>
                </a:rPr>
                <a:t>Énumérez 1 à 3 façons dont votre entreprise propose de les résoudre.</a:t>
              </a:r>
            </a:p>
          </p:txBody>
        </p:sp>
      </p:grpSp>
      <p:grpSp>
        <p:nvGrpSpPr>
          <p:cNvPr name="Group 14" id="14"/>
          <p:cNvGrpSpPr/>
          <p:nvPr/>
        </p:nvGrpSpPr>
        <p:grpSpPr>
          <a:xfrm rot="0">
            <a:off x="1028700" y="1028700"/>
            <a:ext cx="5715416" cy="6954622"/>
            <a:chOff x="0" y="0"/>
            <a:chExt cx="7620555" cy="9272830"/>
          </a:xfrm>
        </p:grpSpPr>
        <p:sp>
          <p:nvSpPr>
            <p:cNvPr name="TextBox 15" id="15"/>
            <p:cNvSpPr txBox="true"/>
            <p:nvPr/>
          </p:nvSpPr>
          <p:spPr>
            <a:xfrm rot="0">
              <a:off x="0" y="-9525"/>
              <a:ext cx="7620555" cy="1224964"/>
            </a:xfrm>
            <a:prstGeom prst="rect">
              <a:avLst/>
            </a:prstGeom>
          </p:spPr>
          <p:txBody>
            <a:bodyPr anchor="t" rtlCol="false" tIns="0" lIns="0" bIns="0" rIns="0">
              <a:spAutoFit/>
            </a:bodyPr>
            <a:lstStyle/>
            <a:p>
              <a:pPr>
                <a:lnSpc>
                  <a:spcPts val="7200"/>
                </a:lnSpc>
              </a:pPr>
              <a:r>
                <a:rPr lang="en-US" sz="6000">
                  <a:solidFill>
                    <a:srgbClr val="302B70"/>
                  </a:solidFill>
                  <a:latin typeface="HK Grotesk Bold"/>
                </a:rPr>
                <a:t>01</a:t>
              </a:r>
            </a:p>
          </p:txBody>
        </p:sp>
        <p:sp>
          <p:nvSpPr>
            <p:cNvPr name="TextBox 16" id="16"/>
            <p:cNvSpPr txBox="true"/>
            <p:nvPr/>
          </p:nvSpPr>
          <p:spPr>
            <a:xfrm rot="0">
              <a:off x="0" y="1269040"/>
              <a:ext cx="7620555" cy="1179837"/>
            </a:xfrm>
            <a:prstGeom prst="rect">
              <a:avLst/>
            </a:prstGeom>
          </p:spPr>
          <p:txBody>
            <a:bodyPr anchor="t" rtlCol="false" tIns="0" lIns="0" bIns="0" rIns="0">
              <a:spAutoFit/>
            </a:bodyPr>
            <a:lstStyle/>
            <a:p>
              <a:pPr>
                <a:lnSpc>
                  <a:spcPts val="3640"/>
                </a:lnSpc>
                <a:spcBef>
                  <a:spcPct val="0"/>
                </a:spcBef>
              </a:pPr>
              <a:r>
                <a:rPr lang="en-US" sz="2600">
                  <a:solidFill>
                    <a:srgbClr val="302B70"/>
                  </a:solidFill>
                  <a:latin typeface="Clear Sans Regular"/>
                </a:rPr>
                <a:t>Décrivez comment vous envisagez de résoudre les problèmes partagés.</a:t>
              </a:r>
            </a:p>
          </p:txBody>
        </p:sp>
        <p:sp>
          <p:nvSpPr>
            <p:cNvPr name="TextBox 17" id="17"/>
            <p:cNvSpPr txBox="true"/>
            <p:nvPr/>
          </p:nvSpPr>
          <p:spPr>
            <a:xfrm rot="0">
              <a:off x="0" y="3402452"/>
              <a:ext cx="7620555" cy="1224964"/>
            </a:xfrm>
            <a:prstGeom prst="rect">
              <a:avLst/>
            </a:prstGeom>
          </p:spPr>
          <p:txBody>
            <a:bodyPr anchor="t" rtlCol="false" tIns="0" lIns="0" bIns="0" rIns="0">
              <a:spAutoFit/>
            </a:bodyPr>
            <a:lstStyle/>
            <a:p>
              <a:pPr>
                <a:lnSpc>
                  <a:spcPts val="7200"/>
                </a:lnSpc>
              </a:pPr>
              <a:r>
                <a:rPr lang="en-US" sz="6000">
                  <a:solidFill>
                    <a:srgbClr val="302B70"/>
                  </a:solidFill>
                  <a:latin typeface="HK Grotesk Bold"/>
                </a:rPr>
                <a:t>02</a:t>
              </a:r>
            </a:p>
          </p:txBody>
        </p:sp>
        <p:sp>
          <p:nvSpPr>
            <p:cNvPr name="TextBox 18" id="18"/>
            <p:cNvSpPr txBox="true"/>
            <p:nvPr/>
          </p:nvSpPr>
          <p:spPr>
            <a:xfrm rot="0">
              <a:off x="0" y="4681016"/>
              <a:ext cx="7620555" cy="1179837"/>
            </a:xfrm>
            <a:prstGeom prst="rect">
              <a:avLst/>
            </a:prstGeom>
          </p:spPr>
          <p:txBody>
            <a:bodyPr anchor="t" rtlCol="false" tIns="0" lIns="0" bIns="0" rIns="0">
              <a:spAutoFit/>
            </a:bodyPr>
            <a:lstStyle/>
            <a:p>
              <a:pPr>
                <a:lnSpc>
                  <a:spcPts val="3640"/>
                </a:lnSpc>
                <a:spcBef>
                  <a:spcPct val="0"/>
                </a:spcBef>
              </a:pPr>
              <a:r>
                <a:rPr lang="en-US" sz="2600">
                  <a:solidFill>
                    <a:srgbClr val="302B70"/>
                  </a:solidFill>
                  <a:latin typeface="Clear Sans Regular"/>
                </a:rPr>
                <a:t>Décrivez les commodités importantes et allez droit au but.</a:t>
              </a:r>
            </a:p>
          </p:txBody>
        </p:sp>
        <p:sp>
          <p:nvSpPr>
            <p:cNvPr name="TextBox 19" id="19"/>
            <p:cNvSpPr txBox="true"/>
            <p:nvPr/>
          </p:nvSpPr>
          <p:spPr>
            <a:xfrm rot="0">
              <a:off x="0" y="6814428"/>
              <a:ext cx="7620555" cy="1224964"/>
            </a:xfrm>
            <a:prstGeom prst="rect">
              <a:avLst/>
            </a:prstGeom>
          </p:spPr>
          <p:txBody>
            <a:bodyPr anchor="t" rtlCol="false" tIns="0" lIns="0" bIns="0" rIns="0">
              <a:spAutoFit/>
            </a:bodyPr>
            <a:lstStyle/>
            <a:p>
              <a:pPr>
                <a:lnSpc>
                  <a:spcPts val="7200"/>
                </a:lnSpc>
              </a:pPr>
              <a:r>
                <a:rPr lang="en-US" sz="6000">
                  <a:solidFill>
                    <a:srgbClr val="302B70"/>
                  </a:solidFill>
                  <a:latin typeface="HK Grotesk Bold"/>
                </a:rPr>
                <a:t>03</a:t>
              </a:r>
            </a:p>
          </p:txBody>
        </p:sp>
        <p:sp>
          <p:nvSpPr>
            <p:cNvPr name="TextBox 20" id="20"/>
            <p:cNvSpPr txBox="true"/>
            <p:nvPr/>
          </p:nvSpPr>
          <p:spPr>
            <a:xfrm rot="0">
              <a:off x="0" y="8092993"/>
              <a:ext cx="7620555" cy="1029349"/>
            </a:xfrm>
            <a:prstGeom prst="rect">
              <a:avLst/>
            </a:prstGeom>
          </p:spPr>
          <p:txBody>
            <a:bodyPr anchor="t" rtlCol="false" tIns="0" lIns="0" bIns="0" rIns="0">
              <a:spAutoFit/>
            </a:bodyPr>
            <a:lstStyle/>
            <a:p>
              <a:pPr>
                <a:lnSpc>
                  <a:spcPts val="3171"/>
                </a:lnSpc>
                <a:spcBef>
                  <a:spcPct val="0"/>
                </a:spcBef>
              </a:pPr>
              <a:r>
                <a:rPr lang="en-US" sz="2265">
                  <a:solidFill>
                    <a:srgbClr val="302B70"/>
                  </a:solidFill>
                  <a:latin typeface="Clear Sans Regular"/>
                </a:rPr>
                <a:t>Soyez clair afin de pouvoir passer facilement à l'introduction de votre produit.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F0F2F6"/>
          </a:solidFill>
        </p:spPr>
      </p:sp>
      <p:grpSp>
        <p:nvGrpSpPr>
          <p:cNvPr name="Group 3" id="3"/>
          <p:cNvGrpSpPr/>
          <p:nvPr/>
        </p:nvGrpSpPr>
        <p:grpSpPr>
          <a:xfrm rot="0">
            <a:off x="9144000" y="1028700"/>
            <a:ext cx="8115300" cy="2304512"/>
            <a:chOff x="0" y="0"/>
            <a:chExt cx="10820400" cy="3072682"/>
          </a:xfrm>
        </p:grpSpPr>
        <p:sp>
          <p:nvSpPr>
            <p:cNvPr name="TextBox 4" id="4"/>
            <p:cNvSpPr txBox="true"/>
            <p:nvPr/>
          </p:nvSpPr>
          <p:spPr>
            <a:xfrm rot="0">
              <a:off x="0" y="-9525"/>
              <a:ext cx="10820400" cy="1354123"/>
            </a:xfrm>
            <a:prstGeom prst="rect">
              <a:avLst/>
            </a:prstGeom>
          </p:spPr>
          <p:txBody>
            <a:bodyPr anchor="t" rtlCol="false" tIns="0" lIns="0" bIns="0" rIns="0">
              <a:spAutoFit/>
            </a:bodyPr>
            <a:lstStyle/>
            <a:p>
              <a:pPr algn="r">
                <a:lnSpc>
                  <a:spcPts val="7981"/>
                </a:lnSpc>
              </a:pPr>
              <a:r>
                <a:rPr lang="en-US" sz="6651">
                  <a:solidFill>
                    <a:srgbClr val="F0F2F6"/>
                  </a:solidFill>
                  <a:latin typeface="HK Grotesk Bold"/>
                </a:rPr>
                <a:t>Proposition de Valeur</a:t>
              </a:r>
            </a:p>
          </p:txBody>
        </p:sp>
        <p:sp>
          <p:nvSpPr>
            <p:cNvPr name="TextBox 5" id="5"/>
            <p:cNvSpPr txBox="true"/>
            <p:nvPr/>
          </p:nvSpPr>
          <p:spPr>
            <a:xfrm rot="0">
              <a:off x="0" y="1893210"/>
              <a:ext cx="10820400" cy="1179472"/>
            </a:xfrm>
            <a:prstGeom prst="rect">
              <a:avLst/>
            </a:prstGeom>
          </p:spPr>
          <p:txBody>
            <a:bodyPr anchor="t" rtlCol="false" tIns="0" lIns="0" bIns="0" rIns="0">
              <a:spAutoFit/>
            </a:bodyPr>
            <a:lstStyle/>
            <a:p>
              <a:pPr algn="r">
                <a:lnSpc>
                  <a:spcPts val="3639"/>
                </a:lnSpc>
                <a:spcBef>
                  <a:spcPct val="0"/>
                </a:spcBef>
              </a:pPr>
              <a:r>
                <a:rPr lang="en-US" sz="2599">
                  <a:solidFill>
                    <a:srgbClr val="F0F2F6"/>
                  </a:solidFill>
                  <a:latin typeface="Clear Sans Regular"/>
                </a:rPr>
                <a:t>Présentez le produit ou le service de votre entreprise en tant que la solution ultime à ces problèmes.</a:t>
              </a:r>
            </a:p>
          </p:txBody>
        </p:sp>
      </p:grpSp>
      <p:grpSp>
        <p:nvGrpSpPr>
          <p:cNvPr name="Group 6" id="6"/>
          <p:cNvGrpSpPr/>
          <p:nvPr/>
        </p:nvGrpSpPr>
        <p:grpSpPr>
          <a:xfrm rot="0">
            <a:off x="8718256" y="9453173"/>
            <a:ext cx="851487" cy="155656"/>
            <a:chOff x="0" y="0"/>
            <a:chExt cx="1135316" cy="207541"/>
          </a:xfrm>
        </p:grpSpPr>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07541" cy="207541"/>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3887" y="0"/>
              <a:ext cx="207541" cy="207541"/>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27775" y="0"/>
              <a:ext cx="207541" cy="207541"/>
            </a:xfrm>
            <a:prstGeom prst="rect">
              <a:avLst/>
            </a:prstGeom>
          </p:spPr>
        </p:pic>
      </p:grpSp>
      <p:sp>
        <p:nvSpPr>
          <p:cNvPr name="TextBox 10" id="10"/>
          <p:cNvSpPr txBox="true"/>
          <p:nvPr/>
        </p:nvSpPr>
        <p:spPr>
          <a:xfrm rot="0">
            <a:off x="9569744" y="6295074"/>
            <a:ext cx="7689556" cy="1507185"/>
          </a:xfrm>
          <a:prstGeom prst="rect">
            <a:avLst/>
          </a:prstGeom>
        </p:spPr>
        <p:txBody>
          <a:bodyPr anchor="t" rtlCol="false" tIns="0" lIns="0" bIns="0" rIns="0">
            <a:spAutoFit/>
          </a:bodyPr>
          <a:lstStyle/>
          <a:p>
            <a:pPr algn="r">
              <a:lnSpc>
                <a:spcPts val="3046"/>
              </a:lnSpc>
              <a:spcBef>
                <a:spcPct val="0"/>
              </a:spcBef>
            </a:pPr>
            <a:r>
              <a:rPr lang="en-US" sz="2175">
                <a:solidFill>
                  <a:srgbClr val="F0F2F6"/>
                </a:solidFill>
                <a:latin typeface="Clear Sans Regular"/>
              </a:rPr>
              <a:t>Qu'est-ce que votre entreprise propose à vos clients cibles ? Comment peuvent-ils bénéficier des fonctionnalités de votre produit ou service ? Vous pouvez placer un logo à côté de votre proposition de valeur pour présenter votre entreprise.</a:t>
            </a:r>
          </a:p>
        </p:txBody>
      </p:sp>
      <p:grpSp>
        <p:nvGrpSpPr>
          <p:cNvPr name="Group 11" id="11"/>
          <p:cNvGrpSpPr/>
          <p:nvPr/>
        </p:nvGrpSpPr>
        <p:grpSpPr>
          <a:xfrm rot="0">
            <a:off x="-180808" y="1310539"/>
            <a:ext cx="7293451" cy="9258300"/>
            <a:chOff x="0" y="0"/>
            <a:chExt cx="9724601" cy="12344400"/>
          </a:xfrm>
        </p:grpSpPr>
        <p:grpSp>
          <p:nvGrpSpPr>
            <p:cNvPr name="Group 12" id="12"/>
            <p:cNvGrpSpPr/>
            <p:nvPr/>
          </p:nvGrpSpPr>
          <p:grpSpPr>
            <a:xfrm rot="0">
              <a:off x="6787577" y="505807"/>
              <a:ext cx="2937024" cy="2638890"/>
              <a:chOff x="0" y="0"/>
              <a:chExt cx="1931796" cy="1735701"/>
            </a:xfrm>
          </p:grpSpPr>
          <p:sp>
            <p:nvSpPr>
              <p:cNvPr name="Freeform 13" id="13"/>
              <p:cNvSpPr/>
              <p:nvPr/>
            </p:nvSpPr>
            <p:spPr>
              <a:xfrm>
                <a:off x="0" y="0"/>
                <a:ext cx="1931796" cy="1735702"/>
              </a:xfrm>
              <a:custGeom>
                <a:avLst/>
                <a:gdLst/>
                <a:ahLst/>
                <a:cxnLst/>
                <a:rect r="r" b="b" t="t" l="l"/>
                <a:pathLst>
                  <a:path h="1735702" w="1931796">
                    <a:moveTo>
                      <a:pt x="1807336" y="1735701"/>
                    </a:moveTo>
                    <a:lnTo>
                      <a:pt x="124460" y="1735701"/>
                    </a:lnTo>
                    <a:cubicBezTo>
                      <a:pt x="55880" y="1735701"/>
                      <a:pt x="0" y="1679821"/>
                      <a:pt x="0" y="1611241"/>
                    </a:cubicBezTo>
                    <a:lnTo>
                      <a:pt x="0" y="124460"/>
                    </a:lnTo>
                    <a:cubicBezTo>
                      <a:pt x="0" y="55880"/>
                      <a:pt x="55880" y="0"/>
                      <a:pt x="124460" y="0"/>
                    </a:cubicBezTo>
                    <a:lnTo>
                      <a:pt x="1807336" y="0"/>
                    </a:lnTo>
                    <a:cubicBezTo>
                      <a:pt x="1875916" y="0"/>
                      <a:pt x="1931796" y="55880"/>
                      <a:pt x="1931796" y="124460"/>
                    </a:cubicBezTo>
                    <a:lnTo>
                      <a:pt x="1931796" y="1611242"/>
                    </a:lnTo>
                    <a:cubicBezTo>
                      <a:pt x="1931796" y="1679821"/>
                      <a:pt x="1875916" y="1735702"/>
                      <a:pt x="1807336" y="1735702"/>
                    </a:cubicBezTo>
                    <a:close/>
                  </a:path>
                </a:pathLst>
              </a:custGeom>
              <a:solidFill>
                <a:srgbClr val="787CD1"/>
              </a:solidFill>
            </p:spPr>
          </p:sp>
        </p:gr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098992" y="841719"/>
              <a:ext cx="2314194" cy="1967065"/>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0"/>
              <a:ext cx="8764524" cy="12344400"/>
            </a:xfrm>
            <a:prstGeom prst="rect">
              <a:avLst/>
            </a:prstGeom>
          </p:spPr>
        </p:pic>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302B70"/>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107044" y="1028700"/>
            <a:ext cx="1152256" cy="1152256"/>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338944" y="5738178"/>
            <a:ext cx="2262433" cy="3036823"/>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170487" y="1199713"/>
            <a:ext cx="2170786" cy="2170786"/>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1655649" y="750185"/>
            <a:ext cx="5998221" cy="8508115"/>
          </a:xfrm>
          <a:prstGeom prst="rect">
            <a:avLst/>
          </a:prstGeom>
        </p:spPr>
      </p:pic>
      <p:grpSp>
        <p:nvGrpSpPr>
          <p:cNvPr name="Group 7" id="7"/>
          <p:cNvGrpSpPr/>
          <p:nvPr/>
        </p:nvGrpSpPr>
        <p:grpSpPr>
          <a:xfrm rot="0">
            <a:off x="1028700" y="1028700"/>
            <a:ext cx="8115300" cy="2304512"/>
            <a:chOff x="0" y="0"/>
            <a:chExt cx="10820400" cy="3072682"/>
          </a:xfrm>
        </p:grpSpPr>
        <p:sp>
          <p:nvSpPr>
            <p:cNvPr name="TextBox 8" id="8"/>
            <p:cNvSpPr txBox="true"/>
            <p:nvPr/>
          </p:nvSpPr>
          <p:spPr>
            <a:xfrm rot="0">
              <a:off x="0" y="-9525"/>
              <a:ext cx="10820400" cy="1633190"/>
            </a:xfrm>
            <a:prstGeom prst="rect">
              <a:avLst/>
            </a:prstGeom>
          </p:spPr>
          <p:txBody>
            <a:bodyPr anchor="t" rtlCol="false" tIns="0" lIns="0" bIns="0" rIns="0">
              <a:spAutoFit/>
            </a:bodyPr>
            <a:lstStyle/>
            <a:p>
              <a:pPr>
                <a:lnSpc>
                  <a:spcPts val="9600"/>
                </a:lnSpc>
              </a:pPr>
              <a:r>
                <a:rPr lang="en-US" sz="8000">
                  <a:solidFill>
                    <a:srgbClr val="302B70"/>
                  </a:solidFill>
                  <a:latin typeface="HK Grotesk Bold"/>
                </a:rPr>
                <a:t>Comment Faire ?</a:t>
              </a:r>
            </a:p>
          </p:txBody>
        </p:sp>
        <p:sp>
          <p:nvSpPr>
            <p:cNvPr name="TextBox 9" id="9"/>
            <p:cNvSpPr txBox="true"/>
            <p:nvPr/>
          </p:nvSpPr>
          <p:spPr>
            <a:xfrm rot="0">
              <a:off x="0" y="1883685"/>
              <a:ext cx="10820400" cy="1147284"/>
            </a:xfrm>
            <a:prstGeom prst="rect">
              <a:avLst/>
            </a:prstGeom>
          </p:spPr>
          <p:txBody>
            <a:bodyPr anchor="t" rtlCol="false" tIns="0" lIns="0" bIns="0" rIns="0">
              <a:spAutoFit/>
            </a:bodyPr>
            <a:lstStyle/>
            <a:p>
              <a:pPr>
                <a:lnSpc>
                  <a:spcPts val="3549"/>
                </a:lnSpc>
                <a:spcBef>
                  <a:spcPct val="0"/>
                </a:spcBef>
              </a:pPr>
              <a:r>
                <a:rPr lang="en-US" sz="2535">
                  <a:solidFill>
                    <a:srgbClr val="302B70"/>
                  </a:solidFill>
                  <a:latin typeface="Clear Sans Regular"/>
                </a:rPr>
                <a:t>C'est l'heure du spectacle ! Créez de la sensibilisation et de la curiosité autour de votre produit ou service.</a:t>
              </a:r>
            </a:p>
          </p:txBody>
        </p:sp>
      </p:grpSp>
      <p:grpSp>
        <p:nvGrpSpPr>
          <p:cNvPr name="Group 10" id="10"/>
          <p:cNvGrpSpPr/>
          <p:nvPr/>
        </p:nvGrpSpPr>
        <p:grpSpPr>
          <a:xfrm rot="0">
            <a:off x="8718256" y="9453173"/>
            <a:ext cx="851487" cy="155656"/>
            <a:chOff x="0" y="0"/>
            <a:chExt cx="1135316" cy="207541"/>
          </a:xfrm>
        </p:grpSpPr>
        <p:pic>
          <p:nvPicPr>
            <p:cNvPr name="Picture 11" id="1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0" y="0"/>
              <a:ext cx="207541" cy="207541"/>
            </a:xfrm>
            <a:prstGeom prst="rect">
              <a:avLst/>
            </a:prstGeom>
          </p:spPr>
        </p:pic>
        <p:pic>
          <p:nvPicPr>
            <p:cNvPr name="Picture 12" id="1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463887" y="0"/>
              <a:ext cx="207541" cy="207541"/>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27775" y="0"/>
              <a:ext cx="207541" cy="207541"/>
            </a:xfrm>
            <a:prstGeom prst="rect">
              <a:avLst/>
            </a:prstGeom>
          </p:spPr>
        </p:pic>
      </p:grpSp>
      <p:sp>
        <p:nvSpPr>
          <p:cNvPr name="TextBox 14" id="14"/>
          <p:cNvSpPr txBox="true"/>
          <p:nvPr/>
        </p:nvSpPr>
        <p:spPr>
          <a:xfrm rot="0">
            <a:off x="1028700" y="6857486"/>
            <a:ext cx="7464083" cy="944773"/>
          </a:xfrm>
          <a:prstGeom prst="rect">
            <a:avLst/>
          </a:prstGeom>
        </p:spPr>
        <p:txBody>
          <a:bodyPr anchor="t" rtlCol="false" tIns="0" lIns="0" bIns="0" rIns="0">
            <a:spAutoFit/>
          </a:bodyPr>
          <a:lstStyle/>
          <a:p>
            <a:pPr>
              <a:lnSpc>
                <a:spcPts val="2592"/>
              </a:lnSpc>
              <a:spcBef>
                <a:spcPct val="0"/>
              </a:spcBef>
            </a:pPr>
            <a:r>
              <a:rPr lang="en-US" sz="1851">
                <a:solidFill>
                  <a:srgbClr val="302B70"/>
                </a:solidFill>
                <a:latin typeface="Clear Sans Regular"/>
              </a:rPr>
              <a:t>Partagez une histoire sur le fonctionnement de votre produit ou service. Produisez une vidéo de démonstration rapide que votre public peut regarder ou partagez des photos descriptives étape par étape.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grpSp>
        <p:nvGrpSpPr>
          <p:cNvPr name="Group 2" id="2"/>
          <p:cNvGrpSpPr/>
          <p:nvPr/>
        </p:nvGrpSpPr>
        <p:grpSpPr>
          <a:xfrm rot="0">
            <a:off x="8718256" y="9420619"/>
            <a:ext cx="851487" cy="155656"/>
            <a:chOff x="0" y="0"/>
            <a:chExt cx="1135316" cy="207541"/>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07541" cy="20754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3887" y="0"/>
              <a:ext cx="207541" cy="207541"/>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27775" y="0"/>
              <a:ext cx="207541" cy="207541"/>
            </a:xfrm>
            <a:prstGeom prst="rect">
              <a:avLst/>
            </a:prstGeom>
          </p:spPr>
        </p:pic>
      </p:grpSp>
      <p:sp>
        <p:nvSpPr>
          <p:cNvPr name="AutoShape 6" id="6"/>
          <p:cNvSpPr/>
          <p:nvPr/>
        </p:nvSpPr>
        <p:spPr>
          <a:xfrm rot="0">
            <a:off x="0" y="0"/>
            <a:ext cx="9144000" cy="8659391"/>
          </a:xfrm>
          <a:prstGeom prst="rect">
            <a:avLst/>
          </a:prstGeom>
          <a:solidFill>
            <a:srgbClr val="302B70"/>
          </a:solidFill>
        </p:spPr>
      </p:sp>
      <p:sp>
        <p:nvSpPr>
          <p:cNvPr name="AutoShape 7" id="7"/>
          <p:cNvSpPr/>
          <p:nvPr/>
        </p:nvSpPr>
        <p:spPr>
          <a:xfrm rot="0">
            <a:off x="9144000" y="5772927"/>
            <a:ext cx="9142458" cy="2886464"/>
          </a:xfrm>
          <a:prstGeom prst="rect">
            <a:avLst/>
          </a:prstGeom>
          <a:solidFill>
            <a:srgbClr val="787CD1">
              <a:alpha val="19608"/>
            </a:srgbClr>
          </a:solidFill>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28700" y="4778584"/>
            <a:ext cx="2074081" cy="3913361"/>
          </a:xfrm>
          <a:prstGeom prst="rect">
            <a:avLst/>
          </a:prstGeom>
        </p:spPr>
      </p:pic>
      <p:grpSp>
        <p:nvGrpSpPr>
          <p:cNvPr name="Group 9" id="9"/>
          <p:cNvGrpSpPr/>
          <p:nvPr/>
        </p:nvGrpSpPr>
        <p:grpSpPr>
          <a:xfrm rot="0">
            <a:off x="10667570" y="6466926"/>
            <a:ext cx="6098402" cy="1498466"/>
            <a:chOff x="0" y="0"/>
            <a:chExt cx="8131203" cy="1997954"/>
          </a:xfrm>
        </p:grpSpPr>
        <p:sp>
          <p:nvSpPr>
            <p:cNvPr name="TextBox 10" id="10"/>
            <p:cNvSpPr txBox="true"/>
            <p:nvPr/>
          </p:nvSpPr>
          <p:spPr>
            <a:xfrm rot="0">
              <a:off x="0" y="-9525"/>
              <a:ext cx="8131203" cy="1217900"/>
            </a:xfrm>
            <a:prstGeom prst="rect">
              <a:avLst/>
            </a:prstGeom>
          </p:spPr>
          <p:txBody>
            <a:bodyPr anchor="t" rtlCol="false" tIns="0" lIns="0" bIns="0" rIns="0">
              <a:spAutoFit/>
            </a:bodyPr>
            <a:lstStyle/>
            <a:p>
              <a:pPr marL="0" indent="0" lvl="0">
                <a:lnSpc>
                  <a:spcPts val="7200"/>
                </a:lnSpc>
                <a:spcBef>
                  <a:spcPct val="0"/>
                </a:spcBef>
              </a:pPr>
              <a:r>
                <a:rPr lang="en-US" sz="6000" u="none">
                  <a:solidFill>
                    <a:srgbClr val="302B70"/>
                  </a:solidFill>
                  <a:latin typeface="HK Grotesk Bold"/>
                </a:rPr>
                <a:t>40 €</a:t>
              </a:r>
            </a:p>
          </p:txBody>
        </p:sp>
        <p:sp>
          <p:nvSpPr>
            <p:cNvPr name="TextBox 11" id="11"/>
            <p:cNvSpPr txBox="true"/>
            <p:nvPr/>
          </p:nvSpPr>
          <p:spPr>
            <a:xfrm rot="0">
              <a:off x="0" y="1343916"/>
              <a:ext cx="8131203" cy="654038"/>
            </a:xfrm>
            <a:prstGeom prst="rect">
              <a:avLst/>
            </a:prstGeom>
          </p:spPr>
          <p:txBody>
            <a:bodyPr anchor="t" rtlCol="false" tIns="0" lIns="0" bIns="0" rIns="0">
              <a:spAutoFit/>
            </a:bodyPr>
            <a:lstStyle/>
            <a:p>
              <a:pPr marL="0" indent="0" lvl="0">
                <a:lnSpc>
                  <a:spcPts val="4199"/>
                </a:lnSpc>
                <a:spcBef>
                  <a:spcPct val="0"/>
                </a:spcBef>
              </a:pPr>
              <a:r>
                <a:rPr lang="en-US" sz="2999" spc="-44" u="none">
                  <a:solidFill>
                    <a:srgbClr val="302B70"/>
                  </a:solidFill>
                  <a:latin typeface="Clear Sans Regular"/>
                </a:rPr>
                <a:t>Premium</a:t>
              </a:r>
            </a:p>
          </p:txBody>
        </p:sp>
      </p:grpSp>
      <p:sp>
        <p:nvSpPr>
          <p:cNvPr name="AutoShape 12" id="12"/>
          <p:cNvSpPr/>
          <p:nvPr/>
        </p:nvSpPr>
        <p:spPr>
          <a:xfrm rot="0">
            <a:off x="9144000" y="0"/>
            <a:ext cx="9142458" cy="2886464"/>
          </a:xfrm>
          <a:prstGeom prst="rect">
            <a:avLst/>
          </a:prstGeom>
          <a:solidFill>
            <a:srgbClr val="787CD1"/>
          </a:solidFill>
        </p:spPr>
      </p:sp>
      <p:sp>
        <p:nvSpPr>
          <p:cNvPr name="AutoShape 13" id="13"/>
          <p:cNvSpPr/>
          <p:nvPr/>
        </p:nvSpPr>
        <p:spPr>
          <a:xfrm rot="0">
            <a:off x="9145542" y="2886464"/>
            <a:ext cx="9142458" cy="2886464"/>
          </a:xfrm>
          <a:prstGeom prst="rect">
            <a:avLst/>
          </a:prstGeom>
          <a:solidFill>
            <a:srgbClr val="787CD1">
              <a:alpha val="60000"/>
            </a:srgbClr>
          </a:solidFill>
        </p:spPr>
      </p:sp>
      <p:grpSp>
        <p:nvGrpSpPr>
          <p:cNvPr name="Group 14" id="14"/>
          <p:cNvGrpSpPr/>
          <p:nvPr/>
        </p:nvGrpSpPr>
        <p:grpSpPr>
          <a:xfrm rot="0">
            <a:off x="1028700" y="1028700"/>
            <a:ext cx="6520129" cy="2304512"/>
            <a:chOff x="0" y="0"/>
            <a:chExt cx="8693506" cy="3072682"/>
          </a:xfrm>
        </p:grpSpPr>
        <p:sp>
          <p:nvSpPr>
            <p:cNvPr name="TextBox 15" id="15"/>
            <p:cNvSpPr txBox="true"/>
            <p:nvPr/>
          </p:nvSpPr>
          <p:spPr>
            <a:xfrm rot="0">
              <a:off x="0" y="-9525"/>
              <a:ext cx="8693506" cy="1633190"/>
            </a:xfrm>
            <a:prstGeom prst="rect">
              <a:avLst/>
            </a:prstGeom>
          </p:spPr>
          <p:txBody>
            <a:bodyPr anchor="t" rtlCol="false" tIns="0" lIns="0" bIns="0" rIns="0">
              <a:spAutoFit/>
            </a:bodyPr>
            <a:lstStyle/>
            <a:p>
              <a:pPr>
                <a:lnSpc>
                  <a:spcPts val="9600"/>
                </a:lnSpc>
              </a:pPr>
              <a:r>
                <a:rPr lang="en-US" sz="8000">
                  <a:solidFill>
                    <a:srgbClr val="F0F2F6"/>
                  </a:solidFill>
                  <a:latin typeface="HK Grotesk Bold"/>
                </a:rPr>
                <a:t>Tarification</a:t>
              </a:r>
            </a:p>
          </p:txBody>
        </p:sp>
        <p:sp>
          <p:nvSpPr>
            <p:cNvPr name="TextBox 16" id="16"/>
            <p:cNvSpPr txBox="true"/>
            <p:nvPr/>
          </p:nvSpPr>
          <p:spPr>
            <a:xfrm rot="0">
              <a:off x="0" y="1883685"/>
              <a:ext cx="8693506" cy="1147284"/>
            </a:xfrm>
            <a:prstGeom prst="rect">
              <a:avLst/>
            </a:prstGeom>
          </p:spPr>
          <p:txBody>
            <a:bodyPr anchor="t" rtlCol="false" tIns="0" lIns="0" bIns="0" rIns="0">
              <a:spAutoFit/>
            </a:bodyPr>
            <a:lstStyle/>
            <a:p>
              <a:pPr>
                <a:lnSpc>
                  <a:spcPts val="3549"/>
                </a:lnSpc>
                <a:spcBef>
                  <a:spcPct val="0"/>
                </a:spcBef>
              </a:pPr>
              <a:r>
                <a:rPr lang="en-US" sz="2535">
                  <a:solidFill>
                    <a:srgbClr val="F0F2F6"/>
                  </a:solidFill>
                  <a:latin typeface="Clear Sans Regular"/>
                </a:rPr>
                <a:t>Expliquez la méthode de tarification pour chaque variante de votre produit ou service.</a:t>
              </a:r>
            </a:p>
          </p:txBody>
        </p:sp>
      </p:grpSp>
      <p:grpSp>
        <p:nvGrpSpPr>
          <p:cNvPr name="Group 17" id="17"/>
          <p:cNvGrpSpPr/>
          <p:nvPr/>
        </p:nvGrpSpPr>
        <p:grpSpPr>
          <a:xfrm rot="0">
            <a:off x="10666028" y="3580462"/>
            <a:ext cx="6098402" cy="1498466"/>
            <a:chOff x="0" y="0"/>
            <a:chExt cx="8131203" cy="1997954"/>
          </a:xfrm>
        </p:grpSpPr>
        <p:sp>
          <p:nvSpPr>
            <p:cNvPr name="TextBox 18" id="18"/>
            <p:cNvSpPr txBox="true"/>
            <p:nvPr/>
          </p:nvSpPr>
          <p:spPr>
            <a:xfrm rot="0">
              <a:off x="0" y="-9525"/>
              <a:ext cx="8131203" cy="1217900"/>
            </a:xfrm>
            <a:prstGeom prst="rect">
              <a:avLst/>
            </a:prstGeom>
          </p:spPr>
          <p:txBody>
            <a:bodyPr anchor="t" rtlCol="false" tIns="0" lIns="0" bIns="0" rIns="0">
              <a:spAutoFit/>
            </a:bodyPr>
            <a:lstStyle/>
            <a:p>
              <a:pPr marL="0" indent="0" lvl="0">
                <a:lnSpc>
                  <a:spcPts val="7200"/>
                </a:lnSpc>
                <a:spcBef>
                  <a:spcPct val="0"/>
                </a:spcBef>
              </a:pPr>
              <a:r>
                <a:rPr lang="en-US" sz="6000" u="none">
                  <a:solidFill>
                    <a:srgbClr val="302B70"/>
                  </a:solidFill>
                  <a:latin typeface="HK Grotesk Bold"/>
                </a:rPr>
                <a:t>25 €</a:t>
              </a:r>
            </a:p>
          </p:txBody>
        </p:sp>
        <p:sp>
          <p:nvSpPr>
            <p:cNvPr name="TextBox 19" id="19"/>
            <p:cNvSpPr txBox="true"/>
            <p:nvPr/>
          </p:nvSpPr>
          <p:spPr>
            <a:xfrm rot="0">
              <a:off x="0" y="1343916"/>
              <a:ext cx="8131203" cy="654038"/>
            </a:xfrm>
            <a:prstGeom prst="rect">
              <a:avLst/>
            </a:prstGeom>
          </p:spPr>
          <p:txBody>
            <a:bodyPr anchor="t" rtlCol="false" tIns="0" lIns="0" bIns="0" rIns="0">
              <a:spAutoFit/>
            </a:bodyPr>
            <a:lstStyle/>
            <a:p>
              <a:pPr marL="0" indent="0" lvl="0">
                <a:lnSpc>
                  <a:spcPts val="4199"/>
                </a:lnSpc>
                <a:spcBef>
                  <a:spcPct val="0"/>
                </a:spcBef>
              </a:pPr>
              <a:r>
                <a:rPr lang="en-US" sz="2999" spc="-44" u="none">
                  <a:solidFill>
                    <a:srgbClr val="302B70"/>
                  </a:solidFill>
                  <a:latin typeface="Clear Sans Regular"/>
                </a:rPr>
                <a:t>Avancé</a:t>
              </a:r>
            </a:p>
          </p:txBody>
        </p:sp>
      </p:grpSp>
      <p:grpSp>
        <p:nvGrpSpPr>
          <p:cNvPr name="Group 20" id="20"/>
          <p:cNvGrpSpPr/>
          <p:nvPr/>
        </p:nvGrpSpPr>
        <p:grpSpPr>
          <a:xfrm rot="0">
            <a:off x="10667570" y="693999"/>
            <a:ext cx="6098402" cy="1498466"/>
            <a:chOff x="0" y="0"/>
            <a:chExt cx="8131203" cy="1997954"/>
          </a:xfrm>
        </p:grpSpPr>
        <p:sp>
          <p:nvSpPr>
            <p:cNvPr name="TextBox 21" id="21"/>
            <p:cNvSpPr txBox="true"/>
            <p:nvPr/>
          </p:nvSpPr>
          <p:spPr>
            <a:xfrm rot="0">
              <a:off x="0" y="-9525"/>
              <a:ext cx="8131203" cy="1217900"/>
            </a:xfrm>
            <a:prstGeom prst="rect">
              <a:avLst/>
            </a:prstGeom>
          </p:spPr>
          <p:txBody>
            <a:bodyPr anchor="t" rtlCol="false" tIns="0" lIns="0" bIns="0" rIns="0">
              <a:spAutoFit/>
            </a:bodyPr>
            <a:lstStyle/>
            <a:p>
              <a:pPr marL="0" indent="0" lvl="0">
                <a:lnSpc>
                  <a:spcPts val="7200"/>
                </a:lnSpc>
                <a:spcBef>
                  <a:spcPct val="0"/>
                </a:spcBef>
              </a:pPr>
              <a:r>
                <a:rPr lang="en-US" sz="6000" u="none">
                  <a:solidFill>
                    <a:srgbClr val="302B70"/>
                  </a:solidFill>
                  <a:latin typeface="HK Grotesk Bold"/>
                </a:rPr>
                <a:t>15 €</a:t>
              </a:r>
            </a:p>
          </p:txBody>
        </p:sp>
        <p:sp>
          <p:nvSpPr>
            <p:cNvPr name="TextBox 22" id="22"/>
            <p:cNvSpPr txBox="true"/>
            <p:nvPr/>
          </p:nvSpPr>
          <p:spPr>
            <a:xfrm rot="0">
              <a:off x="0" y="1343916"/>
              <a:ext cx="8131203" cy="654038"/>
            </a:xfrm>
            <a:prstGeom prst="rect">
              <a:avLst/>
            </a:prstGeom>
          </p:spPr>
          <p:txBody>
            <a:bodyPr anchor="t" rtlCol="false" tIns="0" lIns="0" bIns="0" rIns="0">
              <a:spAutoFit/>
            </a:bodyPr>
            <a:lstStyle/>
            <a:p>
              <a:pPr marL="0" indent="0" lvl="0">
                <a:lnSpc>
                  <a:spcPts val="4199"/>
                </a:lnSpc>
                <a:spcBef>
                  <a:spcPct val="0"/>
                </a:spcBef>
              </a:pPr>
              <a:r>
                <a:rPr lang="en-US" sz="2999" spc="-44" u="none">
                  <a:solidFill>
                    <a:srgbClr val="302B70"/>
                  </a:solidFill>
                  <a:latin typeface="Clear Sans Regular"/>
                </a:rPr>
                <a:t>Basique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grpSp>
        <p:nvGrpSpPr>
          <p:cNvPr name="Group 3" id="3"/>
          <p:cNvGrpSpPr/>
          <p:nvPr/>
        </p:nvGrpSpPr>
        <p:grpSpPr>
          <a:xfrm rot="-10800000">
            <a:off x="16216904" y="838145"/>
            <a:ext cx="1042396" cy="190555"/>
            <a:chOff x="0" y="0"/>
            <a:chExt cx="1389862" cy="254073"/>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54073" cy="25407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7894" y="0"/>
              <a:ext cx="254073" cy="254073"/>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35788" y="0"/>
              <a:ext cx="254073" cy="254073"/>
            </a:xfrm>
            <a:prstGeom prst="rect">
              <a:avLst/>
            </a:prstGeom>
          </p:spPr>
        </p:pic>
      </p:grpSp>
      <p:grpSp>
        <p:nvGrpSpPr>
          <p:cNvPr name="Group 7" id="7"/>
          <p:cNvGrpSpPr/>
          <p:nvPr/>
        </p:nvGrpSpPr>
        <p:grpSpPr>
          <a:xfrm rot="0">
            <a:off x="1028700" y="2025712"/>
            <a:ext cx="5074723" cy="5206875"/>
            <a:chOff x="0" y="0"/>
            <a:chExt cx="6766297" cy="6942500"/>
          </a:xfrm>
        </p:grpSpPr>
        <p:sp>
          <p:nvSpPr>
            <p:cNvPr name="TextBox 8" id="8"/>
            <p:cNvSpPr txBox="true"/>
            <p:nvPr/>
          </p:nvSpPr>
          <p:spPr>
            <a:xfrm rot="0">
              <a:off x="0" y="-9525"/>
              <a:ext cx="6766297" cy="3234128"/>
            </a:xfrm>
            <a:prstGeom prst="rect">
              <a:avLst/>
            </a:prstGeom>
          </p:spPr>
          <p:txBody>
            <a:bodyPr anchor="t" rtlCol="false" tIns="0" lIns="0" bIns="0" rIns="0">
              <a:spAutoFit/>
            </a:bodyPr>
            <a:lstStyle/>
            <a:p>
              <a:pPr>
                <a:lnSpc>
                  <a:spcPts val="9600"/>
                </a:lnSpc>
              </a:pPr>
              <a:r>
                <a:rPr lang="en-US" sz="8000">
                  <a:solidFill>
                    <a:srgbClr val="302B70"/>
                  </a:solidFill>
                  <a:latin typeface="HK Grotesk Bold"/>
                </a:rPr>
                <a:t>Où Acheter</a:t>
              </a:r>
            </a:p>
          </p:txBody>
        </p:sp>
        <p:sp>
          <p:nvSpPr>
            <p:cNvPr name="TextBox 9" id="9"/>
            <p:cNvSpPr txBox="true"/>
            <p:nvPr/>
          </p:nvSpPr>
          <p:spPr>
            <a:xfrm rot="0">
              <a:off x="0" y="3309063"/>
              <a:ext cx="6766297" cy="3142319"/>
            </a:xfrm>
            <a:prstGeom prst="rect">
              <a:avLst/>
            </a:prstGeom>
          </p:spPr>
          <p:txBody>
            <a:bodyPr anchor="t" rtlCol="false" tIns="0" lIns="0" bIns="0" rIns="0">
              <a:spAutoFit/>
            </a:bodyPr>
            <a:lstStyle/>
            <a:p>
              <a:pPr>
                <a:lnSpc>
                  <a:spcPts val="3178"/>
                </a:lnSpc>
                <a:spcBef>
                  <a:spcPct val="0"/>
                </a:spcBef>
              </a:pPr>
              <a:r>
                <a:rPr lang="en-US" sz="2270">
                  <a:solidFill>
                    <a:srgbClr val="302B70"/>
                  </a:solidFill>
                  <a:latin typeface="Clear Sans Regular"/>
                </a:rPr>
                <a:t>Illustrez sur une carte où votre produit ou service est disponible à l'achat. Vous pouvez également utiliser un tableau ou une liste des magasins en ligne et physiques où votre produit ou service peut être acheté.</a:t>
              </a:r>
            </a:p>
          </p:txBody>
        </p:sp>
      </p:grpSp>
      <p:pic>
        <p:nvPicPr>
          <p:cNvPr name="Picture 10" id="10"/>
          <p:cNvPicPr>
            <a:picLocks noChangeAspect="true"/>
          </p:cNvPicPr>
          <p:nvPr/>
        </p:nvPicPr>
        <p:blipFill>
          <a:blip r:embed="rId6">
            <a:alphaModFix amt="15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363938" y="2694398"/>
            <a:ext cx="9895362" cy="4898204"/>
          </a:xfrm>
          <a:prstGeom prst="rect">
            <a:avLst/>
          </a:prstGeom>
        </p:spPr>
      </p:pic>
      <p:grpSp>
        <p:nvGrpSpPr>
          <p:cNvPr name="Group 11" id="11"/>
          <p:cNvGrpSpPr>
            <a:grpSpLocks noChangeAspect="true"/>
          </p:cNvGrpSpPr>
          <p:nvPr/>
        </p:nvGrpSpPr>
        <p:grpSpPr>
          <a:xfrm rot="0">
            <a:off x="12311619" y="2866446"/>
            <a:ext cx="244161" cy="374334"/>
            <a:chOff x="0" y="0"/>
            <a:chExt cx="4445000" cy="6814820"/>
          </a:xfrm>
        </p:grpSpPr>
        <p:sp>
          <p:nvSpPr>
            <p:cNvPr name="Freeform 12" id="12"/>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787CD1"/>
            </a:solidFill>
          </p:spPr>
        </p:sp>
      </p:grpSp>
      <p:grpSp>
        <p:nvGrpSpPr>
          <p:cNvPr name="Group 13" id="13"/>
          <p:cNvGrpSpPr>
            <a:grpSpLocks noChangeAspect="true"/>
          </p:cNvGrpSpPr>
          <p:nvPr/>
        </p:nvGrpSpPr>
        <p:grpSpPr>
          <a:xfrm rot="0">
            <a:off x="12236762" y="3240780"/>
            <a:ext cx="244161" cy="374334"/>
            <a:chOff x="0" y="0"/>
            <a:chExt cx="4445000" cy="6814820"/>
          </a:xfrm>
        </p:grpSpPr>
        <p:sp>
          <p:nvSpPr>
            <p:cNvPr name="Freeform 14" id="14"/>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302B70"/>
            </a:solidFill>
          </p:spPr>
        </p:sp>
      </p:grpSp>
      <p:grpSp>
        <p:nvGrpSpPr>
          <p:cNvPr name="Group 15" id="15"/>
          <p:cNvGrpSpPr>
            <a:grpSpLocks noChangeAspect="true"/>
          </p:cNvGrpSpPr>
          <p:nvPr/>
        </p:nvGrpSpPr>
        <p:grpSpPr>
          <a:xfrm rot="0">
            <a:off x="11378171" y="2914784"/>
            <a:ext cx="244161" cy="374334"/>
            <a:chOff x="0" y="0"/>
            <a:chExt cx="4445000" cy="6814820"/>
          </a:xfrm>
        </p:grpSpPr>
        <p:sp>
          <p:nvSpPr>
            <p:cNvPr name="Freeform 16" id="16"/>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787CD1"/>
            </a:solidFill>
          </p:spPr>
        </p:sp>
      </p:grpSp>
      <p:grpSp>
        <p:nvGrpSpPr>
          <p:cNvPr name="Group 17" id="17"/>
          <p:cNvGrpSpPr>
            <a:grpSpLocks noChangeAspect="true"/>
          </p:cNvGrpSpPr>
          <p:nvPr/>
        </p:nvGrpSpPr>
        <p:grpSpPr>
          <a:xfrm rot="0">
            <a:off x="11823297" y="3615113"/>
            <a:ext cx="244161" cy="374334"/>
            <a:chOff x="0" y="0"/>
            <a:chExt cx="4445000" cy="6814820"/>
          </a:xfrm>
        </p:grpSpPr>
        <p:sp>
          <p:nvSpPr>
            <p:cNvPr name="Freeform 18" id="18"/>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302B70"/>
            </a:solidFill>
          </p:spPr>
        </p:sp>
      </p:grpSp>
      <p:grpSp>
        <p:nvGrpSpPr>
          <p:cNvPr name="Group 19" id="19"/>
          <p:cNvGrpSpPr>
            <a:grpSpLocks noChangeAspect="true"/>
          </p:cNvGrpSpPr>
          <p:nvPr/>
        </p:nvGrpSpPr>
        <p:grpSpPr>
          <a:xfrm rot="0">
            <a:off x="12067458" y="3427947"/>
            <a:ext cx="244161" cy="374334"/>
            <a:chOff x="0" y="0"/>
            <a:chExt cx="4445000" cy="6814820"/>
          </a:xfrm>
        </p:grpSpPr>
        <p:sp>
          <p:nvSpPr>
            <p:cNvPr name="Freeform 20" id="20"/>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787CD1"/>
            </a:solidFill>
          </p:spPr>
        </p:sp>
      </p:grpSp>
      <p:grpSp>
        <p:nvGrpSpPr>
          <p:cNvPr name="Group 21" id="21"/>
          <p:cNvGrpSpPr>
            <a:grpSpLocks noChangeAspect="true"/>
          </p:cNvGrpSpPr>
          <p:nvPr/>
        </p:nvGrpSpPr>
        <p:grpSpPr>
          <a:xfrm rot="0">
            <a:off x="8892876" y="3615113"/>
            <a:ext cx="244161" cy="374334"/>
            <a:chOff x="0" y="0"/>
            <a:chExt cx="4445000" cy="6814820"/>
          </a:xfrm>
        </p:grpSpPr>
        <p:sp>
          <p:nvSpPr>
            <p:cNvPr name="Freeform 22" id="22"/>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302B70"/>
            </a:solidFill>
          </p:spPr>
        </p:sp>
      </p:grpSp>
      <p:grpSp>
        <p:nvGrpSpPr>
          <p:cNvPr name="Group 23" id="23"/>
          <p:cNvGrpSpPr>
            <a:grpSpLocks noChangeAspect="true"/>
          </p:cNvGrpSpPr>
          <p:nvPr/>
        </p:nvGrpSpPr>
        <p:grpSpPr>
          <a:xfrm rot="0">
            <a:off x="16055990" y="5982546"/>
            <a:ext cx="244161" cy="374334"/>
            <a:chOff x="0" y="0"/>
            <a:chExt cx="4445000" cy="6814820"/>
          </a:xfrm>
        </p:grpSpPr>
        <p:sp>
          <p:nvSpPr>
            <p:cNvPr name="Freeform 24" id="24"/>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302B70"/>
            </a:solidFill>
          </p:spPr>
        </p:sp>
      </p:grpSp>
      <p:grpSp>
        <p:nvGrpSpPr>
          <p:cNvPr name="Group 25" id="25"/>
          <p:cNvGrpSpPr>
            <a:grpSpLocks noChangeAspect="true"/>
          </p:cNvGrpSpPr>
          <p:nvPr/>
        </p:nvGrpSpPr>
        <p:grpSpPr>
          <a:xfrm rot="0">
            <a:off x="12555780" y="2727617"/>
            <a:ext cx="244161" cy="374334"/>
            <a:chOff x="0" y="0"/>
            <a:chExt cx="4445000" cy="6814820"/>
          </a:xfrm>
        </p:grpSpPr>
        <p:sp>
          <p:nvSpPr>
            <p:cNvPr name="Freeform 26" id="26"/>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302B70"/>
            </a:solidFill>
          </p:spPr>
        </p:sp>
      </p:grpSp>
      <p:grpSp>
        <p:nvGrpSpPr>
          <p:cNvPr name="Group 27" id="27"/>
          <p:cNvGrpSpPr>
            <a:grpSpLocks noChangeAspect="true"/>
          </p:cNvGrpSpPr>
          <p:nvPr/>
        </p:nvGrpSpPr>
        <p:grpSpPr>
          <a:xfrm rot="0">
            <a:off x="12677860" y="2866446"/>
            <a:ext cx="244161" cy="374334"/>
            <a:chOff x="0" y="0"/>
            <a:chExt cx="4445000" cy="6814820"/>
          </a:xfrm>
        </p:grpSpPr>
        <p:sp>
          <p:nvSpPr>
            <p:cNvPr name="Freeform 28" id="28"/>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787CD1"/>
            </a:solidFill>
          </p:spPr>
        </p:sp>
      </p:grpSp>
      <p:grpSp>
        <p:nvGrpSpPr>
          <p:cNvPr name="Group 29" id="29"/>
          <p:cNvGrpSpPr>
            <a:grpSpLocks noChangeAspect="true"/>
          </p:cNvGrpSpPr>
          <p:nvPr/>
        </p:nvGrpSpPr>
        <p:grpSpPr>
          <a:xfrm rot="0">
            <a:off x="16942328" y="6730381"/>
            <a:ext cx="244161" cy="374334"/>
            <a:chOff x="0" y="0"/>
            <a:chExt cx="4445000" cy="6814820"/>
          </a:xfrm>
        </p:grpSpPr>
        <p:sp>
          <p:nvSpPr>
            <p:cNvPr name="Freeform 30" id="30"/>
            <p:cNvSpPr/>
            <p:nvPr/>
          </p:nvSpPr>
          <p:spPr>
            <a:xfrm>
              <a:off x="0" y="0"/>
              <a:ext cx="4445000" cy="6814820"/>
            </a:xfrm>
            <a:custGeom>
              <a:avLst/>
              <a:gdLst/>
              <a:ahLst/>
              <a:cxnLst/>
              <a:rect r="r" b="b" t="t" l="l"/>
              <a:pathLst>
                <a:path h="6814820" w="4445000">
                  <a:moveTo>
                    <a:pt x="4445000" y="2222500"/>
                  </a:moveTo>
                  <a:cubicBezTo>
                    <a:pt x="4445000" y="995680"/>
                    <a:pt x="3450590" y="0"/>
                    <a:pt x="2222500" y="0"/>
                  </a:cubicBezTo>
                  <a:cubicBezTo>
                    <a:pt x="995680" y="0"/>
                    <a:pt x="0" y="995680"/>
                    <a:pt x="0" y="2222500"/>
                  </a:cubicBezTo>
                  <a:cubicBezTo>
                    <a:pt x="0" y="2244090"/>
                    <a:pt x="2540" y="2265680"/>
                    <a:pt x="2540" y="2287270"/>
                  </a:cubicBezTo>
                  <a:lnTo>
                    <a:pt x="1270" y="2287270"/>
                  </a:lnTo>
                  <a:cubicBezTo>
                    <a:pt x="1270" y="2336800"/>
                    <a:pt x="5080" y="2388870"/>
                    <a:pt x="10160" y="2442210"/>
                  </a:cubicBezTo>
                  <a:cubicBezTo>
                    <a:pt x="11430" y="2452370"/>
                    <a:pt x="12700" y="2461260"/>
                    <a:pt x="13970" y="2471420"/>
                  </a:cubicBezTo>
                  <a:cubicBezTo>
                    <a:pt x="20320" y="2517140"/>
                    <a:pt x="26670" y="2564130"/>
                    <a:pt x="35560" y="2612390"/>
                  </a:cubicBezTo>
                  <a:cubicBezTo>
                    <a:pt x="41910" y="2646680"/>
                    <a:pt x="46990" y="2679700"/>
                    <a:pt x="55880" y="2712720"/>
                  </a:cubicBezTo>
                  <a:cubicBezTo>
                    <a:pt x="394970" y="4218940"/>
                    <a:pt x="2222500" y="6814820"/>
                    <a:pt x="2222500" y="6814820"/>
                  </a:cubicBezTo>
                  <a:cubicBezTo>
                    <a:pt x="2222500" y="6814820"/>
                    <a:pt x="3863340" y="4438650"/>
                    <a:pt x="4324350" y="2940050"/>
                  </a:cubicBezTo>
                  <a:cubicBezTo>
                    <a:pt x="4361180" y="2832100"/>
                    <a:pt x="4389120" y="2720340"/>
                    <a:pt x="4409440" y="2604770"/>
                  </a:cubicBezTo>
                  <a:cubicBezTo>
                    <a:pt x="4431030" y="2490470"/>
                    <a:pt x="4445000" y="2383790"/>
                    <a:pt x="4445000" y="2288540"/>
                  </a:cubicBezTo>
                  <a:cubicBezTo>
                    <a:pt x="4445000" y="2280920"/>
                    <a:pt x="4442460" y="2274570"/>
                    <a:pt x="4442460" y="2268220"/>
                  </a:cubicBezTo>
                  <a:cubicBezTo>
                    <a:pt x="4442460" y="2252980"/>
                    <a:pt x="4445000" y="2237740"/>
                    <a:pt x="4445000" y="2222500"/>
                  </a:cubicBezTo>
                  <a:close/>
                  <a:moveTo>
                    <a:pt x="2222500" y="3383280"/>
                  </a:moveTo>
                  <a:cubicBezTo>
                    <a:pt x="1572260" y="3383280"/>
                    <a:pt x="1045210" y="2856230"/>
                    <a:pt x="1045210" y="2207260"/>
                  </a:cubicBezTo>
                  <a:cubicBezTo>
                    <a:pt x="1045210" y="1557020"/>
                    <a:pt x="1572260" y="1031240"/>
                    <a:pt x="2222500" y="1031240"/>
                  </a:cubicBezTo>
                  <a:cubicBezTo>
                    <a:pt x="2871470" y="1031240"/>
                    <a:pt x="3398520" y="1558290"/>
                    <a:pt x="3398520" y="2207260"/>
                  </a:cubicBezTo>
                  <a:cubicBezTo>
                    <a:pt x="3399790" y="2856230"/>
                    <a:pt x="2871470" y="3383280"/>
                    <a:pt x="2222500" y="3383280"/>
                  </a:cubicBezTo>
                  <a:close/>
                </a:path>
              </a:pathLst>
            </a:custGeom>
            <a:solidFill>
              <a:srgbClr val="787CD1"/>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grpSp>
        <p:nvGrpSpPr>
          <p:cNvPr name="Group 2" id="2"/>
          <p:cNvGrpSpPr/>
          <p:nvPr/>
        </p:nvGrpSpPr>
        <p:grpSpPr>
          <a:xfrm rot="0">
            <a:off x="16216904" y="980820"/>
            <a:ext cx="1042396" cy="190555"/>
            <a:chOff x="0" y="0"/>
            <a:chExt cx="1389862" cy="254073"/>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54073" cy="254073"/>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67894" y="0"/>
              <a:ext cx="254073" cy="25407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35788" y="0"/>
              <a:ext cx="254073" cy="254073"/>
            </a:xfrm>
            <a:prstGeom prst="rect">
              <a:avLst/>
            </a:prstGeom>
          </p:spPr>
        </p:pic>
      </p:grpSp>
      <p:sp>
        <p:nvSpPr>
          <p:cNvPr name="AutoShape 6" id="6"/>
          <p:cNvSpPr/>
          <p:nvPr/>
        </p:nvSpPr>
        <p:spPr>
          <a:xfrm rot="0">
            <a:off x="0" y="2582583"/>
            <a:ext cx="9228102" cy="2582583"/>
          </a:xfrm>
          <a:prstGeom prst="rect">
            <a:avLst/>
          </a:prstGeom>
          <a:solidFill>
            <a:srgbClr val="F0F2F6">
              <a:alpha val="69804"/>
            </a:srgbClr>
          </a:solidFill>
        </p:spPr>
      </p:sp>
      <p:sp>
        <p:nvSpPr>
          <p:cNvPr name="AutoShape 7" id="7"/>
          <p:cNvSpPr/>
          <p:nvPr/>
        </p:nvSpPr>
        <p:spPr>
          <a:xfrm rot="0">
            <a:off x="0" y="0"/>
            <a:ext cx="9228102" cy="2582583"/>
          </a:xfrm>
          <a:prstGeom prst="rect">
            <a:avLst/>
          </a:prstGeom>
          <a:solidFill>
            <a:srgbClr val="F0F2F6">
              <a:alpha val="49804"/>
            </a:srgbClr>
          </a:solidFill>
        </p:spPr>
      </p:sp>
      <p:sp>
        <p:nvSpPr>
          <p:cNvPr name="AutoShape 8" id="8"/>
          <p:cNvSpPr/>
          <p:nvPr/>
        </p:nvSpPr>
        <p:spPr>
          <a:xfrm rot="0">
            <a:off x="0" y="7747749"/>
            <a:ext cx="9228102" cy="2582583"/>
          </a:xfrm>
          <a:prstGeom prst="rect">
            <a:avLst/>
          </a:prstGeom>
          <a:solidFill>
            <a:srgbClr val="F0F2F6"/>
          </a:solidFill>
        </p:spPr>
      </p:sp>
      <p:grpSp>
        <p:nvGrpSpPr>
          <p:cNvPr name="Group 9" id="9"/>
          <p:cNvGrpSpPr/>
          <p:nvPr/>
        </p:nvGrpSpPr>
        <p:grpSpPr>
          <a:xfrm rot="0">
            <a:off x="12184577" y="4817962"/>
            <a:ext cx="5074723" cy="4323187"/>
            <a:chOff x="0" y="0"/>
            <a:chExt cx="6766297" cy="5764249"/>
          </a:xfrm>
        </p:grpSpPr>
        <p:sp>
          <p:nvSpPr>
            <p:cNvPr name="TextBox 10" id="10"/>
            <p:cNvSpPr txBox="true"/>
            <p:nvPr/>
          </p:nvSpPr>
          <p:spPr>
            <a:xfrm rot="0">
              <a:off x="0" y="-9525"/>
              <a:ext cx="6766297" cy="1621826"/>
            </a:xfrm>
            <a:prstGeom prst="rect">
              <a:avLst/>
            </a:prstGeom>
          </p:spPr>
          <p:txBody>
            <a:bodyPr anchor="t" rtlCol="false" tIns="0" lIns="0" bIns="0" rIns="0">
              <a:spAutoFit/>
            </a:bodyPr>
            <a:lstStyle/>
            <a:p>
              <a:pPr algn="r">
                <a:lnSpc>
                  <a:spcPts val="9600"/>
                </a:lnSpc>
              </a:pPr>
              <a:r>
                <a:rPr lang="en-US" sz="8000">
                  <a:solidFill>
                    <a:srgbClr val="F0F2F6"/>
                  </a:solidFill>
                  <a:latin typeface="HK Grotesk Bold"/>
                </a:rPr>
                <a:t>Preuve</a:t>
              </a:r>
            </a:p>
          </p:txBody>
        </p:sp>
        <p:sp>
          <p:nvSpPr>
            <p:cNvPr name="TextBox 11" id="11"/>
            <p:cNvSpPr txBox="true"/>
            <p:nvPr/>
          </p:nvSpPr>
          <p:spPr>
            <a:xfrm rot="0">
              <a:off x="0" y="2621931"/>
              <a:ext cx="6766297" cy="3142319"/>
            </a:xfrm>
            <a:prstGeom prst="rect">
              <a:avLst/>
            </a:prstGeom>
          </p:spPr>
          <p:txBody>
            <a:bodyPr anchor="t" rtlCol="false" tIns="0" lIns="0" bIns="0" rIns="0">
              <a:spAutoFit/>
            </a:bodyPr>
            <a:lstStyle/>
            <a:p>
              <a:pPr algn="r">
                <a:lnSpc>
                  <a:spcPts val="3178"/>
                </a:lnSpc>
                <a:spcBef>
                  <a:spcPct val="0"/>
                </a:spcBef>
              </a:pPr>
              <a:r>
                <a:rPr lang="en-US" sz="2270">
                  <a:solidFill>
                    <a:srgbClr val="F0F2F6"/>
                  </a:solidFill>
                  <a:latin typeface="Clear Sans Regular"/>
                </a:rPr>
                <a:t>Partagez des témoignages de clients, des études de cas, des devis d'experts, des avantages concurrentiels et tout autre avantage supplémentaire qui rend votre produit ou service digne de confiance et d'achat.</a:t>
              </a:r>
            </a:p>
          </p:txBody>
        </p:sp>
      </p:grpSp>
      <p:sp>
        <p:nvSpPr>
          <p:cNvPr name="AutoShape 12" id="12"/>
          <p:cNvSpPr/>
          <p:nvPr/>
        </p:nvSpPr>
        <p:spPr>
          <a:xfrm rot="0">
            <a:off x="0" y="5165166"/>
            <a:ext cx="9228102" cy="2582583"/>
          </a:xfrm>
          <a:prstGeom prst="rect">
            <a:avLst/>
          </a:prstGeom>
          <a:solidFill>
            <a:srgbClr val="F0F2F6">
              <a:alpha val="80000"/>
            </a:srgbClr>
          </a:solidFill>
        </p:spPr>
      </p:sp>
      <p:sp>
        <p:nvSpPr>
          <p:cNvPr name="TextBox 13" id="13"/>
          <p:cNvSpPr txBox="true"/>
          <p:nvPr/>
        </p:nvSpPr>
        <p:spPr>
          <a:xfrm rot="0">
            <a:off x="1028700" y="825788"/>
            <a:ext cx="6767557" cy="892908"/>
          </a:xfrm>
          <a:prstGeom prst="rect">
            <a:avLst/>
          </a:prstGeom>
        </p:spPr>
        <p:txBody>
          <a:bodyPr anchor="t" rtlCol="false" tIns="0" lIns="0" bIns="0" rIns="0">
            <a:spAutoFit/>
          </a:bodyPr>
          <a:lstStyle/>
          <a:p>
            <a:pPr>
              <a:lnSpc>
                <a:spcPts val="3640"/>
              </a:lnSpc>
              <a:spcBef>
                <a:spcPct val="0"/>
              </a:spcBef>
            </a:pPr>
            <a:r>
              <a:rPr lang="en-US" sz="2600">
                <a:solidFill>
                  <a:srgbClr val="302B70"/>
                </a:solidFill>
                <a:latin typeface="Clear Sans Regular"/>
              </a:rPr>
              <a:t>« J'aime ce produit. Il a changé ma vie ! » - Étienne Dumortier</a:t>
            </a:r>
          </a:p>
        </p:txBody>
      </p:sp>
      <p:sp>
        <p:nvSpPr>
          <p:cNvPr name="TextBox 14" id="14"/>
          <p:cNvSpPr txBox="true"/>
          <p:nvPr/>
        </p:nvSpPr>
        <p:spPr>
          <a:xfrm rot="0">
            <a:off x="1028700" y="3408371"/>
            <a:ext cx="6767557" cy="892908"/>
          </a:xfrm>
          <a:prstGeom prst="rect">
            <a:avLst/>
          </a:prstGeom>
        </p:spPr>
        <p:txBody>
          <a:bodyPr anchor="t" rtlCol="false" tIns="0" lIns="0" bIns="0" rIns="0">
            <a:spAutoFit/>
          </a:bodyPr>
          <a:lstStyle/>
          <a:p>
            <a:pPr>
              <a:lnSpc>
                <a:spcPts val="3640"/>
              </a:lnSpc>
              <a:spcBef>
                <a:spcPct val="0"/>
              </a:spcBef>
            </a:pPr>
            <a:r>
              <a:rPr lang="en-US" sz="2600">
                <a:solidFill>
                  <a:srgbClr val="302B70"/>
                </a:solidFill>
                <a:latin typeface="Clear Sans Regular"/>
              </a:rPr>
              <a:t>« Ce produit est indispensable. » - Henri Dufour</a:t>
            </a:r>
          </a:p>
        </p:txBody>
      </p:sp>
      <p:sp>
        <p:nvSpPr>
          <p:cNvPr name="TextBox 15" id="15"/>
          <p:cNvSpPr txBox="true"/>
          <p:nvPr/>
        </p:nvSpPr>
        <p:spPr>
          <a:xfrm rot="0">
            <a:off x="1028700" y="5990954"/>
            <a:ext cx="6767557" cy="892908"/>
          </a:xfrm>
          <a:prstGeom prst="rect">
            <a:avLst/>
          </a:prstGeom>
        </p:spPr>
        <p:txBody>
          <a:bodyPr anchor="t" rtlCol="false" tIns="0" lIns="0" bIns="0" rIns="0">
            <a:spAutoFit/>
          </a:bodyPr>
          <a:lstStyle/>
          <a:p>
            <a:pPr>
              <a:lnSpc>
                <a:spcPts val="3640"/>
              </a:lnSpc>
              <a:spcBef>
                <a:spcPct val="0"/>
              </a:spcBef>
            </a:pPr>
            <a:r>
              <a:rPr lang="en-US" sz="2600">
                <a:solidFill>
                  <a:srgbClr val="302B70"/>
                </a:solidFill>
                <a:latin typeface="Clear Sans Regular"/>
              </a:rPr>
              <a:t>« Pourquoi je n'en ai pas entendu parler avant ? » - Alain Pierrot</a:t>
            </a:r>
          </a:p>
        </p:txBody>
      </p:sp>
      <p:sp>
        <p:nvSpPr>
          <p:cNvPr name="TextBox 16" id="16"/>
          <p:cNvSpPr txBox="true"/>
          <p:nvPr/>
        </p:nvSpPr>
        <p:spPr>
          <a:xfrm rot="0">
            <a:off x="1028700" y="8573536"/>
            <a:ext cx="6767557" cy="892908"/>
          </a:xfrm>
          <a:prstGeom prst="rect">
            <a:avLst/>
          </a:prstGeom>
        </p:spPr>
        <p:txBody>
          <a:bodyPr anchor="t" rtlCol="false" tIns="0" lIns="0" bIns="0" rIns="0">
            <a:spAutoFit/>
          </a:bodyPr>
          <a:lstStyle/>
          <a:p>
            <a:pPr>
              <a:lnSpc>
                <a:spcPts val="3640"/>
              </a:lnSpc>
              <a:spcBef>
                <a:spcPct val="0"/>
              </a:spcBef>
            </a:pPr>
            <a:r>
              <a:rPr lang="en-US" sz="2600">
                <a:solidFill>
                  <a:srgbClr val="302B70"/>
                </a:solidFill>
                <a:latin typeface="Clear Sans Regular"/>
              </a:rPr>
              <a:t>« L'expédition gratuite pendant un an, c'est juste incroyable ! » - Jules Dugardin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7017058"/>
            <a:ext cx="18288000" cy="3269942"/>
          </a:xfrm>
          <a:prstGeom prst="rect">
            <a:avLst/>
          </a:prstGeom>
          <a:solidFill>
            <a:srgbClr val="F0F2F6"/>
          </a:solidFill>
        </p:spPr>
      </p:sp>
      <p:grpSp>
        <p:nvGrpSpPr>
          <p:cNvPr name="Group 3" id="3"/>
          <p:cNvGrpSpPr/>
          <p:nvPr/>
        </p:nvGrpSpPr>
        <p:grpSpPr>
          <a:xfrm rot="-10800000">
            <a:off x="16407813" y="1028700"/>
            <a:ext cx="851487" cy="155656"/>
            <a:chOff x="0" y="0"/>
            <a:chExt cx="1135316" cy="207541"/>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07541" cy="207541"/>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3887" y="0"/>
              <a:ext cx="207541" cy="20754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27775" y="0"/>
              <a:ext cx="207541" cy="207541"/>
            </a:xfrm>
            <a:prstGeom prst="rect">
              <a:avLst/>
            </a:prstGeom>
          </p:spPr>
        </p:pic>
      </p:grpSp>
      <p:grpSp>
        <p:nvGrpSpPr>
          <p:cNvPr name="Group 7" id="7"/>
          <p:cNvGrpSpPr/>
          <p:nvPr/>
        </p:nvGrpSpPr>
        <p:grpSpPr>
          <a:xfrm rot="0">
            <a:off x="1028700" y="1028700"/>
            <a:ext cx="8115300" cy="3625610"/>
            <a:chOff x="0" y="0"/>
            <a:chExt cx="10820400" cy="4834147"/>
          </a:xfrm>
        </p:grpSpPr>
        <p:sp>
          <p:nvSpPr>
            <p:cNvPr name="TextBox 8" id="8"/>
            <p:cNvSpPr txBox="true"/>
            <p:nvPr/>
          </p:nvSpPr>
          <p:spPr>
            <a:xfrm rot="0">
              <a:off x="0" y="0"/>
              <a:ext cx="10820400" cy="3224603"/>
            </a:xfrm>
            <a:prstGeom prst="rect">
              <a:avLst/>
            </a:prstGeom>
          </p:spPr>
          <p:txBody>
            <a:bodyPr anchor="t" rtlCol="false" tIns="0" lIns="0" bIns="0" rIns="0">
              <a:spAutoFit/>
            </a:bodyPr>
            <a:lstStyle/>
            <a:p>
              <a:pPr>
                <a:lnSpc>
                  <a:spcPts val="9599"/>
                </a:lnSpc>
              </a:pPr>
              <a:r>
                <a:rPr lang="en-US" sz="7999">
                  <a:solidFill>
                    <a:srgbClr val="F0F2F6"/>
                  </a:solidFill>
                  <a:latin typeface="HK Grotesk Bold"/>
                </a:rPr>
                <a:t>Que Se Passe-t-Il Ensuite</a:t>
              </a:r>
            </a:p>
          </p:txBody>
        </p:sp>
        <p:sp>
          <p:nvSpPr>
            <p:cNvPr name="TextBox 9" id="9"/>
            <p:cNvSpPr txBox="true"/>
            <p:nvPr/>
          </p:nvSpPr>
          <p:spPr>
            <a:xfrm rot="0">
              <a:off x="0" y="3656303"/>
              <a:ext cx="10820400" cy="1177844"/>
            </a:xfrm>
            <a:prstGeom prst="rect">
              <a:avLst/>
            </a:prstGeom>
          </p:spPr>
          <p:txBody>
            <a:bodyPr anchor="t" rtlCol="false" tIns="0" lIns="0" bIns="0" rIns="0">
              <a:spAutoFit/>
            </a:bodyPr>
            <a:lstStyle/>
            <a:p>
              <a:pPr>
                <a:lnSpc>
                  <a:spcPts val="3640"/>
                </a:lnSpc>
                <a:spcBef>
                  <a:spcPct val="0"/>
                </a:spcBef>
              </a:pPr>
              <a:r>
                <a:rPr lang="en-US" sz="2600">
                  <a:solidFill>
                    <a:srgbClr val="F0F2F6"/>
                  </a:solidFill>
                  <a:latin typeface="Clear Sans Regular"/>
                </a:rPr>
                <a:t>Cultivez l'intérêt pour votre produit ou service en donnant à vos clients quelque chose à espérer.</a:t>
              </a:r>
            </a:p>
          </p:txBody>
        </p:sp>
      </p:grpSp>
      <p:sp>
        <p:nvSpPr>
          <p:cNvPr name="TextBox 10" id="10"/>
          <p:cNvSpPr txBox="true"/>
          <p:nvPr/>
        </p:nvSpPr>
        <p:spPr>
          <a:xfrm rot="0">
            <a:off x="1028700" y="8253783"/>
            <a:ext cx="8115300" cy="1004517"/>
          </a:xfrm>
          <a:prstGeom prst="rect">
            <a:avLst/>
          </a:prstGeom>
        </p:spPr>
        <p:txBody>
          <a:bodyPr anchor="t" rtlCol="false" tIns="0" lIns="0" bIns="0" rIns="0">
            <a:spAutoFit/>
          </a:bodyPr>
          <a:lstStyle/>
          <a:p>
            <a:pPr>
              <a:lnSpc>
                <a:spcPts val="2730"/>
              </a:lnSpc>
              <a:spcBef>
                <a:spcPct val="0"/>
              </a:spcBef>
            </a:pPr>
            <a:r>
              <a:rPr lang="en-US" sz="1950">
                <a:solidFill>
                  <a:srgbClr val="302B70"/>
                </a:solidFill>
                <a:latin typeface="Clear Sans Regular"/>
              </a:rPr>
              <a:t>Partagez les mises à jour à venir ou les fonctionnalités supplémentaires que vous avez en tête pour votre produit ou service. Donnez également des échéanciers pour savoir quand ils peuvent s'y attendre.</a:t>
            </a:r>
          </a:p>
        </p:txBody>
      </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1130696" y="1028700"/>
            <a:ext cx="6063497" cy="79261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DAEhNPqI1gs</dc:identifier>
  <dcterms:modified xsi:type="dcterms:W3CDTF">2011-08-01T06:04:30Z</dcterms:modified>
  <cp:revision>1</cp:revision>
  <dc:title>Violet et Crème Illustré Technologie Ventes Présentation</dc:title>
</cp:coreProperties>
</file>