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nia\OneDrive\Dokumen\wholesale%20pti%20ke1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US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Antar Kategori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9274584929757341"/>
          <c:y val="3.16988459872880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rgbClr val="FF6699"/>
            </a:solidFill>
            <a:ln>
              <a:noFill/>
            </a:ln>
            <a:effectLst/>
            <a:sp3d/>
          </c:spPr>
          <c:invertIfNegative val="0"/>
          <c:cat>
            <c:strRef>
              <c:f>'Wholesale customers data tugas'!$J$446:$O$446</c:f>
              <c:strCache>
                <c:ptCount val="6"/>
                <c:pt idx="0">
                  <c:v>fresh 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Detergents_Paper</c:v>
                </c:pt>
                <c:pt idx="5">
                  <c:v>Delicassen</c:v>
                </c:pt>
              </c:strCache>
            </c:strRef>
          </c:cat>
          <c:val>
            <c:numRef>
              <c:f>'Wholesale customers data tugas'!$J$447:$O$447</c:f>
              <c:numCache>
                <c:formatCode>General</c:formatCode>
                <c:ptCount val="6"/>
                <c:pt idx="0">
                  <c:v>5280131</c:v>
                </c:pt>
                <c:pt idx="1">
                  <c:v>2550357</c:v>
                </c:pt>
                <c:pt idx="2">
                  <c:v>3498562</c:v>
                </c:pt>
                <c:pt idx="3">
                  <c:v>1351650</c:v>
                </c:pt>
                <c:pt idx="4">
                  <c:v>1267857</c:v>
                </c:pt>
                <c:pt idx="5">
                  <c:v>670943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1F-41D6-821B-0C12AA814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52979536"/>
        <c:axId val="1756085584"/>
        <c:axId val="0"/>
      </c:bar3DChart>
      <c:catAx>
        <c:axId val="175297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085584"/>
        <c:crosses val="autoZero"/>
        <c:auto val="1"/>
        <c:lblAlgn val="ctr"/>
        <c:lblOffset val="100"/>
        <c:noMultiLvlLbl val="0"/>
      </c:catAx>
      <c:valAx>
        <c:axId val="1756085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FF6699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979536"/>
        <c:crosses val="autoZero"/>
        <c:crossBetween val="between"/>
      </c:valAx>
      <c:spPr>
        <a:solidFill>
          <a:srgbClr val="FFAFAF"/>
        </a:solidFill>
        <a:ln>
          <a:solidFill>
            <a:srgbClr val="FFA7A7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73765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09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0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77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9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C803-8F95-4CD7-AC3C-59116B771D9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682172-9266-4EE9-A5C1-62C72C40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0EE7-B69C-4810-AE1B-A41822A4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297" y="374861"/>
            <a:ext cx="8473739" cy="207349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 </a:t>
            </a:r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C1FE9D24-ED7C-4092-ACC1-C8E479C4E807}"/>
              </a:ext>
            </a:extLst>
          </p:cNvPr>
          <p:cNvSpPr/>
          <p:nvPr/>
        </p:nvSpPr>
        <p:spPr>
          <a:xfrm>
            <a:off x="458302" y="2754106"/>
            <a:ext cx="3825025" cy="391860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465062C1-DC7C-4AB3-B4C2-0E492E2D85DB}"/>
              </a:ext>
            </a:extLst>
          </p:cNvPr>
          <p:cNvSpPr/>
          <p:nvPr/>
        </p:nvSpPr>
        <p:spPr>
          <a:xfrm>
            <a:off x="4511657" y="2390484"/>
            <a:ext cx="3825025" cy="428222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84225665-D2C4-4BDE-96B4-A96756BDF3C7}"/>
              </a:ext>
            </a:extLst>
          </p:cNvPr>
          <p:cNvSpPr/>
          <p:nvPr/>
        </p:nvSpPr>
        <p:spPr>
          <a:xfrm>
            <a:off x="8366975" y="2381450"/>
            <a:ext cx="3825025" cy="428222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D155CC-5E4A-4AA1-9AD0-9FE335626263}"/>
              </a:ext>
            </a:extLst>
          </p:cNvPr>
          <p:cNvSpPr txBox="1"/>
          <p:nvPr/>
        </p:nvSpPr>
        <p:spPr>
          <a:xfrm>
            <a:off x="927849" y="3572695"/>
            <a:ext cx="300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75E852-F1EF-4A54-9F24-1DAEFC40CF85}"/>
              </a:ext>
            </a:extLst>
          </p:cNvPr>
          <p:cNvSpPr txBox="1"/>
          <p:nvPr/>
        </p:nvSpPr>
        <p:spPr>
          <a:xfrm>
            <a:off x="1117272" y="4135313"/>
            <a:ext cx="262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dalam  jumlah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dapat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1F3FD5-8016-448A-ADA5-137DE2D74D60}"/>
              </a:ext>
            </a:extLst>
          </p:cNvPr>
          <p:cNvSpPr txBox="1"/>
          <p:nvPr/>
        </p:nvSpPr>
        <p:spPr>
          <a:xfrm>
            <a:off x="5234215" y="3244334"/>
            <a:ext cx="329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E83816-9DE1-4987-B21A-AEACBC62B9AF}"/>
              </a:ext>
            </a:extLst>
          </p:cNvPr>
          <p:cNvSpPr txBox="1"/>
          <p:nvPr/>
        </p:nvSpPr>
        <p:spPr>
          <a:xfrm>
            <a:off x="5131369" y="3982431"/>
            <a:ext cx="2843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melakukan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F7D802-EED7-420C-BE00-24D70F2BEF92}"/>
              </a:ext>
            </a:extLst>
          </p:cNvPr>
          <p:cNvSpPr txBox="1"/>
          <p:nvPr/>
        </p:nvSpPr>
        <p:spPr>
          <a:xfrm>
            <a:off x="9025349" y="3251401"/>
            <a:ext cx="2720125" cy="66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hubungan bisnis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B5DFE4-40A7-450D-8260-AFFC5FD7C97A}"/>
              </a:ext>
            </a:extLst>
          </p:cNvPr>
          <p:cNvSpPr txBox="1"/>
          <p:nvPr/>
        </p:nvSpPr>
        <p:spPr>
          <a:xfrm>
            <a:off x="9013573" y="4097871"/>
            <a:ext cx="272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dapat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hubungan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 </a:t>
            </a:r>
          </a:p>
        </p:txBody>
      </p:sp>
      <p:pic>
        <p:nvPicPr>
          <p:cNvPr id="5" name="Graphic 4" descr="Presentation with media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99679F-2703-4D22-9E1B-65D15550C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9836" y="41826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EF9E4-CE6B-4033-9169-8524B539BABC}"/>
              </a:ext>
            </a:extLst>
          </p:cNvPr>
          <p:cNvSpPr txBox="1"/>
          <p:nvPr/>
        </p:nvSpPr>
        <p:spPr>
          <a:xfrm>
            <a:off x="8877834" y="554309"/>
            <a:ext cx="125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6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02698-AB4E-4D6C-B0FD-1898E343A785}"/>
              </a:ext>
            </a:extLst>
          </p:cNvPr>
          <p:cNvSpPr txBox="1"/>
          <p:nvPr/>
        </p:nvSpPr>
        <p:spPr>
          <a:xfrm>
            <a:off x="4906849" y="553791"/>
            <a:ext cx="37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Ringkasan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awal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8CFB4-942C-4963-A964-1821FE9E7E2D}"/>
              </a:ext>
            </a:extLst>
          </p:cNvPr>
          <p:cNvSpPr txBox="1"/>
          <p:nvPr/>
        </p:nvSpPr>
        <p:spPr>
          <a:xfrm>
            <a:off x="1223492" y="1280150"/>
            <a:ext cx="5692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adalah fresh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terendahnya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delicassen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ini adalah data-data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swalayan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atau pasar-pasar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253C-AC99-4722-AA9C-5199C660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60" y="4958061"/>
            <a:ext cx="6106377" cy="838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6548E-E2B2-4956-A812-E8BF92D0F47F}"/>
              </a:ext>
            </a:extLst>
          </p:cNvPr>
          <p:cNvSpPr txBox="1"/>
          <p:nvPr/>
        </p:nvSpPr>
        <p:spPr>
          <a:xfrm>
            <a:off x="8152326" y="2021629"/>
            <a:ext cx="392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dan jumlah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9AD62DE-525F-4E14-9FA9-6F3038C7AB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11729" y="3078915"/>
            <a:ext cx="1744835" cy="146819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Teache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EC5AC3-CE50-48C0-8D93-4122EA3CC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1139" y="5512158"/>
            <a:ext cx="2026900" cy="11986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F41179-7B2D-41D0-A4D9-81BC54158235}"/>
              </a:ext>
            </a:extLst>
          </p:cNvPr>
          <p:cNvSpPr txBox="1"/>
          <p:nvPr/>
        </p:nvSpPr>
        <p:spPr>
          <a:xfrm>
            <a:off x="10934162" y="5796378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37212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66C21-B174-454B-9B81-BDED69B8F597}"/>
              </a:ext>
            </a:extLst>
          </p:cNvPr>
          <p:cNvSpPr txBox="1"/>
          <p:nvPr/>
        </p:nvSpPr>
        <p:spPr>
          <a:xfrm>
            <a:off x="3374263" y="399245"/>
            <a:ext cx="365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prengeluaran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1C88A43-E04D-4656-84E2-BBB0E2CE1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814494"/>
              </p:ext>
            </p:extLst>
          </p:nvPr>
        </p:nvGraphicFramePr>
        <p:xfrm>
          <a:off x="3258355" y="1839296"/>
          <a:ext cx="6362163" cy="414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29FBEEEE-7A36-441C-A34B-42601B8BB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041" y="412124"/>
            <a:ext cx="914400" cy="914400"/>
          </a:xfrm>
          <a:prstGeom prst="rect">
            <a:avLst/>
          </a:prstGeom>
        </p:spPr>
      </p:pic>
      <p:pic>
        <p:nvPicPr>
          <p:cNvPr id="9" name="Graphic 8" descr="Presentation with bar char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D08F39-7270-4EA5-8A53-597242A8C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7949" y="5640946"/>
            <a:ext cx="1247105" cy="12170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9BBEBF-071E-4AC1-920A-D07808707C5C}"/>
              </a:ext>
            </a:extLst>
          </p:cNvPr>
          <p:cNvCxnSpPr/>
          <p:nvPr/>
        </p:nvCxnSpPr>
        <p:spPr>
          <a:xfrm>
            <a:off x="11088710" y="4687910"/>
            <a:ext cx="0" cy="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841D29-37F5-42F6-8DC4-092367FAAC40}"/>
              </a:ext>
            </a:extLst>
          </p:cNvPr>
          <p:cNvSpPr txBox="1"/>
          <p:nvPr/>
        </p:nvSpPr>
        <p:spPr>
          <a:xfrm>
            <a:off x="10694831" y="4194358"/>
            <a:ext cx="113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51086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94A950-35DC-44DA-9302-F7CDF73054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2837" y="2121175"/>
            <a:ext cx="7346325" cy="3792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74202-34E1-458D-8850-950D11F900AA}"/>
              </a:ext>
            </a:extLst>
          </p:cNvPr>
          <p:cNvSpPr txBox="1"/>
          <p:nvPr/>
        </p:nvSpPr>
        <p:spPr>
          <a:xfrm>
            <a:off x="2768958" y="759854"/>
            <a:ext cx="74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channel dan region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tableau </a:t>
            </a:r>
          </a:p>
        </p:txBody>
      </p:sp>
      <p:pic>
        <p:nvPicPr>
          <p:cNvPr id="5" name="Graphic 4" descr="Arrow Clockwise curve">
            <a:extLst>
              <a:ext uri="{FF2B5EF4-FFF2-40B4-BE49-F238E27FC236}">
                <a16:creationId xmlns:a16="http://schemas.microsoft.com/office/drawing/2014/main" id="{C852696C-9668-481A-9D0E-E50E2791F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30303">
            <a:off x="1696229" y="1102848"/>
            <a:ext cx="914400" cy="914400"/>
          </a:xfrm>
          <a:prstGeom prst="rect">
            <a:avLst/>
          </a:prstGeom>
        </p:spPr>
      </p:pic>
      <p:pic>
        <p:nvPicPr>
          <p:cNvPr id="7" name="Graphic 6" descr="Fingerprint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C872A11-5C08-4EB9-8A13-8CC9D8D8F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4135" y="545628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6A7C1-95AD-464E-9A00-C45D3FD1F96C}"/>
              </a:ext>
            </a:extLst>
          </p:cNvPr>
          <p:cNvSpPr txBox="1"/>
          <p:nvPr/>
        </p:nvSpPr>
        <p:spPr>
          <a:xfrm>
            <a:off x="10442620" y="4651661"/>
            <a:ext cx="122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slide</a:t>
            </a:r>
          </a:p>
        </p:txBody>
      </p:sp>
    </p:spTree>
    <p:extLst>
      <p:ext uri="{BB962C8B-B14F-4D97-AF65-F5344CB8AC3E}">
        <p14:creationId xmlns:p14="http://schemas.microsoft.com/office/powerpoint/2010/main" val="321894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Custom 2">
      <a:dk1>
        <a:srgbClr val="000000"/>
      </a:dk1>
      <a:lt1>
        <a:srgbClr val="F8C1C1"/>
      </a:lt1>
      <a:dk2>
        <a:srgbClr val="FB9794"/>
      </a:dk2>
      <a:lt2>
        <a:srgbClr val="FB9794"/>
      </a:lt2>
      <a:accent1>
        <a:srgbClr val="F8C1C1"/>
      </a:accent1>
      <a:accent2>
        <a:srgbClr val="FDCDBD"/>
      </a:accent2>
      <a:accent3>
        <a:srgbClr val="EFBBA7"/>
      </a:accent3>
      <a:accent4>
        <a:srgbClr val="FDD5D4"/>
      </a:accent4>
      <a:accent5>
        <a:srgbClr val="F8C1C1"/>
      </a:accent5>
      <a:accent6>
        <a:srgbClr val="F8C1C1"/>
      </a:accent6>
      <a:hlink>
        <a:srgbClr val="000000"/>
      </a:hlink>
      <a:folHlink>
        <a:srgbClr val="00000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9109</TotalTime>
  <Words>106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Wisp</vt:lpstr>
      <vt:lpstr>Tugas Pertemuan 10   Wholesale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Pertemuan 10   Wholesale </dc:title>
  <dc:creator>raniadwiarianti@gmail.com</dc:creator>
  <cp:lastModifiedBy>raniadwiarianti@gmail.com</cp:lastModifiedBy>
  <cp:revision>1</cp:revision>
  <dcterms:created xsi:type="dcterms:W3CDTF">2024-12-18T02:32:03Z</dcterms:created>
  <dcterms:modified xsi:type="dcterms:W3CDTF">2024-12-24T10:22:31Z</dcterms:modified>
</cp:coreProperties>
</file>