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C8BF5-DEED-7C2F-5479-DA1929955B87}" v="7" dt="2024-08-07T23:09:07.774"/>
    <p1510:client id="{E0516B49-AA04-0020-6B2F-A55F2C0DBEDA}" v="1" dt="2024-08-07T23:07:04.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9785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7629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6331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1013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6773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534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4459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7951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0345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8/7/2024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6392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077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8/7/2024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59479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22" r:id="rId5"/>
    <p:sldLayoutId id="2147483728"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burst of blue and pink">
            <a:extLst>
              <a:ext uri="{FF2B5EF4-FFF2-40B4-BE49-F238E27FC236}">
                <a16:creationId xmlns:a16="http://schemas.microsoft.com/office/drawing/2014/main" id="{75B910E4-CBEA-90B7-9689-B7A67CD75A50}"/>
              </a:ext>
            </a:extLst>
          </p:cNvPr>
          <p:cNvPicPr>
            <a:picLocks noChangeAspect="1"/>
          </p:cNvPicPr>
          <p:nvPr/>
        </p:nvPicPr>
        <p:blipFill rotWithShape="1">
          <a:blip r:embed="rId2"/>
          <a:srcRect l="19851" r="18259"/>
          <a:stretch/>
        </p:blipFill>
        <p:spPr>
          <a:xfrm>
            <a:off x="4646383" y="10"/>
            <a:ext cx="7545616" cy="6857990"/>
          </a:xfrm>
          <a:prstGeom prst="rect">
            <a:avLst/>
          </a:prstGeom>
        </p:spPr>
      </p:pic>
      <p:sp>
        <p:nvSpPr>
          <p:cNvPr id="18" name="Rectangle 1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0" name="Rectangle 1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466524" y="1340361"/>
            <a:ext cx="3729162" cy="3341700"/>
          </a:xfrm>
        </p:spPr>
        <p:txBody>
          <a:bodyPr>
            <a:normAutofit/>
          </a:bodyPr>
          <a:lstStyle/>
          <a:p>
            <a:r>
              <a:rPr lang="en-US" sz="2000" cap="all">
                <a:solidFill>
                  <a:schemeClr val="tx1"/>
                </a:solidFill>
                <a:ea typeface="+mj-lt"/>
                <a:cs typeface="+mj-lt"/>
              </a:rPr>
              <a:t>RECORDING my BUDGET</a:t>
            </a:r>
            <a:endParaRPr lang="en-US" sz="2000">
              <a:solidFill>
                <a:schemeClr val="tx1"/>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AFF0-DEB0-C9CE-C255-718DF39E0314}"/>
              </a:ext>
            </a:extLst>
          </p:cNvPr>
          <p:cNvSpPr>
            <a:spLocks noGrp="1"/>
          </p:cNvSpPr>
          <p:nvPr>
            <p:ph type="title"/>
          </p:nvPr>
        </p:nvSpPr>
        <p:spPr>
          <a:xfrm>
            <a:off x="1066800" y="642594"/>
            <a:ext cx="10058400" cy="788341"/>
          </a:xfrm>
        </p:spPr>
        <p:txBody>
          <a:bodyPr/>
          <a:lstStyle/>
          <a:p>
            <a:r>
              <a:rPr lang="en-US"/>
              <a:t>brief</a:t>
            </a:r>
          </a:p>
        </p:txBody>
      </p:sp>
      <p:pic>
        <p:nvPicPr>
          <p:cNvPr id="4" name="Picture 4" descr="Graphical user interface, application&#10;&#10;Description automatically generated">
            <a:extLst>
              <a:ext uri="{FF2B5EF4-FFF2-40B4-BE49-F238E27FC236}">
                <a16:creationId xmlns:a16="http://schemas.microsoft.com/office/drawing/2014/main" id="{83E7E5E8-2FA5-0819-AE12-A1408151EEB6}"/>
              </a:ext>
            </a:extLst>
          </p:cNvPr>
          <p:cNvPicPr>
            <a:picLocks noGrp="1" noChangeAspect="1"/>
          </p:cNvPicPr>
          <p:nvPr>
            <p:ph idx="1"/>
          </p:nvPr>
        </p:nvPicPr>
        <p:blipFill>
          <a:blip r:embed="rId2"/>
          <a:stretch>
            <a:fillRect/>
          </a:stretch>
        </p:blipFill>
        <p:spPr>
          <a:xfrm>
            <a:off x="896479" y="1435194"/>
            <a:ext cx="10399042" cy="4987920"/>
          </a:xfrm>
        </p:spPr>
      </p:pic>
    </p:spTree>
    <p:extLst>
      <p:ext uri="{BB962C8B-B14F-4D97-AF65-F5344CB8AC3E}">
        <p14:creationId xmlns:p14="http://schemas.microsoft.com/office/powerpoint/2010/main" val="77878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4">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7BB3397D-E45B-8D0E-B75B-1F9922F922DC}"/>
              </a:ext>
            </a:extLst>
          </p:cNvPr>
          <p:cNvSpPr>
            <a:spLocks noGrp="1"/>
          </p:cNvSpPr>
          <p:nvPr>
            <p:ph type="title"/>
          </p:nvPr>
        </p:nvSpPr>
        <p:spPr>
          <a:xfrm>
            <a:off x="573409" y="559477"/>
            <a:ext cx="3765200" cy="5709931"/>
          </a:xfrm>
        </p:spPr>
        <p:txBody>
          <a:bodyPr>
            <a:normAutofit/>
          </a:bodyPr>
          <a:lstStyle/>
          <a:p>
            <a:pPr algn="ctr"/>
            <a:r>
              <a:rPr lang="en-US" dirty="0"/>
              <a:t>User management</a:t>
            </a:r>
            <a:endParaRPr lang="en-US"/>
          </a:p>
        </p:txBody>
      </p:sp>
      <p:sp>
        <p:nvSpPr>
          <p:cNvPr id="12" name="Rectangle 16">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pic>
        <p:nvPicPr>
          <p:cNvPr id="4" name="Picture 4" descr="Graphical user interface, application, Teams&#10;&#10;Description automatically generated">
            <a:extLst>
              <a:ext uri="{FF2B5EF4-FFF2-40B4-BE49-F238E27FC236}">
                <a16:creationId xmlns:a16="http://schemas.microsoft.com/office/drawing/2014/main" id="{ED753C1F-F4A5-152A-D15E-65CFAC95FF9B}"/>
              </a:ext>
            </a:extLst>
          </p:cNvPr>
          <p:cNvPicPr>
            <a:picLocks noGrp="1" noChangeAspect="1"/>
          </p:cNvPicPr>
          <p:nvPr>
            <p:ph idx="1"/>
          </p:nvPr>
        </p:nvPicPr>
        <p:blipFill>
          <a:blip r:embed="rId2"/>
          <a:stretch>
            <a:fillRect/>
          </a:stretch>
        </p:blipFill>
        <p:spPr>
          <a:xfrm>
            <a:off x="5506346" y="696115"/>
            <a:ext cx="1176154" cy="2615930"/>
          </a:xfrm>
        </p:spPr>
      </p:pic>
      <p:pic>
        <p:nvPicPr>
          <p:cNvPr id="5" name="Picture 5" descr="Graphical user interface, application&#10;&#10;Description automatically generated">
            <a:extLst>
              <a:ext uri="{FF2B5EF4-FFF2-40B4-BE49-F238E27FC236}">
                <a16:creationId xmlns:a16="http://schemas.microsoft.com/office/drawing/2014/main" id="{2EC6389C-C868-B5F6-48FE-D543E7BCE4C2}"/>
              </a:ext>
            </a:extLst>
          </p:cNvPr>
          <p:cNvPicPr>
            <a:picLocks noChangeAspect="1"/>
          </p:cNvPicPr>
          <p:nvPr/>
        </p:nvPicPr>
        <p:blipFill>
          <a:blip r:embed="rId3"/>
          <a:stretch>
            <a:fillRect/>
          </a:stretch>
        </p:blipFill>
        <p:spPr>
          <a:xfrm>
            <a:off x="6681248" y="698345"/>
            <a:ext cx="1189673" cy="2615930"/>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CFF7AE43-0491-8CAB-F33F-8A4F84DF8473}"/>
              </a:ext>
            </a:extLst>
          </p:cNvPr>
          <p:cNvPicPr>
            <a:picLocks noChangeAspect="1"/>
          </p:cNvPicPr>
          <p:nvPr/>
        </p:nvPicPr>
        <p:blipFill>
          <a:blip r:embed="rId4"/>
          <a:stretch>
            <a:fillRect/>
          </a:stretch>
        </p:blipFill>
        <p:spPr>
          <a:xfrm>
            <a:off x="7866373" y="698345"/>
            <a:ext cx="1169395" cy="2615930"/>
          </a:xfrm>
          <a:prstGeom prst="rect">
            <a:avLst/>
          </a:prstGeom>
        </p:spPr>
      </p:pic>
      <p:pic>
        <p:nvPicPr>
          <p:cNvPr id="7" name="Picture 7" descr="Graphical user interface, application, Teams&#10;&#10;Description automatically generated">
            <a:extLst>
              <a:ext uri="{FF2B5EF4-FFF2-40B4-BE49-F238E27FC236}">
                <a16:creationId xmlns:a16="http://schemas.microsoft.com/office/drawing/2014/main" id="{9361412F-0D5D-8355-8064-8D66B2B7656E}"/>
              </a:ext>
            </a:extLst>
          </p:cNvPr>
          <p:cNvPicPr>
            <a:picLocks noChangeAspect="1"/>
          </p:cNvPicPr>
          <p:nvPr/>
        </p:nvPicPr>
        <p:blipFill>
          <a:blip r:embed="rId5"/>
          <a:stretch>
            <a:fillRect/>
          </a:stretch>
        </p:blipFill>
        <p:spPr>
          <a:xfrm>
            <a:off x="9041276" y="698345"/>
            <a:ext cx="1182914" cy="2615930"/>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93F1F761-800F-7D8B-CD8B-3525AF2ACAEC}"/>
              </a:ext>
            </a:extLst>
          </p:cNvPr>
          <p:cNvPicPr>
            <a:picLocks noChangeAspect="1"/>
          </p:cNvPicPr>
          <p:nvPr/>
        </p:nvPicPr>
        <p:blipFill>
          <a:blip r:embed="rId6"/>
          <a:stretch>
            <a:fillRect/>
          </a:stretch>
        </p:blipFill>
        <p:spPr>
          <a:xfrm>
            <a:off x="10229613" y="698345"/>
            <a:ext cx="1182914" cy="2615930"/>
          </a:xfrm>
          <a:prstGeom prst="rect">
            <a:avLst/>
          </a:prstGeom>
        </p:spPr>
      </p:pic>
      <p:sp>
        <p:nvSpPr>
          <p:cNvPr id="3" name="TextBox 2">
            <a:extLst>
              <a:ext uri="{FF2B5EF4-FFF2-40B4-BE49-F238E27FC236}">
                <a16:creationId xmlns:a16="http://schemas.microsoft.com/office/drawing/2014/main" id="{5200FE59-83CA-BFFD-7C0C-0CDF8D94E830}"/>
              </a:ext>
            </a:extLst>
          </p:cNvPr>
          <p:cNvSpPr txBox="1"/>
          <p:nvPr/>
        </p:nvSpPr>
        <p:spPr>
          <a:xfrm>
            <a:off x="5522148" y="4242741"/>
            <a:ext cx="585140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74151"/>
                </a:solidFill>
                <a:ea typeface="+mn-lt"/>
                <a:cs typeface="+mn-lt"/>
              </a:rPr>
              <a:t>These are user management features that allow users to perform actions such as login, registration, and password changes.</a:t>
            </a:r>
            <a:endParaRPr lang="en-US" dirty="0"/>
          </a:p>
        </p:txBody>
      </p:sp>
    </p:spTree>
    <p:extLst>
      <p:ext uri="{BB962C8B-B14F-4D97-AF65-F5344CB8AC3E}">
        <p14:creationId xmlns:p14="http://schemas.microsoft.com/office/powerpoint/2010/main" val="428460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4">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7BB3397D-E45B-8D0E-B75B-1F9922F922DC}"/>
              </a:ext>
            </a:extLst>
          </p:cNvPr>
          <p:cNvSpPr>
            <a:spLocks noGrp="1"/>
          </p:cNvSpPr>
          <p:nvPr>
            <p:ph type="title"/>
          </p:nvPr>
        </p:nvSpPr>
        <p:spPr>
          <a:xfrm>
            <a:off x="573409" y="559477"/>
            <a:ext cx="3765200" cy="5709931"/>
          </a:xfrm>
        </p:spPr>
        <p:txBody>
          <a:bodyPr>
            <a:normAutofit/>
          </a:bodyPr>
          <a:lstStyle/>
          <a:p>
            <a:pPr algn="ctr"/>
            <a:r>
              <a:rPr lang="en-US"/>
              <a:t>Personal Budget</a:t>
            </a:r>
            <a:br>
              <a:rPr lang="en-US"/>
            </a:br>
            <a:r>
              <a:rPr lang="en-US"/>
              <a:t> management</a:t>
            </a:r>
          </a:p>
        </p:txBody>
      </p:sp>
      <p:sp>
        <p:nvSpPr>
          <p:cNvPr id="12" name="Rectangle 16">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pic>
        <p:nvPicPr>
          <p:cNvPr id="3" name="Picture 8">
            <a:extLst>
              <a:ext uri="{FF2B5EF4-FFF2-40B4-BE49-F238E27FC236}">
                <a16:creationId xmlns:a16="http://schemas.microsoft.com/office/drawing/2014/main" id="{29A32F2F-72F3-2ECC-DD73-8656C96110C6}"/>
              </a:ext>
            </a:extLst>
          </p:cNvPr>
          <p:cNvPicPr>
            <a:picLocks noChangeAspect="1"/>
          </p:cNvPicPr>
          <p:nvPr/>
        </p:nvPicPr>
        <p:blipFill>
          <a:blip r:embed="rId2"/>
          <a:stretch>
            <a:fillRect/>
          </a:stretch>
        </p:blipFill>
        <p:spPr>
          <a:xfrm>
            <a:off x="5493766" y="374415"/>
            <a:ext cx="1496097" cy="3239910"/>
          </a:xfrm>
          <a:prstGeom prst="rect">
            <a:avLst/>
          </a:prstGeom>
        </p:spPr>
      </p:pic>
      <p:pic>
        <p:nvPicPr>
          <p:cNvPr id="15" name="Picture 15" descr="A picture containing diagram&#10;&#10;Description automatically generated">
            <a:extLst>
              <a:ext uri="{FF2B5EF4-FFF2-40B4-BE49-F238E27FC236}">
                <a16:creationId xmlns:a16="http://schemas.microsoft.com/office/drawing/2014/main" id="{C2E3C589-CCAD-6ACD-A4E6-817F459B661D}"/>
              </a:ext>
            </a:extLst>
          </p:cNvPr>
          <p:cNvPicPr>
            <a:picLocks noGrp="1" noChangeAspect="1"/>
          </p:cNvPicPr>
          <p:nvPr>
            <p:ph idx="1"/>
          </p:nvPr>
        </p:nvPicPr>
        <p:blipFill>
          <a:blip r:embed="rId3"/>
          <a:stretch>
            <a:fillRect/>
          </a:stretch>
        </p:blipFill>
        <p:spPr>
          <a:xfrm>
            <a:off x="7712353" y="372157"/>
            <a:ext cx="1555662" cy="3238141"/>
          </a:xfrm>
        </p:spPr>
      </p:pic>
      <p:pic>
        <p:nvPicPr>
          <p:cNvPr id="16" name="Picture 16" descr="A picture containing shape&#10;&#10;Description automatically generated">
            <a:extLst>
              <a:ext uri="{FF2B5EF4-FFF2-40B4-BE49-F238E27FC236}">
                <a16:creationId xmlns:a16="http://schemas.microsoft.com/office/drawing/2014/main" id="{DFBDBFEB-6C0E-9950-FF31-F46589567102}"/>
              </a:ext>
            </a:extLst>
          </p:cNvPr>
          <p:cNvPicPr>
            <a:picLocks noChangeAspect="1"/>
          </p:cNvPicPr>
          <p:nvPr/>
        </p:nvPicPr>
        <p:blipFill>
          <a:blip r:embed="rId4"/>
          <a:stretch>
            <a:fillRect/>
          </a:stretch>
        </p:blipFill>
        <p:spPr>
          <a:xfrm>
            <a:off x="9989108" y="374415"/>
            <a:ext cx="1536524" cy="3239911"/>
          </a:xfrm>
          <a:prstGeom prst="rect">
            <a:avLst/>
          </a:prstGeom>
        </p:spPr>
      </p:pic>
      <p:sp>
        <p:nvSpPr>
          <p:cNvPr id="5" name="TextBox 4">
            <a:extLst>
              <a:ext uri="{FF2B5EF4-FFF2-40B4-BE49-F238E27FC236}">
                <a16:creationId xmlns:a16="http://schemas.microsoft.com/office/drawing/2014/main" id="{22AEF3CF-DDD8-C5CD-DEBD-565B8EBC9BB9}"/>
              </a:ext>
            </a:extLst>
          </p:cNvPr>
          <p:cNvSpPr txBox="1"/>
          <p:nvPr/>
        </p:nvSpPr>
        <p:spPr>
          <a:xfrm>
            <a:off x="5522148" y="4242741"/>
            <a:ext cx="585140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These are personal budget management features that display the user's this week income, expenses, remaining balance, as well as the user's goals and achievements. It also allows users to track their daily income and expenses and provides the functionality to add or modify personal budgets.</a:t>
            </a:r>
          </a:p>
        </p:txBody>
      </p:sp>
    </p:spTree>
    <p:extLst>
      <p:ext uri="{BB962C8B-B14F-4D97-AF65-F5344CB8AC3E}">
        <p14:creationId xmlns:p14="http://schemas.microsoft.com/office/powerpoint/2010/main" val="280218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4">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7BB3397D-E45B-8D0E-B75B-1F9922F922DC}"/>
              </a:ext>
            </a:extLst>
          </p:cNvPr>
          <p:cNvSpPr>
            <a:spLocks noGrp="1"/>
          </p:cNvSpPr>
          <p:nvPr>
            <p:ph type="title"/>
          </p:nvPr>
        </p:nvSpPr>
        <p:spPr>
          <a:xfrm>
            <a:off x="573409" y="559477"/>
            <a:ext cx="3765200" cy="5709931"/>
          </a:xfrm>
        </p:spPr>
        <p:txBody>
          <a:bodyPr>
            <a:normAutofit/>
          </a:bodyPr>
          <a:lstStyle/>
          <a:p>
            <a:pPr algn="ctr"/>
            <a:r>
              <a:rPr lang="en-US" dirty="0"/>
              <a:t>Budget</a:t>
            </a:r>
            <a:br>
              <a:rPr lang="en-US" dirty="0"/>
            </a:br>
            <a:r>
              <a:rPr lang="en-US" dirty="0"/>
              <a:t> </a:t>
            </a:r>
            <a:r>
              <a:rPr lang="en-US"/>
              <a:t>information display</a:t>
            </a:r>
          </a:p>
        </p:txBody>
      </p:sp>
      <p:sp>
        <p:nvSpPr>
          <p:cNvPr id="12" name="Rectangle 16">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pic>
        <p:nvPicPr>
          <p:cNvPr id="5" name="Picture 5" descr="Calendar&#10;&#10;Description automatically generated">
            <a:extLst>
              <a:ext uri="{FF2B5EF4-FFF2-40B4-BE49-F238E27FC236}">
                <a16:creationId xmlns:a16="http://schemas.microsoft.com/office/drawing/2014/main" id="{1CA33F32-0F4A-1A78-B49B-A3822342DB8E}"/>
              </a:ext>
            </a:extLst>
          </p:cNvPr>
          <p:cNvPicPr>
            <a:picLocks noChangeAspect="1"/>
          </p:cNvPicPr>
          <p:nvPr/>
        </p:nvPicPr>
        <p:blipFill>
          <a:blip r:embed="rId2"/>
          <a:stretch>
            <a:fillRect/>
          </a:stretch>
        </p:blipFill>
        <p:spPr>
          <a:xfrm>
            <a:off x="6201374" y="374415"/>
            <a:ext cx="1623696" cy="3239912"/>
          </a:xfrm>
          <a:prstGeom prst="rect">
            <a:avLst/>
          </a:prstGeom>
        </p:spPr>
      </p:pic>
      <p:pic>
        <p:nvPicPr>
          <p:cNvPr id="13" name="Picture 13">
            <a:extLst>
              <a:ext uri="{FF2B5EF4-FFF2-40B4-BE49-F238E27FC236}">
                <a16:creationId xmlns:a16="http://schemas.microsoft.com/office/drawing/2014/main" id="{63A3C6A1-DB1B-8BBF-4CF0-D32056042BF0}"/>
              </a:ext>
            </a:extLst>
          </p:cNvPr>
          <p:cNvPicPr>
            <a:picLocks noGrp="1" noChangeAspect="1"/>
          </p:cNvPicPr>
          <p:nvPr>
            <p:ph idx="1"/>
          </p:nvPr>
        </p:nvPicPr>
        <p:blipFill>
          <a:blip r:embed="rId3"/>
          <a:stretch>
            <a:fillRect/>
          </a:stretch>
        </p:blipFill>
        <p:spPr>
          <a:xfrm>
            <a:off x="9043137" y="372157"/>
            <a:ext cx="1622246" cy="3238143"/>
          </a:xfrm>
        </p:spPr>
      </p:pic>
      <p:sp>
        <p:nvSpPr>
          <p:cNvPr id="4" name="TextBox 3">
            <a:extLst>
              <a:ext uri="{FF2B5EF4-FFF2-40B4-BE49-F238E27FC236}">
                <a16:creationId xmlns:a16="http://schemas.microsoft.com/office/drawing/2014/main" id="{24AA2DB2-63D6-6385-B8EE-3D85FBE420A9}"/>
              </a:ext>
            </a:extLst>
          </p:cNvPr>
          <p:cNvSpPr txBox="1"/>
          <p:nvPr/>
        </p:nvSpPr>
        <p:spPr>
          <a:xfrm>
            <a:off x="5522148" y="4242741"/>
            <a:ext cx="58514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displays all of the user's budget information. It includes the total savings of the user, monthly budget information for the current year. And user can access detail daily budget information through a calendar.</a:t>
            </a:r>
          </a:p>
        </p:txBody>
      </p:sp>
    </p:spTree>
    <p:extLst>
      <p:ext uri="{BB962C8B-B14F-4D97-AF65-F5344CB8AC3E}">
        <p14:creationId xmlns:p14="http://schemas.microsoft.com/office/powerpoint/2010/main" val="294881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4">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7BB3397D-E45B-8D0E-B75B-1F9922F922DC}"/>
              </a:ext>
            </a:extLst>
          </p:cNvPr>
          <p:cNvSpPr>
            <a:spLocks noGrp="1"/>
          </p:cNvSpPr>
          <p:nvPr>
            <p:ph type="title"/>
          </p:nvPr>
        </p:nvSpPr>
        <p:spPr>
          <a:xfrm>
            <a:off x="573409" y="559477"/>
            <a:ext cx="3765200" cy="5709931"/>
          </a:xfrm>
        </p:spPr>
        <p:txBody>
          <a:bodyPr>
            <a:normAutofit/>
          </a:bodyPr>
          <a:lstStyle/>
          <a:p>
            <a:pPr algn="ctr"/>
            <a:r>
              <a:rPr lang="en-US"/>
              <a:t>Joint Budget</a:t>
            </a:r>
            <a:br>
              <a:rPr lang="en-US" dirty="0"/>
            </a:br>
            <a:r>
              <a:rPr lang="en-US" dirty="0"/>
              <a:t> management</a:t>
            </a:r>
          </a:p>
        </p:txBody>
      </p:sp>
      <p:sp>
        <p:nvSpPr>
          <p:cNvPr id="12" name="Rectangle 16">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pic>
        <p:nvPicPr>
          <p:cNvPr id="5" name="Picture 5" descr="Shape, square&#10;&#10;Description automatically generated">
            <a:extLst>
              <a:ext uri="{FF2B5EF4-FFF2-40B4-BE49-F238E27FC236}">
                <a16:creationId xmlns:a16="http://schemas.microsoft.com/office/drawing/2014/main" id="{AA3FAC69-EDEE-F3BB-3B51-356276396063}"/>
              </a:ext>
            </a:extLst>
          </p:cNvPr>
          <p:cNvPicPr>
            <a:picLocks noChangeAspect="1"/>
          </p:cNvPicPr>
          <p:nvPr/>
        </p:nvPicPr>
        <p:blipFill>
          <a:blip r:embed="rId2"/>
          <a:stretch>
            <a:fillRect/>
          </a:stretch>
        </p:blipFill>
        <p:spPr>
          <a:xfrm>
            <a:off x="5364127" y="421452"/>
            <a:ext cx="1623672" cy="3239912"/>
          </a:xfrm>
          <a:prstGeom prst="rect">
            <a:avLst/>
          </a:prstGeom>
        </p:spPr>
      </p:pic>
      <p:pic>
        <p:nvPicPr>
          <p:cNvPr id="8" name="Picture 8" descr="Graphical user interface, text, application, chat or text message, Teams&#10;&#10;Description automatically generated">
            <a:extLst>
              <a:ext uri="{FF2B5EF4-FFF2-40B4-BE49-F238E27FC236}">
                <a16:creationId xmlns:a16="http://schemas.microsoft.com/office/drawing/2014/main" id="{DE85994D-6CB4-9E38-7392-6ACD067F5801}"/>
              </a:ext>
            </a:extLst>
          </p:cNvPr>
          <p:cNvPicPr>
            <a:picLocks noGrp="1" noChangeAspect="1"/>
          </p:cNvPicPr>
          <p:nvPr>
            <p:ph idx="1"/>
          </p:nvPr>
        </p:nvPicPr>
        <p:blipFill>
          <a:blip r:embed="rId3"/>
          <a:stretch>
            <a:fillRect/>
          </a:stretch>
        </p:blipFill>
        <p:spPr>
          <a:xfrm>
            <a:off x="7315788" y="422895"/>
            <a:ext cx="2198277" cy="1433925"/>
          </a:xfrm>
        </p:spPr>
      </p:pic>
      <p:pic>
        <p:nvPicPr>
          <p:cNvPr id="13" name="Picture 13" descr="Graphical user interface, text, application&#10;&#10;Description automatically generated">
            <a:extLst>
              <a:ext uri="{FF2B5EF4-FFF2-40B4-BE49-F238E27FC236}">
                <a16:creationId xmlns:a16="http://schemas.microsoft.com/office/drawing/2014/main" id="{D7BF3882-2368-B110-38AA-8E5BC56043DB}"/>
              </a:ext>
            </a:extLst>
          </p:cNvPr>
          <p:cNvPicPr>
            <a:picLocks noChangeAspect="1"/>
          </p:cNvPicPr>
          <p:nvPr/>
        </p:nvPicPr>
        <p:blipFill>
          <a:blip r:embed="rId4"/>
          <a:stretch>
            <a:fillRect/>
          </a:stretch>
        </p:blipFill>
        <p:spPr>
          <a:xfrm>
            <a:off x="7311438" y="2374286"/>
            <a:ext cx="2197569" cy="1272170"/>
          </a:xfrm>
          <a:prstGeom prst="rect">
            <a:avLst/>
          </a:prstGeom>
        </p:spPr>
      </p:pic>
      <p:pic>
        <p:nvPicPr>
          <p:cNvPr id="17" name="Picture 17" descr="A picture containing diagram&#10;&#10;Description automatically generated">
            <a:extLst>
              <a:ext uri="{FF2B5EF4-FFF2-40B4-BE49-F238E27FC236}">
                <a16:creationId xmlns:a16="http://schemas.microsoft.com/office/drawing/2014/main" id="{C0E9B51E-9C69-8B0E-F15E-CD2956BA88AB}"/>
              </a:ext>
            </a:extLst>
          </p:cNvPr>
          <p:cNvPicPr>
            <a:picLocks noChangeAspect="1"/>
          </p:cNvPicPr>
          <p:nvPr/>
        </p:nvPicPr>
        <p:blipFill>
          <a:blip r:embed="rId5"/>
          <a:stretch>
            <a:fillRect/>
          </a:stretch>
        </p:blipFill>
        <p:spPr>
          <a:xfrm>
            <a:off x="9953966" y="421452"/>
            <a:ext cx="1606808" cy="3239912"/>
          </a:xfrm>
          <a:prstGeom prst="rect">
            <a:avLst/>
          </a:prstGeom>
        </p:spPr>
      </p:pic>
      <p:sp>
        <p:nvSpPr>
          <p:cNvPr id="4" name="TextBox 3">
            <a:extLst>
              <a:ext uri="{FF2B5EF4-FFF2-40B4-BE49-F238E27FC236}">
                <a16:creationId xmlns:a16="http://schemas.microsoft.com/office/drawing/2014/main" id="{C4CC4F40-75D7-3AB7-E167-1A349D40189D}"/>
              </a:ext>
            </a:extLst>
          </p:cNvPr>
          <p:cNvSpPr txBox="1"/>
          <p:nvPr/>
        </p:nvSpPr>
        <p:spPr>
          <a:xfrm>
            <a:off x="5522148" y="4242741"/>
            <a:ext cx="585140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is joint budget management, where groups can manage budgets collectively. It displays and allows users to create shared budget ledgers that can be accessed by multiple users. Additionally, by long-pressing on a shared budget ledger, users can manage access for other users. With a single click, they can also easily access the respective shared budget ledger.</a:t>
            </a:r>
          </a:p>
        </p:txBody>
      </p:sp>
    </p:spTree>
    <p:extLst>
      <p:ext uri="{BB962C8B-B14F-4D97-AF65-F5344CB8AC3E}">
        <p14:creationId xmlns:p14="http://schemas.microsoft.com/office/powerpoint/2010/main" val="126144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4">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7BB3397D-E45B-8D0E-B75B-1F9922F922DC}"/>
              </a:ext>
            </a:extLst>
          </p:cNvPr>
          <p:cNvSpPr>
            <a:spLocks noGrp="1"/>
          </p:cNvSpPr>
          <p:nvPr>
            <p:ph type="title"/>
          </p:nvPr>
        </p:nvSpPr>
        <p:spPr>
          <a:xfrm>
            <a:off x="573409" y="559477"/>
            <a:ext cx="3765200" cy="5709931"/>
          </a:xfrm>
        </p:spPr>
        <p:txBody>
          <a:bodyPr>
            <a:normAutofit/>
          </a:bodyPr>
          <a:lstStyle/>
          <a:p>
            <a:pPr algn="ctr"/>
            <a:r>
              <a:rPr lang="en-US"/>
              <a:t>Setting</a:t>
            </a:r>
            <a:br>
              <a:rPr lang="en-US"/>
            </a:br>
            <a:r>
              <a:rPr lang="en-US"/>
              <a:t> management</a:t>
            </a:r>
          </a:p>
        </p:txBody>
      </p:sp>
      <p:sp>
        <p:nvSpPr>
          <p:cNvPr id="12" name="Rectangle 16">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pic>
        <p:nvPicPr>
          <p:cNvPr id="8" name="Picture 8" descr="Graphical user interface, application&#10;&#10;Description automatically generated">
            <a:extLst>
              <a:ext uri="{FF2B5EF4-FFF2-40B4-BE49-F238E27FC236}">
                <a16:creationId xmlns:a16="http://schemas.microsoft.com/office/drawing/2014/main" id="{93F1F761-800F-7D8B-CD8B-3525AF2ACAEC}"/>
              </a:ext>
            </a:extLst>
          </p:cNvPr>
          <p:cNvPicPr>
            <a:picLocks noChangeAspect="1"/>
          </p:cNvPicPr>
          <p:nvPr/>
        </p:nvPicPr>
        <p:blipFill>
          <a:blip r:embed="rId2"/>
          <a:stretch>
            <a:fillRect/>
          </a:stretch>
        </p:blipFill>
        <p:spPr>
          <a:xfrm>
            <a:off x="6918206" y="698345"/>
            <a:ext cx="1389876" cy="3076892"/>
          </a:xfrm>
          <a:prstGeom prst="rect">
            <a:avLst/>
          </a:prstGeom>
        </p:spPr>
      </p:pic>
      <p:pic>
        <p:nvPicPr>
          <p:cNvPr id="14" name="Picture 14">
            <a:extLst>
              <a:ext uri="{FF2B5EF4-FFF2-40B4-BE49-F238E27FC236}">
                <a16:creationId xmlns:a16="http://schemas.microsoft.com/office/drawing/2014/main" id="{7F3C8427-B4C3-AA2B-02A9-6F9C7B6E7474}"/>
              </a:ext>
            </a:extLst>
          </p:cNvPr>
          <p:cNvPicPr>
            <a:picLocks noGrp="1" noChangeAspect="1"/>
          </p:cNvPicPr>
          <p:nvPr>
            <p:ph idx="1"/>
          </p:nvPr>
        </p:nvPicPr>
        <p:blipFill>
          <a:blip r:embed="rId3"/>
          <a:stretch>
            <a:fillRect/>
          </a:stretch>
        </p:blipFill>
        <p:spPr>
          <a:xfrm>
            <a:off x="5366142" y="701416"/>
            <a:ext cx="1544382" cy="3078216"/>
          </a:xfrm>
        </p:spPr>
      </p:pic>
      <p:pic>
        <p:nvPicPr>
          <p:cNvPr id="16" name="Picture 16" descr="Graphical user interface, application&#10;&#10;Description automatically generated">
            <a:extLst>
              <a:ext uri="{FF2B5EF4-FFF2-40B4-BE49-F238E27FC236}">
                <a16:creationId xmlns:a16="http://schemas.microsoft.com/office/drawing/2014/main" id="{41750388-FFBF-52A8-A55E-CF3FB8B8BA6D}"/>
              </a:ext>
            </a:extLst>
          </p:cNvPr>
          <p:cNvPicPr>
            <a:picLocks noChangeAspect="1"/>
          </p:cNvPicPr>
          <p:nvPr/>
        </p:nvPicPr>
        <p:blipFill>
          <a:blip r:embed="rId4"/>
          <a:stretch>
            <a:fillRect/>
          </a:stretch>
        </p:blipFill>
        <p:spPr>
          <a:xfrm>
            <a:off x="8310561" y="701617"/>
            <a:ext cx="1394060" cy="3084100"/>
          </a:xfrm>
          <a:prstGeom prst="rect">
            <a:avLst/>
          </a:prstGeom>
        </p:spPr>
      </p:pic>
      <p:pic>
        <p:nvPicPr>
          <p:cNvPr id="17" name="Picture 17" descr="Graphical user interface, application&#10;&#10;Description automatically generated">
            <a:extLst>
              <a:ext uri="{FF2B5EF4-FFF2-40B4-BE49-F238E27FC236}">
                <a16:creationId xmlns:a16="http://schemas.microsoft.com/office/drawing/2014/main" id="{D072364E-C0ED-3EC6-DB11-692E4E7EFFD3}"/>
              </a:ext>
            </a:extLst>
          </p:cNvPr>
          <p:cNvPicPr>
            <a:picLocks noChangeAspect="1"/>
          </p:cNvPicPr>
          <p:nvPr/>
        </p:nvPicPr>
        <p:blipFill>
          <a:blip r:embed="rId5"/>
          <a:stretch>
            <a:fillRect/>
          </a:stretch>
        </p:blipFill>
        <p:spPr>
          <a:xfrm>
            <a:off x="9707622" y="701617"/>
            <a:ext cx="1384535" cy="3084100"/>
          </a:xfrm>
          <a:prstGeom prst="rect">
            <a:avLst/>
          </a:prstGeom>
        </p:spPr>
      </p:pic>
      <p:sp>
        <p:nvSpPr>
          <p:cNvPr id="4" name="TextBox 3">
            <a:extLst>
              <a:ext uri="{FF2B5EF4-FFF2-40B4-BE49-F238E27FC236}">
                <a16:creationId xmlns:a16="http://schemas.microsoft.com/office/drawing/2014/main" id="{5EAE8BB7-86D3-0DC2-C557-C40A186C9B0E}"/>
              </a:ext>
            </a:extLst>
          </p:cNvPr>
          <p:cNvSpPr txBox="1"/>
          <p:nvPr/>
        </p:nvSpPr>
        <p:spPr>
          <a:xfrm>
            <a:off x="5522148" y="4242741"/>
            <a:ext cx="58514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is settings management. Here, users can manage such as their password, change security questions, set target for desired items, and  regular weekly income and expenses.</a:t>
            </a:r>
          </a:p>
        </p:txBody>
      </p:sp>
    </p:spTree>
    <p:extLst>
      <p:ext uri="{BB962C8B-B14F-4D97-AF65-F5344CB8AC3E}">
        <p14:creationId xmlns:p14="http://schemas.microsoft.com/office/powerpoint/2010/main" val="120001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4">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7BB3397D-E45B-8D0E-B75B-1F9922F922DC}"/>
              </a:ext>
            </a:extLst>
          </p:cNvPr>
          <p:cNvSpPr>
            <a:spLocks noGrp="1"/>
          </p:cNvSpPr>
          <p:nvPr>
            <p:ph type="title"/>
          </p:nvPr>
        </p:nvSpPr>
        <p:spPr>
          <a:xfrm>
            <a:off x="573409" y="559477"/>
            <a:ext cx="3765200" cy="5709931"/>
          </a:xfrm>
        </p:spPr>
        <p:txBody>
          <a:bodyPr>
            <a:normAutofit/>
          </a:bodyPr>
          <a:lstStyle/>
          <a:p>
            <a:pPr algn="ctr"/>
            <a:r>
              <a:rPr lang="en-US">
                <a:ea typeface="+mj-lt"/>
                <a:cs typeface="+mj-lt"/>
              </a:rPr>
              <a:t>Regular</a:t>
            </a:r>
            <a:br>
              <a:rPr lang="en-US" dirty="0">
                <a:ea typeface="+mj-lt"/>
                <a:cs typeface="+mj-lt"/>
              </a:rPr>
            </a:br>
            <a:r>
              <a:rPr lang="en-US">
                <a:ea typeface="+mj-lt"/>
                <a:cs typeface="+mj-lt"/>
              </a:rPr>
              <a:t>weekly</a:t>
            </a:r>
            <a:br>
              <a:rPr lang="en-US" dirty="0">
                <a:ea typeface="+mj-lt"/>
                <a:cs typeface="+mj-lt"/>
              </a:rPr>
            </a:br>
            <a:r>
              <a:rPr lang="en-US" dirty="0">
                <a:ea typeface="+mj-lt"/>
                <a:cs typeface="+mj-lt"/>
              </a:rPr>
              <a:t> management</a:t>
            </a:r>
          </a:p>
        </p:txBody>
      </p:sp>
      <p:sp>
        <p:nvSpPr>
          <p:cNvPr id="12" name="Rectangle 16">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pic>
        <p:nvPicPr>
          <p:cNvPr id="4" name="Picture 4" descr="Shape&#10;&#10;Description automatically generated">
            <a:extLst>
              <a:ext uri="{FF2B5EF4-FFF2-40B4-BE49-F238E27FC236}">
                <a16:creationId xmlns:a16="http://schemas.microsoft.com/office/drawing/2014/main" id="{A4891769-F93A-422D-019B-CF2D25619343}"/>
              </a:ext>
            </a:extLst>
          </p:cNvPr>
          <p:cNvPicPr>
            <a:picLocks noChangeAspect="1"/>
          </p:cNvPicPr>
          <p:nvPr/>
        </p:nvPicPr>
        <p:blipFill>
          <a:blip r:embed="rId2"/>
          <a:stretch>
            <a:fillRect/>
          </a:stretch>
        </p:blipFill>
        <p:spPr>
          <a:xfrm>
            <a:off x="5361282" y="374415"/>
            <a:ext cx="1629363" cy="323991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EAAF1CF3-AB46-2D13-2625-267437E3AFB9}"/>
              </a:ext>
            </a:extLst>
          </p:cNvPr>
          <p:cNvPicPr>
            <a:picLocks noGrp="1" noChangeAspect="1"/>
          </p:cNvPicPr>
          <p:nvPr>
            <p:ph idx="1"/>
          </p:nvPr>
        </p:nvPicPr>
        <p:blipFill>
          <a:blip r:embed="rId3"/>
          <a:stretch>
            <a:fillRect/>
          </a:stretch>
        </p:blipFill>
        <p:spPr>
          <a:xfrm>
            <a:off x="7658928" y="372157"/>
            <a:ext cx="1624886" cy="3238143"/>
          </a:xfrm>
        </p:spPr>
      </p:pic>
      <p:pic>
        <p:nvPicPr>
          <p:cNvPr id="9" name="Picture 12" descr="Graphical user interface, application&#10;&#10;Description automatically generated">
            <a:extLst>
              <a:ext uri="{FF2B5EF4-FFF2-40B4-BE49-F238E27FC236}">
                <a16:creationId xmlns:a16="http://schemas.microsoft.com/office/drawing/2014/main" id="{3BB64B57-8CAB-33C4-624C-6DD3502BE67C}"/>
              </a:ext>
            </a:extLst>
          </p:cNvPr>
          <p:cNvPicPr>
            <a:picLocks noChangeAspect="1"/>
          </p:cNvPicPr>
          <p:nvPr/>
        </p:nvPicPr>
        <p:blipFill>
          <a:blip r:embed="rId4"/>
          <a:stretch>
            <a:fillRect/>
          </a:stretch>
        </p:blipFill>
        <p:spPr>
          <a:xfrm>
            <a:off x="9956334" y="374415"/>
            <a:ext cx="1620889" cy="3239912"/>
          </a:xfrm>
          <a:prstGeom prst="rect">
            <a:avLst/>
          </a:prstGeom>
        </p:spPr>
      </p:pic>
      <p:sp>
        <p:nvSpPr>
          <p:cNvPr id="5" name="TextBox 4">
            <a:extLst>
              <a:ext uri="{FF2B5EF4-FFF2-40B4-BE49-F238E27FC236}">
                <a16:creationId xmlns:a16="http://schemas.microsoft.com/office/drawing/2014/main" id="{77E01E66-C1C3-6CFE-BEAB-F961FF0B01EB}"/>
              </a:ext>
            </a:extLst>
          </p:cNvPr>
          <p:cNvSpPr txBox="1"/>
          <p:nvPr/>
        </p:nvSpPr>
        <p:spPr>
          <a:xfrm>
            <a:off x="5522148" y="4242741"/>
            <a:ext cx="585140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is regular weekly income and expense management. Here, users can input, modify, and delete their regular weekly income and expenses. The configured items will automatically input the set values on a weekly basis starting from the specified start date.</a:t>
            </a:r>
          </a:p>
        </p:txBody>
      </p:sp>
    </p:spTree>
    <p:extLst>
      <p:ext uri="{BB962C8B-B14F-4D97-AF65-F5344CB8AC3E}">
        <p14:creationId xmlns:p14="http://schemas.microsoft.com/office/powerpoint/2010/main" val="3371477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SavonVTI</vt:lpstr>
      <vt:lpstr>RECORDING my BUDGET</vt:lpstr>
      <vt:lpstr>brief</vt:lpstr>
      <vt:lpstr>User management</vt:lpstr>
      <vt:lpstr>Personal Budget  management</vt:lpstr>
      <vt:lpstr>Budget  information display</vt:lpstr>
      <vt:lpstr>Joint Budget  management</vt:lpstr>
      <vt:lpstr>Setting  management</vt:lpstr>
      <vt:lpstr>Regular weekly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185</cp:revision>
  <dcterms:created xsi:type="dcterms:W3CDTF">2023-06-10T22:40:12Z</dcterms:created>
  <dcterms:modified xsi:type="dcterms:W3CDTF">2024-08-07T23:09:23Z</dcterms:modified>
</cp:coreProperties>
</file>