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smtClean="0"/>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20758BFE-6DA5-4A51-A8C1-72B35A7F6263}" type="datetimeFigureOut">
              <a:rPr lang="fr-FR" smtClean="0"/>
              <a:t>28/09/2020</a:t>
            </a:fld>
            <a:endParaRPr lang="fr-FR"/>
          </a:p>
        </p:txBody>
      </p:sp>
      <p:sp>
        <p:nvSpPr>
          <p:cNvPr id="5" name="Footer Placeholder 4"/>
          <p:cNvSpPr>
            <a:spLocks noGrp="1"/>
          </p:cNvSpPr>
          <p:nvPr>
            <p:ph type="ftr" sz="quarter" idx="11"/>
          </p:nvPr>
        </p:nvSpPr>
        <p:spPr/>
        <p:txBody>
          <a:bodyPr/>
          <a:lstStyle/>
          <a:p>
            <a:endParaRPr lang="fr-FR"/>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2CF0D81D-AE30-467E-B170-FF0B2B139C7B}" type="slidenum">
              <a:rPr lang="fr-FR" smtClean="0"/>
              <a:t>‹N°›</a:t>
            </a:fld>
            <a:endParaRPr lang="fr-FR"/>
          </a:p>
        </p:txBody>
      </p:sp>
    </p:spTree>
    <p:extLst>
      <p:ext uri="{BB962C8B-B14F-4D97-AF65-F5344CB8AC3E}">
        <p14:creationId xmlns:p14="http://schemas.microsoft.com/office/powerpoint/2010/main" val="23208625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20758BFE-6DA5-4A51-A8C1-72B35A7F6263}" type="datetimeFigureOut">
              <a:rPr lang="fr-FR" smtClean="0"/>
              <a:t>28/09/2020</a:t>
            </a:fld>
            <a:endParaRPr lang="fr-FR"/>
          </a:p>
        </p:txBody>
      </p:sp>
      <p:sp>
        <p:nvSpPr>
          <p:cNvPr id="5" name="Footer Placeholder 4"/>
          <p:cNvSpPr>
            <a:spLocks noGrp="1"/>
          </p:cNvSpPr>
          <p:nvPr>
            <p:ph type="ftr" sz="quarter" idx="11"/>
          </p:nvPr>
        </p:nvSpPr>
        <p:spPr/>
        <p:txBody>
          <a:bodyPr/>
          <a:lstStyle/>
          <a:p>
            <a:endParaRPr lang="fr-F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CF0D81D-AE30-467E-B170-FF0B2B139C7B}" type="slidenum">
              <a:rPr lang="fr-FR" smtClean="0"/>
              <a:t>‹N°›</a:t>
            </a:fld>
            <a:endParaRPr lang="fr-FR"/>
          </a:p>
        </p:txBody>
      </p:sp>
    </p:spTree>
    <p:extLst>
      <p:ext uri="{BB962C8B-B14F-4D97-AF65-F5344CB8AC3E}">
        <p14:creationId xmlns:p14="http://schemas.microsoft.com/office/powerpoint/2010/main" val="42480890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20758BFE-6DA5-4A51-A8C1-72B35A7F6263}" type="datetimeFigureOut">
              <a:rPr lang="fr-FR" smtClean="0"/>
              <a:t>28/09/2020</a:t>
            </a:fld>
            <a:endParaRPr lang="fr-FR"/>
          </a:p>
        </p:txBody>
      </p:sp>
      <p:sp>
        <p:nvSpPr>
          <p:cNvPr id="5" name="Footer Placeholder 4"/>
          <p:cNvSpPr>
            <a:spLocks noGrp="1"/>
          </p:cNvSpPr>
          <p:nvPr>
            <p:ph type="ftr" sz="quarter" idx="11"/>
          </p:nvPr>
        </p:nvSpPr>
        <p:spPr/>
        <p:txBody>
          <a:bodyPr/>
          <a:lstStyle/>
          <a:p>
            <a:endParaRPr lang="fr-FR"/>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CF0D81D-AE30-467E-B170-FF0B2B139C7B}" type="slidenum">
              <a:rPr lang="fr-FR" smtClean="0"/>
              <a:t>‹N°›</a:t>
            </a:fld>
            <a:endParaRPr lang="fr-FR"/>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947908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smtClean="0"/>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20758BFE-6DA5-4A51-A8C1-72B35A7F6263}" type="datetimeFigureOut">
              <a:rPr lang="fr-FR" smtClean="0"/>
              <a:t>28/09/2020</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CF0D81D-AE30-467E-B170-FF0B2B139C7B}" type="slidenum">
              <a:rPr lang="fr-FR" smtClean="0"/>
              <a:t>‹N°›</a:t>
            </a:fld>
            <a:endParaRPr lang="fr-FR"/>
          </a:p>
        </p:txBody>
      </p:sp>
    </p:spTree>
    <p:extLst>
      <p:ext uri="{BB962C8B-B14F-4D97-AF65-F5344CB8AC3E}">
        <p14:creationId xmlns:p14="http://schemas.microsoft.com/office/powerpoint/2010/main" val="19097732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20758BFE-6DA5-4A51-A8C1-72B35A7F6263}" type="datetimeFigureOut">
              <a:rPr lang="fr-FR" smtClean="0"/>
              <a:t>28/09/2020</a:t>
            </a:fld>
            <a:endParaRPr lang="fr-FR"/>
          </a:p>
        </p:txBody>
      </p:sp>
      <p:sp>
        <p:nvSpPr>
          <p:cNvPr id="6" name="Footer Placeholder 5"/>
          <p:cNvSpPr>
            <a:spLocks noGrp="1"/>
          </p:cNvSpPr>
          <p:nvPr>
            <p:ph type="ftr" sz="quarter" idx="11"/>
          </p:nvPr>
        </p:nvSpPr>
        <p:spPr/>
        <p:txBody>
          <a:bodyPr/>
          <a:lstStyle/>
          <a:p>
            <a:endParaRPr lang="fr-FR"/>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CF0D81D-AE30-467E-B170-FF0B2B139C7B}" type="slidenum">
              <a:rPr lang="fr-FR" smtClean="0"/>
              <a:t>‹N°›</a:t>
            </a:fld>
            <a:endParaRPr lang="fr-FR"/>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5495947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20758BFE-6DA5-4A51-A8C1-72B35A7F6263}" type="datetimeFigureOut">
              <a:rPr lang="fr-FR" smtClean="0"/>
              <a:t>28/09/2020</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CF0D81D-AE30-467E-B170-FF0B2B139C7B}" type="slidenum">
              <a:rPr lang="fr-FR" smtClean="0"/>
              <a:t>‹N°›</a:t>
            </a:fld>
            <a:endParaRPr lang="fr-FR"/>
          </a:p>
        </p:txBody>
      </p:sp>
    </p:spTree>
    <p:extLst>
      <p:ext uri="{BB962C8B-B14F-4D97-AF65-F5344CB8AC3E}">
        <p14:creationId xmlns:p14="http://schemas.microsoft.com/office/powerpoint/2010/main" val="14431869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20758BFE-6DA5-4A51-A8C1-72B35A7F6263}" type="datetimeFigureOut">
              <a:rPr lang="fr-FR" smtClean="0"/>
              <a:t>28/09/2020</a:t>
            </a:fld>
            <a:endParaRPr lang="fr-FR"/>
          </a:p>
        </p:txBody>
      </p:sp>
      <p:sp>
        <p:nvSpPr>
          <p:cNvPr id="5" name="Footer Placeholder 4"/>
          <p:cNvSpPr>
            <a:spLocks noGrp="1"/>
          </p:cNvSpPr>
          <p:nvPr>
            <p:ph type="ftr" sz="quarter" idx="11"/>
          </p:nvPr>
        </p:nvSpPr>
        <p:spPr/>
        <p:txBody>
          <a:bodyPr/>
          <a:lstStyle/>
          <a:p>
            <a:endParaRPr lang="fr-F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CF0D81D-AE30-467E-B170-FF0B2B139C7B}" type="slidenum">
              <a:rPr lang="fr-FR" smtClean="0"/>
              <a:t>‹N°›</a:t>
            </a:fld>
            <a:endParaRPr lang="fr-FR"/>
          </a:p>
        </p:txBody>
      </p:sp>
    </p:spTree>
    <p:extLst>
      <p:ext uri="{BB962C8B-B14F-4D97-AF65-F5344CB8AC3E}">
        <p14:creationId xmlns:p14="http://schemas.microsoft.com/office/powerpoint/2010/main" val="72704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smtClean="0"/>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20758BFE-6DA5-4A51-A8C1-72B35A7F6263}" type="datetimeFigureOut">
              <a:rPr lang="fr-FR" smtClean="0"/>
              <a:t>28/09/2020</a:t>
            </a:fld>
            <a:endParaRPr lang="fr-FR"/>
          </a:p>
        </p:txBody>
      </p:sp>
      <p:sp>
        <p:nvSpPr>
          <p:cNvPr id="5" name="Footer Placeholder 4"/>
          <p:cNvSpPr>
            <a:spLocks noGrp="1"/>
          </p:cNvSpPr>
          <p:nvPr>
            <p:ph type="ftr" sz="quarter" idx="11"/>
          </p:nvPr>
        </p:nvSpPr>
        <p:spPr/>
        <p:txBody>
          <a:bodyPr/>
          <a:lstStyle/>
          <a:p>
            <a:endParaRPr lang="fr-F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CF0D81D-AE30-467E-B170-FF0B2B139C7B}" type="slidenum">
              <a:rPr lang="fr-FR" smtClean="0"/>
              <a:t>‹N°›</a:t>
            </a:fld>
            <a:endParaRPr lang="fr-FR"/>
          </a:p>
        </p:txBody>
      </p:sp>
    </p:spTree>
    <p:extLst>
      <p:ext uri="{BB962C8B-B14F-4D97-AF65-F5344CB8AC3E}">
        <p14:creationId xmlns:p14="http://schemas.microsoft.com/office/powerpoint/2010/main" val="27375241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fr-FR" smtClean="0"/>
              <a:t>Modifiez le style du titre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20758BFE-6DA5-4A51-A8C1-72B35A7F6263}" type="datetimeFigureOut">
              <a:rPr lang="fr-FR" smtClean="0"/>
              <a:t>28/09/2020</a:t>
            </a:fld>
            <a:endParaRPr lang="fr-FR"/>
          </a:p>
        </p:txBody>
      </p:sp>
      <p:sp>
        <p:nvSpPr>
          <p:cNvPr id="5" name="Footer Placeholder 4"/>
          <p:cNvSpPr>
            <a:spLocks noGrp="1"/>
          </p:cNvSpPr>
          <p:nvPr>
            <p:ph type="ftr" sz="quarter" idx="11"/>
          </p:nvPr>
        </p:nvSpPr>
        <p:spPr/>
        <p:txBody>
          <a:bodyPr/>
          <a:lstStyle/>
          <a:p>
            <a:endParaRPr lang="fr-F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CF0D81D-AE30-467E-B170-FF0B2B139C7B}" type="slidenum">
              <a:rPr lang="fr-FR" smtClean="0"/>
              <a:t>‹N°›</a:t>
            </a:fld>
            <a:endParaRPr lang="fr-FR"/>
          </a:p>
        </p:txBody>
      </p:sp>
    </p:spTree>
    <p:extLst>
      <p:ext uri="{BB962C8B-B14F-4D97-AF65-F5344CB8AC3E}">
        <p14:creationId xmlns:p14="http://schemas.microsoft.com/office/powerpoint/2010/main" val="34488490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20758BFE-6DA5-4A51-A8C1-72B35A7F6263}" type="datetimeFigureOut">
              <a:rPr lang="fr-FR" smtClean="0"/>
              <a:t>28/09/2020</a:t>
            </a:fld>
            <a:endParaRPr lang="fr-FR"/>
          </a:p>
        </p:txBody>
      </p:sp>
      <p:sp>
        <p:nvSpPr>
          <p:cNvPr id="5" name="Footer Placeholder 4"/>
          <p:cNvSpPr>
            <a:spLocks noGrp="1"/>
          </p:cNvSpPr>
          <p:nvPr>
            <p:ph type="ftr" sz="quarter" idx="11"/>
          </p:nvPr>
        </p:nvSpPr>
        <p:spPr/>
        <p:txBody>
          <a:bodyPr/>
          <a:lstStyle/>
          <a:p>
            <a:endParaRPr lang="fr-F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CF0D81D-AE30-467E-B170-FF0B2B139C7B}" type="slidenum">
              <a:rPr lang="fr-FR" smtClean="0"/>
              <a:t>‹N°›</a:t>
            </a:fld>
            <a:endParaRPr lang="fr-FR"/>
          </a:p>
        </p:txBody>
      </p:sp>
    </p:spTree>
    <p:extLst>
      <p:ext uri="{BB962C8B-B14F-4D97-AF65-F5344CB8AC3E}">
        <p14:creationId xmlns:p14="http://schemas.microsoft.com/office/powerpoint/2010/main" val="20044790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20758BFE-6DA5-4A51-A8C1-72B35A7F6263}" type="datetimeFigureOut">
              <a:rPr lang="fr-FR" smtClean="0"/>
              <a:t>28/09/2020</a:t>
            </a:fld>
            <a:endParaRPr lang="fr-FR"/>
          </a:p>
        </p:txBody>
      </p:sp>
      <p:sp>
        <p:nvSpPr>
          <p:cNvPr id="6" name="Footer Placeholder 5"/>
          <p:cNvSpPr>
            <a:spLocks noGrp="1"/>
          </p:cNvSpPr>
          <p:nvPr>
            <p:ph type="ftr" sz="quarter" idx="11"/>
          </p:nvPr>
        </p:nvSpPr>
        <p:spPr/>
        <p:txBody>
          <a:bodyPr/>
          <a:lstStyle/>
          <a:p>
            <a:endParaRPr lang="fr-FR"/>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2CF0D81D-AE30-467E-B170-FF0B2B139C7B}" type="slidenum">
              <a:rPr lang="fr-FR" smtClean="0"/>
              <a:t>‹N°›</a:t>
            </a:fld>
            <a:endParaRPr lang="fr-FR"/>
          </a:p>
        </p:txBody>
      </p:sp>
    </p:spTree>
    <p:extLst>
      <p:ext uri="{BB962C8B-B14F-4D97-AF65-F5344CB8AC3E}">
        <p14:creationId xmlns:p14="http://schemas.microsoft.com/office/powerpoint/2010/main" val="1051708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smtClean="0"/>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20758BFE-6DA5-4A51-A8C1-72B35A7F6263}" type="datetimeFigureOut">
              <a:rPr lang="fr-FR" smtClean="0"/>
              <a:t>28/09/2020</a:t>
            </a:fld>
            <a:endParaRPr lang="fr-FR"/>
          </a:p>
        </p:txBody>
      </p:sp>
      <p:sp>
        <p:nvSpPr>
          <p:cNvPr id="8" name="Footer Placeholder 7"/>
          <p:cNvSpPr>
            <a:spLocks noGrp="1"/>
          </p:cNvSpPr>
          <p:nvPr>
            <p:ph type="ftr" sz="quarter" idx="11"/>
          </p:nvPr>
        </p:nvSpPr>
        <p:spPr/>
        <p:txBody>
          <a:bodyPr/>
          <a:lstStyle/>
          <a:p>
            <a:endParaRPr lang="fr-F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2CF0D81D-AE30-467E-B170-FF0B2B139C7B}" type="slidenum">
              <a:rPr lang="fr-FR" smtClean="0"/>
              <a:t>‹N°›</a:t>
            </a:fld>
            <a:endParaRPr lang="fr-FR"/>
          </a:p>
        </p:txBody>
      </p:sp>
    </p:spTree>
    <p:extLst>
      <p:ext uri="{BB962C8B-B14F-4D97-AF65-F5344CB8AC3E}">
        <p14:creationId xmlns:p14="http://schemas.microsoft.com/office/powerpoint/2010/main" val="1526655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20758BFE-6DA5-4A51-A8C1-72B35A7F6263}" type="datetimeFigureOut">
              <a:rPr lang="fr-FR" smtClean="0"/>
              <a:t>28/09/2020</a:t>
            </a:fld>
            <a:endParaRPr lang="fr-FR"/>
          </a:p>
        </p:txBody>
      </p:sp>
      <p:sp>
        <p:nvSpPr>
          <p:cNvPr id="4" name="Footer Placeholder 3"/>
          <p:cNvSpPr>
            <a:spLocks noGrp="1"/>
          </p:cNvSpPr>
          <p:nvPr>
            <p:ph type="ftr" sz="quarter" idx="11"/>
          </p:nvPr>
        </p:nvSpPr>
        <p:spPr/>
        <p:txBody>
          <a:bodyPr/>
          <a:lstStyle/>
          <a:p>
            <a:endParaRPr lang="fr-FR"/>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2CF0D81D-AE30-467E-B170-FF0B2B139C7B}" type="slidenum">
              <a:rPr lang="fr-FR" smtClean="0"/>
              <a:t>‹N°›</a:t>
            </a:fld>
            <a:endParaRPr lang="fr-FR"/>
          </a:p>
        </p:txBody>
      </p:sp>
    </p:spTree>
    <p:extLst>
      <p:ext uri="{BB962C8B-B14F-4D97-AF65-F5344CB8AC3E}">
        <p14:creationId xmlns:p14="http://schemas.microsoft.com/office/powerpoint/2010/main" val="560478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758BFE-6DA5-4A51-A8C1-72B35A7F6263}" type="datetimeFigureOut">
              <a:rPr lang="fr-FR" smtClean="0"/>
              <a:t>28/09/2020</a:t>
            </a:fld>
            <a:endParaRPr lang="fr-FR"/>
          </a:p>
        </p:txBody>
      </p:sp>
      <p:sp>
        <p:nvSpPr>
          <p:cNvPr id="3" name="Footer Placeholder 2"/>
          <p:cNvSpPr>
            <a:spLocks noGrp="1"/>
          </p:cNvSpPr>
          <p:nvPr>
            <p:ph type="ftr" sz="quarter" idx="11"/>
          </p:nvPr>
        </p:nvSpPr>
        <p:spPr/>
        <p:txBody>
          <a:bodyPr/>
          <a:lstStyle/>
          <a:p>
            <a:endParaRPr lang="fr-FR"/>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2CF0D81D-AE30-467E-B170-FF0B2B139C7B}" type="slidenum">
              <a:rPr lang="fr-FR" smtClean="0"/>
              <a:t>‹N°›</a:t>
            </a:fld>
            <a:endParaRPr lang="fr-FR"/>
          </a:p>
        </p:txBody>
      </p:sp>
    </p:spTree>
    <p:extLst>
      <p:ext uri="{BB962C8B-B14F-4D97-AF65-F5344CB8AC3E}">
        <p14:creationId xmlns:p14="http://schemas.microsoft.com/office/powerpoint/2010/main" val="352640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smtClean="0"/>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20758BFE-6DA5-4A51-A8C1-72B35A7F6263}" type="datetimeFigureOut">
              <a:rPr lang="fr-FR" smtClean="0"/>
              <a:t>28/09/2020</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2CF0D81D-AE30-467E-B170-FF0B2B139C7B}" type="slidenum">
              <a:rPr lang="fr-FR" smtClean="0"/>
              <a:t>‹N°›</a:t>
            </a:fld>
            <a:endParaRPr lang="fr-FR"/>
          </a:p>
        </p:txBody>
      </p:sp>
    </p:spTree>
    <p:extLst>
      <p:ext uri="{BB962C8B-B14F-4D97-AF65-F5344CB8AC3E}">
        <p14:creationId xmlns:p14="http://schemas.microsoft.com/office/powerpoint/2010/main" val="897831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20758BFE-6DA5-4A51-A8C1-72B35A7F6263}" type="datetimeFigureOut">
              <a:rPr lang="fr-FR" smtClean="0"/>
              <a:t>28/09/2020</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CF0D81D-AE30-467E-B170-FF0B2B139C7B}" type="slidenum">
              <a:rPr lang="fr-FR" smtClean="0"/>
              <a:t>‹N°›</a:t>
            </a:fld>
            <a:endParaRPr lang="fr-FR"/>
          </a:p>
        </p:txBody>
      </p:sp>
    </p:spTree>
    <p:extLst>
      <p:ext uri="{BB962C8B-B14F-4D97-AF65-F5344CB8AC3E}">
        <p14:creationId xmlns:p14="http://schemas.microsoft.com/office/powerpoint/2010/main" val="970953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smtClean="0"/>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20758BFE-6DA5-4A51-A8C1-72B35A7F6263}" type="datetimeFigureOut">
              <a:rPr lang="fr-FR" smtClean="0"/>
              <a:t>28/09/2020</a:t>
            </a:fld>
            <a:endParaRPr lang="fr-FR"/>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fr-FR"/>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2CF0D81D-AE30-467E-B170-FF0B2B139C7B}" type="slidenum">
              <a:rPr lang="fr-FR" smtClean="0"/>
              <a:t>‹N°›</a:t>
            </a:fld>
            <a:endParaRPr lang="fr-FR"/>
          </a:p>
        </p:txBody>
      </p:sp>
    </p:spTree>
    <p:extLst>
      <p:ext uri="{BB962C8B-B14F-4D97-AF65-F5344CB8AC3E}">
        <p14:creationId xmlns:p14="http://schemas.microsoft.com/office/powerpoint/2010/main" val="12006824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2344515" y="3506273"/>
            <a:ext cx="8915399" cy="2262781"/>
          </a:xfrm>
        </p:spPr>
        <p:txBody>
          <a:bodyPr/>
          <a:lstStyle/>
          <a:p>
            <a:r>
              <a:rPr lang="fr-FR" dirty="0" err="1" smtClean="0"/>
              <a:t>Relational</a:t>
            </a:r>
            <a:r>
              <a:rPr lang="fr-FR" dirty="0" smtClean="0"/>
              <a:t> DBMS</a:t>
            </a:r>
            <a:br>
              <a:rPr lang="fr-FR" dirty="0" smtClean="0"/>
            </a:br>
            <a:endParaRPr lang="fr-FR" dirty="0"/>
          </a:p>
        </p:txBody>
      </p:sp>
    </p:spTree>
    <p:extLst>
      <p:ext uri="{BB962C8B-B14F-4D97-AF65-F5344CB8AC3E}">
        <p14:creationId xmlns:p14="http://schemas.microsoft.com/office/powerpoint/2010/main" val="5249512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639888" y="469563"/>
            <a:ext cx="8911687" cy="1280890"/>
          </a:xfrm>
        </p:spPr>
        <p:txBody>
          <a:bodyPr/>
          <a:lstStyle/>
          <a:p>
            <a:r>
              <a:rPr lang="fr-FR" dirty="0" err="1" smtClean="0"/>
              <a:t>Relational</a:t>
            </a:r>
            <a:r>
              <a:rPr lang="fr-FR" dirty="0" smtClean="0"/>
              <a:t> Database</a:t>
            </a:r>
            <a:endParaRPr lang="fr-FR" dirty="0"/>
          </a:p>
        </p:txBody>
      </p:sp>
      <p:sp>
        <p:nvSpPr>
          <p:cNvPr id="3" name="Espace réservé du contenu 2"/>
          <p:cNvSpPr>
            <a:spLocks noGrp="1"/>
          </p:cNvSpPr>
          <p:nvPr>
            <p:ph idx="1"/>
          </p:nvPr>
        </p:nvSpPr>
        <p:spPr>
          <a:xfrm>
            <a:off x="2177088" y="1412383"/>
            <a:ext cx="9272229" cy="2811887"/>
          </a:xfrm>
        </p:spPr>
        <p:txBody>
          <a:bodyPr>
            <a:normAutofit lnSpcReduction="10000"/>
          </a:bodyPr>
          <a:lstStyle/>
          <a:p>
            <a:r>
              <a:rPr lang="en-US" dirty="0"/>
              <a:t>A </a:t>
            </a:r>
            <a:r>
              <a:rPr lang="en-US" b="1" dirty="0"/>
              <a:t>relational database</a:t>
            </a:r>
            <a:r>
              <a:rPr lang="en-US" dirty="0"/>
              <a:t> is a set of tables (datasets with rows and columns) that contain information relating to other tables in the database</a:t>
            </a:r>
            <a:r>
              <a:rPr lang="en-US" dirty="0" smtClean="0"/>
              <a:t>.</a:t>
            </a:r>
          </a:p>
          <a:p>
            <a:r>
              <a:rPr lang="en-US" b="1" dirty="0" smtClean="0"/>
              <a:t>Example:</a:t>
            </a:r>
          </a:p>
          <a:p>
            <a:pPr marL="0" indent="0" algn="just">
              <a:buNone/>
            </a:pPr>
            <a:r>
              <a:rPr lang="en-US" b="1" dirty="0"/>
              <a:t>	</a:t>
            </a:r>
            <a:r>
              <a:rPr lang="en-US" dirty="0"/>
              <a:t>The diagram below contains information about columns in two tables in </a:t>
            </a:r>
            <a:r>
              <a:rPr lang="en-US" dirty="0" smtClean="0"/>
              <a:t>an 	example </a:t>
            </a:r>
            <a:r>
              <a:rPr lang="en-US" dirty="0"/>
              <a:t>relational database. Both tables contain columns named </a:t>
            </a:r>
            <a:r>
              <a:rPr lang="en-US" dirty="0" smtClean="0"/>
              <a:t>	</a:t>
            </a:r>
            <a:r>
              <a:rPr lang="en-US" dirty="0" err="1" smtClean="0"/>
              <a:t>customer_id</a:t>
            </a:r>
            <a:r>
              <a:rPr lang="en-US" dirty="0"/>
              <a:t>, which establishes a relationship between the tables. As the </a:t>
            </a:r>
            <a:r>
              <a:rPr lang="en-US" dirty="0" smtClean="0"/>
              <a:t>	company </a:t>
            </a:r>
            <a:r>
              <a:rPr lang="en-US" dirty="0"/>
              <a:t>grows and records thousands (or millions) of orders, storing data </a:t>
            </a:r>
            <a:r>
              <a:rPr lang="en-US" dirty="0" smtClean="0"/>
              <a:t>	in </a:t>
            </a:r>
            <a:r>
              <a:rPr lang="en-US" dirty="0"/>
              <a:t>separate tables helps optimize for space and reduce the size of the </a:t>
            </a:r>
            <a:r>
              <a:rPr lang="en-US" dirty="0" smtClean="0"/>
              <a:t>	database</a:t>
            </a:r>
            <a:r>
              <a:rPr lang="en-US" dirty="0"/>
              <a:t>.</a:t>
            </a:r>
            <a:endParaRPr lang="fr-FR" b="1" dirty="0"/>
          </a:p>
        </p:txBody>
      </p:sp>
      <p:graphicFrame>
        <p:nvGraphicFramePr>
          <p:cNvPr id="4" name="Tableau 3"/>
          <p:cNvGraphicFramePr>
            <a:graphicFrameLocks noGrp="1"/>
          </p:cNvGraphicFramePr>
          <p:nvPr>
            <p:extLst>
              <p:ext uri="{D42A27DB-BD31-4B8C-83A1-F6EECF244321}">
                <p14:modId xmlns:p14="http://schemas.microsoft.com/office/powerpoint/2010/main" val="1604280091"/>
              </p:ext>
            </p:extLst>
          </p:nvPr>
        </p:nvGraphicFramePr>
        <p:xfrm>
          <a:off x="3474436" y="4232225"/>
          <a:ext cx="2205149" cy="2088724"/>
        </p:xfrm>
        <a:graphic>
          <a:graphicData uri="http://schemas.openxmlformats.org/drawingml/2006/table">
            <a:tbl>
              <a:tblPr firstRow="1" bandRow="1">
                <a:tableStyleId>{21E4AEA4-8DFA-4A89-87EB-49C32662AFE0}</a:tableStyleId>
              </a:tblPr>
              <a:tblGrid>
                <a:gridCol w="2205149"/>
              </a:tblGrid>
              <a:tr h="442804">
                <a:tc>
                  <a:txBody>
                    <a:bodyPr/>
                    <a:lstStyle/>
                    <a:p>
                      <a:pPr algn="ctr"/>
                      <a:r>
                        <a:rPr lang="fr-FR" dirty="0" err="1" smtClean="0"/>
                        <a:t>Custumors</a:t>
                      </a:r>
                      <a:endParaRPr lang="fr-FR" dirty="0"/>
                    </a:p>
                  </a:txBody>
                  <a:tcPr/>
                </a:tc>
              </a:tr>
              <a:tr h="1058529">
                <a:tc>
                  <a:txBody>
                    <a:bodyPr/>
                    <a:lstStyle/>
                    <a:p>
                      <a:pPr marL="285750" indent="-285750">
                        <a:buFontTx/>
                        <a:buChar char="-"/>
                      </a:pPr>
                      <a:r>
                        <a:rPr lang="fr-FR" sz="1400" dirty="0" err="1" smtClean="0"/>
                        <a:t>custumor_id</a:t>
                      </a:r>
                      <a:endParaRPr lang="fr-FR" sz="1400" dirty="0" smtClean="0"/>
                    </a:p>
                    <a:p>
                      <a:pPr marL="285750" indent="-285750">
                        <a:buFontTx/>
                        <a:buChar char="-"/>
                      </a:pPr>
                      <a:r>
                        <a:rPr lang="fr-FR" sz="1400" dirty="0" err="1" smtClean="0"/>
                        <a:t>name</a:t>
                      </a:r>
                      <a:endParaRPr lang="fr-FR" sz="1400" dirty="0" smtClean="0"/>
                    </a:p>
                    <a:p>
                      <a:pPr marL="285750" indent="-285750">
                        <a:buFontTx/>
                        <a:buChar char="-"/>
                      </a:pPr>
                      <a:r>
                        <a:rPr lang="fr-FR" sz="1400" dirty="0" err="1" smtClean="0"/>
                        <a:t>company</a:t>
                      </a:r>
                      <a:endParaRPr lang="fr-FR" sz="1400" dirty="0" smtClean="0"/>
                    </a:p>
                    <a:p>
                      <a:pPr marL="285750" indent="-285750">
                        <a:buFontTx/>
                        <a:buChar char="-"/>
                      </a:pPr>
                      <a:r>
                        <a:rPr lang="fr-FR" sz="1400" dirty="0" smtClean="0"/>
                        <a:t>phone</a:t>
                      </a:r>
                    </a:p>
                    <a:p>
                      <a:pPr marL="285750" indent="-285750">
                        <a:buFontTx/>
                        <a:buChar char="-"/>
                      </a:pPr>
                      <a:r>
                        <a:rPr lang="fr-FR" sz="1400" dirty="0" smtClean="0"/>
                        <a:t>email</a:t>
                      </a:r>
                    </a:p>
                    <a:p>
                      <a:pPr marL="285750" indent="-285750">
                        <a:buFontTx/>
                        <a:buChar char="-"/>
                      </a:pPr>
                      <a:r>
                        <a:rPr lang="fr-FR" sz="1400" dirty="0" err="1" smtClean="0"/>
                        <a:t>date_joined</a:t>
                      </a:r>
                      <a:endParaRPr lang="fr-FR" sz="1400" dirty="0" smtClean="0"/>
                    </a:p>
                    <a:p>
                      <a:endParaRPr lang="fr-FR" dirty="0"/>
                    </a:p>
                  </a:txBody>
                  <a:tcPr/>
                </a:tc>
              </a:tr>
            </a:tbl>
          </a:graphicData>
        </a:graphic>
      </p:graphicFrame>
      <p:graphicFrame>
        <p:nvGraphicFramePr>
          <p:cNvPr id="5" name="Tableau 4"/>
          <p:cNvGraphicFramePr>
            <a:graphicFrameLocks noGrp="1"/>
          </p:cNvGraphicFramePr>
          <p:nvPr>
            <p:extLst>
              <p:ext uri="{D42A27DB-BD31-4B8C-83A1-F6EECF244321}">
                <p14:modId xmlns:p14="http://schemas.microsoft.com/office/powerpoint/2010/main" val="586039999"/>
              </p:ext>
            </p:extLst>
          </p:nvPr>
        </p:nvGraphicFramePr>
        <p:xfrm>
          <a:off x="7657923" y="4232224"/>
          <a:ext cx="2205149" cy="2088725"/>
        </p:xfrm>
        <a:graphic>
          <a:graphicData uri="http://schemas.openxmlformats.org/drawingml/2006/table">
            <a:tbl>
              <a:tblPr firstRow="1" bandRow="1">
                <a:tableStyleId>{21E4AEA4-8DFA-4A89-87EB-49C32662AFE0}</a:tableStyleId>
              </a:tblPr>
              <a:tblGrid>
                <a:gridCol w="2205149"/>
              </a:tblGrid>
              <a:tr h="391400">
                <a:tc>
                  <a:txBody>
                    <a:bodyPr/>
                    <a:lstStyle/>
                    <a:p>
                      <a:pPr algn="ctr"/>
                      <a:r>
                        <a:rPr lang="fr-FR" dirty="0" err="1" smtClean="0"/>
                        <a:t>Orders</a:t>
                      </a:r>
                      <a:endParaRPr lang="fr-FR" dirty="0"/>
                    </a:p>
                  </a:txBody>
                  <a:tcPr/>
                </a:tc>
              </a:tr>
              <a:tr h="1697325">
                <a:tc>
                  <a:txBody>
                    <a:bodyPr/>
                    <a:lstStyle/>
                    <a:p>
                      <a:pPr marL="285750" indent="-285750">
                        <a:buFontTx/>
                        <a:buChar char="-"/>
                      </a:pPr>
                      <a:r>
                        <a:rPr lang="fr-FR" sz="1400" dirty="0" err="1" smtClean="0"/>
                        <a:t>custumor_id</a:t>
                      </a:r>
                      <a:endParaRPr lang="fr-FR" sz="1400" dirty="0" smtClean="0"/>
                    </a:p>
                    <a:p>
                      <a:pPr marL="285750" indent="-285750">
                        <a:buFontTx/>
                        <a:buChar char="-"/>
                      </a:pPr>
                      <a:r>
                        <a:rPr lang="fr-FR" sz="1400" dirty="0" err="1" smtClean="0"/>
                        <a:t>order_id</a:t>
                      </a:r>
                      <a:endParaRPr lang="fr-FR" sz="1400" dirty="0" smtClean="0"/>
                    </a:p>
                    <a:p>
                      <a:pPr marL="285750" indent="-285750">
                        <a:buFontTx/>
                        <a:buChar char="-"/>
                      </a:pPr>
                      <a:r>
                        <a:rPr lang="fr-FR" sz="1400" dirty="0" smtClean="0"/>
                        <a:t>date</a:t>
                      </a:r>
                    </a:p>
                    <a:p>
                      <a:pPr marL="285750" indent="-285750">
                        <a:buFontTx/>
                        <a:buChar char="-"/>
                      </a:pPr>
                      <a:r>
                        <a:rPr lang="fr-FR" sz="1400" dirty="0" err="1" smtClean="0"/>
                        <a:t>count_items</a:t>
                      </a:r>
                      <a:endParaRPr lang="fr-FR" sz="1400" dirty="0" smtClean="0"/>
                    </a:p>
                    <a:p>
                      <a:pPr marL="285750" indent="-285750">
                        <a:buFontTx/>
                        <a:buChar char="-"/>
                      </a:pPr>
                      <a:r>
                        <a:rPr lang="fr-FR" sz="1400" dirty="0" err="1" smtClean="0"/>
                        <a:t>Total_amount</a:t>
                      </a:r>
                      <a:endParaRPr lang="fr-FR" sz="1400" dirty="0" smtClean="0"/>
                    </a:p>
                    <a:p>
                      <a:pPr marL="0" indent="0">
                        <a:buFontTx/>
                        <a:buNone/>
                      </a:pPr>
                      <a:endParaRPr lang="fr-FR" sz="1400" dirty="0" smtClean="0"/>
                    </a:p>
                  </a:txBody>
                  <a:tcPr/>
                </a:tc>
              </a:tr>
            </a:tbl>
          </a:graphicData>
        </a:graphic>
      </p:graphicFrame>
    </p:spTree>
    <p:extLst>
      <p:ext uri="{BB962C8B-B14F-4D97-AF65-F5344CB8AC3E}">
        <p14:creationId xmlns:p14="http://schemas.microsoft.com/office/powerpoint/2010/main" val="3844661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SQL(Structured Query Language)</a:t>
            </a:r>
            <a:endParaRPr lang="fr-FR" dirty="0"/>
          </a:p>
        </p:txBody>
      </p:sp>
      <p:sp>
        <p:nvSpPr>
          <p:cNvPr id="3" name="Espace réservé du contenu 2"/>
          <p:cNvSpPr>
            <a:spLocks noGrp="1"/>
          </p:cNvSpPr>
          <p:nvPr>
            <p:ph idx="1"/>
          </p:nvPr>
        </p:nvSpPr>
        <p:spPr/>
        <p:txBody>
          <a:bodyPr/>
          <a:lstStyle/>
          <a:p>
            <a:r>
              <a:rPr lang="fr-FR" dirty="0" smtClean="0"/>
              <a:t>To </a:t>
            </a:r>
            <a:r>
              <a:rPr lang="fr-FR" dirty="0" err="1" smtClean="0"/>
              <a:t>interact</a:t>
            </a:r>
            <a:r>
              <a:rPr lang="fr-FR" dirty="0" smtClean="0"/>
              <a:t> </a:t>
            </a:r>
            <a:r>
              <a:rPr lang="fr-FR" dirty="0" err="1" smtClean="0"/>
              <a:t>with</a:t>
            </a:r>
            <a:r>
              <a:rPr lang="fr-FR" dirty="0" smtClean="0"/>
              <a:t> </a:t>
            </a:r>
            <a:r>
              <a:rPr lang="fr-FR" dirty="0" err="1" smtClean="0"/>
              <a:t>relational</a:t>
            </a:r>
            <a:r>
              <a:rPr lang="fr-FR" dirty="0" smtClean="0"/>
              <a:t> </a:t>
            </a:r>
            <a:r>
              <a:rPr lang="fr-FR" dirty="0" err="1" smtClean="0"/>
              <a:t>databases</a:t>
            </a:r>
            <a:r>
              <a:rPr lang="fr-FR" dirty="0" smtClean="0"/>
              <a:t>, </a:t>
            </a:r>
            <a:r>
              <a:rPr lang="fr-FR" dirty="0" err="1" smtClean="0"/>
              <a:t>we</a:t>
            </a:r>
            <a:r>
              <a:rPr lang="fr-FR" dirty="0" smtClean="0"/>
              <a:t> tend </a:t>
            </a:r>
            <a:r>
              <a:rPr lang="fr-FR" dirty="0" err="1" smtClean="0"/>
              <a:t>mostly</a:t>
            </a:r>
            <a:r>
              <a:rPr lang="fr-FR" dirty="0" smtClean="0"/>
              <a:t> to use SQL.</a:t>
            </a:r>
          </a:p>
          <a:p>
            <a:r>
              <a:rPr lang="en-US" dirty="0"/>
              <a:t>With SQL, </a:t>
            </a:r>
            <a:r>
              <a:rPr lang="en-US" dirty="0" smtClean="0"/>
              <a:t>we </a:t>
            </a:r>
            <a:r>
              <a:rPr lang="en-US" dirty="0"/>
              <a:t>can query, or ask questions of, the data in a relational database. </a:t>
            </a:r>
            <a:endParaRPr lang="en-US" dirty="0" smtClean="0"/>
          </a:p>
          <a:p>
            <a:r>
              <a:rPr lang="en-US" dirty="0" smtClean="0"/>
              <a:t>Working </a:t>
            </a:r>
            <a:r>
              <a:rPr lang="en-US" dirty="0"/>
              <a:t>with SQL and relational databases is an invaluable skill set for a data analyst, data engineer, or a data </a:t>
            </a:r>
            <a:r>
              <a:rPr lang="en-US" dirty="0" smtClean="0"/>
              <a:t>scientist.</a:t>
            </a:r>
          </a:p>
          <a:p>
            <a:r>
              <a:rPr lang="en-US" dirty="0" smtClean="0"/>
              <a:t>Most popular DBMS databases:</a:t>
            </a:r>
          </a:p>
          <a:p>
            <a:pPr lvl="1"/>
            <a:r>
              <a:rPr lang="en-US" dirty="0" smtClean="0"/>
              <a:t>PostgreSQL</a:t>
            </a:r>
          </a:p>
          <a:p>
            <a:pPr lvl="1"/>
            <a:r>
              <a:rPr lang="en-US" dirty="0" smtClean="0"/>
              <a:t>MySQL</a:t>
            </a:r>
          </a:p>
          <a:p>
            <a:pPr lvl="1"/>
            <a:r>
              <a:rPr lang="en-US" dirty="0" smtClean="0"/>
              <a:t>SQL Server</a:t>
            </a:r>
            <a:endParaRPr lang="fr-FR" dirty="0"/>
          </a:p>
        </p:txBody>
      </p:sp>
    </p:spTree>
    <p:extLst>
      <p:ext uri="{BB962C8B-B14F-4D97-AF65-F5344CB8AC3E}">
        <p14:creationId xmlns:p14="http://schemas.microsoft.com/office/powerpoint/2010/main" val="36609292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167922" y="572594"/>
            <a:ext cx="8911687" cy="1280890"/>
          </a:xfrm>
        </p:spPr>
        <p:txBody>
          <a:bodyPr/>
          <a:lstStyle/>
          <a:p>
            <a:r>
              <a:rPr lang="fr-FR" dirty="0" smtClean="0"/>
              <a:t>PostgreSQL</a:t>
            </a:r>
            <a:endParaRPr lang="fr-FR" dirty="0"/>
          </a:p>
        </p:txBody>
      </p:sp>
      <p:sp>
        <p:nvSpPr>
          <p:cNvPr id="3" name="Espace réservé du contenu 2"/>
          <p:cNvSpPr>
            <a:spLocks noGrp="1"/>
          </p:cNvSpPr>
          <p:nvPr>
            <p:ph idx="1"/>
          </p:nvPr>
        </p:nvSpPr>
        <p:spPr>
          <a:xfrm>
            <a:off x="2396030" y="1636408"/>
            <a:ext cx="8915400" cy="4081812"/>
          </a:xfrm>
        </p:spPr>
        <p:txBody>
          <a:bodyPr>
            <a:normAutofit lnSpcReduction="10000"/>
          </a:bodyPr>
          <a:lstStyle/>
          <a:p>
            <a:pPr algn="just"/>
            <a:r>
              <a:rPr lang="fr-FR" dirty="0" smtClean="0"/>
              <a:t>PostgreSQL </a:t>
            </a:r>
            <a:r>
              <a:rPr lang="fr-FR" dirty="0" err="1" smtClean="0"/>
              <a:t>is</a:t>
            </a:r>
            <a:r>
              <a:rPr lang="fr-FR" dirty="0" smtClean="0"/>
              <a:t> the </a:t>
            </a:r>
            <a:r>
              <a:rPr lang="fr-FR" dirty="0" err="1" smtClean="0"/>
              <a:t>less</a:t>
            </a:r>
            <a:r>
              <a:rPr lang="fr-FR" dirty="0" smtClean="0"/>
              <a:t> </a:t>
            </a:r>
            <a:r>
              <a:rPr lang="fr-FR" dirty="0" err="1" smtClean="0"/>
              <a:t>popular</a:t>
            </a:r>
            <a:r>
              <a:rPr lang="fr-FR" dirty="0" smtClean="0"/>
              <a:t> DBMS </a:t>
            </a:r>
            <a:r>
              <a:rPr lang="fr-FR" dirty="0" err="1" smtClean="0"/>
              <a:t>among</a:t>
            </a:r>
            <a:r>
              <a:rPr lang="fr-FR" dirty="0" smtClean="0"/>
              <a:t> the </a:t>
            </a:r>
            <a:r>
              <a:rPr lang="fr-FR" dirty="0" err="1" smtClean="0"/>
              <a:t>three</a:t>
            </a:r>
            <a:r>
              <a:rPr lang="fr-FR" dirty="0" smtClean="0"/>
              <a:t> </a:t>
            </a:r>
            <a:r>
              <a:rPr lang="fr-FR" dirty="0" err="1" smtClean="0"/>
              <a:t>mentioned</a:t>
            </a:r>
            <a:r>
              <a:rPr lang="fr-FR" dirty="0" smtClean="0"/>
              <a:t> </a:t>
            </a:r>
            <a:r>
              <a:rPr lang="fr-FR" dirty="0" err="1" smtClean="0"/>
              <a:t>before</a:t>
            </a:r>
            <a:r>
              <a:rPr lang="fr-FR" dirty="0" smtClean="0"/>
              <a:t>.</a:t>
            </a:r>
            <a:br>
              <a:rPr lang="fr-FR" dirty="0" smtClean="0"/>
            </a:br>
            <a:r>
              <a:rPr lang="fr-FR" dirty="0" err="1" smtClean="0"/>
              <a:t>However</a:t>
            </a:r>
            <a:r>
              <a:rPr lang="fr-FR" dirty="0" smtClean="0"/>
              <a:t>, </a:t>
            </a:r>
            <a:r>
              <a:rPr lang="fr-FR" dirty="0" err="1" smtClean="0"/>
              <a:t>it</a:t>
            </a:r>
            <a:r>
              <a:rPr lang="fr-FR" dirty="0" smtClean="0"/>
              <a:t> </a:t>
            </a:r>
            <a:r>
              <a:rPr lang="fr-FR" dirty="0" err="1" smtClean="0"/>
              <a:t>is</a:t>
            </a:r>
            <a:r>
              <a:rPr lang="fr-FR" dirty="0" smtClean="0"/>
              <a:t> </a:t>
            </a:r>
            <a:r>
              <a:rPr lang="fr-FR" dirty="0" err="1" smtClean="0"/>
              <a:t>highly</a:t>
            </a:r>
            <a:r>
              <a:rPr lang="fr-FR" dirty="0" smtClean="0"/>
              <a:t> </a:t>
            </a:r>
            <a:r>
              <a:rPr lang="fr-FR" dirty="0" err="1" smtClean="0"/>
              <a:t>recommended</a:t>
            </a:r>
            <a:r>
              <a:rPr lang="fr-FR" dirty="0" smtClean="0"/>
              <a:t> for </a:t>
            </a:r>
            <a:r>
              <a:rPr lang="fr-FR" dirty="0" err="1" smtClean="0"/>
              <a:t>beginners</a:t>
            </a:r>
            <a:r>
              <a:rPr lang="fr-FR" dirty="0"/>
              <a:t> </a:t>
            </a:r>
            <a:r>
              <a:rPr lang="en-US" dirty="0"/>
              <a:t>because its syntax most closely conforms </a:t>
            </a:r>
            <a:r>
              <a:rPr lang="en-US" dirty="0" smtClean="0"/>
              <a:t>to Standard SQL. </a:t>
            </a:r>
            <a:r>
              <a:rPr lang="en-US" dirty="0"/>
              <a:t>This means that you can easily translate your skills to other database management systems such as MySQL or SQLite. </a:t>
            </a:r>
            <a:endParaRPr lang="en-US" dirty="0" smtClean="0"/>
          </a:p>
          <a:p>
            <a:pPr algn="just"/>
            <a:r>
              <a:rPr lang="en-US" dirty="0"/>
              <a:t>The origins of PostgreSQL date back to 1986 as part of </a:t>
            </a:r>
            <a:r>
              <a:rPr lang="en-US" dirty="0" smtClean="0"/>
              <a:t>the</a:t>
            </a:r>
            <a:r>
              <a:rPr lang="en-US" dirty="0"/>
              <a:t> </a:t>
            </a:r>
            <a:r>
              <a:rPr lang="en-US" dirty="0" smtClean="0"/>
              <a:t>POSTGRES</a:t>
            </a:r>
            <a:r>
              <a:rPr lang="en-US" dirty="0"/>
              <a:t> project at the University of California at Berkeley and has more than 30 years of active development on the core platform</a:t>
            </a:r>
            <a:r>
              <a:rPr lang="en-US" dirty="0" smtClean="0"/>
              <a:t>.</a:t>
            </a:r>
          </a:p>
          <a:p>
            <a:pPr algn="just"/>
            <a:r>
              <a:rPr lang="en-US" dirty="0"/>
              <a:t>PostgreSQL comes </a:t>
            </a:r>
            <a:r>
              <a:rPr lang="en-US" dirty="0" smtClean="0"/>
              <a:t>with many features</a:t>
            </a:r>
            <a:r>
              <a:rPr lang="en-US" dirty="0"/>
              <a:t> aimed to help developers build applications, administrators to protect data integrity and build fault-tolerant environments, and help you manage your data no matter how big or small the dataset. In addition to </a:t>
            </a:r>
            <a:r>
              <a:rPr lang="en-US" dirty="0" smtClean="0"/>
              <a:t>being free and open source, </a:t>
            </a:r>
            <a:r>
              <a:rPr lang="en-US" dirty="0"/>
              <a:t>PostgreSQL is highly extensible. For example, you can define your own data types, build out custom functions, even write code </a:t>
            </a:r>
            <a:r>
              <a:rPr lang="en-US" dirty="0" smtClean="0"/>
              <a:t>from</a:t>
            </a:r>
            <a:r>
              <a:rPr lang="en-US" dirty="0"/>
              <a:t> </a:t>
            </a:r>
            <a:r>
              <a:rPr lang="en-US" dirty="0" smtClean="0"/>
              <a:t>different programming languages</a:t>
            </a:r>
            <a:r>
              <a:rPr lang="en-US" dirty="0"/>
              <a:t> without recompiling your </a:t>
            </a:r>
            <a:r>
              <a:rPr lang="en-US" dirty="0" smtClean="0"/>
              <a:t>database.</a:t>
            </a:r>
            <a:endParaRPr lang="fr-FR" dirty="0"/>
          </a:p>
        </p:txBody>
      </p:sp>
      <p:pic>
        <p:nvPicPr>
          <p:cNvPr id="4" name="Imag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03902" y="5554523"/>
            <a:ext cx="1174303" cy="1303477"/>
          </a:xfrm>
          <a:prstGeom prst="rect">
            <a:avLst/>
          </a:prstGeom>
        </p:spPr>
      </p:pic>
    </p:spTree>
    <p:extLst>
      <p:ext uri="{BB962C8B-B14F-4D97-AF65-F5344CB8AC3E}">
        <p14:creationId xmlns:p14="http://schemas.microsoft.com/office/powerpoint/2010/main" val="23429297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245196" y="572594"/>
            <a:ext cx="8911687" cy="1280890"/>
          </a:xfrm>
        </p:spPr>
        <p:txBody>
          <a:bodyPr/>
          <a:lstStyle/>
          <a:p>
            <a:r>
              <a:rPr lang="fr-FR" dirty="0" smtClean="0"/>
              <a:t>SQL Server</a:t>
            </a:r>
            <a:endParaRPr lang="fr-FR" dirty="0"/>
          </a:p>
        </p:txBody>
      </p:sp>
      <p:sp>
        <p:nvSpPr>
          <p:cNvPr id="3" name="Espace réservé du contenu 2"/>
          <p:cNvSpPr>
            <a:spLocks noGrp="1"/>
          </p:cNvSpPr>
          <p:nvPr>
            <p:ph idx="1"/>
          </p:nvPr>
        </p:nvSpPr>
        <p:spPr>
          <a:xfrm>
            <a:off x="2530087" y="1631321"/>
            <a:ext cx="8915400" cy="4189926"/>
          </a:xfrm>
        </p:spPr>
        <p:txBody>
          <a:bodyPr>
            <a:normAutofit lnSpcReduction="10000"/>
          </a:bodyPr>
          <a:lstStyle/>
          <a:p>
            <a:pPr algn="just"/>
            <a:r>
              <a:rPr lang="en-US" b="1" dirty="0"/>
              <a:t>Microsoft SQL Server</a:t>
            </a:r>
            <a:r>
              <a:rPr lang="en-US" dirty="0"/>
              <a:t> is a </a:t>
            </a:r>
            <a:r>
              <a:rPr lang="en-US" dirty="0" smtClean="0"/>
              <a:t>RDMS</a:t>
            </a:r>
            <a:r>
              <a:rPr lang="en-US" dirty="0"/>
              <a:t> developed </a:t>
            </a:r>
            <a:r>
              <a:rPr lang="en-US" dirty="0" smtClean="0"/>
              <a:t>by</a:t>
            </a:r>
            <a:r>
              <a:rPr lang="en-US" dirty="0"/>
              <a:t> </a:t>
            </a:r>
            <a:r>
              <a:rPr lang="en-US" dirty="0" smtClean="0"/>
              <a:t>Microsoft. </a:t>
            </a:r>
            <a:r>
              <a:rPr lang="en-US" dirty="0"/>
              <a:t>As </a:t>
            </a:r>
            <a:r>
              <a:rPr lang="en-US" dirty="0" smtClean="0"/>
              <a:t>a</a:t>
            </a:r>
            <a:r>
              <a:rPr lang="en-US" dirty="0"/>
              <a:t> </a:t>
            </a:r>
            <a:r>
              <a:rPr lang="en-US" dirty="0" smtClean="0"/>
              <a:t>database server </a:t>
            </a:r>
            <a:r>
              <a:rPr lang="en-US" dirty="0"/>
              <a:t>it is </a:t>
            </a:r>
            <a:r>
              <a:rPr lang="en-US" dirty="0" smtClean="0"/>
              <a:t>a</a:t>
            </a:r>
            <a:r>
              <a:rPr lang="en-US" dirty="0"/>
              <a:t> </a:t>
            </a:r>
            <a:r>
              <a:rPr lang="en-US" dirty="0" smtClean="0"/>
              <a:t>software product</a:t>
            </a:r>
            <a:r>
              <a:rPr lang="en-US" dirty="0"/>
              <a:t> with the primary function of storing and retrieving data as requested by </a:t>
            </a:r>
            <a:r>
              <a:rPr lang="en-US" dirty="0" smtClean="0"/>
              <a:t>other</a:t>
            </a:r>
            <a:r>
              <a:rPr lang="en-US" dirty="0"/>
              <a:t> </a:t>
            </a:r>
            <a:r>
              <a:rPr lang="en-US" dirty="0" smtClean="0"/>
              <a:t>software applications.</a:t>
            </a:r>
          </a:p>
          <a:p>
            <a:pPr algn="just"/>
            <a:r>
              <a:rPr lang="en-US" dirty="0" smtClean="0"/>
              <a:t>Data can be stored in a database which is a collection of tables with typed columns,</a:t>
            </a:r>
          </a:p>
          <a:p>
            <a:pPr algn="just"/>
            <a:r>
              <a:rPr lang="en-US" dirty="0"/>
              <a:t>SQL Server allows multiple clients to use the same database concurrently. As such, it needs to control concurrent access to shared data, to ensure data integrity—when multiple clients update the same data, or clients attempt to read data that is in the process of being changed by another client</a:t>
            </a:r>
            <a:r>
              <a:rPr lang="en-US" dirty="0" smtClean="0"/>
              <a:t>.</a:t>
            </a:r>
          </a:p>
          <a:p>
            <a:pPr algn="just"/>
            <a:r>
              <a:rPr lang="en-US" dirty="0"/>
              <a:t>The main mode of retrieving data from a SQL Server database </a:t>
            </a:r>
            <a:r>
              <a:rPr lang="en-US" dirty="0" smtClean="0"/>
              <a:t>is</a:t>
            </a:r>
            <a:r>
              <a:rPr lang="en-US" dirty="0"/>
              <a:t> </a:t>
            </a:r>
            <a:r>
              <a:rPr lang="en-US" b="1" dirty="0" smtClean="0"/>
              <a:t>querying</a:t>
            </a:r>
            <a:r>
              <a:rPr lang="en-US" dirty="0"/>
              <a:t> for it. The query is expressed using a variant </a:t>
            </a:r>
            <a:r>
              <a:rPr lang="en-US" dirty="0" smtClean="0"/>
              <a:t>of</a:t>
            </a:r>
            <a:r>
              <a:rPr lang="en-US" dirty="0"/>
              <a:t> </a:t>
            </a:r>
            <a:r>
              <a:rPr lang="en-US" dirty="0" smtClean="0"/>
              <a:t>SQL</a:t>
            </a:r>
            <a:r>
              <a:rPr lang="en-US" dirty="0"/>
              <a:t> </a:t>
            </a:r>
            <a:r>
              <a:rPr lang="en-US" dirty="0" smtClean="0"/>
              <a:t>called</a:t>
            </a:r>
            <a:r>
              <a:rPr lang="en-US" dirty="0"/>
              <a:t> </a:t>
            </a:r>
            <a:r>
              <a:rPr lang="en-US" dirty="0" smtClean="0"/>
              <a:t>T-SQL, </a:t>
            </a:r>
            <a:r>
              <a:rPr lang="en-US" dirty="0"/>
              <a:t>a dialect Microsoft SQL Server shares </a:t>
            </a:r>
            <a:r>
              <a:rPr lang="en-US" dirty="0" smtClean="0"/>
              <a:t>with</a:t>
            </a:r>
            <a:r>
              <a:rPr lang="en-US" dirty="0"/>
              <a:t> </a:t>
            </a:r>
            <a:r>
              <a:rPr lang="en-US" dirty="0" smtClean="0"/>
              <a:t>Sybase SQL </a:t>
            </a:r>
            <a:r>
              <a:rPr lang="en-US" dirty="0"/>
              <a:t>S</a:t>
            </a:r>
            <a:r>
              <a:rPr lang="en-US" dirty="0" smtClean="0"/>
              <a:t>erver</a:t>
            </a:r>
            <a:r>
              <a:rPr lang="en-US" dirty="0"/>
              <a:t> due to its legacy.</a:t>
            </a:r>
            <a:endParaRPr lang="fr-FR" dirty="0"/>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98974" y="5743973"/>
            <a:ext cx="1493026" cy="1114027"/>
          </a:xfrm>
          <a:prstGeom prst="rect">
            <a:avLst/>
          </a:prstGeom>
        </p:spPr>
      </p:pic>
    </p:spTree>
    <p:extLst>
      <p:ext uri="{BB962C8B-B14F-4D97-AF65-F5344CB8AC3E}">
        <p14:creationId xmlns:p14="http://schemas.microsoft.com/office/powerpoint/2010/main" val="11564120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348226" y="521080"/>
            <a:ext cx="8911687" cy="1280890"/>
          </a:xfrm>
        </p:spPr>
        <p:txBody>
          <a:bodyPr/>
          <a:lstStyle/>
          <a:p>
            <a:r>
              <a:rPr lang="fr-FR" dirty="0" smtClean="0"/>
              <a:t>MySQL</a:t>
            </a:r>
            <a:endParaRPr lang="fr-FR" dirty="0"/>
          </a:p>
        </p:txBody>
      </p:sp>
      <p:sp>
        <p:nvSpPr>
          <p:cNvPr id="3" name="Espace réservé du contenu 2"/>
          <p:cNvSpPr>
            <a:spLocks noGrp="1"/>
          </p:cNvSpPr>
          <p:nvPr>
            <p:ph idx="1"/>
          </p:nvPr>
        </p:nvSpPr>
        <p:spPr>
          <a:xfrm>
            <a:off x="2756638" y="1515413"/>
            <a:ext cx="8915400" cy="4627809"/>
          </a:xfrm>
        </p:spPr>
        <p:txBody>
          <a:bodyPr/>
          <a:lstStyle/>
          <a:p>
            <a:r>
              <a:rPr lang="fr-FR" dirty="0" smtClean="0"/>
              <a:t>MySQL </a:t>
            </a:r>
            <a:r>
              <a:rPr lang="fr-FR" dirty="0" err="1" smtClean="0"/>
              <a:t>is</a:t>
            </a:r>
            <a:r>
              <a:rPr lang="fr-FR" dirty="0" smtClean="0"/>
              <a:t> the </a:t>
            </a:r>
            <a:r>
              <a:rPr lang="fr-FR" dirty="0" err="1" smtClean="0"/>
              <a:t>most</a:t>
            </a:r>
            <a:r>
              <a:rPr lang="fr-FR" dirty="0" smtClean="0"/>
              <a:t> </a:t>
            </a:r>
            <a:r>
              <a:rPr lang="fr-FR" dirty="0" err="1" smtClean="0"/>
              <a:t>popular</a:t>
            </a:r>
            <a:r>
              <a:rPr lang="fr-FR" dirty="0" smtClean="0"/>
              <a:t> open source </a:t>
            </a:r>
            <a:r>
              <a:rPr lang="fr-FR" dirty="0" err="1" smtClean="0"/>
              <a:t>relational</a:t>
            </a:r>
            <a:r>
              <a:rPr lang="fr-FR" dirty="0" smtClean="0"/>
              <a:t> Database Management System.</a:t>
            </a:r>
          </a:p>
          <a:p>
            <a:r>
              <a:rPr lang="en-US" dirty="0"/>
              <a:t>MySQL was created by a Swedish company</a:t>
            </a:r>
            <a:r>
              <a:rPr lang="en-US" dirty="0" smtClean="0"/>
              <a:t>,</a:t>
            </a:r>
            <a:r>
              <a:rPr lang="en-US" dirty="0"/>
              <a:t> </a:t>
            </a:r>
            <a:r>
              <a:rPr lang="en-US" dirty="0" smtClean="0"/>
              <a:t>MySQL AB, </a:t>
            </a:r>
            <a:r>
              <a:rPr lang="en-US" dirty="0"/>
              <a:t>founded by </a:t>
            </a:r>
            <a:r>
              <a:rPr lang="en-US" dirty="0" smtClean="0"/>
              <a:t>David </a:t>
            </a:r>
            <a:r>
              <a:rPr lang="en-US" dirty="0" err="1" smtClean="0"/>
              <a:t>Axmark</a:t>
            </a:r>
            <a:r>
              <a:rPr lang="en-US" dirty="0" smtClean="0"/>
              <a:t>, </a:t>
            </a:r>
            <a:r>
              <a:rPr lang="en-US" dirty="0"/>
              <a:t>Allan Larsson and </a:t>
            </a:r>
            <a:r>
              <a:rPr lang="en-US" dirty="0" smtClean="0"/>
              <a:t>Michael </a:t>
            </a:r>
            <a:r>
              <a:rPr lang="en-US" dirty="0" err="1" smtClean="0"/>
              <a:t>Widenius</a:t>
            </a:r>
            <a:r>
              <a:rPr lang="en-US" dirty="0" smtClean="0"/>
              <a:t>. </a:t>
            </a:r>
            <a:r>
              <a:rPr lang="en-US" dirty="0"/>
              <a:t>Original development of MySQL by </a:t>
            </a:r>
            <a:r>
              <a:rPr lang="en-US" dirty="0" err="1"/>
              <a:t>Widenius</a:t>
            </a:r>
            <a:r>
              <a:rPr lang="en-US" dirty="0"/>
              <a:t> and </a:t>
            </a:r>
            <a:r>
              <a:rPr lang="en-US" dirty="0" err="1"/>
              <a:t>Axmark</a:t>
            </a:r>
            <a:r>
              <a:rPr lang="en-US" dirty="0"/>
              <a:t> began in 1994</a:t>
            </a:r>
            <a:r>
              <a:rPr lang="en-US" dirty="0" smtClean="0"/>
              <a:t>.</a:t>
            </a:r>
            <a:r>
              <a:rPr lang="en-US" dirty="0"/>
              <a:t> The first version of MySQL appeared on 23 May 1995. </a:t>
            </a:r>
            <a:endParaRPr lang="fr-FR" dirty="0" smtClean="0"/>
          </a:p>
          <a:p>
            <a:r>
              <a:rPr lang="en-US" dirty="0"/>
              <a:t>The MySQL Database Server is very fast, reliable, scalable, and easy to use</a:t>
            </a:r>
            <a:r>
              <a:rPr lang="en-US" dirty="0" smtClean="0"/>
              <a:t>.</a:t>
            </a:r>
          </a:p>
          <a:p>
            <a:r>
              <a:rPr lang="en-US" dirty="0"/>
              <a:t>The MySQL Database Software is a client/server system that consists of a multithreaded SQL server that supports different back ends, several different client programs and libraries, administrative tools, and a wide range of application programming interfaces (APIs</a:t>
            </a:r>
            <a:r>
              <a:rPr lang="en-US" dirty="0" smtClean="0"/>
              <a:t>).</a:t>
            </a:r>
          </a:p>
          <a:p>
            <a:r>
              <a:rPr lang="fr-FR" b="1" dirty="0" smtClean="0"/>
              <a:t>Fun Fact: </a:t>
            </a:r>
            <a:r>
              <a:rPr lang="en-US" dirty="0"/>
              <a:t>The official way to pronounce “MySQL” is “</a:t>
            </a:r>
            <a:r>
              <a:rPr lang="en-US" i="1" dirty="0"/>
              <a:t>My </a:t>
            </a:r>
            <a:r>
              <a:rPr lang="en-US" i="1" dirty="0" err="1"/>
              <a:t>Ess</a:t>
            </a:r>
            <a:r>
              <a:rPr lang="en-US" i="1" dirty="0"/>
              <a:t> Que Ell</a:t>
            </a:r>
            <a:r>
              <a:rPr lang="en-US" dirty="0"/>
              <a:t>” (not “my sequel”), but we do not mind if you pronounce it as “my sequel” or in some other localized way.</a:t>
            </a:r>
            <a:endParaRPr lang="fr-FR" dirty="0" smtClean="0"/>
          </a:p>
        </p:txBody>
      </p:sp>
      <p:pic>
        <p:nvPicPr>
          <p:cNvPr id="4" name="Imag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33558" y="5836589"/>
            <a:ext cx="1558442" cy="1021411"/>
          </a:xfrm>
          <a:prstGeom prst="rect">
            <a:avLst/>
          </a:prstGeom>
        </p:spPr>
      </p:pic>
    </p:spTree>
    <p:extLst>
      <p:ext uri="{BB962C8B-B14F-4D97-AF65-F5344CB8AC3E}">
        <p14:creationId xmlns:p14="http://schemas.microsoft.com/office/powerpoint/2010/main" val="33655732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Comapraison</a:t>
            </a:r>
            <a:endParaRPr lang="fr-FR" dirty="0"/>
          </a:p>
        </p:txBody>
      </p:sp>
      <p:sp>
        <p:nvSpPr>
          <p:cNvPr id="3" name="Espace réservé du contenu 2"/>
          <p:cNvSpPr>
            <a:spLocks noGrp="1"/>
          </p:cNvSpPr>
          <p:nvPr>
            <p:ph idx="1"/>
          </p:nvPr>
        </p:nvSpPr>
        <p:spPr>
          <a:xfrm>
            <a:off x="2592925" y="1438142"/>
            <a:ext cx="8915400" cy="3777622"/>
          </a:xfrm>
        </p:spPr>
        <p:txBody>
          <a:bodyPr/>
          <a:lstStyle/>
          <a:p>
            <a:r>
              <a:rPr lang="en-US" b="1" dirty="0"/>
              <a:t>MySQL</a:t>
            </a:r>
            <a:r>
              <a:rPr lang="en-US" dirty="0"/>
              <a:t> has consistently been the most popular version of SQL in Stack Overflow questions. Second in line is </a:t>
            </a:r>
            <a:r>
              <a:rPr lang="en-US" b="1" dirty="0"/>
              <a:t>Microsoft SQL Server</a:t>
            </a:r>
            <a:r>
              <a:rPr lang="en-US" dirty="0"/>
              <a:t> (including T-SQL, the name of Microsoft’s dialect of SQL), which remains a consistently more popular tag than </a:t>
            </a:r>
            <a:r>
              <a:rPr lang="en-US" b="1" dirty="0" smtClean="0"/>
              <a:t>PostgreSQL. </a:t>
            </a:r>
            <a:r>
              <a:rPr lang="en-US" dirty="0" smtClean="0"/>
              <a:t>The graph below illustrates that:</a:t>
            </a:r>
          </a:p>
          <a:p>
            <a:pPr marL="0" indent="0">
              <a:buNone/>
            </a:pPr>
            <a:endParaRPr lang="fr-FR" dirty="0"/>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11392" y="2719032"/>
            <a:ext cx="5876808" cy="3883467"/>
          </a:xfrm>
          <a:prstGeom prst="rect">
            <a:avLst/>
          </a:prstGeom>
        </p:spPr>
      </p:pic>
    </p:spTree>
    <p:extLst>
      <p:ext uri="{BB962C8B-B14F-4D97-AF65-F5344CB8AC3E}">
        <p14:creationId xmlns:p14="http://schemas.microsoft.com/office/powerpoint/2010/main" val="26355812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The </a:t>
            </a:r>
            <a:r>
              <a:rPr lang="fr-FR" dirty="0" err="1" smtClean="0"/>
              <a:t>Difference</a:t>
            </a:r>
            <a:r>
              <a:rPr lang="fr-FR" dirty="0" smtClean="0"/>
              <a:t> </a:t>
            </a:r>
            <a:r>
              <a:rPr lang="fr-FR" dirty="0" err="1" smtClean="0"/>
              <a:t>Between</a:t>
            </a:r>
            <a:r>
              <a:rPr lang="fr-FR" dirty="0" smtClean="0"/>
              <a:t> the DBMS</a:t>
            </a:r>
            <a:endParaRPr lang="fr-FR" dirty="0"/>
          </a:p>
        </p:txBody>
      </p:sp>
      <p:graphicFrame>
        <p:nvGraphicFramePr>
          <p:cNvPr id="4" name="Espace réservé du contenu 3"/>
          <p:cNvGraphicFramePr>
            <a:graphicFrameLocks noGrp="1"/>
          </p:cNvGraphicFramePr>
          <p:nvPr>
            <p:ph idx="1"/>
            <p:extLst>
              <p:ext uri="{D42A27DB-BD31-4B8C-83A1-F6EECF244321}">
                <p14:modId xmlns:p14="http://schemas.microsoft.com/office/powerpoint/2010/main" val="3299786559"/>
              </p:ext>
            </p:extLst>
          </p:nvPr>
        </p:nvGraphicFramePr>
        <p:xfrm>
          <a:off x="2047741" y="1721029"/>
          <a:ext cx="9460584" cy="4495800"/>
        </p:xfrm>
        <a:graphic>
          <a:graphicData uri="http://schemas.openxmlformats.org/drawingml/2006/table">
            <a:tbl>
              <a:tblPr firstRow="1" bandRow="1">
                <a:tableStyleId>{5C22544A-7EE6-4342-B048-85BDC9FD1C3A}</a:tableStyleId>
              </a:tblPr>
              <a:tblGrid>
                <a:gridCol w="2365146"/>
                <a:gridCol w="2365146"/>
                <a:gridCol w="2365146"/>
                <a:gridCol w="2365146"/>
              </a:tblGrid>
              <a:tr h="370840">
                <a:tc>
                  <a:txBody>
                    <a:bodyPr/>
                    <a:lstStyle/>
                    <a:p>
                      <a:pPr algn="ctr"/>
                      <a:r>
                        <a:rPr lang="fr-FR" dirty="0" smtClean="0"/>
                        <a:t>Name</a:t>
                      </a:r>
                      <a:endParaRPr lang="fr-FR" dirty="0"/>
                    </a:p>
                  </a:txBody>
                  <a:tcPr/>
                </a:tc>
                <a:tc>
                  <a:txBody>
                    <a:bodyPr/>
                    <a:lstStyle/>
                    <a:p>
                      <a:pPr algn="ctr"/>
                      <a:r>
                        <a:rPr lang="fr-FR" dirty="0" smtClean="0"/>
                        <a:t>SQL Server</a:t>
                      </a:r>
                      <a:endParaRPr lang="fr-FR"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fr-FR" dirty="0" smtClean="0"/>
                        <a:t>MySQL</a:t>
                      </a:r>
                    </a:p>
                  </a:txBody>
                  <a:tcPr/>
                </a:tc>
                <a:tc>
                  <a:txBody>
                    <a:bodyPr/>
                    <a:lstStyle/>
                    <a:p>
                      <a:pPr algn="ctr"/>
                      <a:r>
                        <a:rPr lang="fr-FR" dirty="0" smtClean="0"/>
                        <a:t>PostgreSQL</a:t>
                      </a:r>
                      <a:endParaRPr lang="fr-FR" dirty="0"/>
                    </a:p>
                  </a:txBody>
                  <a:tcPr/>
                </a:tc>
              </a:tr>
              <a:tr h="689968">
                <a:tc>
                  <a:txBody>
                    <a:bodyPr/>
                    <a:lstStyle/>
                    <a:p>
                      <a:pPr algn="ctr"/>
                      <a:r>
                        <a:rPr lang="fr-FR" sz="1600" dirty="0" smtClean="0"/>
                        <a:t>Description</a:t>
                      </a:r>
                      <a:endParaRPr lang="fr-FR" sz="1600" dirty="0"/>
                    </a:p>
                  </a:txBody>
                  <a:tcPr/>
                </a:tc>
                <a:tc>
                  <a:txBody>
                    <a:bodyPr/>
                    <a:lstStyle/>
                    <a:p>
                      <a:pPr algn="ctr"/>
                      <a:r>
                        <a:rPr lang="fr-FR" sz="1600" b="0" i="0" kern="1200" dirty="0" err="1" smtClean="0">
                          <a:solidFill>
                            <a:schemeClr val="dk1"/>
                          </a:solidFill>
                          <a:effectLst/>
                          <a:latin typeface="+mn-lt"/>
                          <a:ea typeface="+mn-ea"/>
                          <a:cs typeface="+mn-cs"/>
                        </a:rPr>
                        <a:t>Microsoft’s</a:t>
                      </a:r>
                      <a:r>
                        <a:rPr lang="fr-FR" sz="1600" b="0" i="0" kern="1200" dirty="0" smtClean="0">
                          <a:solidFill>
                            <a:schemeClr val="dk1"/>
                          </a:solidFill>
                          <a:effectLst/>
                          <a:latin typeface="+mn-lt"/>
                          <a:ea typeface="+mn-ea"/>
                          <a:cs typeface="+mn-cs"/>
                        </a:rPr>
                        <a:t> </a:t>
                      </a:r>
                      <a:r>
                        <a:rPr lang="fr-FR" sz="1600" b="0" i="0" kern="1200" dirty="0" err="1" smtClean="0">
                          <a:solidFill>
                            <a:schemeClr val="dk1"/>
                          </a:solidFill>
                          <a:effectLst/>
                          <a:latin typeface="+mn-lt"/>
                          <a:ea typeface="+mn-ea"/>
                          <a:cs typeface="+mn-cs"/>
                        </a:rPr>
                        <a:t>relational</a:t>
                      </a:r>
                      <a:r>
                        <a:rPr lang="fr-FR" sz="1600" b="0" i="0" kern="1200" dirty="0" smtClean="0">
                          <a:solidFill>
                            <a:schemeClr val="dk1"/>
                          </a:solidFill>
                          <a:effectLst/>
                          <a:latin typeface="+mn-lt"/>
                          <a:ea typeface="+mn-ea"/>
                          <a:cs typeface="+mn-cs"/>
                        </a:rPr>
                        <a:t> DBMS</a:t>
                      </a:r>
                      <a:endParaRPr lang="fr-FR" sz="1600" dirty="0"/>
                    </a:p>
                  </a:txBody>
                  <a:tcPr/>
                </a:tc>
                <a:tc>
                  <a:txBody>
                    <a:bodyPr/>
                    <a:lstStyle/>
                    <a:p>
                      <a:pPr algn="ctr"/>
                      <a:r>
                        <a:rPr lang="en-US" sz="1600" b="0" i="0" kern="1200" dirty="0" smtClean="0">
                          <a:solidFill>
                            <a:schemeClr val="dk1"/>
                          </a:solidFill>
                          <a:effectLst/>
                          <a:latin typeface="+mn-lt"/>
                          <a:ea typeface="+mn-ea"/>
                          <a:cs typeface="+mn-cs"/>
                        </a:rPr>
                        <a:t>Widely used open source</a:t>
                      </a:r>
                      <a:r>
                        <a:rPr lang="en-US" sz="1600" b="0" i="0" kern="1200" baseline="0" dirty="0" smtClean="0">
                          <a:solidFill>
                            <a:schemeClr val="dk1"/>
                          </a:solidFill>
                          <a:effectLst/>
                          <a:latin typeface="+mn-lt"/>
                          <a:ea typeface="+mn-ea"/>
                          <a:cs typeface="+mn-cs"/>
                        </a:rPr>
                        <a:t> RDBMS</a:t>
                      </a:r>
                      <a:endParaRPr lang="fr-FR" sz="1600"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600" b="0" i="0" kern="1200" dirty="0" smtClean="0">
                          <a:solidFill>
                            <a:schemeClr val="dk1"/>
                          </a:solidFill>
                          <a:effectLst/>
                          <a:latin typeface="+mn-lt"/>
                          <a:ea typeface="+mn-ea"/>
                          <a:cs typeface="+mn-cs"/>
                        </a:rPr>
                        <a:t>Widely used open source</a:t>
                      </a:r>
                      <a:r>
                        <a:rPr lang="en-US" sz="1600" b="0" i="0" kern="1200" baseline="0" dirty="0" smtClean="0">
                          <a:solidFill>
                            <a:schemeClr val="dk1"/>
                          </a:solidFill>
                          <a:effectLst/>
                          <a:latin typeface="+mn-lt"/>
                          <a:ea typeface="+mn-ea"/>
                          <a:cs typeface="+mn-cs"/>
                        </a:rPr>
                        <a:t> RDBMS</a:t>
                      </a:r>
                      <a:endParaRPr lang="fr-FR" sz="1600" dirty="0" smtClean="0"/>
                    </a:p>
                    <a:p>
                      <a:pPr algn="ctr"/>
                      <a:endParaRPr lang="fr-FR" sz="1600" dirty="0"/>
                    </a:p>
                  </a:txBody>
                  <a:tcPr/>
                </a:tc>
              </a:tr>
              <a:tr h="370840">
                <a:tc>
                  <a:txBody>
                    <a:bodyPr/>
                    <a:lstStyle/>
                    <a:p>
                      <a:pPr algn="ctr"/>
                      <a:r>
                        <a:rPr lang="fr-FR" sz="1600" dirty="0" err="1" smtClean="0"/>
                        <a:t>Developer</a:t>
                      </a:r>
                      <a:endParaRPr lang="fr-FR" sz="1600" dirty="0"/>
                    </a:p>
                  </a:txBody>
                  <a:tcPr/>
                </a:tc>
                <a:tc>
                  <a:txBody>
                    <a:bodyPr/>
                    <a:lstStyle/>
                    <a:p>
                      <a:pPr algn="ctr"/>
                      <a:r>
                        <a:rPr lang="fr-FR" sz="1600" dirty="0" smtClean="0"/>
                        <a:t>Microsoft</a:t>
                      </a:r>
                      <a:endParaRPr lang="fr-FR" sz="1600" dirty="0"/>
                    </a:p>
                  </a:txBody>
                  <a:tcPr/>
                </a:tc>
                <a:tc>
                  <a:txBody>
                    <a:bodyPr/>
                    <a:lstStyle/>
                    <a:p>
                      <a:pPr algn="ctr"/>
                      <a:r>
                        <a:rPr lang="fr-FR" sz="1600" dirty="0" smtClean="0"/>
                        <a:t>Oracle</a:t>
                      </a:r>
                      <a:endParaRPr lang="fr-FR" sz="1600" dirty="0"/>
                    </a:p>
                  </a:txBody>
                  <a:tcPr/>
                </a:tc>
                <a:tc>
                  <a:txBody>
                    <a:bodyPr/>
                    <a:lstStyle/>
                    <a:p>
                      <a:pPr algn="ctr"/>
                      <a:r>
                        <a:rPr lang="fr-FR" sz="1600" b="0" i="0" kern="1200" dirty="0" smtClean="0">
                          <a:solidFill>
                            <a:schemeClr val="dk1"/>
                          </a:solidFill>
                          <a:effectLst/>
                          <a:latin typeface="+mn-lt"/>
                          <a:ea typeface="+mn-ea"/>
                          <a:cs typeface="+mn-cs"/>
                        </a:rPr>
                        <a:t>PostgreSQL Global Development Group</a:t>
                      </a:r>
                      <a:endParaRPr lang="fr-FR" sz="1600" dirty="0"/>
                    </a:p>
                  </a:txBody>
                  <a:tcPr/>
                </a:tc>
              </a:tr>
              <a:tr h="370840">
                <a:tc>
                  <a:txBody>
                    <a:bodyPr/>
                    <a:lstStyle/>
                    <a:p>
                      <a:pPr algn="ctr"/>
                      <a:r>
                        <a:rPr lang="fr-FR" sz="1800" b="0" i="0" kern="1200" dirty="0" smtClean="0">
                          <a:solidFill>
                            <a:schemeClr val="dk1"/>
                          </a:solidFill>
                          <a:effectLst/>
                          <a:latin typeface="+mn-lt"/>
                          <a:ea typeface="+mn-ea"/>
                          <a:cs typeface="+mn-cs"/>
                        </a:rPr>
                        <a:t>Data </a:t>
                      </a:r>
                      <a:r>
                        <a:rPr lang="fr-FR" sz="1800" b="0" i="0" kern="1200" dirty="0" err="1" smtClean="0">
                          <a:solidFill>
                            <a:schemeClr val="dk1"/>
                          </a:solidFill>
                          <a:effectLst/>
                          <a:latin typeface="+mn-lt"/>
                          <a:ea typeface="+mn-ea"/>
                          <a:cs typeface="+mn-cs"/>
                        </a:rPr>
                        <a:t>scheme</a:t>
                      </a:r>
                      <a:endParaRPr lang="fr-FR" sz="1600" dirty="0"/>
                    </a:p>
                  </a:txBody>
                  <a:tcPr/>
                </a:tc>
                <a:tc>
                  <a:txBody>
                    <a:bodyPr/>
                    <a:lstStyle/>
                    <a:p>
                      <a:pPr algn="ctr"/>
                      <a:r>
                        <a:rPr lang="fr-FR" sz="1600" dirty="0" err="1" smtClean="0"/>
                        <a:t>Yes</a:t>
                      </a:r>
                      <a:endParaRPr lang="fr-FR" sz="1600" dirty="0"/>
                    </a:p>
                  </a:txBody>
                  <a:tcPr/>
                </a:tc>
                <a:tc>
                  <a:txBody>
                    <a:bodyPr/>
                    <a:lstStyle/>
                    <a:p>
                      <a:pPr algn="ctr"/>
                      <a:r>
                        <a:rPr lang="fr-FR" sz="1600" dirty="0" err="1" smtClean="0"/>
                        <a:t>Yes</a:t>
                      </a:r>
                      <a:r>
                        <a:rPr lang="fr-FR" sz="1600" dirty="0" smtClean="0"/>
                        <a:t> </a:t>
                      </a:r>
                      <a:endParaRPr lang="fr-FR" sz="1600" dirty="0"/>
                    </a:p>
                  </a:txBody>
                  <a:tcPr/>
                </a:tc>
                <a:tc>
                  <a:txBody>
                    <a:bodyPr/>
                    <a:lstStyle/>
                    <a:p>
                      <a:pPr algn="ctr"/>
                      <a:r>
                        <a:rPr lang="fr-FR" sz="1600" dirty="0" err="1" smtClean="0"/>
                        <a:t>Yes</a:t>
                      </a:r>
                      <a:endParaRPr lang="fr-FR" sz="1600" dirty="0"/>
                    </a:p>
                  </a:txBody>
                  <a:tcPr/>
                </a:tc>
              </a:tr>
              <a:tr h="370840">
                <a:tc>
                  <a:txBody>
                    <a:bodyPr/>
                    <a:lstStyle/>
                    <a:p>
                      <a:pPr algn="ctr"/>
                      <a:r>
                        <a:rPr lang="fr-FR" sz="1600" b="0" i="0" kern="1200" dirty="0" smtClean="0">
                          <a:solidFill>
                            <a:schemeClr val="dk1"/>
                          </a:solidFill>
                          <a:effectLst/>
                          <a:latin typeface="+mn-lt"/>
                          <a:ea typeface="+mn-ea"/>
                          <a:cs typeface="+mn-cs"/>
                        </a:rPr>
                        <a:t>Server-</a:t>
                      </a:r>
                      <a:r>
                        <a:rPr lang="fr-FR" sz="1600" b="0" i="0" kern="1200" dirty="0" err="1" smtClean="0">
                          <a:solidFill>
                            <a:schemeClr val="dk1"/>
                          </a:solidFill>
                          <a:effectLst/>
                          <a:latin typeface="+mn-lt"/>
                          <a:ea typeface="+mn-ea"/>
                          <a:cs typeface="+mn-cs"/>
                        </a:rPr>
                        <a:t>side</a:t>
                      </a:r>
                      <a:r>
                        <a:rPr lang="fr-FR" sz="1600" b="0" i="0" kern="1200" dirty="0" smtClean="0">
                          <a:solidFill>
                            <a:schemeClr val="dk1"/>
                          </a:solidFill>
                          <a:effectLst/>
                          <a:latin typeface="+mn-lt"/>
                          <a:ea typeface="+mn-ea"/>
                          <a:cs typeface="+mn-cs"/>
                        </a:rPr>
                        <a:t> scripts</a:t>
                      </a:r>
                      <a:endParaRPr lang="fr-FR" sz="1600" dirty="0"/>
                    </a:p>
                  </a:txBody>
                  <a:tcPr/>
                </a:tc>
                <a:tc>
                  <a:txBody>
                    <a:bodyPr/>
                    <a:lstStyle/>
                    <a:p>
                      <a:pPr algn="ctr"/>
                      <a:r>
                        <a:rPr lang="en-US" sz="1600" b="0" i="0" kern="1200" dirty="0" smtClean="0">
                          <a:solidFill>
                            <a:schemeClr val="dk1"/>
                          </a:solidFill>
                          <a:effectLst/>
                          <a:latin typeface="+mn-lt"/>
                          <a:ea typeface="+mn-ea"/>
                          <a:cs typeface="+mn-cs"/>
                        </a:rPr>
                        <a:t>Transact SQL, .NET languages, R, Python and Java</a:t>
                      </a:r>
                      <a:endParaRPr lang="fr-FR" sz="1600" dirty="0"/>
                    </a:p>
                  </a:txBody>
                  <a:tcPr/>
                </a:tc>
                <a:tc>
                  <a:txBody>
                    <a:bodyPr/>
                    <a:lstStyle/>
                    <a:p>
                      <a:pPr algn="ctr"/>
                      <a:r>
                        <a:rPr lang="fr-FR" sz="1600" dirty="0" err="1" smtClean="0"/>
                        <a:t>Yes</a:t>
                      </a:r>
                      <a:endParaRPr lang="fr-FR" sz="1600" dirty="0"/>
                    </a:p>
                  </a:txBody>
                  <a:tcPr/>
                </a:tc>
                <a:tc>
                  <a:txBody>
                    <a:bodyPr/>
                    <a:lstStyle/>
                    <a:p>
                      <a:pPr algn="ctr"/>
                      <a:r>
                        <a:rPr lang="fr-FR" sz="1600" b="0" i="0" kern="1200" dirty="0" smtClean="0">
                          <a:solidFill>
                            <a:schemeClr val="dk1"/>
                          </a:solidFill>
                          <a:effectLst/>
                          <a:latin typeface="+mn-lt"/>
                          <a:ea typeface="+mn-ea"/>
                          <a:cs typeface="+mn-cs"/>
                        </a:rPr>
                        <a:t>user </a:t>
                      </a:r>
                      <a:r>
                        <a:rPr lang="fr-FR" sz="1600" b="0" i="0" kern="1200" dirty="0" err="1" smtClean="0">
                          <a:solidFill>
                            <a:schemeClr val="dk1"/>
                          </a:solidFill>
                          <a:effectLst/>
                          <a:latin typeface="+mn-lt"/>
                          <a:ea typeface="+mn-ea"/>
                          <a:cs typeface="+mn-cs"/>
                        </a:rPr>
                        <a:t>defined</a:t>
                      </a:r>
                      <a:r>
                        <a:rPr lang="fr-FR" sz="1600" b="0" i="0" kern="1200" dirty="0" smtClean="0">
                          <a:solidFill>
                            <a:schemeClr val="dk1"/>
                          </a:solidFill>
                          <a:effectLst/>
                          <a:latin typeface="+mn-lt"/>
                          <a:ea typeface="+mn-ea"/>
                          <a:cs typeface="+mn-cs"/>
                        </a:rPr>
                        <a:t> </a:t>
                      </a:r>
                      <a:r>
                        <a:rPr lang="fr-FR" sz="1600" b="0" i="0" kern="1200" dirty="0" err="1" smtClean="0">
                          <a:solidFill>
                            <a:schemeClr val="dk1"/>
                          </a:solidFill>
                          <a:effectLst/>
                          <a:latin typeface="+mn-lt"/>
                          <a:ea typeface="+mn-ea"/>
                          <a:cs typeface="+mn-cs"/>
                        </a:rPr>
                        <a:t>functions</a:t>
                      </a:r>
                      <a:endParaRPr lang="fr-FR" sz="1600" dirty="0"/>
                    </a:p>
                  </a:txBody>
                  <a:tcPr/>
                </a:tc>
              </a:tr>
              <a:tr h="370840">
                <a:tc>
                  <a:txBody>
                    <a:bodyPr/>
                    <a:lstStyle/>
                    <a:p>
                      <a:pPr algn="ctr"/>
                      <a:r>
                        <a:rPr lang="fr-FR" sz="1600" b="0" i="0" kern="1200" dirty="0" smtClean="0">
                          <a:solidFill>
                            <a:schemeClr val="dk1"/>
                          </a:solidFill>
                          <a:effectLst/>
                          <a:latin typeface="+mn-lt"/>
                          <a:ea typeface="+mn-ea"/>
                          <a:cs typeface="+mn-cs"/>
                        </a:rPr>
                        <a:t>In-memory </a:t>
                      </a:r>
                      <a:r>
                        <a:rPr lang="fr-FR" sz="1600" b="0" i="0" kern="1200" dirty="0" err="1" smtClean="0">
                          <a:solidFill>
                            <a:schemeClr val="dk1"/>
                          </a:solidFill>
                          <a:effectLst/>
                          <a:latin typeface="+mn-lt"/>
                          <a:ea typeface="+mn-ea"/>
                          <a:cs typeface="+mn-cs"/>
                        </a:rPr>
                        <a:t>capabilities</a:t>
                      </a:r>
                      <a:endParaRPr lang="fr-FR" sz="1600" dirty="0"/>
                    </a:p>
                  </a:txBody>
                  <a:tcPr/>
                </a:tc>
                <a:tc>
                  <a:txBody>
                    <a:bodyPr/>
                    <a:lstStyle/>
                    <a:p>
                      <a:pPr algn="ctr"/>
                      <a:r>
                        <a:rPr lang="fr-FR" sz="1600" dirty="0" err="1" smtClean="0"/>
                        <a:t>Yes</a:t>
                      </a:r>
                      <a:endParaRPr lang="fr-FR" sz="1600" dirty="0"/>
                    </a:p>
                  </a:txBody>
                  <a:tcPr/>
                </a:tc>
                <a:tc>
                  <a:txBody>
                    <a:bodyPr/>
                    <a:lstStyle/>
                    <a:p>
                      <a:pPr algn="ctr"/>
                      <a:r>
                        <a:rPr lang="fr-FR" sz="1600" dirty="0" err="1" smtClean="0"/>
                        <a:t>Yes</a:t>
                      </a:r>
                      <a:r>
                        <a:rPr lang="fr-FR" sz="1600" dirty="0" smtClean="0"/>
                        <a:t> </a:t>
                      </a:r>
                      <a:endParaRPr lang="fr-FR" sz="1600" dirty="0"/>
                    </a:p>
                  </a:txBody>
                  <a:tcPr/>
                </a:tc>
                <a:tc>
                  <a:txBody>
                    <a:bodyPr/>
                    <a:lstStyle/>
                    <a:p>
                      <a:pPr algn="ctr"/>
                      <a:r>
                        <a:rPr lang="fr-FR" sz="1600" dirty="0" smtClean="0"/>
                        <a:t>No</a:t>
                      </a:r>
                      <a:endParaRPr lang="fr-FR" sz="1600" dirty="0"/>
                    </a:p>
                  </a:txBody>
                  <a:tcPr/>
                </a:tc>
              </a:tr>
              <a:tr h="370840">
                <a:tc>
                  <a:txBody>
                    <a:bodyPr/>
                    <a:lstStyle/>
                    <a:p>
                      <a:pPr algn="ctr"/>
                      <a:r>
                        <a:rPr lang="fr-FR" sz="1600" b="0" i="0" kern="1200" dirty="0" smtClean="0">
                          <a:solidFill>
                            <a:schemeClr val="dk1"/>
                          </a:solidFill>
                          <a:effectLst/>
                          <a:latin typeface="+mn-lt"/>
                          <a:ea typeface="+mn-ea"/>
                          <a:cs typeface="+mn-cs"/>
                        </a:rPr>
                        <a:t>SELECT ...</a:t>
                      </a:r>
                      <a:endParaRPr lang="fr-FR" sz="1600" dirty="0"/>
                    </a:p>
                  </a:txBody>
                  <a:tcPr/>
                </a:tc>
                <a:tc>
                  <a:txBody>
                    <a:bodyPr/>
                    <a:lstStyle/>
                    <a:p>
                      <a:pPr algn="ctr"/>
                      <a:r>
                        <a:rPr lang="fr-FR" sz="1600" b="0" i="0" kern="1200" dirty="0" smtClean="0">
                          <a:solidFill>
                            <a:schemeClr val="dk1"/>
                          </a:solidFill>
                          <a:effectLst/>
                          <a:latin typeface="+mn-lt"/>
                          <a:ea typeface="+mn-ea"/>
                          <a:cs typeface="+mn-cs"/>
                        </a:rPr>
                        <a:t>Select [col1], [col2]</a:t>
                      </a:r>
                      <a:endParaRPr lang="fr-FR" sz="1600" dirty="0"/>
                    </a:p>
                  </a:txBody>
                  <a:tcPr/>
                </a:tc>
                <a:tc>
                  <a:txBody>
                    <a:bodyPr/>
                    <a:lstStyle/>
                    <a:p>
                      <a:pPr algn="ctr"/>
                      <a:r>
                        <a:rPr lang="fr-FR" sz="1600" b="0" i="0" kern="1200" dirty="0" smtClean="0">
                          <a:solidFill>
                            <a:schemeClr val="dk1"/>
                          </a:solidFill>
                          <a:effectLst/>
                          <a:latin typeface="+mn-lt"/>
                          <a:ea typeface="+mn-ea"/>
                          <a:cs typeface="+mn-cs"/>
                        </a:rPr>
                        <a:t>SELECT col1, col2</a:t>
                      </a:r>
                      <a:endParaRPr lang="fr-FR" sz="1600" dirty="0"/>
                    </a:p>
                  </a:txBody>
                  <a:tcPr/>
                </a:tc>
                <a:tc>
                  <a:txBody>
                    <a:bodyPr/>
                    <a:lstStyle/>
                    <a:p>
                      <a:pPr algn="ctr"/>
                      <a:r>
                        <a:rPr lang="fr-FR" sz="1600" b="0" i="0" kern="1200" dirty="0" smtClean="0">
                          <a:solidFill>
                            <a:schemeClr val="dk1"/>
                          </a:solidFill>
                          <a:effectLst/>
                          <a:latin typeface="+mn-lt"/>
                          <a:ea typeface="+mn-ea"/>
                          <a:cs typeface="+mn-cs"/>
                        </a:rPr>
                        <a:t>SELECT col1, col2</a:t>
                      </a:r>
                      <a:endParaRPr lang="fr-FR" sz="1600" dirty="0"/>
                    </a:p>
                  </a:txBody>
                  <a:tcPr/>
                </a:tc>
              </a:tr>
              <a:tr h="370840">
                <a:tc>
                  <a:txBody>
                    <a:bodyPr/>
                    <a:lstStyle/>
                    <a:p>
                      <a:pPr algn="ctr"/>
                      <a:r>
                        <a:rPr lang="fr-FR" sz="1600" b="0" i="0" kern="1200" dirty="0" err="1" smtClean="0">
                          <a:solidFill>
                            <a:schemeClr val="dk1"/>
                          </a:solidFill>
                          <a:effectLst/>
                          <a:latin typeface="+mn-lt"/>
                          <a:ea typeface="+mn-ea"/>
                          <a:cs typeface="+mn-cs"/>
                        </a:rPr>
                        <a:t>Using</a:t>
                      </a:r>
                      <a:r>
                        <a:rPr lang="fr-FR" sz="1600" b="0" i="0" kern="1200" dirty="0" smtClean="0">
                          <a:solidFill>
                            <a:schemeClr val="dk1"/>
                          </a:solidFill>
                          <a:effectLst/>
                          <a:latin typeface="+mn-lt"/>
                          <a:ea typeface="+mn-ea"/>
                          <a:cs typeface="+mn-cs"/>
                        </a:rPr>
                        <a:t> </a:t>
                      </a:r>
                      <a:r>
                        <a:rPr lang="fr-FR" sz="1600" b="0" i="0" kern="1200" dirty="0" err="1" smtClean="0">
                          <a:solidFill>
                            <a:schemeClr val="dk1"/>
                          </a:solidFill>
                          <a:effectLst/>
                          <a:latin typeface="+mn-lt"/>
                          <a:ea typeface="+mn-ea"/>
                          <a:cs typeface="+mn-cs"/>
                        </a:rPr>
                        <a:t>quotation</a:t>
                      </a:r>
                      <a:r>
                        <a:rPr lang="fr-FR" sz="1600" b="0" i="0" kern="1200" dirty="0" smtClean="0">
                          <a:solidFill>
                            <a:schemeClr val="dk1"/>
                          </a:solidFill>
                          <a:effectLst/>
                          <a:latin typeface="+mn-lt"/>
                          <a:ea typeface="+mn-ea"/>
                          <a:cs typeface="+mn-cs"/>
                        </a:rPr>
                        <a:t> marks</a:t>
                      </a:r>
                      <a:endParaRPr lang="fr-FR" sz="1600" dirty="0"/>
                    </a:p>
                  </a:txBody>
                  <a:tcPr/>
                </a:tc>
                <a:tc>
                  <a:txBody>
                    <a:bodyPr/>
                    <a:lstStyle/>
                    <a:p>
                      <a:pPr algn="ctr"/>
                      <a:r>
                        <a:rPr lang="fr-FR" sz="1600" b="0" i="0" kern="1200" dirty="0" err="1" smtClean="0">
                          <a:solidFill>
                            <a:schemeClr val="dk1"/>
                          </a:solidFill>
                          <a:effectLst/>
                          <a:latin typeface="+mn-lt"/>
                          <a:ea typeface="+mn-ea"/>
                          <a:cs typeface="+mn-cs"/>
                        </a:rPr>
                        <a:t>name</a:t>
                      </a:r>
                      <a:r>
                        <a:rPr lang="fr-FR" sz="1600" b="0" i="0" kern="1200" dirty="0" smtClean="0">
                          <a:solidFill>
                            <a:schemeClr val="dk1"/>
                          </a:solidFill>
                          <a:effectLst/>
                          <a:latin typeface="+mn-lt"/>
                          <a:ea typeface="+mn-ea"/>
                          <a:cs typeface="+mn-cs"/>
                        </a:rPr>
                        <a:t> = ‘John’ </a:t>
                      </a:r>
                      <a:r>
                        <a:rPr lang="fr-FR" sz="1600" b="0" i="0" kern="1200" dirty="0" err="1" smtClean="0">
                          <a:solidFill>
                            <a:schemeClr val="dk1"/>
                          </a:solidFill>
                          <a:effectLst/>
                          <a:latin typeface="+mn-lt"/>
                          <a:ea typeface="+mn-ea"/>
                          <a:cs typeface="+mn-cs"/>
                        </a:rPr>
                        <a:t>only</a:t>
                      </a:r>
                      <a:endParaRPr lang="fr-FR" sz="1600" dirty="0"/>
                    </a:p>
                  </a:txBody>
                  <a:tcPr/>
                </a:tc>
                <a:tc>
                  <a:txBody>
                    <a:bodyPr/>
                    <a:lstStyle/>
                    <a:p>
                      <a:pPr algn="ctr"/>
                      <a:r>
                        <a:rPr lang="en-US" sz="1600" b="0" i="0" kern="1200" dirty="0" smtClean="0">
                          <a:solidFill>
                            <a:schemeClr val="dk1"/>
                          </a:solidFill>
                          <a:effectLst/>
                          <a:latin typeface="+mn-lt"/>
                          <a:ea typeface="+mn-ea"/>
                          <a:cs typeface="+mn-cs"/>
                        </a:rPr>
                        <a:t>name = ‘John’ or name = “John”</a:t>
                      </a:r>
                      <a:endParaRPr lang="fr-FR" sz="1600" dirty="0"/>
                    </a:p>
                  </a:txBody>
                  <a:tcPr/>
                </a:tc>
                <a:tc>
                  <a:txBody>
                    <a:bodyPr/>
                    <a:lstStyle/>
                    <a:p>
                      <a:pPr algn="ctr"/>
                      <a:r>
                        <a:rPr lang="fr-FR" sz="1600" b="0" i="0" kern="1200" dirty="0" err="1" smtClean="0">
                          <a:solidFill>
                            <a:schemeClr val="dk1"/>
                          </a:solidFill>
                          <a:effectLst/>
                          <a:latin typeface="+mn-lt"/>
                          <a:ea typeface="+mn-ea"/>
                          <a:cs typeface="+mn-cs"/>
                        </a:rPr>
                        <a:t>name</a:t>
                      </a:r>
                      <a:r>
                        <a:rPr lang="fr-FR" sz="1600" b="0" i="0" kern="1200" dirty="0" smtClean="0">
                          <a:solidFill>
                            <a:schemeClr val="dk1"/>
                          </a:solidFill>
                          <a:effectLst/>
                          <a:latin typeface="+mn-lt"/>
                          <a:ea typeface="+mn-ea"/>
                          <a:cs typeface="+mn-cs"/>
                        </a:rPr>
                        <a:t> = ‘John’ </a:t>
                      </a:r>
                      <a:r>
                        <a:rPr lang="fr-FR" sz="1600" b="0" i="0" kern="1200" dirty="0" err="1" smtClean="0">
                          <a:solidFill>
                            <a:schemeClr val="dk1"/>
                          </a:solidFill>
                          <a:effectLst/>
                          <a:latin typeface="+mn-lt"/>
                          <a:ea typeface="+mn-ea"/>
                          <a:cs typeface="+mn-cs"/>
                        </a:rPr>
                        <a:t>only</a:t>
                      </a:r>
                      <a:endParaRPr lang="fr-FR" sz="1600" dirty="0"/>
                    </a:p>
                  </a:txBody>
                  <a:tcPr/>
                </a:tc>
              </a:tr>
            </a:tbl>
          </a:graphicData>
        </a:graphic>
      </p:graphicFrame>
    </p:spTree>
    <p:extLst>
      <p:ext uri="{BB962C8B-B14F-4D97-AF65-F5344CB8AC3E}">
        <p14:creationId xmlns:p14="http://schemas.microsoft.com/office/powerpoint/2010/main" val="1417762058"/>
      </p:ext>
    </p:extLst>
  </p:cSld>
  <p:clrMapOvr>
    <a:masterClrMapping/>
  </p:clrMapOvr>
</p:sld>
</file>

<file path=ppt/theme/theme1.xml><?xml version="1.0" encoding="utf-8"?>
<a:theme xmlns:a="http://schemas.openxmlformats.org/drawingml/2006/main" name="Brin">
  <a:themeElements>
    <a:clrScheme name="Brin">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Bri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ri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108</TotalTime>
  <Words>235</Words>
  <Application>Microsoft Office PowerPoint</Application>
  <PresentationFormat>Grand écran</PresentationFormat>
  <Paragraphs>76</Paragraphs>
  <Slides>8</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8</vt:i4>
      </vt:variant>
    </vt:vector>
  </HeadingPairs>
  <TitlesOfParts>
    <vt:vector size="12" baseType="lpstr">
      <vt:lpstr>Arial</vt:lpstr>
      <vt:lpstr>Century Gothic</vt:lpstr>
      <vt:lpstr>Wingdings 3</vt:lpstr>
      <vt:lpstr>Brin</vt:lpstr>
      <vt:lpstr>Relational DBMS </vt:lpstr>
      <vt:lpstr>Relational Database</vt:lpstr>
      <vt:lpstr>SQL(Structured Query Language)</vt:lpstr>
      <vt:lpstr>PostgreSQL</vt:lpstr>
      <vt:lpstr>SQL Server</vt:lpstr>
      <vt:lpstr>MySQL</vt:lpstr>
      <vt:lpstr>Comapraison</vt:lpstr>
      <vt:lpstr>The Difference Between the DBMS</vt:lpstr>
    </vt:vector>
  </TitlesOfParts>
  <Company>AYMAN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Relational DBMS</dc:title>
  <dc:creator>Rania</dc:creator>
  <cp:lastModifiedBy>Rania</cp:lastModifiedBy>
  <cp:revision>18</cp:revision>
  <dcterms:created xsi:type="dcterms:W3CDTF">2020-09-28T10:57:39Z</dcterms:created>
  <dcterms:modified xsi:type="dcterms:W3CDTF">2020-09-28T12:51:43Z</dcterms:modified>
</cp:coreProperties>
</file>