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00" r:id="rId4"/>
    <p:sldId id="258" r:id="rId5"/>
    <p:sldId id="287" r:id="rId6"/>
    <p:sldId id="259" r:id="rId7"/>
    <p:sldId id="308" r:id="rId8"/>
    <p:sldId id="283" r:id="rId9"/>
    <p:sldId id="275" r:id="rId10"/>
    <p:sldId id="301" r:id="rId11"/>
    <p:sldId id="311" r:id="rId12"/>
    <p:sldId id="302" r:id="rId13"/>
    <p:sldId id="309" r:id="rId14"/>
    <p:sldId id="303" r:id="rId15"/>
    <p:sldId id="304" r:id="rId16"/>
    <p:sldId id="310" r:id="rId17"/>
    <p:sldId id="319" r:id="rId18"/>
    <p:sldId id="320" r:id="rId19"/>
    <p:sldId id="306" r:id="rId20"/>
    <p:sldId id="307" r:id="rId21"/>
    <p:sldId id="317" r:id="rId22"/>
    <p:sldId id="315" r:id="rId23"/>
    <p:sldId id="321" r:id="rId24"/>
    <p:sldId id="305" r:id="rId25"/>
    <p:sldId id="313" r:id="rId26"/>
    <p:sldId id="316" r:id="rId27"/>
    <p:sldId id="318" r:id="rId28"/>
    <p:sldId id="322" r:id="rId29"/>
    <p:sldId id="31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1156A-FD63-460A-AF36-324758DFD1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ar-EG"/>
        </a:p>
      </dgm:t>
    </dgm:pt>
    <dgm:pt modelId="{08CFCEFF-D317-40D5-A947-D5EAC5FA2F20}">
      <dgm:prSet phldrT="[Text]" custT="1"/>
      <dgm:spPr/>
      <dgm:t>
        <a:bodyPr/>
        <a:lstStyle/>
        <a:p>
          <a:pPr rtl="1"/>
          <a:r>
            <a:rPr lang="en-US" sz="2800" b="1" dirty="0" smtClean="0">
              <a:solidFill>
                <a:srgbClr val="00B050"/>
              </a:solidFill>
              <a:latin typeface="Andalus" panose="02020603050405020304" pitchFamily="18" charset="-78"/>
              <a:cs typeface="Andalus" panose="02020603050405020304" pitchFamily="18" charset="-78"/>
            </a:rPr>
            <a:t>Arabic Sentiment Analysis Using LSTM</a:t>
          </a:r>
          <a:endParaRPr lang="ar-EG" sz="2800" b="1" dirty="0">
            <a:solidFill>
              <a:srgbClr val="00B050"/>
            </a:solidFill>
          </a:endParaRPr>
        </a:p>
      </dgm:t>
    </dgm:pt>
    <dgm:pt modelId="{7728CFBC-C88D-41E8-B0C2-3A7A3FACFB46}" type="par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B69489B2-CFF3-4785-A150-AAA8EB6FBAEB}" type="sibTrans" cxnId="{4065F0E0-A464-41FD-AE34-109BF32D83F4}">
      <dgm:prSet/>
      <dgm:spPr/>
      <dgm:t>
        <a:bodyPr/>
        <a:lstStyle/>
        <a:p>
          <a:pPr rtl="1"/>
          <a:endParaRPr lang="ar-EG"/>
        </a:p>
      </dgm:t>
    </dgm:pt>
    <dgm:pt modelId="{A5CE4278-9A80-40FB-AA6B-544C620B1347}">
      <dgm:prSet phldrT="[Text]" custT="1"/>
      <dgm:spPr/>
      <dgm:t>
        <a:bodyPr/>
        <a:lstStyle/>
        <a:p>
          <a:pPr rtl="1"/>
          <a:r>
            <a:rPr lang="en-US" sz="1800" b="1" smtClean="0">
              <a:solidFill>
                <a:srgbClr val="7030A0"/>
              </a:solidFill>
            </a:rPr>
            <a:t>Natural </a:t>
          </a:r>
          <a:r>
            <a:rPr lang="en-US" sz="1800" b="1" dirty="0" smtClean="0">
              <a:solidFill>
                <a:srgbClr val="7030A0"/>
              </a:solidFill>
            </a:rPr>
            <a:t>Language Processing(NLP)</a:t>
          </a:r>
          <a:endParaRPr lang="ar-EG" sz="1800" b="1" dirty="0">
            <a:solidFill>
              <a:srgbClr val="7030A0"/>
            </a:solidFill>
            <a:cs typeface="+mj-cs"/>
          </a:endParaRPr>
        </a:p>
      </dgm:t>
    </dgm:pt>
    <dgm:pt modelId="{2D41CDEA-B34B-400B-BEC1-498A8BC10364}" type="parTrans" cxnId="{2BAE2F17-A1E2-4588-B723-89DDC1F9C789}">
      <dgm:prSet/>
      <dgm:spPr/>
      <dgm:t>
        <a:bodyPr/>
        <a:lstStyle/>
        <a:p>
          <a:pPr rtl="1"/>
          <a:endParaRPr lang="ar-EG"/>
        </a:p>
      </dgm:t>
    </dgm:pt>
    <dgm:pt modelId="{76BA0C3A-5228-4AC0-A7D3-2541ECB6B550}" type="sibTrans" cxnId="{2BAE2F17-A1E2-4588-B723-89DDC1F9C789}">
      <dgm:prSet/>
      <dgm:spPr/>
      <dgm:t>
        <a:bodyPr/>
        <a:lstStyle/>
        <a:p>
          <a:pPr rtl="1"/>
          <a:endParaRPr lang="ar-EG"/>
        </a:p>
      </dgm:t>
    </dgm:pt>
    <dgm:pt modelId="{1B80D900-899E-43CF-AF5D-EC0DA9EC4DBF}">
      <dgm:prSet custT="1"/>
      <dgm:spPr/>
      <dgm:t>
        <a:bodyPr/>
        <a:lstStyle/>
        <a:p>
          <a:pPr rtl="1"/>
          <a:r>
            <a:rPr lang="en-US" sz="1800" b="1" dirty="0" smtClean="0">
              <a:solidFill>
                <a:srgbClr val="7030A0"/>
              </a:solidFill>
            </a:rPr>
            <a:t>Word Embedding </a:t>
          </a:r>
        </a:p>
      </dgm:t>
    </dgm:pt>
    <dgm:pt modelId="{3023C0A8-9F6C-415B-9917-A2DBCB7D1488}" type="parTrans" cxnId="{D85ECE33-AC3E-43E0-B2BD-0016B7A5E2A3}">
      <dgm:prSet/>
      <dgm:spPr/>
      <dgm:t>
        <a:bodyPr/>
        <a:lstStyle/>
        <a:p>
          <a:pPr rtl="1"/>
          <a:endParaRPr lang="ar-EG"/>
        </a:p>
      </dgm:t>
    </dgm:pt>
    <dgm:pt modelId="{A85DA6B3-E461-4806-BDD2-49F1D250B46D}" type="sibTrans" cxnId="{D85ECE33-AC3E-43E0-B2BD-0016B7A5E2A3}">
      <dgm:prSet/>
      <dgm:spPr/>
      <dgm:t>
        <a:bodyPr/>
        <a:lstStyle/>
        <a:p>
          <a:pPr rtl="1"/>
          <a:endParaRPr lang="ar-EG"/>
        </a:p>
      </dgm:t>
    </dgm:pt>
    <dgm:pt modelId="{8942A0D6-629D-440E-8877-B17B519CCC0D}">
      <dgm:prSet custT="1"/>
      <dgm:spPr/>
      <dgm:t>
        <a:bodyPr/>
        <a:lstStyle/>
        <a:p>
          <a:pPr rtl="1"/>
          <a:r>
            <a:rPr lang="en-US" sz="1800" b="1" dirty="0" smtClean="0">
              <a:solidFill>
                <a:srgbClr val="7030A0"/>
              </a:solidFill>
            </a:rPr>
            <a:t>LSTM Model </a:t>
          </a:r>
        </a:p>
      </dgm:t>
    </dgm:pt>
    <dgm:pt modelId="{9C57A9A2-77F2-4E12-8514-120207A75B3F}" type="par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82F78B53-0543-4B33-922C-C9B528BB1E94}" type="sibTrans" cxnId="{F56F363B-558C-4EFE-98A7-4733DE078B15}">
      <dgm:prSet/>
      <dgm:spPr/>
      <dgm:t>
        <a:bodyPr/>
        <a:lstStyle/>
        <a:p>
          <a:pPr rtl="1"/>
          <a:endParaRPr lang="ar-JO"/>
        </a:p>
      </dgm:t>
    </dgm:pt>
    <dgm:pt modelId="{BA826965-8FDB-4C6B-B841-10EBBA7D758B}" type="pres">
      <dgm:prSet presAssocID="{89B1156A-FD63-460A-AF36-324758DFD1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EG"/>
        </a:p>
      </dgm:t>
    </dgm:pt>
    <dgm:pt modelId="{3789A447-8A22-4A50-85B2-E1846326E0D0}" type="pres">
      <dgm:prSet presAssocID="{08CFCEFF-D317-40D5-A947-D5EAC5FA2F20}" presName="hierRoot1" presStyleCnt="0"/>
      <dgm:spPr/>
      <dgm:t>
        <a:bodyPr/>
        <a:lstStyle/>
        <a:p>
          <a:pPr rtl="1"/>
          <a:endParaRPr lang="ar-JO"/>
        </a:p>
      </dgm:t>
    </dgm:pt>
    <dgm:pt modelId="{0286330D-5A63-4EC3-8106-733BD64E808E}" type="pres">
      <dgm:prSet presAssocID="{08CFCEFF-D317-40D5-A947-D5EAC5FA2F20}" presName="composite" presStyleCnt="0"/>
      <dgm:spPr/>
      <dgm:t>
        <a:bodyPr/>
        <a:lstStyle/>
        <a:p>
          <a:pPr rtl="1"/>
          <a:endParaRPr lang="ar-JO"/>
        </a:p>
      </dgm:t>
    </dgm:pt>
    <dgm:pt modelId="{434BAECE-362C-4D53-93F2-48898F011F0E}" type="pres">
      <dgm:prSet presAssocID="{08CFCEFF-D317-40D5-A947-D5EAC5FA2F20}" presName="background" presStyleLbl="node0" presStyleIdx="0" presStyleCnt="1"/>
      <dgm:spPr/>
      <dgm:t>
        <a:bodyPr/>
        <a:lstStyle/>
        <a:p>
          <a:pPr rtl="1"/>
          <a:endParaRPr lang="ar-JO"/>
        </a:p>
      </dgm:t>
    </dgm:pt>
    <dgm:pt modelId="{B0683AC2-05D8-4292-B537-FA7579DD5ECE}" type="pres">
      <dgm:prSet presAssocID="{08CFCEFF-D317-40D5-A947-D5EAC5FA2F20}" presName="text" presStyleLbl="fgAcc0" presStyleIdx="0" presStyleCnt="1" custScaleX="22655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1172B542-8104-4E30-AF56-9BFB9621EC0C}" type="pres">
      <dgm:prSet presAssocID="{08CFCEFF-D317-40D5-A947-D5EAC5FA2F20}" presName="hierChild2" presStyleCnt="0"/>
      <dgm:spPr/>
      <dgm:t>
        <a:bodyPr/>
        <a:lstStyle/>
        <a:p>
          <a:pPr rtl="1"/>
          <a:endParaRPr lang="ar-JO"/>
        </a:p>
      </dgm:t>
    </dgm:pt>
    <dgm:pt modelId="{1C25ACEB-2B12-4AD5-876A-B010436D1A58}" type="pres">
      <dgm:prSet presAssocID="{2D41CDEA-B34B-400B-BEC1-498A8BC10364}" presName="Name10" presStyleLbl="parChTrans1D2" presStyleIdx="0" presStyleCnt="3"/>
      <dgm:spPr/>
      <dgm:t>
        <a:bodyPr/>
        <a:lstStyle/>
        <a:p>
          <a:pPr rtl="1"/>
          <a:endParaRPr lang="ar-EG"/>
        </a:p>
      </dgm:t>
    </dgm:pt>
    <dgm:pt modelId="{DA321CA2-971E-422B-AA62-07D67DF5A18F}" type="pres">
      <dgm:prSet presAssocID="{A5CE4278-9A80-40FB-AA6B-544C620B1347}" presName="hierRoot2" presStyleCnt="0"/>
      <dgm:spPr/>
      <dgm:t>
        <a:bodyPr/>
        <a:lstStyle/>
        <a:p>
          <a:pPr rtl="1"/>
          <a:endParaRPr lang="ar-JO"/>
        </a:p>
      </dgm:t>
    </dgm:pt>
    <dgm:pt modelId="{312F7844-D134-42ED-A72C-C2F62BA85BE5}" type="pres">
      <dgm:prSet presAssocID="{A5CE4278-9A80-40FB-AA6B-544C620B1347}" presName="composite2" presStyleCnt="0"/>
      <dgm:spPr/>
      <dgm:t>
        <a:bodyPr/>
        <a:lstStyle/>
        <a:p>
          <a:pPr rtl="1"/>
          <a:endParaRPr lang="ar-JO"/>
        </a:p>
      </dgm:t>
    </dgm:pt>
    <dgm:pt modelId="{93D93066-A9A5-4811-AA13-9C55FA362BF9}" type="pres">
      <dgm:prSet presAssocID="{A5CE4278-9A80-40FB-AA6B-544C620B1347}" presName="background2" presStyleLbl="node2" presStyleIdx="0" presStyleCnt="3"/>
      <dgm:spPr/>
      <dgm:t>
        <a:bodyPr/>
        <a:lstStyle/>
        <a:p>
          <a:pPr rtl="1"/>
          <a:endParaRPr lang="ar-JO"/>
        </a:p>
      </dgm:t>
    </dgm:pt>
    <dgm:pt modelId="{B4C2BDA7-393D-41C8-8358-4F95632BF3DC}" type="pres">
      <dgm:prSet presAssocID="{A5CE4278-9A80-40FB-AA6B-544C620B1347}" presName="text2" presStyleLbl="fgAcc2" presStyleIdx="0" presStyleCnt="3" custScaleX="110968" custScaleY="79454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EA712BE-DED5-4520-88BB-CFB79144FAA2}" type="pres">
      <dgm:prSet presAssocID="{A5CE4278-9A80-40FB-AA6B-544C620B1347}" presName="hierChild3" presStyleCnt="0"/>
      <dgm:spPr/>
      <dgm:t>
        <a:bodyPr/>
        <a:lstStyle/>
        <a:p>
          <a:pPr rtl="1"/>
          <a:endParaRPr lang="ar-JO"/>
        </a:p>
      </dgm:t>
    </dgm:pt>
    <dgm:pt modelId="{261D6D03-4EF2-4F05-AF52-5DB5995B69CE}" type="pres">
      <dgm:prSet presAssocID="{3023C0A8-9F6C-415B-9917-A2DBCB7D1488}" presName="Name10" presStyleLbl="parChTrans1D2" presStyleIdx="1" presStyleCnt="3"/>
      <dgm:spPr/>
      <dgm:t>
        <a:bodyPr/>
        <a:lstStyle/>
        <a:p>
          <a:pPr rtl="1"/>
          <a:endParaRPr lang="ar-EG"/>
        </a:p>
      </dgm:t>
    </dgm:pt>
    <dgm:pt modelId="{84AB79F7-767F-415A-96ED-766C22965306}" type="pres">
      <dgm:prSet presAssocID="{1B80D900-899E-43CF-AF5D-EC0DA9EC4DBF}" presName="hierRoot2" presStyleCnt="0"/>
      <dgm:spPr/>
      <dgm:t>
        <a:bodyPr/>
        <a:lstStyle/>
        <a:p>
          <a:pPr rtl="1"/>
          <a:endParaRPr lang="ar-JO"/>
        </a:p>
      </dgm:t>
    </dgm:pt>
    <dgm:pt modelId="{CB49A7AD-24F7-4537-AD46-E1F982A2CC17}" type="pres">
      <dgm:prSet presAssocID="{1B80D900-899E-43CF-AF5D-EC0DA9EC4DBF}" presName="composite2" presStyleCnt="0"/>
      <dgm:spPr/>
      <dgm:t>
        <a:bodyPr/>
        <a:lstStyle/>
        <a:p>
          <a:pPr rtl="1"/>
          <a:endParaRPr lang="ar-JO"/>
        </a:p>
      </dgm:t>
    </dgm:pt>
    <dgm:pt modelId="{8F85793E-8E33-4A2E-8196-6B94A800EB0B}" type="pres">
      <dgm:prSet presAssocID="{1B80D900-899E-43CF-AF5D-EC0DA9EC4DBF}" presName="background2" presStyleLbl="node2" presStyleIdx="1" presStyleCnt="3"/>
      <dgm:spPr/>
      <dgm:t>
        <a:bodyPr/>
        <a:lstStyle/>
        <a:p>
          <a:pPr rtl="1"/>
          <a:endParaRPr lang="ar-JO"/>
        </a:p>
      </dgm:t>
    </dgm:pt>
    <dgm:pt modelId="{427212EA-BED1-4331-A490-4D6DA7FA4E90}" type="pres">
      <dgm:prSet presAssocID="{1B80D900-899E-43CF-AF5D-EC0DA9EC4DBF}" presName="text2" presStyleLbl="fgAcc2" presStyleIdx="1" presStyleCnt="3" custScaleX="109511" custScaleY="65969" custLinFactNeighborX="2301" custLinFactNeighborY="2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83B92788-BDA3-4116-8650-55760FB368C6}" type="pres">
      <dgm:prSet presAssocID="{1B80D900-899E-43CF-AF5D-EC0DA9EC4DBF}" presName="hierChild3" presStyleCnt="0"/>
      <dgm:spPr/>
      <dgm:t>
        <a:bodyPr/>
        <a:lstStyle/>
        <a:p>
          <a:pPr rtl="1"/>
          <a:endParaRPr lang="ar-JO"/>
        </a:p>
      </dgm:t>
    </dgm:pt>
    <dgm:pt modelId="{F6E68929-E832-4D75-BE1B-9AC2B4A72C54}" type="pres">
      <dgm:prSet presAssocID="{9C57A9A2-77F2-4E12-8514-120207A75B3F}" presName="Name10" presStyleLbl="parChTrans1D2" presStyleIdx="2" presStyleCnt="3"/>
      <dgm:spPr/>
      <dgm:t>
        <a:bodyPr/>
        <a:lstStyle/>
        <a:p>
          <a:pPr rtl="1"/>
          <a:endParaRPr lang="ar-JO"/>
        </a:p>
      </dgm:t>
    </dgm:pt>
    <dgm:pt modelId="{EC80880B-9FBE-43F7-A2D8-F52278BA759A}" type="pres">
      <dgm:prSet presAssocID="{8942A0D6-629D-440E-8877-B17B519CCC0D}" presName="hierRoot2" presStyleCnt="0"/>
      <dgm:spPr/>
    </dgm:pt>
    <dgm:pt modelId="{9E35D484-0276-423A-9BD6-67C22C4C0AF2}" type="pres">
      <dgm:prSet presAssocID="{8942A0D6-629D-440E-8877-B17B519CCC0D}" presName="composite2" presStyleCnt="0"/>
      <dgm:spPr/>
    </dgm:pt>
    <dgm:pt modelId="{EFB1DB95-6279-4857-B035-4C7797DC8FAB}" type="pres">
      <dgm:prSet presAssocID="{8942A0D6-629D-440E-8877-B17B519CCC0D}" presName="background2" presStyleLbl="node2" presStyleIdx="2" presStyleCnt="3"/>
      <dgm:spPr/>
    </dgm:pt>
    <dgm:pt modelId="{C72149F0-C662-42CE-B296-A0342A93A031}" type="pres">
      <dgm:prSet presAssocID="{8942A0D6-629D-440E-8877-B17B519CCC0D}" presName="text2" presStyleLbl="fgAcc2" presStyleIdx="2" presStyleCnt="3" custScaleX="109511" custScaleY="79454" custLinFactNeighborX="2301" custLinFactNeighborY="26">
        <dgm:presLayoutVars>
          <dgm:chPref val="3"/>
        </dgm:presLayoutVars>
      </dgm:prSet>
      <dgm:spPr/>
      <dgm:t>
        <a:bodyPr/>
        <a:lstStyle/>
        <a:p>
          <a:pPr rtl="1"/>
          <a:endParaRPr lang="ar-JO"/>
        </a:p>
      </dgm:t>
    </dgm:pt>
    <dgm:pt modelId="{96CECEDA-C85D-4AEF-8C81-63E3495C19E2}" type="pres">
      <dgm:prSet presAssocID="{8942A0D6-629D-440E-8877-B17B519CCC0D}" presName="hierChild3" presStyleCnt="0"/>
      <dgm:spPr/>
    </dgm:pt>
  </dgm:ptLst>
  <dgm:cxnLst>
    <dgm:cxn modelId="{DD22A4C9-FCF1-4ECC-9535-8FEE17B5C4F0}" type="presOf" srcId="{89B1156A-FD63-460A-AF36-324758DFD15E}" destId="{BA826965-8FDB-4C6B-B841-10EBBA7D758B}" srcOrd="0" destOrd="0" presId="urn:microsoft.com/office/officeart/2005/8/layout/hierarchy1"/>
    <dgm:cxn modelId="{DA3D6276-42C9-48F9-8B86-B9A320FF76C9}" type="presOf" srcId="{3023C0A8-9F6C-415B-9917-A2DBCB7D1488}" destId="{261D6D03-4EF2-4F05-AF52-5DB5995B69CE}" srcOrd="0" destOrd="0" presId="urn:microsoft.com/office/officeart/2005/8/layout/hierarchy1"/>
    <dgm:cxn modelId="{19E37CEE-4998-4156-A65D-1327405EF22A}" type="presOf" srcId="{1B80D900-899E-43CF-AF5D-EC0DA9EC4DBF}" destId="{427212EA-BED1-4331-A490-4D6DA7FA4E90}" srcOrd="0" destOrd="0" presId="urn:microsoft.com/office/officeart/2005/8/layout/hierarchy1"/>
    <dgm:cxn modelId="{4065F0E0-A464-41FD-AE34-109BF32D83F4}" srcId="{89B1156A-FD63-460A-AF36-324758DFD15E}" destId="{08CFCEFF-D317-40D5-A947-D5EAC5FA2F20}" srcOrd="0" destOrd="0" parTransId="{7728CFBC-C88D-41E8-B0C2-3A7A3FACFB46}" sibTransId="{B69489B2-CFF3-4785-A150-AAA8EB6FBAEB}"/>
    <dgm:cxn modelId="{7A4E761C-FD27-4143-991D-70357B485E93}" type="presOf" srcId="{8942A0D6-629D-440E-8877-B17B519CCC0D}" destId="{C72149F0-C662-42CE-B296-A0342A93A031}" srcOrd="0" destOrd="0" presId="urn:microsoft.com/office/officeart/2005/8/layout/hierarchy1"/>
    <dgm:cxn modelId="{D85ECE33-AC3E-43E0-B2BD-0016B7A5E2A3}" srcId="{08CFCEFF-D317-40D5-A947-D5EAC5FA2F20}" destId="{1B80D900-899E-43CF-AF5D-EC0DA9EC4DBF}" srcOrd="1" destOrd="0" parTransId="{3023C0A8-9F6C-415B-9917-A2DBCB7D1488}" sibTransId="{A85DA6B3-E461-4806-BDD2-49F1D250B46D}"/>
    <dgm:cxn modelId="{F56F363B-558C-4EFE-98A7-4733DE078B15}" srcId="{08CFCEFF-D317-40D5-A947-D5EAC5FA2F20}" destId="{8942A0D6-629D-440E-8877-B17B519CCC0D}" srcOrd="2" destOrd="0" parTransId="{9C57A9A2-77F2-4E12-8514-120207A75B3F}" sibTransId="{82F78B53-0543-4B33-922C-C9B528BB1E94}"/>
    <dgm:cxn modelId="{CC1AF9AF-4175-4C3A-AA47-BB5307EA7DCC}" type="presOf" srcId="{2D41CDEA-B34B-400B-BEC1-498A8BC10364}" destId="{1C25ACEB-2B12-4AD5-876A-B010436D1A58}" srcOrd="0" destOrd="0" presId="urn:microsoft.com/office/officeart/2005/8/layout/hierarchy1"/>
    <dgm:cxn modelId="{0BCD235F-8B2F-4C65-89A0-A318BAFF5971}" type="presOf" srcId="{08CFCEFF-D317-40D5-A947-D5EAC5FA2F20}" destId="{B0683AC2-05D8-4292-B537-FA7579DD5ECE}" srcOrd="0" destOrd="0" presId="urn:microsoft.com/office/officeart/2005/8/layout/hierarchy1"/>
    <dgm:cxn modelId="{12D89C62-C180-4F05-BEC1-A07A37375907}" type="presOf" srcId="{9C57A9A2-77F2-4E12-8514-120207A75B3F}" destId="{F6E68929-E832-4D75-BE1B-9AC2B4A72C54}" srcOrd="0" destOrd="0" presId="urn:microsoft.com/office/officeart/2005/8/layout/hierarchy1"/>
    <dgm:cxn modelId="{CF00A67A-CE02-4177-9450-223D6CDA9DDD}" type="presOf" srcId="{A5CE4278-9A80-40FB-AA6B-544C620B1347}" destId="{B4C2BDA7-393D-41C8-8358-4F95632BF3DC}" srcOrd="0" destOrd="0" presId="urn:microsoft.com/office/officeart/2005/8/layout/hierarchy1"/>
    <dgm:cxn modelId="{2BAE2F17-A1E2-4588-B723-89DDC1F9C789}" srcId="{08CFCEFF-D317-40D5-A947-D5EAC5FA2F20}" destId="{A5CE4278-9A80-40FB-AA6B-544C620B1347}" srcOrd="0" destOrd="0" parTransId="{2D41CDEA-B34B-400B-BEC1-498A8BC10364}" sibTransId="{76BA0C3A-5228-4AC0-A7D3-2541ECB6B550}"/>
    <dgm:cxn modelId="{E0F8296A-3935-47D5-8250-11C905B11043}" type="presParOf" srcId="{BA826965-8FDB-4C6B-B841-10EBBA7D758B}" destId="{3789A447-8A22-4A50-85B2-E1846326E0D0}" srcOrd="0" destOrd="0" presId="urn:microsoft.com/office/officeart/2005/8/layout/hierarchy1"/>
    <dgm:cxn modelId="{3B86C094-7466-459D-8581-810ABBCD911F}" type="presParOf" srcId="{3789A447-8A22-4A50-85B2-E1846326E0D0}" destId="{0286330D-5A63-4EC3-8106-733BD64E808E}" srcOrd="0" destOrd="0" presId="urn:microsoft.com/office/officeart/2005/8/layout/hierarchy1"/>
    <dgm:cxn modelId="{8B9AEE82-68B9-4B33-AB4B-5502686898BF}" type="presParOf" srcId="{0286330D-5A63-4EC3-8106-733BD64E808E}" destId="{434BAECE-362C-4D53-93F2-48898F011F0E}" srcOrd="0" destOrd="0" presId="urn:microsoft.com/office/officeart/2005/8/layout/hierarchy1"/>
    <dgm:cxn modelId="{5DCD0ED5-B42D-4A3E-A35B-7E233566A185}" type="presParOf" srcId="{0286330D-5A63-4EC3-8106-733BD64E808E}" destId="{B0683AC2-05D8-4292-B537-FA7579DD5ECE}" srcOrd="1" destOrd="0" presId="urn:microsoft.com/office/officeart/2005/8/layout/hierarchy1"/>
    <dgm:cxn modelId="{A8614D9D-0D18-497E-B35F-CECF036060CD}" type="presParOf" srcId="{3789A447-8A22-4A50-85B2-E1846326E0D0}" destId="{1172B542-8104-4E30-AF56-9BFB9621EC0C}" srcOrd="1" destOrd="0" presId="urn:microsoft.com/office/officeart/2005/8/layout/hierarchy1"/>
    <dgm:cxn modelId="{75B60910-BB45-4817-8D2D-4A60C75B23E8}" type="presParOf" srcId="{1172B542-8104-4E30-AF56-9BFB9621EC0C}" destId="{1C25ACEB-2B12-4AD5-876A-B010436D1A58}" srcOrd="0" destOrd="0" presId="urn:microsoft.com/office/officeart/2005/8/layout/hierarchy1"/>
    <dgm:cxn modelId="{12D8232F-8A37-4818-AE49-7621E2611E4E}" type="presParOf" srcId="{1172B542-8104-4E30-AF56-9BFB9621EC0C}" destId="{DA321CA2-971E-422B-AA62-07D67DF5A18F}" srcOrd="1" destOrd="0" presId="urn:microsoft.com/office/officeart/2005/8/layout/hierarchy1"/>
    <dgm:cxn modelId="{66502795-0B86-4650-A5F7-2F9318698D84}" type="presParOf" srcId="{DA321CA2-971E-422B-AA62-07D67DF5A18F}" destId="{312F7844-D134-42ED-A72C-C2F62BA85BE5}" srcOrd="0" destOrd="0" presId="urn:microsoft.com/office/officeart/2005/8/layout/hierarchy1"/>
    <dgm:cxn modelId="{5DA840FA-D5B9-4788-BBEA-E6E748E1869C}" type="presParOf" srcId="{312F7844-D134-42ED-A72C-C2F62BA85BE5}" destId="{93D93066-A9A5-4811-AA13-9C55FA362BF9}" srcOrd="0" destOrd="0" presId="urn:microsoft.com/office/officeart/2005/8/layout/hierarchy1"/>
    <dgm:cxn modelId="{9F779FC9-76FF-463A-8A8F-268E1B7F2256}" type="presParOf" srcId="{312F7844-D134-42ED-A72C-C2F62BA85BE5}" destId="{B4C2BDA7-393D-41C8-8358-4F95632BF3DC}" srcOrd="1" destOrd="0" presId="urn:microsoft.com/office/officeart/2005/8/layout/hierarchy1"/>
    <dgm:cxn modelId="{FDE55923-A02B-4A78-8B1C-6FA2A4215B82}" type="presParOf" srcId="{DA321CA2-971E-422B-AA62-07D67DF5A18F}" destId="{DEA712BE-DED5-4520-88BB-CFB79144FAA2}" srcOrd="1" destOrd="0" presId="urn:microsoft.com/office/officeart/2005/8/layout/hierarchy1"/>
    <dgm:cxn modelId="{EB935255-E617-48A8-90B0-557AB678C938}" type="presParOf" srcId="{1172B542-8104-4E30-AF56-9BFB9621EC0C}" destId="{261D6D03-4EF2-4F05-AF52-5DB5995B69CE}" srcOrd="2" destOrd="0" presId="urn:microsoft.com/office/officeart/2005/8/layout/hierarchy1"/>
    <dgm:cxn modelId="{EEBB9E53-0AEB-4E19-9469-34A75B4A714E}" type="presParOf" srcId="{1172B542-8104-4E30-AF56-9BFB9621EC0C}" destId="{84AB79F7-767F-415A-96ED-766C22965306}" srcOrd="3" destOrd="0" presId="urn:microsoft.com/office/officeart/2005/8/layout/hierarchy1"/>
    <dgm:cxn modelId="{49C5550B-9DED-4B18-B5A9-BBCB5ABD7D17}" type="presParOf" srcId="{84AB79F7-767F-415A-96ED-766C22965306}" destId="{CB49A7AD-24F7-4537-AD46-E1F982A2CC17}" srcOrd="0" destOrd="0" presId="urn:microsoft.com/office/officeart/2005/8/layout/hierarchy1"/>
    <dgm:cxn modelId="{0E59A170-E09C-4153-992A-8D7A3425FC3C}" type="presParOf" srcId="{CB49A7AD-24F7-4537-AD46-E1F982A2CC17}" destId="{8F85793E-8E33-4A2E-8196-6B94A800EB0B}" srcOrd="0" destOrd="0" presId="urn:microsoft.com/office/officeart/2005/8/layout/hierarchy1"/>
    <dgm:cxn modelId="{9F9A20B1-4D11-4ABD-9450-A143323C1FE8}" type="presParOf" srcId="{CB49A7AD-24F7-4537-AD46-E1F982A2CC17}" destId="{427212EA-BED1-4331-A490-4D6DA7FA4E90}" srcOrd="1" destOrd="0" presId="urn:microsoft.com/office/officeart/2005/8/layout/hierarchy1"/>
    <dgm:cxn modelId="{C0C89997-F7B1-4410-A6B9-60E5CF5D4CC1}" type="presParOf" srcId="{84AB79F7-767F-415A-96ED-766C22965306}" destId="{83B92788-BDA3-4116-8650-55760FB368C6}" srcOrd="1" destOrd="0" presId="urn:microsoft.com/office/officeart/2005/8/layout/hierarchy1"/>
    <dgm:cxn modelId="{5373E912-B3D9-418B-B861-B42474418E50}" type="presParOf" srcId="{1172B542-8104-4E30-AF56-9BFB9621EC0C}" destId="{F6E68929-E832-4D75-BE1B-9AC2B4A72C54}" srcOrd="4" destOrd="0" presId="urn:microsoft.com/office/officeart/2005/8/layout/hierarchy1"/>
    <dgm:cxn modelId="{128FDBA5-B8B8-4603-9B8E-F24E8274FD39}" type="presParOf" srcId="{1172B542-8104-4E30-AF56-9BFB9621EC0C}" destId="{EC80880B-9FBE-43F7-A2D8-F52278BA759A}" srcOrd="5" destOrd="0" presId="urn:microsoft.com/office/officeart/2005/8/layout/hierarchy1"/>
    <dgm:cxn modelId="{49E62F21-DE1D-4667-B02F-60E421ACA9A4}" type="presParOf" srcId="{EC80880B-9FBE-43F7-A2D8-F52278BA759A}" destId="{9E35D484-0276-423A-9BD6-67C22C4C0AF2}" srcOrd="0" destOrd="0" presId="urn:microsoft.com/office/officeart/2005/8/layout/hierarchy1"/>
    <dgm:cxn modelId="{F3FE02D3-238B-41C0-969F-5C2F244FFDD8}" type="presParOf" srcId="{9E35D484-0276-423A-9BD6-67C22C4C0AF2}" destId="{EFB1DB95-6279-4857-B035-4C7797DC8FAB}" srcOrd="0" destOrd="0" presId="urn:microsoft.com/office/officeart/2005/8/layout/hierarchy1"/>
    <dgm:cxn modelId="{6ADE3916-DD97-475A-95BF-2E42EF3D05C0}" type="presParOf" srcId="{9E35D484-0276-423A-9BD6-67C22C4C0AF2}" destId="{C72149F0-C662-42CE-B296-A0342A93A031}" srcOrd="1" destOrd="0" presId="urn:microsoft.com/office/officeart/2005/8/layout/hierarchy1"/>
    <dgm:cxn modelId="{BDD0AB06-28AA-4D77-954B-2181776F22E5}" type="presParOf" srcId="{EC80880B-9FBE-43F7-A2D8-F52278BA759A}" destId="{96CECEDA-C85D-4AEF-8C81-63E3495C19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68929-E832-4D75-BE1B-9AC2B4A72C54}">
      <dsp:nvSpPr>
        <dsp:cNvPr id="0" name=""/>
        <dsp:cNvSpPr/>
      </dsp:nvSpPr>
      <dsp:spPr>
        <a:xfrm>
          <a:off x="3951245" y="2707822"/>
          <a:ext cx="2796060" cy="613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482"/>
              </a:lnTo>
              <a:lnTo>
                <a:pt x="2796060" y="418482"/>
              </a:lnTo>
              <a:lnTo>
                <a:pt x="2796060" y="6139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D6D03-4EF2-4F05-AF52-5DB5995B69CE}">
      <dsp:nvSpPr>
        <dsp:cNvPr id="0" name=""/>
        <dsp:cNvSpPr/>
      </dsp:nvSpPr>
      <dsp:spPr>
        <a:xfrm>
          <a:off x="3905525" y="2707822"/>
          <a:ext cx="91440" cy="613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482"/>
              </a:lnTo>
              <a:lnTo>
                <a:pt x="109633" y="418482"/>
              </a:lnTo>
              <a:lnTo>
                <a:pt x="109633" y="6139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5ACEB-2B12-4AD5-876A-B010436D1A58}">
      <dsp:nvSpPr>
        <dsp:cNvPr id="0" name=""/>
        <dsp:cNvSpPr/>
      </dsp:nvSpPr>
      <dsp:spPr>
        <a:xfrm>
          <a:off x="1172050" y="2707822"/>
          <a:ext cx="2779195" cy="613575"/>
        </a:xfrm>
        <a:custGeom>
          <a:avLst/>
          <a:gdLst/>
          <a:ahLst/>
          <a:cxnLst/>
          <a:rect l="0" t="0" r="0" b="0"/>
          <a:pathLst>
            <a:path>
              <a:moveTo>
                <a:pt x="2779195" y="0"/>
              </a:moveTo>
              <a:lnTo>
                <a:pt x="2779195" y="418133"/>
              </a:lnTo>
              <a:lnTo>
                <a:pt x="0" y="418133"/>
              </a:lnTo>
              <a:lnTo>
                <a:pt x="0" y="6135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BAECE-362C-4D53-93F2-48898F011F0E}">
      <dsp:nvSpPr>
        <dsp:cNvPr id="0" name=""/>
        <dsp:cNvSpPr/>
      </dsp:nvSpPr>
      <dsp:spPr>
        <a:xfrm>
          <a:off x="1561413" y="1368153"/>
          <a:ext cx="4779664" cy="1339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83AC2-05D8-4292-B537-FA7579DD5ECE}">
      <dsp:nvSpPr>
        <dsp:cNvPr id="0" name=""/>
        <dsp:cNvSpPr/>
      </dsp:nvSpPr>
      <dsp:spPr>
        <a:xfrm>
          <a:off x="1795826" y="1590845"/>
          <a:ext cx="4779664" cy="133966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B050"/>
              </a:solidFill>
              <a:latin typeface="Andalus" panose="02020603050405020304" pitchFamily="18" charset="-78"/>
              <a:cs typeface="Andalus" panose="02020603050405020304" pitchFamily="18" charset="-78"/>
            </a:rPr>
            <a:t>Arabic Sentiment Analysis Using LSTM</a:t>
          </a:r>
          <a:endParaRPr lang="ar-EG" sz="2800" b="1" kern="1200" dirty="0">
            <a:solidFill>
              <a:srgbClr val="00B050"/>
            </a:solidFill>
          </a:endParaRPr>
        </a:p>
      </dsp:txBody>
      <dsp:txXfrm>
        <a:off x="1835064" y="1630083"/>
        <a:ext cx="4701188" cy="1261192"/>
      </dsp:txXfrm>
    </dsp:sp>
    <dsp:sp modelId="{93D93066-A9A5-4811-AA13-9C55FA362BF9}">
      <dsp:nvSpPr>
        <dsp:cNvPr id="0" name=""/>
        <dsp:cNvSpPr/>
      </dsp:nvSpPr>
      <dsp:spPr>
        <a:xfrm>
          <a:off x="1496" y="3321397"/>
          <a:ext cx="2341108" cy="10644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2BDA7-393D-41C8-8358-4F95632BF3DC}">
      <dsp:nvSpPr>
        <dsp:cNvPr id="0" name=""/>
        <dsp:cNvSpPr/>
      </dsp:nvSpPr>
      <dsp:spPr>
        <a:xfrm>
          <a:off x="235908" y="3544089"/>
          <a:ext cx="2341108" cy="10644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rgbClr val="7030A0"/>
              </a:solidFill>
            </a:rPr>
            <a:t>Natural </a:t>
          </a:r>
          <a:r>
            <a:rPr lang="en-US" sz="1800" b="1" kern="1200" dirty="0" smtClean="0">
              <a:solidFill>
                <a:srgbClr val="7030A0"/>
              </a:solidFill>
            </a:rPr>
            <a:t>Language Processing(NLP)</a:t>
          </a:r>
          <a:endParaRPr lang="ar-EG" sz="1800" b="1" kern="1200" dirty="0">
            <a:solidFill>
              <a:srgbClr val="7030A0"/>
            </a:solidFill>
            <a:cs typeface="+mj-cs"/>
          </a:endParaRPr>
        </a:p>
      </dsp:txBody>
      <dsp:txXfrm>
        <a:off x="267084" y="3575265"/>
        <a:ext cx="2278756" cy="1002068"/>
      </dsp:txXfrm>
    </dsp:sp>
    <dsp:sp modelId="{8F85793E-8E33-4A2E-8196-6B94A800EB0B}">
      <dsp:nvSpPr>
        <dsp:cNvPr id="0" name=""/>
        <dsp:cNvSpPr/>
      </dsp:nvSpPr>
      <dsp:spPr>
        <a:xfrm>
          <a:off x="2859974" y="3321746"/>
          <a:ext cx="2310369" cy="883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212EA-BED1-4331-A490-4D6DA7FA4E90}">
      <dsp:nvSpPr>
        <dsp:cNvPr id="0" name=""/>
        <dsp:cNvSpPr/>
      </dsp:nvSpPr>
      <dsp:spPr>
        <a:xfrm>
          <a:off x="3094387" y="3544438"/>
          <a:ext cx="2310369" cy="8837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7030A0"/>
              </a:solidFill>
            </a:rPr>
            <a:t>Word Embedding </a:t>
          </a:r>
        </a:p>
      </dsp:txBody>
      <dsp:txXfrm>
        <a:off x="3120272" y="3570323"/>
        <a:ext cx="2258599" cy="831996"/>
      </dsp:txXfrm>
    </dsp:sp>
    <dsp:sp modelId="{EFB1DB95-6279-4857-B035-4C7797DC8FAB}">
      <dsp:nvSpPr>
        <dsp:cNvPr id="0" name=""/>
        <dsp:cNvSpPr/>
      </dsp:nvSpPr>
      <dsp:spPr>
        <a:xfrm>
          <a:off x="5592121" y="3321746"/>
          <a:ext cx="2310369" cy="10644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149F0-C662-42CE-B296-A0342A93A031}">
      <dsp:nvSpPr>
        <dsp:cNvPr id="0" name=""/>
        <dsp:cNvSpPr/>
      </dsp:nvSpPr>
      <dsp:spPr>
        <a:xfrm>
          <a:off x="5826534" y="3544438"/>
          <a:ext cx="2310369" cy="10644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7030A0"/>
              </a:solidFill>
            </a:rPr>
            <a:t>LSTM Model </a:t>
          </a:r>
        </a:p>
      </dsp:txBody>
      <dsp:txXfrm>
        <a:off x="5857710" y="3575614"/>
        <a:ext cx="2248017" cy="100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6AE6-0C68-4D69-B935-2936D940C9F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8CAB5-C1BC-4F2A-B9BD-632A057E2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8CAB5-C1BC-4F2A-B9BD-632A057E23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8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8BDBEF-F07E-4886-9B8F-011A2F03395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C57DC8-5A58-4A8C-A28A-C6EEB73137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653" y="5068623"/>
            <a:ext cx="7073448" cy="1248888"/>
          </a:xfrm>
        </p:spPr>
        <p:txBody>
          <a:bodyPr>
            <a:normAutofit/>
          </a:bodyPr>
          <a:lstStyle/>
          <a:p>
            <a:r>
              <a:rPr lang="en-US" sz="2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Under 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Supervision </a:t>
            </a:r>
            <a:r>
              <a:rPr lang="en-US" sz="20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of:</a:t>
            </a:r>
          </a:p>
          <a:p>
            <a:r>
              <a:rPr lang="en-US" sz="2400" b="1" i="1" dirty="0" smtClean="0">
                <a:solidFill>
                  <a:schemeClr val="accent2">
                    <a:lumMod val="50000"/>
                  </a:schemeClr>
                </a:solidFill>
              </a:rPr>
              <a:t>Associate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Prof</a:t>
            </a:r>
            <a:r>
              <a:rPr lang="ar-EG" sz="2400" b="1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</a:rPr>
              <a:t>Ammar Mohamed</a:t>
            </a:r>
          </a:p>
          <a:p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348880"/>
            <a:ext cx="8784976" cy="1296144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Arabic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Sentiment Analysis Using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LSTM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4" y="4007955"/>
            <a:ext cx="6516687" cy="137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2047" y="39410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Faculty of Graduate Studies for Statistical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Research– Cairo University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Future\Desktop\main-qimg-e700750e00b296d1f9d583473a25e1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95" y="626470"/>
            <a:ext cx="2044132" cy="143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483768" y="6464823"/>
            <a:ext cx="3744416" cy="39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Rania Abd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EL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Monam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Kora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191098" y="6448842"/>
            <a:ext cx="1753240" cy="393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13 /7/2019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2" descr="65909563_2399241723447273_1197171019354210304_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8428"/>
            <a:ext cx="14763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5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276872"/>
            <a:ext cx="5616624" cy="2304256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LSTM code </a:t>
            </a:r>
            <a:endParaRPr lang="ar-JO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27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E:\graph in my paper\999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3"/>
            <a:ext cx="7321797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5736" y="6201342"/>
            <a:ext cx="5534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Sentiment Analysis with </a:t>
            </a:r>
            <a:r>
              <a:rPr lang="en-US" sz="2400" b="1" dirty="0" smtClean="0">
                <a:solidFill>
                  <a:srgbClr val="C00000"/>
                </a:solidFill>
              </a:rPr>
              <a:t>LSTM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3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solidFill>
                  <a:srgbClr val="CC9900"/>
                </a:solidFill>
              </a:rPr>
              <a:t>1-Load Data (corpus) </a:t>
            </a:r>
            <a:endParaRPr lang="ar-JO" sz="3200" dirty="0">
              <a:solidFill>
                <a:srgbClr val="CC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340768"/>
            <a:ext cx="7848872" cy="518457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Consist </a:t>
            </a:r>
            <a:r>
              <a:rPr lang="en-US" dirty="0"/>
              <a:t>of : Colloquial Arabic </a:t>
            </a:r>
            <a:r>
              <a:rPr lang="en-US" dirty="0" smtClean="0"/>
              <a:t>language.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Text + label (pos., </a:t>
            </a:r>
            <a:r>
              <a:rPr lang="en-US" dirty="0" err="1"/>
              <a:t>neg</a:t>
            </a:r>
            <a:r>
              <a:rPr lang="en-US" dirty="0" smtClean="0"/>
              <a:t>.,neutral).</a:t>
            </a: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Excel sheet.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Libraries can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be used in python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pandas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B050"/>
                </a:solidFill>
              </a:rPr>
              <a:t>Numpy</a:t>
            </a:r>
            <a:endParaRPr lang="en-US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err="1">
                <a:solidFill>
                  <a:srgbClr val="00B050"/>
                </a:solidFill>
              </a:rPr>
              <a:t>xlrd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B050"/>
                </a:solidFill>
              </a:rPr>
              <a:t>keras</a:t>
            </a:r>
            <a:endParaRPr lang="en-US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B050"/>
                </a:solidFill>
              </a:rPr>
              <a:t>Matplotlib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45720" indent="0">
              <a:buNone/>
            </a:pP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8850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488832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rgbClr val="CC9900"/>
                </a:solidFill>
              </a:rPr>
              <a:t>2- preprocessing (Handling data)</a:t>
            </a:r>
            <a:endParaRPr lang="ar-J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1844824"/>
            <a:ext cx="7200800" cy="410445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Tokenization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 Normalization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Stop </a:t>
            </a:r>
            <a:r>
              <a:rPr lang="en-US" sz="2800" dirty="0">
                <a:solidFill>
                  <a:srgbClr val="0070C0"/>
                </a:solidFill>
              </a:rPr>
              <a:t>words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Stemming                                 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70C0"/>
                </a:solidFill>
              </a:rPr>
              <a:t>Part </a:t>
            </a:r>
            <a:r>
              <a:rPr lang="en-US" sz="2800" dirty="0">
                <a:solidFill>
                  <a:srgbClr val="0070C0"/>
                </a:solidFill>
              </a:rPr>
              <a:t>of speech</a:t>
            </a:r>
            <a:endParaRPr lang="ar-JO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764704"/>
            <a:ext cx="8352928" cy="54006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Tokenization </a:t>
            </a:r>
            <a:r>
              <a:rPr lang="en-US" sz="2000" dirty="0" smtClean="0"/>
              <a:t>is </a:t>
            </a:r>
            <a:r>
              <a:rPr lang="en-US" sz="2000" dirty="0"/>
              <a:t>breaking the sentence into words and punctuation, and it is the first step to processing text.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Includes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itchFamily="2" charset="2"/>
              <a:buChar char="ü"/>
            </a:pPr>
            <a:r>
              <a:rPr lang="en-US" sz="2000" dirty="0"/>
              <a:t>Sent tokenize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/>
              <a:t>Word tokenize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8495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836712"/>
            <a:ext cx="8604448" cy="51845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Normalization</a:t>
            </a:r>
            <a:r>
              <a:rPr lang="en-US" sz="2000" dirty="0" smtClean="0"/>
              <a:t> </a:t>
            </a:r>
            <a:r>
              <a:rPr lang="en-US" sz="2000" dirty="0"/>
              <a:t>is the process that consist of</a:t>
            </a:r>
            <a:r>
              <a:rPr lang="en-US" sz="2000" dirty="0" smtClean="0"/>
              <a:t>:</a:t>
            </a:r>
          </a:p>
          <a:p>
            <a:pPr marL="4572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- Remove any punctuation such as (</a:t>
            </a:r>
            <a:r>
              <a:rPr lang="en-US" sz="2000" dirty="0">
                <a:solidFill>
                  <a:srgbClr val="00B050"/>
                </a:solidFill>
              </a:rPr>
              <a:t>" ",' '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                  - Remove any short vowels such as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ar-SA" sz="2000" dirty="0">
                <a:solidFill>
                  <a:srgbClr val="00B050"/>
                </a:solidFill>
              </a:rPr>
              <a:t> ُ  </a:t>
            </a:r>
            <a:r>
              <a:rPr lang="ar-EG" sz="2000" dirty="0">
                <a:solidFill>
                  <a:srgbClr val="00B050"/>
                </a:solidFill>
              </a:rPr>
              <a:t>ِ ٌ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                  - Remove non-letters such as ( </a:t>
            </a:r>
            <a:r>
              <a:rPr lang="en-US" sz="2000" dirty="0">
                <a:solidFill>
                  <a:srgbClr val="00B050"/>
                </a:solidFill>
              </a:rPr>
              <a:t>% # $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>                  - Replace  </a:t>
            </a:r>
            <a:r>
              <a:rPr lang="ar-SA" sz="2000" dirty="0">
                <a:solidFill>
                  <a:srgbClr val="00B050"/>
                </a:solidFill>
              </a:rPr>
              <a:t>إ,أ,آ</a:t>
            </a:r>
            <a:r>
              <a:rPr lang="en-US" sz="2000" dirty="0"/>
              <a:t> with bare </a:t>
            </a:r>
            <a:r>
              <a:rPr lang="en-US" sz="2000" dirty="0" err="1"/>
              <a:t>alif</a:t>
            </a:r>
            <a:r>
              <a:rPr lang="en-US" sz="2000" dirty="0"/>
              <a:t> (</a:t>
            </a:r>
            <a:r>
              <a:rPr lang="ar-SA" sz="2000" dirty="0">
                <a:solidFill>
                  <a:srgbClr val="00B050"/>
                </a:solidFill>
              </a:rPr>
              <a:t>ا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                  - Remove </a:t>
            </a:r>
            <a:r>
              <a:rPr lang="en-US" sz="2000" dirty="0" err="1"/>
              <a:t>Tatweel</a:t>
            </a:r>
            <a:r>
              <a:rPr lang="en-US" sz="2000" dirty="0"/>
              <a:t>  </a:t>
            </a:r>
            <a:r>
              <a:rPr lang="ar-EG" sz="2000" dirty="0"/>
              <a:t>ــــــ</a:t>
            </a:r>
            <a:r>
              <a:rPr lang="en-US" sz="2000" dirty="0"/>
              <a:t>such as (</a:t>
            </a:r>
            <a:r>
              <a:rPr lang="ar-EG" sz="2000" dirty="0">
                <a:solidFill>
                  <a:srgbClr val="00B050"/>
                </a:solidFill>
              </a:rPr>
              <a:t>كثيــــــــــر</a:t>
            </a:r>
            <a:r>
              <a:rPr lang="en-US" sz="2000" dirty="0" smtClean="0"/>
              <a:t>) </a:t>
            </a:r>
            <a:r>
              <a:rPr lang="tr-TR" sz="2000" dirty="0"/>
              <a:t>becomes </a:t>
            </a:r>
            <a:r>
              <a:rPr lang="en-US" sz="2000" dirty="0" smtClean="0"/>
              <a:t>   (</a:t>
            </a:r>
            <a:r>
              <a:rPr lang="ar-EG" sz="2000" dirty="0">
                <a:solidFill>
                  <a:srgbClr val="00B050"/>
                </a:solidFill>
              </a:rPr>
              <a:t>كتير</a:t>
            </a:r>
            <a:r>
              <a:rPr lang="en-US" sz="2000" dirty="0" smtClean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- lastly  replace final such as:</a:t>
            </a:r>
            <a:r>
              <a:rPr lang="en-US" sz="2000" dirty="0">
                <a:solidFill>
                  <a:srgbClr val="00B050"/>
                </a:solidFill>
              </a:rPr>
              <a:t>  </a:t>
            </a:r>
            <a:r>
              <a:rPr lang="en-US" sz="1800" dirty="0">
                <a:solidFill>
                  <a:srgbClr val="00B050"/>
                </a:solidFill>
              </a:rPr>
              <a:t>( "</a:t>
            </a:r>
            <a:r>
              <a:rPr lang="ar-EG" sz="1800" dirty="0">
                <a:solidFill>
                  <a:srgbClr val="00B050"/>
                </a:solidFill>
              </a:rPr>
              <a:t> "ى</a:t>
            </a:r>
            <a:r>
              <a:rPr lang="en-US" sz="1800" dirty="0">
                <a:solidFill>
                  <a:srgbClr val="00B050"/>
                </a:solidFill>
              </a:rPr>
              <a:t>with "</a:t>
            </a:r>
            <a:r>
              <a:rPr lang="ar-EG" sz="1800" dirty="0">
                <a:solidFill>
                  <a:srgbClr val="00B050"/>
                </a:solidFill>
              </a:rPr>
              <a:t>"ي</a:t>
            </a:r>
            <a:r>
              <a:rPr lang="en-US" sz="1800" dirty="0">
                <a:solidFill>
                  <a:srgbClr val="00B050"/>
                </a:solidFill>
              </a:rPr>
              <a:t>,</a:t>
            </a:r>
            <a:r>
              <a:rPr lang="ar-EG" sz="1800" dirty="0">
                <a:solidFill>
                  <a:srgbClr val="00B050"/>
                </a:solidFill>
              </a:rPr>
              <a:t>ة" </a:t>
            </a:r>
            <a:r>
              <a:rPr lang="en-US" sz="1800" dirty="0">
                <a:solidFill>
                  <a:srgbClr val="00B050"/>
                </a:solidFill>
              </a:rPr>
              <a:t>" with   "</a:t>
            </a:r>
            <a:r>
              <a:rPr lang="ar-EG" sz="1800" dirty="0">
                <a:solidFill>
                  <a:srgbClr val="00B050"/>
                </a:solidFill>
              </a:rPr>
              <a:t>"ه</a:t>
            </a:r>
          </a:p>
          <a:p>
            <a:pPr marL="0" indent="0">
              <a:buNone/>
            </a:pPr>
            <a:r>
              <a:rPr lang="ar-EG" sz="1800" dirty="0">
                <a:solidFill>
                  <a:srgbClr val="00B050"/>
                </a:solidFill>
              </a:rPr>
              <a:t>                     </a:t>
            </a:r>
            <a:r>
              <a:rPr lang="en-US" sz="1800" dirty="0">
                <a:solidFill>
                  <a:srgbClr val="00B050"/>
                </a:solidFill>
              </a:rPr>
              <a:t> ,</a:t>
            </a:r>
            <a:r>
              <a:rPr lang="ar-EG" sz="1800" dirty="0">
                <a:solidFill>
                  <a:srgbClr val="00B050"/>
                </a:solidFill>
              </a:rPr>
              <a:t>ء" </a:t>
            </a:r>
            <a:r>
              <a:rPr lang="en-US" sz="1800" dirty="0">
                <a:solidFill>
                  <a:srgbClr val="00B050"/>
                </a:solidFill>
              </a:rPr>
              <a:t>" with" </a:t>
            </a:r>
            <a:r>
              <a:rPr lang="ar-EG" sz="1800" dirty="0">
                <a:solidFill>
                  <a:srgbClr val="00B050"/>
                </a:solidFill>
              </a:rPr>
              <a:t>ا</a:t>
            </a:r>
            <a:r>
              <a:rPr lang="en-US" sz="1800" dirty="0">
                <a:solidFill>
                  <a:srgbClr val="00B050"/>
                </a:solidFill>
              </a:rPr>
              <a:t> ", </a:t>
            </a:r>
            <a:r>
              <a:rPr lang="ar-EG" sz="1800" dirty="0">
                <a:solidFill>
                  <a:srgbClr val="00B050"/>
                </a:solidFill>
              </a:rPr>
              <a:t>ؤ"</a:t>
            </a:r>
            <a:r>
              <a:rPr lang="en-US" sz="1800" dirty="0">
                <a:solidFill>
                  <a:srgbClr val="00B050"/>
                </a:solidFill>
              </a:rPr>
              <a:t>" with </a:t>
            </a:r>
            <a:r>
              <a:rPr lang="ar-EG" sz="1800" dirty="0">
                <a:solidFill>
                  <a:srgbClr val="00B050"/>
                </a:solidFill>
              </a:rPr>
              <a:t>"و"</a:t>
            </a:r>
            <a:r>
              <a:rPr lang="en-US" sz="1800" dirty="0">
                <a:solidFill>
                  <a:srgbClr val="00B050"/>
                </a:solidFill>
              </a:rPr>
              <a:t>, "</a:t>
            </a:r>
            <a:r>
              <a:rPr lang="ar-EG" sz="1800" dirty="0">
                <a:solidFill>
                  <a:srgbClr val="00B050"/>
                </a:solidFill>
              </a:rPr>
              <a:t>ئ</a:t>
            </a:r>
            <a:r>
              <a:rPr lang="en-US" sz="1800" dirty="0">
                <a:solidFill>
                  <a:srgbClr val="00B050"/>
                </a:solidFill>
              </a:rPr>
              <a:t> " or "</a:t>
            </a:r>
            <a:r>
              <a:rPr lang="ar-SA" sz="1800" dirty="0">
                <a:solidFill>
                  <a:srgbClr val="00B050"/>
                </a:solidFill>
              </a:rPr>
              <a:t>ىء</a:t>
            </a:r>
            <a:r>
              <a:rPr lang="en-US" sz="1800" dirty="0">
                <a:solidFill>
                  <a:srgbClr val="00B050"/>
                </a:solidFill>
              </a:rPr>
              <a:t> "with </a:t>
            </a:r>
            <a:r>
              <a:rPr lang="ar-SA" sz="1800" dirty="0">
                <a:solidFill>
                  <a:srgbClr val="00B050"/>
                </a:solidFill>
              </a:rPr>
              <a:t>ي"</a:t>
            </a:r>
            <a:r>
              <a:rPr lang="en-US" sz="1800" dirty="0">
                <a:solidFill>
                  <a:srgbClr val="00B050"/>
                </a:solidFill>
              </a:rPr>
              <a:t>") .</a:t>
            </a:r>
            <a:endParaRPr lang="ar-EG" sz="1800" dirty="0">
              <a:solidFill>
                <a:srgbClr val="00B050"/>
              </a:solidFill>
            </a:endParaRPr>
          </a:p>
          <a:p>
            <a:pPr marL="45720" indent="0">
              <a:buNone/>
            </a:pP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171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124744"/>
            <a:ext cx="7848872" cy="518457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Stop words:  include words that do not of themselves confer much semantic value.</a:t>
            </a:r>
          </a:p>
          <a:p>
            <a:pPr marL="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Any </a:t>
            </a:r>
            <a:r>
              <a:rPr lang="en-US" dirty="0">
                <a:solidFill>
                  <a:srgbClr val="0070C0"/>
                </a:solidFill>
              </a:rPr>
              <a:t>text may contain stop words like 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4572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(‘</a:t>
            </a:r>
            <a:r>
              <a:rPr lang="ar-EG" dirty="0" smtClean="0">
                <a:solidFill>
                  <a:srgbClr val="00B050"/>
                </a:solidFill>
              </a:rPr>
              <a:t>من</a:t>
            </a:r>
            <a:r>
              <a:rPr lang="en-US" dirty="0" smtClean="0">
                <a:solidFill>
                  <a:srgbClr val="00B050"/>
                </a:solidFill>
              </a:rPr>
              <a:t>’, ‘</a:t>
            </a:r>
            <a:r>
              <a:rPr lang="ar-EG" dirty="0" smtClean="0">
                <a:solidFill>
                  <a:srgbClr val="00B050"/>
                </a:solidFill>
              </a:rPr>
              <a:t>هى</a:t>
            </a:r>
            <a:r>
              <a:rPr lang="en-US" dirty="0" smtClean="0">
                <a:solidFill>
                  <a:srgbClr val="00B050"/>
                </a:solidFill>
              </a:rPr>
              <a:t>’, ‘</a:t>
            </a:r>
            <a:r>
              <a:rPr lang="ar-EG" dirty="0" smtClean="0">
                <a:solidFill>
                  <a:srgbClr val="00B050"/>
                </a:solidFill>
              </a:rPr>
              <a:t>فى</a:t>
            </a:r>
            <a:r>
              <a:rPr lang="en-US" dirty="0" smtClean="0">
                <a:solidFill>
                  <a:srgbClr val="00B050"/>
                </a:solidFill>
              </a:rPr>
              <a:t>’, ‘</a:t>
            </a:r>
            <a:r>
              <a:rPr lang="ar-EG" dirty="0" smtClean="0">
                <a:solidFill>
                  <a:srgbClr val="00B050"/>
                </a:solidFill>
              </a:rPr>
              <a:t>الى </a:t>
            </a:r>
            <a:r>
              <a:rPr lang="en-US" dirty="0" smtClean="0">
                <a:solidFill>
                  <a:srgbClr val="00B050"/>
                </a:solidFill>
              </a:rPr>
              <a:t>’, ‘</a:t>
            </a:r>
            <a:r>
              <a:rPr lang="ar-EG" dirty="0" smtClean="0">
                <a:solidFill>
                  <a:srgbClr val="00B050"/>
                </a:solidFill>
              </a:rPr>
              <a:t>انت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, ‘</a:t>
            </a:r>
            <a:r>
              <a:rPr lang="ar-EG" dirty="0" smtClean="0">
                <a:solidFill>
                  <a:srgbClr val="00B050"/>
                </a:solidFill>
              </a:rPr>
              <a:t>اما 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Stop </a:t>
            </a:r>
            <a:r>
              <a:rPr lang="en-US" dirty="0"/>
              <a:t>words can be filtered from the text to be processed.</a:t>
            </a:r>
            <a:endParaRPr lang="ar-EG" dirty="0"/>
          </a:p>
          <a:p>
            <a:pPr marL="45720" indent="0">
              <a:buNone/>
            </a:pP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17381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692696"/>
            <a:ext cx="8064896" cy="5544616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Parts Of </a:t>
            </a:r>
            <a:r>
              <a:rPr lang="en-US" dirty="0"/>
              <a:t>S</a:t>
            </a:r>
            <a:r>
              <a:rPr lang="en-US" dirty="0" smtClean="0"/>
              <a:t>peech (POS)  is </a:t>
            </a:r>
            <a:r>
              <a:rPr lang="en-US" dirty="0"/>
              <a:t>a way to describe the function of </a:t>
            </a:r>
            <a:r>
              <a:rPr lang="en-US" dirty="0" smtClean="0"/>
              <a:t>words.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POS </a:t>
            </a:r>
            <a:r>
              <a:rPr lang="en-US" dirty="0"/>
              <a:t>is  the meaning of relationship with adjacent and related words in a phrase, sentence, or paragraph.</a:t>
            </a:r>
            <a:endParaRPr lang="en-US" dirty="0" smtClean="0"/>
          </a:p>
          <a:p>
            <a:pPr marL="45720" indent="0" algn="just">
              <a:buNone/>
            </a:pPr>
            <a:r>
              <a:rPr lang="en-US" dirty="0"/>
              <a:t>The identification of </a:t>
            </a:r>
            <a:r>
              <a:rPr lang="en-US" dirty="0" smtClean="0"/>
              <a:t>words as </a:t>
            </a:r>
            <a:r>
              <a:rPr lang="en-US" dirty="0" smtClean="0">
                <a:solidFill>
                  <a:srgbClr val="00B050"/>
                </a:solidFill>
              </a:rPr>
              <a:t>noun</a:t>
            </a:r>
            <a:r>
              <a:rPr lang="en-US" dirty="0">
                <a:solidFill>
                  <a:srgbClr val="00B050"/>
                </a:solidFill>
              </a:rPr>
              <a:t>, verb, adjective, adverb, pronoun, preposition, conjunction, and interjection.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ar-JO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ks\Desktop\main-qimg-33912bbe5d42be20b59291dd99fb1d4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72"/>
          <a:stretch/>
        </p:blipFill>
        <p:spPr bwMode="auto">
          <a:xfrm>
            <a:off x="2555776" y="3629025"/>
            <a:ext cx="3946624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1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620688"/>
            <a:ext cx="8136904" cy="561662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Stemming </a:t>
            </a:r>
            <a:r>
              <a:rPr lang="en-US" dirty="0"/>
              <a:t>is the process of reducing inflected words to their word stem.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Includes: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err="1"/>
              <a:t>Stemmend</a:t>
            </a:r>
            <a:r>
              <a:rPr lang="en-US" dirty="0"/>
              <a:t> word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/>
              <a:t>Stemmend</a:t>
            </a:r>
            <a:r>
              <a:rPr lang="en-US" dirty="0"/>
              <a:t> sent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Root (</a:t>
            </a:r>
            <a:r>
              <a:rPr lang="ar-EG" dirty="0">
                <a:solidFill>
                  <a:srgbClr val="00B050"/>
                </a:solidFill>
              </a:rPr>
              <a:t>المنظمات</a:t>
            </a:r>
            <a:r>
              <a:rPr lang="en-US" dirty="0">
                <a:solidFill>
                  <a:srgbClr val="00B050"/>
                </a:solidFill>
              </a:rPr>
              <a:t>)- &gt;</a:t>
            </a:r>
            <a:r>
              <a:rPr lang="ar-EG" dirty="0">
                <a:solidFill>
                  <a:srgbClr val="00B050"/>
                </a:solidFill>
              </a:rPr>
              <a:t>نظم</a:t>
            </a:r>
            <a:r>
              <a:rPr lang="en-US" dirty="0">
                <a:solidFill>
                  <a:srgbClr val="00B050"/>
                </a:solidFill>
              </a:rPr>
              <a:t>     ,    Stem (</a:t>
            </a:r>
            <a:r>
              <a:rPr lang="ar-EG" dirty="0">
                <a:solidFill>
                  <a:srgbClr val="00B050"/>
                </a:solidFill>
              </a:rPr>
              <a:t>المنظمات</a:t>
            </a:r>
            <a:r>
              <a:rPr lang="en-US" dirty="0">
                <a:solidFill>
                  <a:srgbClr val="00B050"/>
                </a:solidFill>
              </a:rPr>
              <a:t>)- &gt;</a:t>
            </a:r>
            <a:r>
              <a:rPr lang="ar-EG" dirty="0">
                <a:solidFill>
                  <a:srgbClr val="00B050"/>
                </a:solidFill>
              </a:rPr>
              <a:t>منظم</a:t>
            </a:r>
          </a:p>
          <a:p>
            <a:pPr>
              <a:buFont typeface="Wingdings" pitchFamily="2" charset="2"/>
              <a:buChar char="§"/>
            </a:pP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730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6307103" cy="857032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solidFill>
                  <a:srgbClr val="CC9900"/>
                </a:solidFill>
              </a:rPr>
              <a:t>3- Word </a:t>
            </a:r>
            <a:r>
              <a:rPr lang="en-US" sz="3200" dirty="0">
                <a:solidFill>
                  <a:srgbClr val="CC9900"/>
                </a:solidFill>
              </a:rPr>
              <a:t>Embedding</a:t>
            </a:r>
            <a:endParaRPr lang="ar-JO" sz="3200" dirty="0">
              <a:solidFill>
                <a:srgbClr val="CC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In very simplistic terms, Word </a:t>
            </a:r>
            <a:r>
              <a:rPr lang="en-US" sz="2000" dirty="0" smtClean="0"/>
              <a:t>Embedding </a:t>
            </a:r>
            <a:r>
              <a:rPr lang="en-US" sz="2000" dirty="0"/>
              <a:t>are the </a:t>
            </a:r>
            <a:r>
              <a:rPr lang="en-US" sz="2000" dirty="0" smtClean="0"/>
              <a:t>texts converted </a:t>
            </a:r>
            <a:r>
              <a:rPr lang="en-US" sz="2000" dirty="0"/>
              <a:t>into </a:t>
            </a:r>
            <a:r>
              <a:rPr lang="en-US" sz="2000" dirty="0" smtClean="0"/>
              <a:t>vectors.</a:t>
            </a:r>
          </a:p>
          <a:p>
            <a:pPr marL="45720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The different types of word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embeddings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 can be broadly classified into two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categories: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   Frequency based </a:t>
            </a:r>
            <a:r>
              <a:rPr lang="en-US" sz="2000" dirty="0" smtClean="0"/>
              <a:t>Embedding</a:t>
            </a:r>
          </a:p>
          <a:p>
            <a:pPr marL="45720" indent="0">
              <a:buNone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B050"/>
                </a:solidFill>
              </a:rPr>
              <a:t>- Count Vector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          - TF-IDF Vector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          - Co-Occurrence Vector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   Prediction based Embedding</a:t>
            </a:r>
          </a:p>
          <a:p>
            <a:pPr marL="45720" indent="0">
              <a:buNone/>
            </a:pPr>
            <a:r>
              <a:rPr lang="en-US" sz="2000" dirty="0"/>
              <a:t>            </a:t>
            </a:r>
            <a:r>
              <a:rPr lang="en-US" sz="2000" dirty="0" smtClean="0">
                <a:solidFill>
                  <a:srgbClr val="00B050"/>
                </a:solidFill>
              </a:rPr>
              <a:t>- </a:t>
            </a:r>
            <a:r>
              <a:rPr lang="en-US" sz="2000" dirty="0">
                <a:solidFill>
                  <a:srgbClr val="00B050"/>
                </a:solidFill>
              </a:rPr>
              <a:t>Word2vec           </a:t>
            </a:r>
            <a:r>
              <a:rPr lang="en-US" sz="2000" dirty="0">
                <a:solidFill>
                  <a:srgbClr val="C00000"/>
                </a:solidFill>
              </a:rPr>
              <a:t>Continuous Bag-of-Words model (CBOW)</a:t>
            </a:r>
          </a:p>
          <a:p>
            <a:pPr marL="45720" indent="0">
              <a:buNone/>
            </a:pPr>
            <a:r>
              <a:rPr lang="en-US" sz="2000" dirty="0"/>
              <a:t>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Skip-gram model</a:t>
            </a:r>
            <a:endParaRPr lang="ar-JO" sz="2000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19455" y="5491134"/>
            <a:ext cx="504056" cy="360040"/>
            <a:chOff x="4355976" y="6021288"/>
            <a:chExt cx="504056" cy="36004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355976" y="602128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55976" y="602128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55976" y="638132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7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6696744" cy="648072"/>
          </a:xfrm>
        </p:spPr>
        <p:txBody>
          <a:bodyPr/>
          <a:lstStyle/>
          <a:p>
            <a:pPr marL="0" indent="0" algn="l">
              <a:buNone/>
            </a:pPr>
            <a:r>
              <a:rPr lang="en" sz="32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Outline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340768"/>
            <a:ext cx="7488832" cy="4896544"/>
          </a:xfr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>
                <a:latin typeface="Constantia" pitchFamily="18" charset="0"/>
              </a:rPr>
              <a:t>Introduction</a:t>
            </a:r>
            <a:r>
              <a:rPr lang="en-US" altLang="en-US" sz="2000" dirty="0" smtClean="0">
                <a:latin typeface="Constantia" pitchFamily="18" charset="0"/>
              </a:rPr>
              <a:t>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 smtClean="0">
                <a:latin typeface="Constantia" pitchFamily="18" charset="0"/>
              </a:rPr>
              <a:t>Sent</a:t>
            </a:r>
            <a:r>
              <a:rPr lang="en-US" sz="2100" dirty="0">
                <a:latin typeface="Constantia" pitchFamily="18" charset="0"/>
              </a:rPr>
              <a:t>iment </a:t>
            </a:r>
            <a:r>
              <a:rPr lang="en-US" sz="2000" dirty="0" smtClean="0">
                <a:latin typeface="Constantia" pitchFamily="18" charset="0"/>
              </a:rPr>
              <a:t>analysis.</a:t>
            </a:r>
            <a:endParaRPr lang="en-US" altLang="en-US" sz="2000" dirty="0" smtClean="0"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 smtClean="0">
                <a:latin typeface="Constantia" pitchFamily="18" charset="0"/>
              </a:rPr>
              <a:t>Characteristics </a:t>
            </a:r>
            <a:r>
              <a:rPr lang="en-US" sz="2000" dirty="0">
                <a:latin typeface="Constantia" pitchFamily="18" charset="0"/>
              </a:rPr>
              <a:t>of the Arabic </a:t>
            </a:r>
            <a:r>
              <a:rPr lang="en-US" sz="2000" dirty="0" smtClean="0">
                <a:latin typeface="Constantia" pitchFamily="18" charset="0"/>
              </a:rPr>
              <a:t>language.</a:t>
            </a:r>
            <a:endParaRPr lang="en-US" altLang="en-US" sz="2000" dirty="0"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sz="2000" dirty="0">
                <a:latin typeface="Constantia" pitchFamily="18" charset="0"/>
              </a:rPr>
              <a:t>Challenges of colloquial Arabic </a:t>
            </a:r>
            <a:r>
              <a:rPr lang="en-US" sz="2000" dirty="0" smtClean="0">
                <a:latin typeface="Constantia" pitchFamily="18" charset="0"/>
              </a:rPr>
              <a:t>language.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latin typeface="Constantia" pitchFamily="18" charset="0"/>
              </a:rPr>
              <a:t>Word Embedding.</a:t>
            </a:r>
            <a:endParaRPr lang="en-US" altLang="en-US" sz="2000" dirty="0">
              <a:latin typeface="Constantia" pitchFamily="18" charset="0"/>
            </a:endParaRP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latin typeface="Constantia" pitchFamily="18" charset="0"/>
              </a:rPr>
              <a:t>Deep learning techniques (LSTM).</a:t>
            </a:r>
          </a:p>
          <a:p>
            <a:pPr marL="911225" indent="-742950">
              <a:lnSpc>
                <a:spcPct val="150000"/>
              </a:lnSpc>
              <a:buFont typeface="Stone Sans ITC TT-Semi"/>
              <a:buAutoNum type="arabicPeriod"/>
            </a:pPr>
            <a:r>
              <a:rPr lang="en-US" altLang="en-US" sz="2000" dirty="0" smtClean="0">
                <a:latin typeface="Constantia" pitchFamily="18" charset="0"/>
              </a:rPr>
              <a:t>LSTM code</a:t>
            </a:r>
            <a:endParaRPr lang="en-US" altLang="en-US" sz="2000" dirty="0">
              <a:latin typeface="Constantia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731520"/>
            <a:ext cx="7776864" cy="550579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Continuous </a:t>
            </a:r>
            <a:r>
              <a:rPr lang="en-US" dirty="0"/>
              <a:t>Bag-of-Words model (CBOW)</a:t>
            </a:r>
          </a:p>
          <a:p>
            <a:pPr marL="45720" indent="0">
              <a:buNone/>
            </a:pPr>
            <a:r>
              <a:rPr lang="en-US" dirty="0"/>
              <a:t>predicting the word given its </a:t>
            </a:r>
            <a:r>
              <a:rPr lang="en-US" dirty="0" smtClean="0"/>
              <a:t>context.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ar-JO" dirty="0"/>
          </a:p>
        </p:txBody>
      </p:sp>
      <p:pic>
        <p:nvPicPr>
          <p:cNvPr id="1026" name="Picture 2" descr="E:\graph in my paper\CB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44824"/>
            <a:ext cx="2904924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476672"/>
            <a:ext cx="8064896" cy="576064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 Skip-gram model</a:t>
            </a:r>
          </a:p>
          <a:p>
            <a:pPr marL="45720" indent="0">
              <a:buNone/>
            </a:pPr>
            <a:r>
              <a:rPr lang="en-US" dirty="0"/>
              <a:t>predicting the context given a word.</a:t>
            </a:r>
          </a:p>
          <a:p>
            <a:pPr marL="45720" indent="0">
              <a:buNone/>
            </a:pPr>
            <a:endParaRPr lang="ar-JO" dirty="0"/>
          </a:p>
        </p:txBody>
      </p:sp>
      <p:pic>
        <p:nvPicPr>
          <p:cNvPr id="1026" name="Picture 2" descr="E:\graph in my paper\skip 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6" y="2060848"/>
            <a:ext cx="2943225" cy="463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6840760" cy="1152128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solidFill>
                  <a:srgbClr val="CC9900"/>
                </a:solidFill>
              </a:rPr>
              <a:t>4- </a:t>
            </a:r>
            <a:r>
              <a:rPr lang="en-US" sz="3200" dirty="0">
                <a:solidFill>
                  <a:srgbClr val="CC9900"/>
                </a:solidFill>
              </a:rPr>
              <a:t>Data </a:t>
            </a:r>
            <a:r>
              <a:rPr lang="en-US" sz="3200" dirty="0" smtClean="0">
                <a:solidFill>
                  <a:srgbClr val="CC9900"/>
                </a:solidFill>
              </a:rPr>
              <a:t>Splitting</a:t>
            </a:r>
            <a:endParaRPr lang="ar-JO" sz="3200" dirty="0">
              <a:solidFill>
                <a:srgbClr val="CC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124744"/>
            <a:ext cx="7848872" cy="2520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It’s </a:t>
            </a:r>
            <a:r>
              <a:rPr lang="en-US" dirty="0"/>
              <a:t>split into training, validation, and test sets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ar-EG" dirty="0" smtClean="0"/>
          </a:p>
          <a:p>
            <a:pPr>
              <a:buFont typeface="Wingdings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create sets for the features and the </a:t>
            </a:r>
            <a:r>
              <a:rPr lang="en-US" b="1" dirty="0" smtClean="0">
                <a:solidFill>
                  <a:srgbClr val="00B050"/>
                </a:solidFill>
              </a:rPr>
              <a:t>labels.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" indent="0" algn="ctr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train_x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and </a:t>
            </a:r>
            <a:r>
              <a:rPr lang="en-US" b="1" dirty="0" err="1" smtClean="0">
                <a:solidFill>
                  <a:srgbClr val="0070C0"/>
                </a:solidFill>
              </a:rPr>
              <a:t>train_y</a:t>
            </a:r>
            <a:endParaRPr lang="en-US" b="1" dirty="0">
              <a:solidFill>
                <a:srgbClr val="0070C0"/>
              </a:solidFill>
            </a:endParaRPr>
          </a:p>
          <a:p>
            <a:pPr marL="45720" indent="0" algn="ctr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test_x</a:t>
            </a:r>
            <a:r>
              <a:rPr lang="en-US" b="1" dirty="0" smtClean="0">
                <a:solidFill>
                  <a:srgbClr val="0070C0"/>
                </a:solidFill>
              </a:rPr>
              <a:t> and </a:t>
            </a:r>
            <a:r>
              <a:rPr lang="en-US" b="1" dirty="0" err="1" smtClean="0">
                <a:solidFill>
                  <a:srgbClr val="0070C0"/>
                </a:solidFill>
              </a:rPr>
              <a:t>test_y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C:\Users\ks\Desktop\image deep learning\1 OJVhBtg5YgeW7rKXoxKQxg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856895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4973180"/>
              </p:ext>
            </p:extLst>
          </p:nvPr>
        </p:nvGraphicFramePr>
        <p:xfrm>
          <a:off x="1043608" y="1412776"/>
          <a:ext cx="6912768" cy="3744416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2304256"/>
                <a:gridCol w="2304256"/>
                <a:gridCol w="2304256"/>
              </a:tblGrid>
              <a:tr h="93610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 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ar-JO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Testing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Acc</a:t>
                      </a:r>
                      <a:endParaRPr lang="ar-JO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Validation 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Acc</a:t>
                      </a:r>
                      <a:endParaRPr lang="ar-JO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 Under fit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LOW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LOW</a:t>
                      </a:r>
                      <a:endParaRPr lang="ar-JO" sz="20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 Over fit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LOW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HIGH</a:t>
                      </a:r>
                      <a:endParaRPr lang="ar-JO" sz="20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 </a:t>
                      </a:r>
                      <a:r>
                        <a:rPr lang="en-US" sz="2000" baseline="0" dirty="0" smtClean="0"/>
                        <a:t>   Fit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HIGH</a:t>
                      </a:r>
                      <a:endParaRPr lang="ar-J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/>
                        <a:t>HIGH</a:t>
                      </a:r>
                      <a:endParaRPr lang="ar-JO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7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200800" cy="864096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rgbClr val="CC9900"/>
                </a:solidFill>
              </a:rPr>
              <a:t>Evaluation</a:t>
            </a:r>
            <a:endParaRPr lang="ar-JO" sz="3200" dirty="0">
              <a:solidFill>
                <a:srgbClr val="CC99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23892"/>
              </p:ext>
            </p:extLst>
          </p:nvPr>
        </p:nvGraphicFramePr>
        <p:xfrm>
          <a:off x="885731" y="5085184"/>
          <a:ext cx="7372538" cy="150723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351016"/>
                <a:gridCol w="1021522"/>
              </a:tblGrid>
              <a:tr h="376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Accuracy = (TP+TN) / (TP+TN+FP+FN)                            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1574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(1)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157480" marR="68580" marT="0" marB="0"/>
                </a:tc>
              </a:tr>
              <a:tr h="376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Precision=TP/ (TP+FP)                                                           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1574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(2)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80" marR="68580" marT="0" marB="0"/>
                </a:tc>
              </a:tr>
              <a:tr h="376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Recall= TP/ (TP+FN)                                                              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1574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(3)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80" marR="68580" marT="0" marB="0"/>
                </a:tc>
              </a:tr>
              <a:tr h="376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F1 score= (2* Precision*Recall)/ (Precision+ Recall)           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1574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(4)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80" marR="68580" marT="0" marB="0"/>
                </a:tc>
              </a:tr>
            </a:tbl>
          </a:graphicData>
        </a:graphic>
      </p:graphicFrame>
      <p:pic>
        <p:nvPicPr>
          <p:cNvPr id="1029" name="Picture 5" descr="C:\Users\ks\Desktop\confusion-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r="15307"/>
          <a:stretch/>
        </p:blipFill>
        <p:spPr bwMode="auto">
          <a:xfrm>
            <a:off x="2267744" y="1196752"/>
            <a:ext cx="4637112" cy="35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solidFill>
                  <a:srgbClr val="CC9900"/>
                </a:solidFill>
              </a:rPr>
              <a:t>Deep Learning</a:t>
            </a:r>
            <a:endParaRPr lang="ar-JO" sz="3200" dirty="0">
              <a:solidFill>
                <a:srgbClr val="CC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340768"/>
            <a:ext cx="8424936" cy="5112568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ar-J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268760"/>
            <a:ext cx="7920880" cy="499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dirty="0"/>
              <a:t>Deep learning (also known as deep structured learning or </a:t>
            </a:r>
            <a:r>
              <a:rPr lang="en-US" dirty="0" smtClean="0"/>
              <a:t>hierarchical learning).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Deep </a:t>
            </a:r>
            <a:r>
              <a:rPr lang="en-US" dirty="0"/>
              <a:t>learning is a branch of machine </a:t>
            </a:r>
            <a:r>
              <a:rPr lang="en-US" dirty="0" smtClean="0"/>
              <a:t>learning.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>
              <a:buFontTx/>
              <a:buChar char="-"/>
            </a:pPr>
            <a:r>
              <a:rPr lang="en-US" dirty="0" smtClean="0"/>
              <a:t>Reduces </a:t>
            </a:r>
            <a:r>
              <a:rPr lang="en-US" dirty="0"/>
              <a:t>the need for feature engineering, one of the most time-consuming parts of machine learning practice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>
              <a:solidFill>
                <a:srgbClr val="C00000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Requirements:</a:t>
            </a:r>
          </a:p>
          <a:p>
            <a:pPr>
              <a:buFontTx/>
              <a:buChar char="-"/>
            </a:pPr>
            <a:r>
              <a:rPr lang="en-US" dirty="0"/>
              <a:t>Requires a large amount of data.</a:t>
            </a:r>
          </a:p>
          <a:p>
            <a:pPr>
              <a:buFontTx/>
              <a:buChar char="-"/>
            </a:pPr>
            <a:r>
              <a:rPr lang="en-US" dirty="0"/>
              <a:t>GPU.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marL="45720" indent="0">
              <a:buNone/>
            </a:pPr>
            <a:endParaRPr lang="ar-JO" dirty="0"/>
          </a:p>
          <a:p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6332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776864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>
                <a:solidFill>
                  <a:srgbClr val="CC9900"/>
                </a:solidFill>
              </a:rPr>
              <a:t>Recurrent Neural Network( RNNs)</a:t>
            </a:r>
            <a:endParaRPr lang="ar-JO" sz="3200" dirty="0">
              <a:solidFill>
                <a:srgbClr val="CC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568952" cy="504056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 RNNs</a:t>
            </a:r>
            <a:r>
              <a:rPr lang="en-US" dirty="0" smtClean="0"/>
              <a:t> </a:t>
            </a:r>
            <a:r>
              <a:rPr lang="en-US" dirty="0"/>
              <a:t>have gained tremendous attention in the NLP field, and they have been employed to handle many tasks, including machine translation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/>
              <a:t>Its objective, or the problem it solves is the problem of prediction</a:t>
            </a:r>
            <a:r>
              <a:rPr lang="en-US" sz="2400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  Long </a:t>
            </a:r>
            <a:r>
              <a:rPr lang="en-US" dirty="0">
                <a:solidFill>
                  <a:srgbClr val="00B050"/>
                </a:solidFill>
              </a:rPr>
              <a:t>Short Term </a:t>
            </a:r>
            <a:r>
              <a:rPr lang="en-US" dirty="0" smtClean="0">
                <a:solidFill>
                  <a:srgbClr val="00B050"/>
                </a:solidFill>
              </a:rPr>
              <a:t>Memory </a:t>
            </a:r>
            <a:r>
              <a:rPr lang="en-US" dirty="0">
                <a:solidFill>
                  <a:srgbClr val="00B050"/>
                </a:solidFill>
              </a:rPr>
              <a:t>(LSTM) </a:t>
            </a:r>
            <a:r>
              <a:rPr lang="en-US" dirty="0"/>
              <a:t>is method that learn from a sequence of words and outperformed on several feature-engineering approaches.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9406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800" dirty="0" smtClean="0">
                <a:solidFill>
                  <a:srgbClr val="CC9900"/>
                </a:solidFill>
              </a:rPr>
              <a:t>LSTM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772816"/>
            <a:ext cx="7920880" cy="4464496"/>
          </a:xfrm>
        </p:spPr>
        <p:txBody>
          <a:bodyPr/>
          <a:lstStyle/>
          <a:p>
            <a:pPr marL="50292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Input Gate.</a:t>
            </a:r>
            <a:endParaRPr lang="en-US" dirty="0">
              <a:solidFill>
                <a:srgbClr val="002060"/>
              </a:solidFill>
            </a:endParaRPr>
          </a:p>
          <a:p>
            <a:pPr marL="50292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O</a:t>
            </a:r>
            <a:r>
              <a:rPr lang="en-US" b="1" dirty="0" smtClean="0">
                <a:solidFill>
                  <a:srgbClr val="002060"/>
                </a:solidFill>
              </a:rPr>
              <a:t>utput Gate.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 marL="50292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F</a:t>
            </a:r>
            <a:r>
              <a:rPr lang="en-US" b="1" dirty="0" smtClean="0">
                <a:solidFill>
                  <a:srgbClr val="002060"/>
                </a:solidFill>
              </a:rPr>
              <a:t>orget Gate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50292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Memory Cell.</a:t>
            </a:r>
            <a:endParaRPr lang="ar-J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24" y="548680"/>
            <a:ext cx="8208912" cy="9233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en-US" sz="5400" b="1" dirty="0" smtClean="0">
                <a:solidFill>
                  <a:srgbClr val="0070C0"/>
                </a:solidFill>
              </a:rPr>
              <a:t>Let's </a:t>
            </a:r>
            <a:r>
              <a:rPr lang="en-US" sz="5400" b="1" dirty="0">
                <a:solidFill>
                  <a:srgbClr val="0070C0"/>
                </a:solidFill>
              </a:rPr>
              <a:t>go </a:t>
            </a:r>
            <a:r>
              <a:rPr lang="en-US" sz="5400" b="1" dirty="0">
                <a:solidFill>
                  <a:srgbClr val="0070C0"/>
                </a:solidFill>
              </a:rPr>
              <a:t>to </a:t>
            </a:r>
            <a:r>
              <a:rPr lang="en-US" sz="5400" b="1" dirty="0" smtClean="0">
                <a:solidFill>
                  <a:srgbClr val="0070C0"/>
                </a:solidFill>
              </a:rPr>
              <a:t>the Jupyter</a:t>
            </a:r>
            <a:endParaRPr lang="ar-JO" sz="54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ks\Desktop\1 c4EsT8qTEur94V8ZsIN1x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715000" cy="381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848872" cy="58326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C:\Users\Future\Desktop\Picture1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57" y="404664"/>
            <a:ext cx="1815657" cy="195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23614048"/>
              </p:ext>
            </p:extLst>
          </p:nvPr>
        </p:nvGraphicFramePr>
        <p:xfrm>
          <a:off x="539552" y="476672"/>
          <a:ext cx="813690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3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rgbClr val="04617B"/>
                </a:solidFill>
                <a:latin typeface="Calibri"/>
                <a:sym typeface="Stone Sans ITC TT-Semi" pitchFamily="-107" charset="0"/>
              </a:rPr>
              <a:t>Introduction</a:t>
            </a: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8208912" cy="482453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Social </a:t>
            </a:r>
            <a:r>
              <a:rPr lang="en-US" sz="1800" dirty="0">
                <a:latin typeface="Book Antiqua" panose="02040602050305030304" pitchFamily="18" charset="0"/>
                <a:cs typeface="Andalus" panose="02020603050405020304" pitchFamily="18" charset="-78"/>
              </a:rPr>
              <a:t>media are considered an excellent source of information and can provide opinions, thoughts, and insights toward various important topics. </a:t>
            </a:r>
          </a:p>
          <a:p>
            <a:pPr algn="just">
              <a:buFont typeface="Wingdings" pitchFamily="2" charset="2"/>
              <a:buChar char="q"/>
            </a:pPr>
            <a:endParaRPr lang="en-US" sz="1800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>
                <a:latin typeface="Book Antiqua" panose="02040602050305030304" pitchFamily="18" charset="0"/>
                <a:cs typeface="Andalus" panose="02020603050405020304" pitchFamily="18" charset="-78"/>
              </a:rPr>
              <a:t> Social media is generating a large volume of sentiment rich data in the form of tweets, status updates, blog posts, comments, reviews, etc. </a:t>
            </a:r>
          </a:p>
          <a:p>
            <a:pPr algn="just">
              <a:buFont typeface="Wingdings" pitchFamily="2" charset="2"/>
              <a:buChar char="q"/>
            </a:pPr>
            <a:endParaRPr lang="en-US" sz="1800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>
                <a:latin typeface="Book Antiqua" panose="02040602050305030304" pitchFamily="18" charset="0"/>
                <a:cs typeface="Andalus" panose="02020603050405020304" pitchFamily="18" charset="-78"/>
              </a:rPr>
              <a:t>Analyzing these data can be very useful for understanding and better decision making. So there is a need to automate this, various sentiment analysis techniques are widely used.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US" sz="1800" dirty="0">
                <a:latin typeface="Book Antiqua" panose="02040602050305030304" pitchFamily="18" charset="0"/>
                <a:cs typeface="Andalus" panose="02020603050405020304" pitchFamily="18" charset="-78"/>
              </a:rPr>
              <a:t/>
            </a:r>
            <a:br>
              <a:rPr lang="en-US" sz="1800" dirty="0">
                <a:latin typeface="Book Antiqua" panose="02040602050305030304" pitchFamily="18" charset="0"/>
                <a:cs typeface="Andalus" panose="02020603050405020304" pitchFamily="18" charset="-78"/>
              </a:rPr>
            </a:br>
            <a:endParaRPr lang="en-US" sz="1800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4" descr="C:\Users\ks\Desktop\1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30877"/>
            <a:ext cx="4320480" cy="23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196752"/>
            <a:ext cx="7920880" cy="519561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 algn="just">
              <a:buNone/>
            </a:pPr>
            <a:endParaRPr lang="en-US" sz="1800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SA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(also known as opinion mining or review mining 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or Sentiment mining ).</a:t>
            </a: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SA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is a field of Natural Language Processing (NLP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).</a:t>
            </a:r>
            <a:endParaRPr lang="en-US" dirty="0" smtClean="0">
              <a:solidFill>
                <a:srgbClr val="00B05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SA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is the process of determining whether a piece of writing is positive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  <a:sym typeface="Wingdings" pitchFamily="2" charset="2"/>
              </a:rPr>
              <a:t></a:t>
            </a:r>
            <a:r>
              <a:rPr lang="en-US" sz="3200" dirty="0">
                <a:latin typeface="Book Antiqua" panose="02040602050305030304" pitchFamily="18" charset="0"/>
                <a:cs typeface="Andalus" panose="02020603050405020304" pitchFamily="18" charset="-78"/>
                <a:sym typeface="Wingdings" pitchFamily="2" charset="2"/>
              </a:rPr>
              <a:t>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or  negative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  <a:sym typeface="Wingdings" pitchFamily="2" charset="2"/>
              </a:rPr>
              <a:t>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.</a:t>
            </a:r>
          </a:p>
          <a:p>
            <a:pPr marL="45720" indent="0" algn="just">
              <a:buNone/>
            </a:pPr>
            <a:endParaRPr lang="en-US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sz="1800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sz="1800" dirty="0">
              <a:latin typeface="Book Antiqua" panose="02040602050305030304" pitchFamily="18" charset="0"/>
              <a:cs typeface="Andalus" panose="020206030504050203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4231" y="369530"/>
            <a:ext cx="4954129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4617B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/>
                <a:ea typeface="+mj-ea"/>
                <a:cs typeface="+mj-cs"/>
              </a:rPr>
              <a:t>Sentiment </a:t>
            </a:r>
            <a:r>
              <a:rPr lang="en-US" sz="3600" b="1" dirty="0" smtClean="0">
                <a:solidFill>
                  <a:srgbClr val="04617B"/>
                </a:solidFill>
                <a:effectLst>
                  <a:reflection blurRad="6350" stA="55000" endA="300" endPos="45500" dir="5400000" sy="-100000" algn="bl" rotWithShape="0"/>
                </a:effectLst>
                <a:latin typeface="Calibri"/>
                <a:ea typeface="+mj-ea"/>
                <a:cs typeface="+mj-cs"/>
              </a:rPr>
              <a:t>Analysis (SA) </a:t>
            </a:r>
            <a:endParaRPr lang="en-US" sz="3600" b="1" dirty="0">
              <a:solidFill>
                <a:srgbClr val="04617B"/>
              </a:solidFill>
              <a:effectLst>
                <a:reflection blurRad="6350" stA="55000" endA="300" endPos="45500" dir="5400000" sy="-100000" algn="bl" rotWithShape="0"/>
              </a:effectLst>
              <a:latin typeface="Calibri"/>
              <a:ea typeface="+mj-ea"/>
              <a:cs typeface="+mj-cs"/>
            </a:endParaRPr>
          </a:p>
          <a:p>
            <a:endParaRPr lang="ar-JO" sz="3600" b="1" dirty="0">
              <a:solidFill>
                <a:srgbClr val="04617B"/>
              </a:solidFill>
              <a:effectLst>
                <a:reflection blurRad="6350" stA="55000" endA="300" endPos="45500" dir="5400000" sy="-100000" algn="bl" rotWithShape="0"/>
              </a:effectLst>
              <a:latin typeface="Calibri"/>
              <a:ea typeface="+mj-ea"/>
              <a:cs typeface="+mj-cs"/>
            </a:endParaRPr>
          </a:p>
        </p:txBody>
      </p:sp>
      <p:pic>
        <p:nvPicPr>
          <p:cNvPr id="4098" name="Picture 2" descr="C:\Users\ks\Desktop\buzzlogix-sentimentanalysistwi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33" y="4810125"/>
            <a:ext cx="23812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548680"/>
            <a:ext cx="8208912" cy="587147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SA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involves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classifying opinions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in text into categories like "positive" or "negative" or "neutral" or more (e.g., positive, neutral, negative, very positive and very negative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).</a:t>
            </a:r>
          </a:p>
          <a:p>
            <a:pPr marL="45720" indent="0" algn="just">
              <a:buNone/>
            </a:pPr>
            <a:endParaRPr lang="en-US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SA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can be divided into three levels, namely document level, sentence level, and aspect level (also known as word- or feature- level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).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SA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helps in achieving various goals like observing public mood regarding political topics, market intelligence, new product sales prediction, the measurement of customer satisfaction and many more. Hence, sentiment analysis plays a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significant role </a:t>
            </a: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in our daily decision making process. 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 algn="just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 algn="just">
              <a:buNone/>
            </a:pPr>
            <a:endParaRPr lang="en-US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1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632848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rgbClr val="04617B"/>
                </a:solidFill>
                <a:latin typeface="Calibri"/>
              </a:rPr>
              <a:t>Sentiment </a:t>
            </a:r>
            <a:r>
              <a:rPr lang="en-US" sz="3600" dirty="0">
                <a:solidFill>
                  <a:srgbClr val="04617B"/>
                </a:solidFill>
                <a:latin typeface="Calibri"/>
              </a:rPr>
              <a:t>A</a:t>
            </a:r>
            <a:r>
              <a:rPr lang="en-US" sz="3600" dirty="0" smtClean="0">
                <a:solidFill>
                  <a:srgbClr val="04617B"/>
                </a:solidFill>
                <a:latin typeface="Calibri"/>
              </a:rPr>
              <a:t>nalysis </a:t>
            </a:r>
            <a:r>
              <a:rPr lang="en-US" sz="3600" dirty="0">
                <a:solidFill>
                  <a:srgbClr val="04617B"/>
                </a:solidFill>
                <a:latin typeface="Calibri"/>
              </a:rPr>
              <a:t>for Arabic language</a:t>
            </a:r>
            <a:r>
              <a:rPr lang="ar-JO" sz="3600" dirty="0">
                <a:solidFill>
                  <a:schemeClr val="accent2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/>
            </a:r>
            <a:br>
              <a:rPr lang="ar-JO" sz="3600" dirty="0">
                <a:solidFill>
                  <a:schemeClr val="accent2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</a:br>
            <a:endParaRPr lang="ar-J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556792"/>
            <a:ext cx="8568952" cy="504056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on the Arabic Language is still limited and is considered a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challenging work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due to several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reasons:</a:t>
            </a:r>
          </a:p>
          <a:p>
            <a:pPr marL="45720" indent="0" algn="just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Arabic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language has very complex morphological structures. </a:t>
            </a:r>
            <a:endParaRPr lang="en-US" dirty="0" smtClean="0">
              <a:solidFill>
                <a:srgbClr val="00206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dirty="0" smtClean="0">
              <a:solidFill>
                <a:srgbClr val="00206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The Most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Arab users use colloquial Arabic instead of Modern Standard Arabic (MSA). </a:t>
            </a:r>
            <a:endParaRPr lang="en-US" dirty="0" smtClean="0">
              <a:solidFill>
                <a:srgbClr val="00206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  ( colloquial </a:t>
            </a:r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Arabic varies from region to another region, from country to other countries, even from even state to another</a:t>
            </a:r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.) </a:t>
            </a:r>
          </a:p>
          <a:p>
            <a:pPr marL="45720" indent="0" algn="just">
              <a:buNone/>
            </a:pPr>
            <a:endParaRPr lang="en-US" dirty="0">
              <a:solidFill>
                <a:srgbClr val="00206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T</a:t>
            </a: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he </a:t>
            </a: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lack of available Arabic corpora.</a:t>
            </a:r>
            <a:endParaRPr lang="ar-JO" dirty="0">
              <a:solidFill>
                <a:srgbClr val="00206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952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704856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solidFill>
                  <a:srgbClr val="04617B"/>
                </a:solidFill>
                <a:latin typeface="Calibri"/>
              </a:rPr>
              <a:t>Characteristics of the Arabic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208912" cy="46805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Arabic </a:t>
            </a:r>
            <a:r>
              <a:rPr lang="en-US" sz="1900" dirty="0">
                <a:latin typeface="Book Antiqua" panose="02040602050305030304" pitchFamily="18" charset="0"/>
                <a:cs typeface="Andalus" panose="02020603050405020304" pitchFamily="18" charset="-78"/>
              </a:rPr>
              <a:t>is Semitic language, and it’s written from right to left.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Arabic </a:t>
            </a:r>
            <a:r>
              <a:rPr lang="en-US" sz="1900" dirty="0">
                <a:latin typeface="Book Antiqua" panose="02040602050305030304" pitchFamily="18" charset="0"/>
                <a:cs typeface="Andalus" panose="02020603050405020304" pitchFamily="18" charset="-78"/>
              </a:rPr>
              <a:t>language is one of six official languages of the United Nations.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19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Arabic </a:t>
            </a:r>
            <a:r>
              <a:rPr lang="en-US" sz="1900" dirty="0">
                <a:latin typeface="Book Antiqua" panose="02040602050305030304" pitchFamily="18" charset="0"/>
                <a:cs typeface="Andalus" panose="02020603050405020304" pitchFamily="18" charset="-78"/>
              </a:rPr>
              <a:t>is the official language of 21 countries, and it’s the major language in several areas of the world. </a:t>
            </a:r>
            <a:endParaRPr lang="en-US" sz="1900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latin typeface="Book Antiqua" panose="02040602050305030304" pitchFamily="18" charset="0"/>
                <a:cs typeface="Andalus" panose="02020603050405020304" pitchFamily="18" charset="-78"/>
              </a:rPr>
              <a:t>  Arabic language is classified into three types;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900" dirty="0">
                <a:latin typeface="Book Antiqua" panose="02040602050305030304" pitchFamily="18" charset="0"/>
                <a:cs typeface="Andalus" panose="02020603050405020304" pitchFamily="18" charset="-78"/>
              </a:rPr>
              <a:t>  </a:t>
            </a:r>
            <a:r>
              <a:rPr lang="en-US" sz="19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Classical Arabic  (book of Islam “AL-Qur’an”)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9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Modern Standard Arabic (formal communications, television, radio, news, education)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9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Colloquial Arabic  (shopping, chatting or in their homes.)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1900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04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7920880" cy="792088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solidFill>
                  <a:srgbClr val="04617B"/>
                </a:solidFill>
                <a:latin typeface="Calibri"/>
              </a:rPr>
              <a:t>Challenges </a:t>
            </a:r>
            <a:r>
              <a:rPr lang="en-US" sz="3600" dirty="0">
                <a:solidFill>
                  <a:srgbClr val="04617B"/>
                </a:solidFill>
                <a:latin typeface="Calibri"/>
              </a:rPr>
              <a:t>of colloquial Arabic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484784"/>
            <a:ext cx="7992888" cy="511256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Analyzing </a:t>
            </a: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tweets composed in Arabic is a </a:t>
            </a: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particularly </a:t>
            </a:r>
            <a:r>
              <a:rPr lang="en-US" sz="2100" dirty="0" smtClean="0">
                <a:solidFill>
                  <a:srgbClr val="FF000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challenging </a:t>
            </a:r>
            <a:r>
              <a:rPr lang="en-US" sz="2100" dirty="0">
                <a:solidFill>
                  <a:srgbClr val="FF000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task </a:t>
            </a: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due to: </a:t>
            </a:r>
          </a:p>
          <a:p>
            <a:pPr lvl="0">
              <a:buFont typeface="Wingdings" pitchFamily="2" charset="2"/>
              <a:buChar char="q"/>
            </a:pP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Unstructured </a:t>
            </a: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language (informal language</a:t>
            </a: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).</a:t>
            </a:r>
          </a:p>
          <a:p>
            <a:pPr lvl="0">
              <a:buFont typeface="Wingdings" pitchFamily="2" charset="2"/>
              <a:buChar char="q"/>
            </a:pP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Spelling inconsistencies.</a:t>
            </a:r>
          </a:p>
          <a:p>
            <a:pPr lvl="0">
              <a:buFont typeface="Wingdings" pitchFamily="2" charset="2"/>
              <a:buChar char="q"/>
            </a:pP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Slang </a:t>
            </a: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words. Such as 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(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كدا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ولو 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كويس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يلا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1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Idiomatic expressions. </a:t>
            </a:r>
          </a:p>
          <a:p>
            <a:pPr marL="45720" indent="0">
              <a:buNone/>
            </a:pPr>
            <a:r>
              <a:rPr lang="en-US" sz="21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   Such 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as (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الطيور على اشكالها تقع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التكرار يعلم الحمار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بعد ما شاب ودوه الكتّاب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</a:t>
            </a:r>
          </a:p>
          <a:p>
            <a:pPr marL="45720" indent="0">
              <a:buNone/>
            </a:pP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هاك الشبل من ذاك الأسد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شحات ونزهي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طباخ السم بيدوقه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Colloquial </a:t>
            </a: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expressions.</a:t>
            </a:r>
          </a:p>
          <a:p>
            <a:pPr marL="45720" indent="0">
              <a:buNone/>
            </a:pP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Such as (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ناس مابتجيش الا بالعين الحمرا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مفيش فايدة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في المشمش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يا خبر أبيض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</a:t>
            </a:r>
          </a:p>
          <a:p>
            <a:pPr marL="45720" indent="0">
              <a:buNone/>
            </a:pP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يا سلام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زي السمن على العسل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يسرق الكحل من العين</a:t>
            </a: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,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زي القطط تاكل وتنكر</a:t>
            </a:r>
            <a:r>
              <a:rPr lang="en-US" sz="21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)</a:t>
            </a:r>
            <a:endParaRPr lang="en-US" sz="2100" dirty="0">
              <a:solidFill>
                <a:srgbClr val="00B05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 Emoticons</a:t>
            </a: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. Such as </a:t>
            </a:r>
            <a:endParaRPr lang="en-US" sz="2100" dirty="0" smtClean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The </a:t>
            </a:r>
            <a:r>
              <a:rPr lang="en-US" sz="2100" dirty="0">
                <a:latin typeface="Book Antiqua" panose="02040602050305030304" pitchFamily="18" charset="0"/>
                <a:cs typeface="Andalus" panose="02020603050405020304" pitchFamily="18" charset="-78"/>
              </a:rPr>
              <a:t>tendency to repeat letters in writing to convey feelings</a:t>
            </a:r>
            <a:r>
              <a:rPr lang="en-US" sz="2100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. </a:t>
            </a:r>
            <a:endParaRPr lang="en-US" sz="2100" dirty="0"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lvl="0" indent="0">
              <a:buNone/>
            </a:pPr>
            <a:r>
              <a:rPr lang="en-US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Such as( </a:t>
            </a:r>
            <a:r>
              <a:rPr lang="ar-EG" sz="2100" dirty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كتيرررررررررررر</a:t>
            </a:r>
            <a:r>
              <a:rPr lang="en-US" sz="2100" dirty="0" smtClean="0">
                <a:solidFill>
                  <a:srgbClr val="00B050"/>
                </a:solidFill>
                <a:latin typeface="Book Antiqua" panose="02040602050305030304" pitchFamily="18" charset="0"/>
                <a:cs typeface="Andalus" panose="02020603050405020304" pitchFamily="18" charset="-78"/>
              </a:rPr>
              <a:t>) </a:t>
            </a:r>
            <a:endParaRPr lang="en-US" sz="2100" dirty="0">
              <a:solidFill>
                <a:srgbClr val="00B050"/>
              </a:solidFill>
              <a:latin typeface="Book Antiqua" panose="02040602050305030304" pitchFamily="18" charset="0"/>
              <a:cs typeface="Andalus" panose="02020603050405020304" pitchFamily="18" charset="-78"/>
            </a:endParaRPr>
          </a:p>
          <a:p>
            <a:pPr marL="45720" indent="0" algn="just">
              <a:buNone/>
            </a:pPr>
            <a:endParaRPr lang="en-US" sz="1800" dirty="0"/>
          </a:p>
        </p:txBody>
      </p:sp>
      <p:pic>
        <p:nvPicPr>
          <p:cNvPr id="2050" name="Picture 2" descr="C:\Users\ks\Dropbox\Screenshots\Screenshot 2019-06-23 22.16.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308822"/>
            <a:ext cx="24479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6849</TotalTime>
  <Words>1331</Words>
  <Application>Microsoft Office PowerPoint</Application>
  <PresentationFormat>On-screen Show (4:3)</PresentationFormat>
  <Paragraphs>210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Slipstream</vt:lpstr>
      <vt:lpstr> Arabic Sentiment Analysis Using LSTM</vt:lpstr>
      <vt:lpstr>Outline</vt:lpstr>
      <vt:lpstr>PowerPoint Presentation</vt:lpstr>
      <vt:lpstr>Introduction</vt:lpstr>
      <vt:lpstr>PowerPoint Presentation</vt:lpstr>
      <vt:lpstr>PowerPoint Presentation</vt:lpstr>
      <vt:lpstr>Sentiment Analysis for Arabic language </vt:lpstr>
      <vt:lpstr>Characteristics of the Arabic language</vt:lpstr>
      <vt:lpstr>Challenges of colloquial Arabic language</vt:lpstr>
      <vt:lpstr> LSTM code </vt:lpstr>
      <vt:lpstr>PowerPoint Presentation</vt:lpstr>
      <vt:lpstr>1-Load Data (corpus) </vt:lpstr>
      <vt:lpstr>2- preprocessing (Handling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 Word Embedding</vt:lpstr>
      <vt:lpstr>PowerPoint Presentation</vt:lpstr>
      <vt:lpstr>PowerPoint Presentation</vt:lpstr>
      <vt:lpstr>4- Data Splitting</vt:lpstr>
      <vt:lpstr>PowerPoint Presentation</vt:lpstr>
      <vt:lpstr>Evaluation</vt:lpstr>
      <vt:lpstr>Deep Learning</vt:lpstr>
      <vt:lpstr>Recurrent Neural Network( RNNs)</vt:lpstr>
      <vt:lpstr>LSTM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sentiment Analysis of Colloquially Arabic Social Media Using Deep Learning</dc:title>
  <dc:creator>Future</dc:creator>
  <cp:lastModifiedBy>ks</cp:lastModifiedBy>
  <cp:revision>235</cp:revision>
  <dcterms:created xsi:type="dcterms:W3CDTF">2017-09-19T16:12:52Z</dcterms:created>
  <dcterms:modified xsi:type="dcterms:W3CDTF">2019-07-11T20:01:33Z</dcterms:modified>
</cp:coreProperties>
</file>