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85" r:id="rId5"/>
    <p:sldId id="259" r:id="rId6"/>
    <p:sldId id="260" r:id="rId7"/>
    <p:sldId id="261" r:id="rId8"/>
    <p:sldId id="286" r:id="rId9"/>
    <p:sldId id="262" r:id="rId10"/>
    <p:sldId id="287" r:id="rId11"/>
    <p:sldId id="288" r:id="rId12"/>
    <p:sldId id="289" r:id="rId13"/>
    <p:sldId id="26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63" autoAdjust="0"/>
  </p:normalViewPr>
  <p:slideViewPr>
    <p:cSldViewPr snapToGrid="0">
      <p:cViewPr varScale="1">
        <p:scale>
          <a:sx n="51" d="100"/>
          <a:sy n="51"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Samad" userId="0dec58d7-a82f-4c92-8458-70e336e5d416" providerId="ADAL" clId="{CD55C7E1-30FC-4F3D-ACBB-0D6CFA0BD827}"/>
    <pc:docChg chg="custSel addSld delSld modSld">
      <pc:chgData name="Abdul Samad" userId="0dec58d7-a82f-4c92-8458-70e336e5d416" providerId="ADAL" clId="{CD55C7E1-30FC-4F3D-ACBB-0D6CFA0BD827}" dt="2023-03-28T12:08:10.838" v="228" actId="20577"/>
      <pc:docMkLst>
        <pc:docMk/>
      </pc:docMkLst>
      <pc:sldChg chg="modSp mod">
        <pc:chgData name="Abdul Samad" userId="0dec58d7-a82f-4c92-8458-70e336e5d416" providerId="ADAL" clId="{CD55C7E1-30FC-4F3D-ACBB-0D6CFA0BD827}" dt="2023-03-28T11:33:30.156" v="93" actId="5793"/>
        <pc:sldMkLst>
          <pc:docMk/>
          <pc:sldMk cId="4152216915" sldId="257"/>
        </pc:sldMkLst>
        <pc:spChg chg="mod">
          <ac:chgData name="Abdul Samad" userId="0dec58d7-a82f-4c92-8458-70e336e5d416" providerId="ADAL" clId="{CD55C7E1-30FC-4F3D-ACBB-0D6CFA0BD827}" dt="2023-03-28T11:33:30.156" v="93" actId="5793"/>
          <ac:spMkLst>
            <pc:docMk/>
            <pc:sldMk cId="4152216915" sldId="257"/>
            <ac:spMk id="3" creationId="{539FB44A-845C-AA22-BED8-3AA382832774}"/>
          </ac:spMkLst>
        </pc:spChg>
      </pc:sldChg>
      <pc:sldChg chg="del">
        <pc:chgData name="Abdul Samad" userId="0dec58d7-a82f-4c92-8458-70e336e5d416" providerId="ADAL" clId="{CD55C7E1-30FC-4F3D-ACBB-0D6CFA0BD827}" dt="2023-03-28T12:01:44.174" v="99" actId="47"/>
        <pc:sldMkLst>
          <pc:docMk/>
          <pc:sldMk cId="3928923816" sldId="265"/>
        </pc:sldMkLst>
      </pc:sldChg>
      <pc:sldChg chg="del">
        <pc:chgData name="Abdul Samad" userId="0dec58d7-a82f-4c92-8458-70e336e5d416" providerId="ADAL" clId="{CD55C7E1-30FC-4F3D-ACBB-0D6CFA0BD827}" dt="2023-03-28T12:01:44.757" v="100" actId="47"/>
        <pc:sldMkLst>
          <pc:docMk/>
          <pc:sldMk cId="960467318" sldId="266"/>
        </pc:sldMkLst>
      </pc:sldChg>
      <pc:sldChg chg="del">
        <pc:chgData name="Abdul Samad" userId="0dec58d7-a82f-4c92-8458-70e336e5d416" providerId="ADAL" clId="{CD55C7E1-30FC-4F3D-ACBB-0D6CFA0BD827}" dt="2023-03-28T12:01:51.599" v="107" actId="47"/>
        <pc:sldMkLst>
          <pc:docMk/>
          <pc:sldMk cId="1528163018" sldId="268"/>
        </pc:sldMkLst>
      </pc:sldChg>
      <pc:sldChg chg="del">
        <pc:chgData name="Abdul Samad" userId="0dec58d7-a82f-4c92-8458-70e336e5d416" providerId="ADAL" clId="{CD55C7E1-30FC-4F3D-ACBB-0D6CFA0BD827}" dt="2023-03-28T12:01:52.373" v="108" actId="47"/>
        <pc:sldMkLst>
          <pc:docMk/>
          <pc:sldMk cId="3089669415" sldId="269"/>
        </pc:sldMkLst>
      </pc:sldChg>
      <pc:sldChg chg="modSp add mod modNotesTx">
        <pc:chgData name="Abdul Samad" userId="0dec58d7-a82f-4c92-8458-70e336e5d416" providerId="ADAL" clId="{CD55C7E1-30FC-4F3D-ACBB-0D6CFA0BD827}" dt="2023-03-28T12:01:24.636" v="96" actId="14100"/>
        <pc:sldMkLst>
          <pc:docMk/>
          <pc:sldMk cId="3553086225" sldId="270"/>
        </pc:sldMkLst>
        <pc:picChg chg="mod">
          <ac:chgData name="Abdul Samad" userId="0dec58d7-a82f-4c92-8458-70e336e5d416" providerId="ADAL" clId="{CD55C7E1-30FC-4F3D-ACBB-0D6CFA0BD827}" dt="2023-03-28T12:01:24.636" v="96" actId="14100"/>
          <ac:picMkLst>
            <pc:docMk/>
            <pc:sldMk cId="3553086225" sldId="270"/>
            <ac:picMk id="5" creationId="{DB84E6DA-7E19-62ED-9A0E-B80AFCFAC099}"/>
          </ac:picMkLst>
        </pc:picChg>
      </pc:sldChg>
      <pc:sldChg chg="add">
        <pc:chgData name="Abdul Samad" userId="0dec58d7-a82f-4c92-8458-70e336e5d416" providerId="ADAL" clId="{CD55C7E1-30FC-4F3D-ACBB-0D6CFA0BD827}" dt="2023-03-28T11:30:54.530" v="0"/>
        <pc:sldMkLst>
          <pc:docMk/>
          <pc:sldMk cId="67489003" sldId="271"/>
        </pc:sldMkLst>
      </pc:sldChg>
      <pc:sldChg chg="add">
        <pc:chgData name="Abdul Samad" userId="0dec58d7-a82f-4c92-8458-70e336e5d416" providerId="ADAL" clId="{CD55C7E1-30FC-4F3D-ACBB-0D6CFA0BD827}" dt="2023-03-28T11:30:54.530" v="0"/>
        <pc:sldMkLst>
          <pc:docMk/>
          <pc:sldMk cId="855074741" sldId="272"/>
        </pc:sldMkLst>
      </pc:sldChg>
      <pc:sldChg chg="add del">
        <pc:chgData name="Abdul Samad" userId="0dec58d7-a82f-4c92-8458-70e336e5d416" providerId="ADAL" clId="{CD55C7E1-30FC-4F3D-ACBB-0D6CFA0BD827}" dt="2023-03-28T12:01:35.111" v="97" actId="47"/>
        <pc:sldMkLst>
          <pc:docMk/>
          <pc:sldMk cId="3069564940" sldId="273"/>
        </pc:sldMkLst>
      </pc:sldChg>
      <pc:sldChg chg="add">
        <pc:chgData name="Abdul Samad" userId="0dec58d7-a82f-4c92-8458-70e336e5d416" providerId="ADAL" clId="{CD55C7E1-30FC-4F3D-ACBB-0D6CFA0BD827}" dt="2023-03-28T11:30:54.530" v="0"/>
        <pc:sldMkLst>
          <pc:docMk/>
          <pc:sldMk cId="3148783164" sldId="274"/>
        </pc:sldMkLst>
      </pc:sldChg>
      <pc:sldChg chg="modSp add mod">
        <pc:chgData name="Abdul Samad" userId="0dec58d7-a82f-4c92-8458-70e336e5d416" providerId="ADAL" clId="{CD55C7E1-30FC-4F3D-ACBB-0D6CFA0BD827}" dt="2023-03-28T12:08:10.838" v="228" actId="20577"/>
        <pc:sldMkLst>
          <pc:docMk/>
          <pc:sldMk cId="169651739" sldId="275"/>
        </pc:sldMkLst>
        <pc:spChg chg="mod">
          <ac:chgData name="Abdul Samad" userId="0dec58d7-a82f-4c92-8458-70e336e5d416" providerId="ADAL" clId="{CD55C7E1-30FC-4F3D-ACBB-0D6CFA0BD827}" dt="2023-03-28T12:08:10.838" v="228" actId="20577"/>
          <ac:spMkLst>
            <pc:docMk/>
            <pc:sldMk cId="169651739" sldId="275"/>
            <ac:spMk id="3" creationId="{BEE8FBCA-1EA1-8570-CE4E-AF3922B825CE}"/>
          </ac:spMkLst>
        </pc:spChg>
      </pc:sldChg>
      <pc:sldChg chg="del">
        <pc:chgData name="Abdul Samad" userId="0dec58d7-a82f-4c92-8458-70e336e5d416" providerId="ADAL" clId="{CD55C7E1-30FC-4F3D-ACBB-0D6CFA0BD827}" dt="2023-03-28T12:01:46.332" v="102" actId="47"/>
        <pc:sldMkLst>
          <pc:docMk/>
          <pc:sldMk cId="1411571750" sldId="277"/>
        </pc:sldMkLst>
      </pc:sldChg>
      <pc:sldChg chg="del">
        <pc:chgData name="Abdul Samad" userId="0dec58d7-a82f-4c92-8458-70e336e5d416" providerId="ADAL" clId="{CD55C7E1-30FC-4F3D-ACBB-0D6CFA0BD827}" dt="2023-03-28T12:01:45.352" v="101" actId="47"/>
        <pc:sldMkLst>
          <pc:docMk/>
          <pc:sldMk cId="3089966261" sldId="278"/>
        </pc:sldMkLst>
      </pc:sldChg>
      <pc:sldChg chg="del">
        <pc:chgData name="Abdul Samad" userId="0dec58d7-a82f-4c92-8458-70e336e5d416" providerId="ADAL" clId="{CD55C7E1-30FC-4F3D-ACBB-0D6CFA0BD827}" dt="2023-03-28T12:01:43.671" v="98" actId="47"/>
        <pc:sldMkLst>
          <pc:docMk/>
          <pc:sldMk cId="229857683" sldId="279"/>
        </pc:sldMkLst>
      </pc:sldChg>
      <pc:sldChg chg="del">
        <pc:chgData name="Abdul Samad" userId="0dec58d7-a82f-4c92-8458-70e336e5d416" providerId="ADAL" clId="{CD55C7E1-30FC-4F3D-ACBB-0D6CFA0BD827}" dt="2023-03-28T12:01:47.252" v="103" actId="47"/>
        <pc:sldMkLst>
          <pc:docMk/>
          <pc:sldMk cId="482201512" sldId="280"/>
        </pc:sldMkLst>
      </pc:sldChg>
      <pc:sldChg chg="del">
        <pc:chgData name="Abdul Samad" userId="0dec58d7-a82f-4c92-8458-70e336e5d416" providerId="ADAL" clId="{CD55C7E1-30FC-4F3D-ACBB-0D6CFA0BD827}" dt="2023-03-28T12:01:48.155" v="104" actId="47"/>
        <pc:sldMkLst>
          <pc:docMk/>
          <pc:sldMk cId="791610578" sldId="281"/>
        </pc:sldMkLst>
      </pc:sldChg>
      <pc:sldChg chg="del">
        <pc:chgData name="Abdul Samad" userId="0dec58d7-a82f-4c92-8458-70e336e5d416" providerId="ADAL" clId="{CD55C7E1-30FC-4F3D-ACBB-0D6CFA0BD827}" dt="2023-03-28T12:01:48.844" v="105" actId="47"/>
        <pc:sldMkLst>
          <pc:docMk/>
          <pc:sldMk cId="3055643495" sldId="282"/>
        </pc:sldMkLst>
      </pc:sldChg>
      <pc:sldChg chg="del">
        <pc:chgData name="Abdul Samad" userId="0dec58d7-a82f-4c92-8458-70e336e5d416" providerId="ADAL" clId="{CD55C7E1-30FC-4F3D-ACBB-0D6CFA0BD827}" dt="2023-03-28T12:01:50.150" v="106" actId="47"/>
        <pc:sldMkLst>
          <pc:docMk/>
          <pc:sldMk cId="2060288750" sldId="283"/>
        </pc:sldMkLst>
      </pc:sldChg>
      <pc:sldChg chg="modSp mod">
        <pc:chgData name="Abdul Samad" userId="0dec58d7-a82f-4c92-8458-70e336e5d416" providerId="ADAL" clId="{CD55C7E1-30FC-4F3D-ACBB-0D6CFA0BD827}" dt="2023-03-28T12:02:07.309" v="219" actId="20577"/>
        <pc:sldMkLst>
          <pc:docMk/>
          <pc:sldMk cId="3583928772" sldId="284"/>
        </pc:sldMkLst>
        <pc:spChg chg="mod">
          <ac:chgData name="Abdul Samad" userId="0dec58d7-a82f-4c92-8458-70e336e5d416" providerId="ADAL" clId="{CD55C7E1-30FC-4F3D-ACBB-0D6CFA0BD827}" dt="2023-03-28T12:02:07.309" v="219" actId="20577"/>
          <ac:spMkLst>
            <pc:docMk/>
            <pc:sldMk cId="3583928772" sldId="284"/>
            <ac:spMk id="3" creationId="{A71F70BE-A592-9812-3B99-A60459A2766C}"/>
          </ac:spMkLst>
        </pc:spChg>
      </pc:sldChg>
    </pc:docChg>
  </pc:docChgLst>
  <pc:docChgLst>
    <pc:chgData name="Abdul Samad" userId="0dec58d7-a82f-4c92-8458-70e336e5d416" providerId="ADAL" clId="{89BED88C-F2C3-46E6-BE97-F392C534E308}"/>
    <pc:docChg chg="custSel addSld delSld modSld">
      <pc:chgData name="Abdul Samad" userId="0dec58d7-a82f-4c92-8458-70e336e5d416" providerId="ADAL" clId="{89BED88C-F2C3-46E6-BE97-F392C534E308}" dt="2023-03-26T05:32:22.591" v="130" actId="20577"/>
      <pc:docMkLst>
        <pc:docMk/>
      </pc:docMkLst>
      <pc:sldChg chg="modSp new mod">
        <pc:chgData name="Abdul Samad" userId="0dec58d7-a82f-4c92-8458-70e336e5d416" providerId="ADAL" clId="{89BED88C-F2C3-46E6-BE97-F392C534E308}" dt="2023-03-26T05:32:22.591" v="130" actId="20577"/>
        <pc:sldMkLst>
          <pc:docMk/>
          <pc:sldMk cId="3904505979" sldId="256"/>
        </pc:sldMkLst>
        <pc:spChg chg="mod">
          <ac:chgData name="Abdul Samad" userId="0dec58d7-a82f-4c92-8458-70e336e5d416" providerId="ADAL" clId="{89BED88C-F2C3-46E6-BE97-F392C534E308}" dt="2023-03-26T05:32:22.591" v="130" actId="20577"/>
          <ac:spMkLst>
            <pc:docMk/>
            <pc:sldMk cId="3904505979" sldId="256"/>
            <ac:spMk id="2" creationId="{12E6428B-6C93-2E39-E73B-98021158E3F9}"/>
          </ac:spMkLst>
        </pc:spChg>
        <pc:spChg chg="mod">
          <ac:chgData name="Abdul Samad" userId="0dec58d7-a82f-4c92-8458-70e336e5d416" providerId="ADAL" clId="{89BED88C-F2C3-46E6-BE97-F392C534E308}" dt="2023-03-26T05:32:14.824" v="118" actId="20577"/>
          <ac:spMkLst>
            <pc:docMk/>
            <pc:sldMk cId="3904505979" sldId="256"/>
            <ac:spMk id="3" creationId="{A36406F5-4AFE-6C31-BF3B-A028B56E49D1}"/>
          </ac:spMkLst>
        </pc:spChg>
      </pc:sldChg>
      <pc:sldChg chg="modSp new mod">
        <pc:chgData name="Abdul Samad" userId="0dec58d7-a82f-4c92-8458-70e336e5d416" providerId="ADAL" clId="{89BED88C-F2C3-46E6-BE97-F392C534E308}" dt="2023-03-26T05:30:15.290" v="72" actId="20577"/>
        <pc:sldMkLst>
          <pc:docMk/>
          <pc:sldMk cId="4152216915" sldId="257"/>
        </pc:sldMkLst>
        <pc:spChg chg="mod">
          <ac:chgData name="Abdul Samad" userId="0dec58d7-a82f-4c92-8458-70e336e5d416" providerId="ADAL" clId="{89BED88C-F2C3-46E6-BE97-F392C534E308}" dt="2023-03-26T05:29:50.303" v="17" actId="20577"/>
          <ac:spMkLst>
            <pc:docMk/>
            <pc:sldMk cId="4152216915" sldId="257"/>
            <ac:spMk id="2" creationId="{798776A3-2665-DF31-D484-E5CF19BE343D}"/>
          </ac:spMkLst>
        </pc:spChg>
        <pc:spChg chg="mod">
          <ac:chgData name="Abdul Samad" userId="0dec58d7-a82f-4c92-8458-70e336e5d416" providerId="ADAL" clId="{89BED88C-F2C3-46E6-BE97-F392C534E308}" dt="2023-03-26T05:30:15.290" v="72" actId="20577"/>
          <ac:spMkLst>
            <pc:docMk/>
            <pc:sldMk cId="4152216915" sldId="257"/>
            <ac:spMk id="3" creationId="{539FB44A-845C-AA22-BED8-3AA382832774}"/>
          </ac:spMkLst>
        </pc:spChg>
      </pc:sldChg>
      <pc:sldChg chg="add">
        <pc:chgData name="Abdul Samad" userId="0dec58d7-a82f-4c92-8458-70e336e5d416" providerId="ADAL" clId="{89BED88C-F2C3-46E6-BE97-F392C534E308}" dt="2023-03-26T05:01:22.769" v="2"/>
        <pc:sldMkLst>
          <pc:docMk/>
          <pc:sldMk cId="3928923816" sldId="265"/>
        </pc:sldMkLst>
      </pc:sldChg>
      <pc:sldChg chg="add">
        <pc:chgData name="Abdul Samad" userId="0dec58d7-a82f-4c92-8458-70e336e5d416" providerId="ADAL" clId="{89BED88C-F2C3-46E6-BE97-F392C534E308}" dt="2023-03-26T05:01:22.769" v="2"/>
        <pc:sldMkLst>
          <pc:docMk/>
          <pc:sldMk cId="960467318" sldId="266"/>
        </pc:sldMkLst>
      </pc:sldChg>
      <pc:sldChg chg="add">
        <pc:chgData name="Abdul Samad" userId="0dec58d7-a82f-4c92-8458-70e336e5d416" providerId="ADAL" clId="{89BED88C-F2C3-46E6-BE97-F392C534E308}" dt="2023-03-26T05:01:22.769" v="2"/>
        <pc:sldMkLst>
          <pc:docMk/>
          <pc:sldMk cId="1528163018" sldId="268"/>
        </pc:sldMkLst>
      </pc:sldChg>
      <pc:sldChg chg="add">
        <pc:chgData name="Abdul Samad" userId="0dec58d7-a82f-4c92-8458-70e336e5d416" providerId="ADAL" clId="{89BED88C-F2C3-46E6-BE97-F392C534E308}" dt="2023-03-26T05:01:22.769" v="2"/>
        <pc:sldMkLst>
          <pc:docMk/>
          <pc:sldMk cId="3089669415" sldId="269"/>
        </pc:sldMkLst>
      </pc:sldChg>
      <pc:sldChg chg="add">
        <pc:chgData name="Abdul Samad" userId="0dec58d7-a82f-4c92-8458-70e336e5d416" providerId="ADAL" clId="{89BED88C-F2C3-46E6-BE97-F392C534E308}" dt="2023-03-26T05:01:22.769" v="2"/>
        <pc:sldMkLst>
          <pc:docMk/>
          <pc:sldMk cId="1411571750" sldId="277"/>
        </pc:sldMkLst>
      </pc:sldChg>
      <pc:sldChg chg="add">
        <pc:chgData name="Abdul Samad" userId="0dec58d7-a82f-4c92-8458-70e336e5d416" providerId="ADAL" clId="{89BED88C-F2C3-46E6-BE97-F392C534E308}" dt="2023-03-26T05:01:22.769" v="2"/>
        <pc:sldMkLst>
          <pc:docMk/>
          <pc:sldMk cId="3089966261" sldId="278"/>
        </pc:sldMkLst>
      </pc:sldChg>
      <pc:sldChg chg="add">
        <pc:chgData name="Abdul Samad" userId="0dec58d7-a82f-4c92-8458-70e336e5d416" providerId="ADAL" clId="{89BED88C-F2C3-46E6-BE97-F392C534E308}" dt="2023-03-26T05:01:22.769" v="2"/>
        <pc:sldMkLst>
          <pc:docMk/>
          <pc:sldMk cId="229857683" sldId="279"/>
        </pc:sldMkLst>
      </pc:sldChg>
      <pc:sldChg chg="add">
        <pc:chgData name="Abdul Samad" userId="0dec58d7-a82f-4c92-8458-70e336e5d416" providerId="ADAL" clId="{89BED88C-F2C3-46E6-BE97-F392C534E308}" dt="2023-03-26T05:01:22.769" v="2"/>
        <pc:sldMkLst>
          <pc:docMk/>
          <pc:sldMk cId="482201512" sldId="280"/>
        </pc:sldMkLst>
      </pc:sldChg>
      <pc:sldChg chg="add">
        <pc:chgData name="Abdul Samad" userId="0dec58d7-a82f-4c92-8458-70e336e5d416" providerId="ADAL" clId="{89BED88C-F2C3-46E6-BE97-F392C534E308}" dt="2023-03-26T05:01:22.769" v="2"/>
        <pc:sldMkLst>
          <pc:docMk/>
          <pc:sldMk cId="791610578" sldId="281"/>
        </pc:sldMkLst>
      </pc:sldChg>
      <pc:sldChg chg="add">
        <pc:chgData name="Abdul Samad" userId="0dec58d7-a82f-4c92-8458-70e336e5d416" providerId="ADAL" clId="{89BED88C-F2C3-46E6-BE97-F392C534E308}" dt="2023-03-26T05:01:22.769" v="2"/>
        <pc:sldMkLst>
          <pc:docMk/>
          <pc:sldMk cId="3055643495" sldId="282"/>
        </pc:sldMkLst>
      </pc:sldChg>
      <pc:sldChg chg="add">
        <pc:chgData name="Abdul Samad" userId="0dec58d7-a82f-4c92-8458-70e336e5d416" providerId="ADAL" clId="{89BED88C-F2C3-46E6-BE97-F392C534E308}" dt="2023-03-26T05:01:22.769" v="2"/>
        <pc:sldMkLst>
          <pc:docMk/>
          <pc:sldMk cId="2060288750" sldId="283"/>
        </pc:sldMkLst>
      </pc:sldChg>
      <pc:sldChg chg="modSp new mod">
        <pc:chgData name="Abdul Samad" userId="0dec58d7-a82f-4c92-8458-70e336e5d416" providerId="ADAL" clId="{89BED88C-F2C3-46E6-BE97-F392C534E308}" dt="2023-03-26T05:31:09.651" v="94" actId="5793"/>
        <pc:sldMkLst>
          <pc:docMk/>
          <pc:sldMk cId="3583928772" sldId="284"/>
        </pc:sldMkLst>
        <pc:spChg chg="mod">
          <ac:chgData name="Abdul Samad" userId="0dec58d7-a82f-4c92-8458-70e336e5d416" providerId="ADAL" clId="{89BED88C-F2C3-46E6-BE97-F392C534E308}" dt="2023-03-26T05:30:29.287" v="89" actId="20577"/>
          <ac:spMkLst>
            <pc:docMk/>
            <pc:sldMk cId="3583928772" sldId="284"/>
            <ac:spMk id="2" creationId="{CCF712FA-2072-26DD-D02F-43A65B5BD31A}"/>
          </ac:spMkLst>
        </pc:spChg>
        <pc:spChg chg="mod">
          <ac:chgData name="Abdul Samad" userId="0dec58d7-a82f-4c92-8458-70e336e5d416" providerId="ADAL" clId="{89BED88C-F2C3-46E6-BE97-F392C534E308}" dt="2023-03-26T05:31:09.651" v="94" actId="5793"/>
          <ac:spMkLst>
            <pc:docMk/>
            <pc:sldMk cId="3583928772" sldId="284"/>
            <ac:spMk id="3" creationId="{A71F70BE-A592-9812-3B99-A60459A2766C}"/>
          </ac:spMkLst>
        </pc:spChg>
      </pc:sldChg>
      <pc:sldChg chg="modSp new del mod">
        <pc:chgData name="Abdul Samad" userId="0dec58d7-a82f-4c92-8458-70e336e5d416" providerId="ADAL" clId="{89BED88C-F2C3-46E6-BE97-F392C534E308}" dt="2023-03-26T05:31:30.969" v="110" actId="47"/>
        <pc:sldMkLst>
          <pc:docMk/>
          <pc:sldMk cId="3684953949" sldId="285"/>
        </pc:sldMkLst>
        <pc:spChg chg="mod">
          <ac:chgData name="Abdul Samad" userId="0dec58d7-a82f-4c92-8458-70e336e5d416" providerId="ADAL" clId="{89BED88C-F2C3-46E6-BE97-F392C534E308}" dt="2023-03-26T05:31:23.598" v="109" actId="20577"/>
          <ac:spMkLst>
            <pc:docMk/>
            <pc:sldMk cId="3684953949" sldId="285"/>
            <ac:spMk id="2" creationId="{98A4320F-B112-52F9-D465-AA628A4F8E9A}"/>
          </ac:spMkLst>
        </pc:spChg>
      </pc:sldChg>
    </pc:docChg>
  </pc:docChgLst>
  <pc:docChgLst>
    <pc:chgData name="Abdul Samad" userId="0dec58d7-a82f-4c92-8458-70e336e5d416" providerId="ADAL" clId="{818B1E61-1E59-40B9-AF7F-58226F11D8B6}"/>
    <pc:docChg chg="custSel addSld delSld modSld">
      <pc:chgData name="Abdul Samad" userId="0dec58d7-a82f-4c92-8458-70e336e5d416" providerId="ADAL" clId="{818B1E61-1E59-40B9-AF7F-58226F11D8B6}" dt="2023-03-28T12:15:08.572" v="157" actId="20577"/>
      <pc:docMkLst>
        <pc:docMk/>
      </pc:docMkLst>
      <pc:sldChg chg="modSp mod">
        <pc:chgData name="Abdul Samad" userId="0dec58d7-a82f-4c92-8458-70e336e5d416" providerId="ADAL" clId="{818B1E61-1E59-40B9-AF7F-58226F11D8B6}" dt="2023-03-28T12:13:16.008" v="65" actId="20577"/>
        <pc:sldMkLst>
          <pc:docMk/>
          <pc:sldMk cId="3904505979" sldId="256"/>
        </pc:sldMkLst>
        <pc:spChg chg="mod">
          <ac:chgData name="Abdul Samad" userId="0dec58d7-a82f-4c92-8458-70e336e5d416" providerId="ADAL" clId="{818B1E61-1E59-40B9-AF7F-58226F11D8B6}" dt="2023-03-28T12:13:00.376" v="47" actId="20577"/>
          <ac:spMkLst>
            <pc:docMk/>
            <pc:sldMk cId="3904505979" sldId="256"/>
            <ac:spMk id="2" creationId="{12E6428B-6C93-2E39-E73B-98021158E3F9}"/>
          </ac:spMkLst>
        </pc:spChg>
        <pc:spChg chg="mod">
          <ac:chgData name="Abdul Samad" userId="0dec58d7-a82f-4c92-8458-70e336e5d416" providerId="ADAL" clId="{818B1E61-1E59-40B9-AF7F-58226F11D8B6}" dt="2023-03-28T12:13:16.008" v="65" actId="20577"/>
          <ac:spMkLst>
            <pc:docMk/>
            <pc:sldMk cId="3904505979" sldId="256"/>
            <ac:spMk id="3" creationId="{A36406F5-4AFE-6C31-BF3B-A028B56E49D1}"/>
          </ac:spMkLst>
        </pc:spChg>
      </pc:sldChg>
      <pc:sldChg chg="modSp mod">
        <pc:chgData name="Abdul Samad" userId="0dec58d7-a82f-4c92-8458-70e336e5d416" providerId="ADAL" clId="{818B1E61-1E59-40B9-AF7F-58226F11D8B6}" dt="2023-03-28T12:15:08.572" v="157" actId="20577"/>
        <pc:sldMkLst>
          <pc:docMk/>
          <pc:sldMk cId="4152216915" sldId="257"/>
        </pc:sldMkLst>
        <pc:spChg chg="mod">
          <ac:chgData name="Abdul Samad" userId="0dec58d7-a82f-4c92-8458-70e336e5d416" providerId="ADAL" clId="{818B1E61-1E59-40B9-AF7F-58226F11D8B6}" dt="2023-03-28T12:15:08.572" v="157" actId="20577"/>
          <ac:spMkLst>
            <pc:docMk/>
            <pc:sldMk cId="4152216915" sldId="257"/>
            <ac:spMk id="3" creationId="{539FB44A-845C-AA22-BED8-3AA382832774}"/>
          </ac:spMkLst>
        </pc:spChg>
      </pc:sldChg>
      <pc:sldChg chg="add">
        <pc:chgData name="Abdul Samad" userId="0dec58d7-a82f-4c92-8458-70e336e5d416" providerId="ADAL" clId="{818B1E61-1E59-40B9-AF7F-58226F11D8B6}" dt="2023-03-28T12:12:09.311" v="1"/>
        <pc:sldMkLst>
          <pc:docMk/>
          <pc:sldMk cId="2125674521" sldId="258"/>
        </pc:sldMkLst>
      </pc:sldChg>
      <pc:sldChg chg="add">
        <pc:chgData name="Abdul Samad" userId="0dec58d7-a82f-4c92-8458-70e336e5d416" providerId="ADAL" clId="{818B1E61-1E59-40B9-AF7F-58226F11D8B6}" dt="2023-03-28T12:12:09.311" v="1"/>
        <pc:sldMkLst>
          <pc:docMk/>
          <pc:sldMk cId="1775900629" sldId="259"/>
        </pc:sldMkLst>
      </pc:sldChg>
      <pc:sldChg chg="add">
        <pc:chgData name="Abdul Samad" userId="0dec58d7-a82f-4c92-8458-70e336e5d416" providerId="ADAL" clId="{818B1E61-1E59-40B9-AF7F-58226F11D8B6}" dt="2023-03-28T12:12:09.311" v="1"/>
        <pc:sldMkLst>
          <pc:docMk/>
          <pc:sldMk cId="3767820276" sldId="260"/>
        </pc:sldMkLst>
      </pc:sldChg>
      <pc:sldChg chg="add">
        <pc:chgData name="Abdul Samad" userId="0dec58d7-a82f-4c92-8458-70e336e5d416" providerId="ADAL" clId="{818B1E61-1E59-40B9-AF7F-58226F11D8B6}" dt="2023-03-28T12:12:09.311" v="1"/>
        <pc:sldMkLst>
          <pc:docMk/>
          <pc:sldMk cId="513598702" sldId="261"/>
        </pc:sldMkLst>
      </pc:sldChg>
      <pc:sldChg chg="add">
        <pc:chgData name="Abdul Samad" userId="0dec58d7-a82f-4c92-8458-70e336e5d416" providerId="ADAL" clId="{818B1E61-1E59-40B9-AF7F-58226F11D8B6}" dt="2023-03-28T12:12:09.311" v="1"/>
        <pc:sldMkLst>
          <pc:docMk/>
          <pc:sldMk cId="3243470585" sldId="262"/>
        </pc:sldMkLst>
      </pc:sldChg>
      <pc:sldChg chg="add">
        <pc:chgData name="Abdul Samad" userId="0dec58d7-a82f-4c92-8458-70e336e5d416" providerId="ADAL" clId="{818B1E61-1E59-40B9-AF7F-58226F11D8B6}" dt="2023-03-28T12:12:09.311" v="1"/>
        <pc:sldMkLst>
          <pc:docMk/>
          <pc:sldMk cId="2579280341" sldId="263"/>
        </pc:sldMkLst>
      </pc:sldChg>
      <pc:sldChg chg="del">
        <pc:chgData name="Abdul Samad" userId="0dec58d7-a82f-4c92-8458-70e336e5d416" providerId="ADAL" clId="{818B1E61-1E59-40B9-AF7F-58226F11D8B6}" dt="2023-03-28T12:10:43.924" v="0" actId="47"/>
        <pc:sldMkLst>
          <pc:docMk/>
          <pc:sldMk cId="3553086225" sldId="270"/>
        </pc:sldMkLst>
      </pc:sldChg>
      <pc:sldChg chg="del">
        <pc:chgData name="Abdul Samad" userId="0dec58d7-a82f-4c92-8458-70e336e5d416" providerId="ADAL" clId="{818B1E61-1E59-40B9-AF7F-58226F11D8B6}" dt="2023-03-28T12:10:43.924" v="0" actId="47"/>
        <pc:sldMkLst>
          <pc:docMk/>
          <pc:sldMk cId="67489003" sldId="271"/>
        </pc:sldMkLst>
      </pc:sldChg>
      <pc:sldChg chg="del">
        <pc:chgData name="Abdul Samad" userId="0dec58d7-a82f-4c92-8458-70e336e5d416" providerId="ADAL" clId="{818B1E61-1E59-40B9-AF7F-58226F11D8B6}" dt="2023-03-28T12:10:43.924" v="0" actId="47"/>
        <pc:sldMkLst>
          <pc:docMk/>
          <pc:sldMk cId="855074741" sldId="272"/>
        </pc:sldMkLst>
      </pc:sldChg>
      <pc:sldChg chg="del">
        <pc:chgData name="Abdul Samad" userId="0dec58d7-a82f-4c92-8458-70e336e5d416" providerId="ADAL" clId="{818B1E61-1E59-40B9-AF7F-58226F11D8B6}" dt="2023-03-28T12:10:43.924" v="0" actId="47"/>
        <pc:sldMkLst>
          <pc:docMk/>
          <pc:sldMk cId="3148783164" sldId="274"/>
        </pc:sldMkLst>
      </pc:sldChg>
      <pc:sldChg chg="del">
        <pc:chgData name="Abdul Samad" userId="0dec58d7-a82f-4c92-8458-70e336e5d416" providerId="ADAL" clId="{818B1E61-1E59-40B9-AF7F-58226F11D8B6}" dt="2023-03-28T12:10:43.924" v="0" actId="47"/>
        <pc:sldMkLst>
          <pc:docMk/>
          <pc:sldMk cId="169651739" sldId="275"/>
        </pc:sldMkLst>
      </pc:sldChg>
      <pc:sldChg chg="add">
        <pc:chgData name="Abdul Samad" userId="0dec58d7-a82f-4c92-8458-70e336e5d416" providerId="ADAL" clId="{818B1E61-1E59-40B9-AF7F-58226F11D8B6}" dt="2023-03-28T12:12:09.311" v="1"/>
        <pc:sldMkLst>
          <pc:docMk/>
          <pc:sldMk cId="31688262" sldId="276"/>
        </pc:sldMkLst>
      </pc:sldChg>
      <pc:sldChg chg="add">
        <pc:chgData name="Abdul Samad" userId="0dec58d7-a82f-4c92-8458-70e336e5d416" providerId="ADAL" clId="{818B1E61-1E59-40B9-AF7F-58226F11D8B6}" dt="2023-03-28T12:12:09.311" v="1"/>
        <pc:sldMkLst>
          <pc:docMk/>
          <pc:sldMk cId="3547947966"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D8422-8D49-42A5-B2DC-635DDA7B9C9D}"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7165F-6D61-4946-AA9C-1210FC204B1D}" type="slidenum">
              <a:rPr lang="en-US" smtClean="0"/>
              <a:t>‹#›</a:t>
            </a:fld>
            <a:endParaRPr lang="en-US"/>
          </a:p>
        </p:txBody>
      </p:sp>
    </p:spTree>
    <p:extLst>
      <p:ext uri="{BB962C8B-B14F-4D97-AF65-F5344CB8AC3E}">
        <p14:creationId xmlns:p14="http://schemas.microsoft.com/office/powerpoint/2010/main" val="4091666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The result of a dot product is a scalar value ranging from −∞ to ∞, the larger the value the more similar the vectors that are being compared. Continuing with our example, the first step in computing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3</m:t>
                        </m:r>
                      </m:sub>
                    </m:sSub>
                  </m:oMath>
                </a14:m>
                <a:r>
                  <a:rPr lang="en-GB" dirty="0"/>
                  <a:t> would be to compute three scores: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3</m:t>
                        </m:r>
                      </m:sub>
                    </m:sSub>
                    <m:r>
                      <a:rPr lang="en-GB"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1</m:t>
                        </m:r>
                      </m:sub>
                    </m:sSub>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3</m:t>
                        </m:r>
                      </m:sub>
                    </m:sSub>
                    <m:r>
                      <a:rPr lang="en-GB"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2</m:t>
                        </m:r>
                      </m:sub>
                    </m:sSub>
                  </m:oMath>
                </a14:m>
                <a:r>
                  <a:rPr lang="en-GB" dirty="0"/>
                  <a:t> and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3</m:t>
                        </m:r>
                      </m:sub>
                    </m:sSub>
                    <m:r>
                      <a:rPr lang="en-GB"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3</m:t>
                        </m:r>
                      </m:sub>
                    </m:sSub>
                  </m:oMath>
                </a14:m>
                <a:r>
                  <a:rPr lang="en-GB" dirty="0"/>
                  <a:t>.</a:t>
                </a:r>
                <a:endParaRPr lang="en-US" dirty="0"/>
              </a:p>
            </p:txBody>
          </p:sp>
        </mc:Choice>
        <mc:Fallback xmlns="">
          <p:sp>
            <p:nvSpPr>
              <p:cNvPr id="3" name="Notes Placeholder 2"/>
              <p:cNvSpPr>
                <a:spLocks noGrp="1"/>
              </p:cNvSpPr>
              <p:nvPr>
                <p:ph type="body" idx="1"/>
              </p:nvPr>
            </p:nvSpPr>
            <p:spPr/>
            <p:txBody>
              <a:bodyPr/>
              <a:lstStyle/>
              <a:p>
                <a:r>
                  <a:rPr lang="en-GB" dirty="0"/>
                  <a:t>The result of a dot product is a scalar value ranging from −∞ to ∞, the larger the value the more similar the vectors that are being compared. Continuing with our example, the first step in computing </a:t>
                </a:r>
                <a:r>
                  <a:rPr lang="en-GB" i="0" dirty="0">
                    <a:latin typeface="Cambria Math" panose="02040503050406030204" pitchFamily="18" charset="0"/>
                  </a:rPr>
                  <a:t>𝑦</a:t>
                </a:r>
                <a:r>
                  <a:rPr lang="en-US" b="0" i="0" dirty="0">
                    <a:latin typeface="Cambria Math" panose="02040503050406030204" pitchFamily="18" charset="0"/>
                  </a:rPr>
                  <a:t>_</a:t>
                </a:r>
                <a:r>
                  <a:rPr lang="en-GB" i="0" dirty="0">
                    <a:latin typeface="Cambria Math" panose="02040503050406030204" pitchFamily="18" charset="0"/>
                  </a:rPr>
                  <a:t>3</a:t>
                </a:r>
                <a:r>
                  <a:rPr lang="en-GB" dirty="0"/>
                  <a:t> would be to compute three scores: </a:t>
                </a:r>
                <a:r>
                  <a:rPr lang="en-GB" i="0" dirty="0">
                    <a:latin typeface="Cambria Math" panose="02040503050406030204" pitchFamily="18" charset="0"/>
                  </a:rPr>
                  <a:t>𝑥</a:t>
                </a:r>
                <a:r>
                  <a:rPr lang="en-US" b="0" i="0" dirty="0">
                    <a:latin typeface="Cambria Math" panose="02040503050406030204" pitchFamily="18" charset="0"/>
                  </a:rPr>
                  <a:t>_</a:t>
                </a:r>
                <a:r>
                  <a:rPr lang="en-GB" i="0" dirty="0">
                    <a:latin typeface="Cambria Math" panose="02040503050406030204" pitchFamily="18" charset="0"/>
                  </a:rPr>
                  <a:t>3  · 𝑥</a:t>
                </a:r>
                <a:r>
                  <a:rPr lang="en-US" b="0" i="0" dirty="0">
                    <a:latin typeface="Cambria Math" panose="02040503050406030204" pitchFamily="18" charset="0"/>
                  </a:rPr>
                  <a:t>_</a:t>
                </a:r>
                <a:r>
                  <a:rPr lang="en-GB" i="0" dirty="0">
                    <a:latin typeface="Cambria Math" panose="02040503050406030204" pitchFamily="18" charset="0"/>
                  </a:rPr>
                  <a:t>1</a:t>
                </a:r>
                <a:r>
                  <a:rPr lang="en-GB" dirty="0"/>
                  <a:t>, </a:t>
                </a:r>
                <a:r>
                  <a:rPr lang="en-GB" i="0" dirty="0">
                    <a:latin typeface="Cambria Math" panose="02040503050406030204" pitchFamily="18" charset="0"/>
                  </a:rPr>
                  <a:t>𝑥</a:t>
                </a:r>
                <a:r>
                  <a:rPr lang="en-US" b="0" i="0" dirty="0">
                    <a:latin typeface="Cambria Math" panose="02040503050406030204" pitchFamily="18" charset="0"/>
                  </a:rPr>
                  <a:t>_</a:t>
                </a:r>
                <a:r>
                  <a:rPr lang="en-GB" i="0" dirty="0">
                    <a:latin typeface="Cambria Math" panose="02040503050406030204" pitchFamily="18" charset="0"/>
                  </a:rPr>
                  <a:t>3  · 𝑥</a:t>
                </a:r>
                <a:r>
                  <a:rPr lang="en-US" b="0" i="0" dirty="0">
                    <a:latin typeface="Cambria Math" panose="02040503050406030204" pitchFamily="18" charset="0"/>
                  </a:rPr>
                  <a:t>_</a:t>
                </a:r>
                <a:r>
                  <a:rPr lang="en-GB" i="0" dirty="0">
                    <a:latin typeface="Cambria Math" panose="02040503050406030204" pitchFamily="18" charset="0"/>
                  </a:rPr>
                  <a:t>2</a:t>
                </a:r>
                <a:r>
                  <a:rPr lang="en-GB" dirty="0"/>
                  <a:t> and </a:t>
                </a:r>
                <a:r>
                  <a:rPr lang="en-GB" i="0" dirty="0">
                    <a:latin typeface="Cambria Math" panose="02040503050406030204" pitchFamily="18" charset="0"/>
                  </a:rPr>
                  <a:t>𝑥</a:t>
                </a:r>
                <a:r>
                  <a:rPr lang="en-US" b="0" i="0" dirty="0">
                    <a:latin typeface="Cambria Math" panose="02040503050406030204" pitchFamily="18" charset="0"/>
                  </a:rPr>
                  <a:t>_</a:t>
                </a:r>
                <a:r>
                  <a:rPr lang="en-GB" i="0" dirty="0">
                    <a:latin typeface="Cambria Math" panose="02040503050406030204" pitchFamily="18" charset="0"/>
                  </a:rPr>
                  <a:t>3  · 𝑥</a:t>
                </a:r>
                <a:r>
                  <a:rPr lang="en-US" b="0" i="0" dirty="0">
                    <a:latin typeface="Cambria Math" panose="02040503050406030204" pitchFamily="18" charset="0"/>
                  </a:rPr>
                  <a:t>_</a:t>
                </a:r>
                <a:r>
                  <a:rPr lang="en-GB" i="0" dirty="0">
                    <a:latin typeface="Cambria Math" panose="02040503050406030204" pitchFamily="18" charset="0"/>
                  </a:rPr>
                  <a:t>3</a:t>
                </a:r>
                <a:r>
                  <a:rPr lang="en-GB" dirty="0"/>
                  <a:t>.</a:t>
                </a:r>
                <a:endParaRPr lang="en-US" dirty="0"/>
              </a:p>
            </p:txBody>
          </p:sp>
        </mc:Fallback>
      </mc:AlternateContent>
      <p:sp>
        <p:nvSpPr>
          <p:cNvPr id="4" name="Slide Number Placeholder 3"/>
          <p:cNvSpPr>
            <a:spLocks noGrp="1"/>
          </p:cNvSpPr>
          <p:nvPr>
            <p:ph type="sldNum" sz="quarter" idx="5"/>
          </p:nvPr>
        </p:nvSpPr>
        <p:spPr/>
        <p:txBody>
          <a:bodyPr/>
          <a:lstStyle/>
          <a:p>
            <a:fld id="{CF771F04-3BB0-4671-99AA-424CF0A237F5}" type="slidenum">
              <a:rPr lang="en-US" smtClean="0"/>
              <a:t>4</a:t>
            </a:fld>
            <a:endParaRPr lang="en-US"/>
          </a:p>
        </p:txBody>
      </p:sp>
    </p:spTree>
    <p:extLst>
      <p:ext uri="{BB962C8B-B14F-4D97-AF65-F5344CB8AC3E}">
        <p14:creationId xmlns:p14="http://schemas.microsoft.com/office/powerpoint/2010/main" val="214266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Then to make effective use of these scores, we’ll normalize them with a </a:t>
                </a:r>
                <a:r>
                  <a:rPr lang="en-GB" dirty="0" err="1"/>
                  <a:t>softmax</a:t>
                </a:r>
                <a:r>
                  <a:rPr lang="en-GB" dirty="0"/>
                  <a:t> to create a vector of weights,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𝛼</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𝑗</m:t>
                        </m:r>
                      </m:sub>
                    </m:sSub>
                  </m:oMath>
                </a14:m>
                <a:r>
                  <a:rPr lang="en-GB" dirty="0"/>
                  <a:t>, that indicates the proportional relevance of each input to the input element </a:t>
                </a:r>
                <a14:m>
                  <m:oMath xmlns:m="http://schemas.openxmlformats.org/officeDocument/2006/math">
                    <m:r>
                      <a:rPr lang="en-GB" i="1" dirty="0" smtClean="0">
                        <a:latin typeface="Cambria Math" panose="02040503050406030204" pitchFamily="18" charset="0"/>
                      </a:rPr>
                      <m:t>𝑖</m:t>
                    </m:r>
                  </m:oMath>
                </a14:m>
                <a:r>
                  <a:rPr lang="en-GB" dirty="0"/>
                  <a:t> that is the current focus of attention.</a:t>
                </a:r>
              </a:p>
              <a:p>
                <a:endParaRPr lang="en-GB" dirty="0"/>
              </a:p>
              <a:p>
                <a:endParaRPr lang="en-GB" dirty="0"/>
              </a:p>
              <a:p>
                <a:r>
                  <a:rPr lang="en-GB" dirty="0"/>
                  <a:t>a set of comparisons to relevant items in some context, a normalization of those scores to provide a probability distribution, followed by a weighted sum using this distribution. The output y is the result of this straightforward computation over the inputs. </a:t>
                </a:r>
              </a:p>
              <a:p>
                <a:endParaRPr lang="en-GB" dirty="0"/>
              </a:p>
              <a:p>
                <a:endParaRPr lang="en-US" dirty="0"/>
              </a:p>
            </p:txBody>
          </p:sp>
        </mc:Choice>
        <mc:Fallback xmlns="">
          <p:sp>
            <p:nvSpPr>
              <p:cNvPr id="3" name="Notes Placeholder 2"/>
              <p:cNvSpPr>
                <a:spLocks noGrp="1"/>
              </p:cNvSpPr>
              <p:nvPr>
                <p:ph type="body" idx="1"/>
              </p:nvPr>
            </p:nvSpPr>
            <p:spPr/>
            <p:txBody>
              <a:bodyPr/>
              <a:lstStyle/>
              <a:p>
                <a:r>
                  <a:rPr lang="en-GB" dirty="0"/>
                  <a:t>Then to make effective use of these scores, we’ll normalize them with a </a:t>
                </a:r>
                <a:r>
                  <a:rPr lang="en-GB" dirty="0" err="1"/>
                  <a:t>softmax</a:t>
                </a:r>
                <a:r>
                  <a:rPr lang="en-GB" dirty="0"/>
                  <a:t> to create a vector of weights, </a:t>
                </a:r>
                <a:r>
                  <a:rPr lang="en-GB" i="0" dirty="0">
                    <a:latin typeface="Cambria Math" panose="02040503050406030204" pitchFamily="18" charset="0"/>
                  </a:rPr>
                  <a:t>𝛼</a:t>
                </a:r>
                <a:r>
                  <a:rPr lang="en-US" b="0" i="0" dirty="0">
                    <a:latin typeface="Cambria Math" panose="02040503050406030204" pitchFamily="18" charset="0"/>
                  </a:rPr>
                  <a:t>_(𝑖,𝑗)</a:t>
                </a:r>
                <a:r>
                  <a:rPr lang="en-GB" dirty="0"/>
                  <a:t>, that indicates the proportional relevance of each input to the input element </a:t>
                </a:r>
                <a:r>
                  <a:rPr lang="en-GB" i="0" dirty="0">
                    <a:latin typeface="Cambria Math" panose="02040503050406030204" pitchFamily="18" charset="0"/>
                  </a:rPr>
                  <a:t>𝑖</a:t>
                </a:r>
                <a:r>
                  <a:rPr lang="en-GB" dirty="0"/>
                  <a:t> that is the current focus of attention.</a:t>
                </a:r>
              </a:p>
              <a:p>
                <a:endParaRPr lang="en-GB" dirty="0"/>
              </a:p>
              <a:p>
                <a:endParaRPr lang="en-GB" dirty="0"/>
              </a:p>
              <a:p>
                <a:r>
                  <a:rPr lang="en-GB" dirty="0"/>
                  <a:t>a set of comparisons to relevant items in some context, a normalization of those scores to provide a probability distribution, followed by a weighted sum using this distribution. The output y is the result of this straightforward computation over the inputs. </a:t>
                </a:r>
              </a:p>
              <a:p>
                <a:endParaRPr lang="en-GB" dirty="0"/>
              </a:p>
              <a:p>
                <a:endParaRPr lang="en-US" dirty="0"/>
              </a:p>
            </p:txBody>
          </p:sp>
        </mc:Fallback>
      </mc:AlternateContent>
      <p:sp>
        <p:nvSpPr>
          <p:cNvPr id="4" name="Slide Number Placeholder 3"/>
          <p:cNvSpPr>
            <a:spLocks noGrp="1"/>
          </p:cNvSpPr>
          <p:nvPr>
            <p:ph type="sldNum" sz="quarter" idx="5"/>
          </p:nvPr>
        </p:nvSpPr>
        <p:spPr/>
        <p:txBody>
          <a:bodyPr/>
          <a:lstStyle/>
          <a:p>
            <a:fld id="{CF771F04-3BB0-4671-99AA-424CF0A237F5}" type="slidenum">
              <a:rPr lang="en-US" smtClean="0"/>
              <a:t>5</a:t>
            </a:fld>
            <a:endParaRPr lang="en-US"/>
          </a:p>
        </p:txBody>
      </p:sp>
    </p:spTree>
    <p:extLst>
      <p:ext uri="{BB962C8B-B14F-4D97-AF65-F5344CB8AC3E}">
        <p14:creationId xmlns:p14="http://schemas.microsoft.com/office/powerpoint/2010/main" val="360454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As the current focus of attention when being compared to all of the other preceding inputs. We’ll refer to this role as a </a:t>
            </a:r>
            <a:r>
              <a:rPr lang="en-GB" b="1" dirty="0"/>
              <a:t>query</a:t>
            </a:r>
            <a:r>
              <a:rPr lang="en-GB" dirty="0"/>
              <a:t>.</a:t>
            </a:r>
          </a:p>
          <a:p>
            <a:r>
              <a:rPr lang="en-GB" dirty="0"/>
              <a:t> • In its role as a preceding input being compared to the current focus of attention. We’ll refer to this role as a </a:t>
            </a:r>
            <a:r>
              <a:rPr lang="en-GB" b="1" dirty="0"/>
              <a:t>key</a:t>
            </a:r>
            <a:r>
              <a:rPr lang="en-GB" dirty="0"/>
              <a:t>.</a:t>
            </a:r>
          </a:p>
          <a:p>
            <a:r>
              <a:rPr lang="en-GB" dirty="0"/>
              <a:t>And finally, as a </a:t>
            </a:r>
            <a:r>
              <a:rPr lang="en-GB" b="1" dirty="0"/>
              <a:t>value</a:t>
            </a:r>
            <a:r>
              <a:rPr lang="en-GB" dirty="0"/>
              <a:t> used to compute the output for the current focus of attention.</a:t>
            </a:r>
          </a:p>
          <a:p>
            <a:endParaRPr lang="en-GB" dirty="0"/>
          </a:p>
          <a:p>
            <a:endParaRPr lang="en-GB" dirty="0"/>
          </a:p>
          <a:p>
            <a:endParaRPr lang="en-GB" dirty="0"/>
          </a:p>
          <a:p>
            <a:r>
              <a:rPr lang="en-GB" dirty="0"/>
              <a:t>Do an activity </a:t>
            </a:r>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6</a:t>
            </a:fld>
            <a:endParaRPr lang="en-US"/>
          </a:p>
        </p:txBody>
      </p:sp>
    </p:spTree>
    <p:extLst>
      <p:ext uri="{BB962C8B-B14F-4D97-AF65-F5344CB8AC3E}">
        <p14:creationId xmlns:p14="http://schemas.microsoft.com/office/powerpoint/2010/main" val="45484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 of a dot product can be an arbitrarily large (positive or negative) value. Exponentiating such large values can lead to numerical issues and to an effective loss of gradients during training. To avoid this, the dot product needs to be scaled in a suitable fashion. A scaled dot-product approach divides the result of the dot product by a factor related to the size of the embeddings before passing them through the </a:t>
            </a:r>
            <a:r>
              <a:rPr lang="en-GB" dirty="0" err="1"/>
              <a:t>softmax</a:t>
            </a:r>
            <a:r>
              <a:rPr lang="en-GB" dirty="0"/>
              <a:t>. A typical approach is to divide the dot product by the square root of the dimensionality of the query and key vectors (dk), leading us to update our scoring function one more time, replacing Eq. 10.1 and Eq. 10.6 with Eq. 10.8:</a:t>
            </a:r>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9</a:t>
            </a:fld>
            <a:endParaRPr lang="en-US"/>
          </a:p>
        </p:txBody>
      </p:sp>
    </p:spTree>
    <p:extLst>
      <p:ext uri="{BB962C8B-B14F-4D97-AF65-F5344CB8AC3E}">
        <p14:creationId xmlns:p14="http://schemas.microsoft.com/office/powerpoint/2010/main" val="2296323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27165F-6D61-4946-AA9C-1210FC204B1D}" type="slidenum">
              <a:rPr lang="en-US" smtClean="0"/>
              <a:t>11</a:t>
            </a:fld>
            <a:endParaRPr lang="en-US"/>
          </a:p>
        </p:txBody>
      </p:sp>
    </p:spTree>
    <p:extLst>
      <p:ext uri="{BB962C8B-B14F-4D97-AF65-F5344CB8AC3E}">
        <p14:creationId xmlns:p14="http://schemas.microsoft.com/office/powerpoint/2010/main" val="3914982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643-B2F7-D147-68FE-CD38D908D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7DE830-8816-9BEC-2DC2-6E9E01D0E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7F023E-B077-C5B4-9205-42256A6DF026}"/>
              </a:ext>
            </a:extLst>
          </p:cNvPr>
          <p:cNvSpPr>
            <a:spLocks noGrp="1"/>
          </p:cNvSpPr>
          <p:nvPr>
            <p:ph type="dt" sz="half" idx="10"/>
          </p:nvPr>
        </p:nvSpPr>
        <p:spPr/>
        <p:txBody>
          <a:bodyPr/>
          <a:lstStyle/>
          <a:p>
            <a:fld id="{F749915F-D0D8-4F12-AC6C-5C84CB4632BA}" type="datetimeFigureOut">
              <a:rPr lang="en-US" smtClean="0"/>
              <a:t>11/9/2023</a:t>
            </a:fld>
            <a:endParaRPr lang="en-US"/>
          </a:p>
        </p:txBody>
      </p:sp>
      <p:sp>
        <p:nvSpPr>
          <p:cNvPr id="5" name="Footer Placeholder 4">
            <a:extLst>
              <a:ext uri="{FF2B5EF4-FFF2-40B4-BE49-F238E27FC236}">
                <a16:creationId xmlns:a16="http://schemas.microsoft.com/office/drawing/2014/main" id="{F05BCB33-FFE5-1DB0-235D-0B3E2AA20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51ECE-09D6-3B12-8C0D-0A50B1B139D9}"/>
              </a:ext>
            </a:extLst>
          </p:cNvPr>
          <p:cNvSpPr>
            <a:spLocks noGrp="1"/>
          </p:cNvSpPr>
          <p:nvPr>
            <p:ph type="sldNum" sz="quarter" idx="12"/>
          </p:nvPr>
        </p:nvSpPr>
        <p:spPr/>
        <p:txBody>
          <a:bodyPr/>
          <a:lstStyle/>
          <a:p>
            <a:fld id="{E04582D5-0379-4708-8ED7-AE94B9159652}" type="slidenum">
              <a:rPr lang="en-US" smtClean="0"/>
              <a:t>‹#›</a:t>
            </a:fld>
            <a:endParaRPr lang="en-US"/>
          </a:p>
        </p:txBody>
      </p:sp>
    </p:spTree>
    <p:extLst>
      <p:ext uri="{BB962C8B-B14F-4D97-AF65-F5344CB8AC3E}">
        <p14:creationId xmlns:p14="http://schemas.microsoft.com/office/powerpoint/2010/main" val="137404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B647-6A8F-8AF6-55B2-FCB6E7C624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4F3008-099A-2D9B-3730-17783830D3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C8963-A532-5FF9-C9A0-DEC9A8202EAD}"/>
              </a:ext>
            </a:extLst>
          </p:cNvPr>
          <p:cNvSpPr>
            <a:spLocks noGrp="1"/>
          </p:cNvSpPr>
          <p:nvPr>
            <p:ph type="dt" sz="half" idx="10"/>
          </p:nvPr>
        </p:nvSpPr>
        <p:spPr/>
        <p:txBody>
          <a:bodyPr/>
          <a:lstStyle/>
          <a:p>
            <a:fld id="{F749915F-D0D8-4F12-AC6C-5C84CB4632BA}" type="datetimeFigureOut">
              <a:rPr lang="en-US" smtClean="0"/>
              <a:t>11/9/2023</a:t>
            </a:fld>
            <a:endParaRPr lang="en-US"/>
          </a:p>
        </p:txBody>
      </p:sp>
      <p:sp>
        <p:nvSpPr>
          <p:cNvPr id="5" name="Footer Placeholder 4">
            <a:extLst>
              <a:ext uri="{FF2B5EF4-FFF2-40B4-BE49-F238E27FC236}">
                <a16:creationId xmlns:a16="http://schemas.microsoft.com/office/drawing/2014/main" id="{11B5CBA0-36AD-AE40-8DF1-745BEC756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C5ABF-12E3-18E5-376D-D1833F636FF0}"/>
              </a:ext>
            </a:extLst>
          </p:cNvPr>
          <p:cNvSpPr>
            <a:spLocks noGrp="1"/>
          </p:cNvSpPr>
          <p:nvPr>
            <p:ph type="sldNum" sz="quarter" idx="12"/>
          </p:nvPr>
        </p:nvSpPr>
        <p:spPr/>
        <p:txBody>
          <a:bodyPr/>
          <a:lstStyle/>
          <a:p>
            <a:fld id="{E04582D5-0379-4708-8ED7-AE94B9159652}" type="slidenum">
              <a:rPr lang="en-US" smtClean="0"/>
              <a:t>‹#›</a:t>
            </a:fld>
            <a:endParaRPr lang="en-US"/>
          </a:p>
        </p:txBody>
      </p:sp>
    </p:spTree>
    <p:extLst>
      <p:ext uri="{BB962C8B-B14F-4D97-AF65-F5344CB8AC3E}">
        <p14:creationId xmlns:p14="http://schemas.microsoft.com/office/powerpoint/2010/main" val="415902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C9DD5D-A0D5-1A79-04A0-B05514B58E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A35945-47DF-6AC7-46E6-8089E8AD0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99C22-AEE4-2ED7-03C0-16561CBEF883}"/>
              </a:ext>
            </a:extLst>
          </p:cNvPr>
          <p:cNvSpPr>
            <a:spLocks noGrp="1"/>
          </p:cNvSpPr>
          <p:nvPr>
            <p:ph type="dt" sz="half" idx="10"/>
          </p:nvPr>
        </p:nvSpPr>
        <p:spPr/>
        <p:txBody>
          <a:bodyPr/>
          <a:lstStyle/>
          <a:p>
            <a:fld id="{F749915F-D0D8-4F12-AC6C-5C84CB4632BA}" type="datetimeFigureOut">
              <a:rPr lang="en-US" smtClean="0"/>
              <a:t>11/9/2023</a:t>
            </a:fld>
            <a:endParaRPr lang="en-US"/>
          </a:p>
        </p:txBody>
      </p:sp>
      <p:sp>
        <p:nvSpPr>
          <p:cNvPr id="5" name="Footer Placeholder 4">
            <a:extLst>
              <a:ext uri="{FF2B5EF4-FFF2-40B4-BE49-F238E27FC236}">
                <a16:creationId xmlns:a16="http://schemas.microsoft.com/office/drawing/2014/main" id="{B51F630F-AF79-00EE-3B40-B21626069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BCD19-1E7C-E673-8882-57FA24D5FF7B}"/>
              </a:ext>
            </a:extLst>
          </p:cNvPr>
          <p:cNvSpPr>
            <a:spLocks noGrp="1"/>
          </p:cNvSpPr>
          <p:nvPr>
            <p:ph type="sldNum" sz="quarter" idx="12"/>
          </p:nvPr>
        </p:nvSpPr>
        <p:spPr/>
        <p:txBody>
          <a:bodyPr/>
          <a:lstStyle/>
          <a:p>
            <a:fld id="{E04582D5-0379-4708-8ED7-AE94B9159652}" type="slidenum">
              <a:rPr lang="en-US" smtClean="0"/>
              <a:t>‹#›</a:t>
            </a:fld>
            <a:endParaRPr lang="en-US"/>
          </a:p>
        </p:txBody>
      </p:sp>
    </p:spTree>
    <p:extLst>
      <p:ext uri="{BB962C8B-B14F-4D97-AF65-F5344CB8AC3E}">
        <p14:creationId xmlns:p14="http://schemas.microsoft.com/office/powerpoint/2010/main" val="4016288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36426-4571-D175-143F-652D07274E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77FEAC-BA8B-3333-D626-EA619416C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F95B1-5ED6-A9DA-7C8C-2DC6589D06A1}"/>
              </a:ext>
            </a:extLst>
          </p:cNvPr>
          <p:cNvSpPr>
            <a:spLocks noGrp="1"/>
          </p:cNvSpPr>
          <p:nvPr>
            <p:ph type="dt" sz="half" idx="10"/>
          </p:nvPr>
        </p:nvSpPr>
        <p:spPr/>
        <p:txBody>
          <a:bodyPr/>
          <a:lstStyle/>
          <a:p>
            <a:fld id="{F749915F-D0D8-4F12-AC6C-5C84CB4632BA}" type="datetimeFigureOut">
              <a:rPr lang="en-US" smtClean="0"/>
              <a:t>11/9/2023</a:t>
            </a:fld>
            <a:endParaRPr lang="en-US"/>
          </a:p>
        </p:txBody>
      </p:sp>
      <p:sp>
        <p:nvSpPr>
          <p:cNvPr id="5" name="Footer Placeholder 4">
            <a:extLst>
              <a:ext uri="{FF2B5EF4-FFF2-40B4-BE49-F238E27FC236}">
                <a16:creationId xmlns:a16="http://schemas.microsoft.com/office/drawing/2014/main" id="{E1A36A74-8CB5-4483-4CB0-E6CE74893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55FA5-D4B2-2DAA-8526-48B41EA1563E}"/>
              </a:ext>
            </a:extLst>
          </p:cNvPr>
          <p:cNvSpPr>
            <a:spLocks noGrp="1"/>
          </p:cNvSpPr>
          <p:nvPr>
            <p:ph type="sldNum" sz="quarter" idx="12"/>
          </p:nvPr>
        </p:nvSpPr>
        <p:spPr/>
        <p:txBody>
          <a:bodyPr/>
          <a:lstStyle/>
          <a:p>
            <a:fld id="{E04582D5-0379-4708-8ED7-AE94B9159652}" type="slidenum">
              <a:rPr lang="en-US" smtClean="0"/>
              <a:t>‹#›</a:t>
            </a:fld>
            <a:endParaRPr lang="en-US"/>
          </a:p>
        </p:txBody>
      </p:sp>
    </p:spTree>
    <p:extLst>
      <p:ext uri="{BB962C8B-B14F-4D97-AF65-F5344CB8AC3E}">
        <p14:creationId xmlns:p14="http://schemas.microsoft.com/office/powerpoint/2010/main" val="158428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A129-0FC2-4469-E75E-28C1D99950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4EF45A-A08F-068B-6E70-F5B5B2A85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CEC706-D58A-1BBE-7640-A8196D8B751C}"/>
              </a:ext>
            </a:extLst>
          </p:cNvPr>
          <p:cNvSpPr>
            <a:spLocks noGrp="1"/>
          </p:cNvSpPr>
          <p:nvPr>
            <p:ph type="dt" sz="half" idx="10"/>
          </p:nvPr>
        </p:nvSpPr>
        <p:spPr/>
        <p:txBody>
          <a:bodyPr/>
          <a:lstStyle/>
          <a:p>
            <a:fld id="{F749915F-D0D8-4F12-AC6C-5C84CB4632BA}" type="datetimeFigureOut">
              <a:rPr lang="en-US" smtClean="0"/>
              <a:t>11/9/2023</a:t>
            </a:fld>
            <a:endParaRPr lang="en-US"/>
          </a:p>
        </p:txBody>
      </p:sp>
      <p:sp>
        <p:nvSpPr>
          <p:cNvPr id="5" name="Footer Placeholder 4">
            <a:extLst>
              <a:ext uri="{FF2B5EF4-FFF2-40B4-BE49-F238E27FC236}">
                <a16:creationId xmlns:a16="http://schemas.microsoft.com/office/drawing/2014/main" id="{D01E0F68-E832-8066-72B2-A2A181A6A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1B519-9DC9-74E4-68CB-4343FE03C7A0}"/>
              </a:ext>
            </a:extLst>
          </p:cNvPr>
          <p:cNvSpPr>
            <a:spLocks noGrp="1"/>
          </p:cNvSpPr>
          <p:nvPr>
            <p:ph type="sldNum" sz="quarter" idx="12"/>
          </p:nvPr>
        </p:nvSpPr>
        <p:spPr/>
        <p:txBody>
          <a:bodyPr/>
          <a:lstStyle/>
          <a:p>
            <a:fld id="{E04582D5-0379-4708-8ED7-AE94B9159652}" type="slidenum">
              <a:rPr lang="en-US" smtClean="0"/>
              <a:t>‹#›</a:t>
            </a:fld>
            <a:endParaRPr lang="en-US"/>
          </a:p>
        </p:txBody>
      </p:sp>
    </p:spTree>
    <p:extLst>
      <p:ext uri="{BB962C8B-B14F-4D97-AF65-F5344CB8AC3E}">
        <p14:creationId xmlns:p14="http://schemas.microsoft.com/office/powerpoint/2010/main" val="369898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1D5D-AE26-D5C3-89FE-23F899BD71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2236CF-3289-CCD0-704B-0423E49AA5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F83E54-A149-016F-47E9-38EDC6D650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9FCF44-7E42-D02D-6E73-34BA73B3D439}"/>
              </a:ext>
            </a:extLst>
          </p:cNvPr>
          <p:cNvSpPr>
            <a:spLocks noGrp="1"/>
          </p:cNvSpPr>
          <p:nvPr>
            <p:ph type="dt" sz="half" idx="10"/>
          </p:nvPr>
        </p:nvSpPr>
        <p:spPr/>
        <p:txBody>
          <a:bodyPr/>
          <a:lstStyle/>
          <a:p>
            <a:fld id="{F749915F-D0D8-4F12-AC6C-5C84CB4632BA}" type="datetimeFigureOut">
              <a:rPr lang="en-US" smtClean="0"/>
              <a:t>11/9/2023</a:t>
            </a:fld>
            <a:endParaRPr lang="en-US"/>
          </a:p>
        </p:txBody>
      </p:sp>
      <p:sp>
        <p:nvSpPr>
          <p:cNvPr id="6" name="Footer Placeholder 5">
            <a:extLst>
              <a:ext uri="{FF2B5EF4-FFF2-40B4-BE49-F238E27FC236}">
                <a16:creationId xmlns:a16="http://schemas.microsoft.com/office/drawing/2014/main" id="{BD17C0F9-48D6-665F-1C8A-D448316E0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B5625-4289-2187-156F-93AC1C09CF6A}"/>
              </a:ext>
            </a:extLst>
          </p:cNvPr>
          <p:cNvSpPr>
            <a:spLocks noGrp="1"/>
          </p:cNvSpPr>
          <p:nvPr>
            <p:ph type="sldNum" sz="quarter" idx="12"/>
          </p:nvPr>
        </p:nvSpPr>
        <p:spPr/>
        <p:txBody>
          <a:bodyPr/>
          <a:lstStyle/>
          <a:p>
            <a:fld id="{E04582D5-0379-4708-8ED7-AE94B9159652}" type="slidenum">
              <a:rPr lang="en-US" smtClean="0"/>
              <a:t>‹#›</a:t>
            </a:fld>
            <a:endParaRPr lang="en-US"/>
          </a:p>
        </p:txBody>
      </p:sp>
    </p:spTree>
    <p:extLst>
      <p:ext uri="{BB962C8B-B14F-4D97-AF65-F5344CB8AC3E}">
        <p14:creationId xmlns:p14="http://schemas.microsoft.com/office/powerpoint/2010/main" val="271067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9CD8-2BC3-D7BB-3B48-0020BD348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1B4CC9-5088-684D-33BF-5A65D0448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F5A7C-91AF-808C-4EAE-E86C58F7A0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4178DD-D09A-5E14-3A30-4CEDD8FD28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38A4C-F54B-A500-0439-96760DEA4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D1DA3-3023-5F09-0619-48135A7DE463}"/>
              </a:ext>
            </a:extLst>
          </p:cNvPr>
          <p:cNvSpPr>
            <a:spLocks noGrp="1"/>
          </p:cNvSpPr>
          <p:nvPr>
            <p:ph type="dt" sz="half" idx="10"/>
          </p:nvPr>
        </p:nvSpPr>
        <p:spPr/>
        <p:txBody>
          <a:bodyPr/>
          <a:lstStyle/>
          <a:p>
            <a:fld id="{F749915F-D0D8-4F12-AC6C-5C84CB4632BA}" type="datetimeFigureOut">
              <a:rPr lang="en-US" smtClean="0"/>
              <a:t>11/9/2023</a:t>
            </a:fld>
            <a:endParaRPr lang="en-US"/>
          </a:p>
        </p:txBody>
      </p:sp>
      <p:sp>
        <p:nvSpPr>
          <p:cNvPr id="8" name="Footer Placeholder 7">
            <a:extLst>
              <a:ext uri="{FF2B5EF4-FFF2-40B4-BE49-F238E27FC236}">
                <a16:creationId xmlns:a16="http://schemas.microsoft.com/office/drawing/2014/main" id="{BACE0159-0068-E919-9109-E2064EC92D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70156D-C472-7FEE-06B1-F2F10A5AFE15}"/>
              </a:ext>
            </a:extLst>
          </p:cNvPr>
          <p:cNvSpPr>
            <a:spLocks noGrp="1"/>
          </p:cNvSpPr>
          <p:nvPr>
            <p:ph type="sldNum" sz="quarter" idx="12"/>
          </p:nvPr>
        </p:nvSpPr>
        <p:spPr/>
        <p:txBody>
          <a:bodyPr/>
          <a:lstStyle/>
          <a:p>
            <a:fld id="{E04582D5-0379-4708-8ED7-AE94B9159652}" type="slidenum">
              <a:rPr lang="en-US" smtClean="0"/>
              <a:t>‹#›</a:t>
            </a:fld>
            <a:endParaRPr lang="en-US"/>
          </a:p>
        </p:txBody>
      </p:sp>
    </p:spTree>
    <p:extLst>
      <p:ext uri="{BB962C8B-B14F-4D97-AF65-F5344CB8AC3E}">
        <p14:creationId xmlns:p14="http://schemas.microsoft.com/office/powerpoint/2010/main" val="301250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7522-90D5-BDEB-F2F4-501F75C55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7E2EB-C40F-E7A6-6227-63C649B1B30D}"/>
              </a:ext>
            </a:extLst>
          </p:cNvPr>
          <p:cNvSpPr>
            <a:spLocks noGrp="1"/>
          </p:cNvSpPr>
          <p:nvPr>
            <p:ph type="dt" sz="half" idx="10"/>
          </p:nvPr>
        </p:nvSpPr>
        <p:spPr/>
        <p:txBody>
          <a:bodyPr/>
          <a:lstStyle/>
          <a:p>
            <a:fld id="{F749915F-D0D8-4F12-AC6C-5C84CB4632BA}" type="datetimeFigureOut">
              <a:rPr lang="en-US" smtClean="0"/>
              <a:t>11/9/2023</a:t>
            </a:fld>
            <a:endParaRPr lang="en-US"/>
          </a:p>
        </p:txBody>
      </p:sp>
      <p:sp>
        <p:nvSpPr>
          <p:cNvPr id="4" name="Footer Placeholder 3">
            <a:extLst>
              <a:ext uri="{FF2B5EF4-FFF2-40B4-BE49-F238E27FC236}">
                <a16:creationId xmlns:a16="http://schemas.microsoft.com/office/drawing/2014/main" id="{0F67A604-F620-2E33-553C-6B9D834397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C7A6A6-F065-5BB0-46F8-64D18E053BE6}"/>
              </a:ext>
            </a:extLst>
          </p:cNvPr>
          <p:cNvSpPr>
            <a:spLocks noGrp="1"/>
          </p:cNvSpPr>
          <p:nvPr>
            <p:ph type="sldNum" sz="quarter" idx="12"/>
          </p:nvPr>
        </p:nvSpPr>
        <p:spPr/>
        <p:txBody>
          <a:bodyPr/>
          <a:lstStyle/>
          <a:p>
            <a:fld id="{E04582D5-0379-4708-8ED7-AE94B9159652}" type="slidenum">
              <a:rPr lang="en-US" smtClean="0"/>
              <a:t>‹#›</a:t>
            </a:fld>
            <a:endParaRPr lang="en-US"/>
          </a:p>
        </p:txBody>
      </p:sp>
    </p:spTree>
    <p:extLst>
      <p:ext uri="{BB962C8B-B14F-4D97-AF65-F5344CB8AC3E}">
        <p14:creationId xmlns:p14="http://schemas.microsoft.com/office/powerpoint/2010/main" val="38607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587B29-27CF-0C0F-3E45-AC0B38D7C60F}"/>
              </a:ext>
            </a:extLst>
          </p:cNvPr>
          <p:cNvSpPr>
            <a:spLocks noGrp="1"/>
          </p:cNvSpPr>
          <p:nvPr>
            <p:ph type="dt" sz="half" idx="10"/>
          </p:nvPr>
        </p:nvSpPr>
        <p:spPr/>
        <p:txBody>
          <a:bodyPr/>
          <a:lstStyle/>
          <a:p>
            <a:fld id="{F749915F-D0D8-4F12-AC6C-5C84CB4632BA}" type="datetimeFigureOut">
              <a:rPr lang="en-US" smtClean="0"/>
              <a:t>11/9/2023</a:t>
            </a:fld>
            <a:endParaRPr lang="en-US"/>
          </a:p>
        </p:txBody>
      </p:sp>
      <p:sp>
        <p:nvSpPr>
          <p:cNvPr id="3" name="Footer Placeholder 2">
            <a:extLst>
              <a:ext uri="{FF2B5EF4-FFF2-40B4-BE49-F238E27FC236}">
                <a16:creationId xmlns:a16="http://schemas.microsoft.com/office/drawing/2014/main" id="{2E3A191D-276C-382D-F531-B23E19CFD1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258F4D-0285-E649-0905-C3D8AE9B0121}"/>
              </a:ext>
            </a:extLst>
          </p:cNvPr>
          <p:cNvSpPr>
            <a:spLocks noGrp="1"/>
          </p:cNvSpPr>
          <p:nvPr>
            <p:ph type="sldNum" sz="quarter" idx="12"/>
          </p:nvPr>
        </p:nvSpPr>
        <p:spPr/>
        <p:txBody>
          <a:bodyPr/>
          <a:lstStyle/>
          <a:p>
            <a:fld id="{E04582D5-0379-4708-8ED7-AE94B9159652}" type="slidenum">
              <a:rPr lang="en-US" smtClean="0"/>
              <a:t>‹#›</a:t>
            </a:fld>
            <a:endParaRPr lang="en-US"/>
          </a:p>
        </p:txBody>
      </p:sp>
    </p:spTree>
    <p:extLst>
      <p:ext uri="{BB962C8B-B14F-4D97-AF65-F5344CB8AC3E}">
        <p14:creationId xmlns:p14="http://schemas.microsoft.com/office/powerpoint/2010/main" val="361212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3B32-ACA1-B849-20D5-557CD7726E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B7F16A-13F8-E0B0-60E6-707198247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A3F99F-B134-B671-372C-38E4B8BE3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F897DF-193E-260B-6942-9DF7B8AB25CB}"/>
              </a:ext>
            </a:extLst>
          </p:cNvPr>
          <p:cNvSpPr>
            <a:spLocks noGrp="1"/>
          </p:cNvSpPr>
          <p:nvPr>
            <p:ph type="dt" sz="half" idx="10"/>
          </p:nvPr>
        </p:nvSpPr>
        <p:spPr/>
        <p:txBody>
          <a:bodyPr/>
          <a:lstStyle/>
          <a:p>
            <a:fld id="{F749915F-D0D8-4F12-AC6C-5C84CB4632BA}" type="datetimeFigureOut">
              <a:rPr lang="en-US" smtClean="0"/>
              <a:t>11/9/2023</a:t>
            </a:fld>
            <a:endParaRPr lang="en-US"/>
          </a:p>
        </p:txBody>
      </p:sp>
      <p:sp>
        <p:nvSpPr>
          <p:cNvPr id="6" name="Footer Placeholder 5">
            <a:extLst>
              <a:ext uri="{FF2B5EF4-FFF2-40B4-BE49-F238E27FC236}">
                <a16:creationId xmlns:a16="http://schemas.microsoft.com/office/drawing/2014/main" id="{632AA0CE-EFA0-03E2-AC07-5F054252D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F102A1-C56C-8844-7E4C-AF42F63A0173}"/>
              </a:ext>
            </a:extLst>
          </p:cNvPr>
          <p:cNvSpPr>
            <a:spLocks noGrp="1"/>
          </p:cNvSpPr>
          <p:nvPr>
            <p:ph type="sldNum" sz="quarter" idx="12"/>
          </p:nvPr>
        </p:nvSpPr>
        <p:spPr/>
        <p:txBody>
          <a:bodyPr/>
          <a:lstStyle/>
          <a:p>
            <a:fld id="{E04582D5-0379-4708-8ED7-AE94B9159652}" type="slidenum">
              <a:rPr lang="en-US" smtClean="0"/>
              <a:t>‹#›</a:t>
            </a:fld>
            <a:endParaRPr lang="en-US"/>
          </a:p>
        </p:txBody>
      </p:sp>
    </p:spTree>
    <p:extLst>
      <p:ext uri="{BB962C8B-B14F-4D97-AF65-F5344CB8AC3E}">
        <p14:creationId xmlns:p14="http://schemas.microsoft.com/office/powerpoint/2010/main" val="3809824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5679-4162-543A-987D-433227F60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42FA51-E001-BB08-5E7A-B28AD4A8A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7726C9-F447-4C35-2B38-C59ECDE0C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25A94-72E3-9988-A7CE-22358F06E7A8}"/>
              </a:ext>
            </a:extLst>
          </p:cNvPr>
          <p:cNvSpPr>
            <a:spLocks noGrp="1"/>
          </p:cNvSpPr>
          <p:nvPr>
            <p:ph type="dt" sz="half" idx="10"/>
          </p:nvPr>
        </p:nvSpPr>
        <p:spPr/>
        <p:txBody>
          <a:bodyPr/>
          <a:lstStyle/>
          <a:p>
            <a:fld id="{F749915F-D0D8-4F12-AC6C-5C84CB4632BA}" type="datetimeFigureOut">
              <a:rPr lang="en-US" smtClean="0"/>
              <a:t>11/9/2023</a:t>
            </a:fld>
            <a:endParaRPr lang="en-US"/>
          </a:p>
        </p:txBody>
      </p:sp>
      <p:sp>
        <p:nvSpPr>
          <p:cNvPr id="6" name="Footer Placeholder 5">
            <a:extLst>
              <a:ext uri="{FF2B5EF4-FFF2-40B4-BE49-F238E27FC236}">
                <a16:creationId xmlns:a16="http://schemas.microsoft.com/office/drawing/2014/main" id="{883ABEE5-D0C2-C55D-835A-4ED5EA844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B01A3-F606-B6F6-A104-E4D77A0DFB2C}"/>
              </a:ext>
            </a:extLst>
          </p:cNvPr>
          <p:cNvSpPr>
            <a:spLocks noGrp="1"/>
          </p:cNvSpPr>
          <p:nvPr>
            <p:ph type="sldNum" sz="quarter" idx="12"/>
          </p:nvPr>
        </p:nvSpPr>
        <p:spPr/>
        <p:txBody>
          <a:bodyPr/>
          <a:lstStyle/>
          <a:p>
            <a:fld id="{E04582D5-0379-4708-8ED7-AE94B9159652}" type="slidenum">
              <a:rPr lang="en-US" smtClean="0"/>
              <a:t>‹#›</a:t>
            </a:fld>
            <a:endParaRPr lang="en-US"/>
          </a:p>
        </p:txBody>
      </p:sp>
    </p:spTree>
    <p:extLst>
      <p:ext uri="{BB962C8B-B14F-4D97-AF65-F5344CB8AC3E}">
        <p14:creationId xmlns:p14="http://schemas.microsoft.com/office/powerpoint/2010/main" val="76438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0FEFD-BC1E-0378-50E0-38AF2BBB7C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F2E09A-27E1-0529-C8B9-5412AE768F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33254-5F9B-5310-CE12-12575E654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9915F-D0D8-4F12-AC6C-5C84CB4632BA}" type="datetimeFigureOut">
              <a:rPr lang="en-US" smtClean="0"/>
              <a:t>11/9/2023</a:t>
            </a:fld>
            <a:endParaRPr lang="en-US"/>
          </a:p>
        </p:txBody>
      </p:sp>
      <p:sp>
        <p:nvSpPr>
          <p:cNvPr id="5" name="Footer Placeholder 4">
            <a:extLst>
              <a:ext uri="{FF2B5EF4-FFF2-40B4-BE49-F238E27FC236}">
                <a16:creationId xmlns:a16="http://schemas.microsoft.com/office/drawing/2014/main" id="{28FFCAB2-148E-98D1-7329-9018FBFB0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B1B253-4858-AADF-69CC-5DA160001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582D5-0379-4708-8ED7-AE94B9159652}" type="slidenum">
              <a:rPr lang="en-US" smtClean="0"/>
              <a:t>‹#›</a:t>
            </a:fld>
            <a:endParaRPr lang="en-US"/>
          </a:p>
        </p:txBody>
      </p:sp>
    </p:spTree>
    <p:extLst>
      <p:ext uri="{BB962C8B-B14F-4D97-AF65-F5344CB8AC3E}">
        <p14:creationId xmlns:p14="http://schemas.microsoft.com/office/powerpoint/2010/main" val="3287264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0.png"/><Relationship Id="rId1" Type="http://schemas.openxmlformats.org/officeDocument/2006/relationships/slideLayout" Target="../slideLayouts/slideLayout2.xml"/><Relationship Id="rId5" Type="http://schemas.openxmlformats.org/officeDocument/2006/relationships/image" Target="../media/image280.png"/><Relationship Id="rId4" Type="http://schemas.openxmlformats.org/officeDocument/2006/relationships/image" Target="../media/image270.png"/></Relationships>
</file>

<file path=ppt/slides/_rels/slide14.xml.rels><?xml version="1.0" encoding="UTF-8" standalone="yes"?>
<Relationships xmlns="http://schemas.openxmlformats.org/package/2006/relationships"><Relationship Id="rId2" Type="http://schemas.openxmlformats.org/officeDocument/2006/relationships/hyperlink" Target="https://web.stanford.edu/~jurafsky/slp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428B-6C93-2E39-E73B-98021158E3F9}"/>
              </a:ext>
            </a:extLst>
          </p:cNvPr>
          <p:cNvSpPr>
            <a:spLocks noGrp="1"/>
          </p:cNvSpPr>
          <p:nvPr>
            <p:ph type="ctrTitle"/>
          </p:nvPr>
        </p:nvSpPr>
        <p:spPr/>
        <p:txBody>
          <a:bodyPr/>
          <a:lstStyle/>
          <a:p>
            <a:r>
              <a:rPr lang="en-US" dirty="0"/>
              <a:t>Transformers and Pre-trained Language Models</a:t>
            </a:r>
          </a:p>
        </p:txBody>
      </p:sp>
      <p:sp>
        <p:nvSpPr>
          <p:cNvPr id="3" name="Subtitle 2">
            <a:extLst>
              <a:ext uri="{FF2B5EF4-FFF2-40B4-BE49-F238E27FC236}">
                <a16:creationId xmlns:a16="http://schemas.microsoft.com/office/drawing/2014/main" id="{A36406F5-4AFE-6C31-BF3B-A028B56E49D1}"/>
              </a:ext>
            </a:extLst>
          </p:cNvPr>
          <p:cNvSpPr>
            <a:spLocks noGrp="1"/>
          </p:cNvSpPr>
          <p:nvPr>
            <p:ph type="subTitle" idx="1"/>
          </p:nvPr>
        </p:nvSpPr>
        <p:spPr/>
        <p:txBody>
          <a:bodyPr>
            <a:normAutofit lnSpcReduction="10000"/>
          </a:bodyPr>
          <a:lstStyle/>
          <a:p>
            <a:endParaRPr lang="en-US" dirty="0"/>
          </a:p>
          <a:p>
            <a:r>
              <a:rPr lang="en-US" dirty="0"/>
              <a:t>Abdul Samad</a:t>
            </a:r>
          </a:p>
          <a:p>
            <a:r>
              <a:rPr lang="en-US" dirty="0"/>
              <a:t>CS 458 Spring 2023</a:t>
            </a:r>
          </a:p>
          <a:p>
            <a:r>
              <a:rPr lang="en-US" dirty="0"/>
              <a:t>Week 11</a:t>
            </a:r>
          </a:p>
        </p:txBody>
      </p:sp>
    </p:spTree>
    <p:extLst>
      <p:ext uri="{BB962C8B-B14F-4D97-AF65-F5344CB8AC3E}">
        <p14:creationId xmlns:p14="http://schemas.microsoft.com/office/powerpoint/2010/main" val="3904505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CB1C-7F53-F436-D1E6-D5F8B34F83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8446A5-A128-F366-425E-05FA9AC092B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E4086A53-DF8F-8A9D-A70D-C15545D5E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8" y="2181225"/>
            <a:ext cx="6524625"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79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14C1-B3C0-0CB0-EA8D-313C059382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D9E3B1-178F-5775-251E-791C0F776964}"/>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6C8EC81C-987D-F7F4-BD70-5FD10B63C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913" y="828675"/>
            <a:ext cx="8258175"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88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C737-9034-23B6-2C72-BC6504A04F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E05F33-160C-831F-A8D4-5C640A1A11B0}"/>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334D6CB3-161B-AFE5-25D7-E0180EB61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131" y="564963"/>
            <a:ext cx="6027737" cy="572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309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1A6A897-7D8F-5E3B-D847-5AFA6A759E0B}"/>
                  </a:ext>
                </a:extLst>
              </p:cNvPr>
              <p:cNvSpPr>
                <a:spLocks noGrp="1"/>
              </p:cNvSpPr>
              <p:nvPr>
                <p:ph type="title"/>
              </p:nvPr>
            </p:nvSpPr>
            <p:spPr/>
            <p:txBody>
              <a:bodyPr/>
              <a:lstStyle/>
              <a:p>
                <a:r>
                  <a:rPr lang="en-US" dirty="0"/>
                  <a:t>Visual look of calculating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𝒚</m:t>
                        </m:r>
                      </m:e>
                      <m:sub>
                        <m:r>
                          <a:rPr lang="en-US" b="0" i="1" smtClean="0">
                            <a:latin typeface="Cambria Math" panose="02040503050406030204" pitchFamily="18" charset="0"/>
                          </a:rPr>
                          <m:t>3</m:t>
                        </m:r>
                      </m:sub>
                    </m:sSub>
                  </m:oMath>
                </a14:m>
                <a:endParaRPr lang="en-US" dirty="0"/>
              </a:p>
            </p:txBody>
          </p:sp>
        </mc:Choice>
        <mc:Fallback xmlns="">
          <p:sp>
            <p:nvSpPr>
              <p:cNvPr id="2" name="Title 1">
                <a:extLst>
                  <a:ext uri="{FF2B5EF4-FFF2-40B4-BE49-F238E27FC236}">
                    <a16:creationId xmlns:a16="http://schemas.microsoft.com/office/drawing/2014/main" id="{81A6A897-7D8F-5E3B-D847-5AFA6A759E0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A27E3B3E-5BA9-D09B-8FC5-AB7607B7FB2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C43E74A-61CA-A845-AE9A-FF004A4CE04D}"/>
              </a:ext>
            </a:extLst>
          </p:cNvPr>
          <p:cNvPicPr>
            <a:picLocks noChangeAspect="1"/>
          </p:cNvPicPr>
          <p:nvPr/>
        </p:nvPicPr>
        <p:blipFill>
          <a:blip r:embed="rId3"/>
          <a:stretch>
            <a:fillRect/>
          </a:stretch>
        </p:blipFill>
        <p:spPr>
          <a:xfrm>
            <a:off x="4358767" y="1701801"/>
            <a:ext cx="5496692" cy="520137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FB1D92-7144-5927-0FDB-C821ACB35A1A}"/>
                  </a:ext>
                </a:extLst>
              </p:cNvPr>
              <p:cNvSpPr txBox="1"/>
              <p:nvPr/>
            </p:nvSpPr>
            <p:spPr>
              <a:xfrm>
                <a:off x="317240" y="3429000"/>
                <a:ext cx="4169035"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Single output at single </a:t>
                </a:r>
              </a:p>
              <a:p>
                <a:r>
                  <a:rPr lang="en-US" sz="2800" dirty="0"/>
                  <a:t>      time step </a:t>
                </a:r>
                <a14:m>
                  <m:oMath xmlns:m="http://schemas.openxmlformats.org/officeDocument/2006/math">
                    <m:r>
                      <a:rPr lang="en-US" sz="2800" b="0" i="1" smtClean="0">
                        <a:latin typeface="Cambria Math" panose="02040503050406030204" pitchFamily="18" charset="0"/>
                      </a:rPr>
                      <m:t>𝑖</m:t>
                    </m:r>
                  </m:oMath>
                </a14:m>
                <a:endParaRPr lang="en-US" sz="2800" dirty="0"/>
              </a:p>
            </p:txBody>
          </p:sp>
        </mc:Choice>
        <mc:Fallback xmlns="">
          <p:sp>
            <p:nvSpPr>
              <p:cNvPr id="4" name="TextBox 3">
                <a:extLst>
                  <a:ext uri="{FF2B5EF4-FFF2-40B4-BE49-F238E27FC236}">
                    <a16:creationId xmlns:a16="http://schemas.microsoft.com/office/drawing/2014/main" id="{8BFB1D92-7144-5927-0FDB-C821ACB35A1A}"/>
                  </a:ext>
                </a:extLst>
              </p:cNvPr>
              <p:cNvSpPr txBox="1">
                <a:spLocks noRot="1" noChangeAspect="1" noMove="1" noResize="1" noEditPoints="1" noAdjustHandles="1" noChangeArrowheads="1" noChangeShapeType="1" noTextEdit="1"/>
              </p:cNvSpPr>
              <p:nvPr/>
            </p:nvSpPr>
            <p:spPr>
              <a:xfrm>
                <a:off x="317240" y="3429000"/>
                <a:ext cx="4169035" cy="954107"/>
              </a:xfrm>
              <a:prstGeom prst="rect">
                <a:avLst/>
              </a:prstGeom>
              <a:blipFill>
                <a:blip r:embed="rId4"/>
                <a:stretch>
                  <a:fillRect l="-2632" t="-6410"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BAC595-6FB0-4966-BA93-9632C4110311}"/>
                  </a:ext>
                </a:extLst>
              </p:cNvPr>
              <p:cNvSpPr txBox="1"/>
              <p:nvPr/>
            </p:nvSpPr>
            <p:spPr>
              <a:xfrm>
                <a:off x="391603" y="4546619"/>
                <a:ext cx="4169035"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Each output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oMath>
                </a14:m>
                <a:r>
                  <a:rPr lang="en-US" sz="2800" dirty="0"/>
                  <a:t> is calculated independently </a:t>
                </a:r>
              </a:p>
            </p:txBody>
          </p:sp>
        </mc:Choice>
        <mc:Fallback xmlns="">
          <p:sp>
            <p:nvSpPr>
              <p:cNvPr id="6" name="TextBox 5">
                <a:extLst>
                  <a:ext uri="{FF2B5EF4-FFF2-40B4-BE49-F238E27FC236}">
                    <a16:creationId xmlns:a16="http://schemas.microsoft.com/office/drawing/2014/main" id="{DABAC595-6FB0-4966-BA93-9632C4110311}"/>
                  </a:ext>
                </a:extLst>
              </p:cNvPr>
              <p:cNvSpPr txBox="1">
                <a:spLocks noRot="1" noChangeAspect="1" noMove="1" noResize="1" noEditPoints="1" noAdjustHandles="1" noChangeArrowheads="1" noChangeShapeType="1" noTextEdit="1"/>
              </p:cNvSpPr>
              <p:nvPr/>
            </p:nvSpPr>
            <p:spPr>
              <a:xfrm>
                <a:off x="391603" y="4546619"/>
                <a:ext cx="4169035" cy="1384995"/>
              </a:xfrm>
              <a:prstGeom prst="rect">
                <a:avLst/>
              </a:prstGeom>
              <a:blipFill>
                <a:blip r:embed="rId5"/>
                <a:stretch>
                  <a:fillRect l="-2632" t="-4405" b="-11894"/>
                </a:stretch>
              </a:blipFill>
            </p:spPr>
            <p:txBody>
              <a:bodyPr/>
              <a:lstStyle/>
              <a:p>
                <a:r>
                  <a:rPr lang="en-US">
                    <a:noFill/>
                  </a:rPr>
                  <a:t> </a:t>
                </a:r>
              </a:p>
            </p:txBody>
          </p:sp>
        </mc:Fallback>
      </mc:AlternateContent>
    </p:spTree>
    <p:extLst>
      <p:ext uri="{BB962C8B-B14F-4D97-AF65-F5344CB8AC3E}">
        <p14:creationId xmlns:p14="http://schemas.microsoft.com/office/powerpoint/2010/main" val="2579280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12FA-2072-26DD-D02F-43A65B5BD31A}"/>
              </a:ext>
            </a:extLst>
          </p:cNvPr>
          <p:cNvSpPr>
            <a:spLocks noGrp="1"/>
          </p:cNvSpPr>
          <p:nvPr>
            <p:ph type="title"/>
          </p:nvPr>
        </p:nvSpPr>
        <p:spPr/>
        <p:txBody>
          <a:bodyPr/>
          <a:lstStyle/>
          <a:p>
            <a:r>
              <a:rPr lang="en-US" dirty="0"/>
              <a:t>Recourses Used</a:t>
            </a:r>
          </a:p>
        </p:txBody>
      </p:sp>
      <p:sp>
        <p:nvSpPr>
          <p:cNvPr id="3" name="Content Placeholder 2">
            <a:extLst>
              <a:ext uri="{FF2B5EF4-FFF2-40B4-BE49-F238E27FC236}">
                <a16:creationId xmlns:a16="http://schemas.microsoft.com/office/drawing/2014/main" id="{A71F70BE-A592-9812-3B99-A60459A2766C}"/>
              </a:ext>
            </a:extLst>
          </p:cNvPr>
          <p:cNvSpPr>
            <a:spLocks noGrp="1"/>
          </p:cNvSpPr>
          <p:nvPr>
            <p:ph idx="1"/>
          </p:nvPr>
        </p:nvSpPr>
        <p:spPr/>
        <p:txBody>
          <a:bodyPr/>
          <a:lstStyle/>
          <a:p>
            <a:pPr marL="0" indent="0">
              <a:buNone/>
            </a:pPr>
            <a:r>
              <a:rPr lang="en-US" dirty="0">
                <a:hlinkClick r:id="rId2"/>
              </a:rPr>
              <a:t>https://web.stanford.edu/~jurafsky/slp3/</a:t>
            </a:r>
            <a:endParaRPr lang="en-US" dirty="0"/>
          </a:p>
          <a:p>
            <a:pPr marL="0" indent="0">
              <a:buNone/>
            </a:pPr>
            <a:endParaRPr lang="en-US" dirty="0"/>
          </a:p>
        </p:txBody>
      </p:sp>
    </p:spTree>
    <p:extLst>
      <p:ext uri="{BB962C8B-B14F-4D97-AF65-F5344CB8AC3E}">
        <p14:creationId xmlns:p14="http://schemas.microsoft.com/office/powerpoint/2010/main" val="358392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776A3-2665-DF31-D484-E5CF19BE343D}"/>
              </a:ext>
            </a:extLst>
          </p:cNvPr>
          <p:cNvSpPr>
            <a:spLocks noGrp="1"/>
          </p:cNvSpPr>
          <p:nvPr>
            <p:ph type="title"/>
          </p:nvPr>
        </p:nvSpPr>
        <p:spPr/>
        <p:txBody>
          <a:bodyPr/>
          <a:lstStyle/>
          <a:p>
            <a:r>
              <a:rPr lang="en-US" dirty="0"/>
              <a:t>Lecture Content</a:t>
            </a:r>
          </a:p>
        </p:txBody>
      </p:sp>
      <p:sp>
        <p:nvSpPr>
          <p:cNvPr id="3" name="Content Placeholder 2">
            <a:extLst>
              <a:ext uri="{FF2B5EF4-FFF2-40B4-BE49-F238E27FC236}">
                <a16:creationId xmlns:a16="http://schemas.microsoft.com/office/drawing/2014/main" id="{539FB44A-845C-AA22-BED8-3AA382832774}"/>
              </a:ext>
            </a:extLst>
          </p:cNvPr>
          <p:cNvSpPr>
            <a:spLocks noGrp="1"/>
          </p:cNvSpPr>
          <p:nvPr>
            <p:ph idx="1"/>
          </p:nvPr>
        </p:nvSpPr>
        <p:spPr/>
        <p:txBody>
          <a:bodyPr/>
          <a:lstStyle/>
          <a:p>
            <a:r>
              <a:rPr lang="en-US" dirty="0"/>
              <a:t>Understanding self-attention</a:t>
            </a:r>
          </a:p>
          <a:p>
            <a:r>
              <a:rPr lang="en-US" dirty="0"/>
              <a:t>Key, Query and Value</a:t>
            </a:r>
          </a:p>
          <a:p>
            <a:r>
              <a:rPr lang="en-US" dirty="0"/>
              <a:t>Simple example of self-attention</a:t>
            </a:r>
          </a:p>
          <a:p>
            <a:pPr marL="0" indent="0">
              <a:buNone/>
            </a:pPr>
            <a:endParaRPr lang="en-US" dirty="0"/>
          </a:p>
        </p:txBody>
      </p:sp>
    </p:spTree>
    <p:extLst>
      <p:ext uri="{BB962C8B-B14F-4D97-AF65-F5344CB8AC3E}">
        <p14:creationId xmlns:p14="http://schemas.microsoft.com/office/powerpoint/2010/main" val="415221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32AB-3101-FCB4-7DCF-A03CD121DDE7}"/>
              </a:ext>
            </a:extLst>
          </p:cNvPr>
          <p:cNvSpPr>
            <a:spLocks noGrp="1"/>
          </p:cNvSpPr>
          <p:nvPr>
            <p:ph type="title"/>
          </p:nvPr>
        </p:nvSpPr>
        <p:spPr/>
        <p:txBody>
          <a:bodyPr/>
          <a:lstStyle/>
          <a:p>
            <a:r>
              <a:rPr lang="en-US" dirty="0"/>
              <a:t>Dot Product </a:t>
            </a:r>
          </a:p>
        </p:txBody>
      </p:sp>
      <p:sp>
        <p:nvSpPr>
          <p:cNvPr id="3" name="Content Placeholder 2">
            <a:extLst>
              <a:ext uri="{FF2B5EF4-FFF2-40B4-BE49-F238E27FC236}">
                <a16:creationId xmlns:a16="http://schemas.microsoft.com/office/drawing/2014/main" id="{D7E64EFC-04CB-12C7-474F-86D105372E78}"/>
              </a:ext>
            </a:extLst>
          </p:cNvPr>
          <p:cNvSpPr>
            <a:spLocks noGrp="1"/>
          </p:cNvSpPr>
          <p:nvPr>
            <p:ph idx="1"/>
          </p:nvPr>
        </p:nvSpPr>
        <p:spPr/>
        <p:txBody>
          <a:bodyPr>
            <a:normAutofit lnSpcReduction="10000"/>
          </a:bodyPr>
          <a:lstStyle/>
          <a:p>
            <a:pPr algn="l"/>
            <a:r>
              <a:rPr lang="en-GB" b="0" i="0" dirty="0">
                <a:solidFill>
                  <a:srgbClr val="374151"/>
                </a:solidFill>
                <a:effectLst/>
                <a:latin typeface="Söhne"/>
              </a:rPr>
              <a:t>Let's say we have two 3-dimensional vectors, A and B:</a:t>
            </a:r>
          </a:p>
          <a:p>
            <a:pPr marL="0" indent="0" algn="l">
              <a:buNone/>
            </a:pPr>
            <a:r>
              <a:rPr lang="en-GB" b="0" i="0" dirty="0">
                <a:solidFill>
                  <a:srgbClr val="374151"/>
                </a:solidFill>
                <a:effectLst/>
                <a:latin typeface="Söhne"/>
              </a:rPr>
              <a:t>A = [1, 2, 3] B = [4, 5, 6]</a:t>
            </a:r>
          </a:p>
          <a:p>
            <a:pPr marL="0" indent="0">
              <a:buNone/>
            </a:pPr>
            <a:r>
              <a:rPr lang="pt-BR" b="0" i="0" dirty="0">
                <a:solidFill>
                  <a:srgbClr val="374151"/>
                </a:solidFill>
                <a:effectLst/>
                <a:latin typeface="Söhne"/>
              </a:rPr>
              <a:t>A · B = (1 x 4) + (2 x 5) + (3 x 6) = 4 + 10 + 18 =32</a:t>
            </a:r>
          </a:p>
          <a:p>
            <a:pPr marL="0" indent="0">
              <a:buNone/>
            </a:pPr>
            <a:endParaRPr lang="pt-BR" dirty="0">
              <a:solidFill>
                <a:srgbClr val="374151"/>
              </a:solidFill>
              <a:latin typeface="Söhne"/>
            </a:endParaRPr>
          </a:p>
          <a:p>
            <a:pPr algn="l"/>
            <a:r>
              <a:rPr lang="pt-BR" b="1" dirty="0">
                <a:solidFill>
                  <a:srgbClr val="374151"/>
                </a:solidFill>
                <a:latin typeface="Söhne"/>
              </a:rPr>
              <a:t>Activity 1:</a:t>
            </a:r>
            <a:r>
              <a:rPr lang="pt-BR" dirty="0">
                <a:solidFill>
                  <a:srgbClr val="374151"/>
                </a:solidFill>
                <a:latin typeface="Söhne"/>
              </a:rPr>
              <a:t> </a:t>
            </a:r>
            <a:r>
              <a:rPr lang="en-GB" b="0" i="0" dirty="0">
                <a:solidFill>
                  <a:srgbClr val="374151"/>
                </a:solidFill>
                <a:effectLst/>
                <a:latin typeface="Söhne"/>
              </a:rPr>
              <a:t>Let's say we have two 2-dimensional vectors, A and B, represented as follows: A = [3, 5] B = [-2, 4], dot product of A and B ?</a:t>
            </a:r>
          </a:p>
          <a:p>
            <a:pPr algn="l"/>
            <a:endParaRPr lang="en-GB" dirty="0">
              <a:solidFill>
                <a:srgbClr val="374151"/>
              </a:solidFill>
              <a:latin typeface="Söhne"/>
            </a:endParaRPr>
          </a:p>
          <a:p>
            <a:pPr algn="l"/>
            <a:r>
              <a:rPr lang="en-GB" b="1" i="0" dirty="0">
                <a:solidFill>
                  <a:srgbClr val="374151"/>
                </a:solidFill>
                <a:effectLst/>
                <a:latin typeface="Söhne"/>
              </a:rPr>
              <a:t>Activity2:</a:t>
            </a:r>
            <a:r>
              <a:rPr lang="en-GB" b="0" i="0" dirty="0">
                <a:solidFill>
                  <a:srgbClr val="374151"/>
                </a:solidFill>
                <a:effectLst/>
                <a:latin typeface="Söhne"/>
              </a:rPr>
              <a:t> Let's say we have two 4-dimensional vectors, A and B, represented as follows: A = [1, 2, 3, 4] B = [-4, 0, 2, 5], dot product of A and B?</a:t>
            </a:r>
          </a:p>
          <a:p>
            <a:pPr algn="l"/>
            <a:endParaRPr lang="en-GB"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212567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C5D5-CAE6-98A9-EBE9-2EAA4FB6B749}"/>
              </a:ext>
            </a:extLst>
          </p:cNvPr>
          <p:cNvSpPr>
            <a:spLocks noGrp="1"/>
          </p:cNvSpPr>
          <p:nvPr>
            <p:ph type="title"/>
          </p:nvPr>
        </p:nvSpPr>
        <p:spPr/>
        <p:txBody>
          <a:bodyPr/>
          <a:lstStyle/>
          <a:p>
            <a:r>
              <a:rPr lang="en-US" dirty="0"/>
              <a:t>Self Attention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081FBF-E9E4-139D-7DA7-AE3CA525BEE1}"/>
                  </a:ext>
                </a:extLst>
              </p:cNvPr>
              <p:cNvSpPr>
                <a:spLocks noGrp="1"/>
              </p:cNvSpPr>
              <p:nvPr>
                <p:ph idx="1"/>
              </p:nvPr>
            </p:nvSpPr>
            <p:spPr/>
            <p:txBody>
              <a:bodyPr>
                <a:normAutofit/>
              </a:bodyPr>
              <a:lstStyle/>
              <a:p>
                <a:r>
                  <a:rPr lang="en-US" dirty="0"/>
                  <a:t>Attention is comparison of input</a:t>
                </a:r>
              </a:p>
              <a:p>
                <a:pPr marL="0" indent="0">
                  <a:buNone/>
                </a:pPr>
                <a:r>
                  <a:rPr lang="en-US" dirty="0"/>
                  <a:t>   to other input elements.</a:t>
                </a:r>
              </a:p>
              <a:p>
                <a:pPr marL="0" indent="0">
                  <a:buNone/>
                </a:pPr>
                <a:r>
                  <a:rPr lang="en-US" dirty="0"/>
                  <a:t>   </a:t>
                </a:r>
                <a:r>
                  <a:rPr lang="en-US" dirty="0" err="1"/>
                  <a:t>e.g</a:t>
                </a:r>
                <a:r>
                  <a:rPr lang="en-US" dirty="0"/>
                  <a:t>  value of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𝟑</m:t>
                        </m:r>
                      </m:sub>
                    </m:sSub>
                  </m:oMath>
                </a14:m>
                <a:r>
                  <a:rPr lang="en-US" b="1" dirty="0"/>
                  <a:t> </a:t>
                </a:r>
                <a:r>
                  <a:rPr lang="en-US" dirty="0"/>
                  <a:t>depends on the </a:t>
                </a:r>
              </a:p>
              <a:p>
                <a:pPr marL="0" indent="0">
                  <a:buNone/>
                </a:pPr>
                <a:r>
                  <a:rPr lang="en-US" dirty="0"/>
                  <a:t>   score (dot product) of </a:t>
                </a:r>
                <a14:m>
                  <m:oMath xmlns:m="http://schemas.openxmlformats.org/officeDocument/2006/math">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p>
              <a:p>
                <a:pPr marL="0" indent="0">
                  <a:buNone/>
                </a:pPr>
                <a14:m>
                  <m:oMath xmlns:m="http://schemas.openxmlformats.org/officeDocument/2006/math">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and</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pPr marL="0" indent="0">
                  <a:buNone/>
                </a:pPr>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𝑠𝑐𝑜𝑟𝑒</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e>
                      </m:d>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oMath>
                  </m:oMathPara>
                </a14:m>
                <a:endParaRPr lang="en-US" b="1" dirty="0"/>
              </a:p>
            </p:txBody>
          </p:sp>
        </mc:Choice>
        <mc:Fallback>
          <p:sp>
            <p:nvSpPr>
              <p:cNvPr id="3" name="Content Placeholder 2">
                <a:extLst>
                  <a:ext uri="{FF2B5EF4-FFF2-40B4-BE49-F238E27FC236}">
                    <a16:creationId xmlns:a16="http://schemas.microsoft.com/office/drawing/2014/main" id="{CB081FBF-E9E4-139D-7DA7-AE3CA525BEE1}"/>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1041148-4754-186B-2888-9DE07FEA0B93}"/>
              </a:ext>
            </a:extLst>
          </p:cNvPr>
          <p:cNvPicPr>
            <a:picLocks noChangeAspect="1"/>
          </p:cNvPicPr>
          <p:nvPr/>
        </p:nvPicPr>
        <p:blipFill>
          <a:blip r:embed="rId4"/>
          <a:stretch>
            <a:fillRect/>
          </a:stretch>
        </p:blipFill>
        <p:spPr>
          <a:xfrm>
            <a:off x="5866634" y="1825625"/>
            <a:ext cx="5487166" cy="2857899"/>
          </a:xfrm>
          <a:prstGeom prst="rect">
            <a:avLst/>
          </a:prstGeom>
        </p:spPr>
      </p:pic>
    </p:spTree>
    <p:extLst>
      <p:ext uri="{BB962C8B-B14F-4D97-AF65-F5344CB8AC3E}">
        <p14:creationId xmlns:p14="http://schemas.microsoft.com/office/powerpoint/2010/main" val="3547947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802B-4544-BA77-755F-DCE21316A1C4}"/>
              </a:ext>
            </a:extLst>
          </p:cNvPr>
          <p:cNvSpPr>
            <a:spLocks noGrp="1"/>
          </p:cNvSpPr>
          <p:nvPr>
            <p:ph type="title"/>
          </p:nvPr>
        </p:nvSpPr>
        <p:spPr/>
        <p:txBody>
          <a:bodyPr/>
          <a:lstStyle/>
          <a:p>
            <a:r>
              <a:rPr lang="en-US" dirty="0"/>
              <a:t>Self Attention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CE398E4-F457-DD02-EC85-047FF85BF735}"/>
                  </a:ext>
                </a:extLst>
              </p:cNvPr>
              <p:cNvSpPr txBox="1"/>
              <p:nvPr/>
            </p:nvSpPr>
            <p:spPr>
              <a:xfrm>
                <a:off x="3676650" y="2171700"/>
                <a:ext cx="6290310" cy="1014188"/>
              </a:xfrm>
              <a:prstGeom prst="rect">
                <a:avLst/>
              </a:prstGeom>
              <a:noFill/>
            </p:spPr>
            <p:txBody>
              <a:bodyPr wrap="square" rtlCol="0">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𝛼</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r>
                      <a:rPr lang="en-US" sz="2800" b="0" i="1" smtClean="0">
                        <a:latin typeface="Cambria Math" panose="02040503050406030204" pitchFamily="18" charset="0"/>
                      </a:rPr>
                      <m:t>𝑠𝑜𝑓𝑡𝑚𝑎𝑥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d>
                      </m:e>
                    </m:d>
                  </m:oMath>
                </a14:m>
                <a:r>
                  <a:rPr lang="en-US" sz="2800" dirty="0"/>
                  <a:t>   </a:t>
                </a:r>
                <a14:m>
                  <m:oMath xmlns:m="http://schemas.openxmlformats.org/officeDocument/2006/math">
                    <m:r>
                      <a:rPr lang="en-US" sz="2800" b="0" i="1" dirty="0" smtClean="0">
                        <a:latin typeface="Cambria Math" panose="02040503050406030204" pitchFamily="18" charset="0"/>
                      </a:rPr>
                      <m:t>∀</m:t>
                    </m:r>
                    <m:r>
                      <a:rPr lang="en-US" sz="2800" b="0" i="1" dirty="0" smtClean="0">
                        <a:latin typeface="Cambria Math" panose="02040503050406030204" pitchFamily="18" charset="0"/>
                      </a:rPr>
                      <m:t>𝑗</m:t>
                    </m:r>
                    <m:r>
                      <a:rPr lang="en-US" sz="2800" b="0" i="1" dirty="0" smtClean="0">
                        <a:latin typeface="Cambria Math" panose="02040503050406030204" pitchFamily="18" charset="0"/>
                      </a:rPr>
                      <m:t>≤</m:t>
                    </m:r>
                    <m:r>
                      <a:rPr lang="en-US" sz="2800" b="0" i="1" dirty="0" smtClean="0">
                        <a:latin typeface="Cambria Math" panose="02040503050406030204" pitchFamily="18" charset="0"/>
                      </a:rPr>
                      <m:t>𝑖</m:t>
                    </m:r>
                  </m:oMath>
                </a14:m>
                <a:endParaRPr lang="en-US" sz="2800" dirty="0"/>
              </a:p>
              <a:p>
                <a:endParaRPr lang="en-US" dirty="0"/>
              </a:p>
            </p:txBody>
          </p:sp>
        </mc:Choice>
        <mc:Fallback xmlns="">
          <p:sp>
            <p:nvSpPr>
              <p:cNvPr id="4" name="TextBox 3">
                <a:extLst>
                  <a:ext uri="{FF2B5EF4-FFF2-40B4-BE49-F238E27FC236}">
                    <a16:creationId xmlns:a16="http://schemas.microsoft.com/office/drawing/2014/main" id="{ECE398E4-F457-DD02-EC85-047FF85BF735}"/>
                  </a:ext>
                </a:extLst>
              </p:cNvPr>
              <p:cNvSpPr txBox="1">
                <a:spLocks noRot="1" noChangeAspect="1" noMove="1" noResize="1" noEditPoints="1" noAdjustHandles="1" noChangeArrowheads="1" noChangeShapeType="1" noTextEdit="1"/>
              </p:cNvSpPr>
              <p:nvPr/>
            </p:nvSpPr>
            <p:spPr>
              <a:xfrm>
                <a:off x="3676650" y="2171700"/>
                <a:ext cx="6290310" cy="10141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E70B03-FC3E-B004-8047-F7B3FF158AF9}"/>
                  </a:ext>
                </a:extLst>
              </p:cNvPr>
              <p:cNvSpPr txBox="1"/>
              <p:nvPr/>
            </p:nvSpPr>
            <p:spPr>
              <a:xfrm>
                <a:off x="3676650" y="3030860"/>
                <a:ext cx="6290310" cy="1272080"/>
              </a:xfrm>
              <a:prstGeom prst="rect">
                <a:avLst/>
              </a:prstGeom>
              <a:noFill/>
            </p:spPr>
            <p:txBody>
              <a:bodyPr wrap="square" rtlCol="0">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𝛼</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d>
                              </m:e>
                            </m:d>
                          </m:e>
                        </m:func>
                      </m:num>
                      <m:den>
                        <m:nary>
                          <m:naryPr>
                            <m:chr m:val="∑"/>
                            <m:ctrlPr>
                              <a:rPr lang="pt-BR" sz="2800" b="0" i="1" smtClean="0">
                                <a:latin typeface="Cambria Math" panose="02040503050406030204" pitchFamily="18" charset="0"/>
                              </a:rPr>
                            </m:ctrlPr>
                          </m:naryPr>
                          <m:sub>
                            <m:r>
                              <a:rPr lang="pt-BR" sz="2800" b="0" i="1" smtClean="0">
                                <a:latin typeface="Cambria Math" panose="02040503050406030204" pitchFamily="18" charset="0"/>
                              </a:rPr>
                              <m:t>𝑘</m:t>
                            </m:r>
                            <m:r>
                              <a:rPr lang="pt-BR" sz="2800" b="0" i="1" smtClean="0">
                                <a:latin typeface="Cambria Math" panose="02040503050406030204" pitchFamily="18" charset="0"/>
                              </a:rPr>
                              <m:t>=1</m:t>
                            </m:r>
                          </m:sub>
                          <m:sup>
                            <m:r>
                              <a:rPr lang="en-US" sz="2800" b="0" i="1" smtClean="0">
                                <a:latin typeface="Cambria Math" panose="02040503050406030204" pitchFamily="18" charset="0"/>
                              </a:rPr>
                              <m:t>𝑖</m:t>
                            </m:r>
                          </m:sup>
                          <m:e>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𝑘</m:t>
                                            </m:r>
                                          </m:sub>
                                        </m:sSub>
                                      </m:e>
                                    </m:d>
                                  </m:e>
                                </m:d>
                              </m:e>
                            </m:func>
                          </m:e>
                        </m:nary>
                      </m:den>
                    </m:f>
                  </m:oMath>
                </a14:m>
                <a:r>
                  <a:rPr lang="en-US" sz="2800" dirty="0"/>
                  <a:t>   </a:t>
                </a:r>
                <a14:m>
                  <m:oMath xmlns:m="http://schemas.openxmlformats.org/officeDocument/2006/math">
                    <m:r>
                      <a:rPr lang="en-US" sz="2800" b="0" i="1" dirty="0" smtClean="0">
                        <a:latin typeface="Cambria Math" panose="02040503050406030204" pitchFamily="18" charset="0"/>
                      </a:rPr>
                      <m:t>∀</m:t>
                    </m:r>
                    <m:r>
                      <a:rPr lang="en-US" sz="2800" b="0" i="1" dirty="0" smtClean="0">
                        <a:latin typeface="Cambria Math" panose="02040503050406030204" pitchFamily="18" charset="0"/>
                      </a:rPr>
                      <m:t>𝑗</m:t>
                    </m:r>
                    <m:r>
                      <a:rPr lang="en-US" sz="2800" b="0" i="1" dirty="0" smtClean="0">
                        <a:latin typeface="Cambria Math" panose="02040503050406030204" pitchFamily="18" charset="0"/>
                      </a:rPr>
                      <m:t>≤</m:t>
                    </m:r>
                    <m:r>
                      <a:rPr lang="en-US" sz="2800" b="0" i="1" dirty="0" smtClean="0">
                        <a:latin typeface="Cambria Math" panose="02040503050406030204" pitchFamily="18" charset="0"/>
                      </a:rPr>
                      <m:t>𝑖</m:t>
                    </m:r>
                  </m:oMath>
                </a14:m>
                <a:endParaRPr lang="en-US" sz="2800" dirty="0"/>
              </a:p>
              <a:p>
                <a:endParaRPr lang="en-US" dirty="0"/>
              </a:p>
            </p:txBody>
          </p:sp>
        </mc:Choice>
        <mc:Fallback xmlns="">
          <p:sp>
            <p:nvSpPr>
              <p:cNvPr id="5" name="TextBox 4">
                <a:extLst>
                  <a:ext uri="{FF2B5EF4-FFF2-40B4-BE49-F238E27FC236}">
                    <a16:creationId xmlns:a16="http://schemas.microsoft.com/office/drawing/2014/main" id="{65E70B03-FC3E-B004-8047-F7B3FF158AF9}"/>
                  </a:ext>
                </a:extLst>
              </p:cNvPr>
              <p:cNvSpPr txBox="1">
                <a:spLocks noRot="1" noChangeAspect="1" noMove="1" noResize="1" noEditPoints="1" noAdjustHandles="1" noChangeArrowheads="1" noChangeShapeType="1" noTextEdit="1"/>
              </p:cNvSpPr>
              <p:nvPr/>
            </p:nvSpPr>
            <p:spPr>
              <a:xfrm>
                <a:off x="3676650" y="3030860"/>
                <a:ext cx="6290310" cy="1272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74AEE5-D996-BC4D-18FD-08CCA23A3029}"/>
                  </a:ext>
                </a:extLst>
              </p:cNvPr>
              <p:cNvSpPr txBox="1"/>
              <p:nvPr/>
            </p:nvSpPr>
            <p:spPr>
              <a:xfrm>
                <a:off x="1642110" y="4302940"/>
                <a:ext cx="6290310" cy="1186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𝛼</m:t>
                              </m:r>
                            </m:e>
                            <m:sub>
                              <m:r>
                                <a:rPr lang="en-US" sz="2800" b="0" i="1" smtClean="0">
                                  <a:latin typeface="Cambria Math" panose="02040503050406030204" pitchFamily="18" charset="0"/>
                                </a:rPr>
                                <m:t>𝑖𝑗</m:t>
                              </m:r>
                            </m:sub>
                          </m:sSub>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nary>
                    </m:oMath>
                  </m:oMathPara>
                </a14:m>
                <a:endParaRPr lang="en-US" dirty="0"/>
              </a:p>
            </p:txBody>
          </p:sp>
        </mc:Choice>
        <mc:Fallback xmlns="">
          <p:sp>
            <p:nvSpPr>
              <p:cNvPr id="6" name="TextBox 5">
                <a:extLst>
                  <a:ext uri="{FF2B5EF4-FFF2-40B4-BE49-F238E27FC236}">
                    <a16:creationId xmlns:a16="http://schemas.microsoft.com/office/drawing/2014/main" id="{7174AEE5-D996-BC4D-18FD-08CCA23A3029}"/>
                  </a:ext>
                </a:extLst>
              </p:cNvPr>
              <p:cNvSpPr txBox="1">
                <a:spLocks noRot="1" noChangeAspect="1" noMove="1" noResize="1" noEditPoints="1" noAdjustHandles="1" noChangeArrowheads="1" noChangeShapeType="1" noTextEdit="1"/>
              </p:cNvSpPr>
              <p:nvPr/>
            </p:nvSpPr>
            <p:spPr>
              <a:xfrm>
                <a:off x="1642110" y="4302940"/>
                <a:ext cx="6290310" cy="118667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590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FBF3-3F23-A024-CB7B-C7D73B024025}"/>
              </a:ext>
            </a:extLst>
          </p:cNvPr>
          <p:cNvSpPr>
            <a:spLocks noGrp="1"/>
          </p:cNvSpPr>
          <p:nvPr>
            <p:ph type="title"/>
          </p:nvPr>
        </p:nvSpPr>
        <p:spPr/>
        <p:txBody>
          <a:bodyPr/>
          <a:lstStyle/>
          <a:p>
            <a:r>
              <a:rPr lang="en-US" dirty="0"/>
              <a:t>Query, Key, Value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628BEC-9FED-4B6B-5B8A-7ADD5D88202B}"/>
                  </a:ext>
                </a:extLst>
              </p:cNvPr>
              <p:cNvSpPr>
                <a:spLocks noGrp="1"/>
              </p:cNvSpPr>
              <p:nvPr>
                <p:ph idx="1"/>
              </p:nvPr>
            </p:nvSpPr>
            <p:spPr/>
            <p:txBody>
              <a:bodyPr/>
              <a:lstStyle/>
              <a:p>
                <a:pPr marL="0" indent="0">
                  <a:buNone/>
                </a:pPr>
                <a:r>
                  <a:rPr lang="en-US" dirty="0"/>
                  <a:t>Considering the output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b="0" i="1" dirty="0" smtClean="0">
                            <a:latin typeface="Cambria Math" panose="02040503050406030204" pitchFamily="18" charset="0"/>
                          </a:rPr>
                          <m:t>3</m:t>
                        </m:r>
                      </m:sub>
                    </m:sSub>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3628BEC-9FED-4B6B-5B8A-7ADD5D88202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65A5A20-F192-75DE-FB06-762E0DB92EF1}"/>
              </a:ext>
            </a:extLst>
          </p:cNvPr>
          <p:cNvPicPr>
            <a:picLocks noChangeAspect="1"/>
          </p:cNvPicPr>
          <p:nvPr/>
        </p:nvPicPr>
        <p:blipFill>
          <a:blip r:embed="rId4"/>
          <a:stretch>
            <a:fillRect/>
          </a:stretch>
        </p:blipFill>
        <p:spPr>
          <a:xfrm>
            <a:off x="5866634" y="1825625"/>
            <a:ext cx="5487166" cy="285789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48192BC-6899-FD4C-ED93-915871798A76}"/>
                  </a:ext>
                </a:extLst>
              </p:cNvPr>
              <p:cNvSpPr txBox="1"/>
              <p:nvPr/>
            </p:nvSpPr>
            <p:spPr>
              <a:xfrm>
                <a:off x="1523617" y="2731354"/>
                <a:ext cx="914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i="1" dirty="0" smtClean="0">
                              <a:latin typeface="Cambria Math" panose="02040503050406030204" pitchFamily="18" charset="0"/>
                            </a:rPr>
                            <m:t>3</m:t>
                          </m:r>
                        </m:sub>
                      </m:sSub>
                    </m:oMath>
                  </m:oMathPara>
                </a14:m>
                <a:endParaRPr lang="en-US" sz="2800" dirty="0"/>
              </a:p>
            </p:txBody>
          </p:sp>
        </mc:Choice>
        <mc:Fallback xmlns="">
          <p:sp>
            <p:nvSpPr>
              <p:cNvPr id="5" name="TextBox 4">
                <a:extLst>
                  <a:ext uri="{FF2B5EF4-FFF2-40B4-BE49-F238E27FC236}">
                    <a16:creationId xmlns:a16="http://schemas.microsoft.com/office/drawing/2014/main" id="{E48192BC-6899-FD4C-ED93-915871798A76}"/>
                  </a:ext>
                </a:extLst>
              </p:cNvPr>
              <p:cNvSpPr txBox="1">
                <a:spLocks noRot="1" noChangeAspect="1" noMove="1" noResize="1" noEditPoints="1" noAdjustHandles="1" noChangeArrowheads="1" noChangeShapeType="1" noTextEdit="1"/>
              </p:cNvSpPr>
              <p:nvPr/>
            </p:nvSpPr>
            <p:spPr>
              <a:xfrm>
                <a:off x="1523617" y="2731354"/>
                <a:ext cx="91440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6E83BE8-5129-DB04-185D-17602B8A8DEB}"/>
                  </a:ext>
                </a:extLst>
              </p:cNvPr>
              <p:cNvSpPr txBox="1"/>
              <p:nvPr/>
            </p:nvSpPr>
            <p:spPr>
              <a:xfrm>
                <a:off x="2438017" y="2731354"/>
                <a:ext cx="914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chemeClr val="tx1"/>
                          </a:solidFill>
                          <a:latin typeface="Cambria Math" panose="02040503050406030204" pitchFamily="18" charset="0"/>
                        </a:rPr>
                        <m:t>𝑞𝑢𝑒𝑟𝑦</m:t>
                      </m:r>
                    </m:oMath>
                  </m:oMathPara>
                </a14:m>
                <a:endParaRPr lang="en-US" sz="2800" dirty="0">
                  <a:solidFill>
                    <a:srgbClr val="FF0000"/>
                  </a:solidFill>
                </a:endParaRPr>
              </a:p>
            </p:txBody>
          </p:sp>
        </mc:Choice>
        <mc:Fallback>
          <p:sp>
            <p:nvSpPr>
              <p:cNvPr id="6" name="TextBox 5">
                <a:extLst>
                  <a:ext uri="{FF2B5EF4-FFF2-40B4-BE49-F238E27FC236}">
                    <a16:creationId xmlns:a16="http://schemas.microsoft.com/office/drawing/2014/main" id="{36E83BE8-5129-DB04-185D-17602B8A8DEB}"/>
                  </a:ext>
                </a:extLst>
              </p:cNvPr>
              <p:cNvSpPr txBox="1">
                <a:spLocks noRot="1" noChangeAspect="1" noMove="1" noResize="1" noEditPoints="1" noAdjustHandles="1" noChangeArrowheads="1" noChangeShapeType="1" noTextEdit="1"/>
              </p:cNvSpPr>
              <p:nvPr/>
            </p:nvSpPr>
            <p:spPr>
              <a:xfrm>
                <a:off x="2438017" y="2731354"/>
                <a:ext cx="914400" cy="523220"/>
              </a:xfrm>
              <a:prstGeom prst="rect">
                <a:avLst/>
              </a:prstGeom>
              <a:blipFill>
                <a:blip r:embed="rId6"/>
                <a:stretch>
                  <a:fillRect r="-1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B197114-BF53-BB3B-D3CA-5773134899C2}"/>
                  </a:ext>
                </a:extLst>
              </p:cNvPr>
              <p:cNvSpPr txBox="1"/>
              <p:nvPr/>
            </p:nvSpPr>
            <p:spPr>
              <a:xfrm>
                <a:off x="989045" y="3312961"/>
                <a:ext cx="152672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solidFill>
                                <a:srgbClr val="FFC000"/>
                              </a:solidFill>
                              <a:latin typeface="Cambria Math" panose="02040503050406030204" pitchFamily="18" charset="0"/>
                            </a:rPr>
                          </m:ctrlPr>
                        </m:sSubPr>
                        <m:e>
                          <m:r>
                            <a:rPr lang="en-US" sz="2800" b="1" i="1" dirty="0" smtClean="0">
                              <a:solidFill>
                                <a:srgbClr val="FFC000"/>
                              </a:solidFill>
                              <a:latin typeface="Cambria Math" panose="02040503050406030204" pitchFamily="18" charset="0"/>
                            </a:rPr>
                            <m:t>𝒙</m:t>
                          </m:r>
                        </m:e>
                        <m:sub>
                          <m:r>
                            <a:rPr lang="en-US" sz="2800" b="0" i="1" dirty="0" smtClean="0">
                              <a:solidFill>
                                <a:srgbClr val="FFC000"/>
                              </a:solidFill>
                              <a:latin typeface="Cambria Math" panose="02040503050406030204" pitchFamily="18" charset="0"/>
                            </a:rPr>
                            <m:t>1</m:t>
                          </m:r>
                        </m:sub>
                      </m:sSub>
                      <m:r>
                        <a:rPr lang="en-US" sz="2800" b="0" i="1" dirty="0" smtClean="0">
                          <a:solidFill>
                            <a:srgbClr val="FFC000"/>
                          </a:solidFill>
                          <a:latin typeface="Cambria Math" panose="02040503050406030204" pitchFamily="18" charset="0"/>
                        </a:rPr>
                        <m:t>,</m:t>
                      </m:r>
                      <m:sSub>
                        <m:sSubPr>
                          <m:ctrlPr>
                            <a:rPr lang="en-US" sz="2800" b="0" i="1" dirty="0" smtClean="0">
                              <a:solidFill>
                                <a:srgbClr val="FFC000"/>
                              </a:solidFill>
                              <a:latin typeface="Cambria Math" panose="02040503050406030204" pitchFamily="18" charset="0"/>
                            </a:rPr>
                          </m:ctrlPr>
                        </m:sSubPr>
                        <m:e>
                          <m:r>
                            <a:rPr lang="en-US" sz="2800" b="1" i="1" dirty="0" smtClean="0">
                              <a:solidFill>
                                <a:srgbClr val="FFC000"/>
                              </a:solidFill>
                              <a:latin typeface="Cambria Math" panose="02040503050406030204" pitchFamily="18" charset="0"/>
                            </a:rPr>
                            <m:t>𝒙</m:t>
                          </m:r>
                        </m:e>
                        <m:sub>
                          <m:r>
                            <a:rPr lang="en-US" sz="2800" b="0" i="1" dirty="0" smtClean="0">
                              <a:solidFill>
                                <a:srgbClr val="FFC000"/>
                              </a:solidFill>
                              <a:latin typeface="Cambria Math" panose="02040503050406030204" pitchFamily="18" charset="0"/>
                            </a:rPr>
                            <m:t>2</m:t>
                          </m:r>
                        </m:sub>
                      </m:sSub>
                      <m:r>
                        <a:rPr lang="en-US" sz="2800" b="0" i="1" dirty="0" smtClean="0">
                          <a:solidFill>
                            <a:srgbClr val="FFC000"/>
                          </a:solidFill>
                          <a:latin typeface="Cambria Math" panose="02040503050406030204" pitchFamily="18" charset="0"/>
                        </a:rPr>
                        <m:t>,</m:t>
                      </m:r>
                      <m:sSub>
                        <m:sSubPr>
                          <m:ctrlPr>
                            <a:rPr lang="en-US" sz="2800" b="0" i="1" dirty="0" smtClean="0">
                              <a:solidFill>
                                <a:srgbClr val="FFC000"/>
                              </a:solidFill>
                              <a:latin typeface="Cambria Math" panose="02040503050406030204" pitchFamily="18" charset="0"/>
                            </a:rPr>
                          </m:ctrlPr>
                        </m:sSubPr>
                        <m:e>
                          <m:r>
                            <a:rPr lang="en-US" sz="2800" b="1" i="1" dirty="0" smtClean="0">
                              <a:solidFill>
                                <a:srgbClr val="FFC000"/>
                              </a:solidFill>
                              <a:latin typeface="Cambria Math" panose="02040503050406030204" pitchFamily="18" charset="0"/>
                            </a:rPr>
                            <m:t>𝒙</m:t>
                          </m:r>
                        </m:e>
                        <m:sub>
                          <m:r>
                            <a:rPr lang="en-US" sz="2800" i="1" dirty="0" smtClean="0">
                              <a:solidFill>
                                <a:srgbClr val="FFC000"/>
                              </a:solidFill>
                              <a:latin typeface="Cambria Math" panose="02040503050406030204" pitchFamily="18" charset="0"/>
                            </a:rPr>
                            <m:t>3</m:t>
                          </m:r>
                        </m:sub>
                      </m:sSub>
                    </m:oMath>
                  </m:oMathPara>
                </a14:m>
                <a:endParaRPr lang="en-US" sz="2800" dirty="0">
                  <a:solidFill>
                    <a:srgbClr val="FFC000"/>
                  </a:solidFill>
                </a:endParaRPr>
              </a:p>
            </p:txBody>
          </p:sp>
        </mc:Choice>
        <mc:Fallback>
          <p:sp>
            <p:nvSpPr>
              <p:cNvPr id="7" name="TextBox 6">
                <a:extLst>
                  <a:ext uri="{FF2B5EF4-FFF2-40B4-BE49-F238E27FC236}">
                    <a16:creationId xmlns:a16="http://schemas.microsoft.com/office/drawing/2014/main" id="{EB197114-BF53-BB3B-D3CA-5773134899C2}"/>
                  </a:ext>
                </a:extLst>
              </p:cNvPr>
              <p:cNvSpPr txBox="1">
                <a:spLocks noRot="1" noChangeAspect="1" noMove="1" noResize="1" noEditPoints="1" noAdjustHandles="1" noChangeArrowheads="1" noChangeShapeType="1" noTextEdit="1"/>
              </p:cNvSpPr>
              <p:nvPr/>
            </p:nvSpPr>
            <p:spPr>
              <a:xfrm>
                <a:off x="989045" y="3312961"/>
                <a:ext cx="1526728"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968F1F3-9550-8C63-7509-EB3C7DF84200}"/>
                  </a:ext>
                </a:extLst>
              </p:cNvPr>
              <p:cNvSpPr txBox="1"/>
              <p:nvPr/>
            </p:nvSpPr>
            <p:spPr>
              <a:xfrm>
                <a:off x="2666618" y="3312961"/>
                <a:ext cx="914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rgbClr val="FFC000"/>
                          </a:solidFill>
                          <a:latin typeface="Cambria Math" panose="02040503050406030204" pitchFamily="18" charset="0"/>
                        </a:rPr>
                        <m:t>𝑘𝑒𝑦</m:t>
                      </m:r>
                    </m:oMath>
                  </m:oMathPara>
                </a14:m>
                <a:endParaRPr lang="en-US" sz="2800" dirty="0">
                  <a:solidFill>
                    <a:srgbClr val="FF0000"/>
                  </a:solidFill>
                </a:endParaRPr>
              </a:p>
            </p:txBody>
          </p:sp>
        </mc:Choice>
        <mc:Fallback>
          <p:sp>
            <p:nvSpPr>
              <p:cNvPr id="8" name="TextBox 7">
                <a:extLst>
                  <a:ext uri="{FF2B5EF4-FFF2-40B4-BE49-F238E27FC236}">
                    <a16:creationId xmlns:a16="http://schemas.microsoft.com/office/drawing/2014/main" id="{E968F1F3-9550-8C63-7509-EB3C7DF84200}"/>
                  </a:ext>
                </a:extLst>
              </p:cNvPr>
              <p:cNvSpPr txBox="1">
                <a:spLocks noRot="1" noChangeAspect="1" noMove="1" noResize="1" noEditPoints="1" noAdjustHandles="1" noChangeArrowheads="1" noChangeShapeType="1" noTextEdit="1"/>
              </p:cNvSpPr>
              <p:nvPr/>
            </p:nvSpPr>
            <p:spPr>
              <a:xfrm>
                <a:off x="2666618" y="3312961"/>
                <a:ext cx="914400"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E8D3BD1-3374-9CE0-B2CC-705892BA83C7}"/>
                  </a:ext>
                </a:extLst>
              </p:cNvPr>
              <p:cNvSpPr txBox="1"/>
              <p:nvPr/>
            </p:nvSpPr>
            <p:spPr>
              <a:xfrm>
                <a:off x="989045" y="3992711"/>
                <a:ext cx="152672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solidFill>
                                <a:srgbClr val="0070C0"/>
                              </a:solidFill>
                              <a:latin typeface="Cambria Math" panose="02040503050406030204" pitchFamily="18" charset="0"/>
                            </a:rPr>
                          </m:ctrlPr>
                        </m:sSubPr>
                        <m:e>
                          <m:r>
                            <a:rPr lang="en-US" sz="2800" b="1" i="1" dirty="0" smtClean="0">
                              <a:solidFill>
                                <a:srgbClr val="0070C0"/>
                              </a:solidFill>
                              <a:latin typeface="Cambria Math" panose="02040503050406030204" pitchFamily="18" charset="0"/>
                            </a:rPr>
                            <m:t>𝒙</m:t>
                          </m:r>
                        </m:e>
                        <m:sub>
                          <m:r>
                            <a:rPr lang="en-US" sz="2800" b="0" i="1" dirty="0" smtClean="0">
                              <a:solidFill>
                                <a:srgbClr val="0070C0"/>
                              </a:solidFill>
                              <a:latin typeface="Cambria Math" panose="02040503050406030204" pitchFamily="18" charset="0"/>
                            </a:rPr>
                            <m:t>1</m:t>
                          </m:r>
                        </m:sub>
                      </m:sSub>
                      <m:r>
                        <a:rPr lang="en-US" sz="2800" b="0" i="1" dirty="0" smtClean="0">
                          <a:solidFill>
                            <a:srgbClr val="0070C0"/>
                          </a:solidFill>
                          <a:latin typeface="Cambria Math" panose="02040503050406030204" pitchFamily="18" charset="0"/>
                        </a:rPr>
                        <m:t>,</m:t>
                      </m:r>
                      <m:sSub>
                        <m:sSubPr>
                          <m:ctrlPr>
                            <a:rPr lang="en-US" sz="2800" b="0" i="1" dirty="0" smtClean="0">
                              <a:solidFill>
                                <a:srgbClr val="0070C0"/>
                              </a:solidFill>
                              <a:latin typeface="Cambria Math" panose="02040503050406030204" pitchFamily="18" charset="0"/>
                            </a:rPr>
                          </m:ctrlPr>
                        </m:sSubPr>
                        <m:e>
                          <m:r>
                            <a:rPr lang="en-US" sz="2800" b="1" i="1" dirty="0" smtClean="0">
                              <a:solidFill>
                                <a:srgbClr val="0070C0"/>
                              </a:solidFill>
                              <a:latin typeface="Cambria Math" panose="02040503050406030204" pitchFamily="18" charset="0"/>
                            </a:rPr>
                            <m:t>𝒙</m:t>
                          </m:r>
                        </m:e>
                        <m:sub>
                          <m:r>
                            <a:rPr lang="en-US" sz="2800" b="0" i="1" dirty="0" smtClean="0">
                              <a:solidFill>
                                <a:srgbClr val="0070C0"/>
                              </a:solidFill>
                              <a:latin typeface="Cambria Math" panose="02040503050406030204" pitchFamily="18" charset="0"/>
                            </a:rPr>
                            <m:t>2</m:t>
                          </m:r>
                        </m:sub>
                      </m:sSub>
                      <m:r>
                        <a:rPr lang="en-US" sz="2800" b="0" i="1" dirty="0" smtClean="0">
                          <a:solidFill>
                            <a:srgbClr val="0070C0"/>
                          </a:solidFill>
                          <a:latin typeface="Cambria Math" panose="02040503050406030204" pitchFamily="18" charset="0"/>
                        </a:rPr>
                        <m:t>,</m:t>
                      </m:r>
                      <m:sSub>
                        <m:sSubPr>
                          <m:ctrlPr>
                            <a:rPr lang="en-US" sz="2800" b="0" i="1" dirty="0" smtClean="0">
                              <a:solidFill>
                                <a:srgbClr val="0070C0"/>
                              </a:solidFill>
                              <a:latin typeface="Cambria Math" panose="02040503050406030204" pitchFamily="18" charset="0"/>
                            </a:rPr>
                          </m:ctrlPr>
                        </m:sSubPr>
                        <m:e>
                          <m:r>
                            <a:rPr lang="en-US" sz="2800" b="1" i="1" dirty="0" smtClean="0">
                              <a:solidFill>
                                <a:srgbClr val="0070C0"/>
                              </a:solidFill>
                              <a:latin typeface="Cambria Math" panose="02040503050406030204" pitchFamily="18" charset="0"/>
                            </a:rPr>
                            <m:t>𝒙</m:t>
                          </m:r>
                        </m:e>
                        <m:sub>
                          <m:r>
                            <a:rPr lang="en-US" sz="2800" i="1" dirty="0" smtClean="0">
                              <a:solidFill>
                                <a:srgbClr val="0070C0"/>
                              </a:solidFill>
                              <a:latin typeface="Cambria Math" panose="02040503050406030204" pitchFamily="18" charset="0"/>
                            </a:rPr>
                            <m:t>3</m:t>
                          </m:r>
                        </m:sub>
                      </m:sSub>
                    </m:oMath>
                  </m:oMathPara>
                </a14:m>
                <a:endParaRPr lang="en-US" sz="2800" dirty="0"/>
              </a:p>
            </p:txBody>
          </p:sp>
        </mc:Choice>
        <mc:Fallback>
          <p:sp>
            <p:nvSpPr>
              <p:cNvPr id="9" name="TextBox 8">
                <a:extLst>
                  <a:ext uri="{FF2B5EF4-FFF2-40B4-BE49-F238E27FC236}">
                    <a16:creationId xmlns:a16="http://schemas.microsoft.com/office/drawing/2014/main" id="{1E8D3BD1-3374-9CE0-B2CC-705892BA83C7}"/>
                  </a:ext>
                </a:extLst>
              </p:cNvPr>
              <p:cNvSpPr txBox="1">
                <a:spLocks noRot="1" noChangeAspect="1" noMove="1" noResize="1" noEditPoints="1" noAdjustHandles="1" noChangeArrowheads="1" noChangeShapeType="1" noTextEdit="1"/>
              </p:cNvSpPr>
              <p:nvPr/>
            </p:nvSpPr>
            <p:spPr>
              <a:xfrm>
                <a:off x="989045" y="3992711"/>
                <a:ext cx="1526728"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09CC65C-BDE5-541C-4B5C-E268A89021DE}"/>
                  </a:ext>
                </a:extLst>
              </p:cNvPr>
              <p:cNvSpPr txBox="1"/>
              <p:nvPr/>
            </p:nvSpPr>
            <p:spPr>
              <a:xfrm>
                <a:off x="2666618" y="3992711"/>
                <a:ext cx="914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rgbClr val="0070C0"/>
                          </a:solidFill>
                          <a:latin typeface="Cambria Math" panose="02040503050406030204" pitchFamily="18" charset="0"/>
                        </a:rPr>
                        <m:t>𝑣𝑎𝑙𝑢𝑒</m:t>
                      </m:r>
                    </m:oMath>
                  </m:oMathPara>
                </a14:m>
                <a:endParaRPr lang="en-US" sz="2800" dirty="0">
                  <a:solidFill>
                    <a:srgbClr val="0070C0"/>
                  </a:solidFill>
                </a:endParaRPr>
              </a:p>
            </p:txBody>
          </p:sp>
        </mc:Choice>
        <mc:Fallback>
          <p:sp>
            <p:nvSpPr>
              <p:cNvPr id="10" name="TextBox 9">
                <a:extLst>
                  <a:ext uri="{FF2B5EF4-FFF2-40B4-BE49-F238E27FC236}">
                    <a16:creationId xmlns:a16="http://schemas.microsoft.com/office/drawing/2014/main" id="{209CC65C-BDE5-541C-4B5C-E268A89021DE}"/>
                  </a:ext>
                </a:extLst>
              </p:cNvPr>
              <p:cNvSpPr txBox="1">
                <a:spLocks noRot="1" noChangeAspect="1" noMove="1" noResize="1" noEditPoints="1" noAdjustHandles="1" noChangeArrowheads="1" noChangeShapeType="1" noTextEdit="1"/>
              </p:cNvSpPr>
              <p:nvPr/>
            </p:nvSpPr>
            <p:spPr>
              <a:xfrm>
                <a:off x="2666618" y="3992711"/>
                <a:ext cx="914400" cy="523220"/>
              </a:xfrm>
              <a:prstGeom prst="rect">
                <a:avLst/>
              </a:prstGeom>
              <a:blipFill>
                <a:blip r:embed="rId10"/>
                <a:stretch>
                  <a:fillRect r="-4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4863DEC-1DF9-16C5-2529-348C1029C47D}"/>
                  </a:ext>
                </a:extLst>
              </p:cNvPr>
              <p:cNvSpPr txBox="1"/>
              <p:nvPr/>
            </p:nvSpPr>
            <p:spPr>
              <a:xfrm>
                <a:off x="1405616" y="5538793"/>
                <a:ext cx="2980556"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𝑠𝑜𝑓𝑡</m:t>
                      </m:r>
                      <m:r>
                        <a:rPr lang="en-US" b="0" i="1" smtClean="0">
                          <a:latin typeface="Cambria Math" panose="02040503050406030204" pitchFamily="18" charset="0"/>
                        </a:rPr>
                        <m:t>(</m:t>
                      </m:r>
                      <m:r>
                        <a:rPr lang="en-US" b="0" i="1" smtClean="0">
                          <a:latin typeface="Cambria Math" panose="02040503050406030204" pitchFamily="18" charset="0"/>
                        </a:rPr>
                        <m:t>𝑠𝑐𝑜𝑟𝑒</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r>
                            <a:rPr lang="en-US" b="1" i="1" smtClean="0">
                              <a:latin typeface="Cambria Math" panose="02040503050406030204" pitchFamily="18" charset="0"/>
                            </a:rPr>
                            <m:t>,</m:t>
                          </m:r>
                          <m:sSub>
                            <m:sSubPr>
                              <m:ctrlPr>
                                <a:rPr lang="en-US" b="1" i="1" smtClean="0">
                                  <a:solidFill>
                                    <a:srgbClr val="FFC000"/>
                                  </a:solidFill>
                                  <a:latin typeface="Cambria Math" panose="02040503050406030204" pitchFamily="18" charset="0"/>
                                </a:rPr>
                              </m:ctrlPr>
                            </m:sSubPr>
                            <m:e>
                              <m:r>
                                <a:rPr lang="en-US" b="1" i="1" smtClean="0">
                                  <a:solidFill>
                                    <a:srgbClr val="FFC000"/>
                                  </a:solidFill>
                                  <a:latin typeface="Cambria Math" panose="02040503050406030204" pitchFamily="18" charset="0"/>
                                </a:rPr>
                                <m:t>𝒙</m:t>
                              </m:r>
                            </m:e>
                            <m:sub>
                              <m:r>
                                <a:rPr lang="en-US" b="1" i="1" smtClean="0">
                                  <a:solidFill>
                                    <a:srgbClr val="FFC000"/>
                                  </a:solidFill>
                                  <a:latin typeface="Cambria Math" panose="02040503050406030204" pitchFamily="18" charset="0"/>
                                </a:rPr>
                                <m:t>𝟏</m:t>
                              </m:r>
                            </m:sub>
                          </m:sSub>
                        </m:e>
                      </m:d>
                      <m: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𝜶</m:t>
                          </m:r>
                        </m:e>
                        <m:sub>
                          <m:r>
                            <a:rPr lang="en-US" b="1" i="1" smtClean="0">
                              <a:solidFill>
                                <a:srgbClr val="FF0000"/>
                              </a:solidFill>
                              <a:latin typeface="Cambria Math" panose="02040503050406030204" pitchFamily="18" charset="0"/>
                            </a:rPr>
                            <m:t>𝟑𝟏</m:t>
                          </m:r>
                        </m:sub>
                      </m:sSub>
                    </m:oMath>
                  </m:oMathPara>
                </a14:m>
                <a:endParaRPr lang="en-US" b="1" dirty="0"/>
              </a:p>
            </p:txBody>
          </p:sp>
        </mc:Choice>
        <mc:Fallback>
          <p:sp>
            <p:nvSpPr>
              <p:cNvPr id="14" name="TextBox 13">
                <a:extLst>
                  <a:ext uri="{FF2B5EF4-FFF2-40B4-BE49-F238E27FC236}">
                    <a16:creationId xmlns:a16="http://schemas.microsoft.com/office/drawing/2014/main" id="{D4863DEC-1DF9-16C5-2529-348C1029C47D}"/>
                  </a:ext>
                </a:extLst>
              </p:cNvPr>
              <p:cNvSpPr txBox="1">
                <a:spLocks noRot="1" noChangeAspect="1" noMove="1" noResize="1" noEditPoints="1" noAdjustHandles="1" noChangeArrowheads="1" noChangeShapeType="1" noTextEdit="1"/>
              </p:cNvSpPr>
              <p:nvPr/>
            </p:nvSpPr>
            <p:spPr>
              <a:xfrm>
                <a:off x="1405616" y="5538793"/>
                <a:ext cx="2980556"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48F07CF-F44D-68C8-232F-B578FBF2273E}"/>
                  </a:ext>
                </a:extLst>
              </p:cNvPr>
              <p:cNvSpPr txBox="1"/>
              <p:nvPr/>
            </p:nvSpPr>
            <p:spPr>
              <a:xfrm>
                <a:off x="744717" y="4888131"/>
                <a:ext cx="2817844"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u="sng" smtClean="0">
                          <a:solidFill>
                            <a:schemeClr val="tx1"/>
                          </a:solidFill>
                          <a:latin typeface="Cambria Math" panose="02040503050406030204" pitchFamily="18" charset="0"/>
                        </a:rPr>
                        <m:t>𝐴𝑡𝑡𝑒𝑛𝑡𝑖𝑜𝑛</m:t>
                      </m:r>
                      <m:r>
                        <a:rPr lang="en-US" sz="2800" b="0" i="1" u="sng" smtClean="0">
                          <a:solidFill>
                            <a:schemeClr val="tx1"/>
                          </a:solidFill>
                          <a:latin typeface="Cambria Math" panose="02040503050406030204" pitchFamily="18" charset="0"/>
                        </a:rPr>
                        <m:t> </m:t>
                      </m:r>
                      <m:r>
                        <a:rPr lang="en-US" sz="2800" b="0" i="1" u="sng" smtClean="0">
                          <a:solidFill>
                            <a:schemeClr val="tx1"/>
                          </a:solidFill>
                          <a:latin typeface="Cambria Math" panose="02040503050406030204" pitchFamily="18" charset="0"/>
                        </a:rPr>
                        <m:t>𝑉𝑎𝑙𝑢𝑒𝑠</m:t>
                      </m:r>
                    </m:oMath>
                  </m:oMathPara>
                </a14:m>
                <a:endParaRPr lang="en-US" sz="2800" b="1" u="sng" dirty="0">
                  <a:solidFill>
                    <a:schemeClr val="tx1"/>
                  </a:solidFill>
                </a:endParaRPr>
              </a:p>
            </p:txBody>
          </p:sp>
        </mc:Choice>
        <mc:Fallback>
          <p:sp>
            <p:nvSpPr>
              <p:cNvPr id="15" name="TextBox 14">
                <a:extLst>
                  <a:ext uri="{FF2B5EF4-FFF2-40B4-BE49-F238E27FC236}">
                    <a16:creationId xmlns:a16="http://schemas.microsoft.com/office/drawing/2014/main" id="{048F07CF-F44D-68C8-232F-B578FBF2273E}"/>
                  </a:ext>
                </a:extLst>
              </p:cNvPr>
              <p:cNvSpPr txBox="1">
                <a:spLocks noRot="1" noChangeAspect="1" noMove="1" noResize="1" noEditPoints="1" noAdjustHandles="1" noChangeArrowheads="1" noChangeShapeType="1" noTextEdit="1"/>
              </p:cNvSpPr>
              <p:nvPr/>
            </p:nvSpPr>
            <p:spPr>
              <a:xfrm>
                <a:off x="744717" y="4888131"/>
                <a:ext cx="2817844" cy="52322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BE396C5-5EA5-3390-50D5-93658F743142}"/>
                  </a:ext>
                </a:extLst>
              </p:cNvPr>
              <p:cNvSpPr txBox="1"/>
              <p:nvPr/>
            </p:nvSpPr>
            <p:spPr>
              <a:xfrm>
                <a:off x="4566362" y="5538526"/>
                <a:ext cx="2980556" cy="40498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𝑠𝑜𝑓𝑡</m:t>
                      </m:r>
                      <m:d>
                        <m:dPr>
                          <m:ctrlPr>
                            <a:rPr lang="en-US" b="0" i="1" smtClean="0">
                              <a:latin typeface="Cambria Math" panose="02040503050406030204" pitchFamily="18" charset="0"/>
                            </a:rPr>
                          </m:ctrlPr>
                        </m:dPr>
                        <m:e>
                          <m:r>
                            <a:rPr lang="en-US" b="0" i="1" smtClean="0">
                              <a:latin typeface="Cambria Math" panose="02040503050406030204" pitchFamily="18" charset="0"/>
                            </a:rPr>
                            <m:t>𝑠𝑐𝑜𝑟𝑒</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r>
                                <a:rPr lang="en-US" b="1" i="1" smtClean="0">
                                  <a:latin typeface="Cambria Math" panose="02040503050406030204" pitchFamily="18" charset="0"/>
                                </a:rPr>
                                <m:t>,</m:t>
                              </m:r>
                              <m:sSub>
                                <m:sSubPr>
                                  <m:ctrlPr>
                                    <a:rPr lang="en-US" b="1" i="1" smtClean="0">
                                      <a:solidFill>
                                        <a:srgbClr val="FFC000"/>
                                      </a:solidFill>
                                      <a:latin typeface="Cambria Math" panose="02040503050406030204" pitchFamily="18" charset="0"/>
                                    </a:rPr>
                                  </m:ctrlPr>
                                </m:sSubPr>
                                <m:e>
                                  <m:r>
                                    <a:rPr lang="en-US" b="1" i="1" smtClean="0">
                                      <a:solidFill>
                                        <a:srgbClr val="FFC000"/>
                                      </a:solidFill>
                                      <a:latin typeface="Cambria Math" panose="02040503050406030204" pitchFamily="18" charset="0"/>
                                    </a:rPr>
                                    <m:t>𝒙</m:t>
                                  </m:r>
                                </m:e>
                                <m:sub>
                                  <m:r>
                                    <a:rPr lang="en-US" b="1" i="1" smtClean="0">
                                      <a:solidFill>
                                        <a:srgbClr val="FFC000"/>
                                      </a:solidFill>
                                      <a:latin typeface="Cambria Math" panose="02040503050406030204" pitchFamily="18" charset="0"/>
                                    </a:rPr>
                                    <m:t>𝟐</m:t>
                                  </m:r>
                                </m:sub>
                              </m:sSub>
                            </m:e>
                          </m:d>
                        </m:e>
                      </m:d>
                      <m:r>
                        <a:rPr lang="en-US" b="0" i="1" smtClean="0">
                          <a:latin typeface="Cambria Math" panose="02040503050406030204" pitchFamily="18" charset="0"/>
                        </a:rPr>
                        <m:t>=</m:t>
                      </m:r>
                      <m:sSub>
                        <m:sSubPr>
                          <m:ctrlPr>
                            <a:rPr lang="en-US" b="1" i="1" smtClean="0">
                              <a:solidFill>
                                <a:srgbClr val="00B050"/>
                              </a:solidFill>
                              <a:latin typeface="Cambria Math" panose="02040503050406030204" pitchFamily="18" charset="0"/>
                            </a:rPr>
                          </m:ctrlPr>
                        </m:sSubPr>
                        <m:e>
                          <m:r>
                            <a:rPr lang="en-US" b="1" i="1" smtClean="0">
                              <a:solidFill>
                                <a:srgbClr val="00B050"/>
                              </a:solidFill>
                              <a:latin typeface="Cambria Math" panose="02040503050406030204" pitchFamily="18" charset="0"/>
                            </a:rPr>
                            <m:t>𝜶</m:t>
                          </m:r>
                        </m:e>
                        <m:sub>
                          <m:r>
                            <a:rPr lang="en-US" b="1" i="1" smtClean="0">
                              <a:solidFill>
                                <a:srgbClr val="00B050"/>
                              </a:solidFill>
                              <a:latin typeface="Cambria Math" panose="02040503050406030204" pitchFamily="18" charset="0"/>
                            </a:rPr>
                            <m:t>𝟑𝟐</m:t>
                          </m:r>
                        </m:sub>
                      </m:sSub>
                    </m:oMath>
                  </m:oMathPara>
                </a14:m>
                <a:endParaRPr lang="en-US" b="1" dirty="0"/>
              </a:p>
            </p:txBody>
          </p:sp>
        </mc:Choice>
        <mc:Fallback>
          <p:sp>
            <p:nvSpPr>
              <p:cNvPr id="16" name="TextBox 15">
                <a:extLst>
                  <a:ext uri="{FF2B5EF4-FFF2-40B4-BE49-F238E27FC236}">
                    <a16:creationId xmlns:a16="http://schemas.microsoft.com/office/drawing/2014/main" id="{DBE396C5-5EA5-3390-50D5-93658F743142}"/>
                  </a:ext>
                </a:extLst>
              </p:cNvPr>
              <p:cNvSpPr txBox="1">
                <a:spLocks noRot="1" noChangeAspect="1" noMove="1" noResize="1" noEditPoints="1" noAdjustHandles="1" noChangeArrowheads="1" noChangeShapeType="1" noTextEdit="1"/>
              </p:cNvSpPr>
              <p:nvPr/>
            </p:nvSpPr>
            <p:spPr>
              <a:xfrm>
                <a:off x="4566362" y="5538526"/>
                <a:ext cx="2980556" cy="404983"/>
              </a:xfrm>
              <a:prstGeom prst="rect">
                <a:avLst/>
              </a:prstGeom>
              <a:blipFill>
                <a:blip r:embed="rId13"/>
                <a:stretch>
                  <a:fillRect b="-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942BEBE-607A-E7C4-CE00-CE1698B47487}"/>
                  </a:ext>
                </a:extLst>
              </p:cNvPr>
              <p:cNvSpPr txBox="1"/>
              <p:nvPr/>
            </p:nvSpPr>
            <p:spPr>
              <a:xfrm>
                <a:off x="7644690" y="5538526"/>
                <a:ext cx="2980556" cy="40498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𝑠𝑜𝑓𝑡</m:t>
                      </m:r>
                      <m:d>
                        <m:dPr>
                          <m:ctrlPr>
                            <a:rPr lang="en-US" b="0" i="1" smtClean="0">
                              <a:latin typeface="Cambria Math" panose="02040503050406030204" pitchFamily="18" charset="0"/>
                            </a:rPr>
                          </m:ctrlPr>
                        </m:dPr>
                        <m:e>
                          <m:r>
                            <a:rPr lang="en-US" b="0" i="1" smtClean="0">
                              <a:latin typeface="Cambria Math" panose="02040503050406030204" pitchFamily="18" charset="0"/>
                            </a:rPr>
                            <m:t>𝑠𝑐𝑜𝑟𝑒</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r>
                                <a:rPr lang="en-US" b="1" i="1" smtClean="0">
                                  <a:latin typeface="Cambria Math" panose="02040503050406030204" pitchFamily="18" charset="0"/>
                                </a:rPr>
                                <m:t>,</m:t>
                              </m:r>
                              <m:sSub>
                                <m:sSubPr>
                                  <m:ctrlPr>
                                    <a:rPr lang="en-US" b="1" i="1" smtClean="0">
                                      <a:solidFill>
                                        <a:srgbClr val="FFC000"/>
                                      </a:solidFill>
                                      <a:latin typeface="Cambria Math" panose="02040503050406030204" pitchFamily="18" charset="0"/>
                                    </a:rPr>
                                  </m:ctrlPr>
                                </m:sSubPr>
                                <m:e>
                                  <m:r>
                                    <a:rPr lang="en-US" b="1" i="1" smtClean="0">
                                      <a:solidFill>
                                        <a:srgbClr val="FFC000"/>
                                      </a:solidFill>
                                      <a:latin typeface="Cambria Math" panose="02040503050406030204" pitchFamily="18" charset="0"/>
                                    </a:rPr>
                                    <m:t>𝒙</m:t>
                                  </m:r>
                                </m:e>
                                <m:sub>
                                  <m:r>
                                    <a:rPr lang="en-US" b="1" i="1" smtClean="0">
                                      <a:solidFill>
                                        <a:srgbClr val="FFC000"/>
                                      </a:solidFill>
                                      <a:latin typeface="Cambria Math" panose="02040503050406030204" pitchFamily="18" charset="0"/>
                                    </a:rPr>
                                    <m:t>𝟑</m:t>
                                  </m:r>
                                </m:sub>
                              </m:sSub>
                            </m:e>
                          </m:d>
                        </m:e>
                      </m:d>
                      <m:r>
                        <a:rPr lang="en-US" b="0" i="1" smtClean="0">
                          <a:latin typeface="Cambria Math" panose="02040503050406030204" pitchFamily="18" charset="0"/>
                        </a:rPr>
                        <m:t>=</m:t>
                      </m:r>
                      <m:sSub>
                        <m:sSubPr>
                          <m:ctrlPr>
                            <a:rPr lang="en-US" b="1" i="1" smtClean="0">
                              <a:solidFill>
                                <a:srgbClr val="7030A0"/>
                              </a:solidFill>
                              <a:latin typeface="Cambria Math" panose="02040503050406030204" pitchFamily="18" charset="0"/>
                            </a:rPr>
                          </m:ctrlPr>
                        </m:sSubPr>
                        <m:e>
                          <m:r>
                            <a:rPr lang="en-US" b="1" i="1" smtClean="0">
                              <a:solidFill>
                                <a:srgbClr val="7030A0"/>
                              </a:solidFill>
                              <a:latin typeface="Cambria Math" panose="02040503050406030204" pitchFamily="18" charset="0"/>
                            </a:rPr>
                            <m:t>𝜶</m:t>
                          </m:r>
                        </m:e>
                        <m:sub>
                          <m:r>
                            <a:rPr lang="en-US" b="1" i="1" smtClean="0">
                              <a:solidFill>
                                <a:srgbClr val="7030A0"/>
                              </a:solidFill>
                              <a:latin typeface="Cambria Math" panose="02040503050406030204" pitchFamily="18" charset="0"/>
                            </a:rPr>
                            <m:t>𝟑𝟑</m:t>
                          </m:r>
                        </m:sub>
                      </m:sSub>
                    </m:oMath>
                  </m:oMathPara>
                </a14:m>
                <a:endParaRPr lang="en-US" b="1" dirty="0"/>
              </a:p>
            </p:txBody>
          </p:sp>
        </mc:Choice>
        <mc:Fallback>
          <p:sp>
            <p:nvSpPr>
              <p:cNvPr id="17" name="TextBox 16">
                <a:extLst>
                  <a:ext uri="{FF2B5EF4-FFF2-40B4-BE49-F238E27FC236}">
                    <a16:creationId xmlns:a16="http://schemas.microsoft.com/office/drawing/2014/main" id="{6942BEBE-607A-E7C4-CE00-CE1698B47487}"/>
                  </a:ext>
                </a:extLst>
              </p:cNvPr>
              <p:cNvSpPr txBox="1">
                <a:spLocks noRot="1" noChangeAspect="1" noMove="1" noResize="1" noEditPoints="1" noAdjustHandles="1" noChangeArrowheads="1" noChangeShapeType="1" noTextEdit="1"/>
              </p:cNvSpPr>
              <p:nvPr/>
            </p:nvSpPr>
            <p:spPr>
              <a:xfrm>
                <a:off x="7644690" y="5538526"/>
                <a:ext cx="2980556" cy="404983"/>
              </a:xfrm>
              <a:prstGeom prst="rect">
                <a:avLst/>
              </a:prstGeom>
              <a:blipFill>
                <a:blip r:embed="rId14"/>
                <a:stretch>
                  <a:fillRect b="-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83368E89-1C6C-FB51-71A3-857C272F4783}"/>
                  </a:ext>
                </a:extLst>
              </p:cNvPr>
              <p:cNvSpPr txBox="1"/>
              <p:nvPr/>
            </p:nvSpPr>
            <p:spPr>
              <a:xfrm>
                <a:off x="3313156" y="6042795"/>
                <a:ext cx="5106956" cy="5650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𝜶</m:t>
                              </m:r>
                            </m:e>
                            <m:sub>
                              <m:r>
                                <a:rPr lang="en-US" sz="2800" b="1" i="1" smtClean="0">
                                  <a:solidFill>
                                    <a:srgbClr val="FF0000"/>
                                  </a:solidFill>
                                  <a:latin typeface="Cambria Math" panose="02040503050406030204" pitchFamily="18" charset="0"/>
                                </a:rPr>
                                <m:t>𝟑𝟏</m:t>
                              </m:r>
                            </m:sub>
                          </m:sSub>
                          <m:sSub>
                            <m:sSubPr>
                              <m:ctrlPr>
                                <a:rPr lang="en-US" sz="2800" b="1" i="1" smtClean="0">
                                  <a:solidFill>
                                    <a:srgbClr val="0070C0"/>
                                  </a:solidFill>
                                  <a:latin typeface="Cambria Math" panose="02040503050406030204" pitchFamily="18" charset="0"/>
                                </a:rPr>
                              </m:ctrlPr>
                            </m:sSubPr>
                            <m:e>
                              <m:r>
                                <a:rPr lang="en-US" sz="2800" b="1" i="1" smtClean="0">
                                  <a:solidFill>
                                    <a:srgbClr val="0070C0"/>
                                  </a:solidFill>
                                  <a:latin typeface="Cambria Math" panose="02040503050406030204" pitchFamily="18" charset="0"/>
                                </a:rPr>
                                <m:t>𝒙</m:t>
                              </m:r>
                            </m:e>
                            <m:sub>
                              <m:r>
                                <a:rPr lang="en-US" sz="2800" b="1" i="1" smtClean="0">
                                  <a:solidFill>
                                    <a:srgbClr val="0070C0"/>
                                  </a:solidFill>
                                  <a:latin typeface="Cambria Math" panose="02040503050406030204" pitchFamily="18" charset="0"/>
                                </a:rPr>
                                <m:t>𝟏</m:t>
                              </m:r>
                            </m:sub>
                          </m:sSub>
                        </m:e>
                        <m:sub>
                          <m:r>
                            <a:rPr lang="en-US" sz="2800" b="1" i="1" dirty="0" smtClean="0">
                              <a:latin typeface="Cambria Math" panose="02040503050406030204" pitchFamily="18" charset="0"/>
                            </a:rPr>
                            <m:t> </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sSub>
                            <m:sSubPr>
                              <m:ctrlPr>
                                <a:rPr lang="en-US" sz="2800" b="1" i="1" smtClean="0">
                                  <a:solidFill>
                                    <a:srgbClr val="00B050"/>
                                  </a:solidFill>
                                  <a:latin typeface="Cambria Math" panose="02040503050406030204" pitchFamily="18" charset="0"/>
                                </a:rPr>
                              </m:ctrlPr>
                            </m:sSubPr>
                            <m:e>
                              <m:r>
                                <a:rPr lang="en-US" sz="2800" b="1" i="1" smtClean="0">
                                  <a:solidFill>
                                    <a:srgbClr val="00B050"/>
                                  </a:solidFill>
                                  <a:latin typeface="Cambria Math" panose="02040503050406030204" pitchFamily="18" charset="0"/>
                                </a:rPr>
                                <m:t>𝜶</m:t>
                              </m:r>
                            </m:e>
                            <m:sub>
                              <m:r>
                                <a:rPr lang="en-US" sz="2800" b="1" i="1" smtClean="0">
                                  <a:solidFill>
                                    <a:srgbClr val="00B050"/>
                                  </a:solidFill>
                                  <a:latin typeface="Cambria Math" panose="02040503050406030204" pitchFamily="18" charset="0"/>
                                </a:rPr>
                                <m:t>𝟑𝟐</m:t>
                              </m:r>
                            </m:sub>
                          </m:sSub>
                          <m:sSub>
                            <m:sSubPr>
                              <m:ctrlPr>
                                <a:rPr lang="en-US" sz="2800" b="1" i="1">
                                  <a:solidFill>
                                    <a:srgbClr val="0070C0"/>
                                  </a:solidFill>
                                  <a:latin typeface="Cambria Math" panose="02040503050406030204" pitchFamily="18" charset="0"/>
                                </a:rPr>
                              </m:ctrlPr>
                            </m:sSubPr>
                            <m:e>
                              <m:r>
                                <a:rPr lang="en-US" sz="2800" b="1" i="1">
                                  <a:solidFill>
                                    <a:srgbClr val="0070C0"/>
                                  </a:solidFill>
                                  <a:latin typeface="Cambria Math" panose="02040503050406030204" pitchFamily="18" charset="0"/>
                                </a:rPr>
                                <m:t>𝒙</m:t>
                              </m:r>
                            </m:e>
                            <m:sub>
                              <m:r>
                                <a:rPr lang="en-US" sz="2800" b="1" i="1" smtClean="0">
                                  <a:solidFill>
                                    <a:srgbClr val="0070C0"/>
                                  </a:solidFill>
                                  <a:latin typeface="Cambria Math" panose="02040503050406030204" pitchFamily="18" charset="0"/>
                                </a:rPr>
                                <m:t>𝟐</m:t>
                              </m:r>
                            </m:sub>
                          </m:sSub>
                        </m:e>
                        <m:sub/>
                      </m:sSub>
                      <m:r>
                        <a:rPr lang="en-US" sz="2800" b="0" i="1" dirty="0" smtClean="0">
                          <a:latin typeface="Cambria Math" panose="02040503050406030204" pitchFamily="18" charset="0"/>
                        </a:rPr>
                        <m:t>+</m:t>
                      </m:r>
                      <m:sSub>
                        <m:sSubPr>
                          <m:ctrlPr>
                            <a:rPr lang="en-US" sz="2800" b="1" i="1" smtClean="0">
                              <a:solidFill>
                                <a:srgbClr val="7030A0"/>
                              </a:solidFill>
                              <a:latin typeface="Cambria Math" panose="02040503050406030204" pitchFamily="18" charset="0"/>
                            </a:rPr>
                          </m:ctrlPr>
                        </m:sSubPr>
                        <m:e>
                          <m:r>
                            <a:rPr lang="en-US" sz="2800" b="1" i="1" smtClean="0">
                              <a:solidFill>
                                <a:srgbClr val="7030A0"/>
                              </a:solidFill>
                              <a:latin typeface="Cambria Math" panose="02040503050406030204" pitchFamily="18" charset="0"/>
                            </a:rPr>
                            <m:t>𝜶</m:t>
                          </m:r>
                        </m:e>
                        <m:sub>
                          <m:r>
                            <a:rPr lang="en-US" sz="2800" b="1" i="1" smtClean="0">
                              <a:solidFill>
                                <a:srgbClr val="7030A0"/>
                              </a:solidFill>
                              <a:latin typeface="Cambria Math" panose="02040503050406030204" pitchFamily="18" charset="0"/>
                            </a:rPr>
                            <m:t>𝟑𝟑</m:t>
                          </m:r>
                        </m:sub>
                      </m:sSub>
                      <m:sSub>
                        <m:sSubPr>
                          <m:ctrlPr>
                            <a:rPr lang="en-US" sz="2800" b="1" i="1">
                              <a:solidFill>
                                <a:srgbClr val="0070C0"/>
                              </a:solidFill>
                              <a:latin typeface="Cambria Math" panose="02040503050406030204" pitchFamily="18" charset="0"/>
                            </a:rPr>
                          </m:ctrlPr>
                        </m:sSubPr>
                        <m:e>
                          <m:r>
                            <a:rPr lang="en-US" sz="2800" b="1" i="1">
                              <a:solidFill>
                                <a:srgbClr val="0070C0"/>
                              </a:solidFill>
                              <a:latin typeface="Cambria Math" panose="02040503050406030204" pitchFamily="18" charset="0"/>
                            </a:rPr>
                            <m:t>𝒙</m:t>
                          </m:r>
                        </m:e>
                        <m:sub>
                          <m:r>
                            <a:rPr lang="en-US" sz="2800" b="1" i="1" smtClean="0">
                              <a:solidFill>
                                <a:srgbClr val="0070C0"/>
                              </a:solidFill>
                              <a:latin typeface="Cambria Math" panose="02040503050406030204" pitchFamily="18" charset="0"/>
                            </a:rPr>
                            <m:t>𝟑</m:t>
                          </m:r>
                        </m:sub>
                      </m:sSub>
                      <m:r>
                        <a:rPr lang="en-US" sz="2800" b="0" i="1" dirty="0" smtClean="0">
                          <a:latin typeface="Cambria Math" panose="02040503050406030204" pitchFamily="18" charset="0"/>
                        </a:rPr>
                        <m:t>=</m:t>
                      </m:r>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𝒚</m:t>
                          </m:r>
                        </m:e>
                        <m:sub>
                          <m:r>
                            <a:rPr lang="en-US" sz="2800" b="1" i="1" dirty="0" smtClean="0">
                              <a:latin typeface="Cambria Math" panose="02040503050406030204" pitchFamily="18" charset="0"/>
                            </a:rPr>
                            <m:t>𝟑</m:t>
                          </m:r>
                        </m:sub>
                      </m:sSub>
                    </m:oMath>
                  </m:oMathPara>
                </a14:m>
                <a:endParaRPr lang="en-US" sz="2800" b="1" dirty="0"/>
              </a:p>
            </p:txBody>
          </p:sp>
        </mc:Choice>
        <mc:Fallback>
          <p:sp>
            <p:nvSpPr>
              <p:cNvPr id="18" name="TextBox 17">
                <a:extLst>
                  <a:ext uri="{FF2B5EF4-FFF2-40B4-BE49-F238E27FC236}">
                    <a16:creationId xmlns:a16="http://schemas.microsoft.com/office/drawing/2014/main" id="{83368E89-1C6C-FB51-71A3-857C272F4783}"/>
                  </a:ext>
                </a:extLst>
              </p:cNvPr>
              <p:cNvSpPr txBox="1">
                <a:spLocks noRot="1" noChangeAspect="1" noMove="1" noResize="1" noEditPoints="1" noAdjustHandles="1" noChangeArrowheads="1" noChangeShapeType="1" noTextEdit="1"/>
              </p:cNvSpPr>
              <p:nvPr/>
            </p:nvSpPr>
            <p:spPr>
              <a:xfrm>
                <a:off x="3313156" y="6042795"/>
                <a:ext cx="5106956" cy="565091"/>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782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9EFD-AF82-80BC-5257-BF73C847C269}"/>
              </a:ext>
            </a:extLst>
          </p:cNvPr>
          <p:cNvSpPr>
            <a:spLocks noGrp="1"/>
          </p:cNvSpPr>
          <p:nvPr>
            <p:ph type="title"/>
          </p:nvPr>
        </p:nvSpPr>
        <p:spPr/>
        <p:txBody>
          <a:bodyPr/>
          <a:lstStyle/>
          <a:p>
            <a:r>
              <a:rPr lang="en-US" dirty="0"/>
              <a:t>Key, Query and Value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A72BC4-A1BA-8077-191C-E294443FE58E}"/>
                  </a:ext>
                </a:extLst>
              </p:cNvPr>
              <p:cNvSpPr>
                <a:spLocks noGrp="1"/>
              </p:cNvSpPr>
              <p:nvPr>
                <p:ph idx="1"/>
              </p:nvPr>
            </p:nvSpPr>
            <p:spPr/>
            <p:txBody>
              <a:bodyPr/>
              <a:lstStyle/>
              <a:p>
                <a:r>
                  <a:rPr lang="en-US" dirty="0"/>
                  <a:t>To capture the roles, transformer has 3 matrices</a:t>
                </a:r>
              </a:p>
              <a:p>
                <a:endParaRPr lang="en-US" dirty="0"/>
              </a:p>
              <a:p>
                <a:r>
                  <a:rPr lang="en-US" dirty="0"/>
                  <a:t>Transformer project each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a:t> into </a:t>
                </a:r>
                <a:r>
                  <a:rPr lang="en-US" b="1" dirty="0"/>
                  <a:t>query, key</a:t>
                </a:r>
                <a:r>
                  <a:rPr lang="en-US" dirty="0"/>
                  <a:t> and </a:t>
                </a:r>
                <a:r>
                  <a:rPr lang="en-US" b="1" dirty="0"/>
                  <a:t>value</a:t>
                </a:r>
                <a:r>
                  <a:rPr lang="en-US" dirty="0"/>
                  <a:t> vectors</a:t>
                </a:r>
              </a:p>
              <a:p>
                <a:pPr marL="0" indent="0">
                  <a:buNone/>
                </a:pPr>
                <a:endParaRPr lang="en-US" sz="2800" b="1" i="1" dirty="0">
                  <a:latin typeface="Cambria Math" panose="02040503050406030204" pitchFamily="18" charset="0"/>
                </a:endParaRPr>
              </a:p>
              <a:p>
                <a:pPr marL="0" indent="0">
                  <a:buNone/>
                </a:pPr>
                <a:endParaRPr lang="en-US" b="1" i="1" dirty="0">
                  <a:latin typeface="Cambria Math" panose="02040503050406030204" pitchFamily="18" charset="0"/>
                </a:endParaRPr>
              </a:p>
              <a:p>
                <a:pPr marL="0" indent="0">
                  <a:buNone/>
                </a:pPr>
                <a:endParaRPr lang="en-US" b="1" i="1" dirty="0">
                  <a:latin typeface="Cambria Math" panose="02040503050406030204" pitchFamily="18" charset="0"/>
                </a:endParaRPr>
              </a:p>
              <a:p>
                <a:pPr marL="0" indent="0">
                  <a:buNone/>
                </a:pPr>
                <a:endParaRPr lang="en-US" b="1" i="1" dirty="0">
                  <a:latin typeface="Cambria Math" panose="02040503050406030204" pitchFamily="18" charset="0"/>
                </a:endParaRPr>
              </a:p>
              <a:p>
                <a:pPr marL="0" indent="0">
                  <a:buNone/>
                </a:pPr>
                <a:endParaRPr lang="en-US" sz="2800" b="1"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12A72BC4-A1BA-8077-191C-E294443FE58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7D3330E-126E-883A-CF53-2889E57DC229}"/>
                  </a:ext>
                </a:extLst>
              </p:cNvPr>
              <p:cNvSpPr txBox="1"/>
              <p:nvPr/>
            </p:nvSpPr>
            <p:spPr>
              <a:xfrm>
                <a:off x="3960845" y="2301071"/>
                <a:ext cx="1526728" cy="532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dirty="0" smtClean="0">
                              <a:latin typeface="Cambria Math" panose="02040503050406030204" pitchFamily="18" charset="0"/>
                            </a:rPr>
                          </m:ctrlPr>
                        </m:sSupPr>
                        <m:e>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𝑸</m:t>
                          </m:r>
                        </m:sup>
                      </m:sSup>
                      <m:r>
                        <a:rPr lang="en-US" sz="2800" b="0" i="1" dirty="0" smtClean="0">
                          <a:latin typeface="Cambria Math" panose="02040503050406030204" pitchFamily="18" charset="0"/>
                        </a:rPr>
                        <m:t>,</m:t>
                      </m:r>
                      <m:sSup>
                        <m:sSupPr>
                          <m:ctrlPr>
                            <a:rPr lang="en-US" sz="2800" b="1" i="1" dirty="0" smtClean="0">
                              <a:latin typeface="Cambria Math" panose="02040503050406030204" pitchFamily="18" charset="0"/>
                            </a:rPr>
                          </m:ctrlPr>
                        </m:sSupPr>
                        <m:e>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𝑲</m:t>
                          </m:r>
                        </m:sup>
                      </m:sSup>
                      <m:r>
                        <a:rPr lang="en-US" sz="2800" b="0" i="1" dirty="0" smtClean="0">
                          <a:latin typeface="Cambria Math" panose="02040503050406030204" pitchFamily="18" charset="0"/>
                        </a:rPr>
                        <m:t>,</m:t>
                      </m:r>
                      <m:sSup>
                        <m:sSupPr>
                          <m:ctrlPr>
                            <a:rPr lang="en-US" sz="2800" b="1" i="1" dirty="0" smtClean="0">
                              <a:latin typeface="Cambria Math" panose="02040503050406030204" pitchFamily="18" charset="0"/>
                            </a:rPr>
                          </m:ctrlPr>
                        </m:sSupPr>
                        <m:e>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𝑽</m:t>
                          </m:r>
                        </m:sup>
                      </m:sSup>
                    </m:oMath>
                  </m:oMathPara>
                </a14:m>
                <a:endParaRPr lang="en-US" sz="2800" dirty="0"/>
              </a:p>
            </p:txBody>
          </p:sp>
        </mc:Choice>
        <mc:Fallback xmlns="">
          <p:sp>
            <p:nvSpPr>
              <p:cNvPr id="4" name="TextBox 3">
                <a:extLst>
                  <a:ext uri="{FF2B5EF4-FFF2-40B4-BE49-F238E27FC236}">
                    <a16:creationId xmlns:a16="http://schemas.microsoft.com/office/drawing/2014/main" id="{37D3330E-126E-883A-CF53-2889E57DC229}"/>
                  </a:ext>
                </a:extLst>
              </p:cNvPr>
              <p:cNvSpPr txBox="1">
                <a:spLocks noRot="1" noChangeAspect="1" noMove="1" noResize="1" noEditPoints="1" noAdjustHandles="1" noChangeArrowheads="1" noChangeShapeType="1" noTextEdit="1"/>
              </p:cNvSpPr>
              <p:nvPr/>
            </p:nvSpPr>
            <p:spPr>
              <a:xfrm>
                <a:off x="3960845" y="2301071"/>
                <a:ext cx="1526728" cy="532966"/>
              </a:xfrm>
              <a:prstGeom prst="rect">
                <a:avLst/>
              </a:prstGeom>
              <a:blipFill>
                <a:blip r:embed="rId3"/>
                <a:stretch>
                  <a:fillRect r="-30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9FF928-1644-29C1-829D-90380DAC4068}"/>
                  </a:ext>
                </a:extLst>
              </p:cNvPr>
              <p:cNvSpPr txBox="1"/>
              <p:nvPr/>
            </p:nvSpPr>
            <p:spPr>
              <a:xfrm>
                <a:off x="2274096" y="3484416"/>
                <a:ext cx="6440455" cy="532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dirty="0" smtClean="0">
                              <a:latin typeface="Cambria Math" panose="02040503050406030204" pitchFamily="18" charset="0"/>
                            </a:rPr>
                          </m:ctrlPr>
                        </m:sSupPr>
                        <m:e>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𝒒</m:t>
                              </m:r>
                            </m:e>
                            <m:sub>
                              <m:r>
                                <a:rPr lang="en-US" sz="2800" b="1" i="1" dirty="0" smtClean="0">
                                  <a:latin typeface="Cambria Math" panose="02040503050406030204" pitchFamily="18" charset="0"/>
                                </a:rPr>
                                <m:t>𝒊</m:t>
                              </m:r>
                            </m:sub>
                          </m:sSub>
                          <m:r>
                            <a:rPr lang="en-US" sz="2800" b="1" i="1" dirty="0" smtClean="0">
                              <a:latin typeface="Cambria Math" panose="02040503050406030204" pitchFamily="18" charset="0"/>
                            </a:rPr>
                            <m:t>=</m:t>
                          </m:r>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𝑸</m:t>
                          </m:r>
                        </m:sup>
                      </m:sSup>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b="1" i="1" dirty="0" smtClean="0">
                              <a:latin typeface="Cambria Math" panose="02040503050406030204" pitchFamily="18" charset="0"/>
                            </a:rPr>
                            <m:t>𝒊</m:t>
                          </m:r>
                        </m:sub>
                      </m:sSub>
                      <m:r>
                        <a:rPr lang="en-US" sz="2800" b="0" i="1" dirty="0" smtClean="0">
                          <a:latin typeface="Cambria Math" panose="02040503050406030204" pitchFamily="18" charset="0"/>
                        </a:rPr>
                        <m:t>  ;</m:t>
                      </m:r>
                      <m:sSup>
                        <m:sSupPr>
                          <m:ctrlPr>
                            <a:rPr lang="en-US" sz="2800" b="1" i="1" dirty="0" smtClean="0">
                              <a:latin typeface="Cambria Math" panose="02040503050406030204" pitchFamily="18" charset="0"/>
                            </a:rPr>
                          </m:ctrlPr>
                        </m:sSupPr>
                        <m:e>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𝒌</m:t>
                              </m:r>
                            </m:e>
                            <m:sub>
                              <m:r>
                                <a:rPr lang="en-US" sz="2800" b="1" i="1" dirty="0" smtClean="0">
                                  <a:latin typeface="Cambria Math" panose="02040503050406030204" pitchFamily="18" charset="0"/>
                                </a:rPr>
                                <m:t>𝒊</m:t>
                              </m:r>
                            </m:sub>
                          </m:sSub>
                          <m:r>
                            <a:rPr lang="en-US" sz="2800" b="1" i="1" dirty="0" smtClean="0">
                              <a:latin typeface="Cambria Math" panose="02040503050406030204" pitchFamily="18" charset="0"/>
                            </a:rPr>
                            <m:t>=</m:t>
                          </m:r>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𝑲</m:t>
                          </m:r>
                        </m:sup>
                      </m:sSup>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b="1" i="1" dirty="0" smtClean="0">
                              <a:latin typeface="Cambria Math" panose="02040503050406030204" pitchFamily="18" charset="0"/>
                            </a:rPr>
                            <m:t>𝒊</m:t>
                          </m:r>
                        </m:sub>
                      </m:sSub>
                      <m:r>
                        <a:rPr lang="en-US" sz="2800" b="0" i="1" dirty="0" smtClean="0">
                          <a:latin typeface="Cambria Math" panose="02040503050406030204" pitchFamily="18" charset="0"/>
                        </a:rPr>
                        <m:t>   :</m:t>
                      </m:r>
                      <m:sSup>
                        <m:sSupPr>
                          <m:ctrlPr>
                            <a:rPr lang="en-US" sz="2800" b="1" i="1" dirty="0" smtClean="0">
                              <a:latin typeface="Cambria Math" panose="02040503050406030204" pitchFamily="18" charset="0"/>
                            </a:rPr>
                          </m:ctrlPr>
                        </m:sSupPr>
                        <m:e>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𝒗</m:t>
                              </m:r>
                            </m:e>
                            <m:sub>
                              <m:r>
                                <a:rPr lang="en-US" sz="2800" b="1" i="1" dirty="0" smtClean="0">
                                  <a:latin typeface="Cambria Math" panose="02040503050406030204" pitchFamily="18" charset="0"/>
                                </a:rPr>
                                <m:t>𝒊</m:t>
                              </m:r>
                            </m:sub>
                          </m:sSub>
                          <m:r>
                            <a:rPr lang="en-US" sz="2800" b="1" i="1" dirty="0" smtClean="0">
                              <a:latin typeface="Cambria Math" panose="02040503050406030204" pitchFamily="18" charset="0"/>
                            </a:rPr>
                            <m:t>=</m:t>
                          </m:r>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𝑽</m:t>
                          </m:r>
                        </m:sup>
                      </m:sSup>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b="1" i="1" dirty="0" smtClean="0">
                              <a:latin typeface="Cambria Math" panose="02040503050406030204" pitchFamily="18" charset="0"/>
                            </a:rPr>
                            <m:t>𝒊</m:t>
                          </m:r>
                        </m:sub>
                      </m:sSub>
                    </m:oMath>
                  </m:oMathPara>
                </a14:m>
                <a:endParaRPr lang="en-US" sz="2800" dirty="0"/>
              </a:p>
            </p:txBody>
          </p:sp>
        </mc:Choice>
        <mc:Fallback xmlns="">
          <p:sp>
            <p:nvSpPr>
              <p:cNvPr id="5" name="TextBox 4">
                <a:extLst>
                  <a:ext uri="{FF2B5EF4-FFF2-40B4-BE49-F238E27FC236}">
                    <a16:creationId xmlns:a16="http://schemas.microsoft.com/office/drawing/2014/main" id="{879FF928-1644-29C1-829D-90380DAC4068}"/>
                  </a:ext>
                </a:extLst>
              </p:cNvPr>
              <p:cNvSpPr txBox="1">
                <a:spLocks noRot="1" noChangeAspect="1" noMove="1" noResize="1" noEditPoints="1" noAdjustHandles="1" noChangeArrowheads="1" noChangeShapeType="1" noTextEdit="1"/>
              </p:cNvSpPr>
              <p:nvPr/>
            </p:nvSpPr>
            <p:spPr>
              <a:xfrm>
                <a:off x="2274096" y="3484416"/>
                <a:ext cx="6440455" cy="5329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13208A-7A35-5C6E-DEFC-7D72BD5F9864}"/>
                  </a:ext>
                </a:extLst>
              </p:cNvPr>
              <p:cNvSpPr txBox="1"/>
              <p:nvPr/>
            </p:nvSpPr>
            <p:spPr>
              <a:xfrm>
                <a:off x="2274096" y="4143950"/>
                <a:ext cx="6440455" cy="560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𝑸</m:t>
                          </m:r>
                        </m:sup>
                      </m:sSup>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m:t>
                          </m:r>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𝑲</m:t>
                          </m:r>
                        </m:sup>
                      </m:sSup>
                      <m:r>
                        <a:rPr lang="en-US" sz="2800" b="1" i="1" dirty="0" smtClean="0">
                          <a:solidFill>
                            <a:srgbClr val="00B050"/>
                          </a:solidFill>
                          <a:latin typeface="Cambria Math" panose="02040503050406030204" pitchFamily="18" charset="0"/>
                        </a:rPr>
                        <m:t>,</m:t>
                      </m:r>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𝑽</m:t>
                          </m:r>
                        </m:sup>
                      </m:sSup>
                      <m:r>
                        <a:rPr lang="en-US" sz="2800" b="1" i="1" dirty="0" smtClean="0">
                          <a:solidFill>
                            <a:srgbClr val="00B050"/>
                          </a:solidFill>
                          <a:latin typeface="Cambria Math" panose="02040503050406030204" pitchFamily="18" charset="0"/>
                        </a:rPr>
                        <m:t>∈</m:t>
                      </m:r>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𝑹</m:t>
                          </m:r>
                        </m:e>
                        <m:sup>
                          <m:r>
                            <a:rPr lang="en-US" sz="2800" b="1" i="1" dirty="0" smtClean="0">
                              <a:solidFill>
                                <a:srgbClr val="00B050"/>
                              </a:solidFill>
                              <a:latin typeface="Cambria Math" panose="02040503050406030204" pitchFamily="18" charset="0"/>
                            </a:rPr>
                            <m:t>𝒅</m:t>
                          </m:r>
                          <m:r>
                            <a:rPr lang="en-US" sz="2800" b="1" i="1" dirty="0" smtClean="0">
                              <a:solidFill>
                                <a:srgbClr val="00B050"/>
                              </a:solidFill>
                              <a:latin typeface="Cambria Math" panose="02040503050406030204" pitchFamily="18" charset="0"/>
                            </a:rPr>
                            <m:t>×</m:t>
                          </m:r>
                          <m:r>
                            <a:rPr lang="en-US" sz="2800" b="1" i="1" dirty="0" smtClean="0">
                              <a:solidFill>
                                <a:srgbClr val="00B050"/>
                              </a:solidFill>
                              <a:latin typeface="Cambria Math" panose="02040503050406030204" pitchFamily="18" charset="0"/>
                            </a:rPr>
                            <m:t>𝒅</m:t>
                          </m:r>
                        </m:sup>
                      </m:sSup>
                      <m:r>
                        <a:rPr lang="en-US" sz="2800" b="1" i="1" dirty="0" smtClean="0">
                          <a:solidFill>
                            <a:srgbClr val="00B050"/>
                          </a:solidFill>
                          <a:latin typeface="Cambria Math" panose="02040503050406030204" pitchFamily="18" charset="0"/>
                        </a:rPr>
                        <m:t>,    </m:t>
                      </m:r>
                      <m:sSub>
                        <m:sSubPr>
                          <m:ctrlPr>
                            <a:rPr lang="en-US" sz="2800" b="1" i="1" dirty="0" smtClean="0">
                              <a:solidFill>
                                <a:srgbClr val="0070C0"/>
                              </a:solidFill>
                              <a:latin typeface="Cambria Math" panose="02040503050406030204" pitchFamily="18" charset="0"/>
                            </a:rPr>
                          </m:ctrlPr>
                        </m:sSubPr>
                        <m:e>
                          <m:r>
                            <a:rPr lang="en-US" sz="2800" b="1" i="1" dirty="0" smtClean="0">
                              <a:solidFill>
                                <a:srgbClr val="0070C0"/>
                              </a:solidFill>
                              <a:latin typeface="Cambria Math" panose="02040503050406030204" pitchFamily="18" charset="0"/>
                            </a:rPr>
                            <m:t>𝒙</m:t>
                          </m:r>
                        </m:e>
                        <m:sub>
                          <m:r>
                            <a:rPr lang="en-US" sz="2800" b="1" i="1" dirty="0" smtClean="0">
                              <a:solidFill>
                                <a:srgbClr val="0070C0"/>
                              </a:solidFill>
                              <a:latin typeface="Cambria Math" panose="02040503050406030204" pitchFamily="18" charset="0"/>
                            </a:rPr>
                            <m:t>𝒊</m:t>
                          </m:r>
                        </m:sub>
                      </m:sSub>
                      <m:r>
                        <a:rPr lang="en-US" sz="2800" b="1" i="1" dirty="0" smtClean="0">
                          <a:solidFill>
                            <a:srgbClr val="0070C0"/>
                          </a:solidFill>
                          <a:latin typeface="Cambria Math" panose="02040503050406030204" pitchFamily="18" charset="0"/>
                        </a:rPr>
                        <m:t>,</m:t>
                      </m:r>
                      <m:sSub>
                        <m:sSubPr>
                          <m:ctrlPr>
                            <a:rPr lang="en-US" sz="2800" b="1" i="1" dirty="0" smtClean="0">
                              <a:solidFill>
                                <a:srgbClr val="0070C0"/>
                              </a:solidFill>
                              <a:latin typeface="Cambria Math" panose="02040503050406030204" pitchFamily="18" charset="0"/>
                            </a:rPr>
                          </m:ctrlPr>
                        </m:sSubPr>
                        <m:e>
                          <m:r>
                            <a:rPr lang="en-US" sz="2800" b="1" i="1" dirty="0" smtClean="0">
                              <a:solidFill>
                                <a:srgbClr val="0070C0"/>
                              </a:solidFill>
                              <a:latin typeface="Cambria Math" panose="02040503050406030204" pitchFamily="18" charset="0"/>
                            </a:rPr>
                            <m:t>𝒚</m:t>
                          </m:r>
                        </m:e>
                        <m:sub>
                          <m:r>
                            <a:rPr lang="en-US" sz="2800" b="1" i="1" dirty="0" smtClean="0">
                              <a:solidFill>
                                <a:srgbClr val="0070C0"/>
                              </a:solidFill>
                              <a:latin typeface="Cambria Math" panose="02040503050406030204" pitchFamily="18" charset="0"/>
                            </a:rPr>
                            <m:t>𝒊</m:t>
                          </m:r>
                        </m:sub>
                      </m:sSub>
                      <m:r>
                        <a:rPr lang="en-US" sz="2800" b="1" i="1" dirty="0" smtClean="0">
                          <a:solidFill>
                            <a:srgbClr val="0070C0"/>
                          </a:solidFill>
                          <a:latin typeface="Cambria Math" panose="02040503050406030204" pitchFamily="18" charset="0"/>
                        </a:rPr>
                        <m:t>∈</m:t>
                      </m:r>
                      <m:sSup>
                        <m:sSupPr>
                          <m:ctrlPr>
                            <a:rPr lang="en-US" sz="2800" b="1" i="1" dirty="0" smtClean="0">
                              <a:solidFill>
                                <a:srgbClr val="0070C0"/>
                              </a:solidFill>
                              <a:latin typeface="Cambria Math" panose="02040503050406030204" pitchFamily="18" charset="0"/>
                            </a:rPr>
                          </m:ctrlPr>
                        </m:sSupPr>
                        <m:e>
                          <m:r>
                            <a:rPr lang="en-US" sz="2800" b="1" i="1" dirty="0" smtClean="0">
                              <a:solidFill>
                                <a:srgbClr val="0070C0"/>
                              </a:solidFill>
                              <a:latin typeface="Cambria Math" panose="02040503050406030204" pitchFamily="18" charset="0"/>
                            </a:rPr>
                            <m:t>𝑹</m:t>
                          </m:r>
                        </m:e>
                        <m:sup>
                          <m:r>
                            <a:rPr lang="en-US" sz="2800" b="1" i="1" dirty="0" smtClean="0">
                              <a:solidFill>
                                <a:srgbClr val="0070C0"/>
                              </a:solidFill>
                              <a:latin typeface="Cambria Math" panose="02040503050406030204" pitchFamily="18" charset="0"/>
                            </a:rPr>
                            <m:t>𝟏</m:t>
                          </m:r>
                          <m:r>
                            <a:rPr lang="en-US" sz="2800" b="1" i="1" dirty="0" smtClean="0">
                              <a:solidFill>
                                <a:srgbClr val="0070C0"/>
                              </a:solidFill>
                              <a:latin typeface="Cambria Math" panose="02040503050406030204" pitchFamily="18" charset="0"/>
                            </a:rPr>
                            <m:t>×</m:t>
                          </m:r>
                          <m:r>
                            <a:rPr lang="en-US" sz="2800" b="1" i="1" dirty="0" smtClean="0">
                              <a:solidFill>
                                <a:srgbClr val="0070C0"/>
                              </a:solidFill>
                              <a:latin typeface="Cambria Math" panose="02040503050406030204" pitchFamily="18" charset="0"/>
                            </a:rPr>
                            <m:t>𝒅</m:t>
                          </m:r>
                        </m:sup>
                      </m:sSup>
                    </m:oMath>
                  </m:oMathPara>
                </a14:m>
                <a:endParaRPr lang="en-US" sz="2800" dirty="0"/>
              </a:p>
            </p:txBody>
          </p:sp>
        </mc:Choice>
        <mc:Fallback xmlns="">
          <p:sp>
            <p:nvSpPr>
              <p:cNvPr id="6" name="TextBox 5">
                <a:extLst>
                  <a:ext uri="{FF2B5EF4-FFF2-40B4-BE49-F238E27FC236}">
                    <a16:creationId xmlns:a16="http://schemas.microsoft.com/office/drawing/2014/main" id="{6713208A-7A35-5C6E-DEFC-7D72BD5F9864}"/>
                  </a:ext>
                </a:extLst>
              </p:cNvPr>
              <p:cNvSpPr txBox="1">
                <a:spLocks noRot="1" noChangeAspect="1" noMove="1" noResize="1" noEditPoints="1" noAdjustHandles="1" noChangeArrowheads="1" noChangeShapeType="1" noTextEdit="1"/>
              </p:cNvSpPr>
              <p:nvPr/>
            </p:nvSpPr>
            <p:spPr>
              <a:xfrm>
                <a:off x="2274096" y="4143950"/>
                <a:ext cx="6440455" cy="56009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359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399B-433A-50C8-651A-0E138AC9495C}"/>
              </a:ext>
            </a:extLst>
          </p:cNvPr>
          <p:cNvSpPr>
            <a:spLocks noGrp="1"/>
          </p:cNvSpPr>
          <p:nvPr>
            <p:ph type="title"/>
          </p:nvPr>
        </p:nvSpPr>
        <p:spPr/>
        <p:txBody>
          <a:bodyPr/>
          <a:lstStyle/>
          <a:p>
            <a:r>
              <a:rPr lang="en-US" dirty="0"/>
              <a:t>Key, Query and Value Matrices</a:t>
            </a:r>
          </a:p>
        </p:txBody>
      </p:sp>
      <p:sp>
        <p:nvSpPr>
          <p:cNvPr id="3" name="Content Placeholder 2">
            <a:extLst>
              <a:ext uri="{FF2B5EF4-FFF2-40B4-BE49-F238E27FC236}">
                <a16:creationId xmlns:a16="http://schemas.microsoft.com/office/drawing/2014/main" id="{7F42A0BB-86B4-5B6B-415B-FD22BA2CABC5}"/>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B9BC02C2-DE4C-0192-2307-EA218F506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2083004"/>
            <a:ext cx="6300787" cy="397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64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3102-B86B-CBFB-CB8F-26444801174F}"/>
              </a:ext>
            </a:extLst>
          </p:cNvPr>
          <p:cNvSpPr>
            <a:spLocks noGrp="1"/>
          </p:cNvSpPr>
          <p:nvPr>
            <p:ph type="title"/>
          </p:nvPr>
        </p:nvSpPr>
        <p:spPr/>
        <p:txBody>
          <a:bodyPr/>
          <a:lstStyle/>
          <a:p>
            <a:r>
              <a:rPr lang="en-US" dirty="0"/>
              <a:t>Self-attention (improved version)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2BE6853-68E7-EAC5-A64C-53F903134CDA}"/>
                  </a:ext>
                </a:extLst>
              </p:cNvPr>
              <p:cNvSpPr txBox="1"/>
              <p:nvPr/>
            </p:nvSpPr>
            <p:spPr>
              <a:xfrm>
                <a:off x="487680" y="2005909"/>
                <a:ext cx="4610100" cy="865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𝒌</m:t>
                          </m:r>
                        </m:e>
                        <m:sub>
                          <m:r>
                            <a:rPr lang="en-US" sz="2800" b="0" i="1" smtClean="0">
                              <a:latin typeface="Cambria Math" panose="02040503050406030204" pitchFamily="18" charset="0"/>
                            </a:rPr>
                            <m:t>𝑗</m:t>
                          </m:r>
                        </m:sub>
                      </m:sSub>
                    </m:oMath>
                  </m:oMathPara>
                </a14:m>
                <a:endParaRPr lang="en-US" sz="2800" dirty="0"/>
              </a:p>
              <a:p>
                <a:endParaRPr lang="en-US" dirty="0"/>
              </a:p>
            </p:txBody>
          </p:sp>
        </mc:Choice>
        <mc:Fallback xmlns="">
          <p:sp>
            <p:nvSpPr>
              <p:cNvPr id="4" name="TextBox 3">
                <a:extLst>
                  <a:ext uri="{FF2B5EF4-FFF2-40B4-BE49-F238E27FC236}">
                    <a16:creationId xmlns:a16="http://schemas.microsoft.com/office/drawing/2014/main" id="{C2BE6853-68E7-EAC5-A64C-53F903134CDA}"/>
                  </a:ext>
                </a:extLst>
              </p:cNvPr>
              <p:cNvSpPr txBox="1">
                <a:spLocks noRot="1" noChangeAspect="1" noMove="1" noResize="1" noEditPoints="1" noAdjustHandles="1" noChangeArrowheads="1" noChangeShapeType="1" noTextEdit="1"/>
              </p:cNvSpPr>
              <p:nvPr/>
            </p:nvSpPr>
            <p:spPr>
              <a:xfrm>
                <a:off x="487680" y="2005909"/>
                <a:ext cx="4610100" cy="8657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6542AC-B51C-AE94-21F0-81AA17E3F9E9}"/>
                  </a:ext>
                </a:extLst>
              </p:cNvPr>
              <p:cNvSpPr txBox="1"/>
              <p:nvPr/>
            </p:nvSpPr>
            <p:spPr>
              <a:xfrm>
                <a:off x="3676650" y="3030860"/>
                <a:ext cx="6290310" cy="1272080"/>
              </a:xfrm>
              <a:prstGeom prst="rect">
                <a:avLst/>
              </a:prstGeom>
              <a:noFill/>
            </p:spPr>
            <p:txBody>
              <a:bodyPr wrap="square" rtlCol="0">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𝛼</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d>
                              </m:e>
                            </m:d>
                          </m:e>
                        </m:func>
                      </m:num>
                      <m:den>
                        <m:nary>
                          <m:naryPr>
                            <m:chr m:val="∑"/>
                            <m:ctrlPr>
                              <a:rPr lang="pt-BR" sz="2800" b="0" i="1" smtClean="0">
                                <a:latin typeface="Cambria Math" panose="02040503050406030204" pitchFamily="18" charset="0"/>
                              </a:rPr>
                            </m:ctrlPr>
                          </m:naryPr>
                          <m:sub>
                            <m:r>
                              <a:rPr lang="pt-BR" sz="2800" b="0" i="1" smtClean="0">
                                <a:latin typeface="Cambria Math" panose="02040503050406030204" pitchFamily="18" charset="0"/>
                              </a:rPr>
                              <m:t>𝑘</m:t>
                            </m:r>
                            <m:r>
                              <a:rPr lang="pt-BR" sz="2800" b="0" i="1" smtClean="0">
                                <a:latin typeface="Cambria Math" panose="02040503050406030204" pitchFamily="18" charset="0"/>
                              </a:rPr>
                              <m:t>=1</m:t>
                            </m:r>
                          </m:sub>
                          <m:sup>
                            <m:r>
                              <a:rPr lang="en-US" sz="2800" b="0" i="1" smtClean="0">
                                <a:latin typeface="Cambria Math" panose="02040503050406030204" pitchFamily="18" charset="0"/>
                              </a:rPr>
                              <m:t>𝑖</m:t>
                            </m:r>
                          </m:sup>
                          <m:e>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𝑘</m:t>
                                            </m:r>
                                          </m:sub>
                                        </m:sSub>
                                      </m:e>
                                    </m:d>
                                  </m:e>
                                </m:d>
                              </m:e>
                            </m:func>
                          </m:e>
                        </m:nary>
                      </m:den>
                    </m:f>
                  </m:oMath>
                </a14:m>
                <a:r>
                  <a:rPr lang="en-US" sz="2800" dirty="0"/>
                  <a:t>   </a:t>
                </a:r>
                <a14:m>
                  <m:oMath xmlns:m="http://schemas.openxmlformats.org/officeDocument/2006/math">
                    <m:r>
                      <a:rPr lang="en-US" sz="2800" b="0" i="1" dirty="0" smtClean="0">
                        <a:latin typeface="Cambria Math" panose="02040503050406030204" pitchFamily="18" charset="0"/>
                      </a:rPr>
                      <m:t>∀</m:t>
                    </m:r>
                    <m:r>
                      <a:rPr lang="en-US" sz="2800" b="0" i="1" dirty="0" smtClean="0">
                        <a:latin typeface="Cambria Math" panose="02040503050406030204" pitchFamily="18" charset="0"/>
                      </a:rPr>
                      <m:t>𝑗</m:t>
                    </m:r>
                    <m:r>
                      <a:rPr lang="en-US" sz="2800" b="0" i="1" dirty="0" smtClean="0">
                        <a:latin typeface="Cambria Math" panose="02040503050406030204" pitchFamily="18" charset="0"/>
                      </a:rPr>
                      <m:t>≤</m:t>
                    </m:r>
                    <m:r>
                      <a:rPr lang="en-US" sz="2800" b="0" i="1" dirty="0" smtClean="0">
                        <a:latin typeface="Cambria Math" panose="02040503050406030204" pitchFamily="18" charset="0"/>
                      </a:rPr>
                      <m:t>𝑖</m:t>
                    </m:r>
                  </m:oMath>
                </a14:m>
                <a:endParaRPr lang="en-US" sz="2800" dirty="0"/>
              </a:p>
              <a:p>
                <a:endParaRPr lang="en-US" dirty="0"/>
              </a:p>
            </p:txBody>
          </p:sp>
        </mc:Choice>
        <mc:Fallback xmlns="">
          <p:sp>
            <p:nvSpPr>
              <p:cNvPr id="5" name="TextBox 4">
                <a:extLst>
                  <a:ext uri="{FF2B5EF4-FFF2-40B4-BE49-F238E27FC236}">
                    <a16:creationId xmlns:a16="http://schemas.microsoft.com/office/drawing/2014/main" id="{C76542AC-B51C-AE94-21F0-81AA17E3F9E9}"/>
                  </a:ext>
                </a:extLst>
              </p:cNvPr>
              <p:cNvSpPr txBox="1">
                <a:spLocks noRot="1" noChangeAspect="1" noMove="1" noResize="1" noEditPoints="1" noAdjustHandles="1" noChangeArrowheads="1" noChangeShapeType="1" noTextEdit="1"/>
              </p:cNvSpPr>
              <p:nvPr/>
            </p:nvSpPr>
            <p:spPr>
              <a:xfrm>
                <a:off x="3676650" y="3030860"/>
                <a:ext cx="6290310" cy="1272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29B9096-DA64-66B5-830C-08A004A963A1}"/>
                  </a:ext>
                </a:extLst>
              </p:cNvPr>
              <p:cNvSpPr txBox="1"/>
              <p:nvPr/>
            </p:nvSpPr>
            <p:spPr>
              <a:xfrm>
                <a:off x="1642110" y="4302940"/>
                <a:ext cx="6290310" cy="1186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𝛼</m:t>
                              </m:r>
                            </m:e>
                            <m:sub>
                              <m:r>
                                <a:rPr lang="en-US" sz="2800" b="0" i="1" smtClean="0">
                                  <a:latin typeface="Cambria Math" panose="02040503050406030204" pitchFamily="18" charset="0"/>
                                </a:rPr>
                                <m:t>𝑖𝑗</m:t>
                              </m:r>
                            </m:sub>
                          </m:sSub>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𝒗</m:t>
                              </m:r>
                            </m:e>
                            <m:sub>
                              <m:r>
                                <a:rPr lang="en-US" sz="2800" b="0" i="1" smtClean="0">
                                  <a:latin typeface="Cambria Math" panose="02040503050406030204" pitchFamily="18" charset="0"/>
                                </a:rPr>
                                <m:t>𝑗</m:t>
                              </m:r>
                            </m:sub>
                          </m:sSub>
                        </m:e>
                      </m:nary>
                    </m:oMath>
                  </m:oMathPara>
                </a14:m>
                <a:endParaRPr lang="en-US" dirty="0"/>
              </a:p>
            </p:txBody>
          </p:sp>
        </mc:Choice>
        <mc:Fallback xmlns="">
          <p:sp>
            <p:nvSpPr>
              <p:cNvPr id="6" name="TextBox 5">
                <a:extLst>
                  <a:ext uri="{FF2B5EF4-FFF2-40B4-BE49-F238E27FC236}">
                    <a16:creationId xmlns:a16="http://schemas.microsoft.com/office/drawing/2014/main" id="{B29B9096-DA64-66B5-830C-08A004A963A1}"/>
                  </a:ext>
                </a:extLst>
              </p:cNvPr>
              <p:cNvSpPr txBox="1">
                <a:spLocks noRot="1" noChangeAspect="1" noMove="1" noResize="1" noEditPoints="1" noAdjustHandles="1" noChangeArrowheads="1" noChangeShapeType="1" noTextEdit="1"/>
              </p:cNvSpPr>
              <p:nvPr/>
            </p:nvSpPr>
            <p:spPr>
              <a:xfrm>
                <a:off x="1642110" y="4302940"/>
                <a:ext cx="6290310" cy="118667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D1469CA-5F61-C98B-43EB-48E79ED36A03}"/>
                  </a:ext>
                </a:extLst>
              </p:cNvPr>
              <p:cNvSpPr txBox="1"/>
              <p:nvPr/>
            </p:nvSpPr>
            <p:spPr>
              <a:xfrm>
                <a:off x="6743700" y="1844188"/>
                <a:ext cx="4610100" cy="1272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1" i="1" smtClean="0">
                                  <a:latin typeface="Cambria Math" panose="02040503050406030204" pitchFamily="18" charset="0"/>
                                </a:rPr>
                                <m:t>𝒌</m:t>
                              </m:r>
                            </m:e>
                            <m:sub>
                              <m:r>
                                <a:rPr lang="en-US" sz="2800" b="0" i="1" smtClean="0">
                                  <a:latin typeface="Cambria Math" panose="02040503050406030204" pitchFamily="18" charset="0"/>
                                </a:rPr>
                                <m:t>𝑗</m:t>
                              </m:r>
                            </m:sub>
                          </m:sSub>
                        </m:num>
                        <m:den>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m:oMathPara>
                </a14:m>
                <a:endParaRPr lang="en-US" sz="2800" dirty="0"/>
              </a:p>
              <a:p>
                <a:endParaRPr lang="en-US" dirty="0"/>
              </a:p>
            </p:txBody>
          </p:sp>
        </mc:Choice>
        <mc:Fallback xmlns="">
          <p:sp>
            <p:nvSpPr>
              <p:cNvPr id="7" name="TextBox 6">
                <a:extLst>
                  <a:ext uri="{FF2B5EF4-FFF2-40B4-BE49-F238E27FC236}">
                    <a16:creationId xmlns:a16="http://schemas.microsoft.com/office/drawing/2014/main" id="{3D1469CA-5F61-C98B-43EB-48E79ED36A03}"/>
                  </a:ext>
                </a:extLst>
              </p:cNvPr>
              <p:cNvSpPr txBox="1">
                <a:spLocks noRot="1" noChangeAspect="1" noMove="1" noResize="1" noEditPoints="1" noAdjustHandles="1" noChangeArrowheads="1" noChangeShapeType="1" noTextEdit="1"/>
              </p:cNvSpPr>
              <p:nvPr/>
            </p:nvSpPr>
            <p:spPr>
              <a:xfrm>
                <a:off x="6743700" y="1844188"/>
                <a:ext cx="4610100" cy="127284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3470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770</Words>
  <Application>Microsoft Office PowerPoint</Application>
  <PresentationFormat>Widescreen</PresentationFormat>
  <Paragraphs>83</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Söhne</vt:lpstr>
      <vt:lpstr>Office Theme</vt:lpstr>
      <vt:lpstr>Transformers and Pre-trained Language Models</vt:lpstr>
      <vt:lpstr>Lecture Content</vt:lpstr>
      <vt:lpstr>Dot Product </vt:lpstr>
      <vt:lpstr>Self Attention </vt:lpstr>
      <vt:lpstr>Self Attention</vt:lpstr>
      <vt:lpstr>Query, Key, Value</vt:lpstr>
      <vt:lpstr>Key, Query and Value Matrices</vt:lpstr>
      <vt:lpstr>Key, Query and Value Matrices</vt:lpstr>
      <vt:lpstr>Self-attention (improved version)</vt:lpstr>
      <vt:lpstr>PowerPoint Presentation</vt:lpstr>
      <vt:lpstr>PowerPoint Presentation</vt:lpstr>
      <vt:lpstr>PowerPoint Presentation</vt:lpstr>
      <vt:lpstr>Visual look of calculating y_3</vt:lpstr>
      <vt:lpstr>Recourses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 and LSTM</dc:title>
  <dc:creator>Abdul Samad</dc:creator>
  <cp:lastModifiedBy>Abdul Samad</cp:lastModifiedBy>
  <cp:revision>12</cp:revision>
  <dcterms:created xsi:type="dcterms:W3CDTF">2023-03-26T05:01:16Z</dcterms:created>
  <dcterms:modified xsi:type="dcterms:W3CDTF">2023-11-09T06:17:13Z</dcterms:modified>
</cp:coreProperties>
</file>