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7"/>
  </p:notesMasterIdLst>
  <p:sldIdLst>
    <p:sldId id="317" r:id="rId3"/>
    <p:sldId id="263" r:id="rId4"/>
    <p:sldId id="264" r:id="rId5"/>
    <p:sldId id="265" r:id="rId6"/>
    <p:sldId id="266" r:id="rId7"/>
    <p:sldId id="267" r:id="rId8"/>
    <p:sldId id="314" r:id="rId9"/>
    <p:sldId id="316" r:id="rId10"/>
    <p:sldId id="272" r:id="rId11"/>
    <p:sldId id="273" r:id="rId12"/>
    <p:sldId id="274" r:id="rId13"/>
    <p:sldId id="279" r:id="rId14"/>
    <p:sldId id="280" r:id="rId15"/>
    <p:sldId id="282" r:id="rId16"/>
    <p:sldId id="283" r:id="rId17"/>
    <p:sldId id="284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9" r:id="rId29"/>
    <p:sldId id="302" r:id="rId30"/>
    <p:sldId id="303" r:id="rId31"/>
    <p:sldId id="304" r:id="rId32"/>
    <p:sldId id="305" r:id="rId33"/>
    <p:sldId id="306" r:id="rId34"/>
    <p:sldId id="309" r:id="rId35"/>
    <p:sldId id="311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9388" autoAdjust="0"/>
  </p:normalViewPr>
  <p:slideViewPr>
    <p:cSldViewPr>
      <p:cViewPr varScale="1">
        <p:scale>
          <a:sx n="97" d="100"/>
          <a:sy n="97" d="100"/>
        </p:scale>
        <p:origin x="104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4C4C6-9D6D-4232-87C4-08B991EE674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D3058-EE48-429A-BFB3-1F06426B8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nvolutional-neural-networks/conv-layer.html#fig-correl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In the earliest layers, our network should respond similarly to the same patch, regardless of where it appears in the image. This principle is called </a:t>
            </a:r>
            <a:r>
              <a:rPr lang="en-US" b="0" i="1" dirty="0">
                <a:effectLst/>
                <a:latin typeface="Roboto" panose="02000000000000000000" pitchFamily="2" charset="0"/>
              </a:rPr>
              <a:t>translation invariance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earliest layers of the network should focus on local regions, without regard for the contents of the image in distant regions. This is the </a:t>
            </a:r>
            <a:r>
              <a:rPr lang="en-US" b="0" i="1" dirty="0">
                <a:effectLst/>
                <a:latin typeface="Roboto" panose="02000000000000000000" pitchFamily="2" charset="0"/>
              </a:rPr>
              <a:t>locality</a:t>
            </a:r>
            <a:r>
              <a:rPr lang="en-US" b="0" i="0" dirty="0">
                <a:effectLst/>
                <a:latin typeface="Roboto" panose="02000000000000000000" pitchFamily="2" charset="0"/>
              </a:rPr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in </a:t>
            </a:r>
            <a:r>
              <a:rPr lang="en-US" b="0" i="0" dirty="0">
                <a:solidFill>
                  <a:srgbClr val="FF6E40"/>
                </a:solidFill>
                <a:effectLst/>
                <a:latin typeface="Roboto" panose="02000000000000000000" pitchFamily="2" charset="0"/>
                <a:hlinkClick r:id="rId3"/>
              </a:rPr>
              <a:t>Fig. 6.2.1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CNNs, for any element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during the forward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Why to use Pooling Layers?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Pooling layers are used to reduce the dimensions of the feature maps. Thus, it reduces the number of parameters to learn and the amount of computation performed in the network.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pooling layer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summarises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the features present in a region of the feature map generated by a convolution layer. So, further operations are performed 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summarised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features instead of precisely positioned features generated by the convolution layer. This makes the model more robust to variations in the position of the features in the input image.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600" y="114300"/>
            <a:ext cx="84328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648" y="4521856"/>
            <a:ext cx="863957" cy="564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063" y="4542778"/>
            <a:ext cx="944099" cy="564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3620" y="647700"/>
            <a:ext cx="45567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016000"/>
            <a:ext cx="7936865" cy="1534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600" y="4905139"/>
            <a:ext cx="2366010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69" y="137871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772" y="1049273"/>
            <a:ext cx="8019415" cy="156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hyperlink" Target="https://setosa.io/ev/image-kernels/" TargetMode="External"/><Relationship Id="rId4" Type="http://schemas.openxmlformats.org/officeDocument/2006/relationships/image" Target="../media/image34.jp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10" Type="http://schemas.openxmlformats.org/officeDocument/2006/relationships/image" Target="../media/image20.gif"/><Relationship Id="rId4" Type="http://schemas.openxmlformats.org/officeDocument/2006/relationships/image" Target="../media/image14.gif"/><Relationship Id="rId9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492443"/>
          </a:xfrm>
        </p:spPr>
        <p:txBody>
          <a:bodyPr/>
          <a:lstStyle/>
          <a:p>
            <a:pPr algn="ctr" eaLnBrk="1" hangingPunct="1"/>
            <a:r>
              <a:rPr lang="en-GB" altLang="en-US" sz="3200" b="0" dirty="0">
                <a:solidFill>
                  <a:schemeClr val="tx1"/>
                </a:solidFill>
                <a:latin typeface="LM Roman 10" panose="00000500000000000000" pitchFamily="50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628900"/>
            <a:ext cx="5543550" cy="12325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Convolutional Neural Networks and Pooling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LM Roman 10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Week 9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LM Roman 10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9869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2744772"/>
            <a:ext cx="5227283" cy="15680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2555" y="114300"/>
            <a:ext cx="381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LM Roman 10" panose="00000500000000000000" pitchFamily="50" charset="0"/>
              </a:rPr>
              <a:t>2-D</a:t>
            </a:r>
            <a:r>
              <a:rPr sz="2800" b="0" spc="-3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Convolution</a:t>
            </a:r>
            <a:r>
              <a:rPr sz="2800" b="0" spc="-3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Layer</a:t>
            </a:r>
            <a:endParaRPr sz="28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409" y="895350"/>
            <a:ext cx="6228715" cy="192616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I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nput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K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ernel ma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          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Output Matrix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FD6AAF-3353-5F28-C9FD-5AFBB998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80" y="1042191"/>
            <a:ext cx="8191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87B20C-F949-6E51-4C14-303ED4FB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71133"/>
            <a:ext cx="866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0CEBEB4-FF2D-0AB9-00A3-F5355D6E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17999"/>
            <a:ext cx="1857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E641488-BD2C-9E7E-7239-71B1923B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8" y="2208229"/>
            <a:ext cx="55530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23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Examples</a:t>
            </a:r>
            <a:endParaRPr sz="32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130" y="1745768"/>
            <a:ext cx="1524000" cy="152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540" y="129413"/>
            <a:ext cx="1524000" cy="1524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540" y="1830691"/>
            <a:ext cx="1524000" cy="1524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540" y="3466437"/>
            <a:ext cx="1524000" cy="1524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8969" y="3681983"/>
            <a:ext cx="1691762" cy="1070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2585" y="2017758"/>
            <a:ext cx="1659498" cy="9342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84355" y="457766"/>
            <a:ext cx="1635959" cy="9210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21500" y="749300"/>
            <a:ext cx="15887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Edge</a:t>
            </a:r>
            <a:r>
              <a:rPr sz="2000" spc="-5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Detection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500" y="2425700"/>
            <a:ext cx="1079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Sharpen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500" y="4064000"/>
            <a:ext cx="14617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Gaussian</a:t>
            </a:r>
            <a:r>
              <a:rPr sz="2000" spc="-5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Blur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926" y="3359405"/>
            <a:ext cx="13843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(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  <a:hlinkClick r:id="rId10"/>
              </a:rPr>
              <a:t>wikipedia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)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114300"/>
            <a:ext cx="33048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Pa</a:t>
            </a:r>
            <a:r>
              <a:rPr sz="3200" b="0" spc="-5" dirty="0">
                <a:latin typeface="LM Roman 10" panose="00000500000000000000" pitchFamily="50" charset="0"/>
              </a:rPr>
              <a:t>ddin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6146165" cy="22339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Given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32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32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Apply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convolutional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</a:t>
            </a: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output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1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</a:t>
            </a: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output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7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decreases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faster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larger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kernels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000" dirty="0">
                <a:latin typeface="LM Roman 10" panose="00000500000000000000" pitchFamily="50" charset="0"/>
                <a:cs typeface="Arial MT"/>
              </a:rPr>
              <a:t>Shape reduces from            to  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6558" y="633270"/>
            <a:ext cx="1574800" cy="1600200"/>
            <a:chOff x="6956558" y="633270"/>
            <a:chExt cx="1574800" cy="1600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6558" y="633270"/>
              <a:ext cx="15748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10466" y="67137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5566" y="17830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2382699"/>
            <a:ext cx="292100" cy="279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2834543"/>
            <a:ext cx="292100" cy="279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7000" y="2382699"/>
            <a:ext cx="292100" cy="2794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7000" y="2827460"/>
            <a:ext cx="292100" cy="279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3286387"/>
            <a:ext cx="292100" cy="279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884" y="3657091"/>
            <a:ext cx="272149" cy="2765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3183" y="2382699"/>
            <a:ext cx="292100" cy="279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3183" y="2827460"/>
            <a:ext cx="292100" cy="2794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10FD87B-9A68-2C30-73C6-20B25088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568" y="2951327"/>
            <a:ext cx="6953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F696D1-4CBB-6DCF-281E-23AE2B78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99" y="2888727"/>
            <a:ext cx="26289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800" y="114300"/>
            <a:ext cx="269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M Roman 10" panose="00000500000000000000" pitchFamily="50" charset="0"/>
                <a:cs typeface="Arial"/>
              </a:rPr>
              <a:t>Pa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ddin</a:t>
            </a:r>
            <a:r>
              <a:rPr sz="3200" dirty="0">
                <a:latin typeface="LM Roman 10" panose="00000500000000000000" pitchFamily="50" charset="0"/>
                <a:cs typeface="Arial"/>
              </a:rPr>
              <a:t>g</a:t>
            </a:r>
            <a:endParaRPr sz="2800" dirty="0">
              <a:latin typeface="LM Roman 10" panose="00000500000000000000" pitchFamily="50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617845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adds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rows/columns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around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731" y="1428750"/>
            <a:ext cx="5657611" cy="2377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4485" y="177800"/>
            <a:ext cx="2989514" cy="34263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300"/>
            <a:ext cx="50291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Pa</a:t>
            </a:r>
            <a:r>
              <a:rPr sz="3200" b="0" spc="-5" dirty="0">
                <a:latin typeface="LM Roman 10" panose="00000500000000000000" pitchFamily="50" charset="0"/>
              </a:rPr>
              <a:t>ddin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" y="809293"/>
            <a:ext cx="7688580" cy="1644681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79400" indent="-241300">
              <a:lnSpc>
                <a:spcPct val="100000"/>
              </a:lnSpc>
              <a:spcBef>
                <a:spcPts val="1725"/>
              </a:spcBef>
              <a:buChar char="•"/>
              <a:tabLst>
                <a:tab pos="278765" algn="l"/>
                <a:tab pos="279400" algn="l"/>
                <a:tab pos="1905635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229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i="1" spc="-60" baseline="4629" dirty="0" err="1">
                <a:latin typeface="LM Roman 10" panose="00000500000000000000" pitchFamily="50" charset="0"/>
                <a:cs typeface="Times New Roman"/>
              </a:rPr>
              <a:t>p</a:t>
            </a:r>
            <a:r>
              <a:rPr lang="en-US" sz="2000" i="1" spc="-60" baseline="-13071" dirty="0" err="1">
                <a:latin typeface="LM Roman 10" panose="00000500000000000000" pitchFamily="50" charset="0"/>
                <a:cs typeface="Times New Roman"/>
              </a:rPr>
              <a:t>h</a:t>
            </a:r>
            <a:r>
              <a:rPr lang="en-US" sz="2000" i="1" spc="-60" baseline="-13071" dirty="0">
                <a:latin typeface="LM Roman 10" panose="00000500000000000000" pitchFamily="50" charset="0"/>
                <a:cs typeface="Times New Roman"/>
              </a:rPr>
              <a:t>	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rows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18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i="1" spc="-60" baseline="4629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-60" baseline="-13071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660" baseline="-13071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columns,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output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will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be</a:t>
            </a:r>
          </a:p>
          <a:p>
            <a:pPr marL="515620" algn="ctr">
              <a:lnSpc>
                <a:spcPct val="100000"/>
              </a:lnSpc>
              <a:spcBef>
                <a:spcPts val="1495"/>
              </a:spcBef>
            </a:pPr>
            <a:r>
              <a:rPr sz="2000" spc="-110" dirty="0">
                <a:latin typeface="LM Roman 10" panose="00000500000000000000" pitchFamily="50" charset="0"/>
                <a:cs typeface="Cambria"/>
              </a:rPr>
              <a:t>(</a:t>
            </a:r>
            <a:r>
              <a:rPr sz="2000" i="1" spc="-80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245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75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)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(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245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3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75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)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279400" indent="-241300">
              <a:lnSpc>
                <a:spcPct val="100000"/>
              </a:lnSpc>
              <a:spcBef>
                <a:spcPts val="5"/>
              </a:spcBef>
              <a:buChar char="•"/>
              <a:tabLst>
                <a:tab pos="278765" algn="l"/>
                <a:tab pos="279400" algn="l"/>
                <a:tab pos="3130550" algn="l"/>
                <a:tab pos="527304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3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common choice is	</a:t>
            </a:r>
            <a:r>
              <a:rPr sz="2000" i="1" spc="-120" baseline="3472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h </a:t>
            </a:r>
            <a:r>
              <a:rPr sz="2000" i="1" spc="-27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72" baseline="3472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02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3472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97" baseline="3472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345" baseline="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95" baseline="3472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00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	</a:t>
            </a:r>
            <a:r>
              <a:rPr sz="2000" i="1" spc="-120" baseline="3472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w </a:t>
            </a:r>
            <a:r>
              <a:rPr sz="2000" i="1" spc="-27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72" baseline="3472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02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30" baseline="3472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97" baseline="3472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345" baseline="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95" baseline="3472" dirty="0">
                <a:latin typeface="LM Roman 10" panose="00000500000000000000" pitchFamily="50" charset="0"/>
                <a:cs typeface="Cambria"/>
              </a:rPr>
              <a:t>1</a:t>
            </a:r>
            <a:endParaRPr sz="2000" baseline="3472" dirty="0">
              <a:latin typeface="LM Roman 10" panose="00000500000000000000" pitchFamily="50" charset="0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114300"/>
            <a:ext cx="139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Str</a:t>
            </a:r>
            <a:r>
              <a:rPr sz="3200" b="0" spc="-5" dirty="0">
                <a:latin typeface="LM Roman 10" panose="00000500000000000000" pitchFamily="50" charset="0"/>
              </a:rPr>
              <a:t>id</a:t>
            </a:r>
            <a:r>
              <a:rPr sz="3200" b="0" dirty="0">
                <a:latin typeface="LM Roman 10" panose="00000500000000000000" pitchFamily="50" charset="0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8010525" cy="155427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reduces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linearly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#layers</a:t>
            </a:r>
          </a:p>
          <a:p>
            <a:pPr marL="812800" marR="5080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Given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224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224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kernel,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needs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44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reduce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shape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4 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</a:p>
          <a:p>
            <a:pPr marL="812800" lvl="1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Requires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large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amount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computation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2975606"/>
            <a:ext cx="292100" cy="279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3387200"/>
            <a:ext cx="292100" cy="279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3798795"/>
            <a:ext cx="292100" cy="27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4210390"/>
            <a:ext cx="292100" cy="279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2967553"/>
            <a:ext cx="292099" cy="279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3379148"/>
            <a:ext cx="292099" cy="279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3790743"/>
            <a:ext cx="292099" cy="279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4202338"/>
            <a:ext cx="292099" cy="279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2967553"/>
            <a:ext cx="292100" cy="279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3379148"/>
            <a:ext cx="292100" cy="2794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3790743"/>
            <a:ext cx="292100" cy="279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4202338"/>
            <a:ext cx="292100" cy="279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2967553"/>
            <a:ext cx="292100" cy="279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3379148"/>
            <a:ext cx="292100" cy="279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3790743"/>
            <a:ext cx="292100" cy="2794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4202338"/>
            <a:ext cx="292100" cy="2794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2967553"/>
            <a:ext cx="292100" cy="2794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3379148"/>
            <a:ext cx="292100" cy="2794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3790743"/>
            <a:ext cx="292100" cy="2794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4202338"/>
            <a:ext cx="292100" cy="2794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2967553"/>
            <a:ext cx="292100" cy="2794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3379148"/>
            <a:ext cx="292100" cy="2794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3790743"/>
            <a:ext cx="292100" cy="2794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4202338"/>
            <a:ext cx="292100" cy="2794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2967553"/>
            <a:ext cx="292100" cy="2794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3379148"/>
            <a:ext cx="292100" cy="2794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3790743"/>
            <a:ext cx="292100" cy="2794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4202338"/>
            <a:ext cx="292100" cy="2794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2967553"/>
            <a:ext cx="292100" cy="2794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3379148"/>
            <a:ext cx="292100" cy="2794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3790743"/>
            <a:ext cx="292100" cy="2794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4202338"/>
            <a:ext cx="292100" cy="2794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2967553"/>
            <a:ext cx="292100" cy="2794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3379148"/>
            <a:ext cx="292100" cy="2794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3790743"/>
            <a:ext cx="292100" cy="2794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4202338"/>
            <a:ext cx="292100" cy="2794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2967553"/>
            <a:ext cx="292100" cy="2794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3379148"/>
            <a:ext cx="292100" cy="2794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3790743"/>
            <a:ext cx="292100" cy="2794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4202338"/>
            <a:ext cx="292100" cy="2794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2967553"/>
            <a:ext cx="292100" cy="2794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3379148"/>
            <a:ext cx="292100" cy="2794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3790743"/>
            <a:ext cx="292100" cy="27940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4202338"/>
            <a:ext cx="292100" cy="27940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59" y="2816595"/>
            <a:ext cx="1790700" cy="179070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6659" y="3565895"/>
            <a:ext cx="2921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Str</a:t>
            </a:r>
            <a:r>
              <a:rPr sz="2800" spc="-5" dirty="0"/>
              <a:t>id</a:t>
            </a:r>
            <a:r>
              <a:rPr sz="2800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400675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Stride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is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#rows/#columns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per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slid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e.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Strides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3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2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for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height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width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8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6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6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352550"/>
            <a:ext cx="4205856" cy="20284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7669" y="421569"/>
            <a:ext cx="2934581" cy="28652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Str</a:t>
            </a:r>
            <a:r>
              <a:rPr sz="2800" spc="-5" dirty="0"/>
              <a:t>id</a:t>
            </a:r>
            <a:r>
              <a:rPr sz="2800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2900" y="1016000"/>
            <a:ext cx="7738745" cy="13506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79400" marR="304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Given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stride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s</a:t>
            </a:r>
            <a:r>
              <a:rPr sz="2550" i="1" spc="-67" baseline="-11437" dirty="0">
                <a:latin typeface="Times New Roman"/>
                <a:cs typeface="Times New Roman"/>
              </a:rPr>
              <a:t>h</a:t>
            </a:r>
            <a:r>
              <a:rPr sz="2550" i="1" spc="382" baseline="-1143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height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stride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s</a:t>
            </a:r>
            <a:r>
              <a:rPr sz="2550" i="1" spc="-67" baseline="-11437" dirty="0">
                <a:latin typeface="Times New Roman"/>
                <a:cs typeface="Times New Roman"/>
              </a:rPr>
              <a:t>w</a:t>
            </a:r>
            <a:r>
              <a:rPr sz="2550" i="1" spc="112" baseline="-1143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for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width,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output </a:t>
            </a:r>
            <a:r>
              <a:rPr sz="2400" dirty="0">
                <a:latin typeface="Arial MT"/>
                <a:cs typeface="Arial MT"/>
              </a:rPr>
              <a:t>shape is</a:t>
            </a:r>
            <a:endParaRPr sz="2400">
              <a:latin typeface="Arial MT"/>
              <a:cs typeface="Arial MT"/>
            </a:endParaRPr>
          </a:p>
          <a:p>
            <a:pPr marL="422909" algn="ctr">
              <a:lnSpc>
                <a:spcPct val="100000"/>
              </a:lnSpc>
              <a:spcBef>
                <a:spcPts val="2030"/>
              </a:spcBef>
            </a:pPr>
            <a:r>
              <a:rPr sz="2200" spc="-80" dirty="0">
                <a:latin typeface="Lucida Sans Unicode"/>
                <a:cs typeface="Lucida Sans Unicode"/>
              </a:rPr>
              <a:t>⌊</a:t>
            </a:r>
            <a:r>
              <a:rPr sz="2200" spc="-8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-120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Times New Roman"/>
                <a:cs typeface="Times New Roman"/>
              </a:rPr>
              <a:t>k</a:t>
            </a:r>
            <a:r>
              <a:rPr sz="2325" i="1" spc="-60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p</a:t>
            </a:r>
            <a:r>
              <a:rPr sz="2325" i="1" spc="-52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Cambria"/>
                <a:cs typeface="Cambria"/>
              </a:rPr>
              <a:t>)/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Lucida Sans Unicode"/>
                <a:cs typeface="Lucida Sans Unicode"/>
              </a:rPr>
              <a:t>⌋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60" dirty="0">
                <a:latin typeface="Lucida Sans Unicode"/>
                <a:cs typeface="Lucida Sans Unicode"/>
              </a:rPr>
              <a:t>⌊</a:t>
            </a:r>
            <a:r>
              <a:rPr sz="2200" spc="-60" dirty="0">
                <a:latin typeface="Cambria"/>
                <a:cs typeface="Cambria"/>
              </a:rPr>
              <a:t>(</a:t>
            </a:r>
            <a:r>
              <a:rPr sz="2200" i="1" spc="-60" dirty="0">
                <a:latin typeface="Times New Roman"/>
                <a:cs typeface="Times New Roman"/>
              </a:rPr>
              <a:t>n</a:t>
            </a:r>
            <a:r>
              <a:rPr sz="2325" i="1" spc="-89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k</a:t>
            </a:r>
            <a:r>
              <a:rPr sz="2325" i="1" spc="22" baseline="-19713" dirty="0">
                <a:latin typeface="Times New Roman"/>
                <a:cs typeface="Times New Roman"/>
              </a:rPr>
              <a:t>w</a:t>
            </a:r>
            <a:r>
              <a:rPr sz="2325" i="1" spc="157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p</a:t>
            </a:r>
            <a:r>
              <a:rPr sz="2325" i="1" spc="-52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w</a:t>
            </a:r>
            <a:r>
              <a:rPr sz="2200" spc="-90" dirty="0">
                <a:latin typeface="Cambria"/>
                <a:cs typeface="Cambria"/>
              </a:rPr>
              <a:t>)/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w</a:t>
            </a:r>
            <a:r>
              <a:rPr sz="2200" spc="-90" dirty="0">
                <a:latin typeface="Lucida Sans Unicode"/>
                <a:cs typeface="Lucida Sans Unicode"/>
              </a:rPr>
              <a:t>⌋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" y="2654300"/>
            <a:ext cx="3044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  <a:tab pos="1062355" algn="l"/>
              </a:tabLst>
            </a:pPr>
            <a:r>
              <a:rPr sz="2400" dirty="0">
                <a:latin typeface="Arial MT"/>
                <a:cs typeface="Arial MT"/>
              </a:rPr>
              <a:t>With	</a:t>
            </a:r>
            <a:r>
              <a:rPr sz="3600" i="1" spc="-120" baseline="3472" dirty="0">
                <a:latin typeface="Times New Roman"/>
                <a:cs typeface="Times New Roman"/>
              </a:rPr>
              <a:t>p</a:t>
            </a:r>
            <a:r>
              <a:rPr sz="2550" i="1" baseline="-14705" dirty="0">
                <a:latin typeface="Times New Roman"/>
                <a:cs typeface="Times New Roman"/>
              </a:rPr>
              <a:t>h </a:t>
            </a:r>
            <a:r>
              <a:rPr sz="2550" i="1" spc="-277" baseline="-14705" dirty="0">
                <a:latin typeface="Times New Roman"/>
                <a:cs typeface="Times New Roman"/>
              </a:rPr>
              <a:t> </a:t>
            </a:r>
            <a:r>
              <a:rPr sz="3600" spc="472" baseline="3472" dirty="0">
                <a:latin typeface="Cambria"/>
                <a:cs typeface="Cambria"/>
              </a:rPr>
              <a:t>=</a:t>
            </a:r>
            <a:r>
              <a:rPr sz="3600" spc="202" baseline="3472" dirty="0">
                <a:latin typeface="Cambria"/>
                <a:cs typeface="Cambria"/>
              </a:rPr>
              <a:t> </a:t>
            </a:r>
            <a:r>
              <a:rPr sz="3600" i="1" spc="-127" baseline="3472" dirty="0">
                <a:latin typeface="Times New Roman"/>
                <a:cs typeface="Times New Roman"/>
              </a:rPr>
              <a:t>k</a:t>
            </a:r>
            <a:r>
              <a:rPr sz="2550" i="1" baseline="-14705" dirty="0">
                <a:latin typeface="Times New Roman"/>
                <a:cs typeface="Times New Roman"/>
              </a:rPr>
              <a:t>h</a:t>
            </a:r>
            <a:r>
              <a:rPr sz="2550" i="1" spc="157" baseline="-14705" dirty="0">
                <a:latin typeface="Times New Roman"/>
                <a:cs typeface="Times New Roman"/>
              </a:rPr>
              <a:t> </a:t>
            </a:r>
            <a:r>
              <a:rPr sz="3600" spc="-397" baseline="3472" dirty="0">
                <a:latin typeface="Lucida Sans Unicode"/>
                <a:cs typeface="Lucida Sans Unicode"/>
              </a:rPr>
              <a:t>−</a:t>
            </a:r>
            <a:r>
              <a:rPr sz="3600" spc="-345" baseline="3472" dirty="0">
                <a:latin typeface="Lucida Sans Unicode"/>
                <a:cs typeface="Lucida Sans Unicode"/>
              </a:rPr>
              <a:t> </a:t>
            </a:r>
            <a:r>
              <a:rPr sz="3600" spc="-195" baseline="3472" dirty="0">
                <a:latin typeface="Cambria"/>
                <a:cs typeface="Cambria"/>
              </a:rPr>
              <a:t>1</a:t>
            </a:r>
            <a:r>
              <a:rPr sz="3600" spc="104" baseline="3472" dirty="0">
                <a:latin typeface="Cambria"/>
                <a:cs typeface="Cambria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1564" y="2634607"/>
            <a:ext cx="152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80" dirty="0">
                <a:latin typeface="Times New Roman"/>
                <a:cs typeface="Times New Roman"/>
              </a:rPr>
              <a:t>p</a:t>
            </a:r>
            <a:r>
              <a:rPr sz="2550" i="1" baseline="-19607" dirty="0">
                <a:latin typeface="Times New Roman"/>
                <a:cs typeface="Times New Roman"/>
              </a:rPr>
              <a:t>w </a:t>
            </a:r>
            <a:r>
              <a:rPr sz="2550" i="1" spc="-277" baseline="-19607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Cambria"/>
                <a:cs typeface="Cambria"/>
              </a:rPr>
              <a:t>=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Lucida Sans Unicode"/>
                <a:cs typeface="Lucida Sans Unicode"/>
              </a:rPr>
              <a:t>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0" y="3011506"/>
            <a:ext cx="6279515" cy="153860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881505" algn="ctr">
              <a:lnSpc>
                <a:spcPct val="100000"/>
              </a:lnSpc>
              <a:spcBef>
                <a:spcPts val="1460"/>
              </a:spcBef>
            </a:pPr>
            <a:r>
              <a:rPr sz="2200" spc="-135" dirty="0">
                <a:latin typeface="Lucida Sans Unicode"/>
                <a:cs typeface="Lucida Sans Unicode"/>
              </a:rPr>
              <a:t>⌊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20" dirty="0">
                <a:latin typeface="Cambria"/>
                <a:cs typeface="Cambria"/>
              </a:rPr>
              <a:t>1</a:t>
            </a:r>
            <a:r>
              <a:rPr sz="2200" spc="10" dirty="0">
                <a:latin typeface="Cambria"/>
                <a:cs typeface="Cambria"/>
              </a:rPr>
              <a:t>)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15" baseline="-19713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Lucida Sans Unicode"/>
                <a:cs typeface="Lucida Sans Unicode"/>
              </a:rPr>
              <a:t>⌋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35" dirty="0">
                <a:latin typeface="Lucida Sans Unicode"/>
                <a:cs typeface="Lucida Sans Unicode"/>
              </a:rPr>
              <a:t>⌊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20" dirty="0">
                <a:latin typeface="Cambria"/>
                <a:cs typeface="Cambria"/>
              </a:rPr>
              <a:t>1</a:t>
            </a:r>
            <a:r>
              <a:rPr sz="2200" spc="10" dirty="0">
                <a:latin typeface="Cambria"/>
                <a:cs typeface="Cambria"/>
              </a:rPr>
              <a:t>)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22" baseline="-19713" dirty="0">
                <a:latin typeface="Times New Roman"/>
                <a:cs typeface="Times New Roman"/>
              </a:rPr>
              <a:t>w</a:t>
            </a:r>
            <a:r>
              <a:rPr sz="2200" spc="-135" dirty="0">
                <a:latin typeface="Lucida Sans Unicode"/>
                <a:cs typeface="Lucida Sans Unicode"/>
              </a:rPr>
              <a:t>⌋</a:t>
            </a:r>
            <a:endParaRPr sz="2200">
              <a:latin typeface="Lucida Sans Unicode"/>
              <a:cs typeface="Lucida Sans Unicode"/>
            </a:endParaRPr>
          </a:p>
          <a:p>
            <a:pPr marL="279400" indent="-241300">
              <a:lnSpc>
                <a:spcPct val="100000"/>
              </a:lnSpc>
              <a:spcBef>
                <a:spcPts val="1485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height/width</a:t>
            </a:r>
            <a:r>
              <a:rPr sz="2400" dirty="0">
                <a:latin typeface="Arial MT"/>
                <a:cs typeface="Arial MT"/>
              </a:rPr>
              <a:t> are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divisible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strides</a:t>
            </a:r>
            <a:endParaRPr sz="2400">
              <a:latin typeface="Arial MT"/>
              <a:cs typeface="Arial MT"/>
            </a:endParaRPr>
          </a:p>
          <a:p>
            <a:pPr marL="1857375" algn="ctr">
              <a:lnSpc>
                <a:spcPct val="100000"/>
              </a:lnSpc>
              <a:spcBef>
                <a:spcPts val="910"/>
              </a:spcBef>
            </a:pP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-270" baseline="-19713" dirty="0">
                <a:latin typeface="Times New Roman"/>
                <a:cs typeface="Times New Roman"/>
              </a:rPr>
              <a:t> 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200" spc="-110" dirty="0">
                <a:latin typeface="Cambria"/>
                <a:cs typeface="Cambria"/>
              </a:rPr>
              <a:t>)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-262" baseline="-19713" dirty="0">
                <a:latin typeface="Times New Roman"/>
                <a:cs typeface="Times New Roman"/>
              </a:rPr>
              <a:t> 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15" baseline="-19713" dirty="0">
                <a:latin typeface="Times New Roman"/>
                <a:cs typeface="Times New Roman"/>
              </a:rPr>
              <a:t>w</a:t>
            </a:r>
            <a:r>
              <a:rPr sz="2200" spc="-11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8644" y="114300"/>
            <a:ext cx="5446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949960"/>
            <a:ext cx="6146165" cy="75918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Color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three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Converting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grayscale loses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information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021" y="1909975"/>
            <a:ext cx="3317956" cy="3265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917839"/>
            <a:ext cx="234061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solidFill>
                  <a:srgbClr val="474746"/>
                </a:solidFill>
                <a:latin typeface="Arial MT"/>
                <a:cs typeface="Arial MT"/>
              </a:rPr>
              <a:t>courses.d2l.ai/berkeley-stat-157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78444"/>
            <a:ext cx="9144000" cy="3265170"/>
            <a:chOff x="0" y="1878444"/>
            <a:chExt cx="9144000" cy="3265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63" y="4542779"/>
              <a:ext cx="944099" cy="564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78444"/>
              <a:ext cx="9144000" cy="3265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8644" y="114300"/>
            <a:ext cx="5446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949960"/>
            <a:ext cx="6146165" cy="75918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Color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three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Converting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grayscale loses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information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14300"/>
            <a:ext cx="795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Classifying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Dogs and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Cats</a:t>
            </a:r>
            <a:r>
              <a:rPr sz="3200" b="0" spc="-5" dirty="0">
                <a:latin typeface="LM Roman 10" panose="00000500000000000000" pitchFamily="50" charset="0"/>
              </a:rPr>
              <a:t> in Images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4808220" cy="303108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 algn="just">
              <a:lnSpc>
                <a:spcPct val="100000"/>
              </a:lnSpc>
              <a:spcBef>
                <a:spcPts val="620"/>
              </a:spcBef>
              <a:buChar char="•"/>
              <a:tabLst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Use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good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camera</a:t>
            </a:r>
          </a:p>
          <a:p>
            <a:pPr marL="254000" indent="-241300" algn="just">
              <a:lnSpc>
                <a:spcPct val="100000"/>
              </a:lnSpc>
              <a:spcBef>
                <a:spcPts val="520"/>
              </a:spcBef>
              <a:buChar char="•"/>
              <a:tabLst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36M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elements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 algn="just">
              <a:lnSpc>
                <a:spcPts val="2800"/>
              </a:lnSpc>
              <a:spcBef>
                <a:spcPts val="680"/>
              </a:spcBef>
              <a:buChar char="•"/>
              <a:tabLst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model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size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single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hidden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 MLP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1000 hidden units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3.6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Billion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parameters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292735" indent="-241300" algn="just">
              <a:lnSpc>
                <a:spcPts val="2800"/>
              </a:lnSpc>
              <a:spcBef>
                <a:spcPts val="500"/>
              </a:spcBef>
              <a:buChar char="•"/>
              <a:tabLst>
                <a:tab pos="254000" algn="l"/>
              </a:tabLst>
            </a:pP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Exceeds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population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dogs </a:t>
            </a:r>
            <a:r>
              <a:rPr sz="2000" spc="-65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cats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on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earth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algn="just">
              <a:lnSpc>
                <a:spcPts val="2720"/>
              </a:lnSpc>
            </a:pP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(900M</a:t>
            </a:r>
            <a:r>
              <a:rPr sz="2000" spc="-2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dogs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+</a:t>
            </a:r>
            <a:r>
              <a:rPr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7</a:t>
            </a:r>
            <a:r>
              <a:rPr lang="en-US"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00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M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cats)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6291" y="1581150"/>
            <a:ext cx="1285685" cy="1101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2783" y="1202431"/>
            <a:ext cx="1355613" cy="1945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3900" y="3293545"/>
            <a:ext cx="1524000" cy="18814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0196" y="3699995"/>
            <a:ext cx="1524000" cy="14435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114300"/>
            <a:ext cx="627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754433"/>
            <a:ext cx="8001000" cy="47269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for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channel,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then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sum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results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over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(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5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)</a:t>
            </a:r>
            <a:br>
              <a:rPr lang="en-US" sz="2000" spc="-85" dirty="0">
                <a:latin typeface="LM Roman 10" panose="00000500000000000000" pitchFamily="50" charset="0"/>
                <a:cs typeface="Cambria"/>
              </a:rPr>
            </a:br>
            <a:r>
              <a:rPr lang="en-US" sz="2000" spc="31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(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)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5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56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FBF5532-014D-DABF-5917-7504185044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127" y="1504950"/>
            <a:ext cx="5311747" cy="2297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4035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Multiple</a:t>
            </a:r>
            <a:r>
              <a:rPr sz="2800" spc="-30" dirty="0"/>
              <a:t> </a:t>
            </a:r>
            <a:r>
              <a:rPr sz="2800" spc="-5" dirty="0"/>
              <a:t>Input</a:t>
            </a:r>
            <a:r>
              <a:rPr sz="2800" spc="-30" dirty="0"/>
              <a:t> </a:t>
            </a:r>
            <a:r>
              <a:rPr sz="2800" spc="-5" dirty="0"/>
              <a:t>Channels</a:t>
            </a:r>
            <a:endParaRPr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927167"/>
                <a:ext cx="5750560" cy="3621441"/>
              </a:xfrm>
              <a:prstGeom prst="rect">
                <a:avLst/>
              </a:prstGeom>
            </p:spPr>
            <p:txBody>
              <a:bodyPr vert="horz" wrap="square" lIns="0" tIns="79375" rIns="0" bIns="0" rtlCol="0">
                <a:spAutoFit/>
              </a:bodyPr>
              <a:lstStyle/>
              <a:p>
                <a:pPr marL="377190" indent="-301625">
                  <a:lnSpc>
                    <a:spcPct val="100000"/>
                  </a:lnSpc>
                  <a:spcBef>
                    <a:spcPts val="625"/>
                  </a:spcBef>
                  <a:buFont typeface="Arial MT"/>
                  <a:buChar char="•"/>
                  <a:tabLst>
                    <a:tab pos="377190" algn="l"/>
                    <a:tab pos="377825" algn="l"/>
                  </a:tabLst>
                </a:pPr>
                <a:r>
                  <a:rPr lang="en-US" sz="2400" b="1" spc="-5" dirty="0">
                    <a:latin typeface="Times New Roman"/>
                    <a:cs typeface="Times New Roman"/>
                  </a:rPr>
                  <a:t>X</a:t>
                </a:r>
                <a:r>
                  <a:rPr lang="en-US" sz="2400" b="1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Cambria"/>
                    <a:cs typeface="Cambria"/>
                  </a:rPr>
                  <a:t>:</a:t>
                </a:r>
                <a:r>
                  <a:rPr lang="en-US" sz="2400" spc="135" dirty="0">
                    <a:latin typeface="Cambria"/>
                    <a:cs typeface="Cambria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c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i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n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w </a:t>
                </a:r>
                <a:r>
                  <a:rPr lang="en-US" sz="2550" i="1" spc="-30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7" baseline="-3472" dirty="0">
                    <a:latin typeface="Arial MT"/>
                    <a:cs typeface="Arial MT"/>
                  </a:rPr>
                  <a:t>input</a:t>
                </a:r>
                <a:endParaRPr lang="en-US" sz="3600" baseline="-3472" dirty="0">
                  <a:latin typeface="Arial MT"/>
                  <a:cs typeface="Arial MT"/>
                </a:endParaRPr>
              </a:p>
              <a:p>
                <a:pPr marL="349885" indent="-274320">
                  <a:lnSpc>
                    <a:spcPct val="100000"/>
                  </a:lnSpc>
                  <a:spcBef>
                    <a:spcPts val="530"/>
                  </a:spcBef>
                  <a:buFont typeface="Arial MT"/>
                  <a:buChar char="•"/>
                  <a:tabLst>
                    <a:tab pos="349885" algn="l"/>
                    <a:tab pos="350520" algn="l"/>
                  </a:tabLst>
                </a:pPr>
                <a:r>
                  <a:rPr lang="en-US" sz="2400" b="1" dirty="0">
                    <a:latin typeface="Times New Roman"/>
                    <a:cs typeface="Times New Roman"/>
                  </a:rPr>
                  <a:t>W</a:t>
                </a:r>
                <a:r>
                  <a:rPr lang="en-US" sz="2400" b="1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Cambria"/>
                    <a:cs typeface="Cambria"/>
                  </a:rPr>
                  <a:t>:</a:t>
                </a:r>
                <a:r>
                  <a:rPr lang="en-US" sz="2400" spc="135" dirty="0">
                    <a:latin typeface="Cambria"/>
                    <a:cs typeface="Cambria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c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i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k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20" dirty="0">
                    <a:latin typeface="Times New Roman"/>
                    <a:cs typeface="Times New Roman"/>
                  </a:rPr>
                  <a:t>k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w</a:t>
                </a:r>
                <a:r>
                  <a:rPr lang="en-US" sz="2550" i="1" spc="300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3600" baseline="-3472" dirty="0">
                    <a:latin typeface="Arial MT"/>
                    <a:cs typeface="Arial MT"/>
                  </a:rPr>
                  <a:t>kernel</a:t>
                </a:r>
              </a:p>
              <a:p>
                <a:pPr marL="387350" indent="-311785">
                  <a:lnSpc>
                    <a:spcPct val="100000"/>
                  </a:lnSpc>
                  <a:spcBef>
                    <a:spcPts val="685"/>
                  </a:spcBef>
                  <a:buFont typeface="Arial MT"/>
                  <a:buChar char="•"/>
                  <a:tabLst>
                    <a:tab pos="387350" algn="l"/>
                    <a:tab pos="387985" algn="l"/>
                    <a:tab pos="2010410" algn="l"/>
                  </a:tabLst>
                </a:pPr>
                <a:r>
                  <a:rPr lang="en-US" sz="3600" b="1" spc="-7" baseline="1157" dirty="0">
                    <a:latin typeface="Times New Roman"/>
                    <a:cs typeface="Times New Roman"/>
                  </a:rPr>
                  <a:t>Y</a:t>
                </a:r>
                <a:r>
                  <a:rPr lang="en-US" sz="3600" b="1" spc="104" baseline="1157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44" baseline="1157" dirty="0">
                    <a:latin typeface="Cambria"/>
                    <a:cs typeface="Cambria"/>
                  </a:rPr>
                  <a:t>:</a:t>
                </a:r>
                <a:r>
                  <a:rPr lang="en-US" sz="3600" spc="209" baseline="1157" dirty="0">
                    <a:latin typeface="Cambria"/>
                    <a:cs typeface="Cambria"/>
                  </a:rPr>
                  <a:t> </a:t>
                </a:r>
                <a:r>
                  <a:rPr lang="en-US" sz="3600" i="1" spc="-67" baseline="1157" dirty="0">
                    <a:latin typeface="Times New Roman"/>
                    <a:cs typeface="Times New Roman"/>
                  </a:rPr>
                  <a:t>m</a:t>
                </a:r>
                <a:r>
                  <a:rPr lang="en-US" sz="2550" i="1" spc="-67" baseline="-17973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65" baseline="-17973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562" baseline="1157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3600" spc="-337" baseline="1157" dirty="0">
                    <a:latin typeface="Lucida Sans Unicode"/>
                    <a:cs typeface="Lucida Sans Unicode"/>
                  </a:rPr>
                  <a:t> </a:t>
                </a:r>
                <a:r>
                  <a:rPr lang="en-US" sz="3600" i="1" spc="7" baseline="1157" dirty="0">
                    <a:latin typeface="Times New Roman"/>
                    <a:cs typeface="Times New Roman"/>
                  </a:rPr>
                  <a:t>m</a:t>
                </a:r>
                <a:r>
                  <a:rPr lang="en-US" sz="2550" i="1" spc="7" baseline="-17973" dirty="0">
                    <a:latin typeface="Times New Roman"/>
                    <a:cs typeface="Times New Roman"/>
                  </a:rPr>
                  <a:t>w	</a:t>
                </a:r>
                <a:r>
                  <a:rPr lang="en-US" sz="2400" spc="-5" dirty="0">
                    <a:latin typeface="Arial MT"/>
                    <a:cs typeface="Arial MT"/>
                  </a:rPr>
                  <a:t>output</a:t>
                </a:r>
                <a:endParaRPr lang="en-US" sz="2400" dirty="0">
                  <a:latin typeface="Arial MT"/>
                  <a:cs typeface="Arial MT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:endParaRPr lang="en-US" sz="2950" dirty="0">
                  <a:latin typeface="Arial MT"/>
                  <a:cs typeface="Arial MT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500" b="1" spc="-7" baseline="13888" dirty="0">
                          <a:latin typeface="Times New Roman"/>
                          <a:cs typeface="Times New Roman"/>
                        </a:rPr>
                        <m:t>Y</m:t>
                      </m:r>
                      <m:r>
                        <m:rPr>
                          <m:nor/>
                        </m:rPr>
                        <a:rPr lang="en-US" sz="4500" b="1" i="0" spc="-7" baseline="13888" dirty="0" smtClean="0">
                          <a:latin typeface="Times New Roman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  <m:sup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𝒄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_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p>
                        <m:e>
                          <m:sSub>
                            <m:sSubPr>
                              <m:ctrlP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𝒊</m:t>
                              </m:r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,:,: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4500" spc="-427" baseline="13888" dirty="0">
                              <a:latin typeface="Lucida Sans Unicode"/>
                              <a:cs typeface="Lucida Sans Unicode"/>
                            </a:rPr>
                            <m:t>⋆</m:t>
                          </m:r>
                          <m:sSub>
                            <m:sSubPr>
                              <m:ctrlP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𝒊</m:t>
                              </m:r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, : , 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500" b="1" spc="-7" baseline="13888" dirty="0">
                  <a:latin typeface="Times New Roman"/>
                  <a:cs typeface="Times New Roman"/>
                </a:endParaRPr>
              </a:p>
              <a:p>
                <a:pPr marL="1376045" algn="ctr">
                  <a:lnSpc>
                    <a:spcPct val="100000"/>
                  </a:lnSpc>
                </a:pPr>
                <a:endParaRPr lang="en-US" sz="2250" baseline="-2037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27167"/>
                <a:ext cx="5750560" cy="3621441"/>
              </a:xfrm>
              <a:prstGeom prst="rect">
                <a:avLst/>
              </a:prstGeom>
              <a:blipFill>
                <a:blip r:embed="rId2"/>
                <a:stretch>
                  <a:fillRect l="-3181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"/>
            <a:ext cx="75812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Output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23749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</a:rPr>
              <a:t>No</a:t>
            </a:r>
            <a:r>
              <a:rPr sz="2000" spc="-5" dirty="0">
                <a:latin typeface="LM Roman 10" panose="00000500000000000000" pitchFamily="50" charset="0"/>
              </a:rPr>
              <a:t> matter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how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many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spc="-5" dirty="0">
                <a:latin typeface="LM Roman 10" panose="00000500000000000000" pitchFamily="50" charset="0"/>
              </a:rPr>
              <a:t>inputs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channels,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so</a:t>
            </a:r>
            <a:r>
              <a:rPr sz="2000" spc="-5" dirty="0">
                <a:latin typeface="LM Roman 10" panose="00000500000000000000" pitchFamily="50" charset="0"/>
              </a:rPr>
              <a:t> far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we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always </a:t>
            </a:r>
            <a:r>
              <a:rPr sz="2000" spc="-65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get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single </a:t>
            </a:r>
            <a:r>
              <a:rPr sz="2000" spc="-5" dirty="0">
                <a:latin typeface="LM Roman 10" panose="00000500000000000000" pitchFamily="50" charset="0"/>
              </a:rPr>
              <a:t>output </a:t>
            </a:r>
            <a:r>
              <a:rPr sz="2000" dirty="0">
                <a:latin typeface="LM Roman 10" panose="00000500000000000000" pitchFamily="50" charset="0"/>
              </a:rPr>
              <a:t>channel</a:t>
            </a:r>
          </a:p>
          <a:p>
            <a:pPr marL="254000" marR="5080" indent="-241300">
              <a:lnSpc>
                <a:spcPts val="2800"/>
              </a:lnSpc>
              <a:spcBef>
                <a:spcPts val="60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25" dirty="0">
                <a:latin typeface="LM Roman 10" panose="00000500000000000000" pitchFamily="50" charset="0"/>
              </a:rPr>
              <a:t>We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can have</a:t>
            </a:r>
            <a:r>
              <a:rPr sz="2000" spc="-5" dirty="0">
                <a:latin typeface="LM Roman 10" panose="00000500000000000000" pitchFamily="50" charset="0"/>
              </a:rPr>
              <a:t> multiple</a:t>
            </a:r>
            <a:r>
              <a:rPr sz="2000" dirty="0">
                <a:latin typeface="LM Roman 10" panose="00000500000000000000" pitchFamily="50" charset="0"/>
              </a:rPr>
              <a:t> 3-D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kernels,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each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one </a:t>
            </a:r>
            <a:r>
              <a:rPr sz="2000" spc="-5" dirty="0">
                <a:latin typeface="LM Roman 10" panose="00000500000000000000" pitchFamily="50" charset="0"/>
              </a:rPr>
              <a:t>generates </a:t>
            </a:r>
            <a:r>
              <a:rPr sz="2000" dirty="0">
                <a:latin typeface="LM Roman 10" panose="00000500000000000000" pitchFamily="50" charset="0"/>
              </a:rPr>
              <a:t>a </a:t>
            </a:r>
            <a:r>
              <a:rPr sz="2000" spc="-655" dirty="0">
                <a:latin typeface="LM Roman 10" panose="00000500000000000000" pitchFamily="50" charset="0"/>
              </a:rPr>
              <a:t> </a:t>
            </a:r>
            <a:r>
              <a:rPr sz="2000" spc="-5" dirty="0">
                <a:latin typeface="LM Roman 10" panose="00000500000000000000" pitchFamily="50" charset="0"/>
              </a:rPr>
              <a:t>output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channel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00" y="2530451"/>
            <a:ext cx="3804285" cy="112530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2100" indent="-241300">
              <a:lnSpc>
                <a:spcPct val="100000"/>
              </a:lnSpc>
              <a:spcBef>
                <a:spcPts val="575"/>
              </a:spcBef>
              <a:buChar char="•"/>
              <a:tabLst>
                <a:tab pos="291465" algn="l"/>
                <a:tab pos="292100" algn="l"/>
                <a:tab pos="134747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Input	</a:t>
            </a:r>
            <a:r>
              <a:rPr sz="2000" b="1" spc="-7" baseline="1157" dirty="0">
                <a:latin typeface="LM Roman 10" panose="00000500000000000000" pitchFamily="50" charset="0"/>
                <a:cs typeface="Times New Roman"/>
              </a:rPr>
              <a:t>X</a:t>
            </a:r>
            <a:r>
              <a:rPr sz="2000" b="1" spc="97" baseline="115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4" baseline="1157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202" baseline="1157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1157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157" baseline="-1797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1157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1157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127" baseline="1157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797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1157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1157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7" baseline="1157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17973" dirty="0">
              <a:latin typeface="LM Roman 10" panose="00000500000000000000" pitchFamily="50" charset="0"/>
              <a:cs typeface="Times New Roman"/>
            </a:endParaRPr>
          </a:p>
          <a:p>
            <a:pPr marL="292100" indent="-241300">
              <a:lnSpc>
                <a:spcPct val="100000"/>
              </a:lnSpc>
              <a:spcBef>
                <a:spcPts val="475"/>
              </a:spcBef>
              <a:buChar char="•"/>
              <a:tabLst>
                <a:tab pos="291465" algn="l"/>
                <a:tab pos="292100" algn="l"/>
              </a:tabLst>
            </a:pPr>
            <a:r>
              <a:rPr sz="2000" baseline="1157" dirty="0">
                <a:latin typeface="LM Roman 10" panose="00000500000000000000" pitchFamily="50" charset="0"/>
                <a:cs typeface="Arial MT"/>
              </a:rPr>
              <a:t>Kernel</a:t>
            </a:r>
            <a:r>
              <a:rPr sz="2000" spc="135" baseline="1157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1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b="1" spc="6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30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3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o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2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19607" dirty="0">
              <a:latin typeface="LM Roman 10" panose="00000500000000000000" pitchFamily="50" charset="0"/>
              <a:cs typeface="Times New Roman"/>
            </a:endParaRPr>
          </a:p>
          <a:p>
            <a:pPr marL="292100" indent="-241300">
              <a:lnSpc>
                <a:spcPct val="100000"/>
              </a:lnSpc>
              <a:spcBef>
                <a:spcPts val="465"/>
              </a:spcBef>
              <a:buChar char="•"/>
              <a:tabLst>
                <a:tab pos="291465" algn="l"/>
                <a:tab pos="292100" algn="l"/>
                <a:tab pos="134493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Output	</a:t>
            </a:r>
            <a:r>
              <a:rPr sz="2000" b="1" spc="-7" baseline="-3472" dirty="0">
                <a:latin typeface="LM Roman 10" panose="00000500000000000000" pitchFamily="50" charset="0"/>
                <a:cs typeface="Times New Roman"/>
              </a:rPr>
              <a:t>Y</a:t>
            </a:r>
            <a:r>
              <a:rPr sz="2000" b="1" spc="97" baseline="-3472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4" baseline="-3472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202" baseline="-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-3472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o</a:t>
            </a:r>
            <a:r>
              <a:rPr sz="2000" i="1" spc="157" baseline="-24509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-3472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-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135" baseline="-3472" dirty="0">
                <a:latin typeface="LM Roman 10" panose="00000500000000000000" pitchFamily="50" charset="0"/>
                <a:cs typeface="Times New Roman"/>
              </a:rPr>
              <a:t>m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24509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-3472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-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7" baseline="-3472" dirty="0">
                <a:latin typeface="LM Roman 10" panose="00000500000000000000" pitchFamily="50" charset="0"/>
                <a:cs typeface="Times New Roman"/>
              </a:rPr>
              <a:t>m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24509" dirty="0">
              <a:latin typeface="LM Roman 10" panose="00000500000000000000" pitchFamily="50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6328" y="2774841"/>
            <a:ext cx="2780665" cy="6841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000" b="1" spc="-7" baseline="13888" dirty="0">
                <a:latin typeface="LM Roman 10" panose="00000500000000000000" pitchFamily="50" charset="0"/>
                <a:cs typeface="Times New Roman"/>
              </a:rPr>
              <a:t>Y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 </a:t>
            </a:r>
            <a:r>
              <a:rPr sz="2000" spc="-9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585" baseline="13888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54" baseline="13888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b="1" spc="-7" baseline="13888" dirty="0">
                <a:latin typeface="LM Roman 10" panose="00000500000000000000" pitchFamily="50" charset="0"/>
                <a:cs typeface="Times New Roman"/>
              </a:rPr>
              <a:t>X</a:t>
            </a:r>
            <a:r>
              <a:rPr sz="2000" b="1" spc="-127" baseline="13888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427" baseline="13888" dirty="0">
                <a:latin typeface="LM Roman 10" panose="00000500000000000000" pitchFamily="50" charset="0"/>
                <a:cs typeface="Lucida Sans Unicode"/>
              </a:rPr>
              <a:t>⋆ </a:t>
            </a:r>
            <a:r>
              <a:rPr sz="2000" b="1" baseline="13888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5494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f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or </a:t>
            </a:r>
            <a:r>
              <a:rPr sz="2000" i="1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80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390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7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5" dirty="0">
                <a:latin typeface="LM Roman 10" panose="00000500000000000000" pitchFamily="50" charset="0"/>
                <a:cs typeface="Cambria"/>
              </a:rPr>
              <a:t>1,</a:t>
            </a:r>
            <a:r>
              <a:rPr sz="2000" spc="740" dirty="0">
                <a:latin typeface="LM Roman 10" panose="00000500000000000000" pitchFamily="50" charset="0"/>
                <a:cs typeface="Cambria"/>
              </a:rPr>
              <a:t>…</a:t>
            </a:r>
            <a:r>
              <a:rPr sz="2000" spc="13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-16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10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spc="22" baseline="-19841" dirty="0">
                <a:latin typeface="LM Roman 10" panose="00000500000000000000" pitchFamily="50" charset="0"/>
                <a:cs typeface="Times New Roman"/>
              </a:rPr>
              <a:t>o</a:t>
            </a:r>
            <a:endParaRPr sz="2000" baseline="-19841" dirty="0">
              <a:latin typeface="LM Roman 10" panose="00000500000000000000" pitchFamily="50" charset="0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131" y="114300"/>
            <a:ext cx="65357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Input/Output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7739380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output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channel may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recognize a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particular pattern.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spcBef>
                <a:spcPts val="100"/>
              </a:spcBef>
              <a:buFontTx/>
              <a:buChar char="•"/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Input</a:t>
            </a:r>
            <a:r>
              <a:rPr lang="en-US"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channels</a:t>
            </a:r>
            <a:r>
              <a:rPr lang="en-US"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kernels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recognize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combines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patterns </a:t>
            </a:r>
            <a:r>
              <a:rPr lang="en-US"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inputs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18" y="1704395"/>
            <a:ext cx="1094507" cy="10935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897" y="2028262"/>
            <a:ext cx="406773" cy="41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778" y="2023835"/>
            <a:ext cx="455022" cy="419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9938" y="2026340"/>
            <a:ext cx="443752" cy="419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6756" y="2034612"/>
            <a:ext cx="431074" cy="419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2955" y="2028262"/>
            <a:ext cx="394447" cy="419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5187" y="2032690"/>
            <a:ext cx="39644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150" y="114300"/>
            <a:ext cx="6505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1</a:t>
            </a:r>
            <a:r>
              <a:rPr sz="3200" b="0" spc="-1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x</a:t>
            </a:r>
            <a:r>
              <a:rPr sz="3200" b="0" spc="-1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1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Convolutional</a:t>
            </a:r>
            <a:r>
              <a:rPr sz="3200" b="0" spc="-2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Layer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" y="1003300"/>
            <a:ext cx="7764145" cy="733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0480" indent="20955">
              <a:lnSpc>
                <a:spcPts val="2700"/>
              </a:lnSpc>
              <a:spcBef>
                <a:spcPts val="340"/>
              </a:spcBef>
            </a:pPr>
            <a:r>
              <a:rPr sz="3600" i="1" spc="-127" baseline="2314" dirty="0">
                <a:latin typeface="Times New Roman"/>
                <a:cs typeface="Times New Roman"/>
              </a:rPr>
              <a:t>k</a:t>
            </a:r>
            <a:r>
              <a:rPr sz="2550" i="1" baseline="-16339" dirty="0">
                <a:latin typeface="Times New Roman"/>
                <a:cs typeface="Times New Roman"/>
              </a:rPr>
              <a:t>h </a:t>
            </a:r>
            <a:r>
              <a:rPr sz="2550" i="1" spc="-277" baseline="-16339" dirty="0">
                <a:latin typeface="Times New Roman"/>
                <a:cs typeface="Times New Roman"/>
              </a:rPr>
              <a:t> </a:t>
            </a:r>
            <a:r>
              <a:rPr sz="3600" spc="472" baseline="2314" dirty="0">
                <a:latin typeface="Cambria"/>
                <a:cs typeface="Cambria"/>
              </a:rPr>
              <a:t>=</a:t>
            </a:r>
            <a:r>
              <a:rPr sz="3600" spc="202" baseline="2314" dirty="0">
                <a:latin typeface="Cambria"/>
                <a:cs typeface="Cambria"/>
              </a:rPr>
              <a:t> </a:t>
            </a:r>
            <a:r>
              <a:rPr sz="3600" i="1" spc="30" baseline="2314" dirty="0">
                <a:latin typeface="Times New Roman"/>
                <a:cs typeface="Times New Roman"/>
              </a:rPr>
              <a:t>k</a:t>
            </a:r>
            <a:r>
              <a:rPr sz="2550" i="1" baseline="-16339" dirty="0">
                <a:latin typeface="Times New Roman"/>
                <a:cs typeface="Times New Roman"/>
              </a:rPr>
              <a:t>w </a:t>
            </a:r>
            <a:r>
              <a:rPr sz="2550" i="1" spc="-277" baseline="-16339" dirty="0">
                <a:latin typeface="Times New Roman"/>
                <a:cs typeface="Times New Roman"/>
              </a:rPr>
              <a:t> </a:t>
            </a:r>
            <a:r>
              <a:rPr sz="3600" spc="472" baseline="2314" dirty="0">
                <a:latin typeface="Cambria"/>
                <a:cs typeface="Cambria"/>
              </a:rPr>
              <a:t>=</a:t>
            </a:r>
            <a:r>
              <a:rPr sz="3600" spc="202" baseline="2314" dirty="0">
                <a:latin typeface="Cambria"/>
                <a:cs typeface="Cambria"/>
              </a:rPr>
              <a:t> </a:t>
            </a:r>
            <a:r>
              <a:rPr sz="3600" spc="-195" baseline="2314" dirty="0">
                <a:latin typeface="Cambria"/>
                <a:cs typeface="Cambria"/>
              </a:rPr>
              <a:t>1</a:t>
            </a:r>
            <a:r>
              <a:rPr sz="3600" spc="-225" baseline="2314" dirty="0">
                <a:latin typeface="Cambria"/>
                <a:cs typeface="Cambria"/>
              </a:rPr>
              <a:t> </a:t>
            </a:r>
            <a:r>
              <a:rPr sz="2350" dirty="0">
                <a:latin typeface="Arial MT"/>
                <a:cs typeface="Arial MT"/>
              </a:rPr>
              <a:t>is a popular choice. </a:t>
            </a:r>
            <a:r>
              <a:rPr sz="2350" spc="-5" dirty="0">
                <a:latin typeface="Arial MT"/>
                <a:cs typeface="Arial MT"/>
              </a:rPr>
              <a:t>I</a:t>
            </a:r>
            <a:r>
              <a:rPr sz="2350" dirty="0">
                <a:latin typeface="Arial MT"/>
                <a:cs typeface="Arial MT"/>
              </a:rPr>
              <a:t>t doesn’t recognize spa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ial  </a:t>
            </a:r>
            <a:r>
              <a:rPr sz="2350" spc="-5" dirty="0">
                <a:latin typeface="Arial MT"/>
                <a:cs typeface="Arial MT"/>
              </a:rPr>
              <a:t>patterns, </a:t>
            </a:r>
            <a:r>
              <a:rPr sz="2350" dirty="0">
                <a:latin typeface="Arial MT"/>
                <a:cs typeface="Arial MT"/>
              </a:rPr>
              <a:t>but </a:t>
            </a:r>
            <a:r>
              <a:rPr sz="2350" spc="-5" dirty="0">
                <a:latin typeface="Arial MT"/>
                <a:cs typeface="Arial MT"/>
              </a:rPr>
              <a:t>fuse</a:t>
            </a:r>
            <a:r>
              <a:rPr sz="2350" dirty="0">
                <a:latin typeface="Arial MT"/>
                <a:cs typeface="Arial MT"/>
              </a:rPr>
              <a:t> channels.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4019550"/>
            <a:ext cx="6404100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9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350" dirty="0">
                <a:latin typeface="Arial MT"/>
                <a:cs typeface="Arial MT"/>
              </a:rPr>
              <a:t>Equal 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o a dense layer wi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h	</a:t>
            </a:r>
            <a:r>
              <a:rPr sz="3600" i="1" spc="-127" baseline="8101" dirty="0" err="1">
                <a:latin typeface="Times New Roman"/>
                <a:cs typeface="Times New Roman"/>
              </a:rPr>
              <a:t>n</a:t>
            </a:r>
            <a:r>
              <a:rPr sz="2550" i="1" spc="44" baseline="-8169" dirty="0" err="1">
                <a:latin typeface="Times New Roman"/>
                <a:cs typeface="Times New Roman"/>
              </a:rPr>
              <a:t>h</a:t>
            </a:r>
            <a:r>
              <a:rPr sz="3600" i="1" spc="-7" baseline="8101" dirty="0" err="1">
                <a:latin typeface="Times New Roman"/>
                <a:cs typeface="Times New Roman"/>
              </a:rPr>
              <a:t>n</a:t>
            </a:r>
            <a:r>
              <a:rPr sz="2550" i="1" baseline="-8169" dirty="0" err="1">
                <a:latin typeface="Times New Roman"/>
                <a:cs typeface="Times New Roman"/>
              </a:rPr>
              <a:t>w</a:t>
            </a:r>
            <a:r>
              <a:rPr sz="3600" spc="-562" baseline="8101" dirty="0" err="1">
                <a:latin typeface="Lucida Sans Unicode"/>
                <a:cs typeface="Lucida Sans Unicode"/>
              </a:rPr>
              <a:t>×</a:t>
            </a:r>
            <a:r>
              <a:rPr lang="en-US" sz="3600" i="1" spc="-7" baseline="8101" dirty="0" err="1">
                <a:latin typeface="Times New Roman"/>
                <a:cs typeface="Times New Roman"/>
              </a:rPr>
              <a:t>c</a:t>
            </a:r>
            <a:r>
              <a:rPr lang="en-US" sz="2550" i="1" spc="-7" baseline="-8169" dirty="0" err="1">
                <a:latin typeface="Times New Roman"/>
                <a:cs typeface="Times New Roman"/>
              </a:rPr>
              <a:t>in</a:t>
            </a:r>
            <a:r>
              <a:rPr lang="en-US" sz="3600" spc="-562" baseline="8101" dirty="0">
                <a:latin typeface="Lucida Sans Unicode"/>
                <a:cs typeface="Lucida Sans Unicode"/>
              </a:rPr>
              <a:t>   </a:t>
            </a:r>
            <a:r>
              <a:rPr sz="3600" spc="-345" baseline="8101" dirty="0">
                <a:latin typeface="Lucida Sans Unicode"/>
                <a:cs typeface="Lucida Sans Unicode"/>
              </a:rPr>
              <a:t> </a:t>
            </a:r>
            <a:r>
              <a:rPr lang="en-US" sz="2350" dirty="0">
                <a:latin typeface="Arial MT"/>
                <a:cs typeface="Arial MT"/>
              </a:rPr>
              <a:t>input </a:t>
            </a:r>
            <a:r>
              <a:rPr sz="2350" dirty="0">
                <a:latin typeface="Arial MT"/>
                <a:cs typeface="Arial MT"/>
              </a:rPr>
              <a:t>and</a:t>
            </a:r>
          </a:p>
          <a:p>
            <a:pPr marL="63500">
              <a:lnSpc>
                <a:spcPts val="2790"/>
              </a:lnSpc>
              <a:tabLst>
                <a:tab pos="950594" algn="l"/>
              </a:tabLst>
            </a:pPr>
            <a:r>
              <a:rPr sz="3600" i="1" spc="-67" baseline="5787" dirty="0">
                <a:latin typeface="Times New Roman"/>
                <a:cs typeface="Times New Roman"/>
              </a:rPr>
              <a:t>c</a:t>
            </a:r>
            <a:r>
              <a:rPr sz="2550" i="1" spc="-67" baseline="-11437" dirty="0">
                <a:latin typeface="Times New Roman"/>
                <a:cs typeface="Times New Roman"/>
              </a:rPr>
              <a:t>o</a:t>
            </a:r>
            <a:r>
              <a:rPr sz="2550" i="1" spc="157" baseline="-11437" dirty="0">
                <a:latin typeface="Times New Roman"/>
                <a:cs typeface="Times New Roman"/>
              </a:rPr>
              <a:t> </a:t>
            </a:r>
            <a:r>
              <a:rPr sz="3600" spc="-562" baseline="5787" dirty="0">
                <a:latin typeface="Lucida Sans Unicode"/>
                <a:cs typeface="Lucida Sans Unicode"/>
              </a:rPr>
              <a:t>×</a:t>
            </a:r>
            <a:r>
              <a:rPr sz="3600" spc="-337" baseline="5787" dirty="0">
                <a:latin typeface="Lucida Sans Unicode"/>
                <a:cs typeface="Lucida Sans Unicode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c</a:t>
            </a:r>
            <a:r>
              <a:rPr sz="2550" i="1" spc="-67" baseline="-11437" dirty="0">
                <a:latin typeface="Times New Roman"/>
                <a:cs typeface="Times New Roman"/>
              </a:rPr>
              <a:t>i	</a:t>
            </a:r>
            <a:r>
              <a:rPr sz="2350" spc="-5" dirty="0">
                <a:latin typeface="Arial MT"/>
                <a:cs typeface="Arial MT"/>
              </a:rPr>
              <a:t>weight.</a:t>
            </a:r>
            <a:endParaRPr sz="235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179" y="1757255"/>
            <a:ext cx="5044821" cy="18891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5538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2-D</a:t>
            </a:r>
            <a:r>
              <a:rPr sz="2800" spc="-10" dirty="0"/>
              <a:t> </a:t>
            </a:r>
            <a:r>
              <a:rPr sz="2800" spc="-5" dirty="0"/>
              <a:t>Convolution</a:t>
            </a:r>
            <a:r>
              <a:rPr sz="2800" spc="-15" dirty="0"/>
              <a:t> </a:t>
            </a:r>
            <a:r>
              <a:rPr sz="2800" spc="-5" dirty="0"/>
              <a:t>Layer</a:t>
            </a:r>
            <a:r>
              <a:rPr sz="2800" spc="-1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1182370" cy="1739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Input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Bias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9385" y="987444"/>
            <a:ext cx="2560320" cy="1322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Times New Roman"/>
                <a:cs typeface="Times New Roman"/>
              </a:rPr>
              <a:t>X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n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Times New Roman"/>
                <a:cs typeface="Times New Roman"/>
              </a:rPr>
              <a:t>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509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endParaRPr sz="2550" baseline="-1960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604" y="2317116"/>
            <a:ext cx="212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m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m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0309" y="1683519"/>
            <a:ext cx="2550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Y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spc="390" dirty="0">
                <a:latin typeface="Cambria"/>
                <a:cs typeface="Cambria"/>
              </a:rPr>
              <a:t>=</a:t>
            </a:r>
            <a:r>
              <a:rPr sz="3000" spc="170" dirty="0">
                <a:latin typeface="Cambria"/>
                <a:cs typeface="Cambria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X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spc="-285" dirty="0">
                <a:latin typeface="Lucida Sans Unicode"/>
                <a:cs typeface="Lucida Sans Unicode"/>
              </a:rPr>
              <a:t>⋆ </a:t>
            </a:r>
            <a:r>
              <a:rPr sz="3000" b="1" dirty="0">
                <a:latin typeface="Times New Roman"/>
                <a:cs typeface="Times New Roman"/>
              </a:rPr>
              <a:t>W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spc="390" dirty="0">
                <a:latin typeface="Cambria"/>
                <a:cs typeface="Cambria"/>
              </a:rPr>
              <a:t>+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822" y="3360480"/>
            <a:ext cx="19710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Cambria"/>
                <a:cs typeface="Cambria"/>
              </a:rPr>
              <a:t>(</a:t>
            </a:r>
            <a:r>
              <a:rPr sz="2200" i="1" spc="-20" dirty="0">
                <a:latin typeface="Times New Roman"/>
                <a:cs typeface="Times New Roman"/>
              </a:rPr>
              <a:t>c</a:t>
            </a:r>
            <a:r>
              <a:rPr sz="2325" i="1" spc="-30" baseline="-19713" dirty="0">
                <a:latin typeface="Times New Roman"/>
                <a:cs typeface="Times New Roman"/>
              </a:rPr>
              <a:t>i</a:t>
            </a:r>
            <a:r>
              <a:rPr sz="2200" i="1" spc="-20" dirty="0">
                <a:latin typeface="Times New Roman"/>
                <a:cs typeface="Times New Roman"/>
              </a:rPr>
              <a:t>c</a:t>
            </a:r>
            <a:r>
              <a:rPr sz="2325" i="1" spc="-30" baseline="-19713" dirty="0">
                <a:latin typeface="Times New Roman"/>
                <a:cs typeface="Times New Roman"/>
              </a:rPr>
              <a:t>o</a:t>
            </a:r>
            <a:r>
              <a:rPr sz="2200" i="1" spc="-20" dirty="0">
                <a:latin typeface="Times New Roman"/>
                <a:cs typeface="Times New Roman"/>
              </a:rPr>
              <a:t>k</a:t>
            </a:r>
            <a:r>
              <a:rPr sz="2325" i="1" spc="-30" baseline="-19713" dirty="0">
                <a:latin typeface="Times New Roman"/>
                <a:cs typeface="Times New Roman"/>
              </a:rPr>
              <a:t>h</a:t>
            </a:r>
            <a:r>
              <a:rPr sz="2200" i="1" spc="-20" dirty="0">
                <a:latin typeface="Times New Roman"/>
                <a:cs typeface="Times New Roman"/>
              </a:rPr>
              <a:t>k</a:t>
            </a:r>
            <a:r>
              <a:rPr sz="2325" i="1" spc="-30" baseline="-19713" dirty="0">
                <a:latin typeface="Times New Roman"/>
                <a:cs typeface="Times New Roman"/>
              </a:rPr>
              <a:t>w</a:t>
            </a:r>
            <a:r>
              <a:rPr sz="2200" i="1" spc="-20" dirty="0">
                <a:latin typeface="Times New Roman"/>
                <a:cs typeface="Times New Roman"/>
              </a:rPr>
              <a:t>m</a:t>
            </a:r>
            <a:r>
              <a:rPr sz="2325" i="1" spc="-30" baseline="-19713" dirty="0">
                <a:latin typeface="Times New Roman"/>
                <a:cs typeface="Times New Roman"/>
              </a:rPr>
              <a:t>h</a:t>
            </a:r>
            <a:r>
              <a:rPr sz="2200" i="1" spc="-20" dirty="0">
                <a:latin typeface="Times New Roman"/>
                <a:cs typeface="Times New Roman"/>
              </a:rPr>
              <a:t>m</a:t>
            </a:r>
            <a:r>
              <a:rPr sz="2325" i="1" spc="-30" baseline="-19713" dirty="0">
                <a:latin typeface="Times New Roman"/>
                <a:cs typeface="Times New Roman"/>
              </a:rPr>
              <a:t>w</a:t>
            </a:r>
            <a:r>
              <a:rPr sz="2200" spc="-2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" y="2730500"/>
            <a:ext cx="7687945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41300">
              <a:lnSpc>
                <a:spcPts val="2775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Complexity</a:t>
            </a:r>
            <a:r>
              <a:rPr sz="2400" dirty="0">
                <a:latin typeface="Arial MT"/>
                <a:cs typeface="Arial MT"/>
              </a:rPr>
              <a:t> (number of </a:t>
            </a:r>
            <a:r>
              <a:rPr sz="2400" spc="-5" dirty="0">
                <a:latin typeface="Arial MT"/>
                <a:cs typeface="Arial MT"/>
              </a:rPr>
              <a:t>floating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 </a:t>
            </a:r>
            <a:r>
              <a:rPr sz="2400" spc="-5" dirty="0">
                <a:latin typeface="Arial MT"/>
                <a:cs typeface="Arial MT"/>
              </a:rPr>
              <a:t>operations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FLOP)</a:t>
            </a:r>
            <a:endParaRPr sz="2400" dirty="0">
              <a:latin typeface="Arial MT"/>
              <a:cs typeface="Arial MT"/>
            </a:endParaRPr>
          </a:p>
          <a:p>
            <a:pPr marL="1348740">
              <a:lnSpc>
                <a:spcPts val="2055"/>
              </a:lnSpc>
            </a:pPr>
            <a:r>
              <a:rPr sz="1800" i="1" spc="-30" dirty="0">
                <a:latin typeface="Times New Roman"/>
                <a:cs typeface="Times New Roman"/>
              </a:rPr>
              <a:t>c</a:t>
            </a:r>
            <a:r>
              <a:rPr sz="1875" i="1" spc="-44" baseline="-20000" dirty="0">
                <a:latin typeface="Times New Roman"/>
                <a:cs typeface="Times New Roman"/>
              </a:rPr>
              <a:t>i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c</a:t>
            </a:r>
            <a:r>
              <a:rPr sz="1875" i="1" spc="-44" baseline="-20000" dirty="0">
                <a:latin typeface="Times New Roman"/>
                <a:cs typeface="Times New Roman"/>
              </a:rPr>
              <a:t>o</a:t>
            </a:r>
            <a:r>
              <a:rPr sz="1875" i="1" spc="262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100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600" y="3714882"/>
            <a:ext cx="6176645" cy="1057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220"/>
              </a:spcBef>
            </a:pPr>
            <a:r>
              <a:rPr sz="1800" i="1" spc="-30" dirty="0">
                <a:latin typeface="Times New Roman"/>
                <a:cs typeface="Times New Roman"/>
              </a:rPr>
              <a:t>m</a:t>
            </a:r>
            <a:r>
              <a:rPr sz="1875" i="1" spc="-44" baseline="-20000" dirty="0">
                <a:latin typeface="Times New Roman"/>
                <a:cs typeface="Times New Roman"/>
              </a:rPr>
              <a:t>h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i="1" spc="25" dirty="0">
                <a:latin typeface="Times New Roman"/>
                <a:cs typeface="Times New Roman"/>
              </a:rPr>
              <a:t>m</a:t>
            </a:r>
            <a:r>
              <a:rPr sz="1875" i="1" spc="37" baseline="-20000" dirty="0">
                <a:latin typeface="Times New Roman"/>
                <a:cs typeface="Times New Roman"/>
              </a:rPr>
              <a:t>w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64</a:t>
            </a:r>
            <a:endParaRPr sz="1800" dirty="0">
              <a:latin typeface="Cambria"/>
              <a:cs typeface="Cambria"/>
            </a:endParaRPr>
          </a:p>
          <a:p>
            <a:pPr marL="266700" indent="-241300">
              <a:lnSpc>
                <a:spcPts val="2840"/>
              </a:lnSpc>
              <a:spcBef>
                <a:spcPts val="165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dirty="0">
                <a:latin typeface="Arial MT"/>
                <a:cs typeface="Arial MT"/>
              </a:rPr>
              <a:t>10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examples: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10PF</a:t>
            </a:r>
          </a:p>
          <a:p>
            <a:pPr marL="266700">
              <a:lnSpc>
                <a:spcPts val="2840"/>
              </a:lnSpc>
            </a:pPr>
            <a:r>
              <a:rPr sz="2400" dirty="0">
                <a:latin typeface="Arial MT"/>
                <a:cs typeface="Arial MT"/>
              </a:rPr>
              <a:t>(CPU: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0.15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18h,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GPU: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12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14min)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7972" y="3399713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Times New Roman"/>
                <a:cs typeface="Times New Roman"/>
              </a:rPr>
              <a:t>k</a:t>
            </a:r>
            <a:r>
              <a:rPr sz="1875" i="1" spc="-44" baseline="-20000" dirty="0">
                <a:latin typeface="Times New Roman"/>
                <a:cs typeface="Times New Roman"/>
              </a:rPr>
              <a:t>h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h</a:t>
            </a:r>
            <a:r>
              <a:rPr sz="1875" i="1" spc="30" baseline="-20000" dirty="0">
                <a:latin typeface="Times New Roman"/>
                <a:cs typeface="Times New Roman"/>
              </a:rPr>
              <a:t>w</a:t>
            </a:r>
            <a:r>
              <a:rPr sz="1875" i="1" spc="262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100" y="342900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 MT"/>
                <a:cs typeface="Arial MT"/>
              </a:rPr>
              <a:t>1GFLOP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473" y="114300"/>
            <a:ext cx="23409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</a:t>
            </a:r>
            <a:r>
              <a:rPr sz="3200" b="0" spc="-5" dirty="0">
                <a:latin typeface="LM Roman 10" panose="00000500000000000000" pitchFamily="50" charset="0"/>
              </a:rPr>
              <a:t>oolin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949960"/>
            <a:ext cx="7023100" cy="232371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Convolution</a:t>
            </a:r>
            <a:r>
              <a:rPr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is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sensitive</a:t>
            </a:r>
            <a:r>
              <a:rPr sz="2000" spc="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</a:t>
            </a:r>
            <a:r>
              <a:rPr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position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Detect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vertical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edges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25" dirty="0">
                <a:latin typeface="LM Roman 10" panose="00000500000000000000" pitchFamily="50" charset="0"/>
                <a:cs typeface="Arial MT"/>
              </a:rPr>
              <a:t>We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need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some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degree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invariance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to translation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Lighting,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object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positions,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scales, appearance vary </a:t>
            </a:r>
            <a:r>
              <a:rPr lang="en-US"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among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images</a:t>
            </a:r>
          </a:p>
          <a:p>
            <a:pPr marL="355600" indent="-342900"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114300"/>
            <a:ext cx="490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2-D</a:t>
            </a:r>
            <a:r>
              <a:rPr sz="3200" b="0" spc="-4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Max</a:t>
            </a:r>
            <a:r>
              <a:rPr sz="3200" b="0" spc="-4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Pooling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895296" cy="314842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Returns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maximal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value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the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sliding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window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Max(0,1,3,4) = 4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81150"/>
            <a:ext cx="4215982" cy="18567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3596" y="307791"/>
            <a:ext cx="2745805" cy="29531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14300"/>
            <a:ext cx="8178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Padding,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Stride,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and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401494"/>
            <a:ext cx="5520690" cy="23405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46291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similar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padding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stride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as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convolutional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layers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No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learnable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parameters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Apply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for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obtain the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corresponding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output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channel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254000" marR="508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GB" sz="2000" dirty="0">
                <a:solidFill>
                  <a:srgbClr val="FF0000"/>
                </a:solidFill>
                <a:latin typeface="LM Roman 10" panose="00000500000000000000" pitchFamily="50" charset="0"/>
                <a:cs typeface="Arial MT"/>
              </a:rPr>
              <a:t>#Ouput Channels = # Input Channels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600" y="612999"/>
            <a:ext cx="3087599" cy="3112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114300"/>
            <a:ext cx="70231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LM Roman 10" panose="00000500000000000000" pitchFamily="50" charset="0"/>
              </a:rPr>
              <a:t>Average</a:t>
            </a:r>
            <a:r>
              <a:rPr sz="3200" b="0" spc="-5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Pooling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623" y="819150"/>
            <a:ext cx="7818755" cy="243912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b="1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b="1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1" dirty="0">
                <a:latin typeface="LM Roman 10" panose="00000500000000000000" pitchFamily="50" charset="0"/>
                <a:cs typeface="Arial MT"/>
              </a:rPr>
              <a:t>pooling</a:t>
            </a:r>
            <a:endParaRPr lang="en-US" sz="2000" b="1" dirty="0">
              <a:latin typeface="LM Roman 10" panose="00000500000000000000" pitchFamily="50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strongest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pattern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signal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 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window</a:t>
            </a:r>
          </a:p>
          <a:p>
            <a:pPr marL="254000" indent="-241300">
              <a:spcBef>
                <a:spcPts val="520"/>
              </a:spcBef>
              <a:buFontTx/>
              <a:buChar char="•"/>
              <a:tabLst>
                <a:tab pos="253365" algn="l"/>
                <a:tab pos="254000" algn="l"/>
              </a:tabLst>
            </a:pPr>
            <a:r>
              <a:rPr sz="2000" b="1" spc="-10" dirty="0">
                <a:latin typeface="LM Roman 10" panose="00000500000000000000" pitchFamily="50" charset="0"/>
                <a:cs typeface="Arial MT"/>
              </a:rPr>
              <a:t>Average </a:t>
            </a:r>
            <a:r>
              <a:rPr sz="2000" b="1" dirty="0">
                <a:latin typeface="LM Roman 10" panose="00000500000000000000" pitchFamily="50" charset="0"/>
                <a:cs typeface="Arial MT"/>
              </a:rPr>
              <a:t>pooling</a:t>
            </a:r>
            <a:endParaRPr lang="en-US" sz="2000" b="1" dirty="0">
              <a:latin typeface="LM Roman 10" panose="00000500000000000000" pitchFamily="50" charset="0"/>
              <a:cs typeface="Arial MT"/>
            </a:endParaRPr>
          </a:p>
          <a:p>
            <a:pPr marL="12700">
              <a:spcBef>
                <a:spcPts val="520"/>
              </a:spcBef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average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signal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strength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window i.e.,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replace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mean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1727200">
              <a:lnSpc>
                <a:spcPct val="100000"/>
              </a:lnSpc>
              <a:tabLst>
                <a:tab pos="5003165" algn="l"/>
              </a:tabLst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	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74" y="2991486"/>
            <a:ext cx="2444239" cy="16306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638" y="2980734"/>
            <a:ext cx="2502642" cy="164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03D23-9FC3-B971-B3FF-019877B58D32}"/>
              </a:ext>
            </a:extLst>
          </p:cNvPr>
          <p:cNvSpPr txBox="1"/>
          <p:nvPr/>
        </p:nvSpPr>
        <p:spPr>
          <a:xfrm>
            <a:off x="1661187" y="4629090"/>
            <a:ext cx="2109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Max</a:t>
            </a:r>
            <a:r>
              <a:rPr lang="en-US"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pooling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4C165-23BC-93A1-709B-4B2B28E5B720}"/>
              </a:ext>
            </a:extLst>
          </p:cNvPr>
          <p:cNvSpPr txBox="1"/>
          <p:nvPr/>
        </p:nvSpPr>
        <p:spPr>
          <a:xfrm>
            <a:off x="5147453" y="4629090"/>
            <a:ext cx="2109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Average </a:t>
            </a:r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pooling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78" y="114300"/>
            <a:ext cx="72180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LM Roman 10" panose="00000500000000000000" pitchFamily="50" charset="0"/>
              </a:rPr>
              <a:t>Flashback </a:t>
            </a:r>
            <a:r>
              <a:rPr sz="2800" b="0" dirty="0">
                <a:latin typeface="LM Roman 10" panose="00000500000000000000" pitchFamily="50" charset="0"/>
              </a:rPr>
              <a:t>-</a:t>
            </a:r>
            <a:r>
              <a:rPr sz="2800" b="0" spc="-5" dirty="0">
                <a:latin typeface="LM Roman 10" panose="00000500000000000000" pitchFamily="50" charset="0"/>
              </a:rPr>
              <a:t> Network</a:t>
            </a:r>
            <a:r>
              <a:rPr sz="2800" b="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with one</a:t>
            </a:r>
            <a:r>
              <a:rPr sz="2800" b="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hidden layer</a:t>
            </a:r>
            <a:endParaRPr sz="28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196" y="880377"/>
            <a:ext cx="5778500" cy="295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2800" y="4161843"/>
            <a:ext cx="404272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algn="ctr">
              <a:lnSpc>
                <a:spcPct val="100000"/>
              </a:lnSpc>
            </a:pP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3.6B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parameters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=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14GB</a:t>
            </a:r>
            <a:endParaRPr sz="2000" dirty="0">
              <a:latin typeface="LM Roman 10" panose="00000500000000000000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LM Roman 10" panose="00000500000000000000" pitchFamily="50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610AD-8A45-D7EA-6D84-1478F1A24B27}"/>
              </a:ext>
            </a:extLst>
          </p:cNvPr>
          <p:cNvSpPr txBox="1"/>
          <p:nvPr/>
        </p:nvSpPr>
        <p:spPr>
          <a:xfrm>
            <a:off x="806670" y="972011"/>
            <a:ext cx="2209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71321-96F9-B8A8-BA9E-B017754460C9}"/>
              </a:ext>
            </a:extLst>
          </p:cNvPr>
          <p:cNvSpPr txBox="1"/>
          <p:nvPr/>
        </p:nvSpPr>
        <p:spPr>
          <a:xfrm>
            <a:off x="806670" y="1863864"/>
            <a:ext cx="2209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Hidden Layer 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(1000 Neurons)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3A1F5-4A2B-6227-B4B3-8104C7DEB34B}"/>
              </a:ext>
            </a:extLst>
          </p:cNvPr>
          <p:cNvSpPr txBox="1"/>
          <p:nvPr/>
        </p:nvSpPr>
        <p:spPr>
          <a:xfrm>
            <a:off x="806670" y="3371270"/>
            <a:ext cx="2209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Input Layer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(36M Features)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7874"/>
            <a:ext cx="9144000" cy="2301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3620" y="209550"/>
            <a:ext cx="4556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LeNet</a:t>
            </a:r>
            <a:r>
              <a:rPr sz="3200" b="0" spc="-18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Architecture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39225" y="53446"/>
            <a:ext cx="5405120" cy="5087620"/>
            <a:chOff x="3739225" y="53446"/>
            <a:chExt cx="5405120" cy="5087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225" y="53446"/>
              <a:ext cx="4477881" cy="25292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70640" y="1811846"/>
              <a:ext cx="789305" cy="285750"/>
            </a:xfrm>
            <a:custGeom>
              <a:avLst/>
              <a:gdLst/>
              <a:ahLst/>
              <a:cxnLst/>
              <a:rect l="l" t="t" r="r" b="b"/>
              <a:pathLst>
                <a:path w="789304" h="285750">
                  <a:moveTo>
                    <a:pt x="0" y="0"/>
                  </a:moveTo>
                  <a:lnTo>
                    <a:pt x="789039" y="0"/>
                  </a:lnTo>
                  <a:lnTo>
                    <a:pt x="789039" y="285262"/>
                  </a:lnTo>
                  <a:lnTo>
                    <a:pt x="0" y="28526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4695" y="2534597"/>
              <a:ext cx="5399304" cy="26062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15963" y="3420217"/>
              <a:ext cx="789305" cy="285750"/>
            </a:xfrm>
            <a:custGeom>
              <a:avLst/>
              <a:gdLst/>
              <a:ahLst/>
              <a:cxnLst/>
              <a:rect l="l" t="t" r="r" b="b"/>
              <a:pathLst>
                <a:path w="789304" h="285750">
                  <a:moveTo>
                    <a:pt x="0" y="0"/>
                  </a:moveTo>
                  <a:lnTo>
                    <a:pt x="789039" y="0"/>
                  </a:lnTo>
                  <a:lnTo>
                    <a:pt x="789039" y="285262"/>
                  </a:lnTo>
                  <a:lnTo>
                    <a:pt x="0" y="28526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2100" y="2120900"/>
            <a:ext cx="2969260" cy="127470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715">
              <a:lnSpc>
                <a:spcPts val="3200"/>
              </a:lnSpc>
              <a:spcBef>
                <a:spcPts val="340"/>
              </a:spcBef>
            </a:pPr>
            <a:r>
              <a:rPr sz="3200" spc="-5" dirty="0">
                <a:latin typeface="LM Roman 10" panose="00000500000000000000" pitchFamily="50" charset="0"/>
                <a:cs typeface="Arial"/>
              </a:rPr>
              <a:t>Handwritten</a:t>
            </a:r>
            <a:r>
              <a:rPr sz="3200" spc="-60" dirty="0">
                <a:latin typeface="LM Roman 10" panose="00000500000000000000" pitchFamily="50" charset="0"/>
                <a:cs typeface="Arial"/>
              </a:rPr>
              <a:t> 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Digit </a:t>
            </a:r>
            <a:r>
              <a:rPr sz="3200" spc="-760" dirty="0">
                <a:latin typeface="LM Roman 10" panose="00000500000000000000" pitchFamily="50" charset="0"/>
                <a:cs typeface="Arial"/>
              </a:rPr>
              <a:t> 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Recognition</a:t>
            </a:r>
            <a:endParaRPr sz="3200" dirty="0">
              <a:latin typeface="LM Roman 10" panose="00000500000000000000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957" y="16338"/>
            <a:ext cx="5458042" cy="5110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600" y="88900"/>
            <a:ext cx="16059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M</a:t>
            </a:r>
            <a:r>
              <a:rPr lang="en-US" sz="3200" b="0" dirty="0">
                <a:latin typeface="LM Roman 10" panose="00000500000000000000" pitchFamily="50" charset="0"/>
              </a:rPr>
              <a:t>NIST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949960"/>
            <a:ext cx="3080385" cy="186204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Centered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scaled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50,000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training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data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10,000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test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data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10</a:t>
            </a:r>
            <a:r>
              <a:rPr sz="2000" spc="-5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classes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204295"/>
            <a:ext cx="9144000" cy="4066540"/>
            <a:chOff x="0" y="227943"/>
            <a:chExt cx="9144000" cy="406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2474"/>
              <a:ext cx="9144000" cy="2301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0" y="227943"/>
              <a:ext cx="2968625" cy="1985645"/>
            </a:xfrm>
            <a:custGeom>
              <a:avLst/>
              <a:gdLst/>
              <a:ahLst/>
              <a:cxnLst/>
              <a:rect l="l" t="t" r="r" b="b"/>
              <a:pathLst>
                <a:path w="2968625" h="1985645">
                  <a:moveTo>
                    <a:pt x="2500312" y="0"/>
                  </a:moveTo>
                  <a:lnTo>
                    <a:pt x="68262" y="0"/>
                  </a:lnTo>
                  <a:lnTo>
                    <a:pt x="41671" y="5357"/>
                  </a:lnTo>
                  <a:lnTo>
                    <a:pt x="19975" y="19975"/>
                  </a:lnTo>
                  <a:lnTo>
                    <a:pt x="5357" y="41671"/>
                  </a:lnTo>
                  <a:lnTo>
                    <a:pt x="0" y="68262"/>
                  </a:lnTo>
                  <a:lnTo>
                    <a:pt x="0" y="1298575"/>
                  </a:lnTo>
                  <a:lnTo>
                    <a:pt x="5357" y="1325166"/>
                  </a:lnTo>
                  <a:lnTo>
                    <a:pt x="19975" y="1346861"/>
                  </a:lnTo>
                  <a:lnTo>
                    <a:pt x="41671" y="1361479"/>
                  </a:lnTo>
                  <a:lnTo>
                    <a:pt x="68262" y="1366837"/>
                  </a:lnTo>
                  <a:lnTo>
                    <a:pt x="2361803" y="1366837"/>
                  </a:lnTo>
                  <a:lnTo>
                    <a:pt x="2968625" y="1985566"/>
                  </a:lnTo>
                  <a:lnTo>
                    <a:pt x="2568575" y="1092597"/>
                  </a:lnTo>
                  <a:lnTo>
                    <a:pt x="2568575" y="68262"/>
                  </a:lnTo>
                  <a:lnTo>
                    <a:pt x="2563217" y="41671"/>
                  </a:lnTo>
                  <a:lnTo>
                    <a:pt x="2548599" y="19975"/>
                  </a:lnTo>
                  <a:lnTo>
                    <a:pt x="2526903" y="5357"/>
                  </a:lnTo>
                  <a:lnTo>
                    <a:pt x="2500312" y="0"/>
                  </a:lnTo>
                  <a:close/>
                </a:path>
              </a:pathLst>
            </a:custGeom>
            <a:solidFill>
              <a:srgbClr val="0C6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68900" y="342900"/>
            <a:ext cx="214376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Expensive</a:t>
            </a:r>
            <a:r>
              <a:rPr sz="2000" b="0" spc="-5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if</a:t>
            </a:r>
            <a:r>
              <a:rPr sz="2000" b="0" spc="-5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we </a:t>
            </a:r>
            <a:r>
              <a:rPr sz="2000" b="0" spc="-65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have many </a:t>
            </a:r>
            <a:r>
              <a:rPr sz="2000" b="0" spc="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outputs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68300" y="949960"/>
            <a:ext cx="7603490" cy="3390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Arial MT"/>
              </a:rPr>
              <a:t>Convolutional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Reduced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capacity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dense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Arial MT"/>
                <a:cs typeface="Arial MT"/>
              </a:rPr>
              <a:t>Efficient</a:t>
            </a:r>
            <a:r>
              <a:rPr sz="2400" dirty="0">
                <a:latin typeface="Arial MT"/>
                <a:cs typeface="Arial MT"/>
              </a:rPr>
              <a:t> at </a:t>
            </a:r>
            <a:r>
              <a:rPr sz="2400" spc="-5" dirty="0">
                <a:latin typeface="Arial MT"/>
                <a:cs typeface="Arial MT"/>
              </a:rPr>
              <a:t>detecting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spatial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pattens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5" dirty="0">
                <a:latin typeface="Arial MT"/>
                <a:cs typeface="Arial MT"/>
              </a:rPr>
              <a:t> computation complexity</a:t>
            </a:r>
            <a:endParaRPr sz="2400">
              <a:latin typeface="Arial MT"/>
              <a:cs typeface="Arial MT"/>
            </a:endParaRPr>
          </a:p>
          <a:p>
            <a:pPr marL="812800" marR="648335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Control output </a:t>
            </a:r>
            <a:r>
              <a:rPr sz="2400" dirty="0">
                <a:latin typeface="Arial MT"/>
                <a:cs typeface="Arial MT"/>
              </a:rPr>
              <a:t>shape via padding, </a:t>
            </a:r>
            <a:r>
              <a:rPr sz="2400" spc="-5" dirty="0">
                <a:latin typeface="Arial MT"/>
                <a:cs typeface="Arial MT"/>
              </a:rPr>
              <a:t>strides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channels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Arial MT"/>
              </a:rPr>
              <a:t>Max/Average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Pooling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degree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invariance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translation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063" y="4542778"/>
            <a:ext cx="944099" cy="5649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595" y="1878113"/>
            <a:ext cx="1229477" cy="14332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600" y="787400"/>
            <a:ext cx="1128395" cy="67518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000" b="0" spc="-5" dirty="0">
                <a:latin typeface="LM Roman 10" panose="00000500000000000000" pitchFamily="50" charset="0"/>
                <a:cs typeface="Arial MT"/>
              </a:rPr>
              <a:t>Where</a:t>
            </a:r>
            <a:r>
              <a:rPr sz="2000" b="0" spc="-8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latin typeface="LM Roman 10" panose="00000500000000000000" pitchFamily="50" charset="0"/>
                <a:cs typeface="Arial MT"/>
              </a:rPr>
              <a:t>is </a:t>
            </a:r>
            <a:r>
              <a:rPr sz="2000" b="0" spc="-59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0" spc="-15" dirty="0">
                <a:latin typeface="LM Roman 10" panose="00000500000000000000" pitchFamily="50" charset="0"/>
                <a:cs typeface="Arial MT"/>
              </a:rPr>
              <a:t>Waldo?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4315" y="0"/>
            <a:ext cx="71396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0600" y="0"/>
            <a:ext cx="6043399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1676400"/>
            <a:ext cx="2508885" cy="15081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90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ransla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ion 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Invariance</a:t>
            </a: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4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Locality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250888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0" spc="-75" dirty="0">
                <a:latin typeface="LM Roman 10" panose="00000500000000000000" pitchFamily="50" charset="0"/>
              </a:rPr>
              <a:t>Two</a:t>
            </a:r>
            <a:r>
              <a:rPr sz="3200" b="0" spc="-6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Principles</a:t>
            </a:r>
            <a:endParaRPr sz="3200" b="0" dirty="0">
              <a:latin typeface="LM Roman 10" panose="00000500000000000000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105" y="1177682"/>
            <a:ext cx="746379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LM Roman 10" panose="00000500000000000000" pitchFamily="50" charset="0"/>
              <a:cs typeface="Arial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Reshape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inputs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and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output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into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matrix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(width,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height)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r>
              <a:rPr lang="en-US" sz="2000" dirty="0">
                <a:latin typeface="LM Roman 10" panose="00000500000000000000" pitchFamily="50" charset="0"/>
                <a:cs typeface="Arial MT"/>
              </a:rPr>
              <a:t>where indices      run over both positive and negative values.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110F5-A005-0130-0D8C-2B67E67F10A3}"/>
              </a:ext>
            </a:extLst>
          </p:cNvPr>
          <p:cNvSpPr txBox="1"/>
          <p:nvPr/>
        </p:nvSpPr>
        <p:spPr>
          <a:xfrm>
            <a:off x="2247900" y="105760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LM Roman 10" panose="00000500000000000000" pitchFamily="50" charset="0"/>
                <a:cs typeface="Arial"/>
              </a:rPr>
              <a:t>Rethinking</a:t>
            </a:r>
            <a:r>
              <a:rPr lang="en-US" sz="3200" spc="-15" dirty="0">
                <a:latin typeface="LM Roman 10" panose="00000500000000000000" pitchFamily="50" charset="0"/>
                <a:cs typeface="Arial"/>
              </a:rPr>
              <a:t> </a:t>
            </a:r>
            <a:r>
              <a:rPr lang="en-US" sz="3200" spc="-5" dirty="0">
                <a:latin typeface="LM Roman 10" panose="00000500000000000000" pitchFamily="50" charset="0"/>
                <a:cs typeface="Arial"/>
              </a:rPr>
              <a:t>Dense</a:t>
            </a:r>
            <a:r>
              <a:rPr lang="en-US" sz="3200" spc="-10" dirty="0">
                <a:latin typeface="LM Roman 10" panose="00000500000000000000" pitchFamily="50" charset="0"/>
                <a:cs typeface="Arial"/>
              </a:rPr>
              <a:t> </a:t>
            </a:r>
            <a:r>
              <a:rPr lang="en-US" sz="3200" spc="-5" dirty="0">
                <a:latin typeface="LM Roman 10" panose="00000500000000000000" pitchFamily="50" charset="0"/>
                <a:cs typeface="Arial"/>
              </a:rPr>
              <a:t>Layers</a:t>
            </a:r>
            <a:endParaRPr lang="en-US" sz="3200" dirty="0">
              <a:latin typeface="LM Roman 10" panose="00000500000000000000" pitchFamily="50" charset="0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4E074E-F5BA-145D-C82C-DA7B3B48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14550"/>
            <a:ext cx="38481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340DF2-5AED-5A20-D7E5-742DFBE1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716122"/>
            <a:ext cx="2857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>
              <a:xfrm>
                <a:off x="840105" y="646319"/>
                <a:ext cx="7463790" cy="18594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2000" dirty="0">
                  <a:latin typeface="LM Roman 10" panose="00000500000000000000" pitchFamily="50" charset="0"/>
                  <a:cs typeface="Arial"/>
                </a:endParaRP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Shift in the input    should simply lead to shift in the hidden representations    </a:t>
                </a: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endParaRPr lang="en-US" sz="2000" b="0" dirty="0">
                  <a:latin typeface="LM Roman 10" panose="00000500000000000000" pitchFamily="50" charset="0"/>
                  <a:cs typeface="Arial MT"/>
                </a:endParaRP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This is only possible if    and    do not actually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)</m:t>
                    </m:r>
                  </m:oMath>
                </a14:m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 i.e.,                   and   is constant</a:t>
                </a:r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646319"/>
                <a:ext cx="7463790" cy="1859483"/>
              </a:xfrm>
              <a:prstGeom prst="rect">
                <a:avLst/>
              </a:prstGeom>
              <a:blipFill>
                <a:blip r:embed="rId3"/>
                <a:stretch>
                  <a:fillRect l="-1797" r="-163" b="-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6C4987A-B33B-7AA8-52E1-1ECE1F9179B5}"/>
              </a:ext>
            </a:extLst>
          </p:cNvPr>
          <p:cNvSpPr txBox="1"/>
          <p:nvPr/>
        </p:nvSpPr>
        <p:spPr>
          <a:xfrm>
            <a:off x="2247900" y="105760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LM Roman 10" panose="00000500000000000000" pitchFamily="50" charset="0"/>
                <a:cs typeface="Arial"/>
              </a:rPr>
              <a:t>Translation Invariance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460549-F49D-09D2-EE5A-0CB098D8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75265"/>
            <a:ext cx="1714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096A5F-A1E2-4BC1-1376-B5EF187D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386445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85B07E7-F25C-0FC9-E796-E3C9E1CF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79296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C8E4BD9-D617-549A-6417-07C5FDC7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974354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E7C7BF4-32EF-1891-DC5D-A089E923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220772"/>
            <a:ext cx="1400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552F182-9085-679F-75B3-8C9B0626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4" y="2337281"/>
            <a:ext cx="1143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92B1C70-6F0F-6FC1-0EC7-AFEB1396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41072"/>
            <a:ext cx="30765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646210"/>
            <a:ext cx="7463790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LM Roman 10" panose="00000500000000000000" pitchFamily="50" charset="0"/>
              <a:cs typeface="Arial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We should not look very far from the location </a:t>
            </a:r>
            <a:r>
              <a:rPr lang="en-US" sz="2000" i="1" dirty="0">
                <a:latin typeface="LM Roman 10" panose="00000500000000000000" pitchFamily="50" charset="0"/>
                <a:cs typeface="Arial MT"/>
              </a:rPr>
              <a:t>(i,j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) , to extract information to assess what is going on at       .</a:t>
            </a: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This means outside some range ,          or           set 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C778-2F8D-C310-B015-B9993A18B6B2}"/>
              </a:ext>
            </a:extLst>
          </p:cNvPr>
          <p:cNvSpPr txBox="1"/>
          <p:nvPr/>
        </p:nvSpPr>
        <p:spPr>
          <a:xfrm>
            <a:off x="3657600" y="253230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LM Roman 10" panose="00000500000000000000" pitchFamily="50" charset="0"/>
                <a:cs typeface="Arial"/>
              </a:rPr>
              <a:t>Locality</a:t>
            </a:r>
            <a:endParaRPr lang="en-US" sz="3200" dirty="0">
              <a:latin typeface="LM Roman 10" panose="00000500000000000000" pitchFamily="50" charset="0"/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C654B2-A6EF-1DE6-B979-FD4AFE85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52550"/>
            <a:ext cx="4286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D1DC6C-F53D-163C-9575-FF42C52F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37697"/>
            <a:ext cx="6477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A60F42-BB30-73EF-7C2C-03BE612A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57" y="1924674"/>
            <a:ext cx="6191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5C97464-4771-55FD-CEA8-5B5FF6EA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35" y="1905998"/>
            <a:ext cx="838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205ADA2-35CC-8FF9-9AC3-22D192EE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2266950"/>
            <a:ext cx="3305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1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67139"/>
            <a:ext cx="37007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2-D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lang="en-US" sz="3200" b="0" spc="-5" dirty="0">
                <a:latin typeface="LM Roman 10" panose="00000500000000000000" pitchFamily="50" charset="0"/>
              </a:rPr>
              <a:t>Convolution</a:t>
            </a:r>
            <a:endParaRPr sz="32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76" y="775455"/>
            <a:ext cx="5227283" cy="2119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758" y="919414"/>
            <a:ext cx="2764242" cy="29531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9900" y="4216400"/>
            <a:ext cx="146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74746"/>
                </a:solidFill>
                <a:latin typeface="Arial MT"/>
                <a:cs typeface="Arial MT"/>
              </a:rPr>
              <a:t>(vdumoulin@</a:t>
            </a:r>
            <a:r>
              <a:rPr sz="1200" spc="-85" dirty="0">
                <a:solidFill>
                  <a:srgbClr val="47474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74746"/>
                </a:solidFill>
                <a:latin typeface="Arial MT"/>
                <a:cs typeface="Arial MT"/>
              </a:rPr>
              <a:t>Github)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176" y="3174583"/>
            <a:ext cx="5081561" cy="1395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0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19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1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5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25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0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3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6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7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37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4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5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7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8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43</a:t>
            </a:r>
            <a:endParaRPr sz="2000" dirty="0">
              <a:latin typeface="LM Roman 10" panose="00000500000000000000" pitchFamily="50" charset="0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1791</Words>
  <Application>Microsoft Office PowerPoint</Application>
  <PresentationFormat>On-screen Show (16:9)</PresentationFormat>
  <Paragraphs>231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Cambria Math</vt:lpstr>
      <vt:lpstr>LM Roman 10</vt:lpstr>
      <vt:lpstr>Lucida Sans Unicode</vt:lpstr>
      <vt:lpstr>MathJax_Main</vt:lpstr>
      <vt:lpstr>MathJax_Main-bold</vt:lpstr>
      <vt:lpstr>MathJax_Math-italic</vt:lpstr>
      <vt:lpstr>MathJax_SansSerif</vt:lpstr>
      <vt:lpstr>Roboto</vt:lpstr>
      <vt:lpstr>Times New Roman</vt:lpstr>
      <vt:lpstr>urw-din</vt:lpstr>
      <vt:lpstr>Office Theme</vt:lpstr>
      <vt:lpstr>Office Theme</vt:lpstr>
      <vt:lpstr>CS 316: Introduction to Deep Learning</vt:lpstr>
      <vt:lpstr>Classifying Dogs and Cats in Images</vt:lpstr>
      <vt:lpstr>Flashback - Network with one hidden layer</vt:lpstr>
      <vt:lpstr>Where is  Waldo?</vt:lpstr>
      <vt:lpstr>Two Principles</vt:lpstr>
      <vt:lpstr>PowerPoint Presentation</vt:lpstr>
      <vt:lpstr>PowerPoint Presentation</vt:lpstr>
      <vt:lpstr>PowerPoint Presentation</vt:lpstr>
      <vt:lpstr>2-D Convolution</vt:lpstr>
      <vt:lpstr>2-D Convolution Layer</vt:lpstr>
      <vt:lpstr>Examples</vt:lpstr>
      <vt:lpstr>Padding</vt:lpstr>
      <vt:lpstr>PowerPoint Presentation</vt:lpstr>
      <vt:lpstr>Padding</vt:lpstr>
      <vt:lpstr>Stride</vt:lpstr>
      <vt:lpstr>Stride</vt:lpstr>
      <vt:lpstr>Stride</vt:lpstr>
      <vt:lpstr>Multiple Input Channels</vt:lpstr>
      <vt:lpstr>Multiple Input Channels</vt:lpstr>
      <vt:lpstr>Multiple Input Channels</vt:lpstr>
      <vt:lpstr>Multiple Input Channels</vt:lpstr>
      <vt:lpstr>Multiple Output Channels</vt:lpstr>
      <vt:lpstr>Multiple Input/Output Channels</vt:lpstr>
      <vt:lpstr>1 x 1 Convolutional Layer</vt:lpstr>
      <vt:lpstr>2-D Convolution Layer Summary</vt:lpstr>
      <vt:lpstr>Pooling</vt:lpstr>
      <vt:lpstr>2-D Max Pooling</vt:lpstr>
      <vt:lpstr>Padding, Stride, and Multiple Channels</vt:lpstr>
      <vt:lpstr>Average Pooling</vt:lpstr>
      <vt:lpstr>LeNet Architecture</vt:lpstr>
      <vt:lpstr>PowerPoint Presentation</vt:lpstr>
      <vt:lpstr>MNIST</vt:lpstr>
      <vt:lpstr>Expensive if we  have many  outputs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Muhammad Munawwar Anwar</cp:lastModifiedBy>
  <cp:revision>23</cp:revision>
  <dcterms:created xsi:type="dcterms:W3CDTF">2021-09-28T03:12:54Z</dcterms:created>
  <dcterms:modified xsi:type="dcterms:W3CDTF">2022-10-19T04:40:28Z</dcterms:modified>
</cp:coreProperties>
</file>