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 id="2147483649" r:id="rId2"/>
  </p:sldMasterIdLst>
  <p:notesMasterIdLst>
    <p:notesMasterId r:id="rId29"/>
  </p:notesMasterIdLst>
  <p:sldIdLst>
    <p:sldId id="317" r:id="rId3"/>
    <p:sldId id="318" r:id="rId4"/>
    <p:sldId id="286" r:id="rId5"/>
    <p:sldId id="298" r:id="rId6"/>
    <p:sldId id="287" r:id="rId7"/>
    <p:sldId id="302" r:id="rId8"/>
    <p:sldId id="289" r:id="rId9"/>
    <p:sldId id="1845" r:id="rId10"/>
    <p:sldId id="1846" r:id="rId11"/>
    <p:sldId id="1847" r:id="rId12"/>
    <p:sldId id="290" r:id="rId13"/>
    <p:sldId id="319" r:id="rId14"/>
    <p:sldId id="303" r:id="rId15"/>
    <p:sldId id="304" r:id="rId16"/>
    <p:sldId id="299" r:id="rId17"/>
    <p:sldId id="297" r:id="rId18"/>
    <p:sldId id="300" r:id="rId19"/>
    <p:sldId id="301" r:id="rId20"/>
    <p:sldId id="1849" r:id="rId21"/>
    <p:sldId id="1848" r:id="rId22"/>
    <p:sldId id="260" r:id="rId23"/>
    <p:sldId id="262" r:id="rId24"/>
    <p:sldId id="263" r:id="rId25"/>
    <p:sldId id="264" r:id="rId26"/>
    <p:sldId id="265" r:id="rId27"/>
    <p:sldId id="266" r:id="rId28"/>
  </p:sldIdLst>
  <p:sldSz cx="9144000" cy="5143500" type="screen16x9"/>
  <p:notesSz cx="9926638" cy="6797675"/>
  <p:defaultTextStyle>
    <a:defPPr>
      <a:defRPr lang="en-US"/>
    </a:defPPr>
    <a:lvl1pPr algn="l" defTabSz="457200" rtl="0" eaLnBrk="0" fontAlgn="base" hangingPunct="0">
      <a:spcBef>
        <a:spcPct val="0"/>
      </a:spcBef>
      <a:spcAft>
        <a:spcPct val="0"/>
      </a:spcAft>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defTabSz="457200" rtl="0" eaLnBrk="0" fontAlgn="base" hangingPunct="0">
      <a:spcBef>
        <a:spcPct val="0"/>
      </a:spcBef>
      <a:spcAft>
        <a:spcPct val="0"/>
      </a:spcAft>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defTabSz="457200" rtl="0" eaLnBrk="0" fontAlgn="base" hangingPunct="0">
      <a:spcBef>
        <a:spcPct val="0"/>
      </a:spcBef>
      <a:spcAft>
        <a:spcPct val="0"/>
      </a:spcAft>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defTabSz="457200" rtl="0" eaLnBrk="0" fontAlgn="base" hangingPunct="0">
      <a:spcBef>
        <a:spcPct val="0"/>
      </a:spcBef>
      <a:spcAft>
        <a:spcPct val="0"/>
      </a:spcAft>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defTabSz="457200" rtl="0" eaLnBrk="0" fontAlgn="base" hangingPunct="0">
      <a:spcBef>
        <a:spcPct val="0"/>
      </a:spcBef>
      <a:spcAft>
        <a:spcPct val="0"/>
      </a:spcAft>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0" autoAdjust="0"/>
    <p:restoredTop sz="81121" autoAdjust="0"/>
  </p:normalViewPr>
  <p:slideViewPr>
    <p:cSldViewPr>
      <p:cViewPr varScale="1">
        <p:scale>
          <a:sx n="94" d="100"/>
          <a:sy n="94" d="100"/>
        </p:scale>
        <p:origin x="51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Samad" userId="0dec58d7-a82f-4c92-8458-70e336e5d416" providerId="ADAL" clId="{7D4C0FBA-2FAA-47B8-86A1-124E8B1B00AD}"/>
    <pc:docChg chg="custSel addSld modSld">
      <pc:chgData name="Abdul Samad" userId="0dec58d7-a82f-4c92-8458-70e336e5d416" providerId="ADAL" clId="{7D4C0FBA-2FAA-47B8-86A1-124E8B1B00AD}" dt="2023-11-02T05:08:27.511" v="44" actId="20577"/>
      <pc:docMkLst>
        <pc:docMk/>
      </pc:docMkLst>
      <pc:sldChg chg="add">
        <pc:chgData name="Abdul Samad" userId="0dec58d7-a82f-4c92-8458-70e336e5d416" providerId="ADAL" clId="{7D4C0FBA-2FAA-47B8-86A1-124E8B1B00AD}" dt="2023-11-02T03:54:30.471" v="4"/>
        <pc:sldMkLst>
          <pc:docMk/>
          <pc:sldMk cId="3892397641" sldId="260"/>
        </pc:sldMkLst>
      </pc:sldChg>
      <pc:sldChg chg="add">
        <pc:chgData name="Abdul Samad" userId="0dec58d7-a82f-4c92-8458-70e336e5d416" providerId="ADAL" clId="{7D4C0FBA-2FAA-47B8-86A1-124E8B1B00AD}" dt="2023-11-02T03:54:30.471" v="4"/>
        <pc:sldMkLst>
          <pc:docMk/>
          <pc:sldMk cId="2609451075" sldId="262"/>
        </pc:sldMkLst>
      </pc:sldChg>
      <pc:sldChg chg="add">
        <pc:chgData name="Abdul Samad" userId="0dec58d7-a82f-4c92-8458-70e336e5d416" providerId="ADAL" clId="{7D4C0FBA-2FAA-47B8-86A1-124E8B1B00AD}" dt="2023-11-02T03:54:30.471" v="4"/>
        <pc:sldMkLst>
          <pc:docMk/>
          <pc:sldMk cId="658424503" sldId="263"/>
        </pc:sldMkLst>
      </pc:sldChg>
      <pc:sldChg chg="add">
        <pc:chgData name="Abdul Samad" userId="0dec58d7-a82f-4c92-8458-70e336e5d416" providerId="ADAL" clId="{7D4C0FBA-2FAA-47B8-86A1-124E8B1B00AD}" dt="2023-11-02T03:54:30.471" v="4"/>
        <pc:sldMkLst>
          <pc:docMk/>
          <pc:sldMk cId="49794432" sldId="264"/>
        </pc:sldMkLst>
      </pc:sldChg>
      <pc:sldChg chg="add">
        <pc:chgData name="Abdul Samad" userId="0dec58d7-a82f-4c92-8458-70e336e5d416" providerId="ADAL" clId="{7D4C0FBA-2FAA-47B8-86A1-124E8B1B00AD}" dt="2023-11-02T03:54:30.471" v="4"/>
        <pc:sldMkLst>
          <pc:docMk/>
          <pc:sldMk cId="3928923816" sldId="265"/>
        </pc:sldMkLst>
      </pc:sldChg>
      <pc:sldChg chg="add">
        <pc:chgData name="Abdul Samad" userId="0dec58d7-a82f-4c92-8458-70e336e5d416" providerId="ADAL" clId="{7D4C0FBA-2FAA-47B8-86A1-124E8B1B00AD}" dt="2023-11-02T03:54:30.471" v="4"/>
        <pc:sldMkLst>
          <pc:docMk/>
          <pc:sldMk cId="960467318" sldId="266"/>
        </pc:sldMkLst>
      </pc:sldChg>
      <pc:sldChg chg="addSp modSp new mod">
        <pc:chgData name="Abdul Samad" userId="0dec58d7-a82f-4c92-8458-70e336e5d416" providerId="ADAL" clId="{7D4C0FBA-2FAA-47B8-86A1-124E8B1B00AD}" dt="2023-10-31T06:25:55.001" v="3" actId="1035"/>
        <pc:sldMkLst>
          <pc:docMk/>
          <pc:sldMk cId="3873195458" sldId="1848"/>
        </pc:sldMkLst>
        <pc:picChg chg="add mod">
          <ac:chgData name="Abdul Samad" userId="0dec58d7-a82f-4c92-8458-70e336e5d416" providerId="ADAL" clId="{7D4C0FBA-2FAA-47B8-86A1-124E8B1B00AD}" dt="2023-10-31T06:25:55.001" v="3" actId="1035"/>
          <ac:picMkLst>
            <pc:docMk/>
            <pc:sldMk cId="3873195458" sldId="1848"/>
            <ac:picMk id="4" creationId="{899B9E59-CBE6-F93A-32F3-CCC83E821399}"/>
          </ac:picMkLst>
        </pc:picChg>
      </pc:sldChg>
      <pc:sldChg chg="addSp modSp new mod">
        <pc:chgData name="Abdul Samad" userId="0dec58d7-a82f-4c92-8458-70e336e5d416" providerId="ADAL" clId="{7D4C0FBA-2FAA-47B8-86A1-124E8B1B00AD}" dt="2023-11-02T05:08:27.511" v="44" actId="20577"/>
        <pc:sldMkLst>
          <pc:docMk/>
          <pc:sldMk cId="606736267" sldId="1849"/>
        </pc:sldMkLst>
        <pc:spChg chg="mod">
          <ac:chgData name="Abdul Samad" userId="0dec58d7-a82f-4c92-8458-70e336e5d416" providerId="ADAL" clId="{7D4C0FBA-2FAA-47B8-86A1-124E8B1B00AD}" dt="2023-11-02T05:08:27.511" v="44" actId="20577"/>
          <ac:spMkLst>
            <pc:docMk/>
            <pc:sldMk cId="606736267" sldId="1849"/>
            <ac:spMk id="2" creationId="{AC700D7F-4C14-31C2-C191-7E2C49F205CE}"/>
          </ac:spMkLst>
        </pc:spChg>
        <pc:picChg chg="add mod">
          <ac:chgData name="Abdul Samad" userId="0dec58d7-a82f-4c92-8458-70e336e5d416" providerId="ADAL" clId="{7D4C0FBA-2FAA-47B8-86A1-124E8B1B00AD}" dt="2023-11-02T05:07:42.264" v="8" actId="1076"/>
          <ac:picMkLst>
            <pc:docMk/>
            <pc:sldMk cId="606736267" sldId="1849"/>
            <ac:picMk id="1026" creationId="{A990AE95-62A5-EA5D-7E9C-87AA51FC684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a:extLst>
              <a:ext uri="{FF2B5EF4-FFF2-40B4-BE49-F238E27FC236}">
                <a16:creationId xmlns:a16="http://schemas.microsoft.com/office/drawing/2014/main" id="{48BAD731-2740-504A-9ADD-7A6B69DCB5C1}"/>
              </a:ext>
            </a:extLst>
          </p:cNvPr>
          <p:cNvSpPr>
            <a:spLocks noGrp="1" noRot="1" noChangeAspect="1"/>
          </p:cNvSpPr>
          <p:nvPr>
            <p:ph type="sldImg"/>
          </p:nvPr>
        </p:nvSpPr>
        <p:spPr bwMode="auto">
          <a:xfrm>
            <a:off x="2697163" y="509588"/>
            <a:ext cx="4532312" cy="254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Rectangle 2">
            <a:extLst>
              <a:ext uri="{FF2B5EF4-FFF2-40B4-BE49-F238E27FC236}">
                <a16:creationId xmlns:a16="http://schemas.microsoft.com/office/drawing/2014/main" id="{13A3C512-2DE8-EDDB-D979-160B944A4E49}"/>
              </a:ext>
            </a:extLst>
          </p:cNvPr>
          <p:cNvSpPr>
            <a:spLocks noGrp="1"/>
          </p:cNvSpPr>
          <p:nvPr>
            <p:ph type="body" sz="quarter" idx="1"/>
          </p:nvPr>
        </p:nvSpPr>
        <p:spPr bwMode="auto">
          <a:xfrm>
            <a:off x="1323552" y="3228896"/>
            <a:ext cx="7279535" cy="3058954"/>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sym typeface="Arial" panose="020B0604020202020204" pitchFamily="34" charset="0"/>
              </a:rPr>
              <a:t>Click to edit Master text styles</a:t>
            </a:r>
          </a:p>
          <a:p>
            <a:pPr lvl="1"/>
            <a:r>
              <a:rPr lang="en-US" altLang="en-US" noProof="0">
                <a:sym typeface="Arial" panose="020B0604020202020204" pitchFamily="34" charset="0"/>
              </a:rPr>
              <a:t>Second level</a:t>
            </a:r>
          </a:p>
          <a:p>
            <a:pPr lvl="2"/>
            <a:r>
              <a:rPr lang="en-US" altLang="en-US" noProof="0">
                <a:sym typeface="Arial" panose="020B0604020202020204" pitchFamily="34" charset="0"/>
              </a:rPr>
              <a:t>Third level</a:t>
            </a:r>
          </a:p>
          <a:p>
            <a:pPr lvl="3"/>
            <a:r>
              <a:rPr lang="en-US" altLang="en-US" noProof="0">
                <a:sym typeface="Arial" panose="020B0604020202020204" pitchFamily="34" charset="0"/>
              </a:rPr>
              <a:t>Fourth level</a:t>
            </a:r>
          </a:p>
          <a:p>
            <a:pPr lvl="4"/>
            <a:r>
              <a:rPr lang="en-US" altLang="en-US" noProof="0">
                <a:sym typeface="Arial" panose="020B0604020202020204" pitchFamily="34"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0"/>
      </a:spcBef>
      <a:spcAft>
        <a:spcPct val="0"/>
      </a:spcAft>
      <a:defRPr sz="12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indent="228600" algn="l" defTabSz="457200" rtl="0" eaLnBrk="0" fontAlgn="base" hangingPunct="0">
      <a:spcBef>
        <a:spcPct val="0"/>
      </a:spcBef>
      <a:spcAft>
        <a:spcPct val="0"/>
      </a:spcAft>
      <a:defRPr sz="12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indent="457200" algn="l" defTabSz="457200" rtl="0" eaLnBrk="0" fontAlgn="base" hangingPunct="0">
      <a:spcBef>
        <a:spcPct val="0"/>
      </a:spcBef>
      <a:spcAft>
        <a:spcPct val="0"/>
      </a:spcAft>
      <a:defRPr sz="12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indent="685800" algn="l" defTabSz="457200" rtl="0" eaLnBrk="0" fontAlgn="base" hangingPunct="0">
      <a:spcBef>
        <a:spcPct val="0"/>
      </a:spcBef>
      <a:spcAft>
        <a:spcPct val="0"/>
      </a:spcAft>
      <a:defRPr sz="12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indent="914400" algn="l" defTabSz="457200" rtl="0" eaLnBrk="0" fontAlgn="base" hangingPunct="0">
      <a:spcBef>
        <a:spcPct val="0"/>
      </a:spcBef>
      <a:spcAft>
        <a:spcPct val="0"/>
      </a:spcAft>
      <a:defRPr sz="12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2l.ai/chapter_recurrent-neural-networks/text-sequence.html#sec-text-sequence"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d2l.ai/chapter_recurrent-neural-networks/sequence.html#sec-sequenc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2l.ai/chapter_recurrent-neural-networks/text-sequence.html#subsec-natural-lang-sta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61BAF9C-3025-DA94-1A03-058E105D929B}"/>
              </a:ext>
            </a:extLst>
          </p:cNvPr>
          <p:cNvSpPr>
            <a:spLocks noGrp="1" noRot="1" noChangeAspect="1" noTextEdit="1"/>
          </p:cNvSpPr>
          <p:nvPr>
            <p:ph type="sldImg"/>
          </p:nvPr>
        </p:nvSpPr>
        <p:spPr>
          <a:xfrm>
            <a:off x="2697163" y="509588"/>
            <a:ext cx="4532312" cy="2549525"/>
          </a:xfrm>
        </p:spPr>
      </p:sp>
      <p:sp>
        <p:nvSpPr>
          <p:cNvPr id="7171" name="Rectangle 3">
            <a:extLst>
              <a:ext uri="{FF2B5EF4-FFF2-40B4-BE49-F238E27FC236}">
                <a16:creationId xmlns:a16="http://schemas.microsoft.com/office/drawing/2014/main" id="{34617DE6-6186-40F1-927C-CC25CD1997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8525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0ADB8C-EADB-49E1-8A06-682A939944AC}" type="slidenum">
              <a:rPr lang="en-US" smtClean="0"/>
              <a:t>25</a:t>
            </a:fld>
            <a:endParaRPr lang="en-US"/>
          </a:p>
        </p:txBody>
      </p:sp>
    </p:spTree>
    <p:extLst>
      <p:ext uri="{BB962C8B-B14F-4D97-AF65-F5344CB8AC3E}">
        <p14:creationId xmlns:p14="http://schemas.microsoft.com/office/powerpoint/2010/main" val="881740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0ADB8C-EADB-49E1-8A06-682A939944AC}" type="slidenum">
              <a:rPr lang="en-US" smtClean="0"/>
              <a:t>26</a:t>
            </a:fld>
            <a:endParaRPr lang="en-US"/>
          </a:p>
        </p:txBody>
      </p:sp>
    </p:spTree>
    <p:extLst>
      <p:ext uri="{BB962C8B-B14F-4D97-AF65-F5344CB8AC3E}">
        <p14:creationId xmlns:p14="http://schemas.microsoft.com/office/powerpoint/2010/main" val="3838989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Roboto" panose="02000000000000000000" pitchFamily="2" charset="0"/>
              </a:rPr>
              <a:t>In </a:t>
            </a:r>
            <a:r>
              <a:rPr lang="en-GB" b="0" i="0" dirty="0">
                <a:solidFill>
                  <a:srgbClr val="FF6E40"/>
                </a:solidFill>
                <a:effectLst/>
                <a:latin typeface="Roboto" panose="02000000000000000000" pitchFamily="2" charset="0"/>
                <a:hlinkClick r:id="rId3"/>
              </a:rPr>
              <a:t>Section 9.2</a:t>
            </a:r>
            <a:r>
              <a:rPr lang="en-GB" b="0" i="0" dirty="0">
                <a:effectLst/>
                <a:latin typeface="Roboto" panose="02000000000000000000" pitchFamily="2" charset="0"/>
              </a:rPr>
              <a:t>, we saw how to map text sequences into tokens, where these tokens can be viewed as a sequence of discrete observations such as words or characters. Assume that the tokens in a text sequence of length � are in turn �1,�2,…,��. The goal of </a:t>
            </a:r>
            <a:r>
              <a:rPr lang="en-GB" b="0" i="1" dirty="0">
                <a:effectLst/>
                <a:latin typeface="Roboto" panose="02000000000000000000" pitchFamily="2" charset="0"/>
              </a:rPr>
              <a:t>language models</a:t>
            </a:r>
            <a:r>
              <a:rPr lang="en-GB" b="0" i="0" dirty="0">
                <a:effectLst/>
                <a:latin typeface="Roboto" panose="02000000000000000000" pitchFamily="2" charset="0"/>
              </a:rPr>
              <a:t> is to estimate the joint probability of the whole sequence:</a:t>
            </a:r>
          </a:p>
          <a:p>
            <a:pPr algn="l"/>
            <a:r>
              <a:rPr lang="en-GB" b="0" i="0" dirty="0">
                <a:effectLst/>
                <a:latin typeface="Roboto" panose="02000000000000000000" pitchFamily="2" charset="0"/>
              </a:rPr>
              <a:t>(9.3.1)�(�1,�2,…,��),</a:t>
            </a:r>
          </a:p>
          <a:p>
            <a:pPr algn="l"/>
            <a:r>
              <a:rPr lang="en-GB" b="0" i="0" dirty="0">
                <a:effectLst/>
                <a:latin typeface="Roboto" panose="02000000000000000000" pitchFamily="2" charset="0"/>
              </a:rPr>
              <a:t>where statistical tools in </a:t>
            </a:r>
            <a:r>
              <a:rPr lang="en-GB" b="0" i="0" dirty="0">
                <a:solidFill>
                  <a:srgbClr val="FF6E40"/>
                </a:solidFill>
                <a:effectLst/>
                <a:latin typeface="Roboto" panose="02000000000000000000" pitchFamily="2" charset="0"/>
                <a:hlinkClick r:id="rId4"/>
              </a:rPr>
              <a:t>Section 9.1</a:t>
            </a:r>
            <a:r>
              <a:rPr lang="en-GB" b="0" i="0" dirty="0">
                <a:effectLst/>
                <a:latin typeface="Roboto" panose="02000000000000000000" pitchFamily="2" charset="0"/>
              </a:rPr>
              <a:t> can be applied.</a:t>
            </a:r>
          </a:p>
          <a:p>
            <a:pPr algn="l"/>
            <a:r>
              <a:rPr lang="en-GB" b="0" i="0" dirty="0">
                <a:effectLst/>
                <a:latin typeface="Roboto" panose="02000000000000000000" pitchFamily="2" charset="0"/>
              </a:rPr>
              <a:t>Language models are incredibly useful. For instance, an ideal language model should generate natural text on its own, simply by drawing one token at a time ��∼�(��∣��−1,…,�1). Quite unlike the monkey using a typewriter, all text emerging from such a model would pass as natural language, e.g., English text. Furthermore, it would be sufficient for generating a meaningful dialog, simply by conditioning the text on previous dialog fragments. Clearly we are still very far from designing such a system, since it would need to </a:t>
            </a:r>
            <a:r>
              <a:rPr lang="en-GB" b="0" i="1" dirty="0">
                <a:effectLst/>
                <a:latin typeface="Roboto" panose="02000000000000000000" pitchFamily="2" charset="0"/>
              </a:rPr>
              <a:t>understand</a:t>
            </a:r>
            <a:r>
              <a:rPr lang="en-GB" b="0" i="0" dirty="0">
                <a:effectLst/>
                <a:latin typeface="Roboto" panose="02000000000000000000" pitchFamily="2" charset="0"/>
              </a:rPr>
              <a:t> the text rather than just generate grammatically sensible content.</a:t>
            </a:r>
          </a:p>
          <a:p>
            <a:endParaRPr lang="en-US" dirty="0"/>
          </a:p>
        </p:txBody>
      </p:sp>
    </p:spTree>
    <p:extLst>
      <p:ext uri="{BB962C8B-B14F-4D97-AF65-F5344CB8AC3E}">
        <p14:creationId xmlns:p14="http://schemas.microsoft.com/office/powerpoint/2010/main" val="114500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CFEFAAA1-0AEA-9095-D4FF-7321BEA16E82}"/>
              </a:ext>
            </a:extLst>
          </p:cNvPr>
          <p:cNvSpPr>
            <a:spLocks noGrp="1" noRot="1" noChangeAspect="1" noTextEdit="1"/>
          </p:cNvSpPr>
          <p:nvPr>
            <p:ph type="sldImg"/>
          </p:nvPr>
        </p:nvSpPr>
        <p:spPr>
          <a:xfrm>
            <a:off x="2697163" y="509588"/>
            <a:ext cx="4532312" cy="2549525"/>
          </a:xfrm>
        </p:spPr>
      </p:sp>
      <p:sp>
        <p:nvSpPr>
          <p:cNvPr id="29699" name="Notes Placeholder 2">
            <a:extLst>
              <a:ext uri="{FF2B5EF4-FFF2-40B4-BE49-F238E27FC236}">
                <a16:creationId xmlns:a16="http://schemas.microsoft.com/office/drawing/2014/main" id="{772F4154-1975-7C6F-616B-65E1764CC3D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r>
              <a:rPr lang="en-GB" altLang="en-US">
                <a:latin typeface="Roboto" panose="02000000000000000000" pitchFamily="2" charset="0"/>
              </a:rPr>
              <a:t>Suppose that we tokenize text data at the word level.</a:t>
            </a:r>
          </a:p>
          <a:p>
            <a:r>
              <a:rPr lang="en-GB" altLang="en-US">
                <a:latin typeface="Roboto" panose="02000000000000000000" pitchFamily="2" charset="0"/>
              </a:rPr>
              <a:t>. The number of all unique tokens are called vocabulary </a:t>
            </a:r>
          </a:p>
          <a:p>
            <a:r>
              <a:rPr lang="en-GB" altLang="en-US">
                <a:latin typeface="Roboto" panose="02000000000000000000" pitchFamily="2" charset="0"/>
              </a:rPr>
              <a:t>. Estimation becomes very difficult task when the T grows, because we may not have n-grams</a:t>
            </a:r>
          </a:p>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D21E21C7-422C-7CE6-F959-FD012AC5A91A}"/>
              </a:ext>
            </a:extLst>
          </p:cNvPr>
          <p:cNvSpPr>
            <a:spLocks noGrp="1" noRot="1" noChangeAspect="1" noTextEdit="1"/>
          </p:cNvSpPr>
          <p:nvPr>
            <p:ph type="sldImg"/>
          </p:nvPr>
        </p:nvSpPr>
        <p:spPr>
          <a:xfrm>
            <a:off x="2697163" y="509588"/>
            <a:ext cx="4532312" cy="2549525"/>
          </a:xfrm>
        </p:spPr>
      </p:sp>
      <p:sp>
        <p:nvSpPr>
          <p:cNvPr id="32771" name="Notes Placeholder 2">
            <a:extLst>
              <a:ext uri="{FF2B5EF4-FFF2-40B4-BE49-F238E27FC236}">
                <a16:creationId xmlns:a16="http://schemas.microsoft.com/office/drawing/2014/main" id="{D3B74F78-4C4B-ED72-8144-8F336AA0958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Roboto" panose="02000000000000000000" pitchFamily="2" charset="0"/>
              </a:rPr>
              <a:t>Unfortunately, models like this get unwieldy rather quickly for the following reasons. First, as discussed in </a:t>
            </a:r>
            <a:r>
              <a:rPr lang="en-GB" altLang="en-US">
                <a:solidFill>
                  <a:srgbClr val="FF6E40"/>
                </a:solidFill>
                <a:latin typeface="Roboto" panose="02000000000000000000" pitchFamily="2" charset="0"/>
                <a:hlinkClick r:id="rId3"/>
              </a:rPr>
              <a:t>Section 9.2.5</a:t>
            </a:r>
            <a:r>
              <a:rPr lang="en-GB" altLang="en-US">
                <a:latin typeface="Roboto" panose="02000000000000000000" pitchFamily="2" charset="0"/>
              </a:rPr>
              <a:t>, many n-grams occur very rarely, making Laplace smoothing rather unsuitable for language modeling. Second, we need to store all counts. Third, this entirely ignores the meaning of the words. For instance, “cat” and “feline” should occur in related contexts. It is quite difficult to adjust such models to additional contexts, whereas, deep learning based language models are well suited to take this into account. Last, long word sequences are almost certain to be novel, hence a model that simply counts the frequency of previously seen word sequences is bound to perform poorly there.</a:t>
            </a:r>
          </a:p>
          <a:p>
            <a:endParaRPr lang="en-GB" altLang="en-US">
              <a:latin typeface="Roboto" panose="02000000000000000000" pitchFamily="2" charset="0"/>
            </a:endParaRPr>
          </a:p>
          <a:p>
            <a:r>
              <a:rPr lang="en-GB" altLang="en-US">
                <a:latin typeface="Roboto" panose="02000000000000000000" pitchFamily="2" charset="0"/>
              </a:rPr>
              <a:t>Denote by n the total number of words in the training set and m the number of unique words.</a:t>
            </a:r>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C663003C-F732-2862-DDDF-F077F9BAFD47}"/>
              </a:ext>
            </a:extLst>
          </p:cNvPr>
          <p:cNvSpPr>
            <a:spLocks noGrp="1" noRot="1" noChangeAspect="1" noTextEdit="1"/>
          </p:cNvSpPr>
          <p:nvPr>
            <p:ph type="sldImg"/>
          </p:nvPr>
        </p:nvSpPr>
        <p:spPr>
          <a:xfrm>
            <a:off x="2697163" y="509588"/>
            <a:ext cx="4532312" cy="2549525"/>
          </a:xfrm>
        </p:spPr>
      </p:sp>
      <p:sp>
        <p:nvSpPr>
          <p:cNvPr id="34819" name="Notes Placeholder 2">
            <a:extLst>
              <a:ext uri="{FF2B5EF4-FFF2-40B4-BE49-F238E27FC236}">
                <a16:creationId xmlns:a16="http://schemas.microsoft.com/office/drawing/2014/main" id="{F194B060-AFB5-19BE-BCCF-F95B776F118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a:latin typeface="Roboto" panose="02000000000000000000" pitchFamily="2" charset="0"/>
              </a:rPr>
              <a:t>where P is given by a language model and </a:t>
            </a:r>
            <a:r>
              <a:rPr lang="en-GB" altLang="en-US" dirty="0" err="1">
                <a:latin typeface="Roboto" panose="02000000000000000000" pitchFamily="2" charset="0"/>
              </a:rPr>
              <a:t>xt</a:t>
            </a:r>
            <a:r>
              <a:rPr lang="en-GB" altLang="en-US" dirty="0">
                <a:latin typeface="Roboto" panose="02000000000000000000" pitchFamily="2" charset="0"/>
              </a:rPr>
              <a:t> is the actual token observed at time step t from the sequence.</a:t>
            </a:r>
          </a:p>
          <a:p>
            <a:pPr>
              <a:buFontTx/>
              <a:buChar char="•"/>
            </a:pPr>
            <a:r>
              <a:rPr lang="en-GB" altLang="en-US" dirty="0">
                <a:latin typeface="Roboto" panose="02000000000000000000" pitchFamily="2" charset="0"/>
              </a:rPr>
              <a:t>In the best case scenario, the model always perfectly estimates the probability of the target token as 1. In this case the perplexity of the model is 1.</a:t>
            </a:r>
          </a:p>
          <a:p>
            <a:pPr>
              <a:buFontTx/>
              <a:buChar char="•"/>
            </a:pPr>
            <a:r>
              <a:rPr lang="en-GB" altLang="en-US" dirty="0">
                <a:latin typeface="Roboto" panose="02000000000000000000" pitchFamily="2" charset="0"/>
              </a:rPr>
              <a:t>In the worst case scenario, the model always predicts the probability of the target token as 0. In this situation, the perplexity is positive infinity.</a:t>
            </a:r>
          </a:p>
          <a:p>
            <a:pPr>
              <a:buFontTx/>
              <a:buChar char="•"/>
            </a:pPr>
            <a:r>
              <a:rPr lang="en-GB" altLang="en-US" dirty="0">
                <a:latin typeface="Roboto" panose="02000000000000000000" pitchFamily="2" charset="0"/>
              </a:rPr>
              <a:t>At the baseline, the model predicts a uniform distribution over all the available tokens of the vocabulary. In this case, the perplexity equals the number of unique tokens of the vocabulary. In fact, if we were to store the sequence without any compression, this would be the best we could do to encode it. Hence, this provides a nontrivial upper bound that any useful model must beat.</a:t>
            </a:r>
          </a:p>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 sketch of this simplified feedforward neural language model with N=3; we have a moving window at time </a:t>
            </a:r>
            <a:r>
              <a:rPr lang="en-US" sz="1200" i="1" kern="1200" dirty="0">
                <a:solidFill>
                  <a:schemeClr val="tx1"/>
                </a:solidFill>
                <a:effectLst/>
                <a:latin typeface="+mn-lt"/>
                <a:ea typeface="+mn-ea"/>
                <a:cs typeface="+mn-cs"/>
              </a:rPr>
              <a:t>t </a:t>
            </a:r>
            <a:r>
              <a:rPr lang="en-US" sz="1200" kern="1200" dirty="0">
                <a:solidFill>
                  <a:schemeClr val="tx1"/>
                </a:solidFill>
                <a:effectLst/>
                <a:latin typeface="+mn-lt"/>
                <a:ea typeface="+mn-ea"/>
                <a:cs typeface="+mn-cs"/>
              </a:rPr>
              <a:t>with an embedding vector representing each of the 3 previous words (words </a:t>
            </a:r>
            <a:r>
              <a:rPr lang="en-US" sz="1200" i="1" kern="1200" dirty="0">
                <a:solidFill>
                  <a:schemeClr val="tx1"/>
                </a:solidFill>
                <a:effectLst/>
                <a:latin typeface="+mn-lt"/>
                <a:ea typeface="+mn-ea"/>
                <a:cs typeface="+mn-cs"/>
              </a:rPr>
              <a:t>wt</a:t>
            </a:r>
            <a:r>
              <a:rPr lang="en-US" sz="1200" kern="1200" dirty="0">
                <a:solidFill>
                  <a:schemeClr val="tx1"/>
                </a:solidFill>
                <a:effectLst/>
                <a:latin typeface="+mn-lt"/>
                <a:ea typeface="+mn-ea"/>
                <a:cs typeface="+mn-cs"/>
              </a:rPr>
              <a:t>−1, </a:t>
            </a:r>
            <a:r>
              <a:rPr lang="en-US" sz="1200" i="1" kern="1200" dirty="0">
                <a:solidFill>
                  <a:schemeClr val="tx1"/>
                </a:solidFill>
                <a:effectLst/>
                <a:latin typeface="+mn-lt"/>
                <a:ea typeface="+mn-ea"/>
                <a:cs typeface="+mn-cs"/>
              </a:rPr>
              <a:t>wt</a:t>
            </a:r>
            <a:r>
              <a:rPr lang="en-US" sz="1200" kern="1200" dirty="0">
                <a:solidFill>
                  <a:schemeClr val="tx1"/>
                </a:solidFill>
                <a:effectLst/>
                <a:latin typeface="+mn-lt"/>
                <a:ea typeface="+mn-ea"/>
                <a:cs typeface="+mn-cs"/>
              </a:rPr>
              <a:t>−2, and </a:t>
            </a:r>
            <a:r>
              <a:rPr lang="en-US" sz="1200" i="1" kern="1200" dirty="0">
                <a:solidFill>
                  <a:schemeClr val="tx1"/>
                </a:solidFill>
                <a:effectLst/>
                <a:latin typeface="+mn-lt"/>
                <a:ea typeface="+mn-ea"/>
                <a:cs typeface="+mn-cs"/>
              </a:rPr>
              <a:t>wt</a:t>
            </a:r>
            <a:r>
              <a:rPr lang="en-US" sz="1200" kern="1200" dirty="0">
                <a:solidFill>
                  <a:schemeClr val="tx1"/>
                </a:solidFill>
                <a:effectLst/>
                <a:latin typeface="+mn-lt"/>
                <a:ea typeface="+mn-ea"/>
                <a:cs typeface="+mn-cs"/>
              </a:rPr>
              <a:t>−3). These 3 vectors are concatenated together to produce </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the input layer of a neural network whose output is a </a:t>
            </a:r>
            <a:r>
              <a:rPr lang="en-US" sz="1200" kern="1200" dirty="0" err="1">
                <a:solidFill>
                  <a:schemeClr val="tx1"/>
                </a:solidFill>
                <a:effectLst/>
                <a:latin typeface="+mn-lt"/>
                <a:ea typeface="+mn-ea"/>
                <a:cs typeface="+mn-cs"/>
              </a:rPr>
              <a:t>softmax</a:t>
            </a:r>
            <a:r>
              <a:rPr lang="en-US" sz="1200" kern="1200" dirty="0">
                <a:solidFill>
                  <a:schemeClr val="tx1"/>
                </a:solidFill>
                <a:effectLst/>
                <a:latin typeface="+mn-lt"/>
                <a:ea typeface="+mn-ea"/>
                <a:cs typeface="+mn-cs"/>
              </a:rPr>
              <a:t> with a probability distribution over words. Thus </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42, the value of output node 42 is the probability of the next word </a:t>
            </a:r>
            <a:r>
              <a:rPr lang="en-US" sz="1200" i="1" kern="1200" dirty="0" err="1">
                <a:solidFill>
                  <a:schemeClr val="tx1"/>
                </a:solidFill>
                <a:effectLst/>
                <a:latin typeface="+mn-lt"/>
                <a:ea typeface="+mn-ea"/>
                <a:cs typeface="+mn-cs"/>
              </a:rPr>
              <a:t>wt</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being </a:t>
            </a:r>
            <a:r>
              <a:rPr lang="en-US" sz="1200" i="1" kern="1200" dirty="0">
                <a:solidFill>
                  <a:schemeClr val="tx1"/>
                </a:solidFill>
                <a:effectLst/>
                <a:latin typeface="+mn-lt"/>
                <a:ea typeface="+mn-ea"/>
                <a:cs typeface="+mn-cs"/>
              </a:rPr>
              <a:t>V</a:t>
            </a:r>
            <a:r>
              <a:rPr lang="en-US" sz="1200" kern="1200" dirty="0">
                <a:solidFill>
                  <a:schemeClr val="tx1"/>
                </a:solidFill>
                <a:effectLst/>
                <a:latin typeface="+mn-lt"/>
                <a:ea typeface="+mn-ea"/>
                <a:cs typeface="+mn-cs"/>
              </a:rPr>
              <a:t>42, the vocabulary word with index 42.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10</a:t>
            </a:fld>
            <a:endParaRPr lang="en-US"/>
          </a:p>
        </p:txBody>
      </p:sp>
    </p:spTree>
    <p:extLst>
      <p:ext uri="{BB962C8B-B14F-4D97-AF65-F5344CB8AC3E}">
        <p14:creationId xmlns:p14="http://schemas.microsoft.com/office/powerpoint/2010/main" val="3430758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17A0AA8E-1892-DCBB-3FF9-4FF3CFA2AC66}"/>
              </a:ext>
            </a:extLst>
          </p:cNvPr>
          <p:cNvSpPr>
            <a:spLocks noGrp="1" noRot="1" noChangeAspect="1" noTextEdit="1"/>
          </p:cNvSpPr>
          <p:nvPr>
            <p:ph type="sldImg"/>
          </p:nvPr>
        </p:nvSpPr>
        <p:spPr>
          <a:xfrm>
            <a:off x="2697163" y="509588"/>
            <a:ext cx="4532312" cy="2549525"/>
          </a:xfrm>
        </p:spPr>
      </p:sp>
      <p:sp>
        <p:nvSpPr>
          <p:cNvPr id="43011" name="Notes Placeholder 2">
            <a:extLst>
              <a:ext uri="{FF2B5EF4-FFF2-40B4-BE49-F238E27FC236}">
                <a16:creationId xmlns:a16="http://schemas.microsoft.com/office/drawing/2014/main" id="{13DEFDE9-293C-781E-21FE-D8B2453030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Roboto" panose="02000000000000000000" pitchFamily="2" charset="0"/>
              </a:rPr>
              <a:t>If we want to incorporate the possible effect of tokens earlier than time step t−(n−1) on xt, we need to increase n. However, the number of model parameters would also increase exponentially with it, as we need to store |V|n numbers for a vocabulary set V. Hence, rather than modeling P(xt∣xt−1,…,xt−n+1) it is preferable to use a latent variable model: </a:t>
            </a:r>
          </a:p>
          <a:p>
            <a:r>
              <a:rPr lang="en-GB" altLang="en-US">
                <a:latin typeface="Roboto" panose="02000000000000000000" pitchFamily="2" charset="0"/>
              </a:rPr>
              <a:t>ht−1 is a </a:t>
            </a:r>
            <a:r>
              <a:rPr lang="en-GB" altLang="en-US" i="1">
                <a:latin typeface="Roboto" panose="02000000000000000000" pitchFamily="2" charset="0"/>
              </a:rPr>
              <a:t>hidden state</a:t>
            </a:r>
            <a:r>
              <a:rPr lang="en-GB" altLang="en-US">
                <a:latin typeface="Roboto" panose="02000000000000000000" pitchFamily="2" charset="0"/>
              </a:rPr>
              <a:t> that stores the sequence information up to time step t−1.</a:t>
            </a: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Self supervision: </a:t>
            </a:r>
            <a:r>
              <a:rPr lang="en-US" b="0" dirty="0"/>
              <a:t> We are not tagging the sequence and the sequence itself is helping for the next word prediction.</a:t>
            </a:r>
          </a:p>
          <a:p>
            <a:r>
              <a:rPr lang="en-US" b="1" dirty="0"/>
              <a:t>Teacher Forcing </a:t>
            </a:r>
          </a:p>
          <a:p>
            <a:endParaRPr lang="en-US" b="0" dirty="0"/>
          </a:p>
          <a:p>
            <a:endParaRPr lang="en-US" b="1" dirty="0"/>
          </a:p>
        </p:txBody>
      </p:sp>
      <p:sp>
        <p:nvSpPr>
          <p:cNvPr id="4" name="Slide Number Placeholder 3"/>
          <p:cNvSpPr>
            <a:spLocks noGrp="1"/>
          </p:cNvSpPr>
          <p:nvPr>
            <p:ph type="sldNum" sz="quarter" idx="5"/>
          </p:nvPr>
        </p:nvSpPr>
        <p:spPr/>
        <p:txBody>
          <a:bodyPr/>
          <a:lstStyle/>
          <a:p>
            <a:fld id="{CC0ADB8C-EADB-49E1-8A06-682A939944AC}" type="slidenum">
              <a:rPr lang="en-US" smtClean="0"/>
              <a:t>21</a:t>
            </a:fld>
            <a:endParaRPr lang="en-US"/>
          </a:p>
        </p:txBody>
      </p:sp>
    </p:spTree>
    <p:extLst>
      <p:ext uri="{BB962C8B-B14F-4D97-AF65-F5344CB8AC3E}">
        <p14:creationId xmlns:p14="http://schemas.microsoft.com/office/powerpoint/2010/main" val="1429856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Sample a word in the output from the </a:t>
            </a:r>
            <a:r>
              <a:rPr lang="en-GB" u="none" dirty="0" err="1"/>
              <a:t>softmax</a:t>
            </a:r>
            <a:r>
              <a:rPr lang="en-GB" u="none" dirty="0"/>
              <a:t> distribution that results from using the beginning of sentence marker, </a:t>
            </a:r>
            <a:r>
              <a:rPr lang="en-GB" u="none" strike="sngStrike" dirty="0"/>
              <a:t>, as the first input. </a:t>
            </a:r>
          </a:p>
          <a:p>
            <a:r>
              <a:rPr lang="en-GB" u="none" strike="sngStrike" dirty="0"/>
              <a:t>• Use the word embedding for that first word as the input to the network at the next time step, and then sample the next word in the same fashion. </a:t>
            </a:r>
          </a:p>
          <a:p>
            <a:r>
              <a:rPr lang="en-GB" u="none" strike="sngStrike" dirty="0"/>
              <a:t>• Continue generating until the end of sentence marker, </a:t>
            </a:r>
            <a:r>
              <a:rPr lang="en-GB" u="none" dirty="0"/>
              <a:t>, is sampled or a fixed length limit is reached.</a:t>
            </a:r>
            <a:endParaRPr lang="en-US" u="none" dirty="0"/>
          </a:p>
        </p:txBody>
      </p:sp>
      <p:sp>
        <p:nvSpPr>
          <p:cNvPr id="4" name="Slide Number Placeholder 3"/>
          <p:cNvSpPr>
            <a:spLocks noGrp="1"/>
          </p:cNvSpPr>
          <p:nvPr>
            <p:ph type="sldNum" sz="quarter" idx="5"/>
          </p:nvPr>
        </p:nvSpPr>
        <p:spPr/>
        <p:txBody>
          <a:bodyPr/>
          <a:lstStyle/>
          <a:p>
            <a:fld id="{CC0ADB8C-EADB-49E1-8A06-682A939944AC}" type="slidenum">
              <a:rPr lang="en-US" smtClean="0"/>
              <a:t>24</a:t>
            </a:fld>
            <a:endParaRPr lang="en-US"/>
          </a:p>
        </p:txBody>
      </p:sp>
    </p:spTree>
    <p:extLst>
      <p:ext uri="{BB962C8B-B14F-4D97-AF65-F5344CB8AC3E}">
        <p14:creationId xmlns:p14="http://schemas.microsoft.com/office/powerpoint/2010/main" val="3877041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730F0BA4-E8EC-660E-95AD-602D3512EFAF}"/>
              </a:ext>
            </a:extLst>
          </p:cNvPr>
          <p:cNvSpPr>
            <a:spLocks noGrp="1"/>
          </p:cNvSpPr>
          <p:nvPr>
            <p:ph type="sldNum" sz="quarter" idx="10"/>
          </p:nvPr>
        </p:nvSpPr>
        <p:spPr/>
        <p:txBody>
          <a:bodyPr/>
          <a:lstStyle>
            <a:lvl1pPr>
              <a:defRPr/>
            </a:lvl1pPr>
          </a:lstStyle>
          <a:p>
            <a:pPr>
              <a:defRPr/>
            </a:pPr>
            <a:fld id="{E280EDEE-1EE3-4302-825D-A5232A33AF1C}" type="slidenum">
              <a:rPr lang="en-US" altLang="en-US"/>
              <a:pPr>
                <a:defRPr/>
              </a:pPr>
              <a:t>‹#›</a:t>
            </a:fld>
            <a:endParaRPr lang="en-US" altLang="en-US"/>
          </a:p>
        </p:txBody>
      </p:sp>
    </p:spTree>
    <p:extLst>
      <p:ext uri="{BB962C8B-B14F-4D97-AF65-F5344CB8AC3E}">
        <p14:creationId xmlns:p14="http://schemas.microsoft.com/office/powerpoint/2010/main" val="353871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16BE5051-A90C-1AF1-A3D0-A4F2E9C4DB15}"/>
              </a:ext>
            </a:extLst>
          </p:cNvPr>
          <p:cNvSpPr>
            <a:spLocks noGrp="1"/>
          </p:cNvSpPr>
          <p:nvPr>
            <p:ph type="sldNum" sz="quarter" idx="10"/>
          </p:nvPr>
        </p:nvSpPr>
        <p:spPr/>
        <p:txBody>
          <a:bodyPr/>
          <a:lstStyle>
            <a:lvl1pPr>
              <a:defRPr/>
            </a:lvl1pPr>
          </a:lstStyle>
          <a:p>
            <a:pPr>
              <a:defRPr/>
            </a:pPr>
            <a:fld id="{55E01704-D7F5-4255-AF62-444381711FEB}" type="slidenum">
              <a:rPr lang="en-US" altLang="en-US"/>
              <a:pPr>
                <a:defRPr/>
              </a:pPr>
              <a:t>‹#›</a:t>
            </a:fld>
            <a:endParaRPr lang="en-US" altLang="en-US"/>
          </a:p>
        </p:txBody>
      </p:sp>
    </p:spTree>
    <p:extLst>
      <p:ext uri="{BB962C8B-B14F-4D97-AF65-F5344CB8AC3E}">
        <p14:creationId xmlns:p14="http://schemas.microsoft.com/office/powerpoint/2010/main" val="3987883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700" y="114300"/>
            <a:ext cx="2055813" cy="44481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0675" y="114300"/>
            <a:ext cx="6016625" cy="44481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041AB2E-698C-2FD9-D5BD-E9FAF883BC64}"/>
              </a:ext>
            </a:extLst>
          </p:cNvPr>
          <p:cNvSpPr>
            <a:spLocks noGrp="1"/>
          </p:cNvSpPr>
          <p:nvPr>
            <p:ph type="sldNum" sz="quarter" idx="10"/>
          </p:nvPr>
        </p:nvSpPr>
        <p:spPr/>
        <p:txBody>
          <a:bodyPr/>
          <a:lstStyle>
            <a:lvl1pPr>
              <a:defRPr/>
            </a:lvl1pPr>
          </a:lstStyle>
          <a:p>
            <a:pPr>
              <a:defRPr/>
            </a:pPr>
            <a:fld id="{D3E7991C-CBE6-4ECC-A02B-1F970F35C552}" type="slidenum">
              <a:rPr lang="en-US" altLang="en-US"/>
              <a:pPr>
                <a:defRPr/>
              </a:pPr>
              <a:t>‹#›</a:t>
            </a:fld>
            <a:endParaRPr lang="en-US" altLang="en-US"/>
          </a:p>
        </p:txBody>
      </p:sp>
    </p:spTree>
    <p:extLst>
      <p:ext uri="{BB962C8B-B14F-4D97-AF65-F5344CB8AC3E}">
        <p14:creationId xmlns:p14="http://schemas.microsoft.com/office/powerpoint/2010/main" val="151080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0ADF4ACB-4690-4B6D-57C3-69CFFAC90C81}"/>
              </a:ext>
            </a:extLst>
          </p:cNvPr>
          <p:cNvSpPr>
            <a:spLocks noGrp="1"/>
          </p:cNvSpPr>
          <p:nvPr>
            <p:ph type="sldNum" sz="quarter" idx="10"/>
          </p:nvPr>
        </p:nvSpPr>
        <p:spPr/>
        <p:txBody>
          <a:bodyPr/>
          <a:lstStyle>
            <a:lvl1pPr>
              <a:defRPr/>
            </a:lvl1pPr>
          </a:lstStyle>
          <a:p>
            <a:pPr>
              <a:defRPr/>
            </a:pPr>
            <a:fld id="{FB629E6C-91AC-4FDB-9D1F-2AA2F79540ED}" type="slidenum">
              <a:rPr lang="en-US" altLang="en-US"/>
              <a:pPr>
                <a:defRPr/>
              </a:pPr>
              <a:t>‹#›</a:t>
            </a:fld>
            <a:endParaRPr lang="en-US" altLang="en-US"/>
          </a:p>
        </p:txBody>
      </p:sp>
    </p:spTree>
    <p:extLst>
      <p:ext uri="{BB962C8B-B14F-4D97-AF65-F5344CB8AC3E}">
        <p14:creationId xmlns:p14="http://schemas.microsoft.com/office/powerpoint/2010/main" val="4255328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370013"/>
            <a:ext cx="7886700" cy="326231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C2109C4-BD78-A676-CC40-8CC0C7B69D81}"/>
              </a:ext>
            </a:extLst>
          </p:cNvPr>
          <p:cNvSpPr>
            <a:spLocks noGrp="1"/>
          </p:cNvSpPr>
          <p:nvPr>
            <p:ph type="sldNum" sz="quarter" idx="10"/>
          </p:nvPr>
        </p:nvSpPr>
        <p:spPr/>
        <p:txBody>
          <a:bodyPr/>
          <a:lstStyle>
            <a:lvl1pPr>
              <a:defRPr/>
            </a:lvl1pPr>
          </a:lstStyle>
          <a:p>
            <a:pPr>
              <a:defRPr/>
            </a:pPr>
            <a:fld id="{63F2465C-822C-4154-8F25-F3C13E3F6B0D}" type="slidenum">
              <a:rPr lang="en-US" altLang="en-US"/>
              <a:pPr>
                <a:defRPr/>
              </a:pPr>
              <a:t>‹#›</a:t>
            </a:fld>
            <a:endParaRPr lang="en-US" altLang="en-US"/>
          </a:p>
        </p:txBody>
      </p:sp>
    </p:spTree>
    <p:extLst>
      <p:ext uri="{BB962C8B-B14F-4D97-AF65-F5344CB8AC3E}">
        <p14:creationId xmlns:p14="http://schemas.microsoft.com/office/powerpoint/2010/main" val="2705990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Slide Number Placeholder 3">
            <a:extLst>
              <a:ext uri="{FF2B5EF4-FFF2-40B4-BE49-F238E27FC236}">
                <a16:creationId xmlns:a16="http://schemas.microsoft.com/office/drawing/2014/main" id="{8BF0E9CB-004B-C32F-B2A3-FE1ED260D2FE}"/>
              </a:ext>
            </a:extLst>
          </p:cNvPr>
          <p:cNvSpPr>
            <a:spLocks noGrp="1"/>
          </p:cNvSpPr>
          <p:nvPr>
            <p:ph type="sldNum" sz="quarter" idx="10"/>
          </p:nvPr>
        </p:nvSpPr>
        <p:spPr/>
        <p:txBody>
          <a:bodyPr/>
          <a:lstStyle>
            <a:lvl1pPr>
              <a:defRPr/>
            </a:lvl1pPr>
          </a:lstStyle>
          <a:p>
            <a:pPr>
              <a:defRPr/>
            </a:pPr>
            <a:fld id="{C978F096-D4FE-4E29-ABA7-DE4303DE7098}" type="slidenum">
              <a:rPr lang="en-US" altLang="en-US"/>
              <a:pPr>
                <a:defRPr/>
              </a:pPr>
              <a:t>‹#›</a:t>
            </a:fld>
            <a:endParaRPr lang="en-US" altLang="en-US"/>
          </a:p>
        </p:txBody>
      </p:sp>
    </p:spTree>
    <p:extLst>
      <p:ext uri="{BB962C8B-B14F-4D97-AF65-F5344CB8AC3E}">
        <p14:creationId xmlns:p14="http://schemas.microsoft.com/office/powerpoint/2010/main" val="267751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57C81E27-8458-5F81-CE21-ED0526288B82}"/>
              </a:ext>
            </a:extLst>
          </p:cNvPr>
          <p:cNvSpPr>
            <a:spLocks noGrp="1"/>
          </p:cNvSpPr>
          <p:nvPr>
            <p:ph type="sldNum" sz="quarter" idx="10"/>
          </p:nvPr>
        </p:nvSpPr>
        <p:spPr/>
        <p:txBody>
          <a:bodyPr/>
          <a:lstStyle>
            <a:lvl1pPr>
              <a:defRPr/>
            </a:lvl1pPr>
          </a:lstStyle>
          <a:p>
            <a:pPr>
              <a:defRPr/>
            </a:pPr>
            <a:fld id="{51BA8436-9071-4A50-BA69-136C3E3403CA}" type="slidenum">
              <a:rPr lang="en-US" altLang="en-US"/>
              <a:pPr>
                <a:defRPr/>
              </a:pPr>
              <a:t>‹#›</a:t>
            </a:fld>
            <a:endParaRPr lang="en-US" altLang="en-US"/>
          </a:p>
        </p:txBody>
      </p:sp>
    </p:spTree>
    <p:extLst>
      <p:ext uri="{BB962C8B-B14F-4D97-AF65-F5344CB8AC3E}">
        <p14:creationId xmlns:p14="http://schemas.microsoft.com/office/powerpoint/2010/main" val="2744089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1879600"/>
            <a:ext cx="3868737" cy="276225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1879600"/>
            <a:ext cx="3887788" cy="276225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85D673A6-8FA9-2779-C22C-94ED7762B542}"/>
              </a:ext>
            </a:extLst>
          </p:cNvPr>
          <p:cNvSpPr>
            <a:spLocks noGrp="1"/>
          </p:cNvSpPr>
          <p:nvPr>
            <p:ph type="sldNum" sz="quarter" idx="10"/>
          </p:nvPr>
        </p:nvSpPr>
        <p:spPr/>
        <p:txBody>
          <a:bodyPr/>
          <a:lstStyle>
            <a:lvl1pPr>
              <a:defRPr/>
            </a:lvl1pPr>
          </a:lstStyle>
          <a:p>
            <a:pPr>
              <a:defRPr/>
            </a:pPr>
            <a:fld id="{513906B4-1BC8-46F3-889B-158CE2E00FD5}" type="slidenum">
              <a:rPr lang="en-US" altLang="en-US"/>
              <a:pPr>
                <a:defRPr/>
              </a:pPr>
              <a:t>‹#›</a:t>
            </a:fld>
            <a:endParaRPr lang="en-US" altLang="en-US"/>
          </a:p>
        </p:txBody>
      </p:sp>
    </p:spTree>
    <p:extLst>
      <p:ext uri="{BB962C8B-B14F-4D97-AF65-F5344CB8AC3E}">
        <p14:creationId xmlns:p14="http://schemas.microsoft.com/office/powerpoint/2010/main" val="1462901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E12FB8AC-517B-DD95-334B-FA84B71B2264}"/>
              </a:ext>
            </a:extLst>
          </p:cNvPr>
          <p:cNvSpPr>
            <a:spLocks noGrp="1"/>
          </p:cNvSpPr>
          <p:nvPr>
            <p:ph type="sldNum" sz="quarter" idx="10"/>
          </p:nvPr>
        </p:nvSpPr>
        <p:spPr/>
        <p:txBody>
          <a:bodyPr/>
          <a:lstStyle>
            <a:lvl1pPr>
              <a:defRPr/>
            </a:lvl1pPr>
          </a:lstStyle>
          <a:p>
            <a:pPr>
              <a:defRPr/>
            </a:pPr>
            <a:fld id="{32B22B89-296D-437F-B130-FB5358D0F169}" type="slidenum">
              <a:rPr lang="en-US" altLang="en-US"/>
              <a:pPr>
                <a:defRPr/>
              </a:pPr>
              <a:t>‹#›</a:t>
            </a:fld>
            <a:endParaRPr lang="en-US" altLang="en-US"/>
          </a:p>
        </p:txBody>
      </p:sp>
    </p:spTree>
    <p:extLst>
      <p:ext uri="{BB962C8B-B14F-4D97-AF65-F5344CB8AC3E}">
        <p14:creationId xmlns:p14="http://schemas.microsoft.com/office/powerpoint/2010/main" val="333132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46BD00-BE2B-5F4A-480A-061D5B1BB5FB}"/>
              </a:ext>
            </a:extLst>
          </p:cNvPr>
          <p:cNvSpPr>
            <a:spLocks noGrp="1"/>
          </p:cNvSpPr>
          <p:nvPr>
            <p:ph type="sldNum" sz="quarter" idx="10"/>
          </p:nvPr>
        </p:nvSpPr>
        <p:spPr/>
        <p:txBody>
          <a:bodyPr/>
          <a:lstStyle>
            <a:lvl1pPr>
              <a:defRPr/>
            </a:lvl1pPr>
          </a:lstStyle>
          <a:p>
            <a:pPr>
              <a:defRPr/>
            </a:pPr>
            <a:fld id="{745DBE6F-3E23-4BD7-B54B-AAFE3C718AAE}" type="slidenum">
              <a:rPr lang="en-US" altLang="en-US"/>
              <a:pPr>
                <a:defRPr/>
              </a:pPr>
              <a:t>‹#›</a:t>
            </a:fld>
            <a:endParaRPr lang="en-US" altLang="en-US"/>
          </a:p>
        </p:txBody>
      </p:sp>
    </p:spTree>
    <p:extLst>
      <p:ext uri="{BB962C8B-B14F-4D97-AF65-F5344CB8AC3E}">
        <p14:creationId xmlns:p14="http://schemas.microsoft.com/office/powerpoint/2010/main" val="3230351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a:extLst>
              <a:ext uri="{FF2B5EF4-FFF2-40B4-BE49-F238E27FC236}">
                <a16:creationId xmlns:a16="http://schemas.microsoft.com/office/drawing/2014/main" id="{C4149A03-B581-101E-9EEE-67BF56AB2DED}"/>
              </a:ext>
            </a:extLst>
          </p:cNvPr>
          <p:cNvSpPr>
            <a:spLocks noGrp="1"/>
          </p:cNvSpPr>
          <p:nvPr>
            <p:ph type="sldNum" sz="quarter" idx="10"/>
          </p:nvPr>
        </p:nvSpPr>
        <p:spPr/>
        <p:txBody>
          <a:bodyPr/>
          <a:lstStyle>
            <a:lvl1pPr>
              <a:defRPr/>
            </a:lvl1pPr>
          </a:lstStyle>
          <a:p>
            <a:pPr>
              <a:defRPr/>
            </a:pPr>
            <a:fld id="{42EB4452-F38C-4387-AC7C-744F140EF339}" type="slidenum">
              <a:rPr lang="en-US" altLang="en-US"/>
              <a:pPr>
                <a:defRPr/>
              </a:pPr>
              <a:t>‹#›</a:t>
            </a:fld>
            <a:endParaRPr lang="en-US" altLang="en-US"/>
          </a:p>
        </p:txBody>
      </p:sp>
    </p:spTree>
    <p:extLst>
      <p:ext uri="{BB962C8B-B14F-4D97-AF65-F5344CB8AC3E}">
        <p14:creationId xmlns:p14="http://schemas.microsoft.com/office/powerpoint/2010/main" val="171888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E28A21C8-BAEC-BF9E-4C10-0480098B8A2C}"/>
              </a:ext>
            </a:extLst>
          </p:cNvPr>
          <p:cNvSpPr>
            <a:spLocks noGrp="1"/>
          </p:cNvSpPr>
          <p:nvPr>
            <p:ph type="sldNum" sz="quarter" idx="10"/>
          </p:nvPr>
        </p:nvSpPr>
        <p:spPr/>
        <p:txBody>
          <a:bodyPr/>
          <a:lstStyle>
            <a:lvl1pPr>
              <a:defRPr/>
            </a:lvl1pPr>
          </a:lstStyle>
          <a:p>
            <a:pPr>
              <a:defRPr/>
            </a:pPr>
            <a:fld id="{70DB24AB-6614-4258-99E6-89A13C68FDD8}" type="slidenum">
              <a:rPr lang="en-US" altLang="en-US"/>
              <a:pPr>
                <a:defRPr/>
              </a:pPr>
              <a:t>‹#›</a:t>
            </a:fld>
            <a:endParaRPr lang="en-US" altLang="en-US"/>
          </a:p>
        </p:txBody>
      </p:sp>
    </p:spTree>
    <p:extLst>
      <p:ext uri="{BB962C8B-B14F-4D97-AF65-F5344CB8AC3E}">
        <p14:creationId xmlns:p14="http://schemas.microsoft.com/office/powerpoint/2010/main" val="3718201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panose="020B0604020202020204" pitchFamily="34" charset="0"/>
            </a:endParaRPr>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a:extLst>
              <a:ext uri="{FF2B5EF4-FFF2-40B4-BE49-F238E27FC236}">
                <a16:creationId xmlns:a16="http://schemas.microsoft.com/office/drawing/2014/main" id="{644FB2C9-1B58-F8C1-D76C-87D5FAA7F969}"/>
              </a:ext>
            </a:extLst>
          </p:cNvPr>
          <p:cNvSpPr>
            <a:spLocks noGrp="1"/>
          </p:cNvSpPr>
          <p:nvPr>
            <p:ph type="sldNum" sz="quarter" idx="10"/>
          </p:nvPr>
        </p:nvSpPr>
        <p:spPr/>
        <p:txBody>
          <a:bodyPr/>
          <a:lstStyle>
            <a:lvl1pPr>
              <a:defRPr/>
            </a:lvl1pPr>
          </a:lstStyle>
          <a:p>
            <a:pPr>
              <a:defRPr/>
            </a:pPr>
            <a:fld id="{90A520A4-36D2-4E0C-B08C-C0A7FD8E0051}" type="slidenum">
              <a:rPr lang="en-US" altLang="en-US"/>
              <a:pPr>
                <a:defRPr/>
              </a:pPr>
              <a:t>‹#›</a:t>
            </a:fld>
            <a:endParaRPr lang="en-US" altLang="en-US"/>
          </a:p>
        </p:txBody>
      </p:sp>
    </p:spTree>
    <p:extLst>
      <p:ext uri="{BB962C8B-B14F-4D97-AF65-F5344CB8AC3E}">
        <p14:creationId xmlns:p14="http://schemas.microsoft.com/office/powerpoint/2010/main" val="28140849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370013"/>
            <a:ext cx="7886700" cy="3262312"/>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9209FB53-4DDE-556D-FF26-77D8C09667BE}"/>
              </a:ext>
            </a:extLst>
          </p:cNvPr>
          <p:cNvSpPr>
            <a:spLocks noGrp="1"/>
          </p:cNvSpPr>
          <p:nvPr>
            <p:ph type="sldNum" sz="quarter" idx="10"/>
          </p:nvPr>
        </p:nvSpPr>
        <p:spPr/>
        <p:txBody>
          <a:bodyPr/>
          <a:lstStyle>
            <a:lvl1pPr>
              <a:defRPr/>
            </a:lvl1pPr>
          </a:lstStyle>
          <a:p>
            <a:pPr>
              <a:defRPr/>
            </a:pPr>
            <a:fld id="{11478FB3-0873-4598-85BF-A771FD00DB4B}" type="slidenum">
              <a:rPr lang="en-US" altLang="en-US"/>
              <a:pPr>
                <a:defRPr/>
              </a:pPr>
              <a:t>‹#›</a:t>
            </a:fld>
            <a:endParaRPr lang="en-US" altLang="en-US"/>
          </a:p>
        </p:txBody>
      </p:sp>
    </p:spTree>
    <p:extLst>
      <p:ext uri="{BB962C8B-B14F-4D97-AF65-F5344CB8AC3E}">
        <p14:creationId xmlns:p14="http://schemas.microsoft.com/office/powerpoint/2010/main" val="549357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0CB5D42-E48D-10F5-65CF-0C70D3755B02}"/>
              </a:ext>
            </a:extLst>
          </p:cNvPr>
          <p:cNvSpPr>
            <a:spLocks noGrp="1"/>
          </p:cNvSpPr>
          <p:nvPr>
            <p:ph type="sldNum" sz="quarter" idx="10"/>
          </p:nvPr>
        </p:nvSpPr>
        <p:spPr/>
        <p:txBody>
          <a:bodyPr/>
          <a:lstStyle>
            <a:lvl1pPr>
              <a:defRPr/>
            </a:lvl1pPr>
          </a:lstStyle>
          <a:p>
            <a:pPr>
              <a:defRPr/>
            </a:pPr>
            <a:fld id="{3BBC6194-481F-48E8-AFB7-197FBC6C2688}" type="slidenum">
              <a:rPr lang="en-US" altLang="en-US"/>
              <a:pPr>
                <a:defRPr/>
              </a:pPr>
              <a:t>‹#›</a:t>
            </a:fld>
            <a:endParaRPr lang="en-US" altLang="en-US"/>
          </a:p>
        </p:txBody>
      </p:sp>
    </p:spTree>
    <p:extLst>
      <p:ext uri="{BB962C8B-B14F-4D97-AF65-F5344CB8AC3E}">
        <p14:creationId xmlns:p14="http://schemas.microsoft.com/office/powerpoint/2010/main" val="3660434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Slide Number Placeholder 3">
            <a:extLst>
              <a:ext uri="{FF2B5EF4-FFF2-40B4-BE49-F238E27FC236}">
                <a16:creationId xmlns:a16="http://schemas.microsoft.com/office/drawing/2014/main" id="{C7BAD0C8-1A7F-E852-18F6-382F9A4D683C}"/>
              </a:ext>
            </a:extLst>
          </p:cNvPr>
          <p:cNvSpPr>
            <a:spLocks noGrp="1"/>
          </p:cNvSpPr>
          <p:nvPr>
            <p:ph type="sldNum" sz="quarter" idx="10"/>
          </p:nvPr>
        </p:nvSpPr>
        <p:spPr/>
        <p:txBody>
          <a:bodyPr/>
          <a:lstStyle>
            <a:lvl1pPr>
              <a:defRPr/>
            </a:lvl1pPr>
          </a:lstStyle>
          <a:p>
            <a:pPr>
              <a:defRPr/>
            </a:pPr>
            <a:fld id="{F68EE522-64DE-48FC-AD89-DBB64947E45E}" type="slidenum">
              <a:rPr lang="en-US" altLang="en-US"/>
              <a:pPr>
                <a:defRPr/>
              </a:pPr>
              <a:t>‹#›</a:t>
            </a:fld>
            <a:endParaRPr lang="en-US" altLang="en-US"/>
          </a:p>
        </p:txBody>
      </p:sp>
    </p:spTree>
    <p:extLst>
      <p:ext uri="{BB962C8B-B14F-4D97-AF65-F5344CB8AC3E}">
        <p14:creationId xmlns:p14="http://schemas.microsoft.com/office/powerpoint/2010/main" val="275978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39725" y="1008063"/>
            <a:ext cx="4025900" cy="3554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18025" y="1008063"/>
            <a:ext cx="4027488" cy="3554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F4BA3864-7286-9A2F-CA64-E1FA01A81BA2}"/>
              </a:ext>
            </a:extLst>
          </p:cNvPr>
          <p:cNvSpPr>
            <a:spLocks noGrp="1"/>
          </p:cNvSpPr>
          <p:nvPr>
            <p:ph type="sldNum" sz="quarter" idx="10"/>
          </p:nvPr>
        </p:nvSpPr>
        <p:spPr/>
        <p:txBody>
          <a:bodyPr/>
          <a:lstStyle>
            <a:lvl1pPr>
              <a:defRPr/>
            </a:lvl1pPr>
          </a:lstStyle>
          <a:p>
            <a:pPr>
              <a:defRPr/>
            </a:pPr>
            <a:fld id="{150CF553-4153-4BF9-B981-C16D75B87B8A}" type="slidenum">
              <a:rPr lang="en-US" altLang="en-US"/>
              <a:pPr>
                <a:defRPr/>
              </a:pPr>
              <a:t>‹#›</a:t>
            </a:fld>
            <a:endParaRPr lang="en-US" altLang="en-US"/>
          </a:p>
        </p:txBody>
      </p:sp>
    </p:spTree>
    <p:extLst>
      <p:ext uri="{BB962C8B-B14F-4D97-AF65-F5344CB8AC3E}">
        <p14:creationId xmlns:p14="http://schemas.microsoft.com/office/powerpoint/2010/main" val="1063052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4FBE9C1E-0FC1-D288-36B6-418BD0384AD9}"/>
              </a:ext>
            </a:extLst>
          </p:cNvPr>
          <p:cNvSpPr>
            <a:spLocks noGrp="1"/>
          </p:cNvSpPr>
          <p:nvPr>
            <p:ph type="sldNum" sz="quarter" idx="10"/>
          </p:nvPr>
        </p:nvSpPr>
        <p:spPr/>
        <p:txBody>
          <a:bodyPr/>
          <a:lstStyle>
            <a:lvl1pPr>
              <a:defRPr/>
            </a:lvl1pPr>
          </a:lstStyle>
          <a:p>
            <a:pPr>
              <a:defRPr/>
            </a:pPr>
            <a:fld id="{47A2BD18-819A-42D1-B357-DB17A5A9E6A5}" type="slidenum">
              <a:rPr lang="en-US" altLang="en-US"/>
              <a:pPr>
                <a:defRPr/>
              </a:pPr>
              <a:t>‹#›</a:t>
            </a:fld>
            <a:endParaRPr lang="en-US" altLang="en-US"/>
          </a:p>
        </p:txBody>
      </p:sp>
    </p:spTree>
    <p:extLst>
      <p:ext uri="{BB962C8B-B14F-4D97-AF65-F5344CB8AC3E}">
        <p14:creationId xmlns:p14="http://schemas.microsoft.com/office/powerpoint/2010/main" val="246134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38034D2-D2E5-1407-F971-B67F87822A61}"/>
              </a:ext>
            </a:extLst>
          </p:cNvPr>
          <p:cNvSpPr>
            <a:spLocks noGrp="1"/>
          </p:cNvSpPr>
          <p:nvPr>
            <p:ph type="sldNum" sz="quarter" idx="10"/>
          </p:nvPr>
        </p:nvSpPr>
        <p:spPr/>
        <p:txBody>
          <a:bodyPr/>
          <a:lstStyle>
            <a:lvl1pPr>
              <a:defRPr/>
            </a:lvl1pPr>
          </a:lstStyle>
          <a:p>
            <a:pPr>
              <a:defRPr/>
            </a:pPr>
            <a:fld id="{BFE765A3-F61F-44B3-A8D9-920C771E4707}" type="slidenum">
              <a:rPr lang="en-US" altLang="en-US"/>
              <a:pPr>
                <a:defRPr/>
              </a:pPr>
              <a:t>‹#›</a:t>
            </a:fld>
            <a:endParaRPr lang="en-US" altLang="en-US"/>
          </a:p>
        </p:txBody>
      </p:sp>
    </p:spTree>
    <p:extLst>
      <p:ext uri="{BB962C8B-B14F-4D97-AF65-F5344CB8AC3E}">
        <p14:creationId xmlns:p14="http://schemas.microsoft.com/office/powerpoint/2010/main" val="205098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48025A-0AC8-1E43-FAE9-BD1ACB48FAA9}"/>
              </a:ext>
            </a:extLst>
          </p:cNvPr>
          <p:cNvSpPr>
            <a:spLocks noGrp="1"/>
          </p:cNvSpPr>
          <p:nvPr>
            <p:ph type="sldNum" sz="quarter" idx="10"/>
          </p:nvPr>
        </p:nvSpPr>
        <p:spPr/>
        <p:txBody>
          <a:bodyPr/>
          <a:lstStyle>
            <a:lvl1pPr>
              <a:defRPr/>
            </a:lvl1pPr>
          </a:lstStyle>
          <a:p>
            <a:pPr>
              <a:defRPr/>
            </a:pPr>
            <a:fld id="{C1AF4DF1-090C-4260-B65E-D4001DF99DC2}" type="slidenum">
              <a:rPr lang="en-US" altLang="en-US"/>
              <a:pPr>
                <a:defRPr/>
              </a:pPr>
              <a:t>‹#›</a:t>
            </a:fld>
            <a:endParaRPr lang="en-US" altLang="en-US"/>
          </a:p>
        </p:txBody>
      </p:sp>
    </p:spTree>
    <p:extLst>
      <p:ext uri="{BB962C8B-B14F-4D97-AF65-F5344CB8AC3E}">
        <p14:creationId xmlns:p14="http://schemas.microsoft.com/office/powerpoint/2010/main" val="413590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a:extLst>
              <a:ext uri="{FF2B5EF4-FFF2-40B4-BE49-F238E27FC236}">
                <a16:creationId xmlns:a16="http://schemas.microsoft.com/office/drawing/2014/main" id="{12C4023B-D1CB-84A7-3680-6F0586354E10}"/>
              </a:ext>
            </a:extLst>
          </p:cNvPr>
          <p:cNvSpPr>
            <a:spLocks noGrp="1"/>
          </p:cNvSpPr>
          <p:nvPr>
            <p:ph type="sldNum" sz="quarter" idx="10"/>
          </p:nvPr>
        </p:nvSpPr>
        <p:spPr/>
        <p:txBody>
          <a:bodyPr/>
          <a:lstStyle>
            <a:lvl1pPr>
              <a:defRPr/>
            </a:lvl1pPr>
          </a:lstStyle>
          <a:p>
            <a:pPr>
              <a:defRPr/>
            </a:pPr>
            <a:fld id="{75D4F73C-E96C-40EB-9277-7CCD71166CE6}" type="slidenum">
              <a:rPr lang="en-US" altLang="en-US"/>
              <a:pPr>
                <a:defRPr/>
              </a:pPr>
              <a:t>‹#›</a:t>
            </a:fld>
            <a:endParaRPr lang="en-US" altLang="en-US"/>
          </a:p>
        </p:txBody>
      </p:sp>
    </p:spTree>
    <p:extLst>
      <p:ext uri="{BB962C8B-B14F-4D97-AF65-F5344CB8AC3E}">
        <p14:creationId xmlns:p14="http://schemas.microsoft.com/office/powerpoint/2010/main" val="86157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Arial" panose="020B0604020202020204" pitchFamily="34" charset="0"/>
            </a:endParaRP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a:extLst>
              <a:ext uri="{FF2B5EF4-FFF2-40B4-BE49-F238E27FC236}">
                <a16:creationId xmlns:a16="http://schemas.microsoft.com/office/drawing/2014/main" id="{F628821F-8A9E-0444-623B-543529706DCC}"/>
              </a:ext>
            </a:extLst>
          </p:cNvPr>
          <p:cNvSpPr>
            <a:spLocks noGrp="1"/>
          </p:cNvSpPr>
          <p:nvPr>
            <p:ph type="sldNum" sz="quarter" idx="10"/>
          </p:nvPr>
        </p:nvSpPr>
        <p:spPr/>
        <p:txBody>
          <a:bodyPr/>
          <a:lstStyle>
            <a:lvl1pPr>
              <a:defRPr/>
            </a:lvl1pPr>
          </a:lstStyle>
          <a:p>
            <a:pPr>
              <a:defRPr/>
            </a:pPr>
            <a:fld id="{501F407E-5213-4316-95C5-19D0C18A7C1A}" type="slidenum">
              <a:rPr lang="en-US" altLang="en-US"/>
              <a:pPr>
                <a:defRPr/>
              </a:pPr>
              <a:t>‹#›</a:t>
            </a:fld>
            <a:endParaRPr lang="en-US" altLang="en-US"/>
          </a:p>
        </p:txBody>
      </p:sp>
    </p:spTree>
    <p:extLst>
      <p:ext uri="{BB962C8B-B14F-4D97-AF65-F5344CB8AC3E}">
        <p14:creationId xmlns:p14="http://schemas.microsoft.com/office/powerpoint/2010/main" val="205558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03FFF7C5-90B0-6822-2FEC-57B2A7CB3A15}"/>
              </a:ext>
            </a:extLst>
          </p:cNvPr>
          <p:cNvSpPr>
            <a:spLocks noGrp="1"/>
          </p:cNvSpPr>
          <p:nvPr>
            <p:ph type="title"/>
          </p:nvPr>
        </p:nvSpPr>
        <p:spPr bwMode="auto">
          <a:xfrm>
            <a:off x="320675" y="114300"/>
            <a:ext cx="8205788"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t" anchorCtr="0" compatLnSpc="1">
            <a:prstTxWarp prst="textNoShape">
              <a:avLst/>
            </a:prstTxWarp>
          </a:bodyPr>
          <a:lstStyle/>
          <a:p>
            <a:pPr lvl="0"/>
            <a:r>
              <a:rPr lang="en-US" altLang="en-US">
                <a:sym typeface="Arial" panose="020B0604020202020204" pitchFamily="34" charset="0"/>
              </a:rPr>
              <a:t>Click to edit Master title style</a:t>
            </a:r>
          </a:p>
        </p:txBody>
      </p:sp>
      <p:sp>
        <p:nvSpPr>
          <p:cNvPr id="1027" name="Rectangle 2">
            <a:extLst>
              <a:ext uri="{FF2B5EF4-FFF2-40B4-BE49-F238E27FC236}">
                <a16:creationId xmlns:a16="http://schemas.microsoft.com/office/drawing/2014/main" id="{4145B7FE-B646-8599-AF39-CD300DAB0B32}"/>
              </a:ext>
            </a:extLst>
          </p:cNvPr>
          <p:cNvSpPr>
            <a:spLocks noGrp="1"/>
          </p:cNvSpPr>
          <p:nvPr>
            <p:ph type="body" idx="1"/>
          </p:nvPr>
        </p:nvSpPr>
        <p:spPr bwMode="auto">
          <a:xfrm>
            <a:off x="339725" y="1008063"/>
            <a:ext cx="8205788" cy="355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t" anchorCtr="0" compatLnSpc="1">
            <a:prstTxWarp prst="textNoShape">
              <a:avLst/>
            </a:prstTxWarp>
          </a:bodyPr>
          <a:lstStyle/>
          <a:p>
            <a:pPr lvl="0"/>
            <a:r>
              <a:rPr lang="en-US" altLang="en-US">
                <a:sym typeface="Arial" panose="020B0604020202020204" pitchFamily="34" charset="0"/>
              </a:rPr>
              <a:t>Click to edit Master text styles</a:t>
            </a:r>
          </a:p>
          <a:p>
            <a:pPr lvl="1"/>
            <a:r>
              <a:rPr lang="en-US" altLang="en-US">
                <a:sym typeface="Arial" panose="020B0604020202020204" pitchFamily="34" charset="0"/>
              </a:rPr>
              <a:t>Second level</a:t>
            </a:r>
          </a:p>
          <a:p>
            <a:pPr lvl="2"/>
            <a:r>
              <a:rPr lang="en-US" altLang="en-US">
                <a:sym typeface="Arial" panose="020B0604020202020204" pitchFamily="34" charset="0"/>
              </a:rPr>
              <a:t>Third level</a:t>
            </a:r>
          </a:p>
          <a:p>
            <a:pPr lvl="3"/>
            <a:r>
              <a:rPr lang="en-US" altLang="en-US">
                <a:sym typeface="Arial" panose="020B0604020202020204" pitchFamily="34" charset="0"/>
              </a:rPr>
              <a:t>Fourth level</a:t>
            </a:r>
          </a:p>
          <a:p>
            <a:pPr lvl="4"/>
            <a:r>
              <a:rPr lang="en-US" altLang="en-US">
                <a:sym typeface="Arial" panose="020B0604020202020204" pitchFamily="34" charset="0"/>
              </a:rPr>
              <a:t>Fifth level</a:t>
            </a:r>
          </a:p>
        </p:txBody>
      </p:sp>
      <p:pic>
        <p:nvPicPr>
          <p:cNvPr id="1028" name="Picture 3" descr="aws_logo_smile_1200x630.png">
            <a:extLst>
              <a:ext uri="{FF2B5EF4-FFF2-40B4-BE49-F238E27FC236}">
                <a16:creationId xmlns:a16="http://schemas.microsoft.com/office/drawing/2014/main" id="{E00D1941-F2C2-4900-716F-C8FEDD9ADBB9}"/>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196263" y="4521200"/>
            <a:ext cx="88900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9" name="Text Box 4">
            <a:extLst>
              <a:ext uri="{FF2B5EF4-FFF2-40B4-BE49-F238E27FC236}">
                <a16:creationId xmlns:a16="http://schemas.microsoft.com/office/drawing/2014/main" id="{31E89956-DF16-C6CE-2D76-AAEF8BC9546D}"/>
              </a:ext>
            </a:extLst>
          </p:cNvPr>
          <p:cNvSpPr txBox="1">
            <a:spLocks/>
          </p:cNvSpPr>
          <p:nvPr/>
        </p:nvSpPr>
        <p:spPr bwMode="auto">
          <a:xfrm>
            <a:off x="320675" y="4873625"/>
            <a:ext cx="2444750" cy="276225"/>
          </a:xfrm>
          <a:prstGeom prst="rect">
            <a:avLst/>
          </a:prstGeom>
          <a:noFill/>
          <a:ln>
            <a:noFill/>
          </a:ln>
          <a:effectLst/>
        </p:spPr>
        <p:txBody>
          <a:bodyPr wrap="none" lIns="45720" rIns="45720">
            <a:spAutoFit/>
          </a:bodyP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eaLnBrk="1">
              <a:defRPr/>
            </a:pPr>
            <a:r>
              <a:rPr lang="en-US" altLang="en-US" sz="1300"/>
              <a:t>courses.d2l.ai/berkeley-stat-157</a:t>
            </a:r>
          </a:p>
        </p:txBody>
      </p:sp>
      <p:sp>
        <p:nvSpPr>
          <p:cNvPr id="2" name="Rectangle 5">
            <a:extLst>
              <a:ext uri="{FF2B5EF4-FFF2-40B4-BE49-F238E27FC236}">
                <a16:creationId xmlns:a16="http://schemas.microsoft.com/office/drawing/2014/main" id="{6A180E87-BE8C-659C-80B2-226DBB20D256}"/>
              </a:ext>
            </a:extLst>
          </p:cNvPr>
          <p:cNvSpPr>
            <a:spLocks noGrp="1"/>
          </p:cNvSpPr>
          <p:nvPr>
            <p:ph type="sldNum" sz="quarter" idx="2"/>
          </p:nvPr>
        </p:nvSpPr>
        <p:spPr bwMode="auto">
          <a:xfrm>
            <a:off x="4419600" y="4625975"/>
            <a:ext cx="2133600" cy="279400"/>
          </a:xfrm>
          <a:prstGeom prst="rect">
            <a:avLst/>
          </a:prstGeom>
          <a:noFill/>
          <a:ln>
            <a:noFill/>
          </a:ln>
          <a:effectLst/>
        </p:spPr>
        <p:txBody>
          <a:bodyPr vert="horz" wrap="none" lIns="45720" tIns="45720" rIns="45720" bIns="45720" numCol="1" anchor="ctr" anchorCtr="0" compatLnSpc="1">
            <a:prstTxWarp prst="textNoShape">
              <a:avLst/>
            </a:prstTxWarp>
          </a:bodyPr>
          <a:lstStyle>
            <a:lvl1pPr algn="r" eaLnBrk="1">
              <a:defRPr sz="1200"/>
            </a:lvl1pPr>
          </a:lstStyle>
          <a:p>
            <a:pPr>
              <a:defRPr/>
            </a:pPr>
            <a:fld id="{6BD15161-A64C-42A8-A7A8-705DEE71301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26" r:id="rId1"/>
    <p:sldLayoutId id="2147484127" r:id="rId2"/>
    <p:sldLayoutId id="2147484128" r:id="rId3"/>
    <p:sldLayoutId id="2147484129" r:id="rId4"/>
    <p:sldLayoutId id="2147484130" r:id="rId5"/>
    <p:sldLayoutId id="2147484131" r:id="rId6"/>
    <p:sldLayoutId id="2147484132" r:id="rId7"/>
    <p:sldLayoutId id="2147484133" r:id="rId8"/>
    <p:sldLayoutId id="2147484134" r:id="rId9"/>
    <p:sldLayoutId id="2147484135" r:id="rId10"/>
    <p:sldLayoutId id="2147484136" r:id="rId11"/>
  </p:sldLayoutIdLst>
  <p:txStyles>
    <p:titleStyle>
      <a:lvl1pPr algn="l" defTabSz="457200" rtl="0" eaLnBrk="0" fontAlgn="base" hangingPunct="0">
        <a:spcBef>
          <a:spcPct val="0"/>
        </a:spcBef>
        <a:spcAft>
          <a:spcPct val="0"/>
        </a:spcAft>
        <a:defRPr sz="2800" b="1" kern="1200">
          <a:solidFill>
            <a:srgbClr val="000000"/>
          </a:solidFill>
          <a:latin typeface="+mj-lt"/>
          <a:ea typeface="+mj-ea"/>
          <a:cs typeface="+mj-cs"/>
          <a:sym typeface="Arial" panose="020B0604020202020204" pitchFamily="34" charset="0"/>
        </a:defRPr>
      </a:lvl1pPr>
      <a:lvl2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lvl1pPr algn="l" defTabSz="457200" rtl="0" eaLnBrk="0" fontAlgn="base" hangingPunct="0">
        <a:spcBef>
          <a:spcPts val="500"/>
        </a:spcBef>
        <a:spcAft>
          <a:spcPct val="0"/>
        </a:spcAft>
        <a:defRPr sz="2400" kern="1200">
          <a:solidFill>
            <a:srgbClr val="000000"/>
          </a:solidFill>
          <a:latin typeface="+mn-lt"/>
          <a:ea typeface="+mn-ea"/>
          <a:cs typeface="+mn-cs"/>
          <a:sym typeface="Arial" panose="020B0604020202020204" pitchFamily="34" charset="0"/>
        </a:defRPr>
      </a:lvl1pPr>
      <a:lvl2pPr marL="800100" indent="-3429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2pPr>
      <a:lvl3pPr marL="1219200" indent="-3048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3pPr>
      <a:lvl4pPr marL="1714500" indent="-3429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4pPr>
      <a:lvl5pPr marL="2171700" indent="-3429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2050" name="Text Box 1">
            <a:extLst>
              <a:ext uri="{FF2B5EF4-FFF2-40B4-BE49-F238E27FC236}">
                <a16:creationId xmlns:a16="http://schemas.microsoft.com/office/drawing/2014/main" id="{85F90CEB-6F06-FB16-2790-6A35B4BE4213}"/>
              </a:ext>
            </a:extLst>
          </p:cNvPr>
          <p:cNvSpPr txBox="1">
            <a:spLocks/>
          </p:cNvSpPr>
          <p:nvPr/>
        </p:nvSpPr>
        <p:spPr bwMode="auto">
          <a:xfrm>
            <a:off x="488950" y="4891088"/>
            <a:ext cx="3027363" cy="127000"/>
          </a:xfrm>
          <a:prstGeom prst="rect">
            <a:avLst/>
          </a:prstGeom>
          <a:noFill/>
          <a:ln>
            <a:noFill/>
          </a:ln>
          <a:effectLst/>
        </p:spPr>
        <p:txBody>
          <a:bodyPr lIns="0" tIns="0" rIns="0" bIns="0">
            <a:spAutoFit/>
          </a:bodyP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pPr eaLnBrk="1">
              <a:defRPr/>
            </a:pPr>
            <a:r>
              <a:rPr lang="en-US" altLang="en-US" sz="700">
                <a:solidFill>
                  <a:srgbClr val="C2C2C1"/>
                </a:solidFill>
              </a:rPr>
              <a:t>© 2018, Amazon Web Services, Inc. or its Affiliates. All rights reserved.</a:t>
            </a:r>
          </a:p>
        </p:txBody>
      </p:sp>
      <p:pic>
        <p:nvPicPr>
          <p:cNvPr id="2051" name="Picture 2" descr="pasted-image.tiff">
            <a:extLst>
              <a:ext uri="{FF2B5EF4-FFF2-40B4-BE49-F238E27FC236}">
                <a16:creationId xmlns:a16="http://schemas.microsoft.com/office/drawing/2014/main" id="{E0152569-5C69-C6F2-06F3-F9A210D7D697}"/>
              </a:ext>
            </a:extLst>
          </p:cNvPr>
          <p:cNvPicPr>
            <a:picLocks noChangeAspect="1"/>
          </p:cNvPicPr>
          <p:nvPr/>
        </p:nvPicPr>
        <p:blipFill>
          <a:blip r:embed="rId13">
            <a:extLst>
              <a:ext uri="{28A0092B-C50C-407E-A947-70E740481C1C}">
                <a14:useLocalDpi xmlns:a14="http://schemas.microsoft.com/office/drawing/2010/main" val="0"/>
              </a:ext>
            </a:extLst>
          </a:blip>
          <a:srcRect l="23189" t="31247" r="23189"/>
          <a:stretch>
            <a:fillRect/>
          </a:stretch>
        </p:blipFill>
        <p:spPr bwMode="auto">
          <a:xfrm>
            <a:off x="7956550" y="4446588"/>
            <a:ext cx="1130300" cy="74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3">
            <a:extLst>
              <a:ext uri="{FF2B5EF4-FFF2-40B4-BE49-F238E27FC236}">
                <a16:creationId xmlns:a16="http://schemas.microsoft.com/office/drawing/2014/main" id="{C185D029-D510-8316-E020-41B0241527AB}"/>
              </a:ext>
            </a:extLst>
          </p:cNvPr>
          <p:cNvSpPr>
            <a:spLocks noGrp="1"/>
          </p:cNvSpPr>
          <p:nvPr>
            <p:ph type="sldNum" sz="quarter" idx="2"/>
          </p:nvPr>
        </p:nvSpPr>
        <p:spPr bwMode="auto">
          <a:xfrm>
            <a:off x="4419600" y="4625975"/>
            <a:ext cx="2133600" cy="279400"/>
          </a:xfrm>
          <a:prstGeom prst="rect">
            <a:avLst/>
          </a:prstGeom>
          <a:noFill/>
          <a:ln>
            <a:noFill/>
          </a:ln>
          <a:effectLst/>
        </p:spPr>
        <p:txBody>
          <a:bodyPr vert="horz" wrap="none" lIns="45720" tIns="45720" rIns="45720" bIns="45720" numCol="1" anchor="ctr" anchorCtr="0" compatLnSpc="1">
            <a:prstTxWarp prst="textNoShape">
              <a:avLst/>
            </a:prstTxWarp>
          </a:bodyPr>
          <a:lstStyle>
            <a:lvl1pPr algn="r" eaLnBrk="1">
              <a:defRPr sz="1200"/>
            </a:lvl1pPr>
          </a:lstStyle>
          <a:p>
            <a:pPr>
              <a:defRPr/>
            </a:pPr>
            <a:fld id="{1A0ABB75-4FCB-489F-8E7D-7FD7A120A70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37" r:id="rId1"/>
    <p:sldLayoutId id="2147484138" r:id="rId2"/>
    <p:sldLayoutId id="2147484139" r:id="rId3"/>
    <p:sldLayoutId id="2147484140" r:id="rId4"/>
    <p:sldLayoutId id="2147484141" r:id="rId5"/>
    <p:sldLayoutId id="2147484142" r:id="rId6"/>
    <p:sldLayoutId id="2147484143" r:id="rId7"/>
    <p:sldLayoutId id="2147484144" r:id="rId8"/>
    <p:sldLayoutId id="2147484145" r:id="rId9"/>
    <p:sldLayoutId id="2147484146" r:id="rId10"/>
    <p:sldLayoutId id="2147484147" r:id="rId11"/>
  </p:sldLayoutIdLst>
  <p:txStyles>
    <p:titleStyle>
      <a:lvl1pPr algn="l" defTabSz="457200" rtl="0" eaLnBrk="0" fontAlgn="base" hangingPunct="0">
        <a:spcBef>
          <a:spcPct val="0"/>
        </a:spcBef>
        <a:spcAft>
          <a:spcPct val="0"/>
        </a:spcAft>
        <a:defRPr sz="2800" b="1" kern="1200">
          <a:solidFill>
            <a:srgbClr val="000000"/>
          </a:solidFill>
          <a:latin typeface="+mj-lt"/>
          <a:ea typeface="+mj-ea"/>
          <a:cs typeface="+mj-cs"/>
          <a:sym typeface="Arial" panose="020B0604020202020204" pitchFamily="34" charset="0"/>
        </a:defRPr>
      </a:lvl1pPr>
      <a:lvl2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defTabSz="457200" rtl="0" eaLnBrk="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defTabSz="457200" rtl="0" fontAlgn="base" hangingPunct="0">
        <a:spcBef>
          <a:spcPct val="0"/>
        </a:spcBef>
        <a:spcAft>
          <a:spcPct val="0"/>
        </a:spcAft>
        <a:defRPr sz="2800" b="1">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lvl1pPr algn="l" defTabSz="457200" rtl="0" eaLnBrk="0" fontAlgn="base" hangingPunct="0">
        <a:spcBef>
          <a:spcPts val="500"/>
        </a:spcBef>
        <a:spcAft>
          <a:spcPct val="0"/>
        </a:spcAft>
        <a:defRPr sz="2400" kern="1200">
          <a:solidFill>
            <a:srgbClr val="000000"/>
          </a:solidFill>
          <a:latin typeface="+mn-lt"/>
          <a:ea typeface="+mn-ea"/>
          <a:cs typeface="+mn-cs"/>
          <a:sym typeface="Arial" panose="020B0604020202020204" pitchFamily="34" charset="0"/>
        </a:defRPr>
      </a:lvl1pPr>
      <a:lvl2pPr marL="800100" indent="-3429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2pPr>
      <a:lvl3pPr marL="1219200" indent="-3048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3pPr>
      <a:lvl4pPr marL="1714500" indent="-3429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4pPr>
      <a:lvl5pPr marL="2171700" indent="-342900" algn="l" defTabSz="457200" rtl="0" eaLnBrk="0" fontAlgn="base" hangingPunct="0">
        <a:spcBef>
          <a:spcPts val="500"/>
        </a:spcBef>
        <a:spcAft>
          <a:spcPct val="0"/>
        </a:spcAft>
        <a:buSzPct val="100000"/>
        <a:buChar char="»"/>
        <a:defRPr sz="2400" kern="1200">
          <a:solidFill>
            <a:srgbClr val="000000"/>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B852754-469D-125C-7B2A-4721B0A420A1}"/>
              </a:ext>
            </a:extLst>
          </p:cNvPr>
          <p:cNvSpPr>
            <a:spLocks noGrp="1"/>
          </p:cNvSpPr>
          <p:nvPr>
            <p:ph type="ctrTitle"/>
          </p:nvPr>
        </p:nvSpPr>
        <p:spPr>
          <a:xfrm>
            <a:off x="685800" y="1598613"/>
            <a:ext cx="7772400" cy="492443"/>
          </a:xfrm>
        </p:spPr>
        <p:txBody>
          <a:bodyPr/>
          <a:lstStyle/>
          <a:p>
            <a:pPr algn="ctr" eaLnBrk="1" hangingPunct="1"/>
            <a:r>
              <a:rPr lang="en-GB" altLang="en-US" sz="3200" b="0" dirty="0">
                <a:solidFill>
                  <a:schemeClr val="tx1"/>
                </a:solidFill>
                <a:latin typeface="LM Roman 10" panose="00000500000000000000" pitchFamily="50" charset="0"/>
              </a:rPr>
              <a:t>CS 316: Introduction to Deep Learning</a:t>
            </a:r>
          </a:p>
        </p:txBody>
      </p:sp>
      <p:sp>
        <p:nvSpPr>
          <p:cNvPr id="6147" name="Rectangle 3">
            <a:extLst>
              <a:ext uri="{FF2B5EF4-FFF2-40B4-BE49-F238E27FC236}">
                <a16:creationId xmlns:a16="http://schemas.microsoft.com/office/drawing/2014/main" id="{75FDD76A-1CE8-32B4-9B34-2B3A9E0F97AF}"/>
              </a:ext>
            </a:extLst>
          </p:cNvPr>
          <p:cNvSpPr>
            <a:spLocks noGrp="1"/>
          </p:cNvSpPr>
          <p:nvPr>
            <p:ph type="subTitle" idx="1"/>
          </p:nvPr>
        </p:nvSpPr>
        <p:spPr>
          <a:xfrm>
            <a:off x="1828800" y="2628900"/>
            <a:ext cx="5543550" cy="1232517"/>
          </a:xfrm>
        </p:spPr>
        <p:txBody>
          <a:bodyPr/>
          <a:lstStyle/>
          <a:p>
            <a:pPr eaLnBrk="1" hangingPunct="1">
              <a:lnSpc>
                <a:spcPct val="80000"/>
              </a:lnSpc>
            </a:pPr>
            <a:r>
              <a:rPr lang="en-GB" altLang="en-US" sz="2000">
                <a:solidFill>
                  <a:srgbClr val="7030A0"/>
                </a:solidFill>
                <a:latin typeface="LM Roman 10" panose="00000500000000000000" pitchFamily="50" charset="0"/>
              </a:rPr>
              <a:t>Language Models - RNN</a:t>
            </a:r>
            <a:endParaRPr lang="en-GB" altLang="en-US" sz="2000" dirty="0">
              <a:solidFill>
                <a:srgbClr val="7030A0"/>
              </a:solidFill>
              <a:latin typeface="LM Roman 10" panose="00000500000000000000" pitchFamily="50" charset="0"/>
            </a:endParaRPr>
          </a:p>
          <a:p>
            <a:pPr eaLnBrk="1" hangingPunct="1">
              <a:lnSpc>
                <a:spcPct val="80000"/>
              </a:lnSpc>
            </a:pPr>
            <a:endParaRPr lang="en-GB" altLang="en-US" sz="2000" dirty="0">
              <a:solidFill>
                <a:srgbClr val="7030A0"/>
              </a:solidFill>
              <a:latin typeface="LM Roman 10" panose="00000500000000000000" pitchFamily="50" charset="0"/>
            </a:endParaRPr>
          </a:p>
          <a:p>
            <a:pPr eaLnBrk="1" hangingPunct="1">
              <a:lnSpc>
                <a:spcPct val="80000"/>
              </a:lnSpc>
            </a:pPr>
            <a:r>
              <a:rPr lang="en-GB" altLang="en-US" sz="2000" dirty="0">
                <a:solidFill>
                  <a:srgbClr val="7030A0"/>
                </a:solidFill>
                <a:latin typeface="LM Roman 10" panose="00000500000000000000" pitchFamily="50" charset="0"/>
              </a:rPr>
              <a:t>Dr Abdul Samad</a:t>
            </a:r>
          </a:p>
        </p:txBody>
      </p:sp>
    </p:spTree>
    <p:extLst>
      <p:ext uri="{BB962C8B-B14F-4D97-AF65-F5344CB8AC3E}">
        <p14:creationId xmlns:p14="http://schemas.microsoft.com/office/powerpoint/2010/main" val="2986903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22960" y="119702"/>
            <a:ext cx="4720590" cy="680397"/>
          </a:xfrm>
        </p:spPr>
        <p:txBody>
          <a:bodyPr/>
          <a:lstStyle/>
          <a:p>
            <a:r>
              <a:rPr lang="en-US" b="0" dirty="0"/>
              <a:t>Neural Language Model </a:t>
            </a:r>
          </a:p>
        </p:txBody>
      </p:sp>
      <p:sp>
        <p:nvSpPr>
          <p:cNvPr id="6" name="Slide Number Placeholder 5"/>
          <p:cNvSpPr>
            <a:spLocks noGrp="1"/>
          </p:cNvSpPr>
          <p:nvPr>
            <p:ph type="sldNum" sz="quarter" idx="12"/>
          </p:nvPr>
        </p:nvSpPr>
        <p:spPr>
          <a:xfrm>
            <a:off x="6457950" y="4767263"/>
            <a:ext cx="2057400" cy="273844"/>
          </a:xfrm>
          <a:prstGeom prst="rect">
            <a:avLst/>
          </a:prstGeom>
        </p:spPr>
        <p:txBody>
          <a:bodyPr vert="horz" lIns="91440" tIns="45720" rIns="91440" bIns="45720" rtlCol="0" anchor="ctr"/>
          <a:lstStyle>
            <a:defPPr>
              <a:defRPr lang="en-US"/>
            </a:defPPr>
            <a:lvl1pPr marL="0" algn="r" defTabSz="685783" rtl="0" eaLnBrk="1" latinLnBrk="0" hangingPunct="1">
              <a:defRPr sz="900" kern="1200">
                <a:solidFill>
                  <a:schemeClr val="tx1">
                    <a:tint val="75000"/>
                  </a:schemeClr>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a:lstStyle>
          <a:p>
            <a:pPr>
              <a:defRPr/>
            </a:pPr>
            <a:fld id="{D07771B2-D7F7-364E-B6F3-F7FE93606BCE}" type="slidenum">
              <a:rPr lang="en-US" smtClean="0"/>
              <a:pPr>
                <a:defRPr/>
              </a:pPr>
              <a:t>10</a:t>
            </a:fld>
            <a:endParaRPr lang="en-US"/>
          </a:p>
        </p:txBody>
      </p:sp>
      <p:pic>
        <p:nvPicPr>
          <p:cNvPr id="2" name="Picture 1">
            <a:extLst>
              <a:ext uri="{FF2B5EF4-FFF2-40B4-BE49-F238E27FC236}">
                <a16:creationId xmlns:a16="http://schemas.microsoft.com/office/drawing/2014/main" id="{0EDDF0F7-BF84-7C48-ACA6-D2CFE14DA9C3}"/>
              </a:ext>
            </a:extLst>
          </p:cNvPr>
          <p:cNvPicPr>
            <a:picLocks noChangeAspect="1"/>
          </p:cNvPicPr>
          <p:nvPr/>
        </p:nvPicPr>
        <p:blipFill>
          <a:blip r:embed="rId3"/>
          <a:stretch>
            <a:fillRect/>
          </a:stretch>
        </p:blipFill>
        <p:spPr>
          <a:xfrm>
            <a:off x="1339093" y="800100"/>
            <a:ext cx="6465818" cy="4343400"/>
          </a:xfrm>
          <a:prstGeom prst="rect">
            <a:avLst/>
          </a:prstGeom>
        </p:spPr>
      </p:pic>
    </p:spTree>
    <p:extLst>
      <p:ext uri="{BB962C8B-B14F-4D97-AF65-F5344CB8AC3E}">
        <p14:creationId xmlns:p14="http://schemas.microsoft.com/office/powerpoint/2010/main" val="239075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1">
            <a:extLst>
              <a:ext uri="{FF2B5EF4-FFF2-40B4-BE49-F238E27FC236}">
                <a16:creationId xmlns:a16="http://schemas.microsoft.com/office/drawing/2014/main" id="{E9B30CF8-1FE8-9EF9-8D92-5729D7CA78C2}"/>
              </a:ext>
            </a:extLst>
          </p:cNvPr>
          <p:cNvSpPr>
            <a:spLocks noGrp="1"/>
          </p:cNvSpPr>
          <p:nvPr>
            <p:ph type="title"/>
          </p:nvPr>
        </p:nvSpPr>
        <p:spPr>
          <a:xfrm>
            <a:off x="339725" y="307975"/>
            <a:ext cx="8205788" cy="546100"/>
          </a:xfrm>
        </p:spPr>
        <p:txBody>
          <a:bodyPr/>
          <a:lstStyle/>
          <a:p>
            <a:pPr algn="ctr" eaLnBrk="1"/>
            <a:r>
              <a:rPr lang="en-US" altLang="en-US" sz="3200" b="0" dirty="0">
                <a:latin typeface="LM Roman 10" panose="00000500000000000000" pitchFamily="50" charset="0"/>
              </a:rPr>
              <a:t>Tokenization</a:t>
            </a:r>
          </a:p>
        </p:txBody>
      </p:sp>
      <p:sp>
        <p:nvSpPr>
          <p:cNvPr id="36867" name="Rectangle 2">
            <a:extLst>
              <a:ext uri="{FF2B5EF4-FFF2-40B4-BE49-F238E27FC236}">
                <a16:creationId xmlns:a16="http://schemas.microsoft.com/office/drawing/2014/main" id="{A7DB139D-797E-A325-92BF-B42ADBB0F49A}"/>
              </a:ext>
            </a:extLst>
          </p:cNvPr>
          <p:cNvSpPr>
            <a:spLocks noGrp="1"/>
          </p:cNvSpPr>
          <p:nvPr>
            <p:ph type="body" idx="1"/>
          </p:nvPr>
        </p:nvSpPr>
        <p:spPr>
          <a:xfrm>
            <a:off x="339725" y="1276350"/>
            <a:ext cx="8205788" cy="3559175"/>
          </a:xfrm>
        </p:spPr>
        <p:txBody>
          <a:bodyPr/>
          <a:lstStyle/>
          <a:p>
            <a:pPr marL="212725" indent="-212725" defTabSz="406400" eaLnBrk="1">
              <a:buFontTx/>
              <a:buChar char="•"/>
            </a:pPr>
            <a:r>
              <a:rPr lang="en-US" altLang="en-US" sz="2000" dirty="0">
                <a:latin typeface="LM Roman 10" panose="00000500000000000000" pitchFamily="50" charset="0"/>
              </a:rPr>
              <a:t>Basic Idea - map text into sequence of IDs</a:t>
            </a:r>
          </a:p>
          <a:p>
            <a:pPr marL="212725" indent="-212725" defTabSz="406400" eaLnBrk="1">
              <a:buFontTx/>
              <a:buChar char="•"/>
            </a:pPr>
            <a:r>
              <a:rPr lang="en-US" altLang="en-US" sz="2000" b="1" dirty="0">
                <a:latin typeface="LM Roman 10" panose="00000500000000000000" pitchFamily="50" charset="0"/>
              </a:rPr>
              <a:t>Character Encoding</a:t>
            </a:r>
            <a:r>
              <a:rPr lang="en-US" altLang="en-US" sz="2000" dirty="0">
                <a:latin typeface="LM Roman 10" panose="00000500000000000000" pitchFamily="50" charset="0"/>
              </a:rPr>
              <a:t> (each character has one ID)</a:t>
            </a:r>
          </a:p>
          <a:p>
            <a:pPr marL="552450" lvl="1" indent="-214313" defTabSz="406400" eaLnBrk="1"/>
            <a:r>
              <a:rPr lang="en-US" altLang="en-US" sz="2000" dirty="0">
                <a:latin typeface="LM Roman 10" panose="00000500000000000000" pitchFamily="50" charset="0"/>
              </a:rPr>
              <a:t>Small vocabulary</a:t>
            </a:r>
          </a:p>
          <a:p>
            <a:pPr marL="552450" lvl="1" indent="-214313" defTabSz="406400" eaLnBrk="1"/>
            <a:r>
              <a:rPr lang="en-US" altLang="en-US" sz="2000" dirty="0">
                <a:latin typeface="LM Roman 10" panose="00000500000000000000" pitchFamily="50" charset="0"/>
              </a:rPr>
              <a:t>Doesn’t work so well </a:t>
            </a:r>
          </a:p>
          <a:p>
            <a:pPr marL="212725" indent="-212725" defTabSz="406400" eaLnBrk="1">
              <a:buFontTx/>
              <a:buChar char="•"/>
            </a:pPr>
            <a:r>
              <a:rPr lang="en-US" altLang="en-US" sz="2000" b="1" dirty="0">
                <a:latin typeface="LM Roman 10" panose="00000500000000000000" pitchFamily="50" charset="0"/>
              </a:rPr>
              <a:t>Word Encoding</a:t>
            </a:r>
            <a:r>
              <a:rPr lang="en-US" altLang="en-US" sz="2000" dirty="0">
                <a:latin typeface="LM Roman 10" panose="00000500000000000000" pitchFamily="50" charset="0"/>
              </a:rPr>
              <a:t> (each word has one ID)</a:t>
            </a:r>
          </a:p>
          <a:p>
            <a:pPr marL="552450" lvl="1" indent="-214313" defTabSz="406400" eaLnBrk="1"/>
            <a:r>
              <a:rPr lang="en-US" altLang="en-US" sz="2000" dirty="0">
                <a:latin typeface="LM Roman 10" panose="00000500000000000000" pitchFamily="50" charset="0"/>
              </a:rPr>
              <a:t>Accurate spelling</a:t>
            </a:r>
          </a:p>
          <a:p>
            <a:pPr marL="552450" lvl="1" indent="-214313" defTabSz="406400" eaLnBrk="1"/>
            <a:r>
              <a:rPr lang="en-US" altLang="en-US" sz="2000" dirty="0">
                <a:latin typeface="LM Roman 10" panose="00000500000000000000" pitchFamily="50" charset="0"/>
              </a:rPr>
              <a:t>Doesn’t work so well </a:t>
            </a:r>
          </a:p>
          <a:p>
            <a:pPr marL="212725" indent="-212725" defTabSz="406400" eaLnBrk="1">
              <a:buFontTx/>
              <a:buChar char="•"/>
            </a:pPr>
            <a:r>
              <a:rPr lang="en-US" altLang="en-US" sz="2000" b="1" dirty="0">
                <a:latin typeface="LM Roman 10" panose="00000500000000000000" pitchFamily="50" charset="0"/>
              </a:rPr>
              <a:t>Byte Pair Encoding</a:t>
            </a:r>
            <a:r>
              <a:rPr lang="en-US" altLang="en-US" sz="2000" dirty="0">
                <a:latin typeface="LM Roman 10" panose="00000500000000000000" pitchFamily="50" charset="0"/>
              </a:rPr>
              <a:t> (Goldilocks zone)</a:t>
            </a:r>
          </a:p>
          <a:p>
            <a:pPr marL="552450" lvl="1" indent="-214313" defTabSz="406400" eaLnBrk="1"/>
            <a:r>
              <a:rPr lang="en-US" altLang="en-US" sz="2000" dirty="0">
                <a:latin typeface="LM Roman 10" panose="00000500000000000000" pitchFamily="50" charset="0"/>
              </a:rPr>
              <a:t>Frequent subsequences (like syllables)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273F-4FCB-DA18-8DA2-3FAEB0D745A3}"/>
              </a:ext>
            </a:extLst>
          </p:cNvPr>
          <p:cNvSpPr>
            <a:spLocks noGrp="1"/>
          </p:cNvSpPr>
          <p:nvPr>
            <p:ph type="title"/>
          </p:nvPr>
        </p:nvSpPr>
        <p:spPr/>
        <p:txBody>
          <a:bodyPr/>
          <a:lstStyle/>
          <a:p>
            <a:r>
              <a:rPr lang="en-US" dirty="0"/>
              <a:t>Encoding</a:t>
            </a:r>
          </a:p>
        </p:txBody>
      </p:sp>
      <p:graphicFrame>
        <p:nvGraphicFramePr>
          <p:cNvPr id="4" name="Content Placeholder 3">
            <a:extLst>
              <a:ext uri="{FF2B5EF4-FFF2-40B4-BE49-F238E27FC236}">
                <a16:creationId xmlns:a16="http://schemas.microsoft.com/office/drawing/2014/main" id="{15F5A02A-FC27-5294-04EC-43971DA8F98E}"/>
              </a:ext>
            </a:extLst>
          </p:cNvPr>
          <p:cNvGraphicFramePr>
            <a:graphicFrameLocks noGrp="1"/>
          </p:cNvGraphicFramePr>
          <p:nvPr>
            <p:ph idx="1"/>
            <p:extLst>
              <p:ext uri="{D42A27DB-BD31-4B8C-83A1-F6EECF244321}">
                <p14:modId xmlns:p14="http://schemas.microsoft.com/office/powerpoint/2010/main" val="1207399487"/>
              </p:ext>
            </p:extLst>
          </p:nvPr>
        </p:nvGraphicFramePr>
        <p:xfrm>
          <a:off x="685800" y="1214518"/>
          <a:ext cx="2362200" cy="3553099"/>
        </p:xfrm>
        <a:graphic>
          <a:graphicData uri="http://schemas.openxmlformats.org/drawingml/2006/table">
            <a:tbl>
              <a:tblPr/>
              <a:tblGrid>
                <a:gridCol w="1181100">
                  <a:extLst>
                    <a:ext uri="{9D8B030D-6E8A-4147-A177-3AD203B41FA5}">
                      <a16:colId xmlns:a16="http://schemas.microsoft.com/office/drawing/2014/main" val="4180108498"/>
                    </a:ext>
                  </a:extLst>
                </a:gridCol>
                <a:gridCol w="1181100">
                  <a:extLst>
                    <a:ext uri="{9D8B030D-6E8A-4147-A177-3AD203B41FA5}">
                      <a16:colId xmlns:a16="http://schemas.microsoft.com/office/drawing/2014/main" val="2512426521"/>
                    </a:ext>
                  </a:extLst>
                </a:gridCol>
              </a:tblGrid>
              <a:tr h="323009">
                <a:tc>
                  <a:txBody>
                    <a:bodyPr/>
                    <a:lstStyle/>
                    <a:p>
                      <a:pPr marL="0" algn="l" defTabSz="914400" rtl="0" eaLnBrk="1" fontAlgn="b" latinLnBrk="0" hangingPunct="1"/>
                      <a:r>
                        <a:rPr lang="en-US" sz="1200" b="1" kern="1200" dirty="0">
                          <a:solidFill>
                            <a:schemeClr val="tx1"/>
                          </a:solidFill>
                          <a:effectLst/>
                          <a:latin typeface="+mn-lt"/>
                          <a:ea typeface="+mn-ea"/>
                          <a:cs typeface="+mn-cs"/>
                        </a:rPr>
                        <a:t>Character</a:t>
                      </a:r>
                    </a:p>
                  </a:txBody>
                  <a:tcPr marL="80782" marR="80782" marT="40391" marB="4039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marL="0" algn="l" defTabSz="914400" rtl="0" eaLnBrk="1" fontAlgn="b" latinLnBrk="0" hangingPunct="1"/>
                      <a:r>
                        <a:rPr lang="en-US" sz="1200" b="1" kern="1200">
                          <a:solidFill>
                            <a:schemeClr val="tx1"/>
                          </a:solidFill>
                          <a:effectLst/>
                          <a:latin typeface="+mn-lt"/>
                          <a:ea typeface="+mn-ea"/>
                          <a:cs typeface="+mn-cs"/>
                        </a:rPr>
                        <a:t>Character ID</a:t>
                      </a:r>
                    </a:p>
                  </a:txBody>
                  <a:tcPr marL="80782" marR="80782" marT="40391" marB="4039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801205727"/>
                  </a:ext>
                </a:extLst>
              </a:tr>
              <a:tr h="323009">
                <a:tc>
                  <a:txBody>
                    <a:bodyPr/>
                    <a:lstStyle/>
                    <a:p>
                      <a:pPr marL="0" algn="l" defTabSz="914400" rtl="0" eaLnBrk="1" fontAlgn="b" latinLnBrk="0" hangingPunct="1"/>
                      <a:r>
                        <a:rPr lang="en-US" sz="1200" b="1" kern="1200">
                          <a:solidFill>
                            <a:schemeClr val="tx1"/>
                          </a:solidFill>
                          <a:effectLst/>
                          <a:latin typeface="+mn-lt"/>
                          <a:ea typeface="+mn-ea"/>
                          <a:cs typeface="+mn-cs"/>
                        </a:rPr>
                        <a:t>'A'</a:t>
                      </a:r>
                    </a:p>
                  </a:txBody>
                  <a:tcPr marL="80782" marR="80782" marT="40391" marB="403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marL="0" algn="l" defTabSz="914400" rtl="0" eaLnBrk="1" fontAlgn="b" latinLnBrk="0" hangingPunct="1"/>
                      <a:r>
                        <a:rPr lang="en-US" sz="1200" b="1" kern="1200">
                          <a:solidFill>
                            <a:schemeClr val="tx1"/>
                          </a:solidFill>
                          <a:effectLst/>
                          <a:latin typeface="+mn-lt"/>
                          <a:ea typeface="+mn-ea"/>
                          <a:cs typeface="+mn-cs"/>
                        </a:rPr>
                        <a:t>1</a:t>
                      </a:r>
                    </a:p>
                  </a:txBody>
                  <a:tcPr marL="80782" marR="80782" marT="40391" marB="403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55313912"/>
                  </a:ext>
                </a:extLst>
              </a:tr>
              <a:tr h="323009">
                <a:tc>
                  <a:txBody>
                    <a:bodyPr/>
                    <a:lstStyle/>
                    <a:p>
                      <a:pPr marL="0" algn="l" defTabSz="914400" rtl="0" eaLnBrk="1" fontAlgn="b" latinLnBrk="0" hangingPunct="1"/>
                      <a:r>
                        <a:rPr lang="en-US" sz="1200" b="1" kern="1200">
                          <a:solidFill>
                            <a:schemeClr val="tx1"/>
                          </a:solidFill>
                          <a:effectLst/>
                          <a:latin typeface="+mn-lt"/>
                          <a:ea typeface="+mn-ea"/>
                          <a:cs typeface="+mn-cs"/>
                        </a:rPr>
                        <a:t>'r'</a:t>
                      </a:r>
                    </a:p>
                  </a:txBody>
                  <a:tcPr marL="80782" marR="80782" marT="40391" marB="403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marL="0" algn="l" defTabSz="914400" rtl="0" eaLnBrk="1" fontAlgn="b" latinLnBrk="0" hangingPunct="1"/>
                      <a:r>
                        <a:rPr lang="en-US" sz="1200" b="1" kern="1200">
                          <a:solidFill>
                            <a:schemeClr val="tx1"/>
                          </a:solidFill>
                          <a:effectLst/>
                          <a:latin typeface="+mn-lt"/>
                          <a:ea typeface="+mn-ea"/>
                          <a:cs typeface="+mn-cs"/>
                        </a:rPr>
                        <a:t>2</a:t>
                      </a:r>
                    </a:p>
                  </a:txBody>
                  <a:tcPr marL="80782" marR="80782" marT="40391" marB="403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710864548"/>
                  </a:ext>
                </a:extLst>
              </a:tr>
              <a:tr h="323009">
                <a:tc>
                  <a:txBody>
                    <a:bodyPr/>
                    <a:lstStyle/>
                    <a:p>
                      <a:pPr marL="0" algn="l" defTabSz="914400" rtl="0" eaLnBrk="1" fontAlgn="b" latinLnBrk="0" hangingPunct="1"/>
                      <a:r>
                        <a:rPr lang="en-US" sz="1200" b="1" kern="1200">
                          <a:solidFill>
                            <a:schemeClr val="tx1"/>
                          </a:solidFill>
                          <a:effectLst/>
                          <a:latin typeface="+mn-lt"/>
                          <a:ea typeface="+mn-ea"/>
                          <a:cs typeface="+mn-cs"/>
                        </a:rPr>
                        <a:t>'t'</a:t>
                      </a:r>
                    </a:p>
                  </a:txBody>
                  <a:tcPr marL="80782" marR="80782" marT="40391" marB="403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marL="0" algn="l" defTabSz="914400" rtl="0" eaLnBrk="1" fontAlgn="b" latinLnBrk="0" hangingPunct="1"/>
                      <a:r>
                        <a:rPr lang="en-US" sz="1200" b="1" kern="1200">
                          <a:solidFill>
                            <a:schemeClr val="tx1"/>
                          </a:solidFill>
                          <a:effectLst/>
                          <a:latin typeface="+mn-lt"/>
                          <a:ea typeface="+mn-ea"/>
                          <a:cs typeface="+mn-cs"/>
                        </a:rPr>
                        <a:t>3</a:t>
                      </a:r>
                    </a:p>
                  </a:txBody>
                  <a:tcPr marL="80782" marR="80782" marT="40391" marB="403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761442665"/>
                  </a:ext>
                </a:extLst>
              </a:tr>
              <a:tr h="323009">
                <a:tc>
                  <a:txBody>
                    <a:bodyPr/>
                    <a:lstStyle/>
                    <a:p>
                      <a:pPr marL="0" algn="l" defTabSz="914400" rtl="0" eaLnBrk="1" fontAlgn="b" latinLnBrk="0" hangingPunct="1"/>
                      <a:r>
                        <a:rPr lang="en-US" sz="1200" b="1" kern="1200">
                          <a:solidFill>
                            <a:schemeClr val="tx1"/>
                          </a:solidFill>
                          <a:effectLst/>
                          <a:latin typeface="+mn-lt"/>
                          <a:ea typeface="+mn-ea"/>
                          <a:cs typeface="+mn-cs"/>
                        </a:rPr>
                        <a:t>'i'</a:t>
                      </a:r>
                    </a:p>
                  </a:txBody>
                  <a:tcPr marL="80782" marR="80782" marT="40391" marB="403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marL="0" algn="l" defTabSz="914400" rtl="0" eaLnBrk="1" fontAlgn="b" latinLnBrk="0" hangingPunct="1"/>
                      <a:r>
                        <a:rPr lang="en-US" sz="1200" b="1" kern="1200">
                          <a:solidFill>
                            <a:schemeClr val="tx1"/>
                          </a:solidFill>
                          <a:effectLst/>
                          <a:latin typeface="+mn-lt"/>
                          <a:ea typeface="+mn-ea"/>
                          <a:cs typeface="+mn-cs"/>
                        </a:rPr>
                        <a:t>4</a:t>
                      </a:r>
                    </a:p>
                  </a:txBody>
                  <a:tcPr marL="80782" marR="80782" marT="40391" marB="403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876599103"/>
                  </a:ext>
                </a:extLst>
              </a:tr>
              <a:tr h="323009">
                <a:tc>
                  <a:txBody>
                    <a:bodyPr/>
                    <a:lstStyle/>
                    <a:p>
                      <a:pPr marL="0" algn="l" defTabSz="914400" rtl="0" eaLnBrk="1" fontAlgn="b" latinLnBrk="0" hangingPunct="1"/>
                      <a:r>
                        <a:rPr lang="en-US" sz="1200" b="1" kern="1200">
                          <a:solidFill>
                            <a:schemeClr val="tx1"/>
                          </a:solidFill>
                          <a:effectLst/>
                          <a:latin typeface="+mn-lt"/>
                          <a:ea typeface="+mn-ea"/>
                          <a:cs typeface="+mn-cs"/>
                        </a:rPr>
                        <a:t>'f'</a:t>
                      </a:r>
                    </a:p>
                  </a:txBody>
                  <a:tcPr marL="80782" marR="80782" marT="40391" marB="403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marL="0" algn="l" defTabSz="914400" rtl="0" eaLnBrk="1" fontAlgn="b" latinLnBrk="0" hangingPunct="1"/>
                      <a:r>
                        <a:rPr lang="en-US" sz="1200" b="1" kern="1200">
                          <a:solidFill>
                            <a:schemeClr val="tx1"/>
                          </a:solidFill>
                          <a:effectLst/>
                          <a:latin typeface="+mn-lt"/>
                          <a:ea typeface="+mn-ea"/>
                          <a:cs typeface="+mn-cs"/>
                        </a:rPr>
                        <a:t>5</a:t>
                      </a:r>
                    </a:p>
                  </a:txBody>
                  <a:tcPr marL="80782" marR="80782" marT="40391" marB="403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059908544"/>
                  </a:ext>
                </a:extLst>
              </a:tr>
              <a:tr h="323009">
                <a:tc>
                  <a:txBody>
                    <a:bodyPr/>
                    <a:lstStyle/>
                    <a:p>
                      <a:pPr marL="0" algn="l" defTabSz="914400" rtl="0" eaLnBrk="1" fontAlgn="b" latinLnBrk="0" hangingPunct="1"/>
                      <a:r>
                        <a:rPr lang="en-US" sz="1200" b="1" kern="1200">
                          <a:solidFill>
                            <a:schemeClr val="tx1"/>
                          </a:solidFill>
                          <a:effectLst/>
                          <a:latin typeface="+mn-lt"/>
                          <a:ea typeface="+mn-ea"/>
                          <a:cs typeface="+mn-cs"/>
                        </a:rPr>
                        <a:t>'i'</a:t>
                      </a:r>
                    </a:p>
                  </a:txBody>
                  <a:tcPr marL="80782" marR="80782" marT="40391" marB="403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marL="0" algn="l" defTabSz="914400" rtl="0" eaLnBrk="1" fontAlgn="b" latinLnBrk="0" hangingPunct="1"/>
                      <a:r>
                        <a:rPr lang="en-US" sz="1200" b="1" kern="1200">
                          <a:solidFill>
                            <a:schemeClr val="tx1"/>
                          </a:solidFill>
                          <a:effectLst/>
                          <a:latin typeface="+mn-lt"/>
                          <a:ea typeface="+mn-ea"/>
                          <a:cs typeface="+mn-cs"/>
                        </a:rPr>
                        <a:t>4</a:t>
                      </a:r>
                    </a:p>
                  </a:txBody>
                  <a:tcPr marL="80782" marR="80782" marT="40391" marB="403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836187242"/>
                  </a:ext>
                </a:extLst>
              </a:tr>
              <a:tr h="323009">
                <a:tc>
                  <a:txBody>
                    <a:bodyPr/>
                    <a:lstStyle/>
                    <a:p>
                      <a:pPr marL="0" algn="l" defTabSz="914400" rtl="0" eaLnBrk="1" fontAlgn="b" latinLnBrk="0" hangingPunct="1"/>
                      <a:r>
                        <a:rPr lang="en-US" sz="1200" b="1" kern="1200">
                          <a:solidFill>
                            <a:schemeClr val="tx1"/>
                          </a:solidFill>
                          <a:effectLst/>
                          <a:latin typeface="+mn-lt"/>
                          <a:ea typeface="+mn-ea"/>
                          <a:cs typeface="+mn-cs"/>
                        </a:rPr>
                        <a:t>'c'</a:t>
                      </a:r>
                    </a:p>
                  </a:txBody>
                  <a:tcPr marL="80782" marR="80782" marT="40391" marB="403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marL="0" algn="l" defTabSz="914400" rtl="0" eaLnBrk="1" fontAlgn="b" latinLnBrk="0" hangingPunct="1"/>
                      <a:r>
                        <a:rPr lang="en-US" sz="1200" b="1" kern="1200">
                          <a:solidFill>
                            <a:schemeClr val="tx1"/>
                          </a:solidFill>
                          <a:effectLst/>
                          <a:latin typeface="+mn-lt"/>
                          <a:ea typeface="+mn-ea"/>
                          <a:cs typeface="+mn-cs"/>
                        </a:rPr>
                        <a:t>6</a:t>
                      </a:r>
                    </a:p>
                  </a:txBody>
                  <a:tcPr marL="80782" marR="80782" marT="40391" marB="403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385314530"/>
                  </a:ext>
                </a:extLst>
              </a:tr>
              <a:tr h="323009">
                <a:tc>
                  <a:txBody>
                    <a:bodyPr/>
                    <a:lstStyle/>
                    <a:p>
                      <a:pPr marL="0" algn="l" defTabSz="914400" rtl="0" eaLnBrk="1" fontAlgn="b" latinLnBrk="0" hangingPunct="1"/>
                      <a:r>
                        <a:rPr lang="en-US" sz="1200" b="1" kern="1200">
                          <a:solidFill>
                            <a:schemeClr val="tx1"/>
                          </a:solidFill>
                          <a:effectLst/>
                          <a:latin typeface="+mn-lt"/>
                          <a:ea typeface="+mn-ea"/>
                          <a:cs typeface="+mn-cs"/>
                        </a:rPr>
                        <a:t>'i'</a:t>
                      </a:r>
                    </a:p>
                  </a:txBody>
                  <a:tcPr marL="80782" marR="80782" marT="40391" marB="403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marL="0" algn="l" defTabSz="914400" rtl="0" eaLnBrk="1" fontAlgn="b" latinLnBrk="0" hangingPunct="1"/>
                      <a:r>
                        <a:rPr lang="en-US" sz="1200" b="1" kern="1200">
                          <a:solidFill>
                            <a:schemeClr val="tx1"/>
                          </a:solidFill>
                          <a:effectLst/>
                          <a:latin typeface="+mn-lt"/>
                          <a:ea typeface="+mn-ea"/>
                          <a:cs typeface="+mn-cs"/>
                        </a:rPr>
                        <a:t>4</a:t>
                      </a:r>
                    </a:p>
                  </a:txBody>
                  <a:tcPr marL="80782" marR="80782" marT="40391" marB="403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506863715"/>
                  </a:ext>
                </a:extLst>
              </a:tr>
              <a:tr h="323009">
                <a:tc>
                  <a:txBody>
                    <a:bodyPr/>
                    <a:lstStyle/>
                    <a:p>
                      <a:pPr marL="0" algn="l" defTabSz="914400" rtl="0" eaLnBrk="1" fontAlgn="b" latinLnBrk="0" hangingPunct="1"/>
                      <a:r>
                        <a:rPr lang="en-US" sz="1200" b="1" kern="1200">
                          <a:solidFill>
                            <a:schemeClr val="tx1"/>
                          </a:solidFill>
                          <a:effectLst/>
                          <a:latin typeface="+mn-lt"/>
                          <a:ea typeface="+mn-ea"/>
                          <a:cs typeface="+mn-cs"/>
                        </a:rPr>
                        <a:t>'a'</a:t>
                      </a:r>
                    </a:p>
                  </a:txBody>
                  <a:tcPr marL="80782" marR="80782" marT="40391" marB="403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marL="0" algn="l" defTabSz="914400" rtl="0" eaLnBrk="1" fontAlgn="b" latinLnBrk="0" hangingPunct="1"/>
                      <a:r>
                        <a:rPr lang="en-US" sz="1200" b="1" kern="1200">
                          <a:solidFill>
                            <a:schemeClr val="tx1"/>
                          </a:solidFill>
                          <a:effectLst/>
                          <a:latin typeface="+mn-lt"/>
                          <a:ea typeface="+mn-ea"/>
                          <a:cs typeface="+mn-cs"/>
                        </a:rPr>
                        <a:t>7</a:t>
                      </a:r>
                    </a:p>
                  </a:txBody>
                  <a:tcPr marL="80782" marR="80782" marT="40391" marB="403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874191444"/>
                  </a:ext>
                </a:extLst>
              </a:tr>
              <a:tr h="323009">
                <a:tc>
                  <a:txBody>
                    <a:bodyPr/>
                    <a:lstStyle/>
                    <a:p>
                      <a:pPr marL="0" algn="l" defTabSz="914400" rtl="0" eaLnBrk="1" fontAlgn="b" latinLnBrk="0" hangingPunct="1"/>
                      <a:r>
                        <a:rPr lang="en-US" sz="1200" b="1" kern="1200">
                          <a:solidFill>
                            <a:schemeClr val="tx1"/>
                          </a:solidFill>
                          <a:effectLst/>
                          <a:latin typeface="+mn-lt"/>
                          <a:ea typeface="+mn-ea"/>
                          <a:cs typeface="+mn-cs"/>
                        </a:rPr>
                        <a:t>'l'</a:t>
                      </a:r>
                    </a:p>
                  </a:txBody>
                  <a:tcPr marL="80782" marR="80782" marT="40391" marB="403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marL="0" algn="l" defTabSz="914400" rtl="0" eaLnBrk="1" fontAlgn="b" latinLnBrk="0" hangingPunct="1"/>
                      <a:r>
                        <a:rPr lang="en-US" sz="1200" b="1" kern="1200" dirty="0">
                          <a:solidFill>
                            <a:schemeClr val="tx1"/>
                          </a:solidFill>
                          <a:effectLst/>
                          <a:latin typeface="+mn-lt"/>
                          <a:ea typeface="+mn-ea"/>
                          <a:cs typeface="+mn-cs"/>
                        </a:rPr>
                        <a:t>8</a:t>
                      </a:r>
                    </a:p>
                  </a:txBody>
                  <a:tcPr marL="80782" marR="80782" marT="40391" marB="4039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554966556"/>
                  </a:ext>
                </a:extLst>
              </a:tr>
            </a:tbl>
          </a:graphicData>
        </a:graphic>
      </p:graphicFrame>
      <p:graphicFrame>
        <p:nvGraphicFramePr>
          <p:cNvPr id="5" name="Table 4">
            <a:extLst>
              <a:ext uri="{FF2B5EF4-FFF2-40B4-BE49-F238E27FC236}">
                <a16:creationId xmlns:a16="http://schemas.microsoft.com/office/drawing/2014/main" id="{6C8A56F7-CC37-DA1A-F32E-2CC0753074E8}"/>
              </a:ext>
            </a:extLst>
          </p:cNvPr>
          <p:cNvGraphicFramePr>
            <a:graphicFrameLocks noGrp="1"/>
          </p:cNvGraphicFramePr>
          <p:nvPr>
            <p:extLst>
              <p:ext uri="{D42A27DB-BD31-4B8C-83A1-F6EECF244321}">
                <p14:modId xmlns:p14="http://schemas.microsoft.com/office/powerpoint/2010/main" val="1893778215"/>
              </p:ext>
            </p:extLst>
          </p:nvPr>
        </p:nvGraphicFramePr>
        <p:xfrm>
          <a:off x="3390900" y="2343311"/>
          <a:ext cx="2209800" cy="2666839"/>
        </p:xfrm>
        <a:graphic>
          <a:graphicData uri="http://schemas.openxmlformats.org/drawingml/2006/table">
            <a:tbl>
              <a:tblPr/>
              <a:tblGrid>
                <a:gridCol w="1104900">
                  <a:extLst>
                    <a:ext uri="{9D8B030D-6E8A-4147-A177-3AD203B41FA5}">
                      <a16:colId xmlns:a16="http://schemas.microsoft.com/office/drawing/2014/main" val="2777086040"/>
                    </a:ext>
                  </a:extLst>
                </a:gridCol>
                <a:gridCol w="1104900">
                  <a:extLst>
                    <a:ext uri="{9D8B030D-6E8A-4147-A177-3AD203B41FA5}">
                      <a16:colId xmlns:a16="http://schemas.microsoft.com/office/drawing/2014/main" val="847430213"/>
                    </a:ext>
                  </a:extLst>
                </a:gridCol>
              </a:tblGrid>
              <a:tr h="380977">
                <a:tc>
                  <a:txBody>
                    <a:bodyPr/>
                    <a:lstStyle/>
                    <a:p>
                      <a:pPr marL="0" algn="l" defTabSz="914400" rtl="0" eaLnBrk="1" fontAlgn="b" latinLnBrk="0" hangingPunct="1"/>
                      <a:r>
                        <a:rPr lang="en-US" sz="1200" b="1" kern="1200" dirty="0">
                          <a:solidFill>
                            <a:schemeClr val="tx1"/>
                          </a:solidFill>
                          <a:effectLst/>
                          <a:latin typeface="+mn-lt"/>
                          <a:ea typeface="+mn-ea"/>
                          <a:cs typeface="+mn-cs"/>
                        </a:rPr>
                        <a:t>Word</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marL="0" algn="l" defTabSz="914400" rtl="0" eaLnBrk="1" fontAlgn="b" latinLnBrk="0" hangingPunct="1"/>
                      <a:r>
                        <a:rPr lang="en-US" sz="1200" b="1" kern="1200">
                          <a:solidFill>
                            <a:schemeClr val="tx1"/>
                          </a:solidFill>
                          <a:effectLst/>
                          <a:latin typeface="+mn-lt"/>
                          <a:ea typeface="+mn-ea"/>
                          <a:cs typeface="+mn-cs"/>
                        </a:rPr>
                        <a:t>Word ID</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634352309"/>
                  </a:ext>
                </a:extLst>
              </a:tr>
              <a:tr h="380977">
                <a:tc>
                  <a:txBody>
                    <a:bodyPr/>
                    <a:lstStyle/>
                    <a:p>
                      <a:pPr marL="0" algn="l" defTabSz="914400" rtl="0" eaLnBrk="1" fontAlgn="b" latinLnBrk="0" hangingPunct="1"/>
                      <a:r>
                        <a:rPr lang="en-US" sz="1200" b="1" kern="1200" dirty="0">
                          <a:solidFill>
                            <a:schemeClr val="tx1"/>
                          </a:solidFill>
                          <a:effectLst/>
                          <a:latin typeface="+mn-lt"/>
                          <a:ea typeface="+mn-ea"/>
                          <a:cs typeface="+mn-cs"/>
                        </a:rPr>
                        <a:t>'Artificial'</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marL="0" algn="l" defTabSz="914400" rtl="0" eaLnBrk="1" fontAlgn="b" latinLnBrk="0" hangingPunct="1"/>
                      <a:r>
                        <a:rPr lang="en-US" sz="1200" b="1" kern="1200">
                          <a:solidFill>
                            <a:schemeClr val="tx1"/>
                          </a:solidFill>
                          <a:effectLst/>
                          <a:latin typeface="+mn-lt"/>
                          <a:ea typeface="+mn-ea"/>
                          <a:cs typeface="+mn-cs"/>
                        </a:rPr>
                        <a:t>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761411252"/>
                  </a:ext>
                </a:extLst>
              </a:tr>
              <a:tr h="380977">
                <a:tc>
                  <a:txBody>
                    <a:bodyPr/>
                    <a:lstStyle/>
                    <a:p>
                      <a:pPr marL="0" algn="l" defTabSz="914400" rtl="0" eaLnBrk="1" fontAlgn="b" latinLnBrk="0" hangingPunct="1"/>
                      <a:r>
                        <a:rPr lang="en-US" sz="1200" b="1" kern="1200" dirty="0">
                          <a:solidFill>
                            <a:schemeClr val="tx1"/>
                          </a:solidFill>
                          <a:effectLst/>
                          <a:latin typeface="+mn-lt"/>
                          <a:ea typeface="+mn-ea"/>
                          <a:cs typeface="+mn-cs"/>
                        </a:rPr>
                        <a:t>'intelligence'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marL="0" algn="l" defTabSz="914400" rtl="0" eaLnBrk="1" fontAlgn="b" latinLnBrk="0" hangingPunct="1"/>
                      <a:r>
                        <a:rPr lang="en-US" sz="1200" b="1" kern="1200">
                          <a:solidFill>
                            <a:schemeClr val="tx1"/>
                          </a:solidFill>
                          <a:effectLst/>
                          <a:latin typeface="+mn-lt"/>
                          <a:ea typeface="+mn-ea"/>
                          <a:cs typeface="+mn-cs"/>
                        </a:rPr>
                        <a:t>2</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916184820"/>
                  </a:ext>
                </a:extLst>
              </a:tr>
              <a:tr h="380977">
                <a:tc>
                  <a:txBody>
                    <a:bodyPr/>
                    <a:lstStyle/>
                    <a:p>
                      <a:pPr marL="0" algn="l" defTabSz="914400" rtl="0" eaLnBrk="1" fontAlgn="b" latinLnBrk="0" hangingPunct="1"/>
                      <a:r>
                        <a:rPr lang="en-US" sz="1200" b="1" kern="1200" dirty="0">
                          <a:solidFill>
                            <a:schemeClr val="tx1"/>
                          </a:solidFill>
                          <a:effectLst/>
                          <a:latin typeface="+mn-lt"/>
                          <a:ea typeface="+mn-ea"/>
                          <a:cs typeface="+mn-cs"/>
                        </a:rPr>
                        <a:t>'is'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marL="0" algn="l" defTabSz="914400" rtl="0" eaLnBrk="1" fontAlgn="b" latinLnBrk="0" hangingPunct="1"/>
                      <a:r>
                        <a:rPr lang="en-US" sz="1200" b="1" kern="1200">
                          <a:solidFill>
                            <a:schemeClr val="tx1"/>
                          </a:solidFill>
                          <a:effectLst/>
                          <a:latin typeface="+mn-lt"/>
                          <a:ea typeface="+mn-ea"/>
                          <a:cs typeface="+mn-cs"/>
                        </a:rPr>
                        <a:t>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457091586"/>
                  </a:ext>
                </a:extLst>
              </a:tr>
              <a:tr h="380977">
                <a:tc>
                  <a:txBody>
                    <a:bodyPr/>
                    <a:lstStyle/>
                    <a:p>
                      <a:pPr marL="0" algn="l" defTabSz="914400" rtl="0" eaLnBrk="1" fontAlgn="b" latinLnBrk="0" hangingPunct="1"/>
                      <a:r>
                        <a:rPr lang="en-US" sz="1200" b="1" kern="1200" dirty="0">
                          <a:solidFill>
                            <a:schemeClr val="tx1"/>
                          </a:solidFill>
                          <a:effectLst/>
                          <a:latin typeface="+mn-lt"/>
                          <a:ea typeface="+mn-ea"/>
                          <a:cs typeface="+mn-cs"/>
                        </a:rPr>
                        <a:t>'changing'</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marL="0" algn="l" defTabSz="914400" rtl="0" eaLnBrk="1" fontAlgn="b" latinLnBrk="0" hangingPunct="1"/>
                      <a:r>
                        <a:rPr lang="en-US" sz="1200" b="1" kern="1200">
                          <a:solidFill>
                            <a:schemeClr val="tx1"/>
                          </a:solidFill>
                          <a:effectLst/>
                          <a:latin typeface="+mn-lt"/>
                          <a:ea typeface="+mn-ea"/>
                          <a:cs typeface="+mn-cs"/>
                        </a:rPr>
                        <a:t>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195740299"/>
                  </a:ext>
                </a:extLst>
              </a:tr>
              <a:tr h="380977">
                <a:tc>
                  <a:txBody>
                    <a:bodyPr/>
                    <a:lstStyle/>
                    <a:p>
                      <a:pPr marL="0" algn="l" defTabSz="914400" rtl="0" eaLnBrk="1" fontAlgn="b" latinLnBrk="0" hangingPunct="1"/>
                      <a:r>
                        <a:rPr lang="en-US" sz="1200" b="1" kern="1200" dirty="0">
                          <a:solidFill>
                            <a:schemeClr val="tx1"/>
                          </a:solidFill>
                          <a:effectLst/>
                          <a:latin typeface="+mn-lt"/>
                          <a:ea typeface="+mn-ea"/>
                          <a:cs typeface="+mn-cs"/>
                        </a:rPr>
                        <a:t>'the'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marL="0" algn="l" defTabSz="914400" rtl="0" eaLnBrk="1" fontAlgn="b" latinLnBrk="0" hangingPunct="1"/>
                      <a:r>
                        <a:rPr lang="en-US" sz="1200" b="1" kern="1200" dirty="0">
                          <a:solidFill>
                            <a:schemeClr val="tx1"/>
                          </a:solidFill>
                          <a:effectLst/>
                          <a:latin typeface="+mn-lt"/>
                          <a:ea typeface="+mn-ea"/>
                          <a:cs typeface="+mn-cs"/>
                        </a:rPr>
                        <a:t>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361634392"/>
                  </a:ext>
                </a:extLst>
              </a:tr>
              <a:tr h="380977">
                <a:tc>
                  <a:txBody>
                    <a:bodyPr/>
                    <a:lstStyle/>
                    <a:p>
                      <a:pPr marL="0" algn="l" defTabSz="914400" rtl="0" eaLnBrk="1" fontAlgn="b" latinLnBrk="0" hangingPunct="1"/>
                      <a:r>
                        <a:rPr lang="en-US" sz="1200" b="1" kern="1200">
                          <a:solidFill>
                            <a:schemeClr val="tx1"/>
                          </a:solidFill>
                          <a:effectLst/>
                          <a:latin typeface="+mn-lt"/>
                          <a:ea typeface="+mn-ea"/>
                          <a:cs typeface="+mn-cs"/>
                        </a:rPr>
                        <a:t>'world'</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marL="0" algn="l" defTabSz="914400" rtl="0" eaLnBrk="1" fontAlgn="b" latinLnBrk="0" hangingPunct="1"/>
                      <a:r>
                        <a:rPr lang="en-US" sz="1200" b="1" kern="1200" dirty="0">
                          <a:solidFill>
                            <a:schemeClr val="tx1"/>
                          </a:solidFill>
                          <a:effectLst/>
                          <a:latin typeface="+mn-lt"/>
                          <a:ea typeface="+mn-ea"/>
                          <a:cs typeface="+mn-cs"/>
                        </a:rPr>
                        <a:t>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928194472"/>
                  </a:ext>
                </a:extLst>
              </a:tr>
            </a:tbl>
          </a:graphicData>
        </a:graphic>
      </p:graphicFrame>
      <p:graphicFrame>
        <p:nvGraphicFramePr>
          <p:cNvPr id="6" name="Table 5">
            <a:extLst>
              <a:ext uri="{FF2B5EF4-FFF2-40B4-BE49-F238E27FC236}">
                <a16:creationId xmlns:a16="http://schemas.microsoft.com/office/drawing/2014/main" id="{F8572973-9392-1F17-FF85-F8282295BCEA}"/>
              </a:ext>
            </a:extLst>
          </p:cNvPr>
          <p:cNvGraphicFramePr>
            <a:graphicFrameLocks noGrp="1"/>
          </p:cNvGraphicFramePr>
          <p:nvPr>
            <p:extLst>
              <p:ext uri="{D42A27DB-BD31-4B8C-83A1-F6EECF244321}">
                <p14:modId xmlns:p14="http://schemas.microsoft.com/office/powerpoint/2010/main" val="1000488270"/>
              </p:ext>
            </p:extLst>
          </p:nvPr>
        </p:nvGraphicFramePr>
        <p:xfrm>
          <a:off x="5791200" y="1252889"/>
          <a:ext cx="3019870" cy="3514728"/>
        </p:xfrm>
        <a:graphic>
          <a:graphicData uri="http://schemas.openxmlformats.org/drawingml/2006/table">
            <a:tbl>
              <a:tblPr/>
              <a:tblGrid>
                <a:gridCol w="1509935">
                  <a:extLst>
                    <a:ext uri="{9D8B030D-6E8A-4147-A177-3AD203B41FA5}">
                      <a16:colId xmlns:a16="http://schemas.microsoft.com/office/drawing/2014/main" val="90783560"/>
                    </a:ext>
                  </a:extLst>
                </a:gridCol>
                <a:gridCol w="1509935">
                  <a:extLst>
                    <a:ext uri="{9D8B030D-6E8A-4147-A177-3AD203B41FA5}">
                      <a16:colId xmlns:a16="http://schemas.microsoft.com/office/drawing/2014/main" val="3288424281"/>
                    </a:ext>
                  </a:extLst>
                </a:gridCol>
              </a:tblGrid>
              <a:tr h="251052">
                <a:tc>
                  <a:txBody>
                    <a:bodyPr/>
                    <a:lstStyle/>
                    <a:p>
                      <a:pPr fontAlgn="b"/>
                      <a:r>
                        <a:rPr lang="en-US" sz="1200" b="1">
                          <a:effectLst/>
                        </a:rPr>
                        <a:t>Subword</a:t>
                      </a:r>
                    </a:p>
                  </a:txBody>
                  <a:tcPr marL="63472" marR="63472" marT="31736" marB="31736"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200" b="1">
                          <a:effectLst/>
                        </a:rPr>
                        <a:t>Subword ID</a:t>
                      </a:r>
                    </a:p>
                  </a:txBody>
                  <a:tcPr marL="63472" marR="63472" marT="31736" marB="31736"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195491957"/>
                  </a:ext>
                </a:extLst>
              </a:tr>
              <a:tr h="251052">
                <a:tc>
                  <a:txBody>
                    <a:bodyPr/>
                    <a:lstStyle/>
                    <a:p>
                      <a:pPr fontAlgn="base"/>
                      <a:r>
                        <a:rPr lang="en-US" sz="1200">
                          <a:effectLst/>
                        </a:rPr>
                        <a:t>'Art'</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a:effectLst/>
                        </a:rPr>
                        <a:t>1</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005670642"/>
                  </a:ext>
                </a:extLst>
              </a:tr>
              <a:tr h="251052">
                <a:tc>
                  <a:txBody>
                    <a:bodyPr/>
                    <a:lstStyle/>
                    <a:p>
                      <a:pPr fontAlgn="base"/>
                      <a:r>
                        <a:rPr lang="en-US" sz="1200">
                          <a:effectLst/>
                        </a:rPr>
                        <a:t>'ificial'</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a:effectLst/>
                        </a:rPr>
                        <a:t>2</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512996252"/>
                  </a:ext>
                </a:extLst>
              </a:tr>
              <a:tr h="251052">
                <a:tc>
                  <a:txBody>
                    <a:bodyPr/>
                    <a:lstStyle/>
                    <a:p>
                      <a:pPr fontAlgn="base"/>
                      <a:r>
                        <a:rPr lang="en-US" sz="1200">
                          <a:effectLst/>
                        </a:rPr>
                        <a:t>' ' (space)</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a:effectLst/>
                        </a:rPr>
                        <a:t>3</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835374054"/>
                  </a:ext>
                </a:extLst>
              </a:tr>
              <a:tr h="251052">
                <a:tc>
                  <a:txBody>
                    <a:bodyPr/>
                    <a:lstStyle/>
                    <a:p>
                      <a:pPr fontAlgn="base"/>
                      <a:r>
                        <a:rPr lang="en-US" sz="1200">
                          <a:effectLst/>
                        </a:rPr>
                        <a:t>'intelligence'</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a:effectLst/>
                        </a:rPr>
                        <a:t>4</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061584805"/>
                  </a:ext>
                </a:extLst>
              </a:tr>
              <a:tr h="251052">
                <a:tc>
                  <a:txBody>
                    <a:bodyPr/>
                    <a:lstStyle/>
                    <a:p>
                      <a:pPr fontAlgn="base"/>
                      <a:r>
                        <a:rPr lang="en-US" sz="1200">
                          <a:effectLst/>
                        </a:rPr>
                        <a:t>' ' (space)</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a:effectLst/>
                        </a:rPr>
                        <a:t>3</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173505335"/>
                  </a:ext>
                </a:extLst>
              </a:tr>
              <a:tr h="251052">
                <a:tc>
                  <a:txBody>
                    <a:bodyPr/>
                    <a:lstStyle/>
                    <a:p>
                      <a:pPr fontAlgn="base"/>
                      <a:r>
                        <a:rPr lang="en-US" sz="1200">
                          <a:effectLst/>
                        </a:rPr>
                        <a:t>'is'</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a:effectLst/>
                        </a:rPr>
                        <a:t>5</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29174092"/>
                  </a:ext>
                </a:extLst>
              </a:tr>
              <a:tr h="251052">
                <a:tc>
                  <a:txBody>
                    <a:bodyPr/>
                    <a:lstStyle/>
                    <a:p>
                      <a:pPr fontAlgn="base"/>
                      <a:r>
                        <a:rPr lang="en-US" sz="1200">
                          <a:effectLst/>
                        </a:rPr>
                        <a:t>' ' (space)</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a:effectLst/>
                        </a:rPr>
                        <a:t>3</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215341462"/>
                  </a:ext>
                </a:extLst>
              </a:tr>
              <a:tr h="251052">
                <a:tc>
                  <a:txBody>
                    <a:bodyPr/>
                    <a:lstStyle/>
                    <a:p>
                      <a:pPr fontAlgn="base"/>
                      <a:r>
                        <a:rPr lang="en-US" sz="1200">
                          <a:effectLst/>
                        </a:rPr>
                        <a:t>'changing'</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a:effectLst/>
                        </a:rPr>
                        <a:t>6</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072229659"/>
                  </a:ext>
                </a:extLst>
              </a:tr>
              <a:tr h="251052">
                <a:tc>
                  <a:txBody>
                    <a:bodyPr/>
                    <a:lstStyle/>
                    <a:p>
                      <a:pPr fontAlgn="base"/>
                      <a:r>
                        <a:rPr lang="en-US" sz="1200">
                          <a:effectLst/>
                        </a:rPr>
                        <a:t>' ' (space)</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a:effectLst/>
                        </a:rPr>
                        <a:t>3</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38861318"/>
                  </a:ext>
                </a:extLst>
              </a:tr>
              <a:tr h="251052">
                <a:tc>
                  <a:txBody>
                    <a:bodyPr/>
                    <a:lstStyle/>
                    <a:p>
                      <a:pPr fontAlgn="base"/>
                      <a:r>
                        <a:rPr lang="en-US" sz="1200">
                          <a:effectLst/>
                        </a:rPr>
                        <a:t>'the'</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a:effectLst/>
                        </a:rPr>
                        <a:t>7</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00948129"/>
                  </a:ext>
                </a:extLst>
              </a:tr>
              <a:tr h="251052">
                <a:tc>
                  <a:txBody>
                    <a:bodyPr/>
                    <a:lstStyle/>
                    <a:p>
                      <a:pPr fontAlgn="base"/>
                      <a:r>
                        <a:rPr lang="en-US" sz="1200">
                          <a:effectLst/>
                        </a:rPr>
                        <a:t>' ' (space)</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a:effectLst/>
                        </a:rPr>
                        <a:t>3</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144502023"/>
                  </a:ext>
                </a:extLst>
              </a:tr>
              <a:tr h="251052">
                <a:tc>
                  <a:txBody>
                    <a:bodyPr/>
                    <a:lstStyle/>
                    <a:p>
                      <a:pPr fontAlgn="base"/>
                      <a:r>
                        <a:rPr lang="en-US" sz="1200">
                          <a:effectLst/>
                        </a:rPr>
                        <a:t>'world'</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a:effectLst/>
                        </a:rPr>
                        <a:t>8</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66430350"/>
                  </a:ext>
                </a:extLst>
              </a:tr>
              <a:tr h="251052">
                <a:tc>
                  <a:txBody>
                    <a:bodyPr/>
                    <a:lstStyle/>
                    <a:p>
                      <a:pPr fontAlgn="base"/>
                      <a:r>
                        <a:rPr lang="en-US" sz="1200">
                          <a:effectLst/>
                        </a:rPr>
                        <a:t>'.'</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dirty="0">
                          <a:effectLst/>
                        </a:rPr>
                        <a:t>9</a:t>
                      </a:r>
                    </a:p>
                  </a:txBody>
                  <a:tcPr marL="63472" marR="63472" marT="31736" marB="31736"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850225805"/>
                  </a:ext>
                </a:extLst>
              </a:tr>
            </a:tbl>
          </a:graphicData>
        </a:graphic>
      </p:graphicFrame>
      <p:sp>
        <p:nvSpPr>
          <p:cNvPr id="8" name="TextBox 7">
            <a:extLst>
              <a:ext uri="{FF2B5EF4-FFF2-40B4-BE49-F238E27FC236}">
                <a16:creationId xmlns:a16="http://schemas.microsoft.com/office/drawing/2014/main" id="{E2812F83-31E1-88C3-760B-2622C9F2A6B7}"/>
              </a:ext>
            </a:extLst>
          </p:cNvPr>
          <p:cNvSpPr txBox="1"/>
          <p:nvPr/>
        </p:nvSpPr>
        <p:spPr>
          <a:xfrm>
            <a:off x="617537" y="660400"/>
            <a:ext cx="2895600" cy="369332"/>
          </a:xfrm>
          <a:prstGeom prst="rect">
            <a:avLst/>
          </a:prstGeom>
          <a:noFill/>
        </p:spPr>
        <p:txBody>
          <a:bodyPr wrap="square">
            <a:spAutoFit/>
          </a:bodyPr>
          <a:lstStyle/>
          <a:p>
            <a:r>
              <a:rPr lang="en-US" altLang="en-US" sz="1800" b="1" dirty="0">
                <a:latin typeface="LM Roman 10" panose="00000500000000000000" pitchFamily="50" charset="0"/>
              </a:rPr>
              <a:t>Character Encoding</a:t>
            </a:r>
            <a:r>
              <a:rPr lang="en-US" altLang="en-US" sz="1800" dirty="0">
                <a:latin typeface="LM Roman 10" panose="00000500000000000000" pitchFamily="50" charset="0"/>
              </a:rPr>
              <a:t> </a:t>
            </a:r>
            <a:endParaRPr lang="en-US" dirty="0"/>
          </a:p>
        </p:txBody>
      </p:sp>
      <p:sp>
        <p:nvSpPr>
          <p:cNvPr id="9" name="TextBox 8">
            <a:extLst>
              <a:ext uri="{FF2B5EF4-FFF2-40B4-BE49-F238E27FC236}">
                <a16:creationId xmlns:a16="http://schemas.microsoft.com/office/drawing/2014/main" id="{C1C729D2-A9D3-0DD3-C4AC-7FCE5BDF131B}"/>
              </a:ext>
            </a:extLst>
          </p:cNvPr>
          <p:cNvSpPr txBox="1"/>
          <p:nvPr/>
        </p:nvSpPr>
        <p:spPr>
          <a:xfrm>
            <a:off x="3390900" y="1789313"/>
            <a:ext cx="2019300" cy="369332"/>
          </a:xfrm>
          <a:prstGeom prst="rect">
            <a:avLst/>
          </a:prstGeom>
          <a:noFill/>
        </p:spPr>
        <p:txBody>
          <a:bodyPr wrap="square">
            <a:spAutoFit/>
          </a:bodyPr>
          <a:lstStyle/>
          <a:p>
            <a:r>
              <a:rPr lang="en-US" altLang="en-US" sz="1800" b="1" dirty="0">
                <a:latin typeface="LM Roman 10" panose="00000500000000000000" pitchFamily="50" charset="0"/>
              </a:rPr>
              <a:t>Word Encoding</a:t>
            </a:r>
            <a:r>
              <a:rPr lang="en-US" altLang="en-US" sz="1800" dirty="0">
                <a:latin typeface="LM Roman 10" panose="00000500000000000000" pitchFamily="50" charset="0"/>
              </a:rPr>
              <a:t> </a:t>
            </a:r>
            <a:endParaRPr lang="en-US" dirty="0"/>
          </a:p>
        </p:txBody>
      </p:sp>
      <p:sp>
        <p:nvSpPr>
          <p:cNvPr id="10" name="TextBox 9">
            <a:extLst>
              <a:ext uri="{FF2B5EF4-FFF2-40B4-BE49-F238E27FC236}">
                <a16:creationId xmlns:a16="http://schemas.microsoft.com/office/drawing/2014/main" id="{81C4CB0C-2ED3-923F-5666-ABF0C9E4671D}"/>
              </a:ext>
            </a:extLst>
          </p:cNvPr>
          <p:cNvSpPr txBox="1"/>
          <p:nvPr/>
        </p:nvSpPr>
        <p:spPr>
          <a:xfrm>
            <a:off x="6095999" y="757891"/>
            <a:ext cx="2430463" cy="369332"/>
          </a:xfrm>
          <a:prstGeom prst="rect">
            <a:avLst/>
          </a:prstGeom>
          <a:noFill/>
        </p:spPr>
        <p:txBody>
          <a:bodyPr wrap="square">
            <a:spAutoFit/>
          </a:bodyPr>
          <a:lstStyle/>
          <a:p>
            <a:r>
              <a:rPr lang="en-US" altLang="en-US" sz="1800" b="1" dirty="0">
                <a:latin typeface="LM Roman 10" panose="00000500000000000000" pitchFamily="50" charset="0"/>
              </a:rPr>
              <a:t>Byte Pair Encoding</a:t>
            </a:r>
            <a:endParaRPr lang="en-US" dirty="0"/>
          </a:p>
        </p:txBody>
      </p:sp>
    </p:spTree>
    <p:extLst>
      <p:ext uri="{BB962C8B-B14F-4D97-AF65-F5344CB8AC3E}">
        <p14:creationId xmlns:p14="http://schemas.microsoft.com/office/powerpoint/2010/main" val="905966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D340D98E-01FE-09BD-CEBE-DB6B8E9C7E47}"/>
              </a:ext>
            </a:extLst>
          </p:cNvPr>
          <p:cNvSpPr>
            <a:spLocks noGrp="1"/>
          </p:cNvSpPr>
          <p:nvPr>
            <p:ph type="title"/>
          </p:nvPr>
        </p:nvSpPr>
        <p:spPr/>
        <p:txBody>
          <a:bodyPr/>
          <a:lstStyle/>
          <a:p>
            <a:pPr algn="ctr"/>
            <a:r>
              <a:rPr lang="en-US" altLang="en-US" sz="3200" b="0" dirty="0">
                <a:latin typeface="LM Roman 10" panose="00000500000000000000" pitchFamily="50" charset="0"/>
              </a:rPr>
              <a:t>Partitioning sequences</a:t>
            </a:r>
          </a:p>
        </p:txBody>
      </p:sp>
      <p:sp>
        <p:nvSpPr>
          <p:cNvPr id="3" name="Content Placeholder 2">
            <a:extLst>
              <a:ext uri="{FF2B5EF4-FFF2-40B4-BE49-F238E27FC236}">
                <a16:creationId xmlns:a16="http://schemas.microsoft.com/office/drawing/2014/main" id="{1576E2B7-6270-55FB-0C94-5B467638B13D}"/>
              </a:ext>
            </a:extLst>
          </p:cNvPr>
          <p:cNvSpPr>
            <a:spLocks noGrp="1" noRot="1" noChangeAspect="1" noMove="1" noResize="1" noEditPoints="1" noAdjustHandles="1" noChangeArrowheads="1" noChangeShapeType="1" noTextEdit="1"/>
          </p:cNvSpPr>
          <p:nvPr>
            <p:ph idx="1"/>
          </p:nvPr>
        </p:nvSpPr>
        <p:spPr>
          <a:blipFill>
            <a:blip r:embed="rId2"/>
            <a:stretch>
              <a:fillRect l="-1560" t="-1201" r="-1040" b="-9605"/>
            </a:stretch>
          </a:blipFill>
        </p:spPr>
        <p:txBody>
          <a:bodyPr/>
          <a:lstStyle/>
          <a:p>
            <a:pPr>
              <a:defRPr/>
            </a:pPr>
            <a:r>
              <a:rPr lang="en-US" dirty="0">
                <a:noFill/>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13A91E30-1414-C3A1-5417-5E66331F54E2}"/>
              </a:ext>
            </a:extLst>
          </p:cNvPr>
          <p:cNvSpPr>
            <a:spLocks noGrp="1"/>
          </p:cNvSpPr>
          <p:nvPr>
            <p:ph type="title"/>
          </p:nvPr>
        </p:nvSpPr>
        <p:spPr/>
        <p:txBody>
          <a:bodyPr/>
          <a:lstStyle/>
          <a:p>
            <a:pPr algn="ctr"/>
            <a:r>
              <a:rPr lang="en-US" altLang="en-US" sz="3200" b="0" dirty="0">
                <a:latin typeface="LM Roman 10" panose="00000500000000000000" pitchFamily="50" charset="0"/>
              </a:rPr>
              <a:t>Partitioning sequences</a:t>
            </a:r>
          </a:p>
        </p:txBody>
      </p:sp>
      <p:sp>
        <p:nvSpPr>
          <p:cNvPr id="3" name="Content Placeholder 2">
            <a:extLst>
              <a:ext uri="{FF2B5EF4-FFF2-40B4-BE49-F238E27FC236}">
                <a16:creationId xmlns:a16="http://schemas.microsoft.com/office/drawing/2014/main" id="{50898014-9536-9049-0833-EEEFC0F4E9C7}"/>
              </a:ext>
            </a:extLst>
          </p:cNvPr>
          <p:cNvSpPr>
            <a:spLocks noGrp="1" noRot="1" noChangeAspect="1" noMove="1" noResize="1" noEditPoints="1" noAdjustHandles="1" noChangeArrowheads="1" noChangeShapeType="1" noTextEdit="1"/>
          </p:cNvSpPr>
          <p:nvPr>
            <p:ph idx="1"/>
          </p:nvPr>
        </p:nvSpPr>
        <p:spPr>
          <a:blipFill>
            <a:blip r:embed="rId2"/>
            <a:stretch>
              <a:fillRect l="-1560" t="-1201"/>
            </a:stretch>
          </a:blipFill>
        </p:spPr>
        <p:txBody>
          <a:bodyPr/>
          <a:lstStyle/>
          <a:p>
            <a:pPr>
              <a:defRPr/>
            </a:pPr>
            <a:r>
              <a:rPr lang="en-US" dirty="0">
                <a:noFill/>
              </a:rPr>
              <a:t> </a:t>
            </a:r>
          </a:p>
        </p:txBody>
      </p:sp>
      <p:pic>
        <p:nvPicPr>
          <p:cNvPr id="38916" name="Picture 6">
            <a:extLst>
              <a:ext uri="{FF2B5EF4-FFF2-40B4-BE49-F238E27FC236}">
                <a16:creationId xmlns:a16="http://schemas.microsoft.com/office/drawing/2014/main" id="{377AFCB4-C579-146C-30C2-8D590C43AD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470638"/>
            <a:ext cx="6831012"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049267D8-35D4-5AB4-A5D4-76CE1CDA3B67}"/>
              </a:ext>
            </a:extLst>
          </p:cNvPr>
          <p:cNvSpPr>
            <a:spLocks noGrp="1"/>
          </p:cNvSpPr>
          <p:nvPr>
            <p:ph type="title"/>
          </p:nvPr>
        </p:nvSpPr>
        <p:spPr/>
        <p:txBody>
          <a:bodyPr/>
          <a:lstStyle/>
          <a:p>
            <a:pPr algn="ctr"/>
            <a:r>
              <a:rPr lang="en-US" altLang="en-US" sz="3200" b="0" dirty="0">
                <a:latin typeface="LM Roman 10" panose="00000500000000000000" pitchFamily="50" charset="0"/>
              </a:rPr>
              <a:t>RNN</a:t>
            </a:r>
          </a:p>
        </p:txBody>
      </p:sp>
      <p:pic>
        <p:nvPicPr>
          <p:cNvPr id="41987" name="Content Placeholder 6">
            <a:extLst>
              <a:ext uri="{FF2B5EF4-FFF2-40B4-BE49-F238E27FC236}">
                <a16:creationId xmlns:a16="http://schemas.microsoft.com/office/drawing/2014/main" id="{55F103B2-96D0-8FB8-3E8C-97F8660E464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62163" y="3282950"/>
            <a:ext cx="1476375" cy="457200"/>
          </a:xfrm>
        </p:spPr>
      </p:pic>
      <p:pic>
        <p:nvPicPr>
          <p:cNvPr id="41988" name="Picture 4">
            <a:extLst>
              <a:ext uri="{FF2B5EF4-FFF2-40B4-BE49-F238E27FC236}">
                <a16:creationId xmlns:a16="http://schemas.microsoft.com/office/drawing/2014/main" id="{D9F4807C-1815-387D-951F-2BB99D946A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163" y="1441450"/>
            <a:ext cx="28384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BADC061B-5F54-BFA7-BB0D-92B18A16D64C}"/>
              </a:ext>
            </a:extLst>
          </p:cNvPr>
          <p:cNvSpPr txBox="1">
            <a:spLocks noRot="1" noChangeAspect="1" noMove="1" noResize="1" noEditPoints="1" noAdjustHandles="1" noChangeArrowheads="1" noChangeShapeType="1" noTextEdit="1"/>
          </p:cNvSpPr>
          <p:nvPr/>
        </p:nvSpPr>
        <p:spPr>
          <a:xfrm>
            <a:off x="2667000" y="2248586"/>
            <a:ext cx="5562600" cy="646331"/>
          </a:xfrm>
          <a:prstGeom prst="rect">
            <a:avLst/>
          </a:prstGeom>
          <a:blipFill>
            <a:blip r:embed="rId5"/>
            <a:stretch>
              <a:fillRect l="-987" t="-4717" b="-15094"/>
            </a:stretch>
          </a:blipFill>
        </p:spPr>
        <p:txBody>
          <a:bodyPr/>
          <a:lstStyle/>
          <a:p>
            <a:pPr>
              <a:defRPr/>
            </a:pPr>
            <a:r>
              <a:rPr lang="en-US">
                <a:noFill/>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3630FC4A-4C53-4CD8-5340-FB874A52C26F}"/>
              </a:ext>
            </a:extLst>
          </p:cNvPr>
          <p:cNvSpPr>
            <a:spLocks noGrp="1"/>
          </p:cNvSpPr>
          <p:nvPr>
            <p:ph type="title"/>
          </p:nvPr>
        </p:nvSpPr>
        <p:spPr/>
        <p:txBody>
          <a:bodyPr/>
          <a:lstStyle/>
          <a:p>
            <a:pPr algn="ctr" eaLnBrk="1"/>
            <a:r>
              <a:rPr lang="en-US" altLang="en-US" sz="3200" b="0" dirty="0">
                <a:latin typeface="LM Roman 10" panose="00000500000000000000" pitchFamily="50" charset="0"/>
              </a:rPr>
              <a:t>Recurrent Neural Networks (with hidden state)</a:t>
            </a:r>
          </a:p>
        </p:txBody>
      </p:sp>
      <p:sp>
        <p:nvSpPr>
          <p:cNvPr id="44035" name="Rectangle 2">
            <a:extLst>
              <a:ext uri="{FF2B5EF4-FFF2-40B4-BE49-F238E27FC236}">
                <a16:creationId xmlns:a16="http://schemas.microsoft.com/office/drawing/2014/main" id="{679D7101-018E-F23A-DBE3-F89C419D52B1}"/>
              </a:ext>
            </a:extLst>
          </p:cNvPr>
          <p:cNvSpPr>
            <a:spLocks noGrp="1"/>
          </p:cNvSpPr>
          <p:nvPr>
            <p:ph type="body" sz="half" idx="1"/>
          </p:nvPr>
        </p:nvSpPr>
        <p:spPr>
          <a:xfrm>
            <a:off x="609600" y="1352550"/>
            <a:ext cx="8205788" cy="1766888"/>
          </a:xfrm>
        </p:spPr>
        <p:txBody>
          <a:bodyPr/>
          <a:lstStyle/>
          <a:p>
            <a:pPr marL="239713" indent="-239713" eaLnBrk="1">
              <a:buFontTx/>
              <a:buChar char="•"/>
            </a:pPr>
            <a:r>
              <a:rPr lang="en-US" altLang="en-US" sz="2000" dirty="0">
                <a:latin typeface="LM Roman 10" panose="00000500000000000000" pitchFamily="50" charset="0"/>
              </a:rPr>
              <a:t>Hidden State update </a:t>
            </a:r>
          </a:p>
          <a:p>
            <a:pPr marL="239713" indent="-239713" eaLnBrk="1">
              <a:buFontTx/>
              <a:buChar char="•"/>
            </a:pPr>
            <a:endParaRPr lang="en-US" altLang="en-US" sz="2000" dirty="0">
              <a:latin typeface="LM Roman 10" panose="00000500000000000000" pitchFamily="50" charset="0"/>
            </a:endParaRPr>
          </a:p>
          <a:p>
            <a:pPr marL="239713" indent="-239713" eaLnBrk="1">
              <a:buFontTx/>
              <a:buChar char="•"/>
            </a:pPr>
            <a:r>
              <a:rPr lang="en-US" altLang="en-US" sz="2000" dirty="0">
                <a:latin typeface="LM Roman 10" panose="00000500000000000000" pitchFamily="50" charset="0"/>
              </a:rPr>
              <a:t>Observation update</a:t>
            </a:r>
          </a:p>
        </p:txBody>
      </p:sp>
      <p:pic>
        <p:nvPicPr>
          <p:cNvPr id="44036" name="Picture 33">
            <a:extLst>
              <a:ext uri="{FF2B5EF4-FFF2-40B4-BE49-F238E27FC236}">
                <a16:creationId xmlns:a16="http://schemas.microsoft.com/office/drawing/2014/main" id="{6020BA46-0E03-6022-8FF6-15342F4323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60675" y="1807369"/>
            <a:ext cx="396240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4037" name="Picture 34">
            <a:extLst>
              <a:ext uri="{FF2B5EF4-FFF2-40B4-BE49-F238E27FC236}">
                <a16:creationId xmlns:a16="http://schemas.microsoft.com/office/drawing/2014/main" id="{44B89D74-1BD5-2042-5AC0-EF0326390A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535147"/>
            <a:ext cx="23431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41A17B6E-3045-6B8B-DA14-C07FDBBE402F}"/>
              </a:ext>
            </a:extLst>
          </p:cNvPr>
          <p:cNvSpPr>
            <a:spLocks noGrp="1"/>
          </p:cNvSpPr>
          <p:nvPr>
            <p:ph type="title"/>
          </p:nvPr>
        </p:nvSpPr>
        <p:spPr/>
        <p:txBody>
          <a:bodyPr/>
          <a:lstStyle/>
          <a:p>
            <a:pPr algn="ctr"/>
            <a:r>
              <a:rPr lang="en-US" altLang="en-US" sz="3200" b="0" dirty="0">
                <a:latin typeface="LM Roman 10" panose="00000500000000000000" pitchFamily="50" charset="0"/>
              </a:rPr>
              <a:t>RNN</a:t>
            </a:r>
          </a:p>
        </p:txBody>
      </p:sp>
      <p:pic>
        <p:nvPicPr>
          <p:cNvPr id="45060" name="Picture 4">
            <a:extLst>
              <a:ext uri="{FF2B5EF4-FFF2-40B4-BE49-F238E27FC236}">
                <a16:creationId xmlns:a16="http://schemas.microsoft.com/office/drawing/2014/main" id="{F62D1922-9DAD-85E9-A81C-746A5516D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03325"/>
            <a:ext cx="6992938" cy="316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F74AD25D-6380-2269-3D42-C2AB4862E364}"/>
              </a:ext>
            </a:extLst>
          </p:cNvPr>
          <p:cNvSpPr>
            <a:spLocks noGrp="1"/>
          </p:cNvSpPr>
          <p:nvPr>
            <p:ph type="title"/>
          </p:nvPr>
        </p:nvSpPr>
        <p:spPr/>
        <p:txBody>
          <a:bodyPr/>
          <a:lstStyle/>
          <a:p>
            <a:pPr algn="ctr"/>
            <a:r>
              <a:rPr lang="en-US" altLang="en-US" sz="3200" b="0" dirty="0">
                <a:latin typeface="LM Roman 10" panose="00000500000000000000" pitchFamily="50" charset="0"/>
              </a:rPr>
              <a:t>Character Level RNN</a:t>
            </a:r>
          </a:p>
        </p:txBody>
      </p:sp>
      <p:pic>
        <p:nvPicPr>
          <p:cNvPr id="46084" name="Picture 4">
            <a:extLst>
              <a:ext uri="{FF2B5EF4-FFF2-40B4-BE49-F238E27FC236}">
                <a16:creationId xmlns:a16="http://schemas.microsoft.com/office/drawing/2014/main" id="{C03D3DA8-234A-C960-6133-DC9983F11B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79513"/>
            <a:ext cx="7154863" cy="321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0D7F-4C14-31C2-C191-7E2C49F205CE}"/>
              </a:ext>
            </a:extLst>
          </p:cNvPr>
          <p:cNvSpPr>
            <a:spLocks noGrp="1"/>
          </p:cNvSpPr>
          <p:nvPr>
            <p:ph type="title"/>
          </p:nvPr>
        </p:nvSpPr>
        <p:spPr/>
        <p:txBody>
          <a:bodyPr/>
          <a:lstStyle/>
          <a:p>
            <a:r>
              <a:rPr lang="en-US" dirty="0"/>
              <a:t>Types of RNN (Andrej </a:t>
            </a:r>
            <a:r>
              <a:rPr lang="en-US" dirty="0" err="1"/>
              <a:t>Kerpathy</a:t>
            </a:r>
            <a:r>
              <a:rPr lang="en-US" dirty="0"/>
              <a:t> Blog)</a:t>
            </a:r>
          </a:p>
        </p:txBody>
      </p:sp>
      <p:sp>
        <p:nvSpPr>
          <p:cNvPr id="3" name="Content Placeholder 2">
            <a:extLst>
              <a:ext uri="{FF2B5EF4-FFF2-40B4-BE49-F238E27FC236}">
                <a16:creationId xmlns:a16="http://schemas.microsoft.com/office/drawing/2014/main" id="{6051B7D3-BD87-2DA6-588F-F72C6676CF1C}"/>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A990AE95-62A5-EA5D-7E9C-87AA51FC6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87" y="1428750"/>
            <a:ext cx="7610260" cy="2481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736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E63D-47F7-D1BF-76F2-CA584AF408FC}"/>
              </a:ext>
            </a:extLst>
          </p:cNvPr>
          <p:cNvSpPr>
            <a:spLocks noGrp="1"/>
          </p:cNvSpPr>
          <p:nvPr>
            <p:ph type="title"/>
          </p:nvPr>
        </p:nvSpPr>
        <p:spPr/>
        <p:txBody>
          <a:bodyPr/>
          <a:lstStyle/>
          <a:p>
            <a:r>
              <a:rPr lang="en-US" altLang="en-US" sz="2800" b="0" dirty="0">
                <a:latin typeface="LM Roman 10" panose="00000500000000000000" pitchFamily="50" charset="0"/>
              </a:rPr>
              <a:t>Modeling Language</a:t>
            </a:r>
            <a:endParaRPr lang="en-US" dirty="0"/>
          </a:p>
        </p:txBody>
      </p:sp>
      <p:pic>
        <p:nvPicPr>
          <p:cNvPr id="5" name="Content Placeholder 4">
            <a:extLst>
              <a:ext uri="{FF2B5EF4-FFF2-40B4-BE49-F238E27FC236}">
                <a16:creationId xmlns:a16="http://schemas.microsoft.com/office/drawing/2014/main" id="{D0FAE74C-53EC-1E43-08FB-7F5FC7DE7A2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40844" y="1370013"/>
            <a:ext cx="3262312" cy="3262312"/>
          </a:xfrm>
        </p:spPr>
      </p:pic>
      <p:sp>
        <p:nvSpPr>
          <p:cNvPr id="6" name="Speech Bubble: Rectangle with Corners Rounded 5">
            <a:extLst>
              <a:ext uri="{FF2B5EF4-FFF2-40B4-BE49-F238E27FC236}">
                <a16:creationId xmlns:a16="http://schemas.microsoft.com/office/drawing/2014/main" id="{1E4938A0-0ECF-967E-C65D-1536314D2064}"/>
              </a:ext>
            </a:extLst>
          </p:cNvPr>
          <p:cNvSpPr/>
          <p:nvPr/>
        </p:nvSpPr>
        <p:spPr bwMode="auto">
          <a:xfrm>
            <a:off x="6781800" y="1662589"/>
            <a:ext cx="2133600" cy="408623"/>
          </a:xfrm>
          <a:prstGeom prst="wedgeRoundRectCallout">
            <a:avLst/>
          </a:pr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457200" rtl="0" eaLnBrk="1"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474746"/>
                </a:solidFill>
                <a:effectLst/>
                <a:latin typeface="Arial" panose="020B0604020202020204" pitchFamily="34" charset="0"/>
                <a:cs typeface="Arial" panose="020B0604020202020204" pitchFamily="34" charset="0"/>
                <a:sym typeface="Arial" panose="020B0604020202020204" pitchFamily="34" charset="0"/>
              </a:rPr>
              <a:t>Aab </a:t>
            </a:r>
            <a:r>
              <a:rPr kumimoji="0" lang="en-US" sz="1800" b="0" i="0" u="none" strike="noStrike" cap="none" normalizeH="0" baseline="0" dirty="0" err="1">
                <a:ln>
                  <a:noFill/>
                </a:ln>
                <a:solidFill>
                  <a:srgbClr val="474746"/>
                </a:solidFill>
                <a:effectLst/>
                <a:latin typeface="Arial" panose="020B0604020202020204" pitchFamily="34" charset="0"/>
                <a:cs typeface="Arial" panose="020B0604020202020204" pitchFamily="34" charset="0"/>
                <a:sym typeface="Arial" panose="020B0604020202020204" pitchFamily="34" charset="0"/>
              </a:rPr>
              <a:t>cmde</a:t>
            </a:r>
            <a:r>
              <a:rPr kumimoji="0" lang="en-US" sz="1800" b="0" i="0" u="none" strike="noStrike" cap="none" normalizeH="0" baseline="0" dirty="0">
                <a:ln>
                  <a:noFill/>
                </a:ln>
                <a:solidFill>
                  <a:srgbClr val="474746"/>
                </a:solidFill>
                <a:effectLst/>
                <a:latin typeface="Arial" panose="020B0604020202020204" pitchFamily="34" charset="0"/>
                <a:cs typeface="Arial" panose="020B0604020202020204" pitchFamily="34" charset="0"/>
                <a:sym typeface="Arial" panose="020B0604020202020204" pitchFamily="34" charset="0"/>
              </a:rPr>
              <a:t> </a:t>
            </a:r>
            <a:r>
              <a:rPr kumimoji="0" lang="en-US" sz="1800" b="0" i="0" u="none" strike="noStrike" cap="none" normalizeH="0" baseline="0" dirty="0" err="1">
                <a:ln>
                  <a:noFill/>
                </a:ln>
                <a:solidFill>
                  <a:srgbClr val="474746"/>
                </a:solidFill>
                <a:effectLst/>
                <a:latin typeface="Arial" panose="020B0604020202020204" pitchFamily="34" charset="0"/>
                <a:cs typeface="Arial" panose="020B0604020202020204" pitchFamily="34" charset="0"/>
                <a:sym typeface="Arial" panose="020B0604020202020204" pitchFamily="34" charset="0"/>
              </a:rPr>
              <a:t>kkkkk</a:t>
            </a:r>
            <a:r>
              <a:rPr kumimoji="0" lang="en-US" sz="1800" b="0" i="0" u="none" strike="noStrike" cap="none" normalizeH="0" baseline="0" dirty="0">
                <a:ln>
                  <a:noFill/>
                </a:ln>
                <a:solidFill>
                  <a:srgbClr val="474746"/>
                </a:solidFill>
                <a:effectLst/>
                <a:latin typeface="Arial" panose="020B0604020202020204" pitchFamily="34" charset="0"/>
                <a:cs typeface="Arial" panose="020B0604020202020204" pitchFamily="34" charset="0"/>
                <a:sym typeface="Arial" panose="020B0604020202020204" pitchFamily="34" charset="0"/>
              </a:rPr>
              <a:t> !..</a:t>
            </a:r>
          </a:p>
        </p:txBody>
      </p:sp>
      <p:sp>
        <p:nvSpPr>
          <p:cNvPr id="8" name="TextBox 7">
            <a:extLst>
              <a:ext uri="{FF2B5EF4-FFF2-40B4-BE49-F238E27FC236}">
                <a16:creationId xmlns:a16="http://schemas.microsoft.com/office/drawing/2014/main" id="{79607F9C-92D0-42D9-FCC0-869FD27CDDFF}"/>
              </a:ext>
            </a:extLst>
          </p:cNvPr>
          <p:cNvSpPr txBox="1"/>
          <p:nvPr/>
        </p:nvSpPr>
        <p:spPr>
          <a:xfrm>
            <a:off x="2311400" y="4717534"/>
            <a:ext cx="4546600" cy="368816"/>
          </a:xfrm>
          <a:prstGeom prst="rect">
            <a:avLst/>
          </a:prstGeom>
          <a:noFill/>
        </p:spPr>
        <p:txBody>
          <a:bodyPr wrap="square">
            <a:spAutoFit/>
          </a:bodyPr>
          <a:lstStyle/>
          <a:p>
            <a:r>
              <a:rPr lang="en-US" dirty="0"/>
              <a:t>https://picsart.com/</a:t>
            </a:r>
          </a:p>
        </p:txBody>
      </p:sp>
    </p:spTree>
    <p:extLst>
      <p:ext uri="{BB962C8B-B14F-4D97-AF65-F5344CB8AC3E}">
        <p14:creationId xmlns:p14="http://schemas.microsoft.com/office/powerpoint/2010/main" val="1313198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2E88-F7AB-51EC-61F3-F820880BD5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27E1AD-D38B-7D02-4F31-981FD7FDF09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99B9E59-CBE6-F93A-32F3-CCC83E821399}"/>
              </a:ext>
            </a:extLst>
          </p:cNvPr>
          <p:cNvPicPr>
            <a:picLocks noChangeAspect="1"/>
          </p:cNvPicPr>
          <p:nvPr/>
        </p:nvPicPr>
        <p:blipFill>
          <a:blip r:embed="rId2"/>
          <a:stretch>
            <a:fillRect/>
          </a:stretch>
        </p:blipFill>
        <p:spPr>
          <a:xfrm>
            <a:off x="685800" y="1123950"/>
            <a:ext cx="6870167" cy="3336939"/>
          </a:xfrm>
          <a:prstGeom prst="rect">
            <a:avLst/>
          </a:prstGeom>
        </p:spPr>
      </p:pic>
    </p:spTree>
    <p:extLst>
      <p:ext uri="{BB962C8B-B14F-4D97-AF65-F5344CB8AC3E}">
        <p14:creationId xmlns:p14="http://schemas.microsoft.com/office/powerpoint/2010/main" val="3873195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D5A3A-AA9B-E38A-7A42-84406225AD15}"/>
              </a:ext>
            </a:extLst>
          </p:cNvPr>
          <p:cNvSpPr>
            <a:spLocks noGrp="1"/>
          </p:cNvSpPr>
          <p:nvPr>
            <p:ph type="title"/>
          </p:nvPr>
        </p:nvSpPr>
        <p:spPr/>
        <p:txBody>
          <a:bodyPr/>
          <a:lstStyle/>
          <a:p>
            <a:r>
              <a:rPr lang="en-US" dirty="0"/>
              <a:t>Training a Language Model</a:t>
            </a:r>
          </a:p>
        </p:txBody>
      </p:sp>
      <p:sp>
        <p:nvSpPr>
          <p:cNvPr id="3" name="Content Placeholder 2">
            <a:extLst>
              <a:ext uri="{FF2B5EF4-FFF2-40B4-BE49-F238E27FC236}">
                <a16:creationId xmlns:a16="http://schemas.microsoft.com/office/drawing/2014/main" id="{91A7F429-BCB2-71D5-CCC9-B67F27C2504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16BD565-BD4A-AC95-AE12-3481C9288E5C}"/>
              </a:ext>
            </a:extLst>
          </p:cNvPr>
          <p:cNvPicPr>
            <a:picLocks noChangeAspect="1"/>
          </p:cNvPicPr>
          <p:nvPr/>
        </p:nvPicPr>
        <p:blipFill>
          <a:blip r:embed="rId3"/>
          <a:stretch>
            <a:fillRect/>
          </a:stretch>
        </p:blipFill>
        <p:spPr>
          <a:xfrm>
            <a:off x="2102239" y="1804601"/>
            <a:ext cx="5152625" cy="2502704"/>
          </a:xfrm>
          <a:prstGeom prst="rect">
            <a:avLst/>
          </a:prstGeom>
        </p:spPr>
      </p:pic>
    </p:spTree>
    <p:extLst>
      <p:ext uri="{BB962C8B-B14F-4D97-AF65-F5344CB8AC3E}">
        <p14:creationId xmlns:p14="http://schemas.microsoft.com/office/powerpoint/2010/main" val="3892397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CE7E-78F1-4D78-D0B7-8A4F2B19D7B0}"/>
              </a:ext>
            </a:extLst>
          </p:cNvPr>
          <p:cNvSpPr>
            <a:spLocks noGrp="1"/>
          </p:cNvSpPr>
          <p:nvPr>
            <p:ph type="title"/>
          </p:nvPr>
        </p:nvSpPr>
        <p:spPr/>
        <p:txBody>
          <a:bodyPr/>
          <a:lstStyle/>
          <a:p>
            <a:r>
              <a:rPr lang="en-US" dirty="0"/>
              <a:t>Sequence Labeling </a:t>
            </a:r>
          </a:p>
        </p:txBody>
      </p:sp>
      <p:sp>
        <p:nvSpPr>
          <p:cNvPr id="3" name="Content Placeholder 2">
            <a:extLst>
              <a:ext uri="{FF2B5EF4-FFF2-40B4-BE49-F238E27FC236}">
                <a16:creationId xmlns:a16="http://schemas.microsoft.com/office/drawing/2014/main" id="{7981F642-F59A-64AD-C642-81CCF10E3BF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ABE8D55-3F5B-EEC8-3BF9-225ED157AAA2}"/>
              </a:ext>
            </a:extLst>
          </p:cNvPr>
          <p:cNvPicPr>
            <a:picLocks noChangeAspect="1"/>
          </p:cNvPicPr>
          <p:nvPr/>
        </p:nvPicPr>
        <p:blipFill>
          <a:blip r:embed="rId2"/>
          <a:stretch>
            <a:fillRect/>
          </a:stretch>
        </p:blipFill>
        <p:spPr>
          <a:xfrm>
            <a:off x="1992601" y="1477258"/>
            <a:ext cx="5158799" cy="3155465"/>
          </a:xfrm>
          <a:prstGeom prst="rect">
            <a:avLst/>
          </a:prstGeom>
        </p:spPr>
      </p:pic>
    </p:spTree>
    <p:extLst>
      <p:ext uri="{BB962C8B-B14F-4D97-AF65-F5344CB8AC3E}">
        <p14:creationId xmlns:p14="http://schemas.microsoft.com/office/powerpoint/2010/main" val="2609451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D6B3-FC6E-3F48-D9A2-5F0555F3C257}"/>
              </a:ext>
            </a:extLst>
          </p:cNvPr>
          <p:cNvSpPr>
            <a:spLocks noGrp="1"/>
          </p:cNvSpPr>
          <p:nvPr>
            <p:ph type="title"/>
          </p:nvPr>
        </p:nvSpPr>
        <p:spPr/>
        <p:txBody>
          <a:bodyPr/>
          <a:lstStyle/>
          <a:p>
            <a:r>
              <a:rPr lang="en-US" dirty="0"/>
              <a:t>Sequence Classification</a:t>
            </a:r>
          </a:p>
        </p:txBody>
      </p:sp>
      <p:sp>
        <p:nvSpPr>
          <p:cNvPr id="3" name="Content Placeholder 2">
            <a:extLst>
              <a:ext uri="{FF2B5EF4-FFF2-40B4-BE49-F238E27FC236}">
                <a16:creationId xmlns:a16="http://schemas.microsoft.com/office/drawing/2014/main" id="{AAC78DB4-8539-8B04-D538-F4BA05124B0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9A80B4B-8184-570A-B914-98B23DCC8E76}"/>
              </a:ext>
            </a:extLst>
          </p:cNvPr>
          <p:cNvPicPr>
            <a:picLocks noChangeAspect="1"/>
          </p:cNvPicPr>
          <p:nvPr/>
        </p:nvPicPr>
        <p:blipFill>
          <a:blip r:embed="rId2"/>
          <a:stretch>
            <a:fillRect/>
          </a:stretch>
        </p:blipFill>
        <p:spPr>
          <a:xfrm>
            <a:off x="1908960" y="1369219"/>
            <a:ext cx="5696800" cy="3084195"/>
          </a:xfrm>
          <a:prstGeom prst="rect">
            <a:avLst/>
          </a:prstGeom>
        </p:spPr>
      </p:pic>
    </p:spTree>
    <p:extLst>
      <p:ext uri="{BB962C8B-B14F-4D97-AF65-F5344CB8AC3E}">
        <p14:creationId xmlns:p14="http://schemas.microsoft.com/office/powerpoint/2010/main" val="658424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2B8B-1E69-29AA-8577-86259A6173AD}"/>
              </a:ext>
            </a:extLst>
          </p:cNvPr>
          <p:cNvSpPr>
            <a:spLocks noGrp="1"/>
          </p:cNvSpPr>
          <p:nvPr>
            <p:ph type="title"/>
          </p:nvPr>
        </p:nvSpPr>
        <p:spPr/>
        <p:txBody>
          <a:bodyPr/>
          <a:lstStyle/>
          <a:p>
            <a:r>
              <a:rPr lang="en-US" dirty="0"/>
              <a:t>Autoregressive generation </a:t>
            </a:r>
          </a:p>
        </p:txBody>
      </p:sp>
      <p:sp>
        <p:nvSpPr>
          <p:cNvPr id="3" name="Content Placeholder 2">
            <a:extLst>
              <a:ext uri="{FF2B5EF4-FFF2-40B4-BE49-F238E27FC236}">
                <a16:creationId xmlns:a16="http://schemas.microsoft.com/office/drawing/2014/main" id="{9A0330E7-35FB-3946-0059-A18642CE63C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5B2B965-A385-1D35-A504-AAE6C7C41979}"/>
              </a:ext>
            </a:extLst>
          </p:cNvPr>
          <p:cNvPicPr>
            <a:picLocks noChangeAspect="1"/>
          </p:cNvPicPr>
          <p:nvPr/>
        </p:nvPicPr>
        <p:blipFill>
          <a:blip r:embed="rId3"/>
          <a:stretch>
            <a:fillRect/>
          </a:stretch>
        </p:blipFill>
        <p:spPr>
          <a:xfrm>
            <a:off x="2356588" y="1597439"/>
            <a:ext cx="4888897" cy="2807063"/>
          </a:xfrm>
          <a:prstGeom prst="rect">
            <a:avLst/>
          </a:prstGeom>
        </p:spPr>
      </p:pic>
    </p:spTree>
    <p:extLst>
      <p:ext uri="{BB962C8B-B14F-4D97-AF65-F5344CB8AC3E}">
        <p14:creationId xmlns:p14="http://schemas.microsoft.com/office/powerpoint/2010/main" val="49794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536E-706E-FB84-DD19-3585E1B8AD77}"/>
              </a:ext>
            </a:extLst>
          </p:cNvPr>
          <p:cNvSpPr>
            <a:spLocks noGrp="1"/>
          </p:cNvSpPr>
          <p:nvPr>
            <p:ph type="title"/>
          </p:nvPr>
        </p:nvSpPr>
        <p:spPr/>
        <p:txBody>
          <a:bodyPr/>
          <a:lstStyle/>
          <a:p>
            <a:r>
              <a:rPr lang="en-US" dirty="0"/>
              <a:t>Stacked RNNs</a:t>
            </a:r>
          </a:p>
        </p:txBody>
      </p:sp>
      <p:sp>
        <p:nvSpPr>
          <p:cNvPr id="3" name="Content Placeholder 2">
            <a:extLst>
              <a:ext uri="{FF2B5EF4-FFF2-40B4-BE49-F238E27FC236}">
                <a16:creationId xmlns:a16="http://schemas.microsoft.com/office/drawing/2014/main" id="{B6E7FE27-CB6C-9597-260A-D9D7BAF7BADE}"/>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4247C2B-923F-E769-13D9-AC6A4663351A}"/>
              </a:ext>
            </a:extLst>
          </p:cNvPr>
          <p:cNvPicPr>
            <a:picLocks noChangeAspect="1"/>
          </p:cNvPicPr>
          <p:nvPr/>
        </p:nvPicPr>
        <p:blipFill>
          <a:blip r:embed="rId3"/>
          <a:stretch>
            <a:fillRect/>
          </a:stretch>
        </p:blipFill>
        <p:spPr>
          <a:xfrm>
            <a:off x="2500024" y="1804226"/>
            <a:ext cx="4143953" cy="2393490"/>
          </a:xfrm>
          <a:prstGeom prst="rect">
            <a:avLst/>
          </a:prstGeom>
        </p:spPr>
      </p:pic>
    </p:spTree>
    <p:extLst>
      <p:ext uri="{BB962C8B-B14F-4D97-AF65-F5344CB8AC3E}">
        <p14:creationId xmlns:p14="http://schemas.microsoft.com/office/powerpoint/2010/main" val="3928923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A474-349F-5B7F-3848-4AC591BA6B47}"/>
              </a:ext>
            </a:extLst>
          </p:cNvPr>
          <p:cNvSpPr>
            <a:spLocks noGrp="1"/>
          </p:cNvSpPr>
          <p:nvPr>
            <p:ph type="title"/>
          </p:nvPr>
        </p:nvSpPr>
        <p:spPr/>
        <p:txBody>
          <a:bodyPr/>
          <a:lstStyle/>
          <a:p>
            <a:r>
              <a:rPr lang="en-US" dirty="0"/>
              <a:t>Bidirectional RNN	</a:t>
            </a:r>
          </a:p>
        </p:txBody>
      </p:sp>
      <p:sp>
        <p:nvSpPr>
          <p:cNvPr id="3" name="Content Placeholder 2">
            <a:extLst>
              <a:ext uri="{FF2B5EF4-FFF2-40B4-BE49-F238E27FC236}">
                <a16:creationId xmlns:a16="http://schemas.microsoft.com/office/drawing/2014/main" id="{A77298BA-A17F-7C7D-61BD-A79559F3EB66}"/>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56A93CFC-BBA6-38F0-AD45-8A959C5DC6E0}"/>
              </a:ext>
            </a:extLst>
          </p:cNvPr>
          <p:cNvPicPr>
            <a:picLocks noChangeAspect="1"/>
          </p:cNvPicPr>
          <p:nvPr/>
        </p:nvPicPr>
        <p:blipFill>
          <a:blip r:embed="rId3"/>
          <a:stretch>
            <a:fillRect/>
          </a:stretch>
        </p:blipFill>
        <p:spPr>
          <a:xfrm>
            <a:off x="2251304" y="1629179"/>
            <a:ext cx="4208256" cy="2743583"/>
          </a:xfrm>
          <a:prstGeom prst="rect">
            <a:avLst/>
          </a:prstGeom>
        </p:spPr>
      </p:pic>
    </p:spTree>
    <p:extLst>
      <p:ext uri="{BB962C8B-B14F-4D97-AF65-F5344CB8AC3E}">
        <p14:creationId xmlns:p14="http://schemas.microsoft.com/office/powerpoint/2010/main" val="960467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id="{952709F0-872B-C143-587C-BFFE55E20EBA}"/>
              </a:ext>
            </a:extLst>
          </p:cNvPr>
          <p:cNvSpPr>
            <a:spLocks noGrp="1"/>
          </p:cNvSpPr>
          <p:nvPr>
            <p:ph type="title"/>
          </p:nvPr>
        </p:nvSpPr>
        <p:spPr/>
        <p:txBody>
          <a:bodyPr/>
          <a:lstStyle/>
          <a:p>
            <a:pPr algn="ctr" eaLnBrk="1"/>
            <a:r>
              <a:rPr lang="en-US" altLang="en-US" sz="3200" b="0" dirty="0">
                <a:latin typeface="LM Roman 10" panose="00000500000000000000" pitchFamily="50" charset="0"/>
              </a:rPr>
              <a:t>Learning Language Models </a:t>
            </a:r>
          </a:p>
        </p:txBody>
      </p:sp>
      <p:sp>
        <p:nvSpPr>
          <p:cNvPr id="28675" name="Rectangle 2">
            <a:extLst>
              <a:ext uri="{FF2B5EF4-FFF2-40B4-BE49-F238E27FC236}">
                <a16:creationId xmlns:a16="http://schemas.microsoft.com/office/drawing/2014/main" id="{64E5DAFB-0DEE-BA28-3F39-6489B2DF29B9}"/>
              </a:ext>
            </a:extLst>
          </p:cNvPr>
          <p:cNvSpPr>
            <a:spLocks noGrp="1"/>
          </p:cNvSpPr>
          <p:nvPr>
            <p:ph type="body" idx="1"/>
          </p:nvPr>
        </p:nvSpPr>
        <p:spPr/>
        <p:txBody>
          <a:bodyPr/>
          <a:lstStyle/>
          <a:p>
            <a:pPr marL="239713" indent="-239713" eaLnBrk="1">
              <a:buFontTx/>
              <a:buChar char="•"/>
            </a:pPr>
            <a:r>
              <a:rPr lang="en-US" altLang="en-US" sz="2000" dirty="0">
                <a:latin typeface="LM Roman 10" panose="00000500000000000000" pitchFamily="50" charset="0"/>
              </a:rPr>
              <a:t>Assume tokens as word </a:t>
            </a:r>
          </a:p>
          <a:p>
            <a:pPr marL="239713" indent="-239713" eaLnBrk="1">
              <a:buFontTx/>
              <a:buChar char="•"/>
            </a:pPr>
            <a:endParaRPr lang="en-US" altLang="en-US" sz="2000" dirty="0">
              <a:latin typeface="LM Roman 10" panose="00000500000000000000" pitchFamily="50" charset="0"/>
            </a:endParaRPr>
          </a:p>
          <a:p>
            <a:pPr marL="239713" indent="-239713" eaLnBrk="1">
              <a:buFontTx/>
              <a:buChar char="•"/>
            </a:pPr>
            <a:endParaRPr lang="en-US" altLang="en-US" sz="2000" dirty="0">
              <a:latin typeface="LM Roman 10" panose="00000500000000000000" pitchFamily="50" charset="0"/>
            </a:endParaRPr>
          </a:p>
          <a:p>
            <a:pPr marL="239713" indent="-239713" eaLnBrk="1">
              <a:buFontTx/>
              <a:buChar char="•"/>
            </a:pPr>
            <a:endParaRPr lang="en-US" altLang="en-US" sz="2000" dirty="0">
              <a:latin typeface="LM Roman 10" panose="00000500000000000000" pitchFamily="50" charset="0"/>
            </a:endParaRPr>
          </a:p>
          <a:p>
            <a:pPr marL="239713" indent="-239713" eaLnBrk="1">
              <a:buFontTx/>
              <a:buChar char="•"/>
            </a:pPr>
            <a:endParaRPr lang="en-US" altLang="en-US" sz="2000" dirty="0">
              <a:latin typeface="LM Roman 10" panose="00000500000000000000" pitchFamily="50" charset="0"/>
            </a:endParaRPr>
          </a:p>
          <a:p>
            <a:pPr marL="239713" indent="-239713" eaLnBrk="1">
              <a:buFontTx/>
              <a:buChar char="•"/>
            </a:pPr>
            <a:endParaRPr lang="en-US" altLang="en-US" sz="2000" dirty="0">
              <a:latin typeface="LM Roman 10" panose="00000500000000000000" pitchFamily="50" charset="0"/>
            </a:endParaRPr>
          </a:p>
          <a:p>
            <a:pPr marL="239713" indent="-239713" eaLnBrk="1">
              <a:buFontTx/>
              <a:buChar char="•"/>
            </a:pPr>
            <a:endParaRPr lang="en-US" altLang="en-US" sz="2000" dirty="0">
              <a:latin typeface="LM Roman 10" panose="00000500000000000000" pitchFamily="50" charset="0"/>
            </a:endParaRPr>
          </a:p>
          <a:p>
            <a:pPr marL="239713" indent="-239713" eaLnBrk="1">
              <a:buFontTx/>
              <a:buChar char="•"/>
            </a:pPr>
            <a:r>
              <a:rPr lang="en-US" altLang="en-US" sz="2000" dirty="0">
                <a:latin typeface="LM Roman 10" panose="00000500000000000000" pitchFamily="50" charset="0"/>
              </a:rPr>
              <a:t>Estimating it</a:t>
            </a:r>
          </a:p>
        </p:txBody>
      </p:sp>
      <p:pic>
        <p:nvPicPr>
          <p:cNvPr id="28676" name="Picture 3">
            <a:extLst>
              <a:ext uri="{FF2B5EF4-FFF2-40B4-BE49-F238E27FC236}">
                <a16:creationId xmlns:a16="http://schemas.microsoft.com/office/drawing/2014/main" id="{4F44BE07-EDE7-0D77-1477-5080D68603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428750"/>
            <a:ext cx="4954588"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8677" name="Picture 4">
            <a:extLst>
              <a:ext uri="{FF2B5EF4-FFF2-40B4-BE49-F238E27FC236}">
                <a16:creationId xmlns:a16="http://schemas.microsoft.com/office/drawing/2014/main" id="{7B5AF5A2-3427-AEDA-08CE-83AA36D5CF1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571750"/>
            <a:ext cx="8640763" cy="69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8678" name="Picture 5">
            <a:extLst>
              <a:ext uri="{FF2B5EF4-FFF2-40B4-BE49-F238E27FC236}">
                <a16:creationId xmlns:a16="http://schemas.microsoft.com/office/drawing/2014/main" id="{1D9C6FF3-A37D-2F4C-F269-E67CD8E2C87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413000" y="4033838"/>
            <a:ext cx="4059238"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39946B9C-8501-B2FA-0A07-20B32EFE0831}"/>
              </a:ext>
            </a:extLst>
          </p:cNvPr>
          <p:cNvSpPr>
            <a:spLocks noGrp="1"/>
          </p:cNvSpPr>
          <p:nvPr>
            <p:ph type="title"/>
          </p:nvPr>
        </p:nvSpPr>
        <p:spPr>
          <a:xfrm>
            <a:off x="320675" y="70757"/>
            <a:ext cx="8205788" cy="546100"/>
          </a:xfrm>
        </p:spPr>
        <p:txBody>
          <a:bodyPr/>
          <a:lstStyle/>
          <a:p>
            <a:pPr algn="ctr"/>
            <a:r>
              <a:rPr lang="en-US" altLang="en-US" sz="3200" b="0" dirty="0">
                <a:latin typeface="LM Roman 10" panose="00000500000000000000" pitchFamily="50" charset="0"/>
              </a:rPr>
              <a:t>Markov models</a:t>
            </a:r>
          </a:p>
        </p:txBody>
      </p:sp>
      <p:pic>
        <p:nvPicPr>
          <p:cNvPr id="30723" name="Content Placeholder 4">
            <a:extLst>
              <a:ext uri="{FF2B5EF4-FFF2-40B4-BE49-F238E27FC236}">
                <a16:creationId xmlns:a16="http://schemas.microsoft.com/office/drawing/2014/main" id="{F7321A04-D875-07FB-C256-63B042FF64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54200" y="1422400"/>
            <a:ext cx="5648325" cy="1054100"/>
          </a:xfrm>
        </p:spPr>
      </p:pic>
      <p:pic>
        <p:nvPicPr>
          <p:cNvPr id="30724" name="Picture 5">
            <a:extLst>
              <a:ext uri="{FF2B5EF4-FFF2-40B4-BE49-F238E27FC236}">
                <a16:creationId xmlns:a16="http://schemas.microsoft.com/office/drawing/2014/main" id="{F1E274CA-819D-B7AF-FFE2-7B2371970F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686050"/>
            <a:ext cx="4059238"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25" name="TextBox 6">
            <a:extLst>
              <a:ext uri="{FF2B5EF4-FFF2-40B4-BE49-F238E27FC236}">
                <a16:creationId xmlns:a16="http://schemas.microsoft.com/office/drawing/2014/main" id="{4E51940D-94F3-CB25-3150-FA7A63295EA5}"/>
              </a:ext>
            </a:extLst>
          </p:cNvPr>
          <p:cNvSpPr txBox="1">
            <a:spLocks noChangeArrowheads="1"/>
          </p:cNvSpPr>
          <p:nvPr/>
        </p:nvSpPr>
        <p:spPr bwMode="auto">
          <a:xfrm>
            <a:off x="2860675" y="3790950"/>
            <a:ext cx="30973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r>
              <a:rPr lang="en-US" altLang="en-US" sz="2000" dirty="0">
                <a:latin typeface="LM Roman 10" panose="00000500000000000000" pitchFamily="50" charset="0"/>
              </a:rPr>
              <a:t>Unigram, bigram, trigram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417CF8A2-4CA6-EF9F-BDC1-927315041C56}"/>
              </a:ext>
            </a:extLst>
          </p:cNvPr>
          <p:cNvSpPr>
            <a:spLocks noGrp="1"/>
          </p:cNvSpPr>
          <p:nvPr>
            <p:ph type="title"/>
          </p:nvPr>
        </p:nvSpPr>
        <p:spPr/>
        <p:txBody>
          <a:bodyPr/>
          <a:lstStyle/>
          <a:p>
            <a:pPr algn="ctr" eaLnBrk="1"/>
            <a:r>
              <a:rPr lang="en-US" altLang="en-US" sz="3200" b="0" dirty="0">
                <a:latin typeface="LM Roman 10" panose="00000500000000000000" pitchFamily="50" charset="0"/>
              </a:rPr>
              <a:t>N-grams (longer sequences of tokens)</a:t>
            </a:r>
          </a:p>
        </p:txBody>
      </p:sp>
      <p:sp>
        <p:nvSpPr>
          <p:cNvPr id="31747" name="Rectangle 2">
            <a:extLst>
              <a:ext uri="{FF2B5EF4-FFF2-40B4-BE49-F238E27FC236}">
                <a16:creationId xmlns:a16="http://schemas.microsoft.com/office/drawing/2014/main" id="{97944B28-C60D-7137-0EB7-F9DEF75ECD15}"/>
              </a:ext>
            </a:extLst>
          </p:cNvPr>
          <p:cNvSpPr>
            <a:spLocks noGrp="1"/>
          </p:cNvSpPr>
          <p:nvPr>
            <p:ph type="body" idx="1"/>
          </p:nvPr>
        </p:nvSpPr>
        <p:spPr/>
        <p:txBody>
          <a:bodyPr/>
          <a:lstStyle/>
          <a:p>
            <a:pPr marL="239713" indent="-239713" eaLnBrk="1">
              <a:buFontTx/>
              <a:buChar char="•"/>
            </a:pPr>
            <a:r>
              <a:rPr lang="en-US" altLang="en-US" sz="2000" dirty="0">
                <a:latin typeface="LM Roman 10" panose="00000500000000000000" pitchFamily="50" charset="0"/>
              </a:rPr>
              <a:t>Need smoothing (long n-grams are infrequent)</a:t>
            </a:r>
          </a:p>
        </p:txBody>
      </p:sp>
      <p:pic>
        <p:nvPicPr>
          <p:cNvPr id="31748" name="Picture 3">
            <a:extLst>
              <a:ext uri="{FF2B5EF4-FFF2-40B4-BE49-F238E27FC236}">
                <a16:creationId xmlns:a16="http://schemas.microsoft.com/office/drawing/2014/main" id="{7C5DFB05-B6A1-C99C-DE4D-F24427718CD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988" y="1684338"/>
            <a:ext cx="4983162" cy="250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D3A2E70A-CE9B-1359-BB05-4695A3F146FB}"/>
              </a:ext>
            </a:extLst>
          </p:cNvPr>
          <p:cNvSpPr>
            <a:spLocks noGrp="1"/>
          </p:cNvSpPr>
          <p:nvPr>
            <p:ph type="title"/>
          </p:nvPr>
        </p:nvSpPr>
        <p:spPr/>
        <p:txBody>
          <a:bodyPr/>
          <a:lstStyle/>
          <a:p>
            <a:pPr algn="ctr"/>
            <a:r>
              <a:rPr lang="en-US" altLang="en-US" sz="3200" b="0" dirty="0">
                <a:latin typeface="LM Roman 10" panose="00000500000000000000" pitchFamily="50" charset="0"/>
              </a:rPr>
              <a:t>Perplexity </a:t>
            </a:r>
          </a:p>
        </p:txBody>
      </p:sp>
      <p:sp>
        <p:nvSpPr>
          <p:cNvPr id="33795" name="Content Placeholder 2">
            <a:extLst>
              <a:ext uri="{FF2B5EF4-FFF2-40B4-BE49-F238E27FC236}">
                <a16:creationId xmlns:a16="http://schemas.microsoft.com/office/drawing/2014/main" id="{FEDD470D-F0C3-74F8-E923-60AAA6F36BA0}"/>
              </a:ext>
            </a:extLst>
          </p:cNvPr>
          <p:cNvSpPr>
            <a:spLocks noGrp="1"/>
          </p:cNvSpPr>
          <p:nvPr>
            <p:ph idx="1"/>
          </p:nvPr>
        </p:nvSpPr>
        <p:spPr/>
        <p:txBody>
          <a:bodyPr/>
          <a:lstStyle/>
          <a:p>
            <a:r>
              <a:rPr lang="en-GB" altLang="en-US" sz="2000" dirty="0">
                <a:latin typeface="LM Roman 10" panose="00000500000000000000" pitchFamily="50" charset="0"/>
              </a:rPr>
              <a:t>3 sentences generated by the models </a:t>
            </a:r>
          </a:p>
          <a:p>
            <a:pPr>
              <a:buFont typeface="Arial" panose="020B0604020202020204" pitchFamily="34" charset="0"/>
              <a:buAutoNum type="arabicPeriod"/>
            </a:pPr>
            <a:r>
              <a:rPr lang="en-GB" altLang="en-US" sz="2000" dirty="0">
                <a:latin typeface="LM Roman 10" panose="00000500000000000000" pitchFamily="50" charset="0"/>
              </a:rPr>
              <a:t>“It is raining outside”</a:t>
            </a:r>
          </a:p>
          <a:p>
            <a:pPr>
              <a:buFont typeface="Arial" panose="020B0604020202020204" pitchFamily="34" charset="0"/>
              <a:buAutoNum type="arabicPeriod"/>
            </a:pPr>
            <a:r>
              <a:rPr lang="en-GB" altLang="en-US" sz="2000" dirty="0">
                <a:latin typeface="LM Roman 10" panose="00000500000000000000" pitchFamily="50" charset="0"/>
              </a:rPr>
              <a:t>“It is raining banana tree”</a:t>
            </a:r>
          </a:p>
          <a:p>
            <a:pPr>
              <a:buFont typeface="Arial" panose="020B0604020202020204" pitchFamily="34" charset="0"/>
              <a:buAutoNum type="arabicPeriod"/>
            </a:pPr>
            <a:r>
              <a:rPr lang="en-GB" altLang="en-US" sz="2000" dirty="0">
                <a:latin typeface="LM Roman 10" panose="00000500000000000000" pitchFamily="50" charset="0"/>
              </a:rPr>
              <a:t>“It is raining </a:t>
            </a:r>
            <a:r>
              <a:rPr lang="en-GB" altLang="en-US" sz="2000" dirty="0" err="1">
                <a:latin typeface="LM Roman 10" panose="00000500000000000000" pitchFamily="50" charset="0"/>
              </a:rPr>
              <a:t>piouw;kcj</a:t>
            </a:r>
            <a:r>
              <a:rPr lang="en-GB" altLang="en-US" sz="2000" dirty="0">
                <a:latin typeface="LM Roman 10" panose="00000500000000000000" pitchFamily="50" charset="0"/>
              </a:rPr>
              <a:t> </a:t>
            </a:r>
            <a:r>
              <a:rPr lang="en-GB" altLang="en-US" sz="2000" dirty="0" err="1">
                <a:latin typeface="LM Roman 10" panose="00000500000000000000" pitchFamily="50" charset="0"/>
              </a:rPr>
              <a:t>pwepoiut</a:t>
            </a:r>
            <a:r>
              <a:rPr lang="en-GB" altLang="en-US" sz="2000" dirty="0">
                <a:latin typeface="LM Roman 10" panose="00000500000000000000" pitchFamily="50" charset="0"/>
              </a:rPr>
              <a:t>”</a:t>
            </a:r>
          </a:p>
          <a:p>
            <a:endParaRPr lang="en-US" altLang="en-US" sz="2000" dirty="0">
              <a:latin typeface="LM Roman 10" panose="00000500000000000000" pitchFamily="50" charset="0"/>
            </a:endParaRPr>
          </a:p>
        </p:txBody>
      </p:sp>
      <p:pic>
        <p:nvPicPr>
          <p:cNvPr id="33796" name="Picture 4">
            <a:extLst>
              <a:ext uri="{FF2B5EF4-FFF2-40B4-BE49-F238E27FC236}">
                <a16:creationId xmlns:a16="http://schemas.microsoft.com/office/drawing/2014/main" id="{08511EB9-FE7E-254C-52DF-17D20FAC0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4013" y="3105150"/>
            <a:ext cx="3059112"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Box 2">
            <a:extLst>
              <a:ext uri="{FF2B5EF4-FFF2-40B4-BE49-F238E27FC236}">
                <a16:creationId xmlns:a16="http://schemas.microsoft.com/office/drawing/2014/main" id="{C736FB85-8D78-3DE6-93C5-77E2098C21C1}"/>
              </a:ext>
            </a:extLst>
          </p:cNvPr>
          <p:cNvSpPr txBox="1">
            <a:spLocks noChangeArrowheads="1"/>
          </p:cNvSpPr>
          <p:nvPr/>
        </p:nvSpPr>
        <p:spPr bwMode="auto">
          <a:xfrm>
            <a:off x="2894013" y="3857625"/>
            <a:ext cx="457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474746"/>
                </a:solidFill>
                <a:latin typeface="Arial" panose="020B0604020202020204" pitchFamily="34" charset="0"/>
                <a:cs typeface="Arial" panose="020B0604020202020204" pitchFamily="34" charset="0"/>
                <a:sym typeface="Arial" panose="020B0604020202020204" pitchFamily="34" charset="0"/>
              </a:defRPr>
            </a:lvl1pPr>
            <a:lvl2pPr marL="742950" indent="-285750">
              <a:defRPr>
                <a:solidFill>
                  <a:srgbClr val="474746"/>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474746"/>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474746"/>
                </a:solidFill>
                <a:latin typeface="Arial" panose="020B0604020202020204" pitchFamily="34" charset="0"/>
                <a:cs typeface="Arial" panose="020B0604020202020204" pitchFamily="34" charset="0"/>
                <a:sym typeface="Arial" panose="020B0604020202020204" pitchFamily="34" charset="0"/>
              </a:defRPr>
            </a:lvl9pPr>
          </a:lstStyle>
          <a:p>
            <a:r>
              <a:rPr lang="en-GB" altLang="en-US" sz="2000" dirty="0">
                <a:latin typeface="LM Roman 10" panose="00000500000000000000" pitchFamily="50" charset="0"/>
              </a:rPr>
              <a:t>Always predicts correct or wrong or uniform distribution?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F7FA6EBD-A601-93EB-70BE-FB1D9B163F09}"/>
              </a:ext>
            </a:extLst>
          </p:cNvPr>
          <p:cNvSpPr>
            <a:spLocks noGrp="1"/>
          </p:cNvSpPr>
          <p:nvPr>
            <p:ph type="title"/>
          </p:nvPr>
        </p:nvSpPr>
        <p:spPr>
          <a:xfrm>
            <a:off x="395288" y="1968500"/>
            <a:ext cx="7772400" cy="930275"/>
          </a:xfrm>
        </p:spPr>
        <p:txBody>
          <a:bodyPr anchor="ctr"/>
          <a:lstStyle/>
          <a:p>
            <a:pPr algn="ctr" eaLnBrk="1"/>
            <a:r>
              <a:rPr lang="en-US" altLang="en-US" sz="3200" b="0" dirty="0">
                <a:latin typeface="LM Roman 10" panose="00000500000000000000" pitchFamily="50" charset="0"/>
              </a:rPr>
              <a:t>Text Preprocessing</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3400" y="291153"/>
            <a:ext cx="8610600" cy="451797"/>
          </a:xfrm>
        </p:spPr>
        <p:txBody>
          <a:bodyPr>
            <a:noAutofit/>
          </a:bodyPr>
          <a:lstStyle/>
          <a:p>
            <a:r>
              <a:rPr lang="en-US" sz="2800" dirty="0"/>
              <a:t>Neural Net Classification with embeddings as input features!</a:t>
            </a:r>
            <a:endParaRPr lang="en-US" sz="2800" b="0"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vert="horz" lIns="91440" tIns="45720" rIns="91440" bIns="45720" rtlCol="0" anchor="ctr"/>
          <a:lstStyle>
            <a:defPPr>
              <a:defRPr lang="en-US"/>
            </a:defPPr>
            <a:lvl1pPr marL="0" algn="r" defTabSz="685783" rtl="0" eaLnBrk="1" latinLnBrk="0" hangingPunct="1">
              <a:defRPr sz="900" kern="1200">
                <a:solidFill>
                  <a:schemeClr val="tx1">
                    <a:tint val="75000"/>
                  </a:schemeClr>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a:lstStyle>
          <a:p>
            <a:pPr>
              <a:defRPr/>
            </a:pPr>
            <a:fld id="{D07771B2-D7F7-364E-B6F3-F7FE93606BCE}" type="slidenum">
              <a:rPr lang="en-US" smtClean="0"/>
              <a:pPr>
                <a:defRPr/>
              </a:pPr>
              <a:t>8</a:t>
            </a:fld>
            <a:endParaRPr lang="en-US"/>
          </a:p>
        </p:txBody>
      </p:sp>
      <p:pic>
        <p:nvPicPr>
          <p:cNvPr id="5" name="Picture 4">
            <a:extLst>
              <a:ext uri="{FF2B5EF4-FFF2-40B4-BE49-F238E27FC236}">
                <a16:creationId xmlns:a16="http://schemas.microsoft.com/office/drawing/2014/main" id="{E00C8971-A57E-4A43-B5A5-B4E0C460E0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74959" y="1374454"/>
            <a:ext cx="5816441" cy="3744229"/>
          </a:xfrm>
          <a:prstGeom prst="rect">
            <a:avLst/>
          </a:prstGeom>
        </p:spPr>
      </p:pic>
    </p:spTree>
    <p:extLst>
      <p:ext uri="{BB962C8B-B14F-4D97-AF65-F5344CB8AC3E}">
        <p14:creationId xmlns:p14="http://schemas.microsoft.com/office/powerpoint/2010/main" val="2374579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Neural Language Models (LMs)</a:t>
            </a:r>
          </a:p>
        </p:txBody>
      </p:sp>
      <p:sp>
        <p:nvSpPr>
          <p:cNvPr id="3" name="Content Placeholder 2"/>
          <p:cNvSpPr>
            <a:spLocks noGrp="1"/>
          </p:cNvSpPr>
          <p:nvPr>
            <p:ph idx="1"/>
          </p:nvPr>
        </p:nvSpPr>
        <p:spPr>
          <a:xfrm>
            <a:off x="822962" y="1200150"/>
            <a:ext cx="7920989" cy="3823648"/>
          </a:xfrm>
        </p:spPr>
        <p:txBody>
          <a:bodyPr>
            <a:normAutofit/>
          </a:bodyPr>
          <a:lstStyle/>
          <a:p>
            <a:r>
              <a:rPr lang="en-US" b="1" dirty="0">
                <a:solidFill>
                  <a:schemeClr val="tx1"/>
                </a:solidFill>
              </a:rPr>
              <a:t>Language Modeling</a:t>
            </a:r>
            <a:r>
              <a:rPr lang="en-US" dirty="0"/>
              <a:t>: Calculating the probability of the next word in a sequence given some history. </a:t>
            </a:r>
          </a:p>
          <a:p>
            <a:pPr marL="428615" indent="-428615">
              <a:buFont typeface="Arial" panose="020B0604020202020204" pitchFamily="34" charset="0"/>
              <a:buChar char="•"/>
            </a:pPr>
            <a:r>
              <a:rPr lang="en-US" dirty="0"/>
              <a:t>We've seen N-gram based LMs</a:t>
            </a:r>
          </a:p>
          <a:p>
            <a:pPr marL="428615" indent="-428615">
              <a:buFont typeface="Arial" panose="020B0604020202020204" pitchFamily="34" charset="0"/>
              <a:buChar char="•"/>
            </a:pPr>
            <a:r>
              <a:rPr lang="en-US" dirty="0"/>
              <a:t>But neural network LMs far outperform n-gram language models</a:t>
            </a:r>
          </a:p>
          <a:p>
            <a:pPr marL="0" indent="0"/>
            <a:r>
              <a:rPr lang="en-US" dirty="0"/>
              <a:t>State-of-the-art neural LMs are based on more powerful neural network technology like Transformers</a:t>
            </a:r>
          </a:p>
          <a:p>
            <a:pPr marL="0" indent="0"/>
            <a:r>
              <a:rPr lang="en-US" dirty="0"/>
              <a:t>But </a:t>
            </a:r>
            <a:r>
              <a:rPr lang="en-US" b="1" dirty="0"/>
              <a:t>simple feedforward LMs </a:t>
            </a:r>
            <a:r>
              <a:rPr lang="en-US" dirty="0"/>
              <a:t>can do almost as well!</a:t>
            </a:r>
          </a:p>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vert="horz" lIns="91440" tIns="45720" rIns="91440" bIns="45720" rtlCol="0" anchor="ctr"/>
          <a:lstStyle>
            <a:defPPr>
              <a:defRPr lang="en-US"/>
            </a:defPPr>
            <a:lvl1pPr marL="0" algn="r" defTabSz="685783" rtl="0" eaLnBrk="1" latinLnBrk="0" hangingPunct="1">
              <a:defRPr sz="900" kern="1200">
                <a:solidFill>
                  <a:schemeClr val="tx1">
                    <a:tint val="75000"/>
                  </a:schemeClr>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a:lstStyle>
          <a:p>
            <a:pPr>
              <a:defRPr/>
            </a:pPr>
            <a:fld id="{D07771B2-D7F7-364E-B6F3-F7FE93606BCE}" type="slidenum">
              <a:rPr lang="en-US" smtClean="0"/>
              <a:pPr/>
              <a:t>9</a:t>
            </a:fld>
            <a:endParaRPr lang="en-US"/>
          </a:p>
        </p:txBody>
      </p:sp>
    </p:spTree>
    <p:extLst>
      <p:ext uri="{BB962C8B-B14F-4D97-AF65-F5344CB8AC3E}">
        <p14:creationId xmlns:p14="http://schemas.microsoft.com/office/powerpoint/2010/main" val="160515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ckTemplate-AWS">
  <a:themeElements>
    <a:clrScheme name="">
      <a:dk1>
        <a:srgbClr val="474746"/>
      </a:dk1>
      <a:lt1>
        <a:srgbClr val="FFFFFF"/>
      </a:lt1>
      <a:dk2>
        <a:srgbClr val="A7A7A7"/>
      </a:dk2>
      <a:lt2>
        <a:srgbClr val="535353"/>
      </a:lt2>
      <a:accent1>
        <a:srgbClr val="FCB64C"/>
      </a:accent1>
      <a:accent2>
        <a:srgbClr val="F7A028"/>
      </a:accent2>
      <a:accent3>
        <a:srgbClr val="FFFFFF"/>
      </a:accent3>
      <a:accent4>
        <a:srgbClr val="3B3B3A"/>
      </a:accent4>
      <a:accent5>
        <a:srgbClr val="FDD7B2"/>
      </a:accent5>
      <a:accent6>
        <a:srgbClr val="E09123"/>
      </a:accent6>
      <a:hlink>
        <a:srgbClr val="0000FF"/>
      </a:hlink>
      <a:folHlink>
        <a:srgbClr val="FF00FF"/>
      </a:folHlink>
    </a:clrScheme>
    <a:fontScheme name="DeckTemplate-AW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474746"/>
            </a:solidFill>
            <a:effectLst/>
            <a:latin typeface="Arial" panose="020B0604020202020204" pitchFamily="34" charset="0"/>
            <a:cs typeface="Arial" panose="020B0604020202020204" pitchFamily="34" charset="0"/>
            <a:sym typeface="Arial" panose="020B0604020202020204"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474746"/>
            </a:solidFill>
            <a:effectLst/>
            <a:latin typeface="Arial" panose="020B0604020202020204" pitchFamily="34" charset="0"/>
            <a:cs typeface="Arial" panose="020B0604020202020204" pitchFamily="34" charset="0"/>
            <a:sym typeface="Arial"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ckTemplate-AWS - Title Slide">
  <a:themeElements>
    <a:clrScheme name="">
      <a:dk1>
        <a:srgbClr val="474746"/>
      </a:dk1>
      <a:lt1>
        <a:srgbClr val="FFFFFF"/>
      </a:lt1>
      <a:dk2>
        <a:srgbClr val="A7A7A7"/>
      </a:dk2>
      <a:lt2>
        <a:srgbClr val="535353"/>
      </a:lt2>
      <a:accent1>
        <a:srgbClr val="FCB64C"/>
      </a:accent1>
      <a:accent2>
        <a:srgbClr val="F7A028"/>
      </a:accent2>
      <a:accent3>
        <a:srgbClr val="FFFFFF"/>
      </a:accent3>
      <a:accent4>
        <a:srgbClr val="3B3B3A"/>
      </a:accent4>
      <a:accent5>
        <a:srgbClr val="FDD7B2"/>
      </a:accent5>
      <a:accent6>
        <a:srgbClr val="E09123"/>
      </a:accent6>
      <a:hlink>
        <a:srgbClr val="0000FF"/>
      </a:hlink>
      <a:folHlink>
        <a:srgbClr val="FF00FF"/>
      </a:folHlink>
    </a:clrScheme>
    <a:fontScheme name="DeckTemplate-AWS - Title Slid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474746"/>
            </a:solidFill>
            <a:effectLst/>
            <a:latin typeface="Arial" panose="020B0604020202020204" pitchFamily="34" charset="0"/>
            <a:cs typeface="Arial" panose="020B0604020202020204" pitchFamily="34" charset="0"/>
            <a:sym typeface="Arial" panose="020B0604020202020204"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474746"/>
            </a:solidFill>
            <a:effectLst/>
            <a:latin typeface="Arial" panose="020B0604020202020204" pitchFamily="34" charset="0"/>
            <a:cs typeface="Arial" panose="020B0604020202020204" pitchFamily="34" charset="0"/>
            <a:sym typeface="Arial"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A7A7A7"/>
      </a:dk2>
      <a:lt2>
        <a:srgbClr val="535353"/>
      </a:lt2>
      <a:accent1>
        <a:srgbClr val="FCB64C"/>
      </a:accent1>
      <a:accent2>
        <a:srgbClr val="F7A028"/>
      </a:accent2>
      <a:accent3>
        <a:srgbClr val="FFFFFF"/>
      </a:accent3>
      <a:accent4>
        <a:srgbClr val="000000"/>
      </a:accent4>
      <a:accent5>
        <a:srgbClr val="FDD7B2"/>
      </a:accent5>
      <a:accent6>
        <a:srgbClr val="E09123"/>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7102</TotalTime>
  <Words>1271</Words>
  <Application>Microsoft Office PowerPoint</Application>
  <PresentationFormat>On-screen Show (16:9)</PresentationFormat>
  <Paragraphs>162</Paragraphs>
  <Slides>26</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Calibri</vt:lpstr>
      <vt:lpstr>LM Roman 10</vt:lpstr>
      <vt:lpstr>Roboto</vt:lpstr>
      <vt:lpstr>DeckTemplate-AWS</vt:lpstr>
      <vt:lpstr>DeckTemplate-AWS - Title Slide</vt:lpstr>
      <vt:lpstr>CS 316: Introduction to Deep Learning</vt:lpstr>
      <vt:lpstr>Modeling Language</vt:lpstr>
      <vt:lpstr>Learning Language Models </vt:lpstr>
      <vt:lpstr>Markov models</vt:lpstr>
      <vt:lpstr>N-grams (longer sequences of tokens)</vt:lpstr>
      <vt:lpstr>Perplexity </vt:lpstr>
      <vt:lpstr>Text Preprocessing</vt:lpstr>
      <vt:lpstr>Neural Net Classification with embeddings as input features!</vt:lpstr>
      <vt:lpstr>Neural Language Models (LMs)</vt:lpstr>
      <vt:lpstr>Neural Language Model </vt:lpstr>
      <vt:lpstr>Tokenization</vt:lpstr>
      <vt:lpstr>Encoding</vt:lpstr>
      <vt:lpstr>Partitioning sequences</vt:lpstr>
      <vt:lpstr>Partitioning sequences</vt:lpstr>
      <vt:lpstr>RNN</vt:lpstr>
      <vt:lpstr>Recurrent Neural Networks (with hidden state)</vt:lpstr>
      <vt:lpstr>RNN</vt:lpstr>
      <vt:lpstr>Character Level RNN</vt:lpstr>
      <vt:lpstr>Types of RNN (Andrej Kerpathy Blog)</vt:lpstr>
      <vt:lpstr>PowerPoint Presentation</vt:lpstr>
      <vt:lpstr>Training a Language Model</vt:lpstr>
      <vt:lpstr>Sequence Labeling </vt:lpstr>
      <vt:lpstr>Sequence Classification</vt:lpstr>
      <vt:lpstr>Autoregressive generation </vt:lpstr>
      <vt:lpstr>Stacked RNNs</vt:lpstr>
      <vt:lpstr>Bidirectional RNN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 Samad</dc:creator>
  <cp:lastModifiedBy>Abdul Samad</cp:lastModifiedBy>
  <cp:revision>53</cp:revision>
  <cp:lastPrinted>2023-10-25T05:23:38Z</cp:lastPrinted>
  <dcterms:modified xsi:type="dcterms:W3CDTF">2023-11-02T06:56:37Z</dcterms:modified>
</cp:coreProperties>
</file>