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webp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asthma.</a:t>
            </a:r>
            <a:r>
              <a:rPr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24/03/2021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chalenges</a:t>
            </a:r>
          </a:p>
          <a:p>
            <a:pPr lvl="1"/>
            <a:r>
              <a:rPr/>
              <a:t>Overfitting, Bayesian information Criteria</a:t>
            </a:r>
          </a:p>
          <a:p>
            <a:pPr lvl="1"/>
            <a:r>
              <a:rPr/>
              <a:t>Stability</a:t>
            </a:r>
          </a:p>
          <a:p>
            <a:pPr lvl="1"/>
            <a:r>
              <a:rPr/>
              <a:t>we can improve the quality of the structure learned from the data by averaging multiple DAGs</a:t>
            </a:r>
          </a:p>
          <a:p>
            <a:pPr lvl="1"/>
            <a:r>
              <a:rPr/>
              <a:t>One possible approach to that end is to apply bootstrap resampling.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Comparing tow different structure learning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structureLearning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Bootstap resampling</a:t>
            </a:r>
          </a:p>
          <a:p>
            <a:pPr lvl="1">
              <a:buAutoNum type="arabicPeriod"/>
            </a:pPr>
            <a:r>
              <a:rPr/>
              <a:t>Repeat many times</a:t>
            </a:r>
          </a:p>
          <a:p>
            <a:pPr lvl="2"/>
            <a:r>
              <a:rPr/>
              <a:t>sample a new data set from the original data using either parametric or nonparametric bootstrap;</a:t>
            </a:r>
          </a:p>
          <a:p>
            <a:pPr lvl="2"/>
            <a:r>
              <a:rPr/>
              <a:t>learn the structure of the graphical model for each sample data.</a:t>
            </a:r>
          </a:p>
          <a:p>
            <a:pPr lvl="1">
              <a:buAutoNum type="arabicPeriod"/>
            </a:pPr>
            <a:r>
              <a:rPr/>
              <a:t>Estimate the probability that each possible edge is present in the true network structure.</a:t>
            </a:r>
          </a:p>
          <a:p>
            <a:pPr lvl="1"/>
            <a:r>
              <a:rPr/>
              <a:t>This result in arc strength and arc direction.</a:t>
            </a:r>
            <a:br/>
          </a:p>
          <a:p>
            <a:pPr lvl="1"/>
            <a:r>
              <a:rPr/>
              <a:t>Arcs are considered significant if they appear in at least 85% of the networks, and in the direction that appears most frequently.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Averaging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bootstra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Cumulative Distribution of the arcs strength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arcsDistribu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Cumulative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arc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bootstrap</a:t>
            </a:r>
            <a:r>
              <a:rPr/>
              <a:t> </a:t>
            </a:r>
            <a:r>
              <a:rPr/>
              <a:t>resampling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Cross-validation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k-fold cross-validation for Bayesian networks
## 
##   target network structure:
##    [Socioeconomic_class][Job_Status|Socioeconomic_class]
##    [SSYK_classification|Socioeconomic_class]
##    [Gender|Socioeconomic_class:SSYK_classification]
##    [Treatment_blood_presure|Job_Status][Duration|Job_Status]
##    [Education|Treatment_blood_presure:Socioeconomic_class]
##    [Smoking_status|Job_Status:Duration][Age|Job_Status:Treatment_blood_presure]
##    [Sleep_treatment|Job_Status:Gender:Treatment_blood_presure]
##    [Number_of_smoke_per_day|Duration][E_cigarettes_amount|Smoking_status]
##    [Treatment_copd|Treatment_blood_presure:Sleep_treatment:Duration]
##    [Startage|Smoking_status][Hereditary_asthma|Treatment_copd]
##    [trt_diabetes|Gender:Treatment_blood_presure:Treatment_copd:Sleep_treatment]
##    [Asthma_treatment_and_diagnosis|Hereditary_asthma:Treatment_copd]
##    [Hereditery_allergy|Hereditary_asthma:Asthma_treatment_and_diagnosis]
##    [Any_symptomps|Hereditery_allergy:Smoking_status:Treatment_copd:Asthma_treatment_and_diagnosis]
##    [Herditery_pulldis|Hereditary_asthma:Any_symptomps:Asthma_treatment_and_diagnosis]
##    [Exposed_dust_and_gases|Any_symptomps:Gender:SSYK_classification]
##    [BMI|Any_symptomps:Gender:Age:Treatment_blood_presure:trt_diabetes]
##    [Current_asthma|Hereditary_asthma:Any_symptomps:Asthma_treatment_and_diagnosis]
##    [only_symptoms|Any_symptomps:Asthma_treatment_and_diagnosis]
##    [copd|Any_symptomps:Treatment_copd]
##    [Asthmatic_wheeze|Any_symptomps:Asthma_treatment_and_diagnosis]
##    [Smoke_exposure_work|Exposed_dust_and_gases:Number_of_smoke_per_day]
##    [Hereditary_lung_disease|Hereditary_asthma:Herditery_pulldis]
##    [No_allergic_asthma|Hereditery_allergy:Current_asthma]
##    [Allergic_asthma|Hereditery_allergy:Current_asthma]
##    [Smoke_exposure_home|Any_symptomps:Smoke_exposure_work:Number_of_smoke_per_day]
##   number of folds:                       10 
##   loss function:                         
##                                    Classification Error (Posterior, cond. Gauss.) 
##   training node:                         Current_asthma 
##   number of runs:                        5 
##   average loss over the runs:            0.001961034 
##   standard deviation of the loss:        3.258955e-07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Checking generated data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Original vs Simulated 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OrVsSim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Original vs Simulated 2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OrVsSim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Network</a:t>
            </a:r>
          </a:p>
        </p:txBody>
      </p:sp>
      <p:pic>
        <p:nvPicPr>
          <p:cNvPr descr="BNIntroduction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Original vs Simulated 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OrVsSim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Sampling the Condtional Probability Allergic Asthma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r>
                      <m:rPr>
                        <m:nor/>
                        <m:sty m:val="p"/>
                      </m:rPr>
                      <m:t>alergic asthma</m:t>
                    </m:r>
                    <m:r>
                      <m:t>|</m:t>
                    </m:r>
                    <m:r>
                      <m:rPr>
                        <m:nor/>
                        <m:sty m:val="p"/>
                      </m:rPr>
                      <m:t>NonSmoker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t>∈</m:t>
                    </m:r>
                    <m:r>
                      <m:t>[</m:t>
                    </m:r>
                    <m:r>
                      <m:t>44</m:t>
                    </m:r>
                    <m:r>
                      <m:t>,</m:t>
                    </m:r>
                    <m:r>
                      <m:t>63</m:t>
                    </m:r>
                    <m:r>
                      <m:t>]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treatment diabete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dust and Gas Exposure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Hereditary lung disease</m:t>
                    </m:r>
                    <m:r>
                      <m:t>]</m:t>
                    </m:r>
                  </m:oMath>
                </a14:m>
              </a:p>
              <a:p>
                <a:pPr lvl="1"/>
                <a:r>
                  <a:rPr/>
                  <a:t>We will sample the conditional probability </a:t>
                </a:r>
                <a14:m>
                  <m:oMath xmlns:m="http://schemas.openxmlformats.org/officeDocument/2006/math">
                    <m:r>
                      <m:t>1000</m:t>
                    </m:r>
                  </m:oMath>
                </a14:m>
                <a:r>
                  <a:rPr/>
                  <a:t> times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Ploting the results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PlotD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Sampling the Condtional Probability Asthma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r>
                      <m:rPr>
                        <m:nor/>
                        <m:sty m:val="p"/>
                      </m:rPr>
                      <m:t>Asthma</m:t>
                    </m:r>
                    <m:r>
                      <m:t>|</m:t>
                    </m:r>
                    <m:r>
                      <m:rPr>
                        <m:nor/>
                        <m:sty m:val="p"/>
                      </m:rPr>
                      <m:t>NonSmoker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t>∈</m:t>
                    </m:r>
                    <m:r>
                      <m:t>[</m:t>
                    </m:r>
                    <m:r>
                      <m:t>44</m:t>
                    </m:r>
                    <m:r>
                      <m:t>,</m:t>
                    </m:r>
                    <m:r>
                      <m:t>63</m:t>
                    </m:r>
                    <m:r>
                      <m:t>]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treatment diabete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dust and Gas Exposure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Hereditary lung disease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2 years high school</m:t>
                    </m:r>
                    <m:r>
                      <m:t>]</m:t>
                    </m:r>
                  </m:oMath>
                </a14:m>
              </a:p>
              <a:p>
                <a:pPr lvl="1"/>
                <a:r>
                  <a:rPr/>
                  <a:t>We will sample the conditional probability </a:t>
                </a:r>
                <a14:m>
                  <m:oMath xmlns:m="http://schemas.openxmlformats.org/officeDocument/2006/math">
                    <m:r>
                      <m:t>1000</m:t>
                    </m:r>
                  </m:oMath>
                </a14:m>
                <a:r>
                  <a:rPr/>
                  <a:t> times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Ploting the result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CPInferenc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Sampling the Condtional Probability Asthma and gender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r>
                      <m:rPr>
                        <m:nor/>
                        <m:sty m:val="p"/>
                      </m:rPr>
                      <m:t> Asthma and being Male</m:t>
                    </m:r>
                    <m:r>
                      <m:t>|</m:t>
                    </m:r>
                    <m:r>
                      <m:rPr>
                        <m:nor/>
                        <m:sty m:val="p"/>
                      </m:rPr>
                      <m:t>Smoker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t>∈</m:t>
                    </m:r>
                    <m:r>
                      <m:t>[</m:t>
                    </m:r>
                    <m:r>
                      <m:t>44</m:t>
                    </m:r>
                    <m:r>
                      <m:t>,</m:t>
                    </m:r>
                    <m:r>
                      <m:t>63</m:t>
                    </m:r>
                    <m:r>
                      <m:t>]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treatment diabete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dust and Gas Exposure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No Hereditary lung disease</m:t>
                    </m:r>
                    <m:r>
                      <m:t>,</m:t>
                    </m:r>
                    <m:r>
                      <m:rPr>
                        <m:nor/>
                        <m:sty m:val="p"/>
                      </m:rPr>
                      <m:t>2 years high school</m:t>
                    </m:r>
                    <m:r>
                      <m:t>]</m:t>
                    </m:r>
                  </m:oMath>
                </a14:m>
              </a:p>
              <a:p>
                <a:pPr lvl="1"/>
                <a:r>
                  <a:rPr/>
                  <a:t>Again, we will sample the conditional probability </a:t>
                </a:r>
                <a14:m>
                  <m:oMath xmlns:m="http://schemas.openxmlformats.org/officeDocument/2006/math">
                    <m:r>
                      <m:t>1000</m:t>
                    </m:r>
                  </m:oMath>
                </a14:m>
                <a:r>
                  <a:rPr/>
                  <a:t> times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Plotting the resuts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attention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Correlation and Dependence</a:t>
            </a:r>
          </a:p>
          <a:p>
            <a:pPr lvl="1"/>
            <a:r>
              <a:rPr/>
              <a:t>Two random quantities can be uncorrelated but still be dependent but if they are independent they are necessarily uncorrelated.</a:t>
            </a:r>
          </a:p>
          <a:p>
            <a:pPr lvl="1"/>
            <a:r>
              <a:rPr/>
              <a:t>Set of correlated random variables is a subset of set of dependent random variables.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tionVSDependenc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Intorduction to Bayesian Network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Intorduction to Bayesian Network</a:t>
                </a:r>
              </a:p>
              <a:p>
                <a:pPr lvl="1"/>
                <a:r>
                  <a:rPr/>
                  <a:t>A BNs is a directed acyclic graph in which each edge corresponds to a conditional dependency, and each node corresponds to a unique random variable.</a:t>
                </a:r>
              </a:p>
              <a:p>
                <a:pPr lvl="1"/>
                <a:r>
                  <a:rPr/>
                  <a:t>If an edge exists in the graph connecting random variables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, it means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is a factor in the joint probability distribution, so we must know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for all values of B and A in order to conduct inference.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Reasons to use Bayesian Networks</a:t>
                </a:r>
              </a:p>
              <a:p>
                <a:pPr lvl="1"/>
                <a:r>
                  <a:rPr/>
                  <a:t> Encode the association between all variables (interactive view).</a:t>
                </a:r>
              </a:p>
              <a:p>
                <a:pPr lvl="1"/>
                <a:r>
                  <a:rPr/>
                  <a:t> Encode the association as Conditional Independence structure of variables.</a:t>
                </a:r>
              </a:p>
              <a:p>
                <a:pPr lvl="1"/>
                <a:r>
                  <a:rPr/>
                  <a:t> Generative as opposed to regression as discriminative.</a:t>
                </a:r>
              </a:p>
              <a:p>
                <a:pPr lvl="1"/>
                <a:r>
                  <a:rPr/>
                  <a:t>Casual effect, intervention, Counterfactual and what-if scenario.</a:t>
                </a:r>
              </a:p>
              <a:p>
                <a:pPr lvl="1"/>
                <a:r>
                  <a:rPr/>
                  <a:t>Expert system, Hybrid learning, or learn completly from data.</a:t>
                </a:r>
              </a:p>
              <a:p>
                <a:pPr lvl="1"/>
                <a:r>
                  <a:rPr/>
                  <a:t>BN can be extended into decision models by incorporating decision and utility nodes to automate decisions.</a:t>
                </a:r>
              </a:p>
              <a:p>
                <a:pPr lvl="1"/>
                <a:r>
                  <a:rPr/>
                  <a:t>Multiple outcomes and exposures in one BN model.</a:t>
                </a:r>
              </a:p>
              <a:p>
                <a:pPr lvl="1"/>
                <a:r>
                  <a:rPr/>
                  <a:t>Avoiding the collider bias (feature selection.).</a:t>
                </a:r>
              </a:p>
              <a:p>
                <a:pPr lvl="1"/>
                <a:r>
                  <a:rPr/>
                  <a:t>probability distribution with inference.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Steps of Building a Bayesian Network Analysis</a:t>
                </a:r>
              </a:p>
              <a:p>
                <a:pPr lvl="1"/>
                <a:r>
                  <a:rPr/>
                  <a:t>Learning the Network structure:</a:t>
                </a:r>
              </a:p>
              <a:p>
                <a:pPr lvl="2"/>
                <a:r>
                  <a:rPr/>
                  <a:t>Data_driven approach (Score-based approach, Constraint based approach)</a:t>
                </a:r>
              </a:p>
              <a:p>
                <a:pPr lvl="2"/>
                <a:r>
                  <a:rPr/>
                  <a:t>Expert knowledge approach</a:t>
                </a:r>
              </a:p>
              <a:p>
                <a:pPr lvl="2"/>
                <a:r>
                  <a:rPr/>
                  <a:t>Hybrid approach (using white and blacklist as constraint)</a:t>
                </a:r>
              </a:p>
              <a:p>
                <a:pPr lvl="1"/>
                <a:r>
                  <a:rPr/>
                  <a:t>Learning the parameter</a:t>
                </a:r>
              </a:p>
              <a:p>
                <a:pPr lvl="2"/>
                <a:r>
                  <a:rPr/>
                  <a:t>Maximum likelihood estimation</a:t>
                </a:r>
              </a:p>
              <a:p>
                <a:pPr lvl="2"/>
                <a:r>
                  <a:rPr/>
                  <a:t>Bayesian Estimation</a:t>
                </a:r>
              </a:p>
              <a:p>
                <a:pPr lvl="1"/>
                <a:r>
                  <a:rPr/>
                  <a:t>Approximate Inference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Socioeconomic</a:t>
            </a:r>
            <a:r>
              <a:rPr/>
              <a:t> </a:t>
            </a:r>
            <a:r>
              <a:rPr/>
              <a:t>Airway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the Network Structure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Data Preprocessing</a:t>
            </a:r>
          </a:p>
          <a:p>
            <a:pPr lvl="1"/>
            <a:r>
              <a:rPr/>
              <a:t>Missing value imputation</a:t>
            </a:r>
          </a:p>
          <a:p>
            <a:pPr lvl="1"/>
            <a:r>
              <a:rPr/>
              <a:t>Variable transformation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Structure learned from data (Hill-Climbing)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WED-REG_PresentationBN-PwoerPoint_files/figure-pptx/structureLearnin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 for interaction between smoking social class and risk of asthma. </dc:title>
  <dc:creator/>
  <cp:keywords/>
  <dcterms:created xsi:type="dcterms:W3CDTF">2021-04-06T08:51:16Z</dcterms:created>
  <dcterms:modified xsi:type="dcterms:W3CDTF">2021-04-06T08:51:16Z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24/03/2021</vt:lpwstr>
  </property>
  <property fmtid="{D5CDD505-2E9C-101B-9397-08002B2CF9AE}" pid="3" name="output">
    <vt:lpwstr>powerpoint_presentation</vt:lpwstr>
  </property>
</Properties>
</file>