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84" r:id="rId7"/>
    <p:sldId id="285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22" autoAdjust="0"/>
  </p:normalViewPr>
  <p:slideViewPr>
    <p:cSldViewPr snapToGrid="0" snapToObjects="1">
      <p:cViewPr varScale="1">
        <p:scale>
          <a:sx n="118" d="100"/>
          <a:sy n="118" d="100"/>
        </p:scale>
        <p:origin x="20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81" y="3722919"/>
            <a:ext cx="7772400" cy="14700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Bayesian Network for interaction between smoking social class and risk of asthma.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24/03/2021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5E7B6-7521-5C4A-9FAA-9BF2A2EF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81" y="369298"/>
            <a:ext cx="1270000" cy="127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47A0B-F677-CB4C-92D5-D3D411965B50}"/>
              </a:ext>
            </a:extLst>
          </p:cNvPr>
          <p:cNvSpPr txBox="1"/>
          <p:nvPr/>
        </p:nvSpPr>
        <p:spPr>
          <a:xfrm>
            <a:off x="1237425" y="1611587"/>
            <a:ext cx="6525312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endParaRPr lang="en-GB" sz="1100" dirty="0"/>
          </a:p>
          <a:p>
            <a:pPr algn="ctr" fontAlgn="base"/>
            <a:r>
              <a:rPr lang="en-GB" sz="3200" dirty="0"/>
              <a:t>Rani </a:t>
            </a:r>
            <a:r>
              <a:rPr lang="en-GB" sz="3200" dirty="0" err="1"/>
              <a:t>Basna</a:t>
            </a:r>
            <a:r>
              <a:rPr lang="en-GB" sz="3200" dirty="0"/>
              <a:t>, Krefting Research </a:t>
            </a:r>
            <a:r>
              <a:rPr lang="en-GB" sz="3200" dirty="0" err="1"/>
              <a:t>Center</a:t>
            </a:r>
            <a:r>
              <a:rPr lang="en-GB" sz="3200" dirty="0"/>
              <a:t>, </a:t>
            </a:r>
          </a:p>
          <a:p>
            <a:pPr algn="ctr" fontAlgn="base"/>
            <a:r>
              <a:rPr lang="en-GB" sz="3200" dirty="0"/>
              <a:t>University of Gothenburg. </a:t>
            </a:r>
            <a:endParaRPr lang="en-GB" dirty="0"/>
          </a:p>
          <a:p>
            <a:pPr algn="ctr"/>
            <a:endParaRPr lang="en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Overfitting, Bayesian information Criteria</a:t>
            </a:r>
          </a:p>
          <a:p>
            <a:pPr lvl="1"/>
            <a:r>
              <a:rPr dirty="0"/>
              <a:t>Stability</a:t>
            </a:r>
          </a:p>
          <a:p>
            <a:pPr lvl="1"/>
            <a:r>
              <a:rPr dirty="0"/>
              <a:t>we can improve the quality of the structure learned from the data by averaging multiple DAGs</a:t>
            </a:r>
          </a:p>
          <a:p>
            <a:pPr lvl="1"/>
            <a:r>
              <a:rPr dirty="0"/>
              <a:t>One possible approach to that end is to apply bootstrap resampling.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F61D4-186F-9A40-82A8-69FEDBB08DA4}"/>
              </a:ext>
            </a:extLst>
          </p:cNvPr>
          <p:cNvSpPr txBox="1"/>
          <p:nvPr/>
        </p:nvSpPr>
        <p:spPr>
          <a:xfrm>
            <a:off x="3688422" y="904126"/>
            <a:ext cx="22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Challenges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D-REG_PresentationBN-PwoerPoint_files/figure-pptx/structureLearning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1A3243-7C38-094C-A257-8176E3DA960A}"/>
              </a:ext>
            </a:extLst>
          </p:cNvPr>
          <p:cNvSpPr txBox="1"/>
          <p:nvPr/>
        </p:nvSpPr>
        <p:spPr>
          <a:xfrm>
            <a:off x="647271" y="413434"/>
            <a:ext cx="842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Comparing tow different structure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dirty="0"/>
          </a:p>
          <a:p>
            <a:pPr lvl="1">
              <a:buAutoNum type="arabicPeriod"/>
            </a:pPr>
            <a:r>
              <a:rPr dirty="0"/>
              <a:t>Repeat many times</a:t>
            </a:r>
          </a:p>
          <a:p>
            <a:pPr lvl="2"/>
            <a:r>
              <a:rPr dirty="0"/>
              <a:t>sample a new data set from the original data using either parametric or nonparametric bootstrap;</a:t>
            </a:r>
          </a:p>
          <a:p>
            <a:pPr lvl="2"/>
            <a:r>
              <a:rPr dirty="0"/>
              <a:t>learn the structure of the graphical model for each sample data.</a:t>
            </a:r>
          </a:p>
          <a:p>
            <a:pPr lvl="1">
              <a:buAutoNum type="arabicPeriod"/>
            </a:pPr>
            <a:r>
              <a:rPr dirty="0"/>
              <a:t>Estimate the probability that each possible edge is present in the true network structure.</a:t>
            </a:r>
          </a:p>
          <a:p>
            <a:pPr lvl="1"/>
            <a:r>
              <a:rPr dirty="0"/>
              <a:t>This result in arc strength and arc direction.</a:t>
            </a:r>
            <a:br>
              <a:rPr dirty="0"/>
            </a:br>
            <a:endParaRPr dirty="0"/>
          </a:p>
          <a:p>
            <a:pPr lvl="1"/>
            <a:r>
              <a:rPr dirty="0"/>
              <a:t>Arcs are considered significant if they appear in at least 85% of the networks, and in the direction that appears most frequently.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C7A29-BD50-6F4E-9F1B-E30D00613902}"/>
              </a:ext>
            </a:extLst>
          </p:cNvPr>
          <p:cNvSpPr txBox="1"/>
          <p:nvPr/>
        </p:nvSpPr>
        <p:spPr>
          <a:xfrm>
            <a:off x="2291137" y="408671"/>
            <a:ext cx="429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Bootstrap resampling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D-REG_PresentationBN-PwoerPoint_files/figure-pptx/bootstra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75563B-3B80-0647-8A77-32AA91EDA04B}"/>
              </a:ext>
            </a:extLst>
          </p:cNvPr>
          <p:cNvSpPr txBox="1"/>
          <p:nvPr/>
        </p:nvSpPr>
        <p:spPr>
          <a:xfrm>
            <a:off x="3102796" y="575353"/>
            <a:ext cx="208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Averaging</a:t>
            </a:r>
            <a:endParaRPr lang="en-SE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D-REG_PresentationBN-PwoerPoint_files/figure-pptx/arcsDistribution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Cumulative distribution function of the arc strength values computed with bootstrap resampling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743AB-77F4-2A46-9120-32BB9EF90A01}"/>
              </a:ext>
            </a:extLst>
          </p:cNvPr>
          <p:cNvSpPr txBox="1"/>
          <p:nvPr/>
        </p:nvSpPr>
        <p:spPr>
          <a:xfrm>
            <a:off x="572871" y="445869"/>
            <a:ext cx="857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Cumulative Distribution of the arcs strength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Learning the parameters and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54" y="1600200"/>
            <a:ext cx="8887146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Cross-validation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
</a:t>
            </a:r>
            <a:r>
              <a:rPr lang="sv-SE" sz="1800" dirty="0">
                <a:latin typeface="Courier"/>
              </a:rPr>
              <a:t>-</a:t>
            </a:r>
            <a:r>
              <a:rPr sz="1800" dirty="0">
                <a:latin typeface="Courier"/>
              </a:rPr>
              <a:t>  number of folds:                       10 
</a:t>
            </a:r>
            <a:r>
              <a:rPr lang="sv-SE" sz="1800" dirty="0">
                <a:latin typeface="Courier"/>
              </a:rPr>
              <a:t>-</a:t>
            </a:r>
            <a:r>
              <a:rPr sz="1800" dirty="0">
                <a:latin typeface="Courier"/>
              </a:rPr>
              <a:t>   loss function: </a:t>
            </a:r>
            <a:r>
              <a:rPr lang="en-GB" sz="1800" dirty="0">
                <a:latin typeface="Courier"/>
              </a:rPr>
              <a:t>Classification Error (Posterior, cond. Gauss.) </a:t>
            </a:r>
          </a:p>
          <a:p>
            <a:pPr marL="1270000" lvl="0" indent="0">
              <a:buNone/>
            </a:pPr>
            <a:r>
              <a:rPr lang="sv-SE" sz="1800" dirty="0">
                <a:latin typeface="Courier"/>
              </a:rPr>
              <a:t>- </a:t>
            </a:r>
            <a:r>
              <a:rPr sz="1800" dirty="0">
                <a:latin typeface="Courier"/>
              </a:rPr>
              <a:t>training node:                         </a:t>
            </a:r>
            <a:r>
              <a:rPr sz="1800" dirty="0" err="1">
                <a:latin typeface="Courier"/>
              </a:rPr>
              <a:t>Current_asthma</a:t>
            </a:r>
            <a:r>
              <a:rPr sz="1800" dirty="0">
                <a:latin typeface="Courier"/>
              </a:rPr>
              <a:t> 
</a:t>
            </a:r>
            <a:r>
              <a:rPr lang="sv-SE" sz="1800" dirty="0">
                <a:latin typeface="Courier"/>
              </a:rPr>
              <a:t>- </a:t>
            </a:r>
            <a:r>
              <a:rPr sz="1800" dirty="0">
                <a:latin typeface="Courier"/>
              </a:rPr>
              <a:t>number of runs:                        5 
</a:t>
            </a:r>
            <a:r>
              <a:rPr lang="sv-SE" sz="1800" dirty="0">
                <a:latin typeface="Courier"/>
              </a:rPr>
              <a:t>-</a:t>
            </a:r>
            <a:r>
              <a:rPr sz="1800" dirty="0">
                <a:latin typeface="Courier"/>
              </a:rPr>
              <a:t> average loss over the runs:            0.001961034 
</a:t>
            </a:r>
            <a:r>
              <a:rPr lang="sv-SE" sz="1800" dirty="0">
                <a:latin typeface="Courier"/>
              </a:rPr>
              <a:t>-</a:t>
            </a:r>
            <a:r>
              <a:rPr sz="1800" dirty="0">
                <a:latin typeface="Courier"/>
              </a:rPr>
              <a:t> standard deviation of the loss:        3.258955e-07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729465" y="1916411"/>
            <a:ext cx="7592601" cy="45774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25900-E011-2040-9FCA-A609AE00494C}"/>
              </a:ext>
            </a:extLst>
          </p:cNvPr>
          <p:cNvSpPr txBox="1"/>
          <p:nvPr/>
        </p:nvSpPr>
        <p:spPr>
          <a:xfrm>
            <a:off x="2116905" y="156438"/>
            <a:ext cx="4910190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3000"/>
              </a:spcBef>
            </a:pPr>
            <a:r>
              <a:rPr lang="en-GB" sz="3600" b="1" dirty="0"/>
              <a:t>Checking generated data</a:t>
            </a:r>
          </a:p>
          <a:p>
            <a:pPr lvl="0">
              <a:spcBef>
                <a:spcPts val="3000"/>
              </a:spcBef>
            </a:pPr>
            <a:r>
              <a:rPr lang="en-GB" sz="3600" b="1" dirty="0"/>
              <a:t>Original vs Simulated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780836" y="1087041"/>
            <a:ext cx="7582328" cy="5170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9C26E-83D8-254B-A6F0-71574922808E}"/>
              </a:ext>
            </a:extLst>
          </p:cNvPr>
          <p:cNvSpPr txBox="1"/>
          <p:nvPr/>
        </p:nvSpPr>
        <p:spPr>
          <a:xfrm>
            <a:off x="2414428" y="416223"/>
            <a:ext cx="457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Original vs Simulated 2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791110" y="1020369"/>
            <a:ext cx="7715892" cy="52879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CFB27C-77BD-3148-AF7A-44DE72B80E4F}"/>
              </a:ext>
            </a:extLst>
          </p:cNvPr>
          <p:cNvSpPr txBox="1"/>
          <p:nvPr/>
        </p:nvSpPr>
        <p:spPr>
          <a:xfrm>
            <a:off x="2291538" y="413434"/>
            <a:ext cx="457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Original vs Simulated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Sampling the Conditional Probability Allergic Asthma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/>
                      <m:t>alergic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asthma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/>
                      <m:t>NonSmoker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age</m:t>
                    </m:r>
                    <m:r>
                      <a:rPr>
                        <a:latin typeface="Cambria Math" panose="02040503050406030204" pitchFamily="18" charset="0"/>
                      </a:rPr>
                      <m:t>∈[44,63],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treatment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diabete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dust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and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Gas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Exposure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Hereditary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lung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disease</m:t>
                    </m:r>
                    <m:r>
                      <a:rPr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b="1" dirty="0"/>
              </a:p>
              <a:p>
                <a:pPr lvl="1"/>
                <a:r>
                  <a:rPr dirty="0"/>
                  <a:t>We will sample the conditional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dirty="0"/>
                  <a:t> times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Bayesian Network</a:t>
            </a:r>
          </a:p>
        </p:txBody>
      </p:sp>
      <p:pic>
        <p:nvPicPr>
          <p:cNvPr id="3" name="Picture 1" descr="BNIntroduction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D-REG_PresentationBN-PwoerPoint_files/figure-pptx/PlotDI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2755" y="1600199"/>
            <a:ext cx="7294651" cy="46413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CC7C8-BB9D-2743-B3D8-85440A9E7374}"/>
              </a:ext>
            </a:extLst>
          </p:cNvPr>
          <p:cNvSpPr txBox="1"/>
          <p:nvPr/>
        </p:nvSpPr>
        <p:spPr>
          <a:xfrm>
            <a:off x="2667891" y="616449"/>
            <a:ext cx="382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Plotting the results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/>
                      <m:t>Asthma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/>
                      <m:t>NonSmoker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age</m:t>
                    </m:r>
                    <m:r>
                      <a:rPr>
                        <a:latin typeface="Cambria Math" panose="02040503050406030204" pitchFamily="18" charset="0"/>
                      </a:rPr>
                      <m:t>∈[44,63],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treatment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diabete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dust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and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Gas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Exposure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Hereditary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lung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disease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2 </m:t>
                    </m:r>
                    <m:r>
                      <m:rPr>
                        <m:nor/>
                      </m:rPr>
                      <a:rPr/>
                      <m:t>years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high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school</m:t>
                    </m:r>
                    <m:r>
                      <a:rPr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b="1" dirty="0"/>
              </a:p>
              <a:p>
                <a:pPr lvl="1"/>
                <a:r>
                  <a:rPr dirty="0"/>
                  <a:t>We will sample the conditional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dirty="0"/>
                  <a:t> times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E86B08-047D-6B4E-A734-7897710AC8E9}"/>
              </a:ext>
            </a:extLst>
          </p:cNvPr>
          <p:cNvSpPr txBox="1"/>
          <p:nvPr/>
        </p:nvSpPr>
        <p:spPr>
          <a:xfrm>
            <a:off x="177015" y="297951"/>
            <a:ext cx="878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Sampling the Conditional Probability Asthma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D-REG_PresentationBN-PwoerPoint_files/figure-pptx/CPInference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820" y="1600200"/>
            <a:ext cx="7191910" cy="47697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9530E-DE6A-1F42-8009-C196547957F3}"/>
              </a:ext>
            </a:extLst>
          </p:cNvPr>
          <p:cNvSpPr txBox="1"/>
          <p:nvPr/>
        </p:nvSpPr>
        <p:spPr>
          <a:xfrm>
            <a:off x="2760063" y="585627"/>
            <a:ext cx="363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Plotting the result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Asthma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and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being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Male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/>
                      <m:t>Smoker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age</m:t>
                    </m:r>
                    <m:r>
                      <a:rPr>
                        <a:latin typeface="Cambria Math" panose="02040503050406030204" pitchFamily="18" charset="0"/>
                      </a:rPr>
                      <m:t>∈[44,63],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treatment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diabete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dust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and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Gas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Exposure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No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Hereditary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lung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disease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/>
                      <m:t>2 </m:t>
                    </m:r>
                    <m:r>
                      <m:rPr>
                        <m:nor/>
                      </m:rPr>
                      <a:rPr/>
                      <m:t>years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high</m:t>
                    </m:r>
                    <m:r>
                      <m:rPr>
                        <m:nor/>
                      </m:rPr>
                      <a:rPr/>
                      <m:t> </m:t>
                    </m:r>
                    <m:r>
                      <m:rPr>
                        <m:nor/>
                      </m:rPr>
                      <a:rPr/>
                      <m:t>school</m:t>
                    </m:r>
                    <m:r>
                      <a:rPr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b="1" dirty="0"/>
              </a:p>
              <a:p>
                <a:pPr lvl="1"/>
                <a:r>
                  <a:rPr dirty="0"/>
                  <a:t>Again, we will sample the conditional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dirty="0"/>
                  <a:t> times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3BEC3A1-B931-D242-B3BE-142EE449089B}"/>
              </a:ext>
            </a:extLst>
          </p:cNvPr>
          <p:cNvSpPr txBox="1"/>
          <p:nvPr/>
        </p:nvSpPr>
        <p:spPr>
          <a:xfrm>
            <a:off x="698643" y="321408"/>
            <a:ext cx="7318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Sampling the Conditional Probability </a:t>
            </a:r>
          </a:p>
          <a:p>
            <a:r>
              <a:rPr lang="en-GB" sz="3600" b="1" dirty="0"/>
              <a:t>Asthma and gender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D-REG_PresentationBN-PwoerPoin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6593" y="1600200"/>
            <a:ext cx="6883686" cy="46978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893BBE-228B-8A46-8890-47A55DEA0EB4}"/>
              </a:ext>
            </a:extLst>
          </p:cNvPr>
          <p:cNvSpPr txBox="1"/>
          <p:nvPr/>
        </p:nvSpPr>
        <p:spPr>
          <a:xfrm>
            <a:off x="2958958" y="413434"/>
            <a:ext cx="382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Plotting the results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 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Correlation and Dependence</a:t>
            </a:r>
          </a:p>
          <a:p>
            <a:pPr lvl="1"/>
            <a:r>
              <a:t>Two random quantities can be uncorrelated but still be dependent but if they are independent they are necessarily uncorrelated.</a:t>
            </a:r>
          </a:p>
          <a:p>
            <a:pPr lvl="1"/>
            <a:r>
              <a:t>Set of correlated random variables is a subset of set of dependent random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c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E2A2B-D7B5-4440-A008-CA04F787B649}"/>
              </a:ext>
            </a:extLst>
          </p:cNvPr>
          <p:cNvSpPr txBox="1"/>
          <p:nvPr/>
        </p:nvSpPr>
        <p:spPr>
          <a:xfrm>
            <a:off x="678093" y="1078787"/>
            <a:ext cx="7202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Introduction to Bayesian Network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dirty="0"/>
                  <a:t>A BNs is a directed acyclic graph in which each edge corresponds to a conditional dependency, and each node corresponds to a unique random variable.</a:t>
                </a:r>
              </a:p>
              <a:p>
                <a:pPr lvl="1"/>
                <a:r>
                  <a:rPr dirty="0"/>
                  <a:t>If an edge exists in the graph connecting random variables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, it means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is a factor in the joint probability distribution, so we must know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for all values of B and A in order to conduct inference.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 r="-24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F4096DB-1300-4142-9472-17F8D3EAF2EE}"/>
              </a:ext>
            </a:extLst>
          </p:cNvPr>
          <p:cNvSpPr txBox="1"/>
          <p:nvPr/>
        </p:nvSpPr>
        <p:spPr>
          <a:xfrm>
            <a:off x="1356189" y="472612"/>
            <a:ext cx="6658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Introduction to Bayesian Network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B310-3C81-F04A-9264-5328F235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Reasons to use Bayesian Networks</a:t>
            </a:r>
            <a:br>
              <a:rPr lang="en-GB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06A-2C78-354C-B684-E64CF814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4139"/>
            <a:ext cx="8229600" cy="447202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GB" dirty="0"/>
              <a:t>Encode the association between all variables (interactive view).</a:t>
            </a:r>
          </a:p>
          <a:p>
            <a:pPr lvl="1"/>
            <a:r>
              <a:rPr lang="en-GB" dirty="0"/>
              <a:t> Encode the association as Conditional Independence structure of variables.</a:t>
            </a:r>
          </a:p>
          <a:p>
            <a:pPr lvl="1"/>
            <a:r>
              <a:rPr lang="en-GB" dirty="0"/>
              <a:t> Generative as opposed to regression as discriminative.</a:t>
            </a:r>
          </a:p>
          <a:p>
            <a:pPr lvl="1"/>
            <a:r>
              <a:rPr lang="en-GB" dirty="0"/>
              <a:t>Casual effect, intervention, Counterfactual and what-if scenario.</a:t>
            </a:r>
          </a:p>
          <a:p>
            <a:pPr lvl="1"/>
            <a:r>
              <a:rPr lang="en-GB" dirty="0"/>
              <a:t>Expert system, Hybrid learning, or learn </a:t>
            </a:r>
            <a:r>
              <a:rPr lang="en-GB" dirty="0" err="1"/>
              <a:t>completly</a:t>
            </a:r>
            <a:r>
              <a:rPr lang="en-GB" dirty="0"/>
              <a:t> from data.</a:t>
            </a:r>
          </a:p>
          <a:p>
            <a:pPr lvl="1"/>
            <a:r>
              <a:rPr lang="en-GB" dirty="0"/>
              <a:t>BN can be extended into decision models by incorporating decision and utility nodes to automate decisions.</a:t>
            </a:r>
          </a:p>
          <a:p>
            <a:pPr lvl="1"/>
            <a:r>
              <a:rPr lang="en-GB" dirty="0"/>
              <a:t>Multiple outcomes and exposures in one BN model.</a:t>
            </a:r>
          </a:p>
          <a:p>
            <a:pPr lvl="1"/>
            <a:r>
              <a:rPr lang="en-GB" dirty="0"/>
              <a:t>Avoiding the collider bias (feature selection.).</a:t>
            </a:r>
          </a:p>
          <a:p>
            <a:pPr lvl="1"/>
            <a:r>
              <a:rPr lang="en-GB" dirty="0"/>
              <a:t>probability distribution with inference.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3197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1369-E981-D142-99AC-885868F3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Steps of Building a Bayesian Network Analysis</a:t>
            </a:r>
            <a:br>
              <a:rPr lang="en-GB" b="1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66B6-87B3-084C-A652-52436291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Learning the Network structure:</a:t>
            </a:r>
          </a:p>
          <a:p>
            <a:pPr lvl="2"/>
            <a:r>
              <a:rPr lang="en-GB" dirty="0" err="1"/>
              <a:t>Data_driven</a:t>
            </a:r>
            <a:r>
              <a:rPr lang="en-GB" dirty="0"/>
              <a:t> approach (Score-based approach, Constraint based approach)</a:t>
            </a:r>
          </a:p>
          <a:p>
            <a:pPr lvl="2"/>
            <a:r>
              <a:rPr lang="en-GB" dirty="0"/>
              <a:t>Expert knowledge approach</a:t>
            </a:r>
          </a:p>
          <a:p>
            <a:pPr lvl="2"/>
            <a:r>
              <a:rPr lang="en-GB" dirty="0"/>
              <a:t>Hybrid approach (using white and blacklist as constraint)</a:t>
            </a:r>
          </a:p>
          <a:p>
            <a:pPr lvl="1"/>
            <a:r>
              <a:rPr lang="en-GB" dirty="0"/>
              <a:t>Learning the parameter</a:t>
            </a:r>
          </a:p>
          <a:p>
            <a:pPr lvl="2"/>
            <a:r>
              <a:rPr lang="en-GB" dirty="0"/>
              <a:t>Maximum likelihood estimation</a:t>
            </a:r>
          </a:p>
          <a:p>
            <a:pPr lvl="2"/>
            <a:r>
              <a:rPr lang="en-GB" dirty="0"/>
              <a:t>Bayesian Estimation</a:t>
            </a:r>
          </a:p>
          <a:p>
            <a:pPr lvl="1"/>
            <a:r>
              <a:rPr lang="en-GB" dirty="0"/>
              <a:t>Approximate Inference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4568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600" b="1" dirty="0"/>
              <a:t>Example of Socioeconomic Airway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Learning the Network Structure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Data Preprocessing</a:t>
            </a:r>
          </a:p>
          <a:p>
            <a:pPr lvl="1"/>
            <a:r>
              <a:rPr dirty="0"/>
              <a:t>Missing value imputation</a:t>
            </a:r>
          </a:p>
          <a:p>
            <a:pPr lvl="1"/>
            <a:r>
              <a:rPr dirty="0"/>
              <a:t>Variable transformation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ED-REG_PresentationBN-PwoerPoint_files/figure-pptx/structureLearning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0F0481-08D5-9946-A0FF-94252FA722CA}"/>
              </a:ext>
            </a:extLst>
          </p:cNvPr>
          <p:cNvSpPr txBox="1"/>
          <p:nvPr/>
        </p:nvSpPr>
        <p:spPr>
          <a:xfrm>
            <a:off x="636997" y="736600"/>
            <a:ext cx="837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Structure learned from data (Hill-Climbing)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692</Words>
  <Application>Microsoft Macintosh PowerPoint</Application>
  <PresentationFormat>On-screen Show (4:3)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Courier</vt:lpstr>
      <vt:lpstr>Office Theme</vt:lpstr>
      <vt:lpstr>Bayesian Network for interaction between smoking social class and risk of asthma. </vt:lpstr>
      <vt:lpstr>Introduction to Bayesian Network</vt:lpstr>
      <vt:lpstr>PowerPoint Presentation</vt:lpstr>
      <vt:lpstr>PowerPoint Presentation</vt:lpstr>
      <vt:lpstr>PowerPoint Presentation</vt:lpstr>
      <vt:lpstr>Reasons to use Bayesian Networks </vt:lpstr>
      <vt:lpstr>Steps of Building a Bayesian Network Analysis </vt:lpstr>
      <vt:lpstr>Example of Socioeconomic Airway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the parameters and Validations</vt:lpstr>
      <vt:lpstr>PowerPoint Presentation</vt:lpstr>
      <vt:lpstr>PowerPoint Presentation</vt:lpstr>
      <vt:lpstr>PowerPoint Presentation</vt:lpstr>
      <vt:lpstr>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 for interaction between smoking social class and risk of asthma. </dc:title>
  <dc:creator/>
  <cp:keywords/>
  <cp:lastModifiedBy>Rani Basna</cp:lastModifiedBy>
  <cp:revision>3</cp:revision>
  <dcterms:created xsi:type="dcterms:W3CDTF">2021-04-06T08:51:16Z</dcterms:created>
  <dcterms:modified xsi:type="dcterms:W3CDTF">2021-04-06T09:29:45Z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24/03/2021</vt:lpwstr>
  </property>
  <property fmtid="{D5CDD505-2E9C-101B-9397-08002B2CF9AE}" pid="3" name="output">
    <vt:lpwstr>powerpoint_presentation</vt:lpwstr>
  </property>
</Properties>
</file>