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73" r:id="rId11"/>
    <p:sldId id="274" r:id="rId12"/>
    <p:sldId id="263" r:id="rId13"/>
    <p:sldId id="270" r:id="rId14"/>
    <p:sldId id="264" r:id="rId15"/>
    <p:sldId id="265" r:id="rId16"/>
    <p:sldId id="267" r:id="rId17"/>
    <p:sldId id="26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E472D4-DA51-4CD1-88B9-09E7D6C66031}">
          <p14:sldIdLst>
            <p14:sldId id="256"/>
            <p14:sldId id="257"/>
            <p14:sldId id="258"/>
            <p14:sldId id="259"/>
            <p14:sldId id="260"/>
            <p14:sldId id="261"/>
            <p14:sldId id="271"/>
            <p14:sldId id="262"/>
            <p14:sldId id="272"/>
            <p14:sldId id="273"/>
            <p14:sldId id="274"/>
            <p14:sldId id="263"/>
            <p14:sldId id="270"/>
            <p14:sldId id="264"/>
            <p14:sldId id="265"/>
            <p14:sldId id="267"/>
            <p14:sldId id="26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4EF7F-2104-4F63-B3B1-275C960D322C}" v="8" dt="2022-01-16T14:59:11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64487" autoAdjust="0"/>
  </p:normalViewPr>
  <p:slideViewPr>
    <p:cSldViewPr snapToGrid="0">
      <p:cViewPr>
        <p:scale>
          <a:sx n="75" d="100"/>
          <a:sy n="75" d="100"/>
        </p:scale>
        <p:origin x="1210" y="3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DA55C-4601-4537-BB70-D29DC1815E10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85349-C73D-4010-B699-EBD45FD09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9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 I tried to exploit the spawning algorithm behind the famous platform game Pokémon GO.</a:t>
            </a:r>
          </a:p>
          <a:p>
            <a:r>
              <a:rPr lang="en-US" dirty="0"/>
              <a:t>I guess that everybody knowns what Pokémon Go is,</a:t>
            </a:r>
          </a:p>
          <a:p>
            <a:r>
              <a:rPr lang="en-US" dirty="0"/>
              <a:t>in short, in this mobile game, the player should collect different monsters called Pokémon, and these Pokémon spawns in different places and condition.</a:t>
            </a:r>
          </a:p>
          <a:p>
            <a:r>
              <a:rPr lang="en-US" dirty="0"/>
              <a:t>So, more important, I had to explained that the spawning algorithm is the generative process that point out the features that the Pokémon that will spawn should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Correspondence analysis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1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correlation </a:t>
            </a:r>
            <a:r>
              <a:rPr lang="en-US" dirty="0" err="1"/>
              <a:t>analisys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1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correlation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23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it takes in input many data from the real-world context like what’s the weather like or in which kind of neighborhood the player is located,</a:t>
            </a:r>
          </a:p>
          <a:p>
            <a:r>
              <a:rPr lang="en-US" dirty="0"/>
              <a:t>and it outputs the identification number of one of the hundreds Pokémon plus some variable attribute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generative process should not be random neither deterministic. To be more precise,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know</a:t>
            </a:r>
          </a:p>
          <a:p>
            <a:endParaRPr lang="en-US" dirty="0"/>
          </a:p>
          <a:p>
            <a:r>
              <a:rPr lang="en-US" dirty="0"/>
              <a:t>I would like do be straightforward, this presentation of results will be more like a presentation of fail rather than a presentation of success</a:t>
            </a:r>
          </a:p>
          <a:p>
            <a:r>
              <a:rPr lang="en-US" dirty="0"/>
              <a:t>due to the complexity of the dataset…</a:t>
            </a:r>
          </a:p>
          <a:p>
            <a:r>
              <a:rPr lang="en-US" dirty="0"/>
              <a:t> … so let’s have a look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4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Dimensionality reduction 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5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Dimensioanlity</a:t>
            </a:r>
            <a:r>
              <a:rPr lang="en-US" dirty="0"/>
              <a:t> reduction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54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Correspondence analysis 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8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Correspondence analysis 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values</a:t>
            </a:r>
          </a:p>
          <a:p>
            <a:r>
              <a:rPr lang="en-US" dirty="0"/>
              <a:t>Mostly related to weather</a:t>
            </a:r>
            <a:r>
              <a:rPr lang="en-GB" dirty="0"/>
              <a:t>, density population  was </a:t>
            </a:r>
            <a:r>
              <a:rPr lang="en-GB" dirty="0" err="1"/>
              <a:t>discetized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5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D6FE-4B0C-4EE6-88D1-6E1E581D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7BBC9-0A3E-464E-8FAA-3471A5157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D07D-868A-43E3-A493-91111AEC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8C6A-85FF-479D-B352-3D69600B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68F2-04A9-4F09-8392-EA5708E3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376-A509-4EA6-8979-488F2A33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40F1E-E12C-4936-B4BC-6F884451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E7A5-16CE-404F-A8DE-A537EDAD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44AE-B2C2-4EA3-A549-BB3A097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E299-FD53-44A3-8446-E1253CD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393A3-05A1-4A5F-93AF-9A149582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61E5C-A029-431A-A01F-CD4A2CD7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5E62-D21E-49F6-B71C-AF7FED58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0890-71B8-489F-8C8B-8C7EA177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606F-BF0A-46FA-801F-F1C029A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B182-ED58-4E7A-884E-BF83F659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92E6-BDD7-4731-8043-B1215AD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6FC6-2ADD-43D4-A0EF-5F41D4DE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74A1-D6C7-4006-85A8-738DC5AC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B643-CDE6-4673-8D55-C0A5EA00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A6A3-2F74-4C7E-BF48-275CBB79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6189-2A89-491E-8473-3A9D0A5F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B9E5-2A61-4CC2-A380-610D7D2E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4AA2-5528-4C19-9861-5459BA28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C3AE-8A25-4792-8547-F5E21A5C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6B67-75C8-4E48-9631-7D33926E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E8D3-84F0-444E-9F95-3CE7178CB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488D8-473D-4516-8838-3E8366B2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DA1D-0563-4E40-B899-241F5CA3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E840D-34B5-4849-9BAE-1B13231D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8E25-6319-4408-9F50-35671D77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7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2D81-D8A0-4F62-B244-B4747EF6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0D271-F413-42FD-B200-FE626F38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63CCB-B31E-4932-AD70-204649FD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2B481-04F4-4A51-9425-20F415FDF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AB9E1-8335-4D6F-8538-7AED7F2D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CC719-B2FD-4FC4-BCBE-963E023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691C1-30A1-41D4-B47A-F4B4D465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A1FC7-B0EF-4713-A561-1F362EF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2D26-71CD-4C8C-A6DF-330470E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C6858-2B72-40A8-AB7B-BB9DB8D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EB869-CDD1-4453-8DCF-D88B8CA5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B528-D6B1-4A56-AD2B-0E7C2941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9F9F3-4F75-430E-BBBA-0AB87500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85B5C-2769-48EF-938E-9E090474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BED32-337A-4015-BDC5-7C9073B8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1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564-575A-49E9-914F-88FA004C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5953-E7EC-478C-BFFB-2B273D4B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7075F-B92B-40AF-B03A-0ECEE080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62DE2-2A44-4F9B-A199-11B05248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77635-92E7-4A0A-9D64-27CAA2B3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07B0A-ADED-486F-A202-EA6A6A3B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51D3-E6CC-48AD-AB74-C291E8E3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65D07-32E1-410F-9B4B-64189EDC8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7313-BA5F-4E9C-8342-35F2D5BD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456C-BC98-4A12-855F-4DC7348C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9C950-414D-438E-9799-CCDD587F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DD995-7974-410D-8441-57C708CA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E949D-9F64-4073-A4B8-06A74B5F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9ED2-F365-4326-926F-2CDD839A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E072-1B88-45E7-9228-AE464518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D3FB-C1C0-43EA-B48F-D26B8C12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327A-CD43-4BFA-A4C8-655319CC4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5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mioniy/predictemall" TargetMode="External"/><Relationship Id="rId2" Type="http://schemas.openxmlformats.org/officeDocument/2006/relationships/hyperlink" Target="https://github.com/ranieri-unimi/spawn-em-all-manzi-202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grass, outdoor&#10;&#10;Description automatically generated">
            <a:extLst>
              <a:ext uri="{FF2B5EF4-FFF2-40B4-BE49-F238E27FC236}">
                <a16:creationId xmlns:a16="http://schemas.microsoft.com/office/drawing/2014/main" id="{28FE455E-0415-4515-A340-D890911E7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r="56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4BDC7-650A-49F1-B6F7-303DEDB09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489" y="1122362"/>
            <a:ext cx="7958658" cy="256743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exploiting spawning algorithm &lt;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92452-9119-420D-AC23-83C0DB02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89798"/>
            <a:ext cx="10338147" cy="156800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 statistical approach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4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53EB1-3C1C-442B-A061-8287975A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12" y="694610"/>
            <a:ext cx="4907305" cy="48998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68B8638-7999-45F8-85AA-F85F3B7ED24A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log-reg &lt;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20383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F4D27B-927D-4679-A5BC-067207328F17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pic>
        <p:nvPicPr>
          <p:cNvPr id="14" name="Graphic 13" descr="Compass outline">
            <a:extLst>
              <a:ext uri="{FF2B5EF4-FFF2-40B4-BE49-F238E27FC236}">
                <a16:creationId xmlns:a16="http://schemas.microsoft.com/office/drawing/2014/main" id="{A678B9BE-A528-42D0-8128-D30CDA0E2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8227" y="2231570"/>
            <a:ext cx="1973943" cy="19739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006383-6526-4856-B465-52B3EEFD8F17}"/>
              </a:ext>
            </a:extLst>
          </p:cNvPr>
          <p:cNvCxnSpPr>
            <a:cxnSpLocks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875A63-BD19-4187-A958-A8A685B0A1EA}"/>
              </a:ext>
            </a:extLst>
          </p:cNvPr>
          <p:cNvGrpSpPr/>
          <p:nvPr/>
        </p:nvGrpSpPr>
        <p:grpSpPr>
          <a:xfrm>
            <a:off x="1875391" y="1912551"/>
            <a:ext cx="2718383" cy="2611980"/>
            <a:chOff x="2013177" y="1996839"/>
            <a:chExt cx="2316239" cy="22547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BFC95C-80A8-4FA3-8020-70E520245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013177" y="1996839"/>
              <a:ext cx="1709586" cy="164512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79EBBC9-E2FF-41D0-8689-06E17A524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165577" y="2149239"/>
              <a:ext cx="1709586" cy="164512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B6ADEF-415F-490F-B0D8-D0070EA9E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317977" y="2301639"/>
              <a:ext cx="1709586" cy="16451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83E87D-BE52-4888-BC36-2A9C968D8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470377" y="2454039"/>
              <a:ext cx="1709586" cy="16451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85188D-B0B1-49D4-B8D7-DB644AB75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619830" y="2606439"/>
              <a:ext cx="1709586" cy="1645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05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DF89EF-2E57-4453-B47C-E837CF5E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24" y="163481"/>
            <a:ext cx="6052067" cy="55841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1C0A9C-06E3-4580-9F97-4A24112D3AC9}"/>
              </a:ext>
            </a:extLst>
          </p:cNvPr>
          <p:cNvSpPr txBox="1">
            <a:spLocks/>
          </p:cNvSpPr>
          <p:nvPr/>
        </p:nvSpPr>
        <p:spPr>
          <a:xfrm>
            <a:off x="5019869" y="5594468"/>
            <a:ext cx="621423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1AE6E-C918-4A83-A297-9FE6CDB76C0C}"/>
              </a:ext>
            </a:extLst>
          </p:cNvPr>
          <p:cNvSpPr/>
          <p:nvPr/>
        </p:nvSpPr>
        <p:spPr>
          <a:xfrm>
            <a:off x="7402287" y="3186313"/>
            <a:ext cx="1741714" cy="11462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DE61B-9982-49E8-B8EA-77DD64BE0254}"/>
              </a:ext>
            </a:extLst>
          </p:cNvPr>
          <p:cNvSpPr/>
          <p:nvPr/>
        </p:nvSpPr>
        <p:spPr>
          <a:xfrm>
            <a:off x="4223658" y="1190171"/>
            <a:ext cx="1632857" cy="84182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43207-0D73-4C1B-B8DC-D58480339B68}"/>
              </a:ext>
            </a:extLst>
          </p:cNvPr>
          <p:cNvSpPr/>
          <p:nvPr/>
        </p:nvSpPr>
        <p:spPr>
          <a:xfrm>
            <a:off x="5660573" y="2613212"/>
            <a:ext cx="1117599" cy="13637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2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1C0A9C-06E3-4580-9F97-4A24112D3AC9}"/>
              </a:ext>
            </a:extLst>
          </p:cNvPr>
          <p:cNvSpPr txBox="1">
            <a:spLocks/>
          </p:cNvSpPr>
          <p:nvPr/>
        </p:nvSpPr>
        <p:spPr>
          <a:xfrm>
            <a:off x="5019869" y="5594468"/>
            <a:ext cx="621423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DE61B-9982-49E8-B8EA-77DD64BE0254}"/>
              </a:ext>
            </a:extLst>
          </p:cNvPr>
          <p:cNvSpPr/>
          <p:nvPr/>
        </p:nvSpPr>
        <p:spPr>
          <a:xfrm>
            <a:off x="2906574" y="3297081"/>
            <a:ext cx="3783248" cy="22454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43207-0D73-4C1B-B8DC-D58480339B68}"/>
              </a:ext>
            </a:extLst>
          </p:cNvPr>
          <p:cNvSpPr/>
          <p:nvPr/>
        </p:nvSpPr>
        <p:spPr>
          <a:xfrm>
            <a:off x="1752960" y="178124"/>
            <a:ext cx="4184934" cy="278674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27703-2C0B-4775-9D2D-B5C33ACD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97" y="3429000"/>
            <a:ext cx="3479802" cy="2061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AA10E-FB60-45D8-A370-210FB38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638" y="334154"/>
            <a:ext cx="3915945" cy="2488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417D2-4758-4E01-9A52-C8983D3E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239" y="609358"/>
            <a:ext cx="3207174" cy="32185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0E912D-1BD1-443B-AE38-22664F443C54}"/>
              </a:ext>
            </a:extLst>
          </p:cNvPr>
          <p:cNvSpPr/>
          <p:nvPr/>
        </p:nvSpPr>
        <p:spPr>
          <a:xfrm>
            <a:off x="7093899" y="487037"/>
            <a:ext cx="3560575" cy="34868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2249442-D8E0-4496-8BD2-99A2AF96A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12" y="1968530"/>
            <a:ext cx="1460470" cy="1460470"/>
          </a:xfrm>
          <a:prstGeom prst="rect">
            <a:avLst/>
          </a:prstGeom>
        </p:spPr>
      </p:pic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7D48EC7-E7F0-4DD6-9AC3-3546610A4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35" y="4607252"/>
            <a:ext cx="1342725" cy="1342725"/>
          </a:xfrm>
          <a:prstGeom prst="rect">
            <a:avLst/>
          </a:prstGeom>
        </p:spPr>
      </p:pic>
      <p:pic>
        <p:nvPicPr>
          <p:cNvPr id="23" name="Picture 2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E4E218-26B0-4024-B335-DD4293207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74" y="2432826"/>
            <a:ext cx="1236583" cy="12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F06DBB-0C45-4A71-A94B-3CEAFAD70609}"/>
              </a:ext>
            </a:extLst>
          </p:cNvPr>
          <p:cNvSpPr txBox="1">
            <a:spLocks/>
          </p:cNvSpPr>
          <p:nvPr/>
        </p:nvSpPr>
        <p:spPr>
          <a:xfrm>
            <a:off x="4292082" y="5594468"/>
            <a:ext cx="6942017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canonical-</a:t>
            </a:r>
            <a:r>
              <a:rPr lang="en-US" sz="6000" dirty="0" err="1"/>
              <a:t>corr</a:t>
            </a:r>
            <a:r>
              <a:rPr lang="en-US" sz="6000" dirty="0"/>
              <a:t>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9AEC4-0A7E-4E76-9DD5-54FDEFAC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84" y="288473"/>
            <a:ext cx="7476245" cy="5235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FEDF83-8BD4-43B3-B562-098310A5B218}"/>
              </a:ext>
            </a:extLst>
          </p:cNvPr>
          <p:cNvSpPr/>
          <p:nvPr/>
        </p:nvSpPr>
        <p:spPr>
          <a:xfrm>
            <a:off x="4789716" y="4552470"/>
            <a:ext cx="1159327" cy="4985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89B2D-521D-4DCB-8D83-CF71DA4FC361}"/>
              </a:ext>
            </a:extLst>
          </p:cNvPr>
          <p:cNvSpPr/>
          <p:nvPr/>
        </p:nvSpPr>
        <p:spPr>
          <a:xfrm>
            <a:off x="4169230" y="3878942"/>
            <a:ext cx="1159328" cy="32838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E4B5E-0E58-429A-B922-E54CBAB121B2}"/>
              </a:ext>
            </a:extLst>
          </p:cNvPr>
          <p:cNvSpPr/>
          <p:nvPr/>
        </p:nvSpPr>
        <p:spPr>
          <a:xfrm>
            <a:off x="4495107" y="3153656"/>
            <a:ext cx="833452" cy="38014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0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24C91-9937-4899-8865-64C373AFCC04}"/>
              </a:ext>
            </a:extLst>
          </p:cNvPr>
          <p:cNvSpPr txBox="1">
            <a:spLocks/>
          </p:cNvSpPr>
          <p:nvPr/>
        </p:nvSpPr>
        <p:spPr>
          <a:xfrm>
            <a:off x="4914122" y="5594468"/>
            <a:ext cx="6319977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canonical-</a:t>
            </a:r>
            <a:r>
              <a:rPr lang="en-US" sz="6000" dirty="0" err="1"/>
              <a:t>corr</a:t>
            </a:r>
            <a:r>
              <a:rPr lang="en-US" sz="6000" dirty="0"/>
              <a:t> &lt;</a:t>
            </a:r>
            <a:endParaRPr lang="en-GB" sz="6000" dirty="0"/>
          </a:p>
          <a:p>
            <a:pPr algn="r"/>
            <a:endParaRPr lang="en-GB" sz="6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2692C-CAF8-442E-8753-3995AEC0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04" y="936094"/>
            <a:ext cx="3103666" cy="1650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1495E-346C-4F4D-B347-29B2F9EB7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75" y="1712351"/>
            <a:ext cx="2691268" cy="1874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A28FC8-4138-46CC-A53B-E285F30E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085" y="3531216"/>
            <a:ext cx="3927437" cy="9781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253AE0-5575-4CFA-A924-C60BB82AE21D}"/>
              </a:ext>
            </a:extLst>
          </p:cNvPr>
          <p:cNvSpPr/>
          <p:nvPr/>
        </p:nvSpPr>
        <p:spPr>
          <a:xfrm>
            <a:off x="7166697" y="1622311"/>
            <a:ext cx="2926218" cy="205181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20FEE-8D9F-4A8E-8D10-5030D83C37FB}"/>
              </a:ext>
            </a:extLst>
          </p:cNvPr>
          <p:cNvSpPr/>
          <p:nvPr/>
        </p:nvSpPr>
        <p:spPr>
          <a:xfrm>
            <a:off x="1987312" y="3429000"/>
            <a:ext cx="4108687" cy="11760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74BB9E-A4FD-4FFD-A46E-9542FD2377CD}"/>
              </a:ext>
            </a:extLst>
          </p:cNvPr>
          <p:cNvSpPr/>
          <p:nvPr/>
        </p:nvSpPr>
        <p:spPr>
          <a:xfrm>
            <a:off x="2167701" y="840413"/>
            <a:ext cx="3379292" cy="18311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0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CC4997-1BD3-4041-803B-C42D75E0F52A}"/>
              </a:ext>
            </a:extLst>
          </p:cNvPr>
          <p:cNvSpPr txBox="1">
            <a:spLocks/>
          </p:cNvSpPr>
          <p:nvPr/>
        </p:nvSpPr>
        <p:spPr>
          <a:xfrm>
            <a:off x="5231363" y="5594468"/>
            <a:ext cx="600273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end &lt;</a:t>
            </a:r>
            <a:endParaRPr lang="en-GB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5D03-303D-4301-82F3-0C0C061AA3E2}"/>
              </a:ext>
            </a:extLst>
          </p:cNvPr>
          <p:cNvSpPr txBox="1"/>
          <p:nvPr/>
        </p:nvSpPr>
        <p:spPr>
          <a:xfrm>
            <a:off x="1240971" y="2500085"/>
            <a:ext cx="9462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notebook		</a:t>
            </a:r>
            <a:r>
              <a:rPr lang="en-GB" sz="2400" dirty="0">
                <a:hlinkClick r:id="rId2"/>
              </a:rPr>
              <a:t>github.com/ranieri-unimi/spawn-em-all-manzi-2022</a:t>
            </a:r>
            <a:endParaRPr lang="en-GB" sz="2400" dirty="0"/>
          </a:p>
          <a:p>
            <a:r>
              <a:rPr lang="en-GB" sz="2400" dirty="0"/>
              <a:t>dataset		</a:t>
            </a:r>
            <a:r>
              <a:rPr lang="en-GB" sz="2400" dirty="0">
                <a:hlinkClick r:id="rId3"/>
              </a:rPr>
              <a:t>kaggle.com/semioniy/predictemall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DBEE4F-983C-4862-9318-6956E3DD5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42" y="5212231"/>
            <a:ext cx="1494973" cy="14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20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5662-DF9F-4992-9450-997FBF7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i="1" dirty="0"/>
              <a:t>abstract &lt;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2A53-B82D-448B-8600-019E7A33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game design context, generating objects (like enemies, items etc.) in an automatic but sensible way is a key factor. In this project we will model multiple analyses to exploit the generative process (the so-called spawn algorithm) behind a geolocation-aware game platform (Pokémon Go).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spawn algorithm is kept secret but input like neighbourhood statistics, timeslot, weather parameters and fixed-object coordinates, and output (generated-object coordinates) are observable, we will provide a valid approximation of the generating mixture working on a sample dataset made up to 300.000 observation described by more than 200 features.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3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E7F4E9-0984-4DBE-A2CD-F52E9444F218}"/>
              </a:ext>
            </a:extLst>
          </p:cNvPr>
          <p:cNvSpPr txBox="1">
            <a:spLocks/>
          </p:cNvSpPr>
          <p:nvPr/>
        </p:nvSpPr>
        <p:spPr>
          <a:xfrm>
            <a:off x="7116147" y="5594468"/>
            <a:ext cx="4117952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problem &lt; 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8CDAE-EE82-4901-8D4E-62479575F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17041"/>
          <a:stretch/>
        </p:blipFill>
        <p:spPr>
          <a:xfrm>
            <a:off x="1117373" y="2047760"/>
            <a:ext cx="2518229" cy="2638293"/>
          </a:xfrm>
          <a:prstGeom prst="rect">
            <a:avLst/>
          </a:prstGeom>
        </p:spPr>
      </p:pic>
      <p:pic>
        <p:nvPicPr>
          <p:cNvPr id="9" name="Graphic 8" descr="Partial sun outline">
            <a:extLst>
              <a:ext uri="{FF2B5EF4-FFF2-40B4-BE49-F238E27FC236}">
                <a16:creationId xmlns:a16="http://schemas.microsoft.com/office/drawing/2014/main" id="{32DFEED1-284B-48A2-AA92-89EE41BC2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120" y="2370995"/>
            <a:ext cx="1688459" cy="1688459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DD724092-B836-4BD6-B046-C11A78E9F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4120" y="599175"/>
            <a:ext cx="1688459" cy="1688459"/>
          </a:xfrm>
          <a:prstGeom prst="rect">
            <a:avLst/>
          </a:prstGeom>
        </p:spPr>
      </p:pic>
      <p:pic>
        <p:nvPicPr>
          <p:cNvPr id="13" name="Graphic 12" descr="Moon and stars outline">
            <a:extLst>
              <a:ext uri="{FF2B5EF4-FFF2-40B4-BE49-F238E27FC236}">
                <a16:creationId xmlns:a16="http://schemas.microsoft.com/office/drawing/2014/main" id="{6BA2180B-AC38-469D-91E3-2EBB133BE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4121" y="4164990"/>
            <a:ext cx="1688458" cy="1688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79B4A6-A80B-4FC7-852F-9D492EA5CE16}"/>
              </a:ext>
            </a:extLst>
          </p:cNvPr>
          <p:cNvSpPr txBox="1"/>
          <p:nvPr/>
        </p:nvSpPr>
        <p:spPr>
          <a:xfrm>
            <a:off x="7243805" y="1120238"/>
            <a:ext cx="239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terrain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5A220-0343-4672-A78C-8C56CC98D02B}"/>
              </a:ext>
            </a:extLst>
          </p:cNvPr>
          <p:cNvSpPr txBox="1"/>
          <p:nvPr/>
        </p:nvSpPr>
        <p:spPr>
          <a:xfrm>
            <a:off x="7243805" y="2808696"/>
            <a:ext cx="303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B242D-84A3-410C-B41C-1B76F0DC69B0}"/>
              </a:ext>
            </a:extLst>
          </p:cNvPr>
          <p:cNvSpPr txBox="1"/>
          <p:nvPr/>
        </p:nvSpPr>
        <p:spPr>
          <a:xfrm>
            <a:off x="7243805" y="4686053"/>
            <a:ext cx="208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198720-A8A6-4F33-B4B7-19CCFF2A7F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606801" y="1443405"/>
            <a:ext cx="1707319" cy="93292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A7E426-B36B-4BA1-B10A-B5A975180C5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606801" y="3215225"/>
            <a:ext cx="170731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A6C9DE-F38B-4AE3-8426-F1741E24791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53858" y="3953918"/>
            <a:ext cx="1660263" cy="1055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8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DC60D-F1B4-4023-AC4E-6CE3A7991193}"/>
              </a:ext>
            </a:extLst>
          </p:cNvPr>
          <p:cNvSpPr txBox="1">
            <a:spLocks/>
          </p:cNvSpPr>
          <p:nvPr/>
        </p:nvSpPr>
        <p:spPr>
          <a:xfrm>
            <a:off x="8103883" y="5594468"/>
            <a:ext cx="313021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goal &lt;</a:t>
            </a:r>
            <a:endParaRPr lang="en-GB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025F5-6DB3-4966-80FD-4037BCA04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17041"/>
          <a:stretch/>
        </p:blipFill>
        <p:spPr>
          <a:xfrm>
            <a:off x="2075546" y="1899394"/>
            <a:ext cx="2518229" cy="2638293"/>
          </a:xfrm>
          <a:prstGeom prst="rect">
            <a:avLst/>
          </a:prstGeom>
        </p:spPr>
      </p:pic>
      <p:pic>
        <p:nvPicPr>
          <p:cNvPr id="9" name="Graphic 8" descr="Compass outline">
            <a:extLst>
              <a:ext uri="{FF2B5EF4-FFF2-40B4-BE49-F238E27FC236}">
                <a16:creationId xmlns:a16="http://schemas.microsoft.com/office/drawing/2014/main" id="{C5B230DC-665B-46FC-B6DF-1B0CDAEC5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8227" y="2231570"/>
            <a:ext cx="1973943" cy="19739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77AAF-0AA3-456B-AA74-B817D9304BE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6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C5A205-A5C3-40D4-8619-DAE9136F39AA}"/>
              </a:ext>
            </a:extLst>
          </p:cNvPr>
          <p:cNvSpPr txBox="1">
            <a:spLocks/>
          </p:cNvSpPr>
          <p:nvPr/>
        </p:nvSpPr>
        <p:spPr>
          <a:xfrm>
            <a:off x="8103883" y="5594468"/>
            <a:ext cx="313021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dataset &lt;</a:t>
            </a:r>
            <a:endParaRPr lang="en-GB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4BDB-59C2-4CE6-A6B7-7380E5A13F67}"/>
              </a:ext>
            </a:extLst>
          </p:cNvPr>
          <p:cNvSpPr txBox="1"/>
          <p:nvPr/>
        </p:nvSpPr>
        <p:spPr>
          <a:xfrm>
            <a:off x="790601" y="458956"/>
            <a:ext cx="108507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nsolas" panose="020B0609020204030204" pitchFamily="49" charset="0"/>
              </a:rPr>
              <a:t>Pokèmon</a:t>
            </a:r>
            <a:r>
              <a:rPr lang="en-US" sz="2000" b="1" dirty="0">
                <a:latin typeface="Consolas" panose="020B0609020204030204" pitchFamily="49" charset="0"/>
              </a:rPr>
              <a:t> ID [1:151]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fixed attribute (attack, defense, speed,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variable a</a:t>
            </a:r>
            <a:r>
              <a:rPr lang="en-US" sz="2000" dirty="0" err="1">
                <a:latin typeface="Consolas" panose="020B0609020204030204" pitchFamily="49" charset="0"/>
              </a:rPr>
              <a:t>ttribute</a:t>
            </a:r>
            <a:r>
              <a:rPr lang="en-US" sz="2000" dirty="0">
                <a:latin typeface="Consolas" panose="020B0609020204030204" pitchFamily="49" charset="0"/>
              </a:rPr>
              <a:t> (weight, height, level, ...)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(Date,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hour : (morning | afternoon | evening | night)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month : (spring | summer | fall | winter)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(Latitude, Longitude)</a:t>
            </a:r>
            <a:endParaRPr lang="en-GB" sz="20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distance from fixed-position game spot (gym, villain,</a:t>
            </a:r>
            <a:r>
              <a:rPr lang="en-US" sz="2000" dirty="0">
                <a:latin typeface="Consolas" panose="020B0609020204030204" pitchFamily="49" charset="0"/>
              </a:rPr>
              <a:t> ...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  <a:endParaRPr lang="en-GB" sz="2000" b="1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lakes, rivers, </a:t>
            </a:r>
            <a:r>
              <a:rPr lang="en-US" sz="2000" dirty="0">
                <a:latin typeface="Consolas" panose="020B0609020204030204" pitchFamily="49" charset="0"/>
              </a:rPr>
              <a:t>...</a:t>
            </a:r>
            <a:endParaRPr lang="en-GB" sz="20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population density : (urban | suburban | rural)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(Date, Time) + (Latitude, Longitude)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clouds, fog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sunset, sunrise</a:t>
            </a:r>
          </a:p>
        </p:txBody>
      </p:sp>
    </p:spTree>
    <p:extLst>
      <p:ext uri="{BB962C8B-B14F-4D97-AF65-F5344CB8AC3E}">
        <p14:creationId xmlns:p14="http://schemas.microsoft.com/office/powerpoint/2010/main" val="273507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C71E42-536D-4624-AC70-B5B66085E968}"/>
              </a:ext>
            </a:extLst>
          </p:cNvPr>
          <p:cNvSpPr txBox="1">
            <a:spLocks/>
          </p:cNvSpPr>
          <p:nvPr/>
        </p:nvSpPr>
        <p:spPr>
          <a:xfrm>
            <a:off x="3122645" y="5594468"/>
            <a:ext cx="8111454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dimens-reduct</a:t>
            </a:r>
            <a:r>
              <a:rPr lang="en-US" sz="6000" dirty="0"/>
              <a:t> &lt;</a:t>
            </a:r>
            <a:endParaRPr lang="en-GB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2D79A-7992-4C64-AAC6-B11F61127486}"/>
              </a:ext>
            </a:extLst>
          </p:cNvPr>
          <p:cNvSpPr txBox="1"/>
          <p:nvPr/>
        </p:nvSpPr>
        <p:spPr>
          <a:xfrm>
            <a:off x="4760241" y="138896"/>
            <a:ext cx="267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151</a:t>
            </a:r>
            <a:r>
              <a:rPr lang="en-US" sz="2800" dirty="0"/>
              <a:t> </a:t>
            </a:r>
            <a:r>
              <a:rPr lang="en-US" sz="2800" dirty="0" err="1"/>
              <a:t>pokémon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38EC4-AA26-4D9D-A7CB-F6D55003175D}"/>
              </a:ext>
            </a:extLst>
          </p:cNvPr>
          <p:cNvSpPr txBox="1"/>
          <p:nvPr/>
        </p:nvSpPr>
        <p:spPr>
          <a:xfrm>
            <a:off x="2458891" y="1108969"/>
            <a:ext cx="726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26</a:t>
            </a:r>
            <a:r>
              <a:rPr lang="en-US" sz="2800" dirty="0"/>
              <a:t> observable features (18 binary + 8 numeric)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2A72E-2CC2-450F-8926-5677C94C17FD}"/>
              </a:ext>
            </a:extLst>
          </p:cNvPr>
          <p:cNvSpPr txBox="1"/>
          <p:nvPr/>
        </p:nvSpPr>
        <p:spPr>
          <a:xfrm>
            <a:off x="4426575" y="2905780"/>
            <a:ext cx="333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 </a:t>
            </a:r>
            <a:r>
              <a:rPr lang="en-US" sz="2800" dirty="0"/>
              <a:t>or</a:t>
            </a:r>
            <a:r>
              <a:rPr lang="en-US" sz="2800" b="1" dirty="0"/>
              <a:t> 3</a:t>
            </a:r>
            <a:r>
              <a:rPr lang="en-US" sz="2800" dirty="0"/>
              <a:t> dimensions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92461-AD2F-4A3A-B078-A35EA449DB15}"/>
              </a:ext>
            </a:extLst>
          </p:cNvPr>
          <p:cNvSpPr txBox="1"/>
          <p:nvPr/>
        </p:nvSpPr>
        <p:spPr>
          <a:xfrm>
            <a:off x="4914802" y="3813711"/>
            <a:ext cx="236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clustering</a:t>
            </a:r>
            <a:endParaRPr lang="en-GB" sz="28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4AECA-052A-433C-B19C-54BA6FB60C60}"/>
              </a:ext>
            </a:extLst>
          </p:cNvPr>
          <p:cNvSpPr txBox="1"/>
          <p:nvPr/>
        </p:nvSpPr>
        <p:spPr>
          <a:xfrm>
            <a:off x="3235311" y="4686537"/>
            <a:ext cx="572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  <a:r>
              <a:rPr lang="en-US" sz="2800" dirty="0"/>
              <a:t> or </a:t>
            </a:r>
            <a:r>
              <a:rPr lang="en-US" sz="2800" b="1" dirty="0"/>
              <a:t>6</a:t>
            </a:r>
            <a:r>
              <a:rPr lang="en-US" sz="2800" dirty="0"/>
              <a:t> group of </a:t>
            </a:r>
            <a:r>
              <a:rPr lang="en-US" sz="2800" dirty="0" err="1"/>
              <a:t>pokémon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063F0-54EB-45BF-8037-A93CA60025CC}"/>
              </a:ext>
            </a:extLst>
          </p:cNvPr>
          <p:cNvSpPr txBox="1"/>
          <p:nvPr/>
        </p:nvSpPr>
        <p:spPr>
          <a:xfrm>
            <a:off x="3520124" y="2052105"/>
            <a:ext cx="515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principal component analysis </a:t>
            </a:r>
            <a:endParaRPr lang="en-GB" sz="28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B682D1-9D88-4974-94D6-0BDD6B57D76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3439" y="662116"/>
            <a:ext cx="2561" cy="44685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FFFF8-E538-4AB3-B545-6BAB411C745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093439" y="1632189"/>
            <a:ext cx="2558" cy="41991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D4C587-1A76-4307-8D56-D8544B69D08D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6095997" y="2575325"/>
            <a:ext cx="3" cy="3304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C4874E-4BAE-440B-8D54-47DE21EECF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429000"/>
            <a:ext cx="1" cy="38471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596946-3680-4245-8453-39B8EFA2EAC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336931"/>
            <a:ext cx="1" cy="34960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5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15EAC-2F81-4DF6-A660-4931BFECA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90" y="533031"/>
            <a:ext cx="7342631" cy="49917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72213C-7CF2-4608-AE0C-9EB58ED5A79F}"/>
              </a:ext>
            </a:extLst>
          </p:cNvPr>
          <p:cNvSpPr txBox="1">
            <a:spLocks/>
          </p:cNvSpPr>
          <p:nvPr/>
        </p:nvSpPr>
        <p:spPr>
          <a:xfrm>
            <a:off x="5442857" y="5594468"/>
            <a:ext cx="5791242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princ</a:t>
            </a:r>
            <a:r>
              <a:rPr lang="en-US" sz="6000" dirty="0"/>
              <a:t>-comp &lt;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58718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9B5A2E-DCF7-497B-A411-FD55436ECF07}"/>
              </a:ext>
            </a:extLst>
          </p:cNvPr>
          <p:cNvSpPr txBox="1">
            <a:spLocks/>
          </p:cNvSpPr>
          <p:nvPr/>
        </p:nvSpPr>
        <p:spPr>
          <a:xfrm>
            <a:off x="8004629" y="5594468"/>
            <a:ext cx="322947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db</a:t>
            </a:r>
            <a:r>
              <a:rPr lang="en-US" sz="6000" dirty="0"/>
              <a:t>-scan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F85B-170E-4F67-B756-9E72822B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" y="854485"/>
            <a:ext cx="3514617" cy="3463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66C29-C8B2-450D-B19C-4814E20D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705" y="854485"/>
            <a:ext cx="3555417" cy="346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AC4EF-1915-4218-9DD0-198A719D3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396" y="854485"/>
            <a:ext cx="3578583" cy="34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F4D27B-927D-4679-A5BC-067207328F17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goal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FC95C-80A8-4FA3-8020-70E520245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22495" b="9737"/>
          <a:stretch/>
        </p:blipFill>
        <p:spPr>
          <a:xfrm>
            <a:off x="2090065" y="1950195"/>
            <a:ext cx="2256968" cy="2171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A3C472-1DA8-4879-A073-78794084FF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52341" b="9737"/>
          <a:stretch/>
        </p:blipFill>
        <p:spPr>
          <a:xfrm>
            <a:off x="2090065" y="1950195"/>
            <a:ext cx="827310" cy="2171863"/>
          </a:xfrm>
          <a:prstGeom prst="rect">
            <a:avLst/>
          </a:prstGeom>
        </p:spPr>
      </p:pic>
      <p:pic>
        <p:nvPicPr>
          <p:cNvPr id="14" name="Graphic 13" descr="Compass outline">
            <a:extLst>
              <a:ext uri="{FF2B5EF4-FFF2-40B4-BE49-F238E27FC236}">
                <a16:creationId xmlns:a16="http://schemas.microsoft.com/office/drawing/2014/main" id="{A678B9BE-A528-42D0-8128-D30CDA0E2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8227" y="2231570"/>
            <a:ext cx="1973943" cy="19739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006383-6526-4856-B465-52B3EEFD8F17}"/>
              </a:ext>
            </a:extLst>
          </p:cNvPr>
          <p:cNvCxnSpPr>
            <a:cxnSpLocks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0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D8A818C-478E-41AF-801E-5410933889A7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log-reg &lt;</a:t>
            </a:r>
            <a:endParaRPr lang="en-GB" sz="6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97737-1180-433B-8DD4-B606E98EDD5E}"/>
              </a:ext>
            </a:extLst>
          </p:cNvPr>
          <p:cNvCxnSpPr>
            <a:cxnSpLocks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Vacation outline">
            <a:extLst>
              <a:ext uri="{FF2B5EF4-FFF2-40B4-BE49-F238E27FC236}">
                <a16:creationId xmlns:a16="http://schemas.microsoft.com/office/drawing/2014/main" id="{75C45FF3-502C-45D7-A099-6FB2D4FC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9137" y="2021795"/>
            <a:ext cx="2233836" cy="2233836"/>
          </a:xfrm>
          <a:prstGeom prst="rect">
            <a:avLst/>
          </a:prstGeom>
        </p:spPr>
      </p:pic>
      <p:pic>
        <p:nvPicPr>
          <p:cNvPr id="13" name="Picture 12" descr="A picture containing lamp&#10;&#10;Description automatically generated">
            <a:extLst>
              <a:ext uri="{FF2B5EF4-FFF2-40B4-BE49-F238E27FC236}">
                <a16:creationId xmlns:a16="http://schemas.microsoft.com/office/drawing/2014/main" id="{5C2A76F2-8830-4F0A-9EEF-6EC717D3D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5" y="2101623"/>
            <a:ext cx="2233836" cy="22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544</Words>
  <Application>Microsoft Office PowerPoint</Application>
  <PresentationFormat>Widescreen</PresentationFormat>
  <Paragraphs>88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exploiting spawning algorithm &lt;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&lt;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spawning algorithm</dc:title>
  <dc:creator>Martin Vincente Ranieri</dc:creator>
  <cp:lastModifiedBy>Martin Vincente Ranieri</cp:lastModifiedBy>
  <cp:revision>5</cp:revision>
  <dcterms:created xsi:type="dcterms:W3CDTF">2022-01-07T11:58:40Z</dcterms:created>
  <dcterms:modified xsi:type="dcterms:W3CDTF">2022-01-17T10:25:34Z</dcterms:modified>
</cp:coreProperties>
</file>