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1" r:id="rId6"/>
    <p:sldId id="271" r:id="rId7"/>
    <p:sldId id="272" r:id="rId8"/>
    <p:sldId id="273" r:id="rId9"/>
    <p:sldId id="274" r:id="rId10"/>
    <p:sldId id="263" r:id="rId11"/>
    <p:sldId id="270" r:id="rId12"/>
    <p:sldId id="264" r:id="rId13"/>
    <p:sldId id="265" r:id="rId14"/>
    <p:sldId id="267" r:id="rId15"/>
    <p:sldId id="268" r:id="rId16"/>
    <p:sldId id="275" r:id="rId17"/>
    <p:sldId id="258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E472D4-DA51-4CD1-88B9-09E7D6C66031}">
          <p14:sldIdLst>
            <p14:sldId id="256"/>
            <p14:sldId id="257"/>
            <p14:sldId id="259"/>
            <p14:sldId id="260"/>
            <p14:sldId id="261"/>
            <p14:sldId id="271"/>
            <p14:sldId id="272"/>
            <p14:sldId id="273"/>
            <p14:sldId id="274"/>
            <p14:sldId id="263"/>
            <p14:sldId id="270"/>
            <p14:sldId id="264"/>
            <p14:sldId id="265"/>
            <p14:sldId id="267"/>
            <p14:sldId id="268"/>
            <p14:sldId id="275"/>
            <p14:sldId id="258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04EF7F-2104-4F63-B3B1-275C960D322C}" v="8" dt="2022-01-16T14:59:11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72179" autoAdjust="0"/>
  </p:normalViewPr>
  <p:slideViewPr>
    <p:cSldViewPr snapToGrid="0">
      <p:cViewPr varScale="1">
        <p:scale>
          <a:sx n="84" d="100"/>
          <a:sy n="84" d="100"/>
        </p:scale>
        <p:origin x="867" y="34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DA55C-4601-4537-BB70-D29DC1815E10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85349-C73D-4010-B699-EBD45FD091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897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project I tried to exploit the spawning algorithm behind the famous platform game Pokémon GO.</a:t>
            </a:r>
          </a:p>
          <a:p>
            <a:r>
              <a:rPr lang="en-US" dirty="0"/>
              <a:t>I guess that everybody knowns what Pokémon Go is,</a:t>
            </a:r>
          </a:p>
          <a:p>
            <a:r>
              <a:rPr lang="en-US" dirty="0"/>
              <a:t>in short, in this mobile game, the player should collect different monsters called Pokémon, and these Pokémon spawns in different places and condition.</a:t>
            </a:r>
          </a:p>
          <a:p>
            <a:r>
              <a:rPr lang="en-US" dirty="0"/>
              <a:t>First of all, generally, a spawning algorithm is the generative process that point out which kind of element should appear based on the context of the game.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85349-C73D-4010-B699-EBD45FD0911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59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Correspondence analysis results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85349-C73D-4010-B699-EBD45FD0911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016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Canonical correlation </a:t>
            </a:r>
            <a:r>
              <a:rPr lang="en-US" dirty="0" err="1"/>
              <a:t>analisys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85349-C73D-4010-B699-EBD45FD0911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817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Canonical correlation results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85349-C73D-4010-B699-EBD45FD0911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423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85349-C73D-4010-B699-EBD45FD0911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061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85349-C73D-4010-B699-EBD45FD0911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3001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Correspondence analysis idea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85349-C73D-4010-B699-EBD45FD09117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48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So, in our case the spawning algorithm will compute the features that the Pokémon that will spawn should have</a:t>
            </a:r>
          </a:p>
          <a:p>
            <a:endParaRPr lang="en-US" dirty="0"/>
          </a:p>
          <a:p>
            <a:r>
              <a:rPr lang="en-US" dirty="0"/>
              <a:t>Basically, the generative model inside </a:t>
            </a:r>
            <a:r>
              <a:rPr lang="en-US" dirty="0" err="1"/>
              <a:t>Pokemon</a:t>
            </a:r>
            <a:r>
              <a:rPr lang="en-US" dirty="0"/>
              <a:t> Go takes in input many data from the real-world context like what’s the weather like or in which kind of neighborhood the player is located,</a:t>
            </a:r>
          </a:p>
          <a:p>
            <a:r>
              <a:rPr lang="en-US" dirty="0"/>
              <a:t>and it outputs the identification number of one of the hundreds Pokémon, plus some not-fixed attribute that could vary in a certain range.</a:t>
            </a:r>
          </a:p>
          <a:p>
            <a:endParaRPr lang="en-US" dirty="0"/>
          </a:p>
          <a:p>
            <a:r>
              <a:rPr lang="en-US" dirty="0"/>
              <a:t>We don’t know how the generative model is, for sure it is very complex, but this project tried to provide an analysis of how should it work, trough statistical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85349-C73D-4010-B699-EBD45FD0911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94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analyses were computed over a database of 300 of thousand of observation collected around the world during August 2016</a:t>
            </a:r>
          </a:p>
          <a:p>
            <a:r>
              <a:rPr lang="en-US" dirty="0"/>
              <a:t>The dataset has three main features: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id of the extracted Pokémon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geolocation, expressed with latitude and longitude, where the Pokémon spawn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the local timestamp, so the hour and the day of the event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Thanks to this main features we can derive other features (..bro </a:t>
            </a:r>
            <a:r>
              <a:rPr lang="en-US" dirty="0" err="1"/>
              <a:t>improvvisa</a:t>
            </a:r>
            <a:r>
              <a:rPr lang="en-US" dirty="0"/>
              <a:t>..)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85349-C73D-4010-B699-EBD45FD0911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949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Dimensionality reduction idea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85349-C73D-4010-B699-EBD45FD0911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255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Dimensioanlity</a:t>
            </a:r>
            <a:r>
              <a:rPr lang="en-US" dirty="0"/>
              <a:t> reduction results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85349-C73D-4010-B699-EBD45FD0911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548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85349-C73D-4010-B699-EBD45FD0911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561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first experiment was made it </a:t>
            </a:r>
          </a:p>
          <a:p>
            <a:r>
              <a:rPr lang="en-US" dirty="0"/>
              <a:t>Bootstrapped</a:t>
            </a:r>
          </a:p>
          <a:p>
            <a:endParaRPr lang="en-US" dirty="0"/>
          </a:p>
          <a:p>
            <a:r>
              <a:rPr lang="en-US" dirty="0"/>
              <a:t>How about the other type of Pokémon?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85349-C73D-4010-B699-EBD45FD0911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494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measurige</a:t>
            </a:r>
            <a:r>
              <a:rPr lang="en-US" dirty="0"/>
              <a:t> must be made by including as much features as possible without ending up to a multinomial of 17 variables,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85349-C73D-4010-B699-EBD45FD0911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98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categorical values</a:t>
            </a:r>
          </a:p>
          <a:p>
            <a:r>
              <a:rPr lang="en-US" dirty="0"/>
              <a:t>Mostly related to weather</a:t>
            </a:r>
            <a:r>
              <a:rPr lang="en-GB" dirty="0"/>
              <a:t>, density population  was </a:t>
            </a:r>
            <a:r>
              <a:rPr lang="en-GB" dirty="0" err="1"/>
              <a:t>discetized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85349-C73D-4010-B699-EBD45FD0911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350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D6FE-4B0C-4EE6-88D1-6E1E581D5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7BBC9-0A3E-464E-8FAA-3471A5157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ED07D-868A-43E3-A493-91111AEC9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48C6-FFC6-4A89-96D6-9E90739D3D55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88C6A-85FF-479D-B352-3D69600B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A68F2-04A9-4F09-8392-EA5708E3B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88D1-4643-480C-947E-0F9A1D4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06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F376-A509-4EA6-8979-488F2A33D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40F1E-E12C-4936-B4BC-6F8844513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0E7A5-16CE-404F-A8DE-A537EDAD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48C6-FFC6-4A89-96D6-9E90739D3D55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B44AE-B2C2-4EA3-A549-BB3A097D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CE299-FD53-44A3-8446-E1253CD2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88D1-4643-480C-947E-0F9A1D4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53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8393A3-05A1-4A5F-93AF-9A149582A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61E5C-A029-431A-A01F-CD4A2CD72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05E62-D21E-49F6-B71C-AF7FED58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48C6-FFC6-4A89-96D6-9E90739D3D55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80890-71B8-489F-8C8B-8C7EA1773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6606F-BF0A-46FA-801F-F1C029AD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88D1-4643-480C-947E-0F9A1D4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8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B182-ED58-4E7A-884E-BF83F6596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192E6-BDD7-4731-8043-B1215AD7F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06FC6-2ADD-43D4-A0EF-5F41D4DE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48C6-FFC6-4A89-96D6-9E90739D3D55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D74A1-D6C7-4006-85A8-738DC5AC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0B643-CDE6-4673-8D55-C0A5EA000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88D1-4643-480C-947E-0F9A1D4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49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CA6A3-2F74-4C7E-BF48-275CBB79C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76189-2A89-491E-8473-3A9D0A5F9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DB9E5-2A61-4CC2-A380-610D7D2E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48C6-FFC6-4A89-96D6-9E90739D3D55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24AA2-5528-4C19-9861-5459BA284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0C3AE-8A25-4792-8547-F5E21A5C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88D1-4643-480C-947E-0F9A1D4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22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6B67-75C8-4E48-9631-7D33926EF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BE8D3-84F0-444E-9F95-3CE7178CB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488D8-473D-4516-8838-3E8366B22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7DA1D-0563-4E40-B899-241F5CA3C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48C6-FFC6-4A89-96D6-9E90739D3D55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E840D-34B5-4849-9BAE-1B13231D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38E25-6319-4408-9F50-35671D77F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88D1-4643-480C-947E-0F9A1D4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79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F2D81-D8A0-4F62-B244-B4747EF65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0D271-F413-42FD-B200-FE626F384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63CCB-B31E-4932-AD70-204649FD8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82B481-04F4-4A51-9425-20F415FDF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0AB9E1-8335-4D6F-8538-7AED7F2D4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FCC719-B2FD-4FC4-BCBE-963E023B3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48C6-FFC6-4A89-96D6-9E90739D3D55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E691C1-30A1-41D4-B47A-F4B4D4656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BA1FC7-B0EF-4713-A561-1F362EF5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88D1-4643-480C-947E-0F9A1D4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22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2D26-71CD-4C8C-A6DF-330470E9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C6858-2B72-40A8-AB7B-BB9DB8D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48C6-FFC6-4A89-96D6-9E90739D3D55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EB869-CDD1-4453-8DCF-D88B8CA5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FB528-D6B1-4A56-AD2B-0E7C2941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88D1-4643-480C-947E-0F9A1D4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25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19F9F3-4F75-430E-BBBA-0AB87500B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48C6-FFC6-4A89-96D6-9E90739D3D55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585B5C-2769-48EF-938E-9E090474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BED32-337A-4015-BDC5-7C9073B87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88D1-4643-480C-947E-0F9A1D4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71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7564-575A-49E9-914F-88FA004C7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45953-E7EC-478C-BFFB-2B273D4BA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7075F-B92B-40AF-B03A-0ECEE080E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62DE2-2A44-4F9B-A199-11B05248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48C6-FFC6-4A89-96D6-9E90739D3D55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77635-92E7-4A0A-9D64-27CAA2B3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07B0A-ADED-486F-A202-EA6A6A3B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88D1-4643-480C-947E-0F9A1D4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36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B51D3-E6CC-48AD-AB74-C291E8E36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065D07-32E1-410F-9B4B-64189EDC8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87313-BA5F-4E9C-8342-35F2D5BD4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F456C-BC98-4A12-855F-4DC7348C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48C6-FFC6-4A89-96D6-9E90739D3D55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9C950-414D-438E-9799-CCDD587FE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DD995-7974-410D-8441-57C708CA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88D1-4643-480C-947E-0F9A1D4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03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3E949D-9F64-4073-A4B8-06A74B5F7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D9ED2-F365-4326-926F-2CDD839A3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3E072-1B88-45E7-9228-AE4645189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048C6-FFC6-4A89-96D6-9E90739D3D55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DD3FB-C1C0-43EA-B48F-D26B8C12F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0327A-CD43-4BFA-A4C8-655319CC4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188D1-4643-480C-947E-0F9A1D4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15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emioniy/predictemall" TargetMode="External"/><Relationship Id="rId2" Type="http://schemas.openxmlformats.org/officeDocument/2006/relationships/hyperlink" Target="https://github.com/ranieri-unimi/spawn-em-all-manzi-2022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person, grass, outdoor&#10;&#10;Description automatically generated">
            <a:extLst>
              <a:ext uri="{FF2B5EF4-FFF2-40B4-BE49-F238E27FC236}">
                <a16:creationId xmlns:a16="http://schemas.microsoft.com/office/drawing/2014/main" id="{28FE455E-0415-4515-A340-D890911E77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6" r="5610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34BDC7-650A-49F1-B6F7-303DEDB09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3489" y="1122362"/>
            <a:ext cx="7958658" cy="256743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exploiting spawning algorithm &lt;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92452-9119-420D-AC23-83C0DB028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89798"/>
            <a:ext cx="10338147" cy="1568002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a statistical approach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041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DF89EF-2E57-4453-B47C-E837CF5E2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324" y="163481"/>
            <a:ext cx="6052067" cy="558417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F1C0A9C-06E3-4580-9F97-4A24112D3AC9}"/>
              </a:ext>
            </a:extLst>
          </p:cNvPr>
          <p:cNvSpPr txBox="1">
            <a:spLocks/>
          </p:cNvSpPr>
          <p:nvPr/>
        </p:nvSpPr>
        <p:spPr>
          <a:xfrm>
            <a:off x="5019869" y="5594468"/>
            <a:ext cx="6214230" cy="73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/>
              <a:t>correspondence &lt;</a:t>
            </a:r>
            <a:endParaRPr lang="en-GB" sz="6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81AE6E-C918-4A83-A297-9FE6CDB76C0C}"/>
              </a:ext>
            </a:extLst>
          </p:cNvPr>
          <p:cNvSpPr/>
          <p:nvPr/>
        </p:nvSpPr>
        <p:spPr>
          <a:xfrm>
            <a:off x="7402287" y="3186313"/>
            <a:ext cx="1741714" cy="1146201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CDE61B-9982-49E8-B8EA-77DD64BE0254}"/>
              </a:ext>
            </a:extLst>
          </p:cNvPr>
          <p:cNvSpPr/>
          <p:nvPr/>
        </p:nvSpPr>
        <p:spPr>
          <a:xfrm>
            <a:off x="4223658" y="1190171"/>
            <a:ext cx="1632857" cy="84182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143207-0D73-4C1B-B8DC-D58480339B68}"/>
              </a:ext>
            </a:extLst>
          </p:cNvPr>
          <p:cNvSpPr/>
          <p:nvPr/>
        </p:nvSpPr>
        <p:spPr>
          <a:xfrm>
            <a:off x="5660573" y="2613212"/>
            <a:ext cx="1117599" cy="1363701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122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F1C0A9C-06E3-4580-9F97-4A24112D3AC9}"/>
              </a:ext>
            </a:extLst>
          </p:cNvPr>
          <p:cNvSpPr txBox="1">
            <a:spLocks/>
          </p:cNvSpPr>
          <p:nvPr/>
        </p:nvSpPr>
        <p:spPr>
          <a:xfrm>
            <a:off x="5019869" y="5594468"/>
            <a:ext cx="6214230" cy="73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/>
              <a:t>correspondence &lt;</a:t>
            </a:r>
            <a:endParaRPr lang="en-GB" sz="6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CDE61B-9982-49E8-B8EA-77DD64BE0254}"/>
              </a:ext>
            </a:extLst>
          </p:cNvPr>
          <p:cNvSpPr/>
          <p:nvPr/>
        </p:nvSpPr>
        <p:spPr>
          <a:xfrm>
            <a:off x="2906574" y="3297081"/>
            <a:ext cx="3783248" cy="22454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143207-0D73-4C1B-B8DC-D58480339B68}"/>
              </a:ext>
            </a:extLst>
          </p:cNvPr>
          <p:cNvSpPr/>
          <p:nvPr/>
        </p:nvSpPr>
        <p:spPr>
          <a:xfrm>
            <a:off x="1752960" y="178124"/>
            <a:ext cx="4184934" cy="2786745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E27703-2C0B-4775-9D2D-B5C33ACD1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297" y="3429000"/>
            <a:ext cx="3479802" cy="2061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7AA10E-FB60-45D8-A370-210FB38A2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2638" y="334154"/>
            <a:ext cx="3915945" cy="24888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9417D2-4758-4E01-9A52-C8983D3E4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0239" y="609358"/>
            <a:ext cx="3207174" cy="321858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B0E912D-1BD1-443B-AE38-22664F443C54}"/>
              </a:ext>
            </a:extLst>
          </p:cNvPr>
          <p:cNvSpPr/>
          <p:nvPr/>
        </p:nvSpPr>
        <p:spPr>
          <a:xfrm>
            <a:off x="7093899" y="487037"/>
            <a:ext cx="3560575" cy="3486838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12249442-D8E0-4496-8BD2-99A2AF96AB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412" y="1968530"/>
            <a:ext cx="1460470" cy="1460470"/>
          </a:xfrm>
          <a:prstGeom prst="rect">
            <a:avLst/>
          </a:prstGeom>
        </p:spPr>
      </p:pic>
      <p:pic>
        <p:nvPicPr>
          <p:cNvPr id="21" name="Picture 20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E7D48EC7-E7F0-4DD6-9AC3-3546610A42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035" y="4607252"/>
            <a:ext cx="1342725" cy="1342725"/>
          </a:xfrm>
          <a:prstGeom prst="rect">
            <a:avLst/>
          </a:prstGeom>
        </p:spPr>
      </p:pic>
      <p:pic>
        <p:nvPicPr>
          <p:cNvPr id="23" name="Picture 2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7E4E218-26B0-4024-B335-DD42932075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474" y="2432826"/>
            <a:ext cx="1236583" cy="123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00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DF06DBB-0C45-4A71-A94B-3CEAFAD70609}"/>
              </a:ext>
            </a:extLst>
          </p:cNvPr>
          <p:cNvSpPr txBox="1">
            <a:spLocks/>
          </p:cNvSpPr>
          <p:nvPr/>
        </p:nvSpPr>
        <p:spPr>
          <a:xfrm>
            <a:off x="4292082" y="5594468"/>
            <a:ext cx="6942017" cy="73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/>
              <a:t>canonical-</a:t>
            </a:r>
            <a:r>
              <a:rPr lang="en-US" sz="6000" dirty="0" err="1"/>
              <a:t>corr</a:t>
            </a:r>
            <a:r>
              <a:rPr lang="en-US" sz="6000" dirty="0"/>
              <a:t> &lt;</a:t>
            </a:r>
            <a:endParaRPr lang="en-GB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29AEC4-0A7E-4E76-9DD5-54FDEFAC4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784" y="288473"/>
            <a:ext cx="7476245" cy="52357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FEDF83-8BD4-43B3-B562-098310A5B218}"/>
              </a:ext>
            </a:extLst>
          </p:cNvPr>
          <p:cNvSpPr/>
          <p:nvPr/>
        </p:nvSpPr>
        <p:spPr>
          <a:xfrm>
            <a:off x="4789716" y="4552470"/>
            <a:ext cx="1159327" cy="498501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E89B2D-521D-4DCB-8D83-CF71DA4FC361}"/>
              </a:ext>
            </a:extLst>
          </p:cNvPr>
          <p:cNvSpPr/>
          <p:nvPr/>
        </p:nvSpPr>
        <p:spPr>
          <a:xfrm>
            <a:off x="4169230" y="3878942"/>
            <a:ext cx="1159328" cy="32838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3E4B5E-0E58-429A-B922-E54CBAB121B2}"/>
              </a:ext>
            </a:extLst>
          </p:cNvPr>
          <p:cNvSpPr/>
          <p:nvPr/>
        </p:nvSpPr>
        <p:spPr>
          <a:xfrm>
            <a:off x="4495107" y="3153656"/>
            <a:ext cx="833452" cy="380146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600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DF24C91-9937-4899-8865-64C373AFCC04}"/>
              </a:ext>
            </a:extLst>
          </p:cNvPr>
          <p:cNvSpPr txBox="1">
            <a:spLocks/>
          </p:cNvSpPr>
          <p:nvPr/>
        </p:nvSpPr>
        <p:spPr>
          <a:xfrm>
            <a:off x="4914122" y="5594468"/>
            <a:ext cx="6319977" cy="73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/>
              <a:t>canonical-</a:t>
            </a:r>
            <a:r>
              <a:rPr lang="en-US" sz="6000" dirty="0" err="1"/>
              <a:t>corr</a:t>
            </a:r>
            <a:r>
              <a:rPr lang="en-US" sz="6000" dirty="0"/>
              <a:t> &lt;</a:t>
            </a:r>
            <a:endParaRPr lang="en-GB" sz="6000" dirty="0"/>
          </a:p>
          <a:p>
            <a:pPr algn="r"/>
            <a:endParaRPr lang="en-GB" sz="6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22692C-CAF8-442E-8753-3995AEC04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504" y="936094"/>
            <a:ext cx="3103666" cy="16506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31495E-346C-4F4D-B347-29B2F9EB7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875" y="1712351"/>
            <a:ext cx="2691268" cy="18740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A28FC8-4138-46CC-A53B-E285F30E03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9085" y="3531216"/>
            <a:ext cx="3927437" cy="97815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9253AE0-5575-4CFA-A924-C60BB82AE21D}"/>
              </a:ext>
            </a:extLst>
          </p:cNvPr>
          <p:cNvSpPr/>
          <p:nvPr/>
        </p:nvSpPr>
        <p:spPr>
          <a:xfrm>
            <a:off x="7166697" y="1622311"/>
            <a:ext cx="2926218" cy="2051813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B20FEE-8D9F-4A8E-8D10-5030D83C37FB}"/>
              </a:ext>
            </a:extLst>
          </p:cNvPr>
          <p:cNvSpPr/>
          <p:nvPr/>
        </p:nvSpPr>
        <p:spPr>
          <a:xfrm>
            <a:off x="1987312" y="3429000"/>
            <a:ext cx="4108687" cy="117605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74BB9E-A4FD-4FFD-A46E-9542FD2377CD}"/>
              </a:ext>
            </a:extLst>
          </p:cNvPr>
          <p:cNvSpPr/>
          <p:nvPr/>
        </p:nvSpPr>
        <p:spPr>
          <a:xfrm>
            <a:off x="2167701" y="840413"/>
            <a:ext cx="3379292" cy="183117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104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BCC4997-1BD3-4041-803B-C42D75E0F52A}"/>
              </a:ext>
            </a:extLst>
          </p:cNvPr>
          <p:cNvSpPr txBox="1">
            <a:spLocks/>
          </p:cNvSpPr>
          <p:nvPr/>
        </p:nvSpPr>
        <p:spPr>
          <a:xfrm>
            <a:off x="5231363" y="5594468"/>
            <a:ext cx="6002736" cy="73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/>
              <a:t>end &lt;</a:t>
            </a:r>
            <a:endParaRPr lang="en-GB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7F5D03-303D-4301-82F3-0C0C061AA3E2}"/>
              </a:ext>
            </a:extLst>
          </p:cNvPr>
          <p:cNvSpPr txBox="1"/>
          <p:nvPr/>
        </p:nvSpPr>
        <p:spPr>
          <a:xfrm>
            <a:off x="1240971" y="2500085"/>
            <a:ext cx="9462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notebook		</a:t>
            </a:r>
            <a:r>
              <a:rPr lang="en-GB" sz="2400" dirty="0">
                <a:hlinkClick r:id="rId2"/>
              </a:rPr>
              <a:t>github.com/ranieri-unimi/spawn-em-all-manzi-2022</a:t>
            </a:r>
            <a:endParaRPr lang="en-GB" sz="2400" dirty="0"/>
          </a:p>
          <a:p>
            <a:r>
              <a:rPr lang="en-GB" sz="2400" dirty="0"/>
              <a:t>dataset		</a:t>
            </a:r>
            <a:r>
              <a:rPr lang="en-GB" sz="2400" dirty="0">
                <a:hlinkClick r:id="rId3"/>
              </a:rPr>
              <a:t>kaggle.com/semioniy/predictemall</a:t>
            </a:r>
            <a:endParaRPr lang="en-GB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DBEE4F-983C-4862-9318-6956E3DD5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42" y="5212231"/>
            <a:ext cx="1494973" cy="149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33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920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A5662-DF9F-4992-9450-997FBF73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i="1" dirty="0"/>
              <a:t>abstract &lt;</a:t>
            </a:r>
            <a:endParaRPr lang="en-GB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12A53-B82D-448B-8600-019E7A331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a game design context, generating objects (like enemies, items etc.) in an automatic but sensible way is a key factor. In this project we will model multiple analyses to exploit the generative process (the so-called spawn algorithm) behind a geolocation-aware game platform (Pokémon Go).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r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Since the spawn algorithm is kept secret but input like neighbourhood statistics, timeslot, weather parameters and fixed-object coordinates, and output (generated-object coordinates) are observable, we will provide a valid approximation of the generating mixture working on a sample dataset made up to 300.000 observation described by more than 200 features.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839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4DC60D-F1B4-4023-AC4E-6CE3A7991193}"/>
              </a:ext>
            </a:extLst>
          </p:cNvPr>
          <p:cNvSpPr txBox="1">
            <a:spLocks/>
          </p:cNvSpPr>
          <p:nvPr/>
        </p:nvSpPr>
        <p:spPr>
          <a:xfrm>
            <a:off x="8103883" y="5594468"/>
            <a:ext cx="3130216" cy="73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/>
              <a:t>goal &lt;</a:t>
            </a:r>
            <a:endParaRPr lang="en-GB" sz="6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D025F5-6DB3-4966-80FD-4037BCA04E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9" t="44924" r="17041"/>
          <a:stretch/>
        </p:blipFill>
        <p:spPr>
          <a:xfrm>
            <a:off x="2387603" y="2109852"/>
            <a:ext cx="2518229" cy="2638293"/>
          </a:xfrm>
          <a:prstGeom prst="rect">
            <a:avLst/>
          </a:prstGeom>
        </p:spPr>
      </p:pic>
      <p:pic>
        <p:nvPicPr>
          <p:cNvPr id="9" name="Graphic 8" descr="Compass outline">
            <a:extLst>
              <a:ext uri="{FF2B5EF4-FFF2-40B4-BE49-F238E27FC236}">
                <a16:creationId xmlns:a16="http://schemas.microsoft.com/office/drawing/2014/main" id="{C5B230DC-665B-46FC-B6DF-1B0CDAEC54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10284" y="2442028"/>
            <a:ext cx="1973943" cy="197394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A77AAF-0AA3-456B-AA74-B817D9304BE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905832" y="3428999"/>
            <a:ext cx="2510968" cy="0"/>
          </a:xfrm>
          <a:prstGeom prst="straightConnector1">
            <a:avLst/>
          </a:prstGeom>
          <a:ln w="762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460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0F4D27B-927D-4679-A5BC-067207328F17}"/>
              </a:ext>
            </a:extLst>
          </p:cNvPr>
          <p:cNvSpPr txBox="1">
            <a:spLocks/>
          </p:cNvSpPr>
          <p:nvPr/>
        </p:nvSpPr>
        <p:spPr>
          <a:xfrm>
            <a:off x="5044751" y="5594468"/>
            <a:ext cx="6189348" cy="73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/>
              <a:t>goal &lt;</a:t>
            </a:r>
            <a:endParaRPr lang="en-GB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BFC95C-80A8-4FA3-8020-70E5202458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9" t="44924" r="22495" b="9737"/>
          <a:stretch/>
        </p:blipFill>
        <p:spPr>
          <a:xfrm>
            <a:off x="2090065" y="1950195"/>
            <a:ext cx="2256968" cy="21718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A3C472-1DA8-4879-A073-78794084FF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389" t="44924" r="52341" b="9737"/>
          <a:stretch/>
        </p:blipFill>
        <p:spPr>
          <a:xfrm>
            <a:off x="2090065" y="1950195"/>
            <a:ext cx="827310" cy="2171863"/>
          </a:xfrm>
          <a:prstGeom prst="rect">
            <a:avLst/>
          </a:prstGeom>
        </p:spPr>
      </p:pic>
      <p:pic>
        <p:nvPicPr>
          <p:cNvPr id="14" name="Graphic 13" descr="Compass outline">
            <a:extLst>
              <a:ext uri="{FF2B5EF4-FFF2-40B4-BE49-F238E27FC236}">
                <a16:creationId xmlns:a16="http://schemas.microsoft.com/office/drawing/2014/main" id="{A678B9BE-A528-42D0-8128-D30CDA0E20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98227" y="2231570"/>
            <a:ext cx="1973943" cy="197394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006383-6526-4856-B465-52B3EEFD8F17}"/>
              </a:ext>
            </a:extLst>
          </p:cNvPr>
          <p:cNvCxnSpPr>
            <a:cxnSpLocks/>
          </p:cNvCxnSpPr>
          <p:nvPr/>
        </p:nvCxnSpPr>
        <p:spPr>
          <a:xfrm>
            <a:off x="4593775" y="3218541"/>
            <a:ext cx="2510968" cy="0"/>
          </a:xfrm>
          <a:prstGeom prst="straightConnector1">
            <a:avLst/>
          </a:prstGeom>
          <a:ln w="762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30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E7F4E9-0984-4DBE-A2CD-F52E9444F218}"/>
              </a:ext>
            </a:extLst>
          </p:cNvPr>
          <p:cNvSpPr txBox="1">
            <a:spLocks/>
          </p:cNvSpPr>
          <p:nvPr/>
        </p:nvSpPr>
        <p:spPr>
          <a:xfrm>
            <a:off x="7116147" y="5594468"/>
            <a:ext cx="4117952" cy="73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/>
              <a:t>problem &lt; </a:t>
            </a:r>
            <a:endParaRPr lang="en-GB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B8CDAE-EE82-4901-8D4E-62479575F8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9" t="44924" r="17041"/>
          <a:stretch/>
        </p:blipFill>
        <p:spPr>
          <a:xfrm>
            <a:off x="1254528" y="1891666"/>
            <a:ext cx="2518229" cy="2638293"/>
          </a:xfrm>
          <a:prstGeom prst="rect">
            <a:avLst/>
          </a:prstGeom>
        </p:spPr>
      </p:pic>
      <p:pic>
        <p:nvPicPr>
          <p:cNvPr id="9" name="Graphic 8" descr="Partial sun outline">
            <a:extLst>
              <a:ext uri="{FF2B5EF4-FFF2-40B4-BE49-F238E27FC236}">
                <a16:creationId xmlns:a16="http://schemas.microsoft.com/office/drawing/2014/main" id="{32DFEED1-284B-48A2-AA92-89EE41BC2A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51275" y="2214901"/>
            <a:ext cx="1688459" cy="1688459"/>
          </a:xfrm>
          <a:prstGeom prst="rect">
            <a:avLst/>
          </a:prstGeom>
        </p:spPr>
      </p:pic>
      <p:pic>
        <p:nvPicPr>
          <p:cNvPr id="11" name="Graphic 10" descr="City outline">
            <a:extLst>
              <a:ext uri="{FF2B5EF4-FFF2-40B4-BE49-F238E27FC236}">
                <a16:creationId xmlns:a16="http://schemas.microsoft.com/office/drawing/2014/main" id="{DD724092-B836-4BD6-B046-C11A78E9F5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51275" y="443081"/>
            <a:ext cx="1688459" cy="1688459"/>
          </a:xfrm>
          <a:prstGeom prst="rect">
            <a:avLst/>
          </a:prstGeom>
        </p:spPr>
      </p:pic>
      <p:pic>
        <p:nvPicPr>
          <p:cNvPr id="13" name="Graphic 12" descr="Moon and stars outline">
            <a:extLst>
              <a:ext uri="{FF2B5EF4-FFF2-40B4-BE49-F238E27FC236}">
                <a16:creationId xmlns:a16="http://schemas.microsoft.com/office/drawing/2014/main" id="{6BA2180B-AC38-469D-91E3-2EBB133BE3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51276" y="4008896"/>
            <a:ext cx="1688458" cy="16884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79B4A6-A80B-4FC7-852F-9D492EA5CE16}"/>
              </a:ext>
            </a:extLst>
          </p:cNvPr>
          <p:cNvSpPr txBox="1"/>
          <p:nvPr/>
        </p:nvSpPr>
        <p:spPr>
          <a:xfrm>
            <a:off x="7380960" y="964144"/>
            <a:ext cx="239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population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of terrain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5A220-0343-4672-A78C-8C56CC98D02B}"/>
              </a:ext>
            </a:extLst>
          </p:cNvPr>
          <p:cNvSpPr txBox="1"/>
          <p:nvPr/>
        </p:nvSpPr>
        <p:spPr>
          <a:xfrm>
            <a:off x="7380960" y="2652602"/>
            <a:ext cx="3035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wind speed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EB242D-84A3-410C-B41C-1B76F0DC69B0}"/>
              </a:ext>
            </a:extLst>
          </p:cNvPr>
          <p:cNvSpPr txBox="1"/>
          <p:nvPr/>
        </p:nvSpPr>
        <p:spPr>
          <a:xfrm>
            <a:off x="7380960" y="4529959"/>
            <a:ext cx="2086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season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198720-A8A6-4F33-B4B7-19CCFF2A7F06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3743956" y="1287311"/>
            <a:ext cx="1707319" cy="932926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A7E426-B36B-4BA1-B10A-B5A975180C5C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743956" y="3059131"/>
            <a:ext cx="1707319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7A6C9DE-F38B-4AE3-8426-F1741E247911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791013" y="3797824"/>
            <a:ext cx="1660263" cy="105530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68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4C5A205-A5C3-40D4-8619-DAE9136F39AA}"/>
              </a:ext>
            </a:extLst>
          </p:cNvPr>
          <p:cNvSpPr txBox="1">
            <a:spLocks/>
          </p:cNvSpPr>
          <p:nvPr/>
        </p:nvSpPr>
        <p:spPr>
          <a:xfrm>
            <a:off x="8103883" y="5594468"/>
            <a:ext cx="3130216" cy="73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/>
              <a:t>dataset &lt;</a:t>
            </a:r>
            <a:endParaRPr lang="en-GB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74BDB-59C2-4CE6-A6B7-7380E5A13F67}"/>
              </a:ext>
            </a:extLst>
          </p:cNvPr>
          <p:cNvSpPr txBox="1"/>
          <p:nvPr/>
        </p:nvSpPr>
        <p:spPr>
          <a:xfrm>
            <a:off x="790601" y="458956"/>
            <a:ext cx="1085071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onsolas" panose="020B0609020204030204" pitchFamily="49" charset="0"/>
              </a:rPr>
              <a:t>Pokémon ID [1:151]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fixed attribute (attack, defense, speed, ...)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onsolas" panose="020B0609020204030204" pitchFamily="49" charset="0"/>
              </a:rPr>
              <a:t>variable </a:t>
            </a:r>
            <a:r>
              <a:rPr lang="en-US" sz="2000" dirty="0">
                <a:latin typeface="Consolas" panose="020B0609020204030204" pitchFamily="49" charset="0"/>
              </a:rPr>
              <a:t>attribute (weight, height, level, ...)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latin typeface="Consolas" panose="020B0609020204030204" pitchFamily="49" charset="0"/>
              </a:rPr>
              <a:t>(Latitude, Longitude)</a:t>
            </a:r>
            <a:endParaRPr lang="en-GB" sz="2000" dirty="0"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onsolas" panose="020B0609020204030204" pitchFamily="49" charset="0"/>
              </a:rPr>
              <a:t>distance from fixed-position game spot (gym, villain,</a:t>
            </a:r>
            <a:r>
              <a:rPr lang="en-US" sz="2000" dirty="0">
                <a:latin typeface="Consolas" panose="020B0609020204030204" pitchFamily="49" charset="0"/>
              </a:rPr>
              <a:t> ...</a:t>
            </a:r>
            <a:r>
              <a:rPr lang="en-GB" sz="2000" dirty="0">
                <a:latin typeface="Consolas" panose="020B0609020204030204" pitchFamily="49" charset="0"/>
              </a:rPr>
              <a:t>)</a:t>
            </a:r>
            <a:endParaRPr lang="en-GB" sz="2000" b="1" dirty="0"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onsolas" panose="020B0609020204030204" pitchFamily="49" charset="0"/>
              </a:rPr>
              <a:t>lakes, rivers, </a:t>
            </a:r>
            <a:r>
              <a:rPr lang="en-US" sz="2000" dirty="0">
                <a:latin typeface="Consolas" panose="020B0609020204030204" pitchFamily="49" charset="0"/>
              </a:rPr>
              <a:t>...</a:t>
            </a:r>
            <a:endParaRPr lang="en-GB" sz="2000" dirty="0"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onsolas" panose="020B0609020204030204" pitchFamily="49" charset="0"/>
              </a:rPr>
              <a:t>population density : (urban | suburban | rural)</a:t>
            </a:r>
          </a:p>
          <a:p>
            <a:pPr lvl="1"/>
            <a:endParaRPr lang="en-GB" sz="20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latin typeface="Consolas" panose="020B0609020204030204" pitchFamily="49" charset="0"/>
              </a:rPr>
              <a:t>(Date, Time)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onsolas" panose="020B0609020204030204" pitchFamily="49" charset="0"/>
              </a:rPr>
              <a:t>hour : (morning | afternoon | evening | night)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onsolas" panose="020B0609020204030204" pitchFamily="49" charset="0"/>
              </a:rPr>
              <a:t>month : (spring | summer | fall | winter)</a:t>
            </a:r>
          </a:p>
          <a:p>
            <a:pPr lvl="1"/>
            <a:endParaRPr lang="en-GB" sz="20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latin typeface="Consolas" panose="020B0609020204030204" pitchFamily="49" charset="0"/>
              </a:rPr>
              <a:t>(Date, Time) + (Latitude, Longitude)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onsolas" panose="020B0609020204030204" pitchFamily="49" charset="0"/>
              </a:rPr>
              <a:t>wind speed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onsolas" panose="020B0609020204030204" pitchFamily="49" charset="0"/>
              </a:rPr>
              <a:t>pressure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onsolas" panose="020B0609020204030204" pitchFamily="49" charset="0"/>
              </a:rPr>
              <a:t>clouds, fog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onsolas" panose="020B0609020204030204" pitchFamily="49" charset="0"/>
              </a:rPr>
              <a:t>rain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sunset, sunrise</a:t>
            </a:r>
          </a:p>
        </p:txBody>
      </p:sp>
    </p:spTree>
    <p:extLst>
      <p:ext uri="{BB962C8B-B14F-4D97-AF65-F5344CB8AC3E}">
        <p14:creationId xmlns:p14="http://schemas.microsoft.com/office/powerpoint/2010/main" val="273507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BC71E42-536D-4624-AC70-B5B66085E968}"/>
              </a:ext>
            </a:extLst>
          </p:cNvPr>
          <p:cNvSpPr txBox="1">
            <a:spLocks/>
          </p:cNvSpPr>
          <p:nvPr/>
        </p:nvSpPr>
        <p:spPr>
          <a:xfrm>
            <a:off x="3122645" y="5594468"/>
            <a:ext cx="8111454" cy="73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 err="1"/>
              <a:t>dimens-reduct</a:t>
            </a:r>
            <a:r>
              <a:rPr lang="en-US" sz="6000" dirty="0"/>
              <a:t> &lt;</a:t>
            </a:r>
            <a:endParaRPr lang="en-GB" sz="6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62D79A-7992-4C64-AAC6-B11F61127486}"/>
              </a:ext>
            </a:extLst>
          </p:cNvPr>
          <p:cNvSpPr txBox="1"/>
          <p:nvPr/>
        </p:nvSpPr>
        <p:spPr>
          <a:xfrm>
            <a:off x="4760241" y="138896"/>
            <a:ext cx="2671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151</a:t>
            </a:r>
            <a:r>
              <a:rPr lang="en-US" sz="2800" dirty="0"/>
              <a:t> Pokémon</a:t>
            </a:r>
            <a:endParaRPr lang="en-GB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938EC4-AA26-4D9D-A7CB-F6D55003175D}"/>
              </a:ext>
            </a:extLst>
          </p:cNvPr>
          <p:cNvSpPr txBox="1"/>
          <p:nvPr/>
        </p:nvSpPr>
        <p:spPr>
          <a:xfrm>
            <a:off x="2458891" y="1108969"/>
            <a:ext cx="7269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26</a:t>
            </a:r>
            <a:r>
              <a:rPr lang="en-US" sz="2800" dirty="0"/>
              <a:t> observable features (18 binary + 8 numeric)</a:t>
            </a:r>
            <a:endParaRPr lang="en-GB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E2A72E-2CC2-450F-8926-5677C94C17FD}"/>
              </a:ext>
            </a:extLst>
          </p:cNvPr>
          <p:cNvSpPr txBox="1"/>
          <p:nvPr/>
        </p:nvSpPr>
        <p:spPr>
          <a:xfrm>
            <a:off x="4426575" y="2905780"/>
            <a:ext cx="3338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2 </a:t>
            </a:r>
            <a:r>
              <a:rPr lang="en-US" sz="2800" dirty="0"/>
              <a:t>or</a:t>
            </a:r>
            <a:r>
              <a:rPr lang="en-US" sz="2800" b="1" dirty="0"/>
              <a:t> 3</a:t>
            </a:r>
            <a:r>
              <a:rPr lang="en-US" sz="2800" dirty="0"/>
              <a:t> dimensions</a:t>
            </a:r>
            <a:endParaRPr lang="en-GB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692461-AD2F-4A3A-B078-A35EA449DB15}"/>
              </a:ext>
            </a:extLst>
          </p:cNvPr>
          <p:cNvSpPr txBox="1"/>
          <p:nvPr/>
        </p:nvSpPr>
        <p:spPr>
          <a:xfrm>
            <a:off x="4914802" y="3813711"/>
            <a:ext cx="2362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clustering</a:t>
            </a:r>
            <a:endParaRPr lang="en-GB" sz="2800" b="1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4AECA-052A-433C-B19C-54BA6FB60C60}"/>
              </a:ext>
            </a:extLst>
          </p:cNvPr>
          <p:cNvSpPr txBox="1"/>
          <p:nvPr/>
        </p:nvSpPr>
        <p:spPr>
          <a:xfrm>
            <a:off x="3235311" y="4686537"/>
            <a:ext cx="5721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5</a:t>
            </a:r>
            <a:r>
              <a:rPr lang="en-US" sz="2800" dirty="0"/>
              <a:t> or </a:t>
            </a:r>
            <a:r>
              <a:rPr lang="en-US" sz="2800" b="1" dirty="0"/>
              <a:t>6</a:t>
            </a:r>
            <a:r>
              <a:rPr lang="en-US" sz="2800" dirty="0"/>
              <a:t> group of Pokémon</a:t>
            </a:r>
            <a:endParaRPr lang="en-GB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8063F0-54EB-45BF-8037-A93CA60025CC}"/>
              </a:ext>
            </a:extLst>
          </p:cNvPr>
          <p:cNvSpPr txBox="1"/>
          <p:nvPr/>
        </p:nvSpPr>
        <p:spPr>
          <a:xfrm>
            <a:off x="3520124" y="2052105"/>
            <a:ext cx="5151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principal component analysis </a:t>
            </a:r>
            <a:endParaRPr lang="en-GB" sz="28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B682D1-9D88-4974-94D6-0BDD6B57D76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6093439" y="662116"/>
            <a:ext cx="2561" cy="446853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1FFFF8-E538-4AB3-B545-6BAB411C745C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6093439" y="1632189"/>
            <a:ext cx="2558" cy="41991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D4C587-1A76-4307-8D56-D8544B69D08D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>
            <a:off x="6095997" y="2575325"/>
            <a:ext cx="3" cy="33045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C4874E-4BAE-440B-8D54-47DE21EECFC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6095999" y="3429000"/>
            <a:ext cx="1" cy="38471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9596946-3680-4245-8453-39B8EFA2EAC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6095999" y="4336931"/>
            <a:ext cx="1" cy="34960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35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D15EAC-2F81-4DF6-A660-4931BFECA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590" y="533031"/>
            <a:ext cx="7342631" cy="499178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72213C-7CF2-4608-AE0C-9EB58ED5A79F}"/>
              </a:ext>
            </a:extLst>
          </p:cNvPr>
          <p:cNvSpPr txBox="1">
            <a:spLocks/>
          </p:cNvSpPr>
          <p:nvPr/>
        </p:nvSpPr>
        <p:spPr>
          <a:xfrm>
            <a:off x="5442857" y="5594468"/>
            <a:ext cx="5791242" cy="73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 err="1"/>
              <a:t>princ</a:t>
            </a:r>
            <a:r>
              <a:rPr lang="en-US" sz="6000" dirty="0"/>
              <a:t>-comp &lt;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1587184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F9B5A2E-DCF7-497B-A411-FD55436ECF07}"/>
              </a:ext>
            </a:extLst>
          </p:cNvPr>
          <p:cNvSpPr txBox="1">
            <a:spLocks/>
          </p:cNvSpPr>
          <p:nvPr/>
        </p:nvSpPr>
        <p:spPr>
          <a:xfrm>
            <a:off x="8004629" y="5594468"/>
            <a:ext cx="3229470" cy="73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 err="1"/>
              <a:t>db</a:t>
            </a:r>
            <a:r>
              <a:rPr lang="en-US" sz="6000" dirty="0"/>
              <a:t>-scan &lt;</a:t>
            </a:r>
            <a:endParaRPr lang="en-GB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D2F85B-170E-4F67-B756-9E72822B5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2" y="854485"/>
            <a:ext cx="3514617" cy="34635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966C29-C8B2-450D-B19C-4814E20D8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705" y="854485"/>
            <a:ext cx="3555417" cy="3463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1AC4EF-1915-4218-9DD0-198A719D3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396" y="854485"/>
            <a:ext cx="3578583" cy="346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74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D8A818C-478E-41AF-801E-5410933889A7}"/>
              </a:ext>
            </a:extLst>
          </p:cNvPr>
          <p:cNvSpPr txBox="1">
            <a:spLocks/>
          </p:cNvSpPr>
          <p:nvPr/>
        </p:nvSpPr>
        <p:spPr>
          <a:xfrm>
            <a:off x="5044751" y="5594468"/>
            <a:ext cx="6189348" cy="73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/>
              <a:t>log-reg &lt;</a:t>
            </a:r>
            <a:endParaRPr lang="en-GB" sz="60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497737-1180-433B-8DD4-B606E98EDD5E}"/>
              </a:ext>
            </a:extLst>
          </p:cNvPr>
          <p:cNvCxnSpPr>
            <a:cxnSpLocks/>
          </p:cNvCxnSpPr>
          <p:nvPr/>
        </p:nvCxnSpPr>
        <p:spPr>
          <a:xfrm>
            <a:off x="4593775" y="3218541"/>
            <a:ext cx="2510968" cy="0"/>
          </a:xfrm>
          <a:prstGeom prst="straightConnector1">
            <a:avLst/>
          </a:prstGeom>
          <a:ln w="762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" name="Graphic 6" descr="Vacation outline">
            <a:extLst>
              <a:ext uri="{FF2B5EF4-FFF2-40B4-BE49-F238E27FC236}">
                <a16:creationId xmlns:a16="http://schemas.microsoft.com/office/drawing/2014/main" id="{75C45FF3-502C-45D7-A099-6FB2D4FC2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89137" y="2021795"/>
            <a:ext cx="2233836" cy="2233836"/>
          </a:xfrm>
          <a:prstGeom prst="rect">
            <a:avLst/>
          </a:prstGeom>
        </p:spPr>
      </p:pic>
      <p:pic>
        <p:nvPicPr>
          <p:cNvPr id="13" name="Picture 12" descr="A picture containing lamp&#10;&#10;Description automatically generated">
            <a:extLst>
              <a:ext uri="{FF2B5EF4-FFF2-40B4-BE49-F238E27FC236}">
                <a16:creationId xmlns:a16="http://schemas.microsoft.com/office/drawing/2014/main" id="{5C2A76F2-8830-4F0A-9EEF-6EC717D3D4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545" y="2101623"/>
            <a:ext cx="2233836" cy="223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2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F53EB1-3C1C-442B-A061-8287975AD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117" y="1052418"/>
            <a:ext cx="4214490" cy="420809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68B8638-7999-45F8-85AA-F85F3B7ED24A}"/>
              </a:ext>
            </a:extLst>
          </p:cNvPr>
          <p:cNvSpPr txBox="1">
            <a:spLocks/>
          </p:cNvSpPr>
          <p:nvPr/>
        </p:nvSpPr>
        <p:spPr>
          <a:xfrm>
            <a:off x="5044751" y="5594468"/>
            <a:ext cx="6189348" cy="73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/>
              <a:t>log-reg &lt;</a:t>
            </a:r>
            <a:endParaRPr lang="en-GB" sz="6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8A5AA7-8DD7-4C83-8F8C-32F974B94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370" y="969653"/>
            <a:ext cx="4290859" cy="429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32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0F4D27B-927D-4679-A5BC-067207328F17}"/>
              </a:ext>
            </a:extLst>
          </p:cNvPr>
          <p:cNvSpPr txBox="1">
            <a:spLocks/>
          </p:cNvSpPr>
          <p:nvPr/>
        </p:nvSpPr>
        <p:spPr>
          <a:xfrm>
            <a:off x="5044751" y="5594468"/>
            <a:ext cx="6189348" cy="73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/>
              <a:t>correspondence &lt;</a:t>
            </a:r>
            <a:endParaRPr lang="en-GB" sz="6000" dirty="0"/>
          </a:p>
        </p:txBody>
      </p:sp>
      <p:pic>
        <p:nvPicPr>
          <p:cNvPr id="14" name="Graphic 13" descr="Compass outline">
            <a:extLst>
              <a:ext uri="{FF2B5EF4-FFF2-40B4-BE49-F238E27FC236}">
                <a16:creationId xmlns:a16="http://schemas.microsoft.com/office/drawing/2014/main" id="{A678B9BE-A528-42D0-8128-D30CDA0E2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8227" y="2231570"/>
            <a:ext cx="1973943" cy="197394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006383-6526-4856-B465-52B3EEFD8F17}"/>
              </a:ext>
            </a:extLst>
          </p:cNvPr>
          <p:cNvCxnSpPr>
            <a:cxnSpLocks/>
          </p:cNvCxnSpPr>
          <p:nvPr/>
        </p:nvCxnSpPr>
        <p:spPr>
          <a:xfrm>
            <a:off x="4593775" y="3218541"/>
            <a:ext cx="2510968" cy="0"/>
          </a:xfrm>
          <a:prstGeom prst="straightConnector1">
            <a:avLst/>
          </a:prstGeom>
          <a:ln w="762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9875A63-BD19-4187-A958-A8A685B0A1EA}"/>
              </a:ext>
            </a:extLst>
          </p:cNvPr>
          <p:cNvGrpSpPr/>
          <p:nvPr/>
        </p:nvGrpSpPr>
        <p:grpSpPr>
          <a:xfrm>
            <a:off x="1875391" y="1912551"/>
            <a:ext cx="2718383" cy="2611980"/>
            <a:chOff x="2013177" y="1996839"/>
            <a:chExt cx="2316239" cy="225472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3BFC95C-80A8-4FA3-8020-70E5202458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89" t="44924" r="22495" b="9737"/>
            <a:stretch/>
          </p:blipFill>
          <p:spPr>
            <a:xfrm>
              <a:off x="2013177" y="1996839"/>
              <a:ext cx="1709586" cy="1645121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79EBBC9-E2FF-41D0-8689-06E17A524E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89" t="44924" r="22495" b="9737"/>
            <a:stretch/>
          </p:blipFill>
          <p:spPr>
            <a:xfrm>
              <a:off x="2165577" y="2149239"/>
              <a:ext cx="1709586" cy="1645121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AB6ADEF-415F-490F-B0D8-D0070EA9E1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89" t="44924" r="22495" b="9737"/>
            <a:stretch/>
          </p:blipFill>
          <p:spPr>
            <a:xfrm>
              <a:off x="2317977" y="2301639"/>
              <a:ext cx="1709586" cy="164512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883E87D-BE52-4888-BC36-2A9C968D89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89" t="44924" r="22495" b="9737"/>
            <a:stretch/>
          </p:blipFill>
          <p:spPr>
            <a:xfrm>
              <a:off x="2470377" y="2454039"/>
              <a:ext cx="1709586" cy="164512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285188D-B0B1-49D4-B8D7-DB644AB751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89" t="44924" r="22495" b="9737"/>
            <a:stretch/>
          </p:blipFill>
          <p:spPr>
            <a:xfrm>
              <a:off x="2619830" y="2606439"/>
              <a:ext cx="1709586" cy="16451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1053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662</Words>
  <Application>Microsoft Office PowerPoint</Application>
  <PresentationFormat>Widescreen</PresentationFormat>
  <Paragraphs>98</Paragraphs>
  <Slides>18</Slides>
  <Notes>15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exploiting spawning algorithm &lt;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abstract &lt;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exploiting spawning algorithm</dc:title>
  <dc:creator>Martin Vincente Ranieri</dc:creator>
  <cp:lastModifiedBy>Martin Vincente Ranieri</cp:lastModifiedBy>
  <cp:revision>7</cp:revision>
  <dcterms:created xsi:type="dcterms:W3CDTF">2022-01-07T11:58:40Z</dcterms:created>
  <dcterms:modified xsi:type="dcterms:W3CDTF">2022-01-17T14:53:56Z</dcterms:modified>
</cp:coreProperties>
</file>