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3" r:id="rId11"/>
    <p:sldId id="270" r:id="rId12"/>
    <p:sldId id="264" r:id="rId13"/>
    <p:sldId id="265" r:id="rId14"/>
    <p:sldId id="267" r:id="rId15"/>
    <p:sldId id="268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E472D4-DA51-4CD1-88B9-09E7D6C66031}">
          <p14:sldIdLst>
            <p14:sldId id="256"/>
            <p14:sldId id="257"/>
            <p14:sldId id="259"/>
            <p14:sldId id="260"/>
            <p14:sldId id="261"/>
            <p14:sldId id="271"/>
            <p14:sldId id="272"/>
            <p14:sldId id="273"/>
            <p14:sldId id="274"/>
            <p14:sldId id="263"/>
            <p14:sldId id="270"/>
            <p14:sldId id="264"/>
            <p14:sldId id="265"/>
            <p14:sldId id="267"/>
            <p14:sldId id="268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4EF7F-2104-4F63-B3B1-275C960D322C}" v="8" dt="2022-01-16T14:59:1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0321" autoAdjust="0"/>
  </p:normalViewPr>
  <p:slideViewPr>
    <p:cSldViewPr snapToGrid="0">
      <p:cViewPr varScale="1">
        <p:scale>
          <a:sx n="45" d="100"/>
          <a:sy n="45" d="100"/>
        </p:scale>
        <p:origin x="1282" y="3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E66FE3-147B-4A5E-958D-6BC7153FEE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E5712-715B-430C-A516-C48E63D8D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6DC1A-DAD0-4E56-9954-4531FD8479C1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F3ACB-FF57-4B23-8DC1-A3886C8B1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004CF-A3A7-4F33-8A44-C468B5DC5A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CEFD-3CB2-41D0-928E-92F785916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34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DA55C-4601-4537-BB70-D29DC1815E1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5349-C73D-4010-B699-EBD45FD09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9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tried to exploit the spawning algorithm behind the famous platform game, Pokémon GO.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guess that everybody knowns what Pokémon Go is,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in short, in this mobile game, the player should collect different monsters called Pokémon, and these Pokémon spawns in different places and at different condition.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Generally, a spawning algorithm is the generative process that point out which kind of element should appear, based on the context of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So,multiple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correspondence analysis could be our superhero,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for nominal features,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that’s not a big deal,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here,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 population was discretised and put together to the other features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let me zoom for you the most appealing cluster</a:t>
            </a:r>
          </a:p>
        </p:txBody>
      </p:sp>
    </p:spTree>
    <p:extLst>
      <p:ext uri="{BB962C8B-B14F-4D97-AF65-F5344CB8AC3E}">
        <p14:creationId xmlns:p14="http://schemas.microsoft.com/office/powerpoint/2010/main" val="246035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can see (..ii..)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&lt;&lt;&lt;&lt;&lt;&lt;&lt;&lt;&lt;&lt;&lt;&lt;&lt;&lt;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said that fire Pokémon are likely to spawn during the night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obviously known that night is typically cold,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for rural areas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1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but not least,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gave also a try to canonical correlation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let continuous features shine their power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me zoom again</a:t>
            </a:r>
          </a:p>
        </p:txBody>
      </p:sp>
    </p:spTree>
    <p:extLst>
      <p:ext uri="{BB962C8B-B14F-4D97-AF65-F5344CB8AC3E}">
        <p14:creationId xmlns:p14="http://schemas.microsoft.com/office/powerpoint/2010/main" val="412181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 won’t trust at all these results because, for example, distances are  not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obviously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normally distributed,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they still look pretty nice,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gamers believe that fire Pokémon spawns to “heat up” the gamer when it’s cold,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if you look at this fire–temperature correlation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belief can be confirmed by looking at our correspondence analysis </a:t>
            </a: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wheeeere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&lt;&lt;&lt;&lt;&lt;&lt;&lt;&lt;&lt;&lt;&lt;&lt;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2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that’s 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hope you enjoyed this small adventure inside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 of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44468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06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0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in our case the spawning algorithm will compute the values that the Pokémon that will spawn should have.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the generative model, inside Pokémon Go, takes in input many data from the real-world context like,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the weather like, or in which kind of neighbourhood the player is located,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it outputs the identification number of one, of the hundreds Pokémon,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some not-fixed attribute that could vary in a certain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know how the generative model works, for sure it is very complex, but this project tried to provide some analyses of how it should work, trough statistical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analyses were computed over a dataset of 3 hundred of thousand of observations collected around the world during August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TwentySixTeen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three main variables: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 of the extracted Pokémon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geolocation, expressed with latitude and longitude, where the Pokémon spawn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local timestamp, so the hour and the day of the event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to this three main information we can derive other variables,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ones that are really used by the generative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we can retrieve weather conditions,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changes like the end of the day or of the night,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Pokémon is located in a rural or urban context, if there is a river or a lake near the player, … and all stuff like that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on the output side, the generative model will mix all the input,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obtain a set of fixed and variable attributes,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the Pokémon should have,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it will choose a Pokémon that is likely to match those attributes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4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 big issue is that, the Pokémon ID is obviously a nominal variable,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with one hundred and fifty possible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if we consider the variable of each Pokémon like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sort of coordinates in a multivariate space, things are not going to be easier.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each Pokémon is described by 8 numeric features and 18 dummy variables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Scinànighen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(,) we can apply the principal component analysis to reduce the number of dimensions,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apply a clustering technique and so reduce 150 labels to a bunch of labels that represent few homogeneous groups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25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here we got the result of the PCA with two components, but not so much appealing,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(Kaiser was pretty low) (proportion of variance of the fists few component was not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enough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also tried to keep 3 components, but the result did not change matter, moreover three-dimensional plot did not give a better clear view.</a:t>
            </a:r>
          </a:p>
        </p:txBody>
      </p:sp>
    </p:spTree>
    <p:extLst>
      <p:ext uri="{BB962C8B-B14F-4D97-AF65-F5344CB8AC3E}">
        <p14:creationId xmlns:p14="http://schemas.microsoft.com/office/powerpoint/2010/main" val="253554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sake of science I applied DB SCAN,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that’s because I was expecting that, most of the Pokémon, somehow, would form dense groups,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instead, few of particular Pokémon would lies between those clusters.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tried also to change dynamically the radius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epsailon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in any case it did not lead to homogeneous clusters,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noise cluster,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one labelled with minus 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always too large.</a:t>
            </a:r>
          </a:p>
        </p:txBody>
      </p:sp>
    </p:spTree>
    <p:extLst>
      <p:ext uri="{BB962C8B-B14F-4D97-AF65-F5344CB8AC3E}">
        <p14:creationId xmlns:p14="http://schemas.microsoft.com/office/powerpoint/2010/main" val="176000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 tried a different 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maybe it’s easier to link some single real word variable to the spawn frequency, of a specific in-game variable.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Like, for example, I would expect to find near rivers and lakes more Pokémon related to water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,so, Pokémon based on fishes or frogs.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yeah,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6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 could work,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made a toy example with a bootstrapped logistic regression,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 normal Pokémon, and on the right water type Pokémon.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x we got the number of spawning Pokémon of the selected type,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as binary response, if the player was near or not to some kind of water venue,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range of one hundred meters.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the advantages of using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logistic regression with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variables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that we can push with no regards all the multivariate input,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can also compute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a specific Pokémon will appear under certain condition.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in the other hand, many variables should be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dichotomized, and we will still end up in a very messy and h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eavy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multinomial output.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9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at this checkpoint, it’s pretty insane to consider statistical analyses that do require tons of manual manipulation,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that require a lot computational time, like Bayesian network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on mind I still like the idea including not all, but at least as much features as possible, and disentangle relationship between them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6FE-4B0C-4EE6-88D1-6E1E581D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BBC9-0A3E-464E-8FAA-3471A5157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D07D-868A-43E3-A493-91111AEC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4AB5-8358-4795-9514-0EA06F7907EA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8C6A-85FF-479D-B352-3D69600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68F2-04A9-4F09-8392-EA5708E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376-A509-4EA6-8979-488F2A33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0F1E-E12C-4936-B4BC-6F88445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7A5-16CE-404F-A8DE-A537EDA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9EA4-CFB5-44D8-BA1A-2481662507A7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44AE-B2C2-4EA3-A549-BB3A097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E299-FD53-44A3-8446-E1253C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93A3-05A1-4A5F-93AF-9A149582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1E5C-A029-431A-A01F-CD4A2CD7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5E62-D21E-49F6-B71C-AF7FED5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A65B-60EC-4BBC-A2FD-6CDFCEEB1B1E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0890-71B8-489F-8C8B-8C7EA17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06F-BF0A-46FA-801F-F1C029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182-ED58-4E7A-884E-BF83F65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2E6-BDD7-4731-8043-B1215AD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6FC6-2ADD-43D4-A0EF-5F41D4DE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74A8-86A6-4D83-9776-17C8A56A3671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74A1-D6C7-4006-85A8-738DC5A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B643-CDE6-4673-8D55-C0A5EA0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A6A3-2F74-4C7E-BF48-275CBB7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6189-2A89-491E-8473-3A9D0A5F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B9E5-2A61-4CC2-A380-610D7D2E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F301-F90B-4C6B-96AC-DC1F25434769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AA2-5528-4C19-9861-5459BA28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C3AE-8A25-4792-8547-F5E21A5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B67-75C8-4E48-9631-7D33926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E8D3-84F0-444E-9F95-3CE7178C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88D8-473D-4516-8838-3E8366B2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DA1D-0563-4E40-B899-241F5CA3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833-F169-49A4-8441-0FA62A8C0323}" type="datetime1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840D-34B5-4849-9BAE-1B13231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E25-6319-4408-9F50-35671D7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D81-D8A0-4F62-B244-B4747EF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D271-F413-42FD-B200-FE626F38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3CCB-B31E-4932-AD70-204649FD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481-04F4-4A51-9425-20F415FD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AB9E1-8335-4D6F-8538-7AED7F2D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CC719-B2FD-4FC4-BCBE-963E023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F998-EBB5-4F10-8131-BCDEBE5E31CE}" type="datetime1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691C1-30A1-41D4-B47A-F4B4D46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1FC7-B0EF-4713-A561-1F362EF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D26-71CD-4C8C-A6DF-330470E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858-2B72-40A8-AB7B-BB9DB8D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8F9-8598-4BAD-847C-0F583D8A3553}" type="datetime1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B869-CDD1-4453-8DCF-D88B8CA5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B528-D6B1-4A56-AD2B-0E7C2941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F9F3-4F75-430E-BBBA-0AB8750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3D7-18A9-451E-B7E8-32EDBCE3DDBE}" type="datetime1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5B5C-2769-48EF-938E-9E09047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BED32-337A-4015-BDC5-7C9073B8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564-575A-49E9-914F-88FA004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5953-E7EC-478C-BFFB-2B273D4B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075F-B92B-40AF-B03A-0ECEE080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2DE2-2A44-4F9B-A199-11B0524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DB4-C693-4925-A55F-A37896AA2EBE}" type="datetime1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7635-92E7-4A0A-9D64-27CAA2B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07B0A-ADED-486F-A202-EA6A6A3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1D3-E6CC-48AD-AB74-C291E8E3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65D07-32E1-410F-9B4B-64189EDC8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7313-BA5F-4E9C-8342-35F2D5BD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456C-BC98-4A12-855F-4DC7348C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9292-5DCE-4513-B771-122587D23FCA}" type="datetime1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C950-414D-438E-9799-CCDD587F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D995-7974-410D-8441-57C708CA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949D-9F64-4073-A4B8-06A74B5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9ED2-F365-4326-926F-2CDD839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072-1B88-45E7-9228-AE464518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B59C-61DD-4CDD-BD8D-8E12EE6C00FB}" type="datetime1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3FB-C1C0-43EA-B48F-D26B8C12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327A-CD43-4BFA-A4C8-655319CC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ieri-unimi/spawn-em-all-manzi-202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hyperlink" Target="https://www.kaggle.com/semioniy/predictema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grass, outdoor&#10;&#10;Description automatically generated">
            <a:extLst>
              <a:ext uri="{FF2B5EF4-FFF2-40B4-BE49-F238E27FC236}">
                <a16:creationId xmlns:a16="http://schemas.microsoft.com/office/drawing/2014/main" id="{28FE455E-0415-4515-A340-D890911E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r="56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4BDC7-650A-49F1-B6F7-303DEDB0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489" y="1122362"/>
            <a:ext cx="7958658" cy="256743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exploiting spawning algorithm &lt;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2452-9119-420D-AC23-83C0DB02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89798"/>
            <a:ext cx="10338147" cy="156800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statistical approach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F89EF-2E57-4453-B47C-E837CF5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24" y="163481"/>
            <a:ext cx="6052067" cy="5584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AE6E-C918-4A83-A297-9FE6CDB76C0C}"/>
              </a:ext>
            </a:extLst>
          </p:cNvPr>
          <p:cNvSpPr/>
          <p:nvPr/>
        </p:nvSpPr>
        <p:spPr>
          <a:xfrm>
            <a:off x="7402287" y="3186313"/>
            <a:ext cx="1741714" cy="11462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4223658" y="1190171"/>
            <a:ext cx="1632857" cy="84182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5660573" y="2613212"/>
            <a:ext cx="1117599" cy="13637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2906574" y="3297081"/>
            <a:ext cx="3783248" cy="2245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1752960" y="178124"/>
            <a:ext cx="4184934" cy="278674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7703-2C0B-4775-9D2D-B5C33ACD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97" y="3429000"/>
            <a:ext cx="3479802" cy="206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AA10E-FB60-45D8-A370-210FB38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38" y="334154"/>
            <a:ext cx="3915945" cy="248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17D2-4758-4E01-9A52-C8983D3E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39" y="609358"/>
            <a:ext cx="3207174" cy="32185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0E912D-1BD1-443B-AE38-22664F443C54}"/>
              </a:ext>
            </a:extLst>
          </p:cNvPr>
          <p:cNvSpPr/>
          <p:nvPr/>
        </p:nvSpPr>
        <p:spPr>
          <a:xfrm>
            <a:off x="7093899" y="487037"/>
            <a:ext cx="3560575" cy="34868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2249442-D8E0-4496-8BD2-99A2AF96A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12" y="1968530"/>
            <a:ext cx="1460470" cy="146047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7D48EC7-E7F0-4DD6-9AC3-3546610A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35" y="4607252"/>
            <a:ext cx="1342725" cy="1342725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E4E218-26B0-4024-B335-DD4293207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4" y="2432826"/>
            <a:ext cx="1236583" cy="12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F06DBB-0C45-4A71-A94B-3CEAFAD70609}"/>
              </a:ext>
            </a:extLst>
          </p:cNvPr>
          <p:cNvSpPr txBox="1">
            <a:spLocks/>
          </p:cNvSpPr>
          <p:nvPr/>
        </p:nvSpPr>
        <p:spPr>
          <a:xfrm>
            <a:off x="4292082" y="5594468"/>
            <a:ext cx="694201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AEC4-0A7E-4E76-9DD5-54FDEFAC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84" y="288473"/>
            <a:ext cx="7476245" cy="5235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FEDF83-8BD4-43B3-B562-098310A5B218}"/>
              </a:ext>
            </a:extLst>
          </p:cNvPr>
          <p:cNvSpPr/>
          <p:nvPr/>
        </p:nvSpPr>
        <p:spPr>
          <a:xfrm>
            <a:off x="4789716" y="4552470"/>
            <a:ext cx="1159327" cy="4985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89B2D-521D-4DCB-8D83-CF71DA4FC361}"/>
              </a:ext>
            </a:extLst>
          </p:cNvPr>
          <p:cNvSpPr/>
          <p:nvPr/>
        </p:nvSpPr>
        <p:spPr>
          <a:xfrm>
            <a:off x="4169230" y="3878942"/>
            <a:ext cx="1159328" cy="3283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E4B5E-0E58-429A-B922-E54CBAB121B2}"/>
              </a:ext>
            </a:extLst>
          </p:cNvPr>
          <p:cNvSpPr/>
          <p:nvPr/>
        </p:nvSpPr>
        <p:spPr>
          <a:xfrm>
            <a:off x="4495107" y="3153656"/>
            <a:ext cx="833452" cy="38014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24C91-9937-4899-8865-64C373AFCC04}"/>
              </a:ext>
            </a:extLst>
          </p:cNvPr>
          <p:cNvSpPr txBox="1">
            <a:spLocks/>
          </p:cNvSpPr>
          <p:nvPr/>
        </p:nvSpPr>
        <p:spPr>
          <a:xfrm>
            <a:off x="4914122" y="5594468"/>
            <a:ext cx="631997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  <a:p>
            <a:pPr algn="r"/>
            <a:endParaRPr lang="en-GB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2692C-CAF8-442E-8753-3995AEC0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4" y="936094"/>
            <a:ext cx="3103666" cy="1650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1495E-346C-4F4D-B347-29B2F9EB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75" y="1712351"/>
            <a:ext cx="2691268" cy="1874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28FC8-4138-46CC-A53B-E285F30E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85" y="3531216"/>
            <a:ext cx="3927437" cy="9781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253AE0-5575-4CFA-A924-C60BB82AE21D}"/>
              </a:ext>
            </a:extLst>
          </p:cNvPr>
          <p:cNvSpPr/>
          <p:nvPr/>
        </p:nvSpPr>
        <p:spPr>
          <a:xfrm>
            <a:off x="7166697" y="1622311"/>
            <a:ext cx="2926218" cy="205181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20FEE-8D9F-4A8E-8D10-5030D83C37FB}"/>
              </a:ext>
            </a:extLst>
          </p:cNvPr>
          <p:cNvSpPr/>
          <p:nvPr/>
        </p:nvSpPr>
        <p:spPr>
          <a:xfrm>
            <a:off x="1987312" y="3429000"/>
            <a:ext cx="4108687" cy="11760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4BB9E-A4FD-4FFD-A46E-9542FD2377CD}"/>
              </a:ext>
            </a:extLst>
          </p:cNvPr>
          <p:cNvSpPr/>
          <p:nvPr/>
        </p:nvSpPr>
        <p:spPr>
          <a:xfrm>
            <a:off x="2167701" y="840413"/>
            <a:ext cx="3379292" cy="18311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CC4997-1BD3-4041-803B-C42D75E0F52A}"/>
              </a:ext>
            </a:extLst>
          </p:cNvPr>
          <p:cNvSpPr txBox="1">
            <a:spLocks/>
          </p:cNvSpPr>
          <p:nvPr/>
        </p:nvSpPr>
        <p:spPr>
          <a:xfrm>
            <a:off x="5231363" y="5594468"/>
            <a:ext cx="600273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end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5D03-303D-4301-82F3-0C0C061AA3E2}"/>
              </a:ext>
            </a:extLst>
          </p:cNvPr>
          <p:cNvSpPr txBox="1"/>
          <p:nvPr/>
        </p:nvSpPr>
        <p:spPr>
          <a:xfrm>
            <a:off x="1240971" y="2500085"/>
            <a:ext cx="9462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notebook		</a:t>
            </a:r>
            <a:r>
              <a:rPr lang="en-GB" sz="2400" dirty="0">
                <a:hlinkClick r:id="rId3"/>
              </a:rPr>
              <a:t>github.com/ranieri-unimi/spawn-em-all-manzi-2022</a:t>
            </a:r>
            <a:endParaRPr lang="en-GB" sz="2400" dirty="0"/>
          </a:p>
          <a:p>
            <a:r>
              <a:rPr lang="en-GB" sz="2400" dirty="0"/>
              <a:t>dataset		</a:t>
            </a:r>
            <a:r>
              <a:rPr lang="en-GB" sz="2400" dirty="0">
                <a:hlinkClick r:id="rId4"/>
              </a:rPr>
              <a:t>kaggle.com/semioniy/predictemall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BEE4F-983C-4862-9318-6956E3DD5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2" y="5212231"/>
            <a:ext cx="1494973" cy="1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5662-DF9F-4992-9450-997FBF7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abstract &lt;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2A53-B82D-448B-8600-019E7A3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game design context, generating objects (like enemies, items etc.) in an automatic but sensible way is a key factor. In this project we will model multiple analyses to exploit the generative process (the so-called spawn algorithm) behind a geolocation-aware game platform (Pokémon Go).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spawn algorithm is kept secret but input like neighbourhood statistics, timeslot, weather parameters and fixed-object coordinates, and output (generated-object coordinates) are observable, we will provide a valid approximation of the generating mixture working on a sample dataset made up to 300.000 observation described by more than 200 features.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3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DC60D-F1B4-4023-AC4E-6CE3A7991193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025F5-6DB3-4966-80FD-4037BCA04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2387603" y="2109852"/>
            <a:ext cx="2518229" cy="2638293"/>
          </a:xfrm>
          <a:prstGeom prst="rect">
            <a:avLst/>
          </a:prstGeom>
        </p:spPr>
      </p:pic>
      <p:pic>
        <p:nvPicPr>
          <p:cNvPr id="9" name="Graphic 8" descr="Compass outline">
            <a:extLst>
              <a:ext uri="{FF2B5EF4-FFF2-40B4-BE49-F238E27FC236}">
                <a16:creationId xmlns:a16="http://schemas.microsoft.com/office/drawing/2014/main" id="{C5B230DC-665B-46FC-B6DF-1B0CDAEC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0284" y="2442028"/>
            <a:ext cx="1973943" cy="1973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77AAF-0AA3-456B-AA74-B817D9304BE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05832" y="3428999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E7F4E9-0984-4DBE-A2CD-F52E9444F218}"/>
              </a:ext>
            </a:extLst>
          </p:cNvPr>
          <p:cNvSpPr txBox="1">
            <a:spLocks/>
          </p:cNvSpPr>
          <p:nvPr/>
        </p:nvSpPr>
        <p:spPr>
          <a:xfrm>
            <a:off x="7116147" y="5594468"/>
            <a:ext cx="411795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problem &lt; 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CDAE-EE82-4901-8D4E-62479575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1254528" y="1891666"/>
            <a:ext cx="2518229" cy="2638293"/>
          </a:xfrm>
          <a:prstGeom prst="rect">
            <a:avLst/>
          </a:prstGeom>
        </p:spPr>
      </p:pic>
      <p:pic>
        <p:nvPicPr>
          <p:cNvPr id="9" name="Graphic 8" descr="Partial sun outline">
            <a:extLst>
              <a:ext uri="{FF2B5EF4-FFF2-40B4-BE49-F238E27FC236}">
                <a16:creationId xmlns:a16="http://schemas.microsoft.com/office/drawing/2014/main" id="{32DFEED1-284B-48A2-AA92-89EE41BC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275" y="2214901"/>
            <a:ext cx="1688459" cy="1688459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DD724092-B836-4BD6-B046-C11A78E9F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1275" y="443081"/>
            <a:ext cx="1688459" cy="1688459"/>
          </a:xfrm>
          <a:prstGeom prst="rect">
            <a:avLst/>
          </a:prstGeom>
        </p:spPr>
      </p:pic>
      <p:pic>
        <p:nvPicPr>
          <p:cNvPr id="13" name="Graphic 12" descr="Moon and stars outline">
            <a:extLst>
              <a:ext uri="{FF2B5EF4-FFF2-40B4-BE49-F238E27FC236}">
                <a16:creationId xmlns:a16="http://schemas.microsoft.com/office/drawing/2014/main" id="{6BA2180B-AC38-469D-91E3-2EBB133BE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1276" y="4008896"/>
            <a:ext cx="1688458" cy="1688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9B4A6-A80B-4FC7-852F-9D492EA5CE16}"/>
              </a:ext>
            </a:extLst>
          </p:cNvPr>
          <p:cNvSpPr txBox="1"/>
          <p:nvPr/>
        </p:nvSpPr>
        <p:spPr>
          <a:xfrm>
            <a:off x="7380960" y="964144"/>
            <a:ext cx="239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terrain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5A220-0343-4672-A78C-8C56CC98D02B}"/>
              </a:ext>
            </a:extLst>
          </p:cNvPr>
          <p:cNvSpPr txBox="1"/>
          <p:nvPr/>
        </p:nvSpPr>
        <p:spPr>
          <a:xfrm>
            <a:off x="7380960" y="2652602"/>
            <a:ext cx="30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B242D-84A3-410C-B41C-1B76F0DC69B0}"/>
              </a:ext>
            </a:extLst>
          </p:cNvPr>
          <p:cNvSpPr txBox="1"/>
          <p:nvPr/>
        </p:nvSpPr>
        <p:spPr>
          <a:xfrm>
            <a:off x="7380960" y="4529959"/>
            <a:ext cx="20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198720-A8A6-4F33-B4B7-19CCFF2A7F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43956" y="1287311"/>
            <a:ext cx="1707319" cy="9329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A7E426-B36B-4BA1-B10A-B5A975180C5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743956" y="3059131"/>
            <a:ext cx="170731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6C9DE-F38B-4AE3-8426-F1741E2479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91013" y="3797824"/>
            <a:ext cx="1660263" cy="1055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5A205-A5C3-40D4-8619-DAE9136F39AA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dataset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4BDB-59C2-4CE6-A6B7-7380E5A13F67}"/>
              </a:ext>
            </a:extLst>
          </p:cNvPr>
          <p:cNvSpPr txBox="1"/>
          <p:nvPr/>
        </p:nvSpPr>
        <p:spPr>
          <a:xfrm>
            <a:off x="790601" y="458956"/>
            <a:ext cx="108507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olas" panose="020B0609020204030204" pitchFamily="49" charset="0"/>
              </a:rPr>
              <a:t>Pokémon ID [1:151]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fixed attribute (attack, defense, speed,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variable </a:t>
            </a:r>
            <a:r>
              <a:rPr lang="en-US" sz="2000" dirty="0">
                <a:latin typeface="Consolas" panose="020B0609020204030204" pitchFamily="49" charset="0"/>
              </a:rPr>
              <a:t>attribute (weight, height, level,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(Latitude, Longitude)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distance from fixed-position game spot (gym, villain,</a:t>
            </a:r>
            <a:r>
              <a:rPr lang="en-US" sz="2000" dirty="0">
                <a:latin typeface="Consolas" panose="020B0609020204030204" pitchFamily="49" charset="0"/>
              </a:rPr>
              <a:t> ...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endParaRPr lang="en-GB" sz="2000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lakes, rivers,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population density : (urban | suburban | rural)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hour : (morning | afternoon | evening | night)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month : (spring | summer | fall | winter)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 +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clouds,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sunset, sunrise</a:t>
            </a:r>
          </a:p>
        </p:txBody>
      </p:sp>
    </p:spTree>
    <p:extLst>
      <p:ext uri="{BB962C8B-B14F-4D97-AF65-F5344CB8AC3E}">
        <p14:creationId xmlns:p14="http://schemas.microsoft.com/office/powerpoint/2010/main" val="27350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C71E42-536D-4624-AC70-B5B66085E968}"/>
              </a:ext>
            </a:extLst>
          </p:cNvPr>
          <p:cNvSpPr txBox="1">
            <a:spLocks/>
          </p:cNvSpPr>
          <p:nvPr/>
        </p:nvSpPr>
        <p:spPr>
          <a:xfrm>
            <a:off x="3122645" y="5594468"/>
            <a:ext cx="8111454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dimens-reduct</a:t>
            </a:r>
            <a:r>
              <a:rPr lang="en-US" sz="6000" dirty="0"/>
              <a:t> &lt;</a:t>
            </a:r>
            <a:endParaRPr lang="en-GB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D79A-7992-4C64-AAC6-B11F61127486}"/>
              </a:ext>
            </a:extLst>
          </p:cNvPr>
          <p:cNvSpPr txBox="1"/>
          <p:nvPr/>
        </p:nvSpPr>
        <p:spPr>
          <a:xfrm>
            <a:off x="4760241" y="138896"/>
            <a:ext cx="26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151</a:t>
            </a:r>
            <a:r>
              <a:rPr lang="en-US" sz="2800" dirty="0"/>
              <a:t> Pokémon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38EC4-AA26-4D9D-A7CB-F6D55003175D}"/>
              </a:ext>
            </a:extLst>
          </p:cNvPr>
          <p:cNvSpPr txBox="1"/>
          <p:nvPr/>
        </p:nvSpPr>
        <p:spPr>
          <a:xfrm>
            <a:off x="2458891" y="1108969"/>
            <a:ext cx="72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26</a:t>
            </a:r>
            <a:r>
              <a:rPr lang="en-US" sz="2800" dirty="0"/>
              <a:t> observable features (18 binary + 8 numeric)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A72E-2CC2-450F-8926-5677C94C17FD}"/>
              </a:ext>
            </a:extLst>
          </p:cNvPr>
          <p:cNvSpPr txBox="1"/>
          <p:nvPr/>
        </p:nvSpPr>
        <p:spPr>
          <a:xfrm>
            <a:off x="4426575" y="2905780"/>
            <a:ext cx="333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</a:t>
            </a:r>
            <a:r>
              <a:rPr lang="en-US" sz="2800" dirty="0"/>
              <a:t>or</a:t>
            </a:r>
            <a:r>
              <a:rPr lang="en-US" sz="2800" b="1" dirty="0"/>
              <a:t> 3</a:t>
            </a:r>
            <a:r>
              <a:rPr lang="en-US" sz="2800" dirty="0"/>
              <a:t> dimensions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2461-AD2F-4A3A-B078-A35EA449DB15}"/>
              </a:ext>
            </a:extLst>
          </p:cNvPr>
          <p:cNvSpPr txBox="1"/>
          <p:nvPr/>
        </p:nvSpPr>
        <p:spPr>
          <a:xfrm>
            <a:off x="4914802" y="3813711"/>
            <a:ext cx="236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clustering</a:t>
            </a:r>
            <a:endParaRPr lang="en-GB" sz="28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AECA-052A-433C-B19C-54BA6FB60C60}"/>
              </a:ext>
            </a:extLst>
          </p:cNvPr>
          <p:cNvSpPr txBox="1"/>
          <p:nvPr/>
        </p:nvSpPr>
        <p:spPr>
          <a:xfrm>
            <a:off x="3235311" y="4686537"/>
            <a:ext cx="57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  <a:r>
              <a:rPr lang="en-US" sz="2800" dirty="0"/>
              <a:t> or </a:t>
            </a:r>
            <a:r>
              <a:rPr lang="en-US" sz="2800" b="1" dirty="0"/>
              <a:t>6</a:t>
            </a:r>
            <a:r>
              <a:rPr lang="en-US" sz="2800" dirty="0"/>
              <a:t> group of Pokémon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063F0-54EB-45BF-8037-A93CA60025CC}"/>
              </a:ext>
            </a:extLst>
          </p:cNvPr>
          <p:cNvSpPr txBox="1"/>
          <p:nvPr/>
        </p:nvSpPr>
        <p:spPr>
          <a:xfrm>
            <a:off x="3520124" y="2052105"/>
            <a:ext cx="515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principal component analysis </a:t>
            </a:r>
            <a:endParaRPr lang="en-GB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B682D1-9D88-4974-94D6-0BDD6B57D7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3439" y="662116"/>
            <a:ext cx="2561" cy="44685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FFFF8-E538-4AB3-B545-6BAB411C745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93439" y="1632189"/>
            <a:ext cx="2558" cy="4199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4C587-1A76-4307-8D56-D8544B69D08D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7" y="2575325"/>
            <a:ext cx="3" cy="3304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C4874E-4BAE-440B-8D54-47DE21EECF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429000"/>
            <a:ext cx="1" cy="38471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596946-3680-4245-8453-39B8EFA2EAC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336931"/>
            <a:ext cx="1" cy="3496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5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15EAC-2F81-4DF6-A660-4931BFEC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90" y="533031"/>
            <a:ext cx="7342631" cy="4991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2213C-7CF2-4608-AE0C-9EB58ED5A79F}"/>
              </a:ext>
            </a:extLst>
          </p:cNvPr>
          <p:cNvSpPr txBox="1">
            <a:spLocks/>
          </p:cNvSpPr>
          <p:nvPr/>
        </p:nvSpPr>
        <p:spPr>
          <a:xfrm>
            <a:off x="5442857" y="5594468"/>
            <a:ext cx="579124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princ</a:t>
            </a:r>
            <a:r>
              <a:rPr lang="en-US" sz="6000" dirty="0"/>
              <a:t>-comp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8718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9B5A2E-DCF7-497B-A411-FD55436ECF07}"/>
              </a:ext>
            </a:extLst>
          </p:cNvPr>
          <p:cNvSpPr txBox="1">
            <a:spLocks/>
          </p:cNvSpPr>
          <p:nvPr/>
        </p:nvSpPr>
        <p:spPr>
          <a:xfrm>
            <a:off x="8004629" y="5594468"/>
            <a:ext cx="322947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db</a:t>
            </a:r>
            <a:r>
              <a:rPr lang="en-US" sz="6000" dirty="0"/>
              <a:t>-scan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F85B-170E-4F67-B756-9E72822B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" y="854485"/>
            <a:ext cx="3514617" cy="346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6C29-C8B2-450D-B19C-4814E20D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705" y="854485"/>
            <a:ext cx="3555417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AC4EF-1915-4218-9DD0-198A719D3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396" y="854485"/>
            <a:ext cx="3578583" cy="34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8A818C-478E-41AF-801E-5410933889A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97737-1180-433B-8DD4-B606E98EDD5E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Vacation outline">
            <a:extLst>
              <a:ext uri="{FF2B5EF4-FFF2-40B4-BE49-F238E27FC236}">
                <a16:creationId xmlns:a16="http://schemas.microsoft.com/office/drawing/2014/main" id="{75C45FF3-502C-45D7-A099-6FB2D4FC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9137" y="2021795"/>
            <a:ext cx="2233836" cy="2233836"/>
          </a:xfrm>
          <a:prstGeom prst="rect">
            <a:avLst/>
          </a:prstGeom>
        </p:spPr>
      </p:pic>
      <p:pic>
        <p:nvPicPr>
          <p:cNvPr id="13" name="Picture 12" descr="A picture containing lamp&#10;&#10;Description automatically generated">
            <a:extLst>
              <a:ext uri="{FF2B5EF4-FFF2-40B4-BE49-F238E27FC236}">
                <a16:creationId xmlns:a16="http://schemas.microsoft.com/office/drawing/2014/main" id="{5C2A76F2-8830-4F0A-9EEF-6EC717D3D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5" y="2101623"/>
            <a:ext cx="2233836" cy="22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53EB1-3C1C-442B-A061-8287975A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17" y="1052418"/>
            <a:ext cx="4214490" cy="42080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8B8638-7999-45F8-85AA-F85F3B7ED24A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A5AA7-8DD7-4C83-8F8C-32F974B9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370" y="969653"/>
            <a:ext cx="4290859" cy="4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BFC95C-80A8-4FA3-8020-70E5202458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1875391" y="1912551"/>
            <a:ext cx="2006403" cy="19057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EBBC9-E2FF-41D0-8689-06E17A52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054251" y="2089099"/>
            <a:ext cx="2006403" cy="1905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B6ADEF-415F-490F-B0D8-D0070EA9E1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233110" y="2265646"/>
            <a:ext cx="2006403" cy="190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3E87D-BE52-4888-BC36-2A9C968D89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411970" y="2442194"/>
            <a:ext cx="2006403" cy="1905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5188D-B0B1-49D4-B8D7-DB644AB751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587371" y="2618742"/>
            <a:ext cx="2006403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1400</Words>
  <Application>Microsoft Office PowerPoint</Application>
  <PresentationFormat>Widescreen</PresentationFormat>
  <Paragraphs>164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exploiting spawning algorithm &lt;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&lt;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spawning algorithm</dc:title>
  <dc:creator>Martin Vincente Ranieri</dc:creator>
  <cp:lastModifiedBy>Martin Vincente Ranieri</cp:lastModifiedBy>
  <cp:revision>12</cp:revision>
  <cp:lastPrinted>2022-01-17T22:10:13Z</cp:lastPrinted>
  <dcterms:created xsi:type="dcterms:W3CDTF">2022-01-07T11:58:40Z</dcterms:created>
  <dcterms:modified xsi:type="dcterms:W3CDTF">2022-01-19T13:01:47Z</dcterms:modified>
</cp:coreProperties>
</file>