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99" r:id="rId6"/>
    <p:sldId id="302" r:id="rId7"/>
    <p:sldId id="304" r:id="rId8"/>
    <p:sldId id="312" r:id="rId9"/>
    <p:sldId id="282" r:id="rId10"/>
    <p:sldId id="313" r:id="rId11"/>
  </p:sldIdLst>
  <p:sldSz cx="9144000" cy="5143500" type="screen16x9"/>
  <p:notesSz cx="6858000" cy="9144000"/>
  <p:embeddedFontLst>
    <p:embeddedFont>
      <p:font typeface="新細明體" panose="02020500000000000000" pitchFamily="18" charset="-120"/>
      <p:regular r:id="rId13"/>
    </p:embeddedFont>
    <p:embeddedFont>
      <p:font typeface="Arvo" panose="02000000000000000000" pitchFamily="2" charset="0"/>
      <p:regular r:id="rId14"/>
      <p:bold r:id="rId15"/>
      <p:italic r:id="rId16"/>
      <p:boldItalic r:id="rId17"/>
    </p:embeddedFont>
    <p:embeddedFont>
      <p:font typeface="Bahnschrift" panose="020B0502040204020203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" panose="020F0502020204030204" pitchFamily="34" charset="0"/>
      <p:regular r:id="rId28"/>
      <p:bold r:id="rId29"/>
      <p:italic r:id="rId30"/>
      <p:boldItalic r:id="rId31"/>
    </p:embeddedFont>
    <p:embeddedFont>
      <p:font typeface="Roboto Condensed Light" panose="020F03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139" d="100"/>
          <a:sy n="13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bleStyles" Target="tableStyle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baa7b3a2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baa7b3a2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46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15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62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14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65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ebaa7b3a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ebaa7b3a2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54054" y="1090800"/>
            <a:ext cx="6614258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Accident analysis and severity prediction of road accidents in the United States using machine learning algorithms</a:t>
            </a:r>
            <a:endParaRPr sz="3200" dirty="0"/>
          </a:p>
        </p:txBody>
      </p:sp>
      <p:sp>
        <p:nvSpPr>
          <p:cNvPr id="3" name="Google Shape;434;p25">
            <a:extLst>
              <a:ext uri="{FF2B5EF4-FFF2-40B4-BE49-F238E27FC236}">
                <a16:creationId xmlns:a16="http://schemas.microsoft.com/office/drawing/2014/main" id="{359CF31F-5032-2EAF-DCD4-021D55A9C384}"/>
              </a:ext>
            </a:extLst>
          </p:cNvPr>
          <p:cNvSpPr txBox="1">
            <a:spLocks/>
          </p:cNvSpPr>
          <p:nvPr/>
        </p:nvSpPr>
        <p:spPr>
          <a:xfrm>
            <a:off x="79150" y="4052650"/>
            <a:ext cx="2887385" cy="1300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sz="1050" dirty="0"/>
              <a:t>Group 7</a:t>
            </a:r>
          </a:p>
          <a:p>
            <a:pPr marL="0" indent="0"/>
            <a:r>
              <a:rPr lang="en" sz="1050" dirty="0"/>
              <a:t>Members: Sri Siddhartha Reddy </a:t>
            </a:r>
            <a:r>
              <a:rPr lang="en" sz="1050" dirty="0" err="1"/>
              <a:t>Gudemupati</a:t>
            </a:r>
            <a:r>
              <a:rPr lang="en" sz="1050" dirty="0"/>
              <a:t>, </a:t>
            </a:r>
          </a:p>
          <a:p>
            <a:pPr marL="0" indent="0"/>
            <a:r>
              <a:rPr lang="en" sz="1050" dirty="0"/>
              <a:t>                   </a:t>
            </a:r>
            <a:r>
              <a:rPr lang="en" sz="1050" dirty="0" err="1"/>
              <a:t>Praneetha</a:t>
            </a:r>
            <a:r>
              <a:rPr lang="en" sz="1050" dirty="0"/>
              <a:t> </a:t>
            </a:r>
            <a:r>
              <a:rPr lang="en" sz="1050" dirty="0" err="1"/>
              <a:t>Kotikalapudi</a:t>
            </a:r>
            <a:r>
              <a:rPr lang="en" sz="1050" dirty="0"/>
              <a:t>, </a:t>
            </a:r>
          </a:p>
          <a:p>
            <a:pPr marL="0" indent="0"/>
            <a:r>
              <a:rPr lang="en" sz="1050" dirty="0"/>
              <a:t>                   Yen Ling Chao</a:t>
            </a:r>
          </a:p>
          <a:p>
            <a:pPr marL="0" indent="0"/>
            <a:r>
              <a:rPr lang="en" sz="1050" dirty="0"/>
              <a:t>Professor: Dr. Ebrima Ceesay </a:t>
            </a:r>
          </a:p>
          <a:p>
            <a:pPr marL="0" indent="0"/>
            <a:r>
              <a:rPr lang="en" sz="1050" dirty="0"/>
              <a:t>Date: May 13th,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800" dirty="0">
                <a:latin typeface="Bahnschrift" panose="020B0502040204020203" pitchFamily="34" charset="0"/>
              </a:rPr>
              <a:t>Conclusion And Future Work</a:t>
            </a:r>
            <a:endParaRPr sz="2800" dirty="0"/>
          </a:p>
        </p:txBody>
      </p:sp>
      <p:sp>
        <p:nvSpPr>
          <p:cNvPr id="649" name="Google Shape;649;p4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" name="Google Shape;271;p18">
            <a:extLst>
              <a:ext uri="{FF2B5EF4-FFF2-40B4-BE49-F238E27FC236}">
                <a16:creationId xmlns:a16="http://schemas.microsoft.com/office/drawing/2014/main" id="{35A769FA-4BCE-A064-F8AC-0AA62212AE31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8" name="Google Shape;272;p18">
              <a:extLst>
                <a:ext uri="{FF2B5EF4-FFF2-40B4-BE49-F238E27FC236}">
                  <a16:creationId xmlns:a16="http://schemas.microsoft.com/office/drawing/2014/main" id="{4DD74409-4FDE-3556-49C4-012D098EB6FF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3;p18">
              <a:extLst>
                <a:ext uri="{FF2B5EF4-FFF2-40B4-BE49-F238E27FC236}">
                  <a16:creationId xmlns:a16="http://schemas.microsoft.com/office/drawing/2014/main" id="{944E2815-28AE-24B1-28C1-C2F220E5569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;p18">
              <a:extLst>
                <a:ext uri="{FF2B5EF4-FFF2-40B4-BE49-F238E27FC236}">
                  <a16:creationId xmlns:a16="http://schemas.microsoft.com/office/drawing/2014/main" id="{86358414-0FDC-3F00-441D-6748F5E30F0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;p18">
              <a:extLst>
                <a:ext uri="{FF2B5EF4-FFF2-40B4-BE49-F238E27FC236}">
                  <a16:creationId xmlns:a16="http://schemas.microsoft.com/office/drawing/2014/main" id="{762762F9-E94A-C7E6-3D32-7FAFF9BEDB1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6;p18">
              <a:extLst>
                <a:ext uri="{FF2B5EF4-FFF2-40B4-BE49-F238E27FC236}">
                  <a16:creationId xmlns:a16="http://schemas.microsoft.com/office/drawing/2014/main" id="{F13EFD86-2352-ACBD-6644-C097DD0B6B5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7;p18">
              <a:extLst>
                <a:ext uri="{FF2B5EF4-FFF2-40B4-BE49-F238E27FC236}">
                  <a16:creationId xmlns:a16="http://schemas.microsoft.com/office/drawing/2014/main" id="{5BA8BA84-F84D-77FF-6914-724606B6723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;p18">
              <a:extLst>
                <a:ext uri="{FF2B5EF4-FFF2-40B4-BE49-F238E27FC236}">
                  <a16:creationId xmlns:a16="http://schemas.microsoft.com/office/drawing/2014/main" id="{CD2F92E0-A29C-5C55-429A-0908E9AF446E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4AADFF-E788-1AA8-A5E5-BEE3DD989075}"/>
              </a:ext>
            </a:extLst>
          </p:cNvPr>
          <p:cNvSpPr txBox="1"/>
          <p:nvPr/>
        </p:nvSpPr>
        <p:spPr>
          <a:xfrm>
            <a:off x="38601" y="1262535"/>
            <a:ext cx="9105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1">
              <a:spcBef>
                <a:spcPts val="600"/>
              </a:spcBef>
              <a:buClr>
                <a:schemeClr val="accent4"/>
              </a:buClr>
              <a:buSzPts val="2400"/>
            </a:pPr>
            <a:endParaRPr lang="en" altLang="zh-TW" sz="1200" b="1" u="sng" dirty="0">
              <a:solidFill>
                <a:schemeClr val="dk1"/>
              </a:solidFill>
              <a:latin typeface="Bahnschrift" panose="020B0502040204020203" pitchFamily="34" charset="0"/>
              <a:cs typeface="Roboto Condensed Light"/>
              <a:sym typeface="Roboto Condensed Light"/>
            </a:endParaRPr>
          </a:p>
          <a:p>
            <a:pPr marL="457200" lvl="1" indent="-381000">
              <a:spcBef>
                <a:spcPts val="600"/>
              </a:spcBef>
              <a:buClr>
                <a:schemeClr val="accent4"/>
              </a:buClr>
              <a:buSzPts val="2400"/>
              <a:buFont typeface="Wingdings" pitchFamily="2" charset="2"/>
              <a:buChar char="p"/>
            </a:pPr>
            <a:r>
              <a:rPr lang="en" altLang="zh-TW" sz="1200" b="1" u="sng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  <a:sym typeface="Roboto Condensed Light"/>
              </a:rPr>
              <a:t>Conclusion</a:t>
            </a:r>
          </a:p>
          <a:p>
            <a:pPr marL="247650" lvl="8" indent="-171450">
              <a:spcBef>
                <a:spcPts val="600"/>
              </a:spcBef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r>
              <a:rPr lang="en" altLang="zh-TW" sz="1200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  <a:sym typeface="Roboto Condensed Light"/>
              </a:rPr>
              <a:t>The severity of road accidents may be predicted using the three types of traffic accident severity prediction models developed in this work.</a:t>
            </a:r>
          </a:p>
          <a:p>
            <a:pPr marL="247650" lvl="8" indent="-171450">
              <a:spcBef>
                <a:spcPts val="600"/>
              </a:spcBef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r>
              <a:rPr lang="en" altLang="zh-TW" sz="1200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  <a:sym typeface="Roboto Condensed Light"/>
              </a:rPr>
              <a:t> Second, the data from traffic accidents includes many dimensions, and the random forest technique is well-suited to multi-dimensional data and can produce accurate predictions. </a:t>
            </a:r>
          </a:p>
          <a:p>
            <a:pPr marL="247650" lvl="8" indent="-171450">
              <a:spcBef>
                <a:spcPts val="600"/>
              </a:spcBef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r>
              <a:rPr lang="en" altLang="zh-TW" sz="1200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  <a:sym typeface="Roboto Condensed Light"/>
              </a:rPr>
              <a:t>We can determine if these factors are influence by predicting the severity of traffic incidents. As a result, there is a useful measure for preventing or lessening the severity of road accidents. </a:t>
            </a:r>
          </a:p>
          <a:p>
            <a:pPr marL="247650" lvl="8" indent="-171450">
              <a:spcBef>
                <a:spcPts val="600"/>
              </a:spcBef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r>
              <a:rPr lang="en" altLang="zh-TW" sz="1200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  <a:sym typeface="Roboto Condensed Light"/>
              </a:rPr>
              <a:t>These elements can be studied and planned for as much as feasible while developing traffic roadways in order to lessen the influence on traffic accidents.</a:t>
            </a:r>
          </a:p>
          <a:p>
            <a:pPr marL="247650" lvl="8" indent="-171450">
              <a:spcBef>
                <a:spcPts val="600"/>
              </a:spcBef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endParaRPr lang="en" altLang="zh-TW" sz="1200" dirty="0">
              <a:solidFill>
                <a:schemeClr val="dk1"/>
              </a:solidFill>
              <a:latin typeface="Bahnschrift" panose="020B0502040204020203" pitchFamily="34" charset="0"/>
              <a:cs typeface="Roboto Condensed Light"/>
            </a:endParaRPr>
          </a:p>
          <a:p>
            <a:pPr marL="457200" lvl="1" indent="-381000"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" altLang="zh-TW" sz="1200" b="1" u="sng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</a:rPr>
              <a:t>Future Work</a:t>
            </a:r>
          </a:p>
          <a:p>
            <a:pPr marL="247650" indent="-171450">
              <a:spcBef>
                <a:spcPts val="600"/>
              </a:spcBef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r>
              <a:rPr lang="en" altLang="zh-TW" sz="1200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</a:rPr>
              <a:t>Predicting automobile accidents is a critical area for future study as a method of reducing accidents and only using three modeling, however, more algorithms can be investigated for verification in the future to improve prediction results.</a:t>
            </a:r>
          </a:p>
          <a:p>
            <a:pPr marL="247650" indent="-171450">
              <a:spcBef>
                <a:spcPts val="600"/>
              </a:spcBef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r>
              <a:rPr lang="en" altLang="zh-TW" sz="1200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</a:rPr>
              <a:t>To conduct more research and pay closer attention to the severity of automotive accidents in each </a:t>
            </a:r>
            <a:r>
              <a:rPr lang="en" altLang="zh-TW" sz="1200" dirty="0" err="1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</a:rPr>
              <a:t>state.SSsS</a:t>
            </a:r>
            <a:r>
              <a:rPr lang="en" altLang="zh-TW" sz="1200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</a:rPr>
              <a:t> </a:t>
            </a:r>
            <a:endParaRPr lang="en" altLang="zh-TW" sz="1200" dirty="0">
              <a:solidFill>
                <a:schemeClr val="dk1"/>
              </a:solidFill>
              <a:latin typeface="Bahnschrift" panose="020B0502040204020203" pitchFamily="34" charset="0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146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TW" sz="2800" dirty="0">
                <a:latin typeface="Bahnschrift" panose="020B0502040204020203" pitchFamily="34" charset="0"/>
              </a:rPr>
              <a:t>Introduction</a:t>
            </a:r>
            <a:endParaRPr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34C487-1626-A8F0-6AE0-92DC9D65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677" y="1404250"/>
            <a:ext cx="8832645" cy="3346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" altLang="zh-TW" sz="1600" dirty="0">
                <a:latin typeface="Bahnschrift" panose="020B0502040204020203" pitchFamily="34" charset="0"/>
              </a:rPr>
              <a:t>Around 37000 persons die in automobile accidents each year, with another 2.35 million wounded or incapacitated by car accidents. </a:t>
            </a:r>
          </a:p>
          <a:p>
            <a:pPr>
              <a:lnSpc>
                <a:spcPct val="150000"/>
              </a:lnSpc>
            </a:pPr>
            <a:r>
              <a:rPr lang="en" altLang="zh-TW" sz="1600" dirty="0">
                <a:latin typeface="Bahnschrift" panose="020B0502040204020203" pitchFamily="34" charset="0"/>
              </a:rPr>
              <a:t>Children under the age of 15 were responsible for 1600 deaths </a:t>
            </a:r>
          </a:p>
          <a:p>
            <a:pPr>
              <a:lnSpc>
                <a:spcPct val="150000"/>
              </a:lnSpc>
            </a:pPr>
            <a:r>
              <a:rPr lang="en" altLang="zh-TW" sz="1600" dirty="0">
                <a:latin typeface="Bahnschrift" panose="020B0502040204020203" pitchFamily="34" charset="0"/>
              </a:rPr>
              <a:t>While approximately 8000 persons between the ages of 16 and 20 were killed in automobile accidents. </a:t>
            </a:r>
          </a:p>
          <a:p>
            <a:pPr>
              <a:lnSpc>
                <a:spcPct val="150000"/>
              </a:lnSpc>
            </a:pPr>
            <a:r>
              <a:rPr lang="en" altLang="zh-TW" sz="1600" dirty="0">
                <a:latin typeface="Bahnschrift" panose="020B0502040204020203" pitchFamily="34" charset="0"/>
              </a:rPr>
              <a:t>As a result, vehicle accidents have become a societal hazard and one of the four leading causes of mortality in the metropolitan population. </a:t>
            </a:r>
          </a:p>
          <a:p>
            <a:pPr>
              <a:lnSpc>
                <a:spcPct val="150000"/>
              </a:lnSpc>
            </a:pPr>
            <a:r>
              <a:rPr lang="en" altLang="zh-TW" sz="1600" dirty="0">
                <a:latin typeface="Bahnschrift" panose="020B0502040204020203" pitchFamily="34" charset="0"/>
              </a:rPr>
              <a:t>We can take appropriate actions and better manage financial and human resources if we can identify the primary reasons for catastrophic accidents. </a:t>
            </a:r>
            <a:endParaRPr lang="zh-TW" altLang="en-US" sz="1600" dirty="0">
              <a:latin typeface="Bahnschrift" panose="020B0502040204020203" pitchFamily="34" charset="0"/>
            </a:endParaRPr>
          </a:p>
        </p:txBody>
      </p:sp>
      <p:grpSp>
        <p:nvGrpSpPr>
          <p:cNvPr id="12" name="Google Shape;271;p18">
            <a:extLst>
              <a:ext uri="{FF2B5EF4-FFF2-40B4-BE49-F238E27FC236}">
                <a16:creationId xmlns:a16="http://schemas.microsoft.com/office/drawing/2014/main" id="{63B45871-3E1A-B797-DF2C-033B02500ECF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FB6F7448-22ED-B83C-02AA-7ED3CF601C6C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3;p18">
              <a:extLst>
                <a:ext uri="{FF2B5EF4-FFF2-40B4-BE49-F238E27FC236}">
                  <a16:creationId xmlns:a16="http://schemas.microsoft.com/office/drawing/2014/main" id="{5E95A1C0-C6EA-66B2-7929-35743CA1106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4;p18">
              <a:extLst>
                <a:ext uri="{FF2B5EF4-FFF2-40B4-BE49-F238E27FC236}">
                  <a16:creationId xmlns:a16="http://schemas.microsoft.com/office/drawing/2014/main" id="{A4B88AAF-F378-25C9-EA53-9B1BD401EE5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;p18">
              <a:extLst>
                <a:ext uri="{FF2B5EF4-FFF2-40B4-BE49-F238E27FC236}">
                  <a16:creationId xmlns:a16="http://schemas.microsoft.com/office/drawing/2014/main" id="{898D27A7-B854-CD0C-23BC-42A1428B0B0B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6;p18">
              <a:extLst>
                <a:ext uri="{FF2B5EF4-FFF2-40B4-BE49-F238E27FC236}">
                  <a16:creationId xmlns:a16="http://schemas.microsoft.com/office/drawing/2014/main" id="{FC7912D3-6870-F9D5-C499-747433B25FA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7;p18">
              <a:extLst>
                <a:ext uri="{FF2B5EF4-FFF2-40B4-BE49-F238E27FC236}">
                  <a16:creationId xmlns:a16="http://schemas.microsoft.com/office/drawing/2014/main" id="{0611F418-974D-DB21-249B-79942C0302BC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;p18">
              <a:extLst>
                <a:ext uri="{FF2B5EF4-FFF2-40B4-BE49-F238E27FC236}">
                  <a16:creationId xmlns:a16="http://schemas.microsoft.com/office/drawing/2014/main" id="{27FC6753-43F2-111A-86D3-26DA8B7A0FD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27709" y="1373945"/>
            <a:ext cx="7525054" cy="337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250000"/>
              </a:lnSpc>
              <a:buSzPts val="2400"/>
            </a:pPr>
            <a:r>
              <a:rPr lang="en" sz="1600" dirty="0">
                <a:latin typeface="Bahnschrift" panose="020B0502040204020203" pitchFamily="34" charset="0"/>
              </a:rPr>
              <a:t>The goal of this paper is to conduct a statistical analysis of the data</a:t>
            </a:r>
          </a:p>
          <a:p>
            <a:pPr lvl="0" indent="-381000">
              <a:lnSpc>
                <a:spcPct val="250000"/>
              </a:lnSpc>
              <a:buSzPts val="2400"/>
            </a:pPr>
            <a:r>
              <a:rPr lang="en" sz="1600" dirty="0">
                <a:latin typeface="Bahnschrift" panose="020B0502040204020203" pitchFamily="34" charset="0"/>
              </a:rPr>
              <a:t>Investigate the states with the most accidents, investigate when accidents are most likely to occur and the weather conditions at the time of accidents</a:t>
            </a:r>
          </a:p>
          <a:p>
            <a:pPr lvl="0" indent="-381000">
              <a:lnSpc>
                <a:spcPct val="250000"/>
              </a:lnSpc>
              <a:buSzPts val="2400"/>
            </a:pPr>
            <a:r>
              <a:rPr lang="en" sz="1600" dirty="0">
                <a:latin typeface="Bahnschrift" panose="020B0502040204020203" pitchFamily="34" charset="0"/>
              </a:rPr>
              <a:t>Discover the factors influencing the occurrence and severity of accident</a:t>
            </a:r>
          </a:p>
          <a:p>
            <a:pPr lvl="0" indent="-381000">
              <a:lnSpc>
                <a:spcPct val="250000"/>
              </a:lnSpc>
              <a:buSzPts val="2400"/>
            </a:pPr>
            <a:r>
              <a:rPr lang="en" sz="1600" dirty="0">
                <a:latin typeface="Bahnschrift" panose="020B0502040204020203" pitchFamily="34" charset="0"/>
              </a:rPr>
              <a:t>The severity of the accident is predicted and evaluated.</a:t>
            </a:r>
            <a:endParaRPr sz="1600" dirty="0">
              <a:latin typeface="Bahnschrift" panose="020B0502040204020203" pitchFamily="34" charset="0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800" dirty="0">
                <a:latin typeface="Bahnschrift" panose="020B0502040204020203" pitchFamily="34" charset="0"/>
              </a:rPr>
              <a:t>Problem Statement</a:t>
            </a:r>
            <a:endParaRPr sz="28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TW" sz="2800" dirty="0">
                <a:latin typeface="Bahnschrift" panose="020B0502040204020203" pitchFamily="34" charset="0"/>
              </a:rPr>
              <a:t>Significance</a:t>
            </a:r>
            <a:endParaRPr sz="2800"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C4D85-E312-8A2D-72B6-7AC5ACBB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81" y="1545374"/>
            <a:ext cx="8525838" cy="3689566"/>
          </a:xfrm>
        </p:spPr>
        <p:txBody>
          <a:bodyPr/>
          <a:lstStyle/>
          <a:p>
            <a:pPr indent="-381000">
              <a:buSzPts val="2400"/>
            </a:pPr>
            <a:r>
              <a:rPr lang="en-US" altLang="zh-TW" sz="1600" dirty="0">
                <a:latin typeface="Bahnschrift" panose="020B0502040204020203" pitchFamily="34" charset="0"/>
              </a:rPr>
              <a:t>This research studies the current state of road accidents in the United States which we are going to focus on Virginia State</a:t>
            </a:r>
          </a:p>
          <a:p>
            <a:pPr indent="-381000">
              <a:buSzPts val="2400"/>
            </a:pPr>
            <a:r>
              <a:rPr lang="en-US" altLang="zh-TW" sz="1600" dirty="0">
                <a:latin typeface="Bahnschrift" panose="020B0502040204020203" pitchFamily="34" charset="0"/>
              </a:rPr>
              <a:t>Offers recommendations for reducing the number and severity of accidents based on several data parameters. </a:t>
            </a:r>
          </a:p>
          <a:p>
            <a:pPr indent="-381000">
              <a:buSzPts val="2400"/>
            </a:pPr>
            <a:r>
              <a:rPr lang="en-US" altLang="zh-TW" sz="1600" dirty="0">
                <a:latin typeface="Bahnschrift" panose="020B0502040204020203" pitchFamily="34" charset="0"/>
              </a:rPr>
              <a:t>Examine the distribution of accidents in the United States based on geography.</a:t>
            </a:r>
          </a:p>
          <a:p>
            <a:pPr indent="-381000">
              <a:buSzPts val="2400"/>
            </a:pPr>
            <a:r>
              <a:rPr lang="en-US" altLang="zh-TW" sz="1600" dirty="0">
                <a:latin typeface="Bahnschrift" panose="020B0502040204020203" pitchFamily="34" charset="0"/>
              </a:rPr>
              <a:t>The weather dimension is used to examine the diverse effects of various meteorological elements on severity. </a:t>
            </a:r>
          </a:p>
          <a:p>
            <a:pPr indent="-381000">
              <a:buSzPts val="2400"/>
            </a:pPr>
            <a:r>
              <a:rPr lang="en-US" altLang="zh-TW" sz="1600" dirty="0">
                <a:latin typeface="Bahnschrift" panose="020B0502040204020203" pitchFamily="34" charset="0"/>
              </a:rPr>
              <a:t>To evaluate and comprehend if current  accidents in the United States are rising or decreasing year by year</a:t>
            </a:r>
          </a:p>
          <a:p>
            <a:pPr indent="-381000">
              <a:buSzPts val="2400"/>
            </a:pPr>
            <a:r>
              <a:rPr lang="en-US" altLang="zh-TW" sz="1600" dirty="0">
                <a:latin typeface="Bahnschrift" panose="020B0502040204020203" pitchFamily="34" charset="0"/>
              </a:rPr>
              <a:t>Which period is the peak period during which traffic accidents are most likely to occur.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800" dirty="0">
                <a:latin typeface="Bahnschrift" panose="020B0502040204020203" pitchFamily="34" charset="0"/>
              </a:rPr>
              <a:t>Visualization</a:t>
            </a:r>
            <a:endParaRPr sz="2800" dirty="0">
              <a:latin typeface="Bahnschrift" panose="020B0502040204020203" pitchFamily="34" charset="0"/>
            </a:endParaRPr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8" name="Google Shape;1056;p46">
            <a:extLst>
              <a:ext uri="{FF2B5EF4-FFF2-40B4-BE49-F238E27FC236}">
                <a16:creationId xmlns:a16="http://schemas.microsoft.com/office/drawing/2014/main" id="{085D179C-A96A-5BD9-83C7-C95412E8E1C1}"/>
              </a:ext>
            </a:extLst>
          </p:cNvPr>
          <p:cNvGrpSpPr/>
          <p:nvPr/>
        </p:nvGrpSpPr>
        <p:grpSpPr>
          <a:xfrm>
            <a:off x="353510" y="654825"/>
            <a:ext cx="333035" cy="241699"/>
            <a:chOff x="3932350" y="3714775"/>
            <a:chExt cx="439650" cy="319075"/>
          </a:xfrm>
        </p:grpSpPr>
        <p:sp>
          <p:nvSpPr>
            <p:cNvPr id="19" name="Google Shape;1057;p46">
              <a:extLst>
                <a:ext uri="{FF2B5EF4-FFF2-40B4-BE49-F238E27FC236}">
                  <a16:creationId xmlns:a16="http://schemas.microsoft.com/office/drawing/2014/main" id="{EA5A630B-DB6E-78DD-4D36-BD28FE02E2D1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8;p46">
              <a:extLst>
                <a:ext uri="{FF2B5EF4-FFF2-40B4-BE49-F238E27FC236}">
                  <a16:creationId xmlns:a16="http://schemas.microsoft.com/office/drawing/2014/main" id="{F2035955-AEFE-B60A-E812-293B14CB3AA0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9;p46">
              <a:extLst>
                <a:ext uri="{FF2B5EF4-FFF2-40B4-BE49-F238E27FC236}">
                  <a16:creationId xmlns:a16="http://schemas.microsoft.com/office/drawing/2014/main" id="{8638B340-5A19-D7F1-F3FC-FDD23B38637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0;p46">
              <a:extLst>
                <a:ext uri="{FF2B5EF4-FFF2-40B4-BE49-F238E27FC236}">
                  <a16:creationId xmlns:a16="http://schemas.microsoft.com/office/drawing/2014/main" id="{D91B2B4A-B02B-76C4-978C-690E35B2BDF2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46">
              <a:extLst>
                <a:ext uri="{FF2B5EF4-FFF2-40B4-BE49-F238E27FC236}">
                  <a16:creationId xmlns:a16="http://schemas.microsoft.com/office/drawing/2014/main" id="{35A4216C-88BA-9C2B-FF57-BB4B88D90439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DCF3AA-9E6C-29F3-F462-0D9757FBA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0" y="1365995"/>
            <a:ext cx="3198375" cy="17506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2F3842-3C9A-0AD4-296D-0F6E7713A857}"/>
              </a:ext>
            </a:extLst>
          </p:cNvPr>
          <p:cNvSpPr txBox="1"/>
          <p:nvPr/>
        </p:nvSpPr>
        <p:spPr>
          <a:xfrm>
            <a:off x="3757174" y="1365995"/>
            <a:ext cx="4845305" cy="384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From the map, we see that California is recorded to be the highest accident-prone state </a:t>
            </a: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The top ten states have the highest number of auto accidents. </a:t>
            </a: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The top three states with the most accidents are California, Florida, and South Carolina, all of which are at the top of the US in terms of population and GDP. </a:t>
            </a: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The expansion of traffic will be fueled by the economy's prosperity, and the likelihood of traffic accidents will rise as well.</a:t>
            </a:r>
            <a:endParaRPr lang="zh-TW" altLang="zh-TW" dirty="0">
              <a:latin typeface="Bahnschrift" panose="020B0502040204020203" pitchFamily="34" charset="0"/>
            </a:endParaRPr>
          </a:p>
        </p:txBody>
      </p:sp>
      <p:pic>
        <p:nvPicPr>
          <p:cNvPr id="12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FB127BFA-0C4F-75C5-03FD-EBBB35EA81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1" y="3233760"/>
            <a:ext cx="3099816" cy="1808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19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800" dirty="0">
                <a:latin typeface="Bahnschrift" panose="020B0502040204020203" pitchFamily="34" charset="0"/>
              </a:rPr>
              <a:t>Visualization</a:t>
            </a:r>
            <a:endParaRPr sz="2800" dirty="0">
              <a:latin typeface="Bahnschrift" panose="020B0502040204020203" pitchFamily="34" charset="0"/>
            </a:endParaRPr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8" name="Google Shape;1056;p46">
            <a:extLst>
              <a:ext uri="{FF2B5EF4-FFF2-40B4-BE49-F238E27FC236}">
                <a16:creationId xmlns:a16="http://schemas.microsoft.com/office/drawing/2014/main" id="{085D179C-A96A-5BD9-83C7-C95412E8E1C1}"/>
              </a:ext>
            </a:extLst>
          </p:cNvPr>
          <p:cNvGrpSpPr/>
          <p:nvPr/>
        </p:nvGrpSpPr>
        <p:grpSpPr>
          <a:xfrm>
            <a:off x="353510" y="654825"/>
            <a:ext cx="333035" cy="241699"/>
            <a:chOff x="3932350" y="3714775"/>
            <a:chExt cx="439650" cy="319075"/>
          </a:xfrm>
        </p:grpSpPr>
        <p:sp>
          <p:nvSpPr>
            <p:cNvPr id="19" name="Google Shape;1057;p46">
              <a:extLst>
                <a:ext uri="{FF2B5EF4-FFF2-40B4-BE49-F238E27FC236}">
                  <a16:creationId xmlns:a16="http://schemas.microsoft.com/office/drawing/2014/main" id="{EA5A630B-DB6E-78DD-4D36-BD28FE02E2D1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8;p46">
              <a:extLst>
                <a:ext uri="{FF2B5EF4-FFF2-40B4-BE49-F238E27FC236}">
                  <a16:creationId xmlns:a16="http://schemas.microsoft.com/office/drawing/2014/main" id="{F2035955-AEFE-B60A-E812-293B14CB3AA0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9;p46">
              <a:extLst>
                <a:ext uri="{FF2B5EF4-FFF2-40B4-BE49-F238E27FC236}">
                  <a16:creationId xmlns:a16="http://schemas.microsoft.com/office/drawing/2014/main" id="{8638B340-5A19-D7F1-F3FC-FDD23B38637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0;p46">
              <a:extLst>
                <a:ext uri="{FF2B5EF4-FFF2-40B4-BE49-F238E27FC236}">
                  <a16:creationId xmlns:a16="http://schemas.microsoft.com/office/drawing/2014/main" id="{D91B2B4A-B02B-76C4-978C-690E35B2BDF2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46">
              <a:extLst>
                <a:ext uri="{FF2B5EF4-FFF2-40B4-BE49-F238E27FC236}">
                  <a16:creationId xmlns:a16="http://schemas.microsoft.com/office/drawing/2014/main" id="{35A4216C-88BA-9C2B-FF57-BB4B88D90439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F2F15DE3-DAB8-B8E8-3056-401938F70D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3" y="3509439"/>
            <a:ext cx="3044952" cy="163406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81C5C4-3E2F-1DDA-0697-E2FB6E462F79}"/>
              </a:ext>
            </a:extLst>
          </p:cNvPr>
          <p:cNvSpPr txBox="1"/>
          <p:nvPr/>
        </p:nvSpPr>
        <p:spPr>
          <a:xfrm>
            <a:off x="3443475" y="3389174"/>
            <a:ext cx="5014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81000"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The higher the number of accidents in the morning peak, the greater the traffic flow</a:t>
            </a:r>
          </a:p>
          <a:p>
            <a:pPr marL="457200" indent="-381000"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The evening peak comes to an end, the serious accident rate continues to rise, reaching a peak at 17:00 and then gradually decreasing</a:t>
            </a:r>
          </a:p>
          <a:p>
            <a:pPr marL="457200" indent="-381000"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It is speculated that this is due to fatigue driving after normal working hours. </a:t>
            </a:r>
          </a:p>
        </p:txBody>
      </p:sp>
      <p:pic>
        <p:nvPicPr>
          <p:cNvPr id="13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8BEB8B9B-8101-A408-F2B6-928016257D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0" y="1496977"/>
            <a:ext cx="2634969" cy="193651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426FD0-8FBB-F089-D4B5-485EBE1E7759}"/>
              </a:ext>
            </a:extLst>
          </p:cNvPr>
          <p:cNvSpPr txBox="1"/>
          <p:nvPr/>
        </p:nvSpPr>
        <p:spPr>
          <a:xfrm>
            <a:off x="3443475" y="1418402"/>
            <a:ext cx="5522518" cy="159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sz="1200" dirty="0">
                <a:latin typeface="Bahnschrift" panose="020B0502040204020203" pitchFamily="34" charset="0"/>
              </a:rPr>
              <a:t>The bar chart displayed the top ten weather conditions at the time of the accident. </a:t>
            </a: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sz="1200" dirty="0">
                <a:latin typeface="Bahnschrift" panose="020B0502040204020203" pitchFamily="34" charset="0"/>
              </a:rPr>
              <a:t>We can observe that the majority of accidents have a severity of 2</a:t>
            </a: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sz="1200" dirty="0">
                <a:latin typeface="Bahnschrift" panose="020B0502040204020203" pitchFamily="34" charset="0"/>
              </a:rPr>
              <a:t>The majority of accidents occur in "Clear" weather conditions, and that the total number of accidents exceeds 1,200,000.</a:t>
            </a:r>
            <a:endParaRPr lang="zh-TW" altLang="zh-TW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3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800" dirty="0">
                <a:latin typeface="Bahnschrift" panose="020B0502040204020203" pitchFamily="34" charset="0"/>
              </a:rPr>
              <a:t>Visualization</a:t>
            </a:r>
            <a:endParaRPr sz="2800" dirty="0">
              <a:latin typeface="Bahnschrift" panose="020B0502040204020203" pitchFamily="34" charset="0"/>
            </a:endParaRPr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8" name="Google Shape;1056;p46">
            <a:extLst>
              <a:ext uri="{FF2B5EF4-FFF2-40B4-BE49-F238E27FC236}">
                <a16:creationId xmlns:a16="http://schemas.microsoft.com/office/drawing/2014/main" id="{085D179C-A96A-5BD9-83C7-C95412E8E1C1}"/>
              </a:ext>
            </a:extLst>
          </p:cNvPr>
          <p:cNvGrpSpPr/>
          <p:nvPr/>
        </p:nvGrpSpPr>
        <p:grpSpPr>
          <a:xfrm>
            <a:off x="353510" y="654825"/>
            <a:ext cx="333035" cy="241699"/>
            <a:chOff x="3932350" y="3714775"/>
            <a:chExt cx="439650" cy="319075"/>
          </a:xfrm>
        </p:grpSpPr>
        <p:sp>
          <p:nvSpPr>
            <p:cNvPr id="19" name="Google Shape;1057;p46">
              <a:extLst>
                <a:ext uri="{FF2B5EF4-FFF2-40B4-BE49-F238E27FC236}">
                  <a16:creationId xmlns:a16="http://schemas.microsoft.com/office/drawing/2014/main" id="{EA5A630B-DB6E-78DD-4D36-BD28FE02E2D1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8;p46">
              <a:extLst>
                <a:ext uri="{FF2B5EF4-FFF2-40B4-BE49-F238E27FC236}">
                  <a16:creationId xmlns:a16="http://schemas.microsoft.com/office/drawing/2014/main" id="{F2035955-AEFE-B60A-E812-293B14CB3AA0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9;p46">
              <a:extLst>
                <a:ext uri="{FF2B5EF4-FFF2-40B4-BE49-F238E27FC236}">
                  <a16:creationId xmlns:a16="http://schemas.microsoft.com/office/drawing/2014/main" id="{8638B340-5A19-D7F1-F3FC-FDD23B38637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0;p46">
              <a:extLst>
                <a:ext uri="{FF2B5EF4-FFF2-40B4-BE49-F238E27FC236}">
                  <a16:creationId xmlns:a16="http://schemas.microsoft.com/office/drawing/2014/main" id="{D91B2B4A-B02B-76C4-978C-690E35B2BDF2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46">
              <a:extLst>
                <a:ext uri="{FF2B5EF4-FFF2-40B4-BE49-F238E27FC236}">
                  <a16:creationId xmlns:a16="http://schemas.microsoft.com/office/drawing/2014/main" id="{35A4216C-88BA-9C2B-FF57-BB4B88D90439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11" descr="Chart&#10;&#10;Description automatically generated">
            <a:extLst>
              <a:ext uri="{FF2B5EF4-FFF2-40B4-BE49-F238E27FC236}">
                <a16:creationId xmlns:a16="http://schemas.microsoft.com/office/drawing/2014/main" id="{76DD0F25-8EBD-BB31-45C1-38EFE892E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" y="1492759"/>
            <a:ext cx="3429000" cy="157406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E5CE17-FC07-01B6-B770-72DC63AF9050}"/>
              </a:ext>
            </a:extLst>
          </p:cNvPr>
          <p:cNvSpPr txBox="1"/>
          <p:nvPr/>
        </p:nvSpPr>
        <p:spPr>
          <a:xfrm>
            <a:off x="4294644" y="1492759"/>
            <a:ext cx="4584180" cy="359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Considering the climate conditions such as temperature and pressure</a:t>
            </a: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All the severity 2 is more when the pressure is between 29.5 and 30.5</a:t>
            </a: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Found that other severities are recorded to be more at that particular pressure point.</a:t>
            </a: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-US" altLang="zh-TW" dirty="0">
                <a:latin typeface="Bahnschrift" panose="020B0502040204020203" pitchFamily="34" charset="0"/>
              </a:rPr>
              <a:t>Considering temperature as a factor, severity 2 is highest when the temperature is recorded between 40F and 80F</a:t>
            </a:r>
            <a:endParaRPr lang="zh-TW" altLang="zh-TW" dirty="0">
              <a:latin typeface="Bahnschrift" panose="020B0502040204020203" pitchFamily="34" charset="0"/>
            </a:endParaRP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endParaRPr lang="zh-TW" altLang="zh-TW" dirty="0">
              <a:latin typeface="Bahnschrift" panose="020B0502040204020203" pitchFamily="34" charset="0"/>
            </a:endParaRPr>
          </a:p>
        </p:txBody>
      </p: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E8EC304-F321-837B-E893-6057FF2D92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" y="3101960"/>
            <a:ext cx="3629605" cy="16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9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VA accident Analytics</a:t>
            </a:r>
            <a:endParaRPr sz="2800" dirty="0">
              <a:latin typeface="Bahnschrift" panose="020B0502040204020203" pitchFamily="34" charset="0"/>
            </a:endParaRPr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1" name="Google Shape;288;p19">
            <a:extLst>
              <a:ext uri="{FF2B5EF4-FFF2-40B4-BE49-F238E27FC236}">
                <a16:creationId xmlns:a16="http://schemas.microsoft.com/office/drawing/2014/main" id="{188DEC40-BACB-E576-6C12-46B5227B2226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2" name="Google Shape;289;p19">
              <a:extLst>
                <a:ext uri="{FF2B5EF4-FFF2-40B4-BE49-F238E27FC236}">
                  <a16:creationId xmlns:a16="http://schemas.microsoft.com/office/drawing/2014/main" id="{8535D22F-6D53-B941-5519-6B90CF3129D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0;p19">
              <a:extLst>
                <a:ext uri="{FF2B5EF4-FFF2-40B4-BE49-F238E27FC236}">
                  <a16:creationId xmlns:a16="http://schemas.microsoft.com/office/drawing/2014/main" id="{09C28037-0F7D-DF15-486D-619256A095F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1;p19">
              <a:extLst>
                <a:ext uri="{FF2B5EF4-FFF2-40B4-BE49-F238E27FC236}">
                  <a16:creationId xmlns:a16="http://schemas.microsoft.com/office/drawing/2014/main" id="{5E8C28E1-7B54-477F-633E-A61F65F2720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2;p19">
              <a:extLst>
                <a:ext uri="{FF2B5EF4-FFF2-40B4-BE49-F238E27FC236}">
                  <a16:creationId xmlns:a16="http://schemas.microsoft.com/office/drawing/2014/main" id="{614D7BA1-462E-A347-086E-E9A91A5E5AFB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3;p19">
              <a:extLst>
                <a:ext uri="{FF2B5EF4-FFF2-40B4-BE49-F238E27FC236}">
                  <a16:creationId xmlns:a16="http://schemas.microsoft.com/office/drawing/2014/main" id="{DE0A6C8B-31AA-A388-5205-54B24BA8DC4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4;p19">
              <a:extLst>
                <a:ext uri="{FF2B5EF4-FFF2-40B4-BE49-F238E27FC236}">
                  <a16:creationId xmlns:a16="http://schemas.microsoft.com/office/drawing/2014/main" id="{CE8C6CA9-FDF4-02D2-2446-C1F76E683212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5;p19">
              <a:extLst>
                <a:ext uri="{FF2B5EF4-FFF2-40B4-BE49-F238E27FC236}">
                  <a16:creationId xmlns:a16="http://schemas.microsoft.com/office/drawing/2014/main" id="{ABA76949-8491-7374-48EA-7B398DC6D141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4DDC71BD-32B0-D070-BDEA-595E1B72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81" y="1339509"/>
            <a:ext cx="4464087" cy="3296991"/>
          </a:xfrm>
        </p:spPr>
        <p:txBody>
          <a:bodyPr/>
          <a:lstStyle/>
          <a:p>
            <a:pPr indent="-381000">
              <a:buSzPts val="2400"/>
            </a:pPr>
            <a:r>
              <a:rPr lang="en-US" altLang="zh-TW" sz="1600" dirty="0">
                <a:latin typeface="Bahnschrift" panose="020B0502040204020203" pitchFamily="34" charset="0"/>
              </a:rPr>
              <a:t>There were 128,172 events in 2019, with 65,708 injuries and 827 fatalities. However, there were 105,600 accidents in 2020, resulting in 52,668 injuries and 847 fatalities. </a:t>
            </a:r>
          </a:p>
          <a:p>
            <a:pPr indent="-381000">
              <a:buSzPts val="2400"/>
            </a:pPr>
            <a:r>
              <a:rPr lang="en-US" altLang="zh-TW" sz="1600" dirty="0">
                <a:latin typeface="Bahnschrift" panose="020B0502040204020203" pitchFamily="34" charset="0"/>
              </a:rPr>
              <a:t>However, the number of collisions on Virginia's roadways fell in 2020, while road deaths increased to the highest level in more than a decade. </a:t>
            </a:r>
          </a:p>
          <a:p>
            <a:pPr indent="-381000">
              <a:buSzPts val="2400"/>
            </a:pPr>
            <a:r>
              <a:rPr lang="en-US" altLang="zh-TW" sz="1600" dirty="0">
                <a:latin typeface="Bahnschrift" panose="020B0502040204020203" pitchFamily="34" charset="0"/>
              </a:rPr>
              <a:t>There will be a 2.4 percent rise in accident deaths in 2020 compared to 2019, while speed-related fatalities would climb by 16.3 percent compared to last year. </a:t>
            </a:r>
          </a:p>
        </p:txBody>
      </p:sp>
      <p:pic>
        <p:nvPicPr>
          <p:cNvPr id="26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E10FC592-CC63-FE07-0322-5F3889F1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68" y="1428160"/>
            <a:ext cx="4156472" cy="295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26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TW" sz="2800" dirty="0">
                <a:latin typeface="Bahnschrift" panose="020B0502040204020203" pitchFamily="34" charset="0"/>
              </a:rPr>
              <a:t>Model Result</a:t>
            </a:r>
            <a:endParaRPr sz="2800" dirty="0"/>
          </a:p>
        </p:txBody>
      </p:sp>
      <p:sp>
        <p:nvSpPr>
          <p:cNvPr id="564" name="Google Shape;564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2" name="Google Shape;271;p18">
            <a:extLst>
              <a:ext uri="{FF2B5EF4-FFF2-40B4-BE49-F238E27FC236}">
                <a16:creationId xmlns:a16="http://schemas.microsoft.com/office/drawing/2014/main" id="{522ED302-89E1-5F9C-7065-EB11AE923A16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3" name="Google Shape;272;p18">
              <a:extLst>
                <a:ext uri="{FF2B5EF4-FFF2-40B4-BE49-F238E27FC236}">
                  <a16:creationId xmlns:a16="http://schemas.microsoft.com/office/drawing/2014/main" id="{DA8B5A72-0598-14A6-ADEC-1811D9C3FD0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3;p18">
              <a:extLst>
                <a:ext uri="{FF2B5EF4-FFF2-40B4-BE49-F238E27FC236}">
                  <a16:creationId xmlns:a16="http://schemas.microsoft.com/office/drawing/2014/main" id="{FC28FE92-0439-52B3-3B0B-D1647C2FEB8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4;p18">
              <a:extLst>
                <a:ext uri="{FF2B5EF4-FFF2-40B4-BE49-F238E27FC236}">
                  <a16:creationId xmlns:a16="http://schemas.microsoft.com/office/drawing/2014/main" id="{5BB3213F-2F9A-F642-5500-DD054C6B9A3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5;p18">
              <a:extLst>
                <a:ext uri="{FF2B5EF4-FFF2-40B4-BE49-F238E27FC236}">
                  <a16:creationId xmlns:a16="http://schemas.microsoft.com/office/drawing/2014/main" id="{86DDFA4B-8467-BF4E-9364-CD78C7C58BBE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6;p18">
              <a:extLst>
                <a:ext uri="{FF2B5EF4-FFF2-40B4-BE49-F238E27FC236}">
                  <a16:creationId xmlns:a16="http://schemas.microsoft.com/office/drawing/2014/main" id="{F2D6DB9A-F499-8B6D-CDFD-3EAD010465E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7;p18">
              <a:extLst>
                <a:ext uri="{FF2B5EF4-FFF2-40B4-BE49-F238E27FC236}">
                  <a16:creationId xmlns:a16="http://schemas.microsoft.com/office/drawing/2014/main" id="{FE5C914D-0D03-076F-49CA-57F9A98A6701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;p18">
              <a:extLst>
                <a:ext uri="{FF2B5EF4-FFF2-40B4-BE49-F238E27FC236}">
                  <a16:creationId xmlns:a16="http://schemas.microsoft.com/office/drawing/2014/main" id="{69261F94-432D-06AE-0FD7-5BDA749F57C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810B5FE-520F-0DB3-C10B-D57250174841}"/>
              </a:ext>
            </a:extLst>
          </p:cNvPr>
          <p:cNvSpPr txBox="1"/>
          <p:nvPr/>
        </p:nvSpPr>
        <p:spPr>
          <a:xfrm>
            <a:off x="106913" y="1388620"/>
            <a:ext cx="584583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81000"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" altLang="zh-TW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  <a:sym typeface="Roboto Condensed Light"/>
              </a:rPr>
              <a:t>By building a model using logistic regression, KNN, and random forests, and compare the results to see which model can predict the severity of a vehicle accident better. </a:t>
            </a:r>
          </a:p>
          <a:p>
            <a:pPr marL="457200" indent="-381000">
              <a:spcBef>
                <a:spcPts val="600"/>
              </a:spcBef>
              <a:buClr>
                <a:schemeClr val="accent4"/>
              </a:buClr>
              <a:buSzPts val="2400"/>
              <a:buFont typeface="Roboto Condensed Light"/>
              <a:buChar char="▰"/>
            </a:pPr>
            <a:r>
              <a:rPr lang="en" altLang="zh-TW" dirty="0">
                <a:solidFill>
                  <a:schemeClr val="dk1"/>
                </a:solidFill>
                <a:latin typeface="Bahnschrift" panose="020B0502040204020203" pitchFamily="34" charset="0"/>
                <a:cs typeface="Roboto Condensed Light"/>
              </a:rPr>
              <a:t>We discovered that the random forest has the best outcomes after analyzing and comparing the results of the three models using the accuracy, ROC, and PR curves.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697B86E-80AA-8744-D854-66D5D64A0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4547"/>
              </p:ext>
            </p:extLst>
          </p:nvPr>
        </p:nvGraphicFramePr>
        <p:xfrm>
          <a:off x="5914604" y="1359753"/>
          <a:ext cx="3190796" cy="1354993"/>
        </p:xfrm>
        <a:graphic>
          <a:graphicData uri="http://schemas.openxmlformats.org/drawingml/2006/table">
            <a:tbl>
              <a:tblPr firstRow="1" firstCol="1" bandRow="1">
                <a:tableStyleId>{E27665BA-8202-44FC-AD62-C9F0E3EA811A}</a:tableStyleId>
              </a:tblPr>
              <a:tblGrid>
                <a:gridCol w="797699">
                  <a:extLst>
                    <a:ext uri="{9D8B030D-6E8A-4147-A177-3AD203B41FA5}">
                      <a16:colId xmlns:a16="http://schemas.microsoft.com/office/drawing/2014/main" val="1584019274"/>
                    </a:ext>
                  </a:extLst>
                </a:gridCol>
                <a:gridCol w="797699">
                  <a:extLst>
                    <a:ext uri="{9D8B030D-6E8A-4147-A177-3AD203B41FA5}">
                      <a16:colId xmlns:a16="http://schemas.microsoft.com/office/drawing/2014/main" val="4073297040"/>
                    </a:ext>
                  </a:extLst>
                </a:gridCol>
                <a:gridCol w="797699">
                  <a:extLst>
                    <a:ext uri="{9D8B030D-6E8A-4147-A177-3AD203B41FA5}">
                      <a16:colId xmlns:a16="http://schemas.microsoft.com/office/drawing/2014/main" val="1562695006"/>
                    </a:ext>
                  </a:extLst>
                </a:gridCol>
                <a:gridCol w="797699">
                  <a:extLst>
                    <a:ext uri="{9D8B030D-6E8A-4147-A177-3AD203B41FA5}">
                      <a16:colId xmlns:a16="http://schemas.microsoft.com/office/drawing/2014/main" val="3031586155"/>
                    </a:ext>
                  </a:extLst>
                </a:gridCol>
              </a:tblGrid>
              <a:tr h="52892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Model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Logistic Regression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KNN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Random Forest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819446"/>
                  </a:ext>
                </a:extLst>
              </a:tr>
              <a:tr h="206517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Accuracy</a:t>
                      </a:r>
                      <a:endParaRPr lang="zh-TW" sz="1200" kern="1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0.71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0.85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0.88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0004821"/>
                  </a:ext>
                </a:extLst>
              </a:tr>
              <a:tr h="206517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Precision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0.29</a:t>
                      </a:r>
                      <a:endParaRPr lang="zh-TW" sz="1200" kern="1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0.59</a:t>
                      </a:r>
                      <a:endParaRPr lang="zh-TW" sz="1200" kern="1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0.88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4331240"/>
                  </a:ext>
                </a:extLst>
              </a:tr>
              <a:tr h="206517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Recall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0.28</a:t>
                      </a:r>
                      <a:endParaRPr lang="zh-TW" sz="1200" kern="1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0.47</a:t>
                      </a:r>
                      <a:endParaRPr lang="zh-TW" sz="1200" kern="1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0.62</a:t>
                      </a:r>
                      <a:endParaRPr lang="zh-TW" sz="1200" kern="1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2277895"/>
                  </a:ext>
                </a:extLst>
              </a:tr>
              <a:tr h="206517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F1-score</a:t>
                      </a:r>
                      <a:endParaRPr lang="zh-TW" sz="1200" kern="1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0.26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0.49</a:t>
                      </a:r>
                      <a:endParaRPr lang="zh-TW" sz="1200" kern="1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0.69</a:t>
                      </a:r>
                      <a:endParaRPr lang="zh-TW" sz="12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6600739"/>
                  </a:ext>
                </a:extLst>
              </a:tr>
            </a:tbl>
          </a:graphicData>
        </a:graphic>
      </p:graphicFrame>
      <p:pic>
        <p:nvPicPr>
          <p:cNvPr id="14" name="圖片 13" descr="一張含有 文字, 地圖 的圖片&#10;&#10;自動產生的描述">
            <a:extLst>
              <a:ext uri="{FF2B5EF4-FFF2-40B4-BE49-F238E27FC236}">
                <a16:creationId xmlns:a16="http://schemas.microsoft.com/office/drawing/2014/main" id="{F15D983A-DEE9-E2CD-9160-ACEDD93F99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47" y="3398564"/>
            <a:ext cx="2806126" cy="1553536"/>
          </a:xfrm>
          <a:prstGeom prst="rect">
            <a:avLst/>
          </a:prstGeom>
        </p:spPr>
      </p:pic>
      <p:pic>
        <p:nvPicPr>
          <p:cNvPr id="15" name="圖片 1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55C6034E-92FC-FDF1-33A7-D385A50C06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" y="2751275"/>
            <a:ext cx="2716745" cy="150405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BC68368-A831-C926-F33D-BA49E7C6A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473" y="2778179"/>
            <a:ext cx="3368644" cy="2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921</Words>
  <Application>Microsoft Macintosh PowerPoint</Application>
  <PresentationFormat>如螢幕大小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Roboto</vt:lpstr>
      <vt:lpstr>Bahnschrift</vt:lpstr>
      <vt:lpstr>Calibri</vt:lpstr>
      <vt:lpstr>Arial</vt:lpstr>
      <vt:lpstr>Arvo</vt:lpstr>
      <vt:lpstr>Wingdings</vt:lpstr>
      <vt:lpstr>Roboto Condensed</vt:lpstr>
      <vt:lpstr>Roboto Condensed Light</vt:lpstr>
      <vt:lpstr>新細明體</vt:lpstr>
      <vt:lpstr>Salerio template</vt:lpstr>
      <vt:lpstr>Accident analysis and severity prediction of road accidents in the United States using machine learning algorithms</vt:lpstr>
      <vt:lpstr>Introduction</vt:lpstr>
      <vt:lpstr>Problem Statement</vt:lpstr>
      <vt:lpstr>Significance</vt:lpstr>
      <vt:lpstr>Visualization</vt:lpstr>
      <vt:lpstr>Visualization</vt:lpstr>
      <vt:lpstr>Visualization</vt:lpstr>
      <vt:lpstr>VA accident Analytics</vt:lpstr>
      <vt:lpstr>Model Result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Yen-ling Chao</cp:lastModifiedBy>
  <cp:revision>50</cp:revision>
  <dcterms:modified xsi:type="dcterms:W3CDTF">2022-05-13T19:35:19Z</dcterms:modified>
</cp:coreProperties>
</file>