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8"/>
  </p:notesMasterIdLst>
  <p:sldIdLst>
    <p:sldId id="307" r:id="rId3"/>
    <p:sldId id="308" r:id="rId4"/>
    <p:sldId id="331" r:id="rId5"/>
    <p:sldId id="258" r:id="rId6"/>
    <p:sldId id="321" r:id="rId7"/>
    <p:sldId id="301" r:id="rId8"/>
    <p:sldId id="330" r:id="rId9"/>
    <p:sldId id="329" r:id="rId10"/>
    <p:sldId id="275" r:id="rId11"/>
    <p:sldId id="328" r:id="rId12"/>
    <p:sldId id="306" r:id="rId13"/>
    <p:sldId id="322" r:id="rId14"/>
    <p:sldId id="323" r:id="rId15"/>
    <p:sldId id="324" r:id="rId16"/>
    <p:sldId id="31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rma, Akshay" initials="SA" lastIdx="1" clrIdx="0">
    <p:extLst>
      <p:ext uri="{19B8F6BF-5375-455C-9EA6-DF929625EA0E}">
        <p15:presenceInfo xmlns:p15="http://schemas.microsoft.com/office/powerpoint/2012/main" userId="S-1-5-21-1531082355-734649621-3782574898-26961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58" autoAdjust="0"/>
    <p:restoredTop sz="94660"/>
  </p:normalViewPr>
  <p:slideViewPr>
    <p:cSldViewPr>
      <p:cViewPr varScale="1">
        <p:scale>
          <a:sx n="81" d="100"/>
          <a:sy n="81" d="100"/>
        </p:scale>
        <p:origin x="93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9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8/4/2018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8/4/2018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8/4/2018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8/4/2018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8/4/2018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8/4/2018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8/4/2018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8/4/2018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8/4/2018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8/4/2018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8/4/2018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August 4,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ObjectRepository.xls" TargetMode="External"/><Relationship Id="rId2" Type="http://schemas.openxmlformats.org/officeDocument/2006/relationships/hyperlink" Target="DEFECT%20REPORT.xlsx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TestCaseFinal.xlsx" TargetMode="External"/><Relationship Id="rId4" Type="http://schemas.openxmlformats.org/officeDocument/2006/relationships/hyperlink" Target="Data_Sheet.xl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opencart.com/index.php?route=common/home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1219200" y="1699370"/>
            <a:ext cx="82851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4400" b="1" dirty="0" smtClean="0">
                <a:solidFill>
                  <a:schemeClr val="bg1"/>
                </a:solidFill>
                <a:latin typeface="Candara" pitchFamily="34" charset="0"/>
              </a:rPr>
              <a:t>OpenCart – Home and Login</a:t>
            </a:r>
            <a:endParaRPr lang="en-US" sz="4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Test Case Effectiveness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285860"/>
            <a:ext cx="8324880" cy="5072098"/>
          </a:xfrm>
        </p:spPr>
        <p:txBody>
          <a:bodyPr>
            <a:no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Software Test Efficiency is number of test cases executed divided by unit of time (generally per hour).</a:t>
            </a: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Test Efficiency test the amount of code and testing resources required by a program to perform a particular function.</a:t>
            </a:r>
          </a:p>
          <a:p>
            <a:pPr marL="457200" indent="-457200" algn="l">
              <a:buClr>
                <a:schemeClr val="tx1"/>
              </a:buClr>
            </a:pP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Some formulas to calculate 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Software Test Efficiency</a:t>
            </a: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 (for different factors):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457200" indent="-457200" algn="l">
              <a:buClrTx/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Test efficiency </a:t>
            </a: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= (total number of defects found in unit + integration + system) / (total number of defects found in unit + integration + system + User acceptance testing)</a:t>
            </a: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457200" indent="-457200" algn="l">
              <a:buClrTx/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Testing Efficiency </a:t>
            </a: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= (No. of defects Resolved / Total No. of Defects Submitted)* 100</a:t>
            </a:r>
          </a:p>
          <a:p>
            <a:pPr marL="457200" indent="-457200" algn="l">
              <a:buFont typeface="+mj-lt"/>
              <a:buAutoNum type="arabicPeriod"/>
            </a:pP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buClrTx/>
              <a:buFont typeface="Arial" pitchFamily="34" charset="0"/>
              <a:buChar char="•"/>
            </a:pP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Software Test Effectiveness: Software Test Effectiveness covers three aspects: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- How much the customer's requirements are satisfied by the system.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- How well the customer specifications are achieved by the system.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- How much effort is put in developing the system.</a:t>
            </a:r>
            <a:r>
              <a:rPr lang="en-IN" dirty="0" smtClean="0">
                <a:cs typeface="Arial" panose="020B0604020202020204" pitchFamily="34" charset="0"/>
              </a:rPr>
              <a:t/>
            </a:r>
            <a:br>
              <a:rPr lang="en-IN" dirty="0" smtClean="0">
                <a:cs typeface="Arial" panose="020B0604020202020204" pitchFamily="34" charset="0"/>
              </a:rPr>
            </a:br>
            <a:endParaRPr lang="en-US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00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Test case passed efficiency -&gt;     		49.09 %  80.59%</a:t>
            </a:r>
            <a:br>
              <a:rPr lang="en-US" b="0" dirty="0" smtClean="0">
                <a:solidFill>
                  <a:schemeClr val="tx1"/>
                </a:solidFill>
              </a:rPr>
            </a:b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Test case fail efficiency -&gt;            		50.90% 19.40%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Test case automated efficiency -&gt; 		 98.14% </a:t>
            </a:r>
            <a:br>
              <a:rPr lang="en-US" b="0" dirty="0" smtClean="0">
                <a:solidFill>
                  <a:schemeClr val="tx1"/>
                </a:solidFill>
              </a:rPr>
            </a:b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Test case non automated efficiency-&gt;	 01.85%</a:t>
            </a:r>
          </a:p>
          <a:p>
            <a:pPr marL="0" indent="0">
              <a:buNone/>
            </a:pPr>
            <a:endParaRPr lang="en-US" b="0" dirty="0" smtClean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152400"/>
            <a:ext cx="80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Candara" panose="020E0502030303020204" pitchFamily="34" charset="0"/>
              </a:rPr>
              <a:t>Test Case Efficiency </a:t>
            </a:r>
            <a:endParaRPr lang="en-IN" sz="24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70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Object Repository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endParaRPr lang="en-US" b="0" dirty="0" smtClean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Object </a:t>
            </a:r>
            <a:r>
              <a:rPr lang="en-US" b="0" dirty="0">
                <a:solidFill>
                  <a:schemeClr val="tx1"/>
                </a:solidFill>
              </a:rPr>
              <a:t>Repository is a collection of object and properties with which </a:t>
            </a:r>
            <a:r>
              <a:rPr lang="en-US" b="0" dirty="0" smtClean="0">
                <a:solidFill>
                  <a:schemeClr val="tx1"/>
                </a:solidFill>
              </a:rPr>
              <a:t>selenium webdriver </a:t>
            </a:r>
            <a:r>
              <a:rPr lang="en-US" b="0" dirty="0">
                <a:solidFill>
                  <a:schemeClr val="tx1"/>
                </a:solidFill>
              </a:rPr>
              <a:t>will be able to recognize the objects and act on it. </a:t>
            </a:r>
            <a:r>
              <a:rPr lang="en-US" b="0" dirty="0" smtClean="0">
                <a:solidFill>
                  <a:schemeClr val="tx1"/>
                </a:solidFill>
              </a:rPr>
              <a:t/>
            </a:r>
            <a:br>
              <a:rPr lang="en-US" b="0" dirty="0" smtClean="0">
                <a:solidFill>
                  <a:schemeClr val="tx1"/>
                </a:solidFill>
              </a:rPr>
            </a:br>
            <a:r>
              <a:rPr lang="en-US" b="0" dirty="0" smtClean="0">
                <a:solidFill>
                  <a:schemeClr val="tx1"/>
                </a:solidFill>
              </a:rPr>
              <a:t/>
            </a:r>
            <a:br>
              <a:rPr lang="en-US" b="0" dirty="0" smtClean="0">
                <a:solidFill>
                  <a:schemeClr val="tx1"/>
                </a:solidFill>
              </a:rPr>
            </a:b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When </a:t>
            </a:r>
            <a:r>
              <a:rPr lang="en-US" b="0" dirty="0">
                <a:solidFill>
                  <a:schemeClr val="tx1"/>
                </a:solidFill>
              </a:rPr>
              <a:t>a user records a test, the objects and its properties are captured by default</a:t>
            </a:r>
            <a:r>
              <a:rPr lang="en-US" b="0" dirty="0" smtClean="0">
                <a:solidFill>
                  <a:schemeClr val="tx1"/>
                </a:solidFill>
              </a:rPr>
              <a:t>.</a:t>
            </a:r>
            <a:br>
              <a:rPr lang="en-US" b="0" dirty="0" smtClean="0">
                <a:solidFill>
                  <a:schemeClr val="tx1"/>
                </a:solidFill>
              </a:rPr>
            </a:br>
            <a:r>
              <a:rPr lang="en-US" b="0" dirty="0" smtClean="0">
                <a:solidFill>
                  <a:schemeClr val="tx1"/>
                </a:solidFill>
              </a:rPr>
              <a:t/>
            </a:r>
            <a:br>
              <a:rPr lang="en-US" b="0" dirty="0" smtClean="0">
                <a:solidFill>
                  <a:schemeClr val="tx1"/>
                </a:solidFill>
              </a:rPr>
            </a:b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Without understanding objects and its properties, selenium webdriver will NOT be able to play back the scripts.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792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DFDR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DFDR stands for Defect Free Defect Reporting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A defect is an error or a bug, in the application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 A programmer while designing and building the software can make mistakes or error.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These mistakes or errors mean that there are flaws in the software. These are called defects.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These defects are captured in a defect report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3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DFDR, Object Repository &amp; Data Sheet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60950"/>
          </a:xfrm>
        </p:spPr>
        <p:txBody>
          <a:bodyPr/>
          <a:lstStyle/>
          <a:p>
            <a:pPr algn="ctr"/>
            <a:endParaRPr lang="en-US" b="0" dirty="0" smtClean="0">
              <a:solidFill>
                <a:schemeClr val="tx1"/>
              </a:solidFill>
              <a:hlinkClick r:id="rId2" action="ppaction://hlinkfile"/>
            </a:endParaRPr>
          </a:p>
          <a:p>
            <a:pPr marL="0" indent="0" algn="ctr">
              <a:buNone/>
            </a:pPr>
            <a:endParaRPr lang="en-US" b="0" dirty="0" smtClean="0">
              <a:solidFill>
                <a:schemeClr val="tx1"/>
              </a:solidFill>
              <a:hlinkClick r:id="rId2" action="ppaction://hlinkfile"/>
            </a:endParaRPr>
          </a:p>
          <a:p>
            <a:pPr algn="just"/>
            <a:r>
              <a:rPr lang="en-US" b="0" dirty="0" smtClean="0">
                <a:solidFill>
                  <a:schemeClr val="tx1"/>
                </a:solidFill>
                <a:hlinkClick r:id="rId2" action="ppaction://hlinkfile"/>
              </a:rPr>
              <a:t>Defect Sheet</a:t>
            </a:r>
            <a:endParaRPr lang="en-US" b="0" dirty="0" smtClean="0">
              <a:solidFill>
                <a:schemeClr val="tx1"/>
              </a:solidFill>
            </a:endParaRPr>
          </a:p>
          <a:p>
            <a:pPr algn="just"/>
            <a:endParaRPr lang="en-US" b="0" dirty="0" smtClean="0">
              <a:solidFill>
                <a:schemeClr val="tx1"/>
              </a:solidFill>
            </a:endParaRPr>
          </a:p>
          <a:p>
            <a:pPr algn="just"/>
            <a:r>
              <a:rPr lang="en-US" b="0" dirty="0" smtClean="0">
                <a:solidFill>
                  <a:schemeClr val="tx1"/>
                </a:solidFill>
                <a:hlinkClick r:id="rId3" action="ppaction://hlinkfile"/>
              </a:rPr>
              <a:t>Object Repository</a:t>
            </a:r>
            <a:endParaRPr lang="en-US" b="0" dirty="0" smtClean="0">
              <a:solidFill>
                <a:schemeClr val="tx1"/>
              </a:solidFill>
            </a:endParaRPr>
          </a:p>
          <a:p>
            <a:pPr algn="just"/>
            <a:endParaRPr lang="en-US" b="0" dirty="0" smtClean="0">
              <a:solidFill>
                <a:schemeClr val="tx1"/>
              </a:solidFill>
            </a:endParaRPr>
          </a:p>
          <a:p>
            <a:pPr algn="just"/>
            <a:r>
              <a:rPr lang="en-US" b="0" dirty="0" smtClean="0">
                <a:solidFill>
                  <a:schemeClr val="tx1"/>
                </a:solidFill>
                <a:hlinkClick r:id="rId4" action="ppaction://hlinkfile"/>
              </a:rPr>
              <a:t>Data Sheet</a:t>
            </a:r>
            <a:endParaRPr lang="en-US" b="0" dirty="0" smtClean="0">
              <a:solidFill>
                <a:schemeClr val="tx1"/>
              </a:solidFill>
            </a:endParaRPr>
          </a:p>
          <a:p>
            <a:pPr algn="just"/>
            <a:endParaRPr lang="en-US" b="0" dirty="0">
              <a:solidFill>
                <a:schemeClr val="tx1"/>
              </a:solidFill>
            </a:endParaRPr>
          </a:p>
          <a:p>
            <a:pPr algn="just"/>
            <a:r>
              <a:rPr lang="en-US" b="0" dirty="0" smtClean="0">
                <a:solidFill>
                  <a:schemeClr val="tx1"/>
                </a:solidFill>
                <a:hlinkClick r:id="rId5" action="ppaction://hlinkfile"/>
              </a:rPr>
              <a:t>Test Cases</a:t>
            </a:r>
            <a:endParaRPr lang="en-US" b="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2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97535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TEAM MEMBERS</a:t>
            </a:r>
            <a:endParaRPr lang="en-IN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105400"/>
          </a:xfrm>
        </p:spPr>
        <p:txBody>
          <a:bodyPr/>
          <a:lstStyle/>
          <a:p>
            <a:pPr marL="0" indent="0">
              <a:buNone/>
            </a:pP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cs typeface="Arial" panose="020B0604020202020204" pitchFamily="34" charset="0"/>
              </a:rPr>
              <a:t>	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B. Sri Vani</a:t>
            </a:r>
            <a:r>
              <a:rPr lang="en-IN" dirty="0">
                <a:solidFill>
                  <a:schemeClr val="tx1"/>
                </a:solidFill>
                <a:cs typeface="Arial" panose="020B0604020202020204" pitchFamily="34" charset="0"/>
              </a:rPr>
              <a:t>		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                                                       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150682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	</a:t>
            </a:r>
            <a:r>
              <a:rPr lang="en-IN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Ch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 . </a:t>
            </a:r>
            <a:r>
              <a:rPr lang="en-IN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Anudeep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				                  150701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	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Ch. Lakshmi </a:t>
            </a:r>
            <a:r>
              <a:rPr lang="en-IN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Kalyani</a:t>
            </a:r>
            <a:r>
              <a:rPr lang="en-IN" dirty="0">
                <a:solidFill>
                  <a:schemeClr val="tx1"/>
                </a:solidFill>
                <a:cs typeface="Arial" panose="020B0604020202020204" pitchFamily="34" charset="0"/>
              </a:rPr>
              <a:t>	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                                                       150702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		                  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	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B. </a:t>
            </a:r>
            <a:r>
              <a:rPr lang="en-IN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SreeLekha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					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150683</a:t>
            </a: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	</a:t>
            </a:r>
            <a:endParaRPr lang="en-IN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Application Link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algn="ctr"/>
            <a:endParaRPr lang="en-US" dirty="0" smtClean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algn="ctr"/>
            <a:endParaRPr lang="en-US" dirty="0" smtClean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The OpenCart demo store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0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OVERVIEW OF THE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  <a:t>It is a web based application.</a:t>
            </a:r>
            <a:b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sz="2400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  <a:t>Project </a:t>
            </a: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aims at testing </a:t>
            </a:r>
            <a: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  <a:t>an </a:t>
            </a: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online shopping application.</a:t>
            </a:r>
            <a:b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sz="2400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  <a:t>It </a:t>
            </a: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is </a:t>
            </a:r>
            <a: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  <a:t>used </a:t>
            </a: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for adding the electronic device to the cart.</a:t>
            </a:r>
          </a:p>
          <a:p>
            <a:pPr marL="0" indent="0">
              <a:buNone/>
            </a:pPr>
            <a:endParaRPr lang="en-US" sz="2400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User can change the currency according to his preference.</a:t>
            </a:r>
          </a:p>
          <a:p>
            <a:pPr marL="0" indent="0">
              <a:buNone/>
            </a:pPr>
            <a:endParaRPr lang="en-US" sz="2400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User can update, delete or add new address in the Address Book.</a:t>
            </a:r>
            <a: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sz="240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400" b="0" dirty="0" smtClean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Flow 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Home and Login :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Opens the website when we click on link and the user can login after entering the valid username and password. </a:t>
            </a: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The common functions for add to cart are :</a:t>
            </a: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OpenWebsite() – Opens the browser as per the data_sheet.</a:t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LoginUser() – opens the login page of the site  </a:t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3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Register :</a:t>
            </a: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Opens the website when we click on link and the user can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Register 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after entering the valid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details.</a:t>
            </a: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openWebsite() 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– Opens the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browser.</a:t>
            </a: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goToRegistrationPage () – directs the user to the Registration entries page.</a:t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isResultElementPresent() – checks whether a specific alert or field is present or not.</a:t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64933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Baskerville Old Face" pitchFamily="18" charset="0"/>
              </a:rPr>
              <a:t>Flow Steps (Continued)</a:t>
            </a:r>
            <a:endParaRPr lang="en-US" sz="4000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0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Feasibility</a:t>
            </a:r>
            <a:r>
              <a:rPr lang="en-US" dirty="0" smtClean="0"/>
              <a:t> </a:t>
            </a:r>
            <a:r>
              <a:rPr lang="en-US" b="1" dirty="0"/>
              <a:t>S</a:t>
            </a:r>
            <a:r>
              <a:rPr lang="en-US" b="1" dirty="0" smtClean="0"/>
              <a:t>tudy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Change in preferred Currency can not be retained by the website after re-login the website in different browser.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Address is not editable in given address book.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New address can not be added.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40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Challenges Faced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Integrating test cases, defects within one file.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Problems in running test cases in different browsers.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Fetching data from excel sheets.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Handling data sheet and object repository in .xlsx format.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22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Test Cases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284339"/>
              </p:ext>
            </p:extLst>
          </p:nvPr>
        </p:nvGraphicFramePr>
        <p:xfrm>
          <a:off x="76198" y="1524000"/>
          <a:ext cx="8991604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088"/>
                <a:gridCol w="1284606"/>
                <a:gridCol w="1284606"/>
                <a:gridCol w="1057910"/>
                <a:gridCol w="1141869"/>
                <a:gridCol w="898386"/>
                <a:gridCol w="831215"/>
                <a:gridCol w="988694"/>
                <a:gridCol w="824230"/>
              </a:tblGrid>
              <a:tr h="111034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Total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Automated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Non-Automated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Browser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Test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 Executed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Passed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Failed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Defects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No Run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7772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57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34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23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Mozilla Firefox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4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1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7772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57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34</a:t>
                      </a:r>
                      <a:endParaRPr lang="en-US" dirty="0" smtClean="0">
                        <a:latin typeface="Candara" panose="020E0502030303020204" pitchFamily="34" charset="0"/>
                      </a:endParaRPr>
                    </a:p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23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Internet Explorer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4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1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7772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57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34</a:t>
                      </a:r>
                      <a:endParaRPr lang="en-US" dirty="0" smtClean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23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Google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 Chrome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4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1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44137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53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3753</TotalTime>
  <Words>346</Words>
  <Application>Microsoft Office PowerPoint</Application>
  <PresentationFormat>On-screen Show (4:3)</PresentationFormat>
  <Paragraphs>125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ＭＳ Ｐゴシック</vt:lpstr>
      <vt:lpstr>Arial</vt:lpstr>
      <vt:lpstr>Baskerville Old Face</vt:lpstr>
      <vt:lpstr>Calibri</vt:lpstr>
      <vt:lpstr>Candara</vt:lpstr>
      <vt:lpstr>Century Gothic</vt:lpstr>
      <vt:lpstr>Courier New</vt:lpstr>
      <vt:lpstr>Palatino Linotype</vt:lpstr>
      <vt:lpstr>Times New Roman</vt:lpstr>
      <vt:lpstr>Wingdings</vt:lpstr>
      <vt:lpstr>Executive</vt:lpstr>
      <vt:lpstr>Office Theme</vt:lpstr>
      <vt:lpstr>PowerPoint Presentation</vt:lpstr>
      <vt:lpstr>TEAM MEMBERS</vt:lpstr>
      <vt:lpstr>Application Link </vt:lpstr>
      <vt:lpstr>OVERVIEW OF THE PROJECT</vt:lpstr>
      <vt:lpstr>Flow Steps</vt:lpstr>
      <vt:lpstr>PowerPoint Presentation</vt:lpstr>
      <vt:lpstr>Feasibility Study</vt:lpstr>
      <vt:lpstr>Challenges Faced</vt:lpstr>
      <vt:lpstr>Test Cases</vt:lpstr>
      <vt:lpstr>Test Case Effectiveness</vt:lpstr>
      <vt:lpstr>PowerPoint Presentation</vt:lpstr>
      <vt:lpstr>Object Repository </vt:lpstr>
      <vt:lpstr>DFDR</vt:lpstr>
      <vt:lpstr>DFDR, Object Repository &amp; Data Sheet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Bobbili, Sri Vani</cp:lastModifiedBy>
  <cp:revision>191</cp:revision>
  <dcterms:created xsi:type="dcterms:W3CDTF">2015-08-27T08:52:20Z</dcterms:created>
  <dcterms:modified xsi:type="dcterms:W3CDTF">2018-08-04T10:44:25Z</dcterms:modified>
</cp:coreProperties>
</file>