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6" d="100"/>
          <a:sy n="26" d="100"/>
        </p:scale>
        <p:origin x="72" y="5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44000" y="1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4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10287000"/>
                </a:lnTo>
                <a:close/>
              </a:path>
            </a:pathLst>
          </a:custGeom>
          <a:solidFill>
            <a:srgbClr val="DED4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0413" y="1665851"/>
            <a:ext cx="18067173" cy="3740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3838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9623" y="6123551"/>
            <a:ext cx="18008753" cy="2254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3838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24-Oct-21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400" b="0" i="0">
                <a:solidFill>
                  <a:srgbClr val="3838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24-Oct-21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4400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4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10287000"/>
                </a:lnTo>
                <a:close/>
              </a:path>
            </a:pathLst>
          </a:custGeom>
          <a:solidFill>
            <a:srgbClr val="DED4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6156" y="7512161"/>
            <a:ext cx="10286999" cy="2019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26463" y="783591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226463" y="1526541"/>
            <a:ext cx="161925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400" b="0" i="0">
                <a:solidFill>
                  <a:srgbClr val="3838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24-Oct-21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400" b="0" i="0">
                <a:solidFill>
                  <a:srgbClr val="3838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24-Oct-21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44000" y="5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4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10287000"/>
                </a:lnTo>
                <a:close/>
              </a:path>
            </a:pathLst>
          </a:custGeom>
          <a:solidFill>
            <a:srgbClr val="DED4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24-Oct-21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ED4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26408" y="3996992"/>
            <a:ext cx="10435183" cy="2073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400" b="0" i="0">
                <a:solidFill>
                  <a:srgbClr val="3838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9374" y="1560338"/>
            <a:ext cx="13129250" cy="3964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24-Oct-21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8644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60790" y="1560338"/>
            <a:ext cx="9347835" cy="3964940"/>
          </a:xfrm>
          <a:prstGeom prst="rect">
            <a:avLst/>
          </a:prstGeom>
        </p:spPr>
        <p:txBody>
          <a:bodyPr vert="horz" wrap="square" lIns="0" tIns="370840" rIns="0" bIns="0" rtlCol="0">
            <a:spAutoFit/>
          </a:bodyPr>
          <a:lstStyle/>
          <a:p>
            <a:pPr marL="12700" marR="5080">
              <a:lnSpc>
                <a:spcPts val="14100"/>
              </a:lnSpc>
              <a:spcBef>
                <a:spcPts val="2920"/>
              </a:spcBef>
            </a:pPr>
            <a:r>
              <a:rPr sz="14100" b="1" spc="-445" dirty="0">
                <a:latin typeface="Times New Roman"/>
                <a:cs typeface="Times New Roman"/>
              </a:rPr>
              <a:t>Class  </a:t>
            </a:r>
            <a:r>
              <a:rPr sz="14100" b="1" spc="-1864" dirty="0">
                <a:latin typeface="Times New Roman"/>
                <a:cs typeface="Times New Roman"/>
              </a:rPr>
              <a:t>R</a:t>
            </a:r>
            <a:r>
              <a:rPr sz="14100" b="1" spc="20" dirty="0">
                <a:latin typeface="Times New Roman"/>
                <a:cs typeface="Times New Roman"/>
              </a:rPr>
              <a:t>e</a:t>
            </a:r>
            <a:r>
              <a:rPr sz="14100" b="1" spc="-100" dirty="0">
                <a:latin typeface="Times New Roman"/>
                <a:cs typeface="Times New Roman"/>
              </a:rPr>
              <a:t>l</a:t>
            </a:r>
            <a:r>
              <a:rPr sz="14100" b="1" spc="-455" dirty="0">
                <a:latin typeface="Times New Roman"/>
                <a:cs typeface="Times New Roman"/>
              </a:rPr>
              <a:t>a</a:t>
            </a:r>
            <a:r>
              <a:rPr sz="14100" b="1" spc="100" dirty="0">
                <a:latin typeface="Times New Roman"/>
                <a:cs typeface="Times New Roman"/>
              </a:rPr>
              <a:t>t</a:t>
            </a:r>
            <a:r>
              <a:rPr sz="14100" b="1" spc="-100" dirty="0">
                <a:latin typeface="Times New Roman"/>
                <a:cs typeface="Times New Roman"/>
              </a:rPr>
              <a:t>i</a:t>
            </a:r>
            <a:r>
              <a:rPr sz="14100" b="1" dirty="0">
                <a:latin typeface="Times New Roman"/>
                <a:cs typeface="Times New Roman"/>
              </a:rPr>
              <a:t>o</a:t>
            </a:r>
            <a:r>
              <a:rPr sz="14100" b="1" spc="-35" dirty="0">
                <a:latin typeface="Times New Roman"/>
                <a:cs typeface="Times New Roman"/>
              </a:rPr>
              <a:t>n</a:t>
            </a:r>
            <a:r>
              <a:rPr sz="14100" b="1" spc="-20" dirty="0">
                <a:latin typeface="Times New Roman"/>
                <a:cs typeface="Times New Roman"/>
              </a:rPr>
              <a:t>s</a:t>
            </a:r>
            <a:r>
              <a:rPr sz="14100" b="1" spc="-35" dirty="0">
                <a:latin typeface="Times New Roman"/>
                <a:cs typeface="Times New Roman"/>
              </a:rPr>
              <a:t>h</a:t>
            </a:r>
            <a:r>
              <a:rPr sz="14100" b="1" spc="-100" dirty="0">
                <a:latin typeface="Times New Roman"/>
                <a:cs typeface="Times New Roman"/>
              </a:rPr>
              <a:t>i</a:t>
            </a:r>
            <a:r>
              <a:rPr sz="14100" b="1" spc="-80" dirty="0">
                <a:latin typeface="Times New Roman"/>
                <a:cs typeface="Times New Roman"/>
              </a:rPr>
              <a:t>p</a:t>
            </a:r>
            <a:endParaRPr sz="14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05081" y="6091358"/>
            <a:ext cx="6316345" cy="330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0" marR="871855" indent="-1412875">
              <a:lnSpc>
                <a:spcPct val="116599"/>
              </a:lnSpc>
              <a:spcBef>
                <a:spcPts val="100"/>
              </a:spcBef>
            </a:pPr>
            <a:r>
              <a:rPr sz="6150" spc="-25" dirty="0">
                <a:solidFill>
                  <a:srgbClr val="383838"/>
                </a:solidFill>
                <a:latin typeface="Times New Roman"/>
                <a:cs typeface="Times New Roman"/>
              </a:rPr>
              <a:t>Rani</a:t>
            </a:r>
            <a:r>
              <a:rPr sz="6150" spc="-215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6150" spc="210" dirty="0">
                <a:solidFill>
                  <a:srgbClr val="383838"/>
                </a:solidFill>
                <a:latin typeface="Times New Roman"/>
                <a:cs typeface="Times New Roman"/>
              </a:rPr>
              <a:t>Indrianna  </a:t>
            </a:r>
            <a:r>
              <a:rPr sz="6150" spc="-25" dirty="0">
                <a:solidFill>
                  <a:srgbClr val="383838"/>
                </a:solidFill>
                <a:latin typeface="Times New Roman"/>
                <a:cs typeface="Times New Roman"/>
              </a:rPr>
              <a:t>D3-</a:t>
            </a:r>
            <a:r>
              <a:rPr sz="6150" spc="-155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6150" spc="-484" dirty="0">
                <a:solidFill>
                  <a:srgbClr val="383838"/>
                </a:solidFill>
                <a:latin typeface="Times New Roman"/>
                <a:cs typeface="Times New Roman"/>
              </a:rPr>
              <a:t>2A</a:t>
            </a:r>
            <a:endParaRPr sz="6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6150" dirty="0">
                <a:solidFill>
                  <a:srgbClr val="383838"/>
                </a:solidFill>
                <a:latin typeface="Times New Roman"/>
                <a:cs typeface="Times New Roman"/>
              </a:rPr>
              <a:t>Teknik</a:t>
            </a:r>
            <a:r>
              <a:rPr sz="6150" spc="-190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6150" spc="145" dirty="0">
                <a:solidFill>
                  <a:srgbClr val="383838"/>
                </a:solidFill>
                <a:latin typeface="Times New Roman"/>
                <a:cs typeface="Times New Roman"/>
              </a:rPr>
              <a:t>Informatika</a:t>
            </a:r>
            <a:endParaRPr sz="61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0478" y="4070450"/>
            <a:ext cx="842581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600" b="1" spc="100" dirty="0">
                <a:solidFill>
                  <a:srgbClr val="383838"/>
                </a:solidFill>
                <a:latin typeface="Times New Roman"/>
                <a:cs typeface="Times New Roman"/>
              </a:rPr>
              <a:t>Dependence</a:t>
            </a:r>
            <a:endParaRPr sz="1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01861" y="4034140"/>
            <a:ext cx="8915400" cy="2254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sz="4200" b="1" spc="-110" dirty="0">
                <a:solidFill>
                  <a:srgbClr val="383838"/>
                </a:solidFill>
                <a:latin typeface="Times New Roman"/>
                <a:cs typeface="Times New Roman"/>
              </a:rPr>
              <a:t>Atau </a:t>
            </a:r>
            <a:r>
              <a:rPr sz="4200" b="1" spc="15" dirty="0">
                <a:solidFill>
                  <a:srgbClr val="383838"/>
                </a:solidFill>
                <a:latin typeface="Times New Roman"/>
                <a:cs typeface="Times New Roman"/>
              </a:rPr>
              <a:t>"uses-a" </a:t>
            </a:r>
            <a:r>
              <a:rPr sz="4200" b="1" spc="30" dirty="0">
                <a:solidFill>
                  <a:srgbClr val="383838"/>
                </a:solidFill>
                <a:latin typeface="Times New Roman"/>
                <a:cs typeface="Times New Roman"/>
              </a:rPr>
              <a:t>relationship </a:t>
            </a:r>
            <a:r>
              <a:rPr sz="4200" b="1" spc="15" dirty="0">
                <a:solidFill>
                  <a:srgbClr val="383838"/>
                </a:solidFill>
                <a:latin typeface="Times New Roman"/>
                <a:cs typeface="Times New Roman"/>
              </a:rPr>
              <a:t>yaitu  </a:t>
            </a:r>
            <a:r>
              <a:rPr sz="4200" b="1" spc="25" dirty="0">
                <a:solidFill>
                  <a:srgbClr val="383838"/>
                </a:solidFill>
                <a:latin typeface="Times New Roman"/>
                <a:cs typeface="Times New Roman"/>
              </a:rPr>
              <a:t>hubungan </a:t>
            </a:r>
            <a:r>
              <a:rPr sz="4200" b="1" spc="-5" dirty="0">
                <a:solidFill>
                  <a:srgbClr val="383838"/>
                </a:solidFill>
                <a:latin typeface="Times New Roman"/>
                <a:cs typeface="Times New Roman"/>
              </a:rPr>
              <a:t>yang </a:t>
            </a:r>
            <a:r>
              <a:rPr sz="4200" b="1" spc="10" dirty="0">
                <a:solidFill>
                  <a:srgbClr val="383838"/>
                </a:solidFill>
                <a:latin typeface="Times New Roman"/>
                <a:cs typeface="Times New Roman"/>
              </a:rPr>
              <a:t>mendeskripsikan </a:t>
            </a:r>
            <a:r>
              <a:rPr sz="4200" b="1" spc="30" dirty="0">
                <a:solidFill>
                  <a:srgbClr val="383838"/>
                </a:solidFill>
                <a:latin typeface="Times New Roman"/>
                <a:cs typeface="Times New Roman"/>
              </a:rPr>
              <a:t>class  </a:t>
            </a:r>
            <a:r>
              <a:rPr sz="4200" b="1" spc="70" dirty="0">
                <a:solidFill>
                  <a:srgbClr val="383838"/>
                </a:solidFill>
                <a:latin typeface="Times New Roman"/>
                <a:cs typeface="Times New Roman"/>
              </a:rPr>
              <a:t>itu</a:t>
            </a:r>
            <a:r>
              <a:rPr sz="4200" b="1" spc="-250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4200" b="1" spc="25" dirty="0">
                <a:solidFill>
                  <a:srgbClr val="383838"/>
                </a:solidFill>
                <a:latin typeface="Times New Roman"/>
                <a:cs typeface="Times New Roman"/>
              </a:rPr>
              <a:t>sendiri.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27460" y="1506229"/>
            <a:ext cx="9410699" cy="8153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1994" y="444571"/>
            <a:ext cx="607377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1" spc="40" dirty="0">
                <a:latin typeface="Times New Roman"/>
                <a:cs typeface="Times New Roman"/>
              </a:rPr>
              <a:t>class</a:t>
            </a:r>
            <a:r>
              <a:rPr sz="5300" b="1" spc="-370" dirty="0">
                <a:latin typeface="Times New Roman"/>
                <a:cs typeface="Times New Roman"/>
              </a:rPr>
              <a:t> </a:t>
            </a:r>
            <a:r>
              <a:rPr sz="5300" b="1" spc="-45" dirty="0">
                <a:latin typeface="Times New Roman"/>
                <a:cs typeface="Times New Roman"/>
              </a:rPr>
              <a:t>Restaurant.java</a:t>
            </a:r>
            <a:endParaRPr sz="5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556" y="1897897"/>
            <a:ext cx="8867790" cy="7896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36368" y="2598450"/>
            <a:ext cx="7124699" cy="6486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65817" y="426425"/>
            <a:ext cx="4088129" cy="11798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50" b="1" spc="-20" dirty="0">
                <a:latin typeface="Times New Roman"/>
                <a:cs typeface="Times New Roman"/>
              </a:rPr>
              <a:t>main.java</a:t>
            </a:r>
            <a:endParaRPr sz="7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868" y="380999"/>
            <a:ext cx="8458200" cy="9525000"/>
          </a:xfrm>
          <a:custGeom>
            <a:avLst/>
            <a:gdLst/>
            <a:ahLst/>
            <a:cxnLst/>
            <a:rect l="l" t="t" r="r" b="b"/>
            <a:pathLst>
              <a:path w="8458200" h="9525000">
                <a:moveTo>
                  <a:pt x="8458200" y="9525000"/>
                </a:moveTo>
                <a:lnTo>
                  <a:pt x="0" y="9525000"/>
                </a:lnTo>
                <a:lnTo>
                  <a:pt x="0" y="0"/>
                </a:lnTo>
                <a:lnTo>
                  <a:pt x="8458200" y="0"/>
                </a:lnTo>
                <a:lnTo>
                  <a:pt x="8458200" y="9525000"/>
                </a:lnTo>
                <a:close/>
              </a:path>
            </a:pathLst>
          </a:custGeom>
          <a:solidFill>
            <a:srgbClr val="DED4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1080" dirty="0"/>
              <a:t>TERIMA</a:t>
            </a:r>
            <a:r>
              <a:rPr spc="-910" dirty="0"/>
              <a:t> </a:t>
            </a:r>
            <a:r>
              <a:rPr spc="-1290" dirty="0"/>
              <a:t>KASIH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3466" y="2464760"/>
            <a:ext cx="16153130" cy="441833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12700" marR="5080" algn="ctr">
              <a:lnSpc>
                <a:spcPts val="11180"/>
              </a:lnSpc>
              <a:spcBef>
                <a:spcPts val="1355"/>
              </a:spcBef>
            </a:pPr>
            <a:r>
              <a:rPr sz="10200" spc="95" dirty="0">
                <a:solidFill>
                  <a:srgbClr val="FFFFFF"/>
                </a:solidFill>
              </a:rPr>
              <a:t>Implementasi </a:t>
            </a:r>
            <a:r>
              <a:rPr sz="10200" spc="-114" dirty="0">
                <a:solidFill>
                  <a:srgbClr val="FFFFFF"/>
                </a:solidFill>
              </a:rPr>
              <a:t>Association,  </a:t>
            </a:r>
            <a:r>
              <a:rPr sz="10200" spc="-105" dirty="0">
                <a:solidFill>
                  <a:srgbClr val="FFFFFF"/>
                </a:solidFill>
              </a:rPr>
              <a:t>Aggregation, </a:t>
            </a:r>
            <a:r>
              <a:rPr sz="10200" spc="-5" dirty="0">
                <a:solidFill>
                  <a:srgbClr val="FFFFFF"/>
                </a:solidFill>
              </a:rPr>
              <a:t>Composition,</a:t>
            </a:r>
            <a:r>
              <a:rPr sz="10200" spc="-1245" dirty="0">
                <a:solidFill>
                  <a:srgbClr val="FFFFFF"/>
                </a:solidFill>
              </a:rPr>
              <a:t> </a:t>
            </a:r>
            <a:r>
              <a:rPr sz="10200" spc="275" dirty="0">
                <a:solidFill>
                  <a:srgbClr val="FFFFFF"/>
                </a:solidFill>
              </a:rPr>
              <a:t>and  </a:t>
            </a:r>
            <a:r>
              <a:rPr sz="10200" spc="15" dirty="0">
                <a:solidFill>
                  <a:srgbClr val="FFFFFF"/>
                </a:solidFill>
              </a:rPr>
              <a:t>Dependence</a:t>
            </a:r>
            <a:endParaRPr sz="10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036" y="4070450"/>
            <a:ext cx="787590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600" b="1" spc="-1614" dirty="0">
                <a:solidFill>
                  <a:srgbClr val="383838"/>
                </a:solidFill>
                <a:latin typeface="Times New Roman"/>
                <a:cs typeface="Times New Roman"/>
              </a:rPr>
              <a:t>A</a:t>
            </a:r>
            <a:r>
              <a:rPr sz="12600" b="1" spc="229" dirty="0">
                <a:solidFill>
                  <a:srgbClr val="383838"/>
                </a:solidFill>
                <a:latin typeface="Times New Roman"/>
                <a:cs typeface="Times New Roman"/>
              </a:rPr>
              <a:t>ss</a:t>
            </a:r>
            <a:r>
              <a:rPr sz="12600" b="1" spc="250" dirty="0">
                <a:solidFill>
                  <a:srgbClr val="383838"/>
                </a:solidFill>
                <a:latin typeface="Times New Roman"/>
                <a:cs typeface="Times New Roman"/>
              </a:rPr>
              <a:t>o</a:t>
            </a:r>
            <a:r>
              <a:rPr sz="12600" b="1" spc="60" dirty="0">
                <a:solidFill>
                  <a:srgbClr val="383838"/>
                </a:solidFill>
                <a:latin typeface="Times New Roman"/>
                <a:cs typeface="Times New Roman"/>
              </a:rPr>
              <a:t>c</a:t>
            </a:r>
            <a:r>
              <a:rPr sz="12600" b="1" spc="160" dirty="0">
                <a:solidFill>
                  <a:srgbClr val="383838"/>
                </a:solidFill>
                <a:latin typeface="Times New Roman"/>
                <a:cs typeface="Times New Roman"/>
              </a:rPr>
              <a:t>i</a:t>
            </a:r>
            <a:r>
              <a:rPr sz="12600" b="1" spc="-155" dirty="0">
                <a:solidFill>
                  <a:srgbClr val="383838"/>
                </a:solidFill>
                <a:latin typeface="Times New Roman"/>
                <a:cs typeface="Times New Roman"/>
              </a:rPr>
              <a:t>a</a:t>
            </a:r>
            <a:r>
              <a:rPr sz="12600" b="1" spc="335" dirty="0">
                <a:solidFill>
                  <a:srgbClr val="383838"/>
                </a:solidFill>
                <a:latin typeface="Times New Roman"/>
                <a:cs typeface="Times New Roman"/>
              </a:rPr>
              <a:t>t</a:t>
            </a:r>
            <a:r>
              <a:rPr sz="12600" b="1" spc="160" dirty="0">
                <a:solidFill>
                  <a:srgbClr val="383838"/>
                </a:solidFill>
                <a:latin typeface="Times New Roman"/>
                <a:cs typeface="Times New Roman"/>
              </a:rPr>
              <a:t>i</a:t>
            </a:r>
            <a:r>
              <a:rPr sz="12600" b="1" spc="250" dirty="0">
                <a:solidFill>
                  <a:srgbClr val="383838"/>
                </a:solidFill>
                <a:latin typeface="Times New Roman"/>
                <a:cs typeface="Times New Roman"/>
              </a:rPr>
              <a:t>o</a:t>
            </a:r>
            <a:r>
              <a:rPr sz="12600" b="1" spc="225" dirty="0">
                <a:solidFill>
                  <a:srgbClr val="383838"/>
                </a:solidFill>
                <a:latin typeface="Times New Roman"/>
                <a:cs typeface="Times New Roman"/>
              </a:rPr>
              <a:t>n</a:t>
            </a:r>
            <a:endParaRPr sz="1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03995" marR="880744">
              <a:lnSpc>
                <a:spcPct val="116100"/>
              </a:lnSpc>
              <a:spcBef>
                <a:spcPts val="95"/>
              </a:spcBef>
            </a:pPr>
            <a:r>
              <a:rPr spc="-55" dirty="0"/>
              <a:t>Merupakan </a:t>
            </a:r>
            <a:r>
              <a:rPr spc="25" dirty="0"/>
              <a:t>hubungan </a:t>
            </a:r>
            <a:r>
              <a:rPr spc="-25" dirty="0"/>
              <a:t>antar</a:t>
            </a:r>
            <a:r>
              <a:rPr spc="-740" dirty="0"/>
              <a:t> </a:t>
            </a:r>
            <a:r>
              <a:rPr spc="20" dirty="0"/>
              <a:t>object.  </a:t>
            </a:r>
            <a:r>
              <a:rPr spc="-65" dirty="0"/>
              <a:t>Biasa</a:t>
            </a:r>
            <a:r>
              <a:rPr spc="-250" dirty="0"/>
              <a:t> </a:t>
            </a:r>
            <a:r>
              <a:rPr spc="40" dirty="0" err="1"/>
              <a:t>disebut</a:t>
            </a:r>
            <a:r>
              <a:rPr spc="-245" dirty="0"/>
              <a:t> </a:t>
            </a:r>
            <a:r>
              <a:rPr lang="en-US" i="1" spc="65" dirty="0"/>
              <a:t>is</a:t>
            </a:r>
            <a:r>
              <a:rPr lang="en-US" i="1" spc="-250" dirty="0"/>
              <a:t> </a:t>
            </a:r>
            <a:r>
              <a:rPr lang="en-US" i="1" spc="-120" dirty="0"/>
              <a:t>"a"</a:t>
            </a:r>
            <a:r>
              <a:rPr spc="-245" dirty="0"/>
              <a:t> </a:t>
            </a:r>
            <a:r>
              <a:rPr spc="35" dirty="0"/>
              <a:t>relationship.</a:t>
            </a:r>
          </a:p>
          <a:p>
            <a:pPr marL="9103995" marR="5080" indent="102235">
              <a:lnSpc>
                <a:spcPts val="5850"/>
              </a:lnSpc>
              <a:spcBef>
                <a:spcPts val="330"/>
              </a:spcBef>
            </a:pPr>
            <a:r>
              <a:rPr dirty="0"/>
              <a:t>Association </a:t>
            </a:r>
            <a:r>
              <a:rPr spc="-15" dirty="0"/>
              <a:t>merupakan </a:t>
            </a:r>
            <a:r>
              <a:rPr spc="25" dirty="0"/>
              <a:t>sebuah </a:t>
            </a:r>
            <a:r>
              <a:rPr spc="5" dirty="0"/>
              <a:t>relasi  dimana</a:t>
            </a:r>
            <a:r>
              <a:rPr spc="-250" dirty="0"/>
              <a:t> </a:t>
            </a:r>
            <a:r>
              <a:rPr spc="40" dirty="0"/>
              <a:t>semua</a:t>
            </a:r>
            <a:r>
              <a:rPr spc="-250" dirty="0"/>
              <a:t> </a:t>
            </a:r>
            <a:r>
              <a:rPr dirty="0"/>
              <a:t>object</a:t>
            </a:r>
            <a:r>
              <a:rPr spc="-245" dirty="0"/>
              <a:t> </a:t>
            </a:r>
            <a:r>
              <a:rPr spc="40" dirty="0"/>
              <a:t>memiliki</a:t>
            </a:r>
            <a:r>
              <a:rPr spc="-250" dirty="0"/>
              <a:t> </a:t>
            </a:r>
            <a:r>
              <a:rPr spc="25" dirty="0"/>
              <a:t>lifecycle  </a:t>
            </a:r>
            <a:r>
              <a:rPr spc="-15" dirty="0"/>
              <a:t>nya</a:t>
            </a:r>
            <a:r>
              <a:rPr spc="-250" dirty="0"/>
              <a:t> </a:t>
            </a:r>
            <a:r>
              <a:rPr spc="15" dirty="0"/>
              <a:t>sendiri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74785" marR="5080">
              <a:lnSpc>
                <a:spcPct val="116100"/>
              </a:lnSpc>
              <a:spcBef>
                <a:spcPts val="95"/>
              </a:spcBef>
            </a:pPr>
            <a:r>
              <a:rPr dirty="0"/>
              <a:t>Association </a:t>
            </a:r>
            <a:r>
              <a:rPr spc="-15" dirty="0"/>
              <a:t>dapat </a:t>
            </a:r>
            <a:r>
              <a:rPr spc="-30" dirty="0"/>
              <a:t>berupa </a:t>
            </a:r>
            <a:r>
              <a:rPr spc="105" dirty="0"/>
              <a:t>one-to-one,  </a:t>
            </a:r>
            <a:r>
              <a:rPr spc="80" dirty="0"/>
              <a:t>one-to-many,</a:t>
            </a:r>
            <a:r>
              <a:rPr spc="-265" dirty="0"/>
              <a:t> </a:t>
            </a:r>
            <a:r>
              <a:rPr spc="80" dirty="0"/>
              <a:t>many-to-one,</a:t>
            </a:r>
            <a:r>
              <a:rPr spc="-265" dirty="0"/>
              <a:t> </a:t>
            </a:r>
            <a:r>
              <a:rPr spc="-10" dirty="0"/>
              <a:t>dan</a:t>
            </a:r>
            <a:r>
              <a:rPr spc="-260" dirty="0"/>
              <a:t> </a:t>
            </a:r>
            <a:r>
              <a:rPr spc="40" dirty="0"/>
              <a:t>many-  </a:t>
            </a:r>
            <a:r>
              <a:rPr spc="65" dirty="0"/>
              <a:t>to-many.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1071508"/>
            <a:ext cx="6469380" cy="8646160"/>
            <a:chOff x="1028700" y="1071508"/>
            <a:chExt cx="6469380" cy="8646160"/>
          </a:xfrm>
        </p:grpSpPr>
        <p:sp>
          <p:nvSpPr>
            <p:cNvPr id="3" name="object 3"/>
            <p:cNvSpPr/>
            <p:nvPr/>
          </p:nvSpPr>
          <p:spPr>
            <a:xfrm>
              <a:off x="1192072" y="1071508"/>
              <a:ext cx="6305549" cy="63150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8700" y="7383779"/>
              <a:ext cx="6467490" cy="2333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735354" y="1316491"/>
            <a:ext cx="7486649" cy="8401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94306" y="345535"/>
            <a:ext cx="4864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30" dirty="0">
                <a:latin typeface="Times New Roman"/>
                <a:cs typeface="Times New Roman"/>
              </a:rPr>
              <a:t>class</a:t>
            </a:r>
            <a:r>
              <a:rPr sz="4200" b="1" spc="-285" dirty="0">
                <a:latin typeface="Times New Roman"/>
                <a:cs typeface="Times New Roman"/>
              </a:rPr>
              <a:t> </a:t>
            </a:r>
            <a:r>
              <a:rPr sz="4200" b="1" spc="-15" dirty="0">
                <a:latin typeface="Times New Roman"/>
                <a:cs typeface="Times New Roman"/>
              </a:rPr>
              <a:t>Mahasiswa.java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064" y="388344"/>
            <a:ext cx="408177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30" dirty="0">
                <a:solidFill>
                  <a:srgbClr val="383838"/>
                </a:solidFill>
                <a:latin typeface="Times New Roman"/>
                <a:cs typeface="Times New Roman"/>
              </a:rPr>
              <a:t>class</a:t>
            </a:r>
            <a:r>
              <a:rPr sz="4200" b="1" spc="-315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4200" b="1" spc="-80" dirty="0">
                <a:solidFill>
                  <a:srgbClr val="383838"/>
                </a:solidFill>
                <a:latin typeface="Times New Roman"/>
                <a:cs typeface="Times New Roman"/>
              </a:rPr>
              <a:t>Jurusan.java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1501" y="1391564"/>
            <a:ext cx="17569815" cy="8411845"/>
            <a:chOff x="361501" y="1391564"/>
            <a:chExt cx="17569815" cy="8411845"/>
          </a:xfrm>
        </p:grpSpPr>
        <p:sp>
          <p:nvSpPr>
            <p:cNvPr id="3" name="object 3"/>
            <p:cNvSpPr/>
            <p:nvPr/>
          </p:nvSpPr>
          <p:spPr>
            <a:xfrm>
              <a:off x="400995" y="4592226"/>
              <a:ext cx="4866005" cy="5211445"/>
            </a:xfrm>
            <a:custGeom>
              <a:avLst/>
              <a:gdLst/>
              <a:ahLst/>
              <a:cxnLst/>
              <a:rect l="l" t="t" r="r" b="b"/>
              <a:pathLst>
                <a:path w="4866005" h="5211445">
                  <a:moveTo>
                    <a:pt x="4762097" y="5210839"/>
                  </a:moveTo>
                  <a:lnTo>
                    <a:pt x="0" y="5114215"/>
                  </a:lnTo>
                  <a:lnTo>
                    <a:pt x="103834" y="0"/>
                  </a:lnTo>
                  <a:lnTo>
                    <a:pt x="4865944" y="96747"/>
                  </a:lnTo>
                  <a:lnTo>
                    <a:pt x="4762097" y="5210839"/>
                  </a:lnTo>
                  <a:close/>
                </a:path>
              </a:pathLst>
            </a:custGeom>
            <a:solidFill>
              <a:srgbClr val="7CC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1501" y="4547993"/>
              <a:ext cx="4866005" cy="5211445"/>
            </a:xfrm>
            <a:custGeom>
              <a:avLst/>
              <a:gdLst/>
              <a:ahLst/>
              <a:cxnLst/>
              <a:rect l="l" t="t" r="r" b="b"/>
              <a:pathLst>
                <a:path w="4866005" h="5211445">
                  <a:moveTo>
                    <a:pt x="4762094" y="5210822"/>
                  </a:moveTo>
                  <a:lnTo>
                    <a:pt x="0" y="5114068"/>
                  </a:lnTo>
                  <a:lnTo>
                    <a:pt x="103707" y="0"/>
                  </a:lnTo>
                  <a:lnTo>
                    <a:pt x="4865811" y="96623"/>
                  </a:lnTo>
                  <a:lnTo>
                    <a:pt x="4762094" y="5210822"/>
                  </a:lnTo>
                  <a:close/>
                </a:path>
              </a:pathLst>
            </a:custGeom>
            <a:solidFill>
              <a:srgbClr val="CCE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50103" y="4939452"/>
              <a:ext cx="219710" cy="327660"/>
            </a:xfrm>
            <a:custGeom>
              <a:avLst/>
              <a:gdLst/>
              <a:ahLst/>
              <a:cxnLst/>
              <a:rect l="l" t="t" r="r" b="b"/>
              <a:pathLst>
                <a:path w="219710" h="327660">
                  <a:moveTo>
                    <a:pt x="35664" y="327173"/>
                  </a:moveTo>
                  <a:lnTo>
                    <a:pt x="13519" y="325605"/>
                  </a:lnTo>
                  <a:lnTo>
                    <a:pt x="1426" y="305371"/>
                  </a:lnTo>
                  <a:lnTo>
                    <a:pt x="0" y="267176"/>
                  </a:lnTo>
                  <a:lnTo>
                    <a:pt x="151726" y="0"/>
                  </a:lnTo>
                  <a:lnTo>
                    <a:pt x="192838" y="26976"/>
                  </a:lnTo>
                  <a:lnTo>
                    <a:pt x="219371" y="41557"/>
                  </a:lnTo>
                  <a:lnTo>
                    <a:pt x="67253" y="309369"/>
                  </a:lnTo>
                  <a:lnTo>
                    <a:pt x="35664" y="327173"/>
                  </a:lnTo>
                  <a:close/>
                </a:path>
              </a:pathLst>
            </a:custGeom>
            <a:solidFill>
              <a:srgbClr val="EBE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9130" y="4965711"/>
              <a:ext cx="190500" cy="302895"/>
            </a:xfrm>
            <a:custGeom>
              <a:avLst/>
              <a:gdLst/>
              <a:ahLst/>
              <a:cxnLst/>
              <a:rect l="l" t="t" r="r" b="b"/>
              <a:pathLst>
                <a:path w="190500" h="302895">
                  <a:moveTo>
                    <a:pt x="0" y="302356"/>
                  </a:moveTo>
                  <a:lnTo>
                    <a:pt x="162718" y="0"/>
                  </a:lnTo>
                  <a:lnTo>
                    <a:pt x="190343" y="15297"/>
                  </a:lnTo>
                  <a:lnTo>
                    <a:pt x="38225" y="283110"/>
                  </a:lnTo>
                  <a:lnTo>
                    <a:pt x="27308" y="290832"/>
                  </a:lnTo>
                  <a:lnTo>
                    <a:pt x="17302" y="296606"/>
                  </a:lnTo>
                  <a:lnTo>
                    <a:pt x="8201" y="300444"/>
                  </a:lnTo>
                  <a:lnTo>
                    <a:pt x="0" y="302356"/>
                  </a:lnTo>
                  <a:close/>
                </a:path>
              </a:pathLst>
            </a:custGeom>
            <a:solidFill>
              <a:srgbClr val="B8B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08900" y="4260318"/>
              <a:ext cx="836930" cy="788670"/>
            </a:xfrm>
            <a:custGeom>
              <a:avLst/>
              <a:gdLst/>
              <a:ahLst/>
              <a:cxnLst/>
              <a:rect l="l" t="t" r="r" b="b"/>
              <a:pathLst>
                <a:path w="836929" h="788670">
                  <a:moveTo>
                    <a:pt x="483687" y="788216"/>
                  </a:moveTo>
                  <a:lnTo>
                    <a:pt x="437895" y="786068"/>
                  </a:lnTo>
                  <a:lnTo>
                    <a:pt x="391646" y="779142"/>
                  </a:lnTo>
                  <a:lnTo>
                    <a:pt x="345367" y="767391"/>
                  </a:lnTo>
                  <a:lnTo>
                    <a:pt x="299487" y="750768"/>
                  </a:lnTo>
                  <a:lnTo>
                    <a:pt x="254435" y="729226"/>
                  </a:lnTo>
                  <a:lnTo>
                    <a:pt x="210639" y="702717"/>
                  </a:lnTo>
                  <a:lnTo>
                    <a:pt x="169638" y="672055"/>
                  </a:lnTo>
                  <a:lnTo>
                    <a:pt x="132764" y="638363"/>
                  </a:lnTo>
                  <a:lnTo>
                    <a:pt x="100132" y="602056"/>
                  </a:lnTo>
                  <a:lnTo>
                    <a:pt x="71860" y="563551"/>
                  </a:lnTo>
                  <a:lnTo>
                    <a:pt x="48065" y="523262"/>
                  </a:lnTo>
                  <a:lnTo>
                    <a:pt x="28865" y="481606"/>
                  </a:lnTo>
                  <a:lnTo>
                    <a:pt x="14376" y="438998"/>
                  </a:lnTo>
                  <a:lnTo>
                    <a:pt x="4715" y="395853"/>
                  </a:lnTo>
                  <a:lnTo>
                    <a:pt x="0" y="352587"/>
                  </a:lnTo>
                  <a:lnTo>
                    <a:pt x="347" y="309616"/>
                  </a:lnTo>
                  <a:lnTo>
                    <a:pt x="5874" y="267355"/>
                  </a:lnTo>
                  <a:lnTo>
                    <a:pt x="16698" y="226219"/>
                  </a:lnTo>
                  <a:lnTo>
                    <a:pt x="32936" y="186625"/>
                  </a:lnTo>
                  <a:lnTo>
                    <a:pt x="54705" y="148988"/>
                  </a:lnTo>
                  <a:lnTo>
                    <a:pt x="81387" y="114650"/>
                  </a:lnTo>
                  <a:lnTo>
                    <a:pt x="111958" y="84706"/>
                  </a:lnTo>
                  <a:lnTo>
                    <a:pt x="145990" y="59205"/>
                  </a:lnTo>
                  <a:lnTo>
                    <a:pt x="183054" y="38193"/>
                  </a:lnTo>
                  <a:lnTo>
                    <a:pt x="222720" y="21719"/>
                  </a:lnTo>
                  <a:lnTo>
                    <a:pt x="264561" y="9831"/>
                  </a:lnTo>
                  <a:lnTo>
                    <a:pt x="308147" y="2575"/>
                  </a:lnTo>
                  <a:lnTo>
                    <a:pt x="353049" y="0"/>
                  </a:lnTo>
                  <a:lnTo>
                    <a:pt x="398839" y="2152"/>
                  </a:lnTo>
                  <a:lnTo>
                    <a:pt x="445088" y="9081"/>
                  </a:lnTo>
                  <a:lnTo>
                    <a:pt x="491367" y="20834"/>
                  </a:lnTo>
                  <a:lnTo>
                    <a:pt x="537246" y="37457"/>
                  </a:lnTo>
                  <a:lnTo>
                    <a:pt x="582299" y="59000"/>
                  </a:lnTo>
                  <a:lnTo>
                    <a:pt x="626094" y="85509"/>
                  </a:lnTo>
                  <a:lnTo>
                    <a:pt x="667125" y="116169"/>
                  </a:lnTo>
                  <a:lnTo>
                    <a:pt x="704021" y="149856"/>
                  </a:lnTo>
                  <a:lnTo>
                    <a:pt x="736666" y="186155"/>
                  </a:lnTo>
                  <a:lnTo>
                    <a:pt x="764945" y="224650"/>
                  </a:lnTo>
                  <a:lnTo>
                    <a:pt x="788742" y="264927"/>
                  </a:lnTo>
                  <a:lnTo>
                    <a:pt x="807939" y="306570"/>
                  </a:lnTo>
                  <a:lnTo>
                    <a:pt x="822423" y="349165"/>
                  </a:lnTo>
                  <a:lnTo>
                    <a:pt x="832076" y="392296"/>
                  </a:lnTo>
                  <a:lnTo>
                    <a:pt x="836782" y="435549"/>
                  </a:lnTo>
                  <a:lnTo>
                    <a:pt x="836427" y="478508"/>
                  </a:lnTo>
                  <a:lnTo>
                    <a:pt x="830893" y="520759"/>
                  </a:lnTo>
                  <a:lnTo>
                    <a:pt x="820064" y="561886"/>
                  </a:lnTo>
                  <a:lnTo>
                    <a:pt x="803826" y="601475"/>
                  </a:lnTo>
                  <a:lnTo>
                    <a:pt x="782061" y="639111"/>
                  </a:lnTo>
                  <a:lnTo>
                    <a:pt x="755373" y="673474"/>
                  </a:lnTo>
                  <a:lnTo>
                    <a:pt x="724796" y="703440"/>
                  </a:lnTo>
                  <a:lnTo>
                    <a:pt x="690759" y="728959"/>
                  </a:lnTo>
                  <a:lnTo>
                    <a:pt x="653691" y="749986"/>
                  </a:lnTo>
                  <a:lnTo>
                    <a:pt x="614022" y="766473"/>
                  </a:lnTo>
                  <a:lnTo>
                    <a:pt x="572178" y="778372"/>
                  </a:lnTo>
                  <a:lnTo>
                    <a:pt x="528590" y="785635"/>
                  </a:lnTo>
                  <a:lnTo>
                    <a:pt x="483687" y="788216"/>
                  </a:lnTo>
                  <a:close/>
                </a:path>
              </a:pathLst>
            </a:custGeom>
            <a:solidFill>
              <a:srgbClr val="B612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06391" y="4247315"/>
              <a:ext cx="836930" cy="788670"/>
            </a:xfrm>
            <a:custGeom>
              <a:avLst/>
              <a:gdLst/>
              <a:ahLst/>
              <a:cxnLst/>
              <a:rect l="l" t="t" r="r" b="b"/>
              <a:pathLst>
                <a:path w="836929" h="788670">
                  <a:moveTo>
                    <a:pt x="483693" y="788228"/>
                  </a:moveTo>
                  <a:lnTo>
                    <a:pt x="437893" y="786075"/>
                  </a:lnTo>
                  <a:lnTo>
                    <a:pt x="391634" y="779146"/>
                  </a:lnTo>
                  <a:lnTo>
                    <a:pt x="345346" y="767393"/>
                  </a:lnTo>
                  <a:lnTo>
                    <a:pt x="299459" y="750769"/>
                  </a:lnTo>
                  <a:lnTo>
                    <a:pt x="254402" y="729226"/>
                  </a:lnTo>
                  <a:lnTo>
                    <a:pt x="210604" y="702716"/>
                  </a:lnTo>
                  <a:lnTo>
                    <a:pt x="169604" y="672056"/>
                  </a:lnTo>
                  <a:lnTo>
                    <a:pt x="132729" y="638370"/>
                  </a:lnTo>
                  <a:lnTo>
                    <a:pt x="100098" y="602071"/>
                  </a:lnTo>
                  <a:lnTo>
                    <a:pt x="71828" y="563574"/>
                  </a:lnTo>
                  <a:lnTo>
                    <a:pt x="48037" y="523295"/>
                  </a:lnTo>
                  <a:lnTo>
                    <a:pt x="28840" y="481648"/>
                  </a:lnTo>
                  <a:lnTo>
                    <a:pt x="14357" y="439047"/>
                  </a:lnTo>
                  <a:lnTo>
                    <a:pt x="4704" y="395908"/>
                  </a:lnTo>
                  <a:lnTo>
                    <a:pt x="0" y="352646"/>
                  </a:lnTo>
                  <a:lnTo>
                    <a:pt x="360" y="309674"/>
                  </a:lnTo>
                  <a:lnTo>
                    <a:pt x="5903" y="267408"/>
                  </a:lnTo>
                  <a:lnTo>
                    <a:pt x="16745" y="226262"/>
                  </a:lnTo>
                  <a:lnTo>
                    <a:pt x="33005" y="186651"/>
                  </a:lnTo>
                  <a:lnTo>
                    <a:pt x="54800" y="148990"/>
                  </a:lnTo>
                  <a:lnTo>
                    <a:pt x="81456" y="114652"/>
                  </a:lnTo>
                  <a:lnTo>
                    <a:pt x="112005" y="84707"/>
                  </a:lnTo>
                  <a:lnTo>
                    <a:pt x="146018" y="59206"/>
                  </a:lnTo>
                  <a:lnTo>
                    <a:pt x="183066" y="38194"/>
                  </a:lnTo>
                  <a:lnTo>
                    <a:pt x="222720" y="21719"/>
                  </a:lnTo>
                  <a:lnTo>
                    <a:pt x="264551" y="9831"/>
                  </a:lnTo>
                  <a:lnTo>
                    <a:pt x="308128" y="2575"/>
                  </a:lnTo>
                  <a:lnTo>
                    <a:pt x="353025" y="0"/>
                  </a:lnTo>
                  <a:lnTo>
                    <a:pt x="398810" y="2153"/>
                  </a:lnTo>
                  <a:lnTo>
                    <a:pt x="445056" y="9082"/>
                  </a:lnTo>
                  <a:lnTo>
                    <a:pt x="491333" y="20834"/>
                  </a:lnTo>
                  <a:lnTo>
                    <a:pt x="537212" y="37458"/>
                  </a:lnTo>
                  <a:lnTo>
                    <a:pt x="582264" y="59001"/>
                  </a:lnTo>
                  <a:lnTo>
                    <a:pt x="626060" y="85511"/>
                  </a:lnTo>
                  <a:lnTo>
                    <a:pt x="667086" y="116173"/>
                  </a:lnTo>
                  <a:lnTo>
                    <a:pt x="703983" y="149865"/>
                  </a:lnTo>
                  <a:lnTo>
                    <a:pt x="736633" y="186171"/>
                  </a:lnTo>
                  <a:lnTo>
                    <a:pt x="764919" y="224676"/>
                  </a:lnTo>
                  <a:lnTo>
                    <a:pt x="788725" y="264964"/>
                  </a:lnTo>
                  <a:lnTo>
                    <a:pt x="807932" y="306621"/>
                  </a:lnTo>
                  <a:lnTo>
                    <a:pt x="822425" y="349229"/>
                  </a:lnTo>
                  <a:lnTo>
                    <a:pt x="832086" y="392374"/>
                  </a:lnTo>
                  <a:lnTo>
                    <a:pt x="836797" y="435640"/>
                  </a:lnTo>
                  <a:lnTo>
                    <a:pt x="836443" y="478611"/>
                  </a:lnTo>
                  <a:lnTo>
                    <a:pt x="830906" y="520872"/>
                  </a:lnTo>
                  <a:lnTo>
                    <a:pt x="820069" y="562007"/>
                  </a:lnTo>
                  <a:lnTo>
                    <a:pt x="803815" y="601600"/>
                  </a:lnTo>
                  <a:lnTo>
                    <a:pt x="782027" y="639237"/>
                  </a:lnTo>
                  <a:lnTo>
                    <a:pt x="755362" y="673576"/>
                  </a:lnTo>
                  <a:lnTo>
                    <a:pt x="724802" y="703520"/>
                  </a:lnTo>
                  <a:lnTo>
                    <a:pt x="690776" y="729022"/>
                  </a:lnTo>
                  <a:lnTo>
                    <a:pt x="653714" y="750034"/>
                  </a:lnTo>
                  <a:lnTo>
                    <a:pt x="614045" y="766508"/>
                  </a:lnTo>
                  <a:lnTo>
                    <a:pt x="572198" y="778397"/>
                  </a:lnTo>
                  <a:lnTo>
                    <a:pt x="528605" y="785653"/>
                  </a:lnTo>
                  <a:lnTo>
                    <a:pt x="483693" y="788228"/>
                  </a:lnTo>
                  <a:close/>
                </a:path>
              </a:pathLst>
            </a:custGeom>
            <a:solidFill>
              <a:srgbClr val="D05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97171" y="4318422"/>
              <a:ext cx="453390" cy="421640"/>
            </a:xfrm>
            <a:custGeom>
              <a:avLst/>
              <a:gdLst/>
              <a:ahLst/>
              <a:cxnLst/>
              <a:rect l="l" t="t" r="r" b="b"/>
              <a:pathLst>
                <a:path w="453389" h="421639">
                  <a:moveTo>
                    <a:pt x="243363" y="421550"/>
                  </a:moveTo>
                  <a:lnTo>
                    <a:pt x="165797" y="409658"/>
                  </a:lnTo>
                  <a:lnTo>
                    <a:pt x="126142" y="391140"/>
                  </a:lnTo>
                  <a:lnTo>
                    <a:pt x="88367" y="364758"/>
                  </a:lnTo>
                  <a:lnTo>
                    <a:pt x="54319" y="330902"/>
                  </a:lnTo>
                  <a:lnTo>
                    <a:pt x="25844" y="289960"/>
                  </a:lnTo>
                  <a:lnTo>
                    <a:pt x="4788" y="242320"/>
                  </a:lnTo>
                  <a:lnTo>
                    <a:pt x="0" y="206769"/>
                  </a:lnTo>
                  <a:lnTo>
                    <a:pt x="7576" y="169677"/>
                  </a:lnTo>
                  <a:lnTo>
                    <a:pt x="35775" y="108326"/>
                  </a:lnTo>
                  <a:lnTo>
                    <a:pt x="92850" y="0"/>
                  </a:lnTo>
                  <a:lnTo>
                    <a:pt x="452891" y="192604"/>
                  </a:lnTo>
                  <a:lnTo>
                    <a:pt x="389699" y="293720"/>
                  </a:lnTo>
                  <a:lnTo>
                    <a:pt x="332494" y="368668"/>
                  </a:lnTo>
                  <a:lnTo>
                    <a:pt x="277583" y="414148"/>
                  </a:lnTo>
                  <a:lnTo>
                    <a:pt x="243363" y="421550"/>
                  </a:lnTo>
                  <a:close/>
                </a:path>
              </a:pathLst>
            </a:custGeom>
            <a:solidFill>
              <a:srgbClr val="9D17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81645" y="4307970"/>
              <a:ext cx="453390" cy="421640"/>
            </a:xfrm>
            <a:custGeom>
              <a:avLst/>
              <a:gdLst/>
              <a:ahLst/>
              <a:cxnLst/>
              <a:rect l="l" t="t" r="r" b="b"/>
              <a:pathLst>
                <a:path w="453389" h="421639">
                  <a:moveTo>
                    <a:pt x="243346" y="421549"/>
                  </a:moveTo>
                  <a:lnTo>
                    <a:pt x="165815" y="409656"/>
                  </a:lnTo>
                  <a:lnTo>
                    <a:pt x="126175" y="391138"/>
                  </a:lnTo>
                  <a:lnTo>
                    <a:pt x="88409" y="364757"/>
                  </a:lnTo>
                  <a:lnTo>
                    <a:pt x="54361" y="330900"/>
                  </a:lnTo>
                  <a:lnTo>
                    <a:pt x="25873" y="289958"/>
                  </a:lnTo>
                  <a:lnTo>
                    <a:pt x="4788" y="242316"/>
                  </a:lnTo>
                  <a:lnTo>
                    <a:pt x="0" y="206768"/>
                  </a:lnTo>
                  <a:lnTo>
                    <a:pt x="7573" y="169677"/>
                  </a:lnTo>
                  <a:lnTo>
                    <a:pt x="35761" y="108326"/>
                  </a:lnTo>
                  <a:lnTo>
                    <a:pt x="92817" y="0"/>
                  </a:lnTo>
                  <a:lnTo>
                    <a:pt x="452859" y="192604"/>
                  </a:lnTo>
                  <a:lnTo>
                    <a:pt x="389667" y="293720"/>
                  </a:lnTo>
                  <a:lnTo>
                    <a:pt x="332462" y="368668"/>
                  </a:lnTo>
                  <a:lnTo>
                    <a:pt x="277551" y="414148"/>
                  </a:lnTo>
                  <a:lnTo>
                    <a:pt x="243346" y="421549"/>
                  </a:lnTo>
                  <a:close/>
                </a:path>
              </a:pathLst>
            </a:custGeom>
            <a:solidFill>
              <a:srgbClr val="B612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5672" y="3976712"/>
              <a:ext cx="640080" cy="602615"/>
            </a:xfrm>
            <a:custGeom>
              <a:avLst/>
              <a:gdLst/>
              <a:ahLst/>
              <a:cxnLst/>
              <a:rect l="l" t="t" r="r" b="b"/>
              <a:pathLst>
                <a:path w="640079" h="602614">
                  <a:moveTo>
                    <a:pt x="382361" y="602165"/>
                  </a:moveTo>
                  <a:lnTo>
                    <a:pt x="337959" y="601131"/>
                  </a:lnTo>
                  <a:lnTo>
                    <a:pt x="292942" y="594185"/>
                  </a:lnTo>
                  <a:lnTo>
                    <a:pt x="247987" y="581251"/>
                  </a:lnTo>
                  <a:lnTo>
                    <a:pt x="203770" y="562255"/>
                  </a:lnTo>
                  <a:lnTo>
                    <a:pt x="160968" y="537121"/>
                  </a:lnTo>
                  <a:lnTo>
                    <a:pt x="121580" y="506865"/>
                  </a:lnTo>
                  <a:lnTo>
                    <a:pt x="87350" y="472992"/>
                  </a:lnTo>
                  <a:lnTo>
                    <a:pt x="58461" y="436159"/>
                  </a:lnTo>
                  <a:lnTo>
                    <a:pt x="35097" y="397022"/>
                  </a:lnTo>
                  <a:lnTo>
                    <a:pt x="17443" y="356237"/>
                  </a:lnTo>
                  <a:lnTo>
                    <a:pt x="5682" y="314460"/>
                  </a:lnTo>
                  <a:lnTo>
                    <a:pt x="0" y="272348"/>
                  </a:lnTo>
                  <a:lnTo>
                    <a:pt x="578" y="230556"/>
                  </a:lnTo>
                  <a:lnTo>
                    <a:pt x="7603" y="189741"/>
                  </a:lnTo>
                  <a:lnTo>
                    <a:pt x="21257" y="150559"/>
                  </a:lnTo>
                  <a:lnTo>
                    <a:pt x="41726" y="113666"/>
                  </a:lnTo>
                  <a:lnTo>
                    <a:pt x="68223" y="80810"/>
                  </a:lnTo>
                  <a:lnTo>
                    <a:pt x="99390" y="53420"/>
                  </a:lnTo>
                  <a:lnTo>
                    <a:pt x="134552" y="31570"/>
                  </a:lnTo>
                  <a:lnTo>
                    <a:pt x="173036" y="15333"/>
                  </a:lnTo>
                  <a:lnTo>
                    <a:pt x="214165" y="4785"/>
                  </a:lnTo>
                  <a:lnTo>
                    <a:pt x="257264" y="0"/>
                  </a:lnTo>
                  <a:lnTo>
                    <a:pt x="301660" y="1050"/>
                  </a:lnTo>
                  <a:lnTo>
                    <a:pt x="346677" y="8011"/>
                  </a:lnTo>
                  <a:lnTo>
                    <a:pt x="391641" y="20957"/>
                  </a:lnTo>
                  <a:lnTo>
                    <a:pt x="435876" y="39962"/>
                  </a:lnTo>
                  <a:lnTo>
                    <a:pt x="478707" y="65100"/>
                  </a:lnTo>
                  <a:lnTo>
                    <a:pt x="518063" y="95353"/>
                  </a:lnTo>
                  <a:lnTo>
                    <a:pt x="552270" y="129217"/>
                  </a:lnTo>
                  <a:lnTo>
                    <a:pt x="581143" y="166038"/>
                  </a:lnTo>
                  <a:lnTo>
                    <a:pt x="604497" y="205160"/>
                  </a:lnTo>
                  <a:lnTo>
                    <a:pt x="622149" y="245928"/>
                  </a:lnTo>
                  <a:lnTo>
                    <a:pt x="633914" y="287688"/>
                  </a:lnTo>
                  <a:lnTo>
                    <a:pt x="639608" y="329784"/>
                  </a:lnTo>
                  <a:lnTo>
                    <a:pt x="639046" y="371561"/>
                  </a:lnTo>
                  <a:lnTo>
                    <a:pt x="632044" y="412364"/>
                  </a:lnTo>
                  <a:lnTo>
                    <a:pt x="618417" y="451537"/>
                  </a:lnTo>
                  <a:lnTo>
                    <a:pt x="597982" y="488427"/>
                  </a:lnTo>
                  <a:lnTo>
                    <a:pt x="571474" y="521286"/>
                  </a:lnTo>
                  <a:lnTo>
                    <a:pt x="540293" y="548684"/>
                  </a:lnTo>
                  <a:lnTo>
                    <a:pt x="505114" y="570546"/>
                  </a:lnTo>
                  <a:lnTo>
                    <a:pt x="466615" y="586797"/>
                  </a:lnTo>
                  <a:lnTo>
                    <a:pt x="425472" y="597362"/>
                  </a:lnTo>
                  <a:lnTo>
                    <a:pt x="382361" y="602165"/>
                  </a:lnTo>
                  <a:close/>
                </a:path>
              </a:pathLst>
            </a:custGeom>
            <a:solidFill>
              <a:srgbClr val="B90D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33114" y="3963712"/>
              <a:ext cx="640080" cy="602615"/>
            </a:xfrm>
            <a:custGeom>
              <a:avLst/>
              <a:gdLst/>
              <a:ahLst/>
              <a:cxnLst/>
              <a:rect l="l" t="t" r="r" b="b"/>
              <a:pathLst>
                <a:path w="640079" h="602614">
                  <a:moveTo>
                    <a:pt x="382372" y="602175"/>
                  </a:moveTo>
                  <a:lnTo>
                    <a:pt x="337972" y="601135"/>
                  </a:lnTo>
                  <a:lnTo>
                    <a:pt x="292956" y="594185"/>
                  </a:lnTo>
                  <a:lnTo>
                    <a:pt x="248001" y="581250"/>
                  </a:lnTo>
                  <a:lnTo>
                    <a:pt x="203784" y="562253"/>
                  </a:lnTo>
                  <a:lnTo>
                    <a:pt x="160982" y="537118"/>
                  </a:lnTo>
                  <a:lnTo>
                    <a:pt x="121594" y="506865"/>
                  </a:lnTo>
                  <a:lnTo>
                    <a:pt x="87362" y="473000"/>
                  </a:lnTo>
                  <a:lnTo>
                    <a:pt x="58470" y="436177"/>
                  </a:lnTo>
                  <a:lnTo>
                    <a:pt x="35103" y="397052"/>
                  </a:lnTo>
                  <a:lnTo>
                    <a:pt x="17446" y="356278"/>
                  </a:lnTo>
                  <a:lnTo>
                    <a:pt x="5684" y="314510"/>
                  </a:lnTo>
                  <a:lnTo>
                    <a:pt x="0" y="272403"/>
                  </a:lnTo>
                  <a:lnTo>
                    <a:pt x="579" y="230610"/>
                  </a:lnTo>
                  <a:lnTo>
                    <a:pt x="7605" y="189787"/>
                  </a:lnTo>
                  <a:lnTo>
                    <a:pt x="21264" y="150587"/>
                  </a:lnTo>
                  <a:lnTo>
                    <a:pt x="41740" y="113666"/>
                  </a:lnTo>
                  <a:lnTo>
                    <a:pt x="68237" y="80810"/>
                  </a:lnTo>
                  <a:lnTo>
                    <a:pt x="99404" y="53420"/>
                  </a:lnTo>
                  <a:lnTo>
                    <a:pt x="134567" y="31570"/>
                  </a:lnTo>
                  <a:lnTo>
                    <a:pt x="173050" y="15333"/>
                  </a:lnTo>
                  <a:lnTo>
                    <a:pt x="214179" y="4785"/>
                  </a:lnTo>
                  <a:lnTo>
                    <a:pt x="257279" y="0"/>
                  </a:lnTo>
                  <a:lnTo>
                    <a:pt x="301675" y="1050"/>
                  </a:lnTo>
                  <a:lnTo>
                    <a:pt x="346692" y="8011"/>
                  </a:lnTo>
                  <a:lnTo>
                    <a:pt x="391655" y="20957"/>
                  </a:lnTo>
                  <a:lnTo>
                    <a:pt x="435890" y="39962"/>
                  </a:lnTo>
                  <a:lnTo>
                    <a:pt x="478722" y="65100"/>
                  </a:lnTo>
                  <a:lnTo>
                    <a:pt x="518110" y="95353"/>
                  </a:lnTo>
                  <a:lnTo>
                    <a:pt x="552342" y="129218"/>
                  </a:lnTo>
                  <a:lnTo>
                    <a:pt x="581234" y="166040"/>
                  </a:lnTo>
                  <a:lnTo>
                    <a:pt x="604601" y="205165"/>
                  </a:lnTo>
                  <a:lnTo>
                    <a:pt x="622258" y="245939"/>
                  </a:lnTo>
                  <a:lnTo>
                    <a:pt x="634020" y="287707"/>
                  </a:lnTo>
                  <a:lnTo>
                    <a:pt x="639704" y="329814"/>
                  </a:lnTo>
                  <a:lnTo>
                    <a:pt x="639125" y="371607"/>
                  </a:lnTo>
                  <a:lnTo>
                    <a:pt x="632099" y="412430"/>
                  </a:lnTo>
                  <a:lnTo>
                    <a:pt x="618440" y="451630"/>
                  </a:lnTo>
                  <a:lnTo>
                    <a:pt x="597964" y="488551"/>
                  </a:lnTo>
                  <a:lnTo>
                    <a:pt x="571464" y="521378"/>
                  </a:lnTo>
                  <a:lnTo>
                    <a:pt x="540289" y="548751"/>
                  </a:lnTo>
                  <a:lnTo>
                    <a:pt x="505116" y="570592"/>
                  </a:lnTo>
                  <a:lnTo>
                    <a:pt x="466621" y="586828"/>
                  </a:lnTo>
                  <a:lnTo>
                    <a:pt x="425481" y="597380"/>
                  </a:lnTo>
                  <a:lnTo>
                    <a:pt x="382372" y="602175"/>
                  </a:lnTo>
                  <a:close/>
                </a:path>
              </a:pathLst>
            </a:custGeom>
            <a:solidFill>
              <a:srgbClr val="DE65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10053" y="1391564"/>
              <a:ext cx="13020659" cy="40576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61357" y="2088919"/>
            <a:ext cx="297561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b="1" spc="70" dirty="0">
                <a:latin typeface="Times New Roman"/>
                <a:cs typeface="Times New Roman"/>
              </a:rPr>
              <a:t>m</a:t>
            </a:r>
            <a:r>
              <a:rPr sz="5500" b="1" spc="-70" dirty="0">
                <a:latin typeface="Times New Roman"/>
                <a:cs typeface="Times New Roman"/>
              </a:rPr>
              <a:t>a</a:t>
            </a:r>
            <a:r>
              <a:rPr sz="5500" b="1" spc="70" dirty="0">
                <a:latin typeface="Times New Roman"/>
                <a:cs typeface="Times New Roman"/>
              </a:rPr>
              <a:t>i</a:t>
            </a:r>
            <a:r>
              <a:rPr sz="5500" b="1" spc="90" dirty="0">
                <a:latin typeface="Times New Roman"/>
                <a:cs typeface="Times New Roman"/>
              </a:rPr>
              <a:t>n</a:t>
            </a:r>
            <a:r>
              <a:rPr sz="5500" b="1" spc="160" dirty="0">
                <a:latin typeface="Times New Roman"/>
                <a:cs typeface="Times New Roman"/>
              </a:rPr>
              <a:t>.</a:t>
            </a:r>
            <a:r>
              <a:rPr sz="5500" b="1" spc="-285" dirty="0">
                <a:latin typeface="Times New Roman"/>
                <a:cs typeface="Times New Roman"/>
              </a:rPr>
              <a:t>j</a:t>
            </a:r>
            <a:r>
              <a:rPr sz="5500" b="1" spc="-70" dirty="0">
                <a:latin typeface="Times New Roman"/>
                <a:cs typeface="Times New Roman"/>
              </a:rPr>
              <a:t>a</a:t>
            </a:r>
            <a:r>
              <a:rPr sz="5500" b="1" spc="-85" dirty="0">
                <a:latin typeface="Times New Roman"/>
                <a:cs typeface="Times New Roman"/>
              </a:rPr>
              <a:t>v</a:t>
            </a:r>
            <a:r>
              <a:rPr sz="5500" b="1" spc="-65" dirty="0">
                <a:latin typeface="Times New Roman"/>
                <a:cs typeface="Times New Roman"/>
              </a:rPr>
              <a:t>a</a:t>
            </a:r>
            <a:endParaRPr sz="5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2619" y="4939452"/>
            <a:ext cx="4262755" cy="4758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sz="3350" spc="25" dirty="0">
                <a:solidFill>
                  <a:srgbClr val="383838"/>
                </a:solidFill>
                <a:latin typeface="Times New Roman"/>
                <a:cs typeface="Times New Roman"/>
              </a:rPr>
              <a:t>Hubungan </a:t>
            </a:r>
            <a:r>
              <a:rPr sz="3350" spc="75" dirty="0">
                <a:solidFill>
                  <a:srgbClr val="383838"/>
                </a:solidFill>
                <a:latin typeface="Times New Roman"/>
                <a:cs typeface="Times New Roman"/>
              </a:rPr>
              <a:t>dua </a:t>
            </a:r>
            <a:r>
              <a:rPr sz="3350" spc="-20" dirty="0">
                <a:solidFill>
                  <a:srgbClr val="383838"/>
                </a:solidFill>
                <a:latin typeface="Times New Roman"/>
                <a:cs typeface="Times New Roman"/>
              </a:rPr>
              <a:t>kelas  </a:t>
            </a:r>
            <a:r>
              <a:rPr sz="3350" spc="85" dirty="0">
                <a:solidFill>
                  <a:srgbClr val="383838"/>
                </a:solidFill>
                <a:latin typeface="Times New Roman"/>
                <a:cs typeface="Times New Roman"/>
              </a:rPr>
              <a:t>antara </a:t>
            </a:r>
            <a:r>
              <a:rPr sz="3350" spc="5" dirty="0">
                <a:solidFill>
                  <a:srgbClr val="383838"/>
                </a:solidFill>
                <a:latin typeface="Times New Roman"/>
                <a:cs typeface="Times New Roman"/>
              </a:rPr>
              <a:t>Mahasiswa </a:t>
            </a:r>
            <a:r>
              <a:rPr sz="3350" spc="85" dirty="0">
                <a:solidFill>
                  <a:srgbClr val="383838"/>
                </a:solidFill>
                <a:latin typeface="Times New Roman"/>
                <a:cs typeface="Times New Roman"/>
              </a:rPr>
              <a:t>dan  </a:t>
            </a:r>
            <a:r>
              <a:rPr sz="3350" spc="-20" dirty="0">
                <a:solidFill>
                  <a:srgbClr val="383838"/>
                </a:solidFill>
                <a:latin typeface="Times New Roman"/>
                <a:cs typeface="Times New Roman"/>
              </a:rPr>
              <a:t>kelas </a:t>
            </a:r>
            <a:r>
              <a:rPr sz="3350" spc="25" dirty="0">
                <a:solidFill>
                  <a:srgbClr val="383838"/>
                </a:solidFill>
                <a:latin typeface="Times New Roman"/>
                <a:cs typeface="Times New Roman"/>
              </a:rPr>
              <a:t>yaitu</a:t>
            </a:r>
            <a:r>
              <a:rPr sz="3350" spc="-470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3350" spc="35" dirty="0">
                <a:solidFill>
                  <a:srgbClr val="383838"/>
                </a:solidFill>
                <a:latin typeface="Times New Roman"/>
                <a:cs typeface="Times New Roman"/>
              </a:rPr>
              <a:t>one-to-many.  </a:t>
            </a:r>
            <a:r>
              <a:rPr sz="3350" spc="5" dirty="0">
                <a:solidFill>
                  <a:srgbClr val="383838"/>
                </a:solidFill>
                <a:latin typeface="Times New Roman"/>
                <a:cs typeface="Times New Roman"/>
              </a:rPr>
              <a:t>Dimana </a:t>
            </a:r>
            <a:r>
              <a:rPr sz="3350" spc="35" dirty="0">
                <a:solidFill>
                  <a:srgbClr val="383838"/>
                </a:solidFill>
                <a:latin typeface="Times New Roman"/>
                <a:cs typeface="Times New Roman"/>
              </a:rPr>
              <a:t>setiap </a:t>
            </a:r>
            <a:r>
              <a:rPr sz="3350" spc="-105" dirty="0">
                <a:solidFill>
                  <a:srgbClr val="383838"/>
                </a:solidFill>
                <a:latin typeface="Times New Roman"/>
                <a:cs typeface="Times New Roman"/>
              </a:rPr>
              <a:t>Kelas  </a:t>
            </a:r>
            <a:r>
              <a:rPr sz="3350" spc="-25" dirty="0">
                <a:solidFill>
                  <a:srgbClr val="383838"/>
                </a:solidFill>
                <a:latin typeface="Times New Roman"/>
                <a:cs typeface="Times New Roman"/>
              </a:rPr>
              <a:t>memiliki </a:t>
            </a:r>
            <a:r>
              <a:rPr sz="3350" spc="5" dirty="0">
                <a:solidFill>
                  <a:srgbClr val="383838"/>
                </a:solidFill>
                <a:latin typeface="Times New Roman"/>
                <a:cs typeface="Times New Roman"/>
              </a:rPr>
              <a:t>banyak  Mahasiswa </a:t>
            </a:r>
            <a:r>
              <a:rPr sz="3350" spc="65" dirty="0">
                <a:solidFill>
                  <a:srgbClr val="383838"/>
                </a:solidFill>
                <a:latin typeface="Times New Roman"/>
                <a:cs typeface="Times New Roman"/>
              </a:rPr>
              <a:t>tetapi </a:t>
            </a:r>
            <a:r>
              <a:rPr sz="3350" spc="35" dirty="0">
                <a:solidFill>
                  <a:srgbClr val="383838"/>
                </a:solidFill>
                <a:latin typeface="Times New Roman"/>
                <a:cs typeface="Times New Roman"/>
              </a:rPr>
              <a:t>setiap  </a:t>
            </a:r>
            <a:r>
              <a:rPr sz="3350" spc="5" dirty="0">
                <a:solidFill>
                  <a:srgbClr val="383838"/>
                </a:solidFill>
                <a:latin typeface="Times New Roman"/>
                <a:cs typeface="Times New Roman"/>
              </a:rPr>
              <a:t>Mahasiswa </a:t>
            </a:r>
            <a:r>
              <a:rPr sz="3350" spc="20" dirty="0">
                <a:solidFill>
                  <a:srgbClr val="383838"/>
                </a:solidFill>
                <a:latin typeface="Times New Roman"/>
                <a:cs typeface="Times New Roman"/>
              </a:rPr>
              <a:t>hanyak  </a:t>
            </a:r>
            <a:r>
              <a:rPr sz="3350" spc="50" dirty="0">
                <a:solidFill>
                  <a:srgbClr val="383838"/>
                </a:solidFill>
                <a:latin typeface="Times New Roman"/>
                <a:cs typeface="Times New Roman"/>
              </a:rPr>
              <a:t>menempati </a:t>
            </a:r>
            <a:r>
              <a:rPr sz="3350" spc="-565" dirty="0">
                <a:solidFill>
                  <a:srgbClr val="383838"/>
                </a:solidFill>
                <a:latin typeface="Times New Roman"/>
                <a:cs typeface="Times New Roman"/>
              </a:rPr>
              <a:t>1 </a:t>
            </a:r>
            <a:r>
              <a:rPr lang="en-US" sz="3350" spc="-565" dirty="0">
                <a:solidFill>
                  <a:srgbClr val="383838"/>
                </a:solidFill>
                <a:latin typeface="Times New Roman"/>
                <a:cs typeface="Times New Roman"/>
              </a:rPr>
              <a:t>  </a:t>
            </a:r>
            <a:r>
              <a:rPr sz="3350" spc="-105" dirty="0">
                <a:solidFill>
                  <a:srgbClr val="383838"/>
                </a:solidFill>
                <a:latin typeface="Times New Roman"/>
                <a:cs typeface="Times New Roman"/>
              </a:rPr>
              <a:t>Kelas</a:t>
            </a:r>
            <a:r>
              <a:rPr sz="3350" spc="-430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3350" dirty="0">
                <a:solidFill>
                  <a:srgbClr val="383838"/>
                </a:solidFill>
                <a:latin typeface="Times New Roman"/>
                <a:cs typeface="Times New Roman"/>
              </a:rPr>
              <a:t>saja</a:t>
            </a:r>
            <a:endParaRPr sz="3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0" y="-3810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4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10287000"/>
                </a:lnTo>
                <a:close/>
              </a:path>
            </a:pathLst>
          </a:custGeom>
          <a:solidFill>
            <a:srgbClr val="DED4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478" y="4070450"/>
            <a:ext cx="8373109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600" b="1" spc="-75" dirty="0">
                <a:latin typeface="Times New Roman"/>
                <a:cs typeface="Times New Roman"/>
              </a:rPr>
              <a:t>Aggregation</a:t>
            </a:r>
            <a:endParaRPr sz="1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31300" y="3561060"/>
            <a:ext cx="8990330" cy="448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sz="4200" b="1" spc="-55" dirty="0">
                <a:solidFill>
                  <a:srgbClr val="383838"/>
                </a:solidFill>
                <a:latin typeface="Times New Roman"/>
                <a:cs typeface="Times New Roman"/>
              </a:rPr>
              <a:t>Merupakan </a:t>
            </a:r>
            <a:r>
              <a:rPr sz="4200" b="1" spc="35" dirty="0">
                <a:solidFill>
                  <a:srgbClr val="383838"/>
                </a:solidFill>
                <a:latin typeface="Times New Roman"/>
                <a:cs typeface="Times New Roman"/>
              </a:rPr>
              <a:t>bentuk </a:t>
            </a:r>
            <a:r>
              <a:rPr sz="4200" b="1" spc="25" dirty="0">
                <a:solidFill>
                  <a:srgbClr val="383838"/>
                </a:solidFill>
                <a:latin typeface="Times New Roman"/>
                <a:cs typeface="Times New Roman"/>
              </a:rPr>
              <a:t>hubungan </a:t>
            </a:r>
            <a:r>
              <a:rPr sz="4200" b="1" spc="-5" dirty="0">
                <a:solidFill>
                  <a:srgbClr val="383838"/>
                </a:solidFill>
                <a:latin typeface="Times New Roman"/>
                <a:cs typeface="Times New Roman"/>
              </a:rPr>
              <a:t>yang  </a:t>
            </a:r>
            <a:r>
              <a:rPr sz="4200" b="1" spc="40" dirty="0">
                <a:solidFill>
                  <a:srgbClr val="383838"/>
                </a:solidFill>
                <a:latin typeface="Times New Roman"/>
                <a:cs typeface="Times New Roman"/>
              </a:rPr>
              <a:t>lebih khusus </a:t>
            </a:r>
            <a:r>
              <a:rPr sz="4200" b="1" spc="-60" dirty="0">
                <a:solidFill>
                  <a:srgbClr val="383838"/>
                </a:solidFill>
                <a:latin typeface="Times New Roman"/>
                <a:cs typeface="Times New Roman"/>
              </a:rPr>
              <a:t>dari </a:t>
            </a:r>
            <a:r>
              <a:rPr sz="4200" b="1" dirty="0">
                <a:solidFill>
                  <a:srgbClr val="383838"/>
                </a:solidFill>
                <a:latin typeface="Times New Roman"/>
                <a:cs typeface="Times New Roman"/>
              </a:rPr>
              <a:t>Association </a:t>
            </a:r>
            <a:r>
              <a:rPr sz="4200" b="1" spc="-5" dirty="0">
                <a:solidFill>
                  <a:srgbClr val="383838"/>
                </a:solidFill>
                <a:latin typeface="Times New Roman"/>
                <a:cs typeface="Times New Roman"/>
              </a:rPr>
              <a:t>yang  </a:t>
            </a:r>
            <a:r>
              <a:rPr sz="4200" b="1" spc="25" dirty="0">
                <a:solidFill>
                  <a:srgbClr val="383838"/>
                </a:solidFill>
                <a:latin typeface="Times New Roman"/>
                <a:cs typeface="Times New Roman"/>
              </a:rPr>
              <a:t>mempresentasikan hubungan  </a:t>
            </a:r>
            <a:r>
              <a:rPr sz="4200" b="1" spc="20" dirty="0">
                <a:solidFill>
                  <a:srgbClr val="383838"/>
                </a:solidFill>
                <a:latin typeface="Times New Roman"/>
                <a:cs typeface="Times New Roman"/>
              </a:rPr>
              <a:t>kepemilikan</a:t>
            </a:r>
            <a:r>
              <a:rPr sz="4200" b="1" spc="-250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4200" b="1" i="1" spc="-10" dirty="0">
                <a:solidFill>
                  <a:srgbClr val="383838"/>
                </a:solidFill>
                <a:latin typeface="Times New Roman"/>
                <a:cs typeface="Times New Roman"/>
              </a:rPr>
              <a:t>"has-a"</a:t>
            </a:r>
            <a:r>
              <a:rPr sz="4200" b="1" i="1" spc="-250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4200" b="1" spc="-30" dirty="0">
                <a:solidFill>
                  <a:srgbClr val="383838"/>
                </a:solidFill>
                <a:latin typeface="Times New Roman"/>
                <a:cs typeface="Times New Roman"/>
              </a:rPr>
              <a:t>antara</a:t>
            </a:r>
            <a:r>
              <a:rPr sz="4200" b="1" spc="-250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4200" b="1" spc="-15" dirty="0">
                <a:solidFill>
                  <a:srgbClr val="383838"/>
                </a:solidFill>
                <a:latin typeface="Times New Roman"/>
                <a:cs typeface="Times New Roman"/>
              </a:rPr>
              <a:t>dua</a:t>
            </a:r>
            <a:r>
              <a:rPr sz="4200" b="1" spc="-250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4200" b="1" spc="20" dirty="0">
                <a:solidFill>
                  <a:srgbClr val="383838"/>
                </a:solidFill>
                <a:latin typeface="Times New Roman"/>
                <a:cs typeface="Times New Roman"/>
              </a:rPr>
              <a:t>object.  </a:t>
            </a:r>
            <a:r>
              <a:rPr sz="4200" b="1" spc="-30" dirty="0">
                <a:solidFill>
                  <a:srgbClr val="383838"/>
                </a:solidFill>
                <a:latin typeface="Times New Roman"/>
                <a:cs typeface="Times New Roman"/>
              </a:rPr>
              <a:t>Dalam </a:t>
            </a:r>
            <a:r>
              <a:rPr sz="4200" b="1" spc="5" dirty="0">
                <a:solidFill>
                  <a:srgbClr val="383838"/>
                </a:solidFill>
                <a:latin typeface="Times New Roman"/>
                <a:cs typeface="Times New Roman"/>
              </a:rPr>
              <a:t>relasi </a:t>
            </a:r>
            <a:r>
              <a:rPr sz="4200" b="1" spc="55" dirty="0">
                <a:solidFill>
                  <a:srgbClr val="383838"/>
                </a:solidFill>
                <a:latin typeface="Times New Roman"/>
                <a:cs typeface="Times New Roman"/>
              </a:rPr>
              <a:t>ini </a:t>
            </a:r>
            <a:r>
              <a:rPr sz="4200" b="1" spc="40" dirty="0">
                <a:solidFill>
                  <a:srgbClr val="383838"/>
                </a:solidFill>
                <a:latin typeface="Times New Roman"/>
                <a:cs typeface="Times New Roman"/>
              </a:rPr>
              <a:t>memiliki </a:t>
            </a:r>
            <a:r>
              <a:rPr sz="4200" b="1" spc="35" dirty="0">
                <a:solidFill>
                  <a:srgbClr val="383838"/>
                </a:solidFill>
                <a:latin typeface="Times New Roman"/>
                <a:cs typeface="Times New Roman"/>
              </a:rPr>
              <a:t>konsep </a:t>
            </a:r>
            <a:r>
              <a:rPr sz="4200" b="1" spc="30" dirty="0">
                <a:solidFill>
                  <a:srgbClr val="383838"/>
                </a:solidFill>
                <a:latin typeface="Times New Roman"/>
                <a:cs typeface="Times New Roman"/>
              </a:rPr>
              <a:t>child  </a:t>
            </a:r>
            <a:r>
              <a:rPr sz="4200" b="1" spc="-10" dirty="0">
                <a:solidFill>
                  <a:srgbClr val="383838"/>
                </a:solidFill>
                <a:latin typeface="Times New Roman"/>
                <a:cs typeface="Times New Roman"/>
              </a:rPr>
              <a:t>and </a:t>
            </a:r>
            <a:r>
              <a:rPr sz="4200" b="1" dirty="0">
                <a:solidFill>
                  <a:srgbClr val="383838"/>
                </a:solidFill>
                <a:latin typeface="Times New Roman"/>
                <a:cs typeface="Times New Roman"/>
              </a:rPr>
              <a:t>parent</a:t>
            </a:r>
            <a:r>
              <a:rPr sz="4200" b="1" spc="-484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4200" b="1" spc="30" dirty="0">
                <a:solidFill>
                  <a:srgbClr val="383838"/>
                </a:solidFill>
                <a:latin typeface="Times New Roman"/>
                <a:cs typeface="Times New Roman"/>
              </a:rPr>
              <a:t>class</a:t>
            </a:r>
            <a:endParaRPr sz="4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42670" y="1400939"/>
            <a:ext cx="5442585" cy="5506720"/>
            <a:chOff x="12842670" y="1400939"/>
            <a:chExt cx="5442585" cy="5506720"/>
          </a:xfrm>
        </p:grpSpPr>
        <p:sp>
          <p:nvSpPr>
            <p:cNvPr id="3" name="object 3"/>
            <p:cNvSpPr/>
            <p:nvPr/>
          </p:nvSpPr>
          <p:spPr>
            <a:xfrm>
              <a:off x="12870336" y="1972531"/>
              <a:ext cx="5414645" cy="4935220"/>
            </a:xfrm>
            <a:custGeom>
              <a:avLst/>
              <a:gdLst/>
              <a:ahLst/>
              <a:cxnLst/>
              <a:rect l="l" t="t" r="r" b="b"/>
              <a:pathLst>
                <a:path w="5414644" h="4935220">
                  <a:moveTo>
                    <a:pt x="2817566" y="4775789"/>
                  </a:moveTo>
                  <a:lnTo>
                    <a:pt x="289858" y="4934716"/>
                  </a:lnTo>
                  <a:lnTo>
                    <a:pt x="0" y="324566"/>
                  </a:lnTo>
                  <a:lnTo>
                    <a:pt x="199241" y="309735"/>
                  </a:lnTo>
                  <a:lnTo>
                    <a:pt x="5125534" y="0"/>
                  </a:lnTo>
                  <a:lnTo>
                    <a:pt x="5414377" y="4593986"/>
                  </a:lnTo>
                  <a:lnTo>
                    <a:pt x="2817566" y="4775789"/>
                  </a:lnTo>
                  <a:close/>
                </a:path>
              </a:pathLst>
            </a:custGeom>
            <a:solidFill>
              <a:srgbClr val="C29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842670" y="1947497"/>
              <a:ext cx="5414010" cy="4935220"/>
            </a:xfrm>
            <a:custGeom>
              <a:avLst/>
              <a:gdLst/>
              <a:ahLst/>
              <a:cxnLst/>
              <a:rect l="l" t="t" r="r" b="b"/>
              <a:pathLst>
                <a:path w="5414009" h="4935220">
                  <a:moveTo>
                    <a:pt x="2816937" y="4775784"/>
                  </a:moveTo>
                  <a:lnTo>
                    <a:pt x="290016" y="4934662"/>
                  </a:lnTo>
                  <a:lnTo>
                    <a:pt x="0" y="322218"/>
                  </a:lnTo>
                  <a:lnTo>
                    <a:pt x="5124825" y="0"/>
                  </a:lnTo>
                  <a:lnTo>
                    <a:pt x="5413668" y="4593986"/>
                  </a:lnTo>
                  <a:lnTo>
                    <a:pt x="2816937" y="4775784"/>
                  </a:lnTo>
                  <a:close/>
                </a:path>
              </a:pathLst>
            </a:custGeom>
            <a:solidFill>
              <a:srgbClr val="F1CF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40987" y="1400939"/>
              <a:ext cx="576580" cy="725805"/>
            </a:xfrm>
            <a:custGeom>
              <a:avLst/>
              <a:gdLst/>
              <a:ahLst/>
              <a:cxnLst/>
              <a:rect l="l" t="t" r="r" b="b"/>
              <a:pathLst>
                <a:path w="576580" h="725805">
                  <a:moveTo>
                    <a:pt x="576197" y="694331"/>
                  </a:moveTo>
                  <a:lnTo>
                    <a:pt x="77111" y="725710"/>
                  </a:lnTo>
                  <a:lnTo>
                    <a:pt x="0" y="57269"/>
                  </a:lnTo>
                  <a:lnTo>
                    <a:pt x="496011" y="0"/>
                  </a:lnTo>
                  <a:lnTo>
                    <a:pt x="576197" y="694331"/>
                  </a:lnTo>
                  <a:close/>
                </a:path>
              </a:pathLst>
            </a:custGeom>
            <a:solidFill>
              <a:srgbClr val="A6E1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118098" y="2095270"/>
              <a:ext cx="582930" cy="779145"/>
            </a:xfrm>
            <a:custGeom>
              <a:avLst/>
              <a:gdLst/>
              <a:ahLst/>
              <a:cxnLst/>
              <a:rect l="l" t="t" r="r" b="b"/>
              <a:pathLst>
                <a:path w="582930" h="779144">
                  <a:moveTo>
                    <a:pt x="86348" y="778957"/>
                  </a:moveTo>
                  <a:lnTo>
                    <a:pt x="0" y="31379"/>
                  </a:lnTo>
                  <a:lnTo>
                    <a:pt x="499086" y="0"/>
                  </a:lnTo>
                  <a:lnTo>
                    <a:pt x="582359" y="721690"/>
                  </a:lnTo>
                  <a:lnTo>
                    <a:pt x="86348" y="778957"/>
                  </a:lnTo>
                  <a:close/>
                </a:path>
              </a:pathLst>
            </a:custGeom>
            <a:solidFill>
              <a:srgbClr val="99D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02981" y="937991"/>
            <a:ext cx="5391149" cy="5419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51318" y="937985"/>
            <a:ext cx="5448299" cy="6276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981" y="6909114"/>
            <a:ext cx="6562709" cy="3114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3297" y="254821"/>
            <a:ext cx="37160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30" dirty="0">
                <a:latin typeface="Times New Roman"/>
                <a:cs typeface="Times New Roman"/>
              </a:rPr>
              <a:t>class</a:t>
            </a:r>
            <a:r>
              <a:rPr sz="4200" b="1" spc="-310" dirty="0">
                <a:latin typeface="Times New Roman"/>
                <a:cs typeface="Times New Roman"/>
              </a:rPr>
              <a:t> </a:t>
            </a:r>
            <a:r>
              <a:rPr sz="4200" b="1" spc="-10" dirty="0">
                <a:latin typeface="Times New Roman"/>
                <a:cs typeface="Times New Roman"/>
              </a:rPr>
              <a:t>Dosen.java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8172" y="254821"/>
            <a:ext cx="408177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30" dirty="0">
                <a:solidFill>
                  <a:srgbClr val="383838"/>
                </a:solidFill>
                <a:latin typeface="Times New Roman"/>
                <a:cs typeface="Times New Roman"/>
              </a:rPr>
              <a:t>class</a:t>
            </a:r>
            <a:r>
              <a:rPr sz="4200" b="1" spc="-315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4200" b="1" spc="-80" dirty="0">
                <a:solidFill>
                  <a:srgbClr val="383838"/>
                </a:solidFill>
                <a:latin typeface="Times New Roman"/>
                <a:cs typeface="Times New Roman"/>
              </a:rPr>
              <a:t>Jurusan.java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 rot="21420000">
            <a:off x="13213877" y="2235851"/>
            <a:ext cx="3987161" cy="38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65"/>
              </a:lnSpc>
            </a:pPr>
            <a:r>
              <a:rPr sz="4575" spc="-22" baseline="-3642" dirty="0">
                <a:solidFill>
                  <a:srgbClr val="383838"/>
                </a:solidFill>
                <a:latin typeface="Times New Roman"/>
                <a:cs typeface="Times New Roman"/>
              </a:rPr>
              <a:t>Pad</a:t>
            </a:r>
            <a:r>
              <a:rPr sz="4575" spc="-22" baseline="-2732" dirty="0">
                <a:solidFill>
                  <a:srgbClr val="383838"/>
                </a:solidFill>
                <a:latin typeface="Times New Roman"/>
                <a:cs typeface="Times New Roman"/>
              </a:rPr>
              <a:t>a</a:t>
            </a:r>
            <a:r>
              <a:rPr sz="4575" spc="-359" baseline="-2732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4575" spc="-60" baseline="-2732" dirty="0">
                <a:solidFill>
                  <a:srgbClr val="383838"/>
                </a:solidFill>
                <a:latin typeface="Times New Roman"/>
                <a:cs typeface="Times New Roman"/>
              </a:rPr>
              <a:t>cla</a:t>
            </a:r>
            <a:r>
              <a:rPr sz="4575" spc="-60" baseline="-1821" dirty="0">
                <a:solidFill>
                  <a:srgbClr val="383838"/>
                </a:solidFill>
                <a:latin typeface="Times New Roman"/>
                <a:cs typeface="Times New Roman"/>
              </a:rPr>
              <a:t>ss</a:t>
            </a:r>
            <a:r>
              <a:rPr sz="4575" spc="-359" baseline="-1821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4575" spc="-75" baseline="-1821" dirty="0">
                <a:solidFill>
                  <a:srgbClr val="383838"/>
                </a:solidFill>
                <a:latin typeface="Times New Roman"/>
                <a:cs typeface="Times New Roman"/>
              </a:rPr>
              <a:t>D</a:t>
            </a:r>
            <a:r>
              <a:rPr sz="3050" spc="-50" dirty="0">
                <a:solidFill>
                  <a:srgbClr val="383838"/>
                </a:solidFill>
                <a:latin typeface="Times New Roman"/>
                <a:cs typeface="Times New Roman"/>
              </a:rPr>
              <a:t>osen,</a:t>
            </a:r>
            <a:r>
              <a:rPr sz="3050" spc="-235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3050" spc="25" dirty="0">
                <a:solidFill>
                  <a:srgbClr val="383838"/>
                </a:solidFill>
                <a:latin typeface="Times New Roman"/>
                <a:cs typeface="Times New Roman"/>
              </a:rPr>
              <a:t>terlih</a:t>
            </a:r>
            <a:r>
              <a:rPr sz="4575" spc="37" baseline="1821" dirty="0">
                <a:solidFill>
                  <a:srgbClr val="383838"/>
                </a:solidFill>
                <a:latin typeface="Times New Roman"/>
                <a:cs typeface="Times New Roman"/>
              </a:rPr>
              <a:t>at</a:t>
            </a:r>
            <a:endParaRPr sz="4575" baseline="182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 rot="21420000">
            <a:off x="13248358" y="2765394"/>
            <a:ext cx="4356380" cy="38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65"/>
              </a:lnSpc>
            </a:pPr>
            <a:r>
              <a:rPr sz="4575" spc="22" baseline="-1821" dirty="0">
                <a:solidFill>
                  <a:srgbClr val="383838"/>
                </a:solidFill>
                <a:latin typeface="Times New Roman"/>
                <a:cs typeface="Times New Roman"/>
              </a:rPr>
              <a:t>ada</a:t>
            </a:r>
            <a:r>
              <a:rPr sz="3050" spc="15" dirty="0">
                <a:solidFill>
                  <a:srgbClr val="383838"/>
                </a:solidFill>
                <a:latin typeface="Times New Roman"/>
                <a:cs typeface="Times New Roman"/>
              </a:rPr>
              <a:t>nya </a:t>
            </a:r>
            <a:r>
              <a:rPr sz="3050" spc="5" dirty="0">
                <a:solidFill>
                  <a:srgbClr val="383838"/>
                </a:solidFill>
                <a:latin typeface="Times New Roman"/>
                <a:cs typeface="Times New Roman"/>
              </a:rPr>
              <a:t>relation</a:t>
            </a:r>
            <a:r>
              <a:rPr sz="4575" spc="7" baseline="1821" dirty="0">
                <a:solidFill>
                  <a:srgbClr val="383838"/>
                </a:solidFill>
                <a:latin typeface="Times New Roman"/>
                <a:cs typeface="Times New Roman"/>
              </a:rPr>
              <a:t>shi</a:t>
            </a:r>
            <a:r>
              <a:rPr sz="4575" spc="7" baseline="2732" dirty="0">
                <a:solidFill>
                  <a:srgbClr val="383838"/>
                </a:solidFill>
                <a:latin typeface="Times New Roman"/>
                <a:cs typeface="Times New Roman"/>
              </a:rPr>
              <a:t>p</a:t>
            </a:r>
            <a:r>
              <a:rPr sz="4575" spc="-757" baseline="2732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4575" spc="30" baseline="2732" dirty="0">
                <a:solidFill>
                  <a:srgbClr val="383838"/>
                </a:solidFill>
                <a:latin typeface="Times New Roman"/>
                <a:cs typeface="Times New Roman"/>
              </a:rPr>
              <a:t>de</a:t>
            </a:r>
            <a:r>
              <a:rPr sz="4575" spc="30" baseline="3642" dirty="0">
                <a:solidFill>
                  <a:srgbClr val="383838"/>
                </a:solidFill>
                <a:latin typeface="Times New Roman"/>
                <a:cs typeface="Times New Roman"/>
              </a:rPr>
              <a:t>nga</a:t>
            </a:r>
            <a:r>
              <a:rPr sz="4575" spc="30" baseline="4553" dirty="0">
                <a:solidFill>
                  <a:srgbClr val="383838"/>
                </a:solidFill>
                <a:latin typeface="Times New Roman"/>
                <a:cs typeface="Times New Roman"/>
              </a:rPr>
              <a:t>n</a:t>
            </a:r>
            <a:endParaRPr sz="4575" baseline="4553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 rot="21420000">
            <a:off x="13281609" y="3324680"/>
            <a:ext cx="3782457" cy="38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65"/>
              </a:lnSpc>
            </a:pPr>
            <a:r>
              <a:rPr sz="3050" spc="-40" dirty="0">
                <a:solidFill>
                  <a:srgbClr val="383838"/>
                </a:solidFill>
                <a:latin typeface="Times New Roman"/>
                <a:cs typeface="Times New Roman"/>
              </a:rPr>
              <a:t>class</a:t>
            </a:r>
            <a:r>
              <a:rPr sz="3050" spc="-235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3050" spc="-20" dirty="0">
                <a:solidFill>
                  <a:srgbClr val="383838"/>
                </a:solidFill>
                <a:latin typeface="Times New Roman"/>
                <a:cs typeface="Times New Roman"/>
              </a:rPr>
              <a:t>J</a:t>
            </a:r>
            <a:r>
              <a:rPr sz="4575" spc="-30" baseline="1821" dirty="0">
                <a:solidFill>
                  <a:srgbClr val="383838"/>
                </a:solidFill>
                <a:latin typeface="Times New Roman"/>
                <a:cs typeface="Times New Roman"/>
              </a:rPr>
              <a:t>urus</a:t>
            </a:r>
            <a:r>
              <a:rPr sz="4575" spc="-30" baseline="2732" dirty="0">
                <a:solidFill>
                  <a:srgbClr val="383838"/>
                </a:solidFill>
                <a:latin typeface="Times New Roman"/>
                <a:cs typeface="Times New Roman"/>
              </a:rPr>
              <a:t>an.</a:t>
            </a:r>
            <a:r>
              <a:rPr sz="4575" spc="-345" baseline="2732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4575" spc="-37" baseline="3642" dirty="0">
                <a:solidFill>
                  <a:srgbClr val="383838"/>
                </a:solidFill>
                <a:latin typeface="Times New Roman"/>
                <a:cs typeface="Times New Roman"/>
              </a:rPr>
              <a:t>Teta</a:t>
            </a:r>
            <a:r>
              <a:rPr sz="4575" spc="-37" baseline="4553" dirty="0">
                <a:solidFill>
                  <a:srgbClr val="383838"/>
                </a:solidFill>
                <a:latin typeface="Times New Roman"/>
                <a:cs typeface="Times New Roman"/>
              </a:rPr>
              <a:t>pi</a:t>
            </a:r>
            <a:r>
              <a:rPr sz="4575" spc="-345" baseline="4553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4575" spc="30" baseline="4553" dirty="0">
                <a:solidFill>
                  <a:srgbClr val="383838"/>
                </a:solidFill>
                <a:latin typeface="Times New Roman"/>
                <a:cs typeface="Times New Roman"/>
              </a:rPr>
              <a:t>h</a:t>
            </a:r>
            <a:r>
              <a:rPr sz="4575" spc="30" baseline="5464" dirty="0">
                <a:solidFill>
                  <a:srgbClr val="383838"/>
                </a:solidFill>
                <a:latin typeface="Times New Roman"/>
                <a:cs typeface="Times New Roman"/>
              </a:rPr>
              <a:t>al</a:t>
            </a:r>
            <a:endParaRPr sz="4575" baseline="5464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 rot="21420000">
            <a:off x="13316355" y="3849465"/>
            <a:ext cx="4302623" cy="38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65"/>
              </a:lnSpc>
            </a:pPr>
            <a:r>
              <a:rPr sz="4575" spc="52" baseline="-3642" dirty="0">
                <a:solidFill>
                  <a:srgbClr val="383838"/>
                </a:solidFill>
                <a:latin typeface="Times New Roman"/>
                <a:cs typeface="Times New Roman"/>
              </a:rPr>
              <a:t>ters</a:t>
            </a:r>
            <a:r>
              <a:rPr sz="4575" spc="52" baseline="-2732" dirty="0">
                <a:solidFill>
                  <a:srgbClr val="383838"/>
                </a:solidFill>
                <a:latin typeface="Times New Roman"/>
                <a:cs typeface="Times New Roman"/>
              </a:rPr>
              <a:t>ebut</a:t>
            </a:r>
            <a:r>
              <a:rPr sz="4575" spc="-359" baseline="-2732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4575" spc="37" baseline="-1821" dirty="0">
                <a:solidFill>
                  <a:srgbClr val="383838"/>
                </a:solidFill>
                <a:latin typeface="Times New Roman"/>
                <a:cs typeface="Times New Roman"/>
              </a:rPr>
              <a:t>ada</a:t>
            </a:r>
            <a:r>
              <a:rPr sz="3050" spc="25" dirty="0">
                <a:solidFill>
                  <a:srgbClr val="383838"/>
                </a:solidFill>
                <a:latin typeface="Times New Roman"/>
                <a:cs typeface="Times New Roman"/>
              </a:rPr>
              <a:t>lah</a:t>
            </a:r>
            <a:r>
              <a:rPr sz="3050" spc="-240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3050" spc="-30" dirty="0">
                <a:solidFill>
                  <a:srgbClr val="383838"/>
                </a:solidFill>
                <a:latin typeface="Times New Roman"/>
                <a:cs typeface="Times New Roman"/>
              </a:rPr>
              <a:t>object</a:t>
            </a:r>
            <a:r>
              <a:rPr sz="3050" spc="-235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3050" spc="-25" dirty="0">
                <a:solidFill>
                  <a:srgbClr val="383838"/>
                </a:solidFill>
                <a:latin typeface="Times New Roman"/>
                <a:cs typeface="Times New Roman"/>
              </a:rPr>
              <a:t>y</a:t>
            </a:r>
            <a:r>
              <a:rPr sz="4575" spc="-37" baseline="1821" dirty="0">
                <a:solidFill>
                  <a:srgbClr val="383838"/>
                </a:solidFill>
                <a:latin typeface="Times New Roman"/>
                <a:cs typeface="Times New Roman"/>
              </a:rPr>
              <a:t>ang</a:t>
            </a:r>
            <a:endParaRPr sz="4575" baseline="182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 rot="21420000">
            <a:off x="13349754" y="4405280"/>
            <a:ext cx="3838045" cy="38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65"/>
              </a:lnSpc>
            </a:pPr>
            <a:r>
              <a:rPr sz="4575" spc="-7" baseline="-3642" dirty="0">
                <a:solidFill>
                  <a:srgbClr val="383838"/>
                </a:solidFill>
                <a:latin typeface="Times New Roman"/>
                <a:cs typeface="Times New Roman"/>
              </a:rPr>
              <a:t>ber</a:t>
            </a:r>
            <a:r>
              <a:rPr sz="4575" spc="-7" baseline="-2732" dirty="0">
                <a:solidFill>
                  <a:srgbClr val="383838"/>
                </a:solidFill>
                <a:latin typeface="Times New Roman"/>
                <a:cs typeface="Times New Roman"/>
              </a:rPr>
              <a:t>bed</a:t>
            </a:r>
            <a:r>
              <a:rPr sz="4575" spc="-7" baseline="-1821" dirty="0">
                <a:solidFill>
                  <a:srgbClr val="383838"/>
                </a:solidFill>
                <a:latin typeface="Times New Roman"/>
                <a:cs typeface="Times New Roman"/>
              </a:rPr>
              <a:t>a,</a:t>
            </a:r>
            <a:r>
              <a:rPr sz="4575" spc="-352" baseline="-1821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4575" spc="7" baseline="-1821" dirty="0">
                <a:solidFill>
                  <a:srgbClr val="383838"/>
                </a:solidFill>
                <a:latin typeface="Times New Roman"/>
                <a:cs typeface="Times New Roman"/>
              </a:rPr>
              <a:t>m</a:t>
            </a:r>
            <a:r>
              <a:rPr sz="3050" spc="5" dirty="0">
                <a:solidFill>
                  <a:srgbClr val="383838"/>
                </a:solidFill>
                <a:latin typeface="Times New Roman"/>
                <a:cs typeface="Times New Roman"/>
              </a:rPr>
              <a:t>aka</a:t>
            </a:r>
            <a:r>
              <a:rPr sz="3050" spc="-235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3050" spc="-65" dirty="0">
                <a:solidFill>
                  <a:srgbClr val="383838"/>
                </a:solidFill>
                <a:latin typeface="Times New Roman"/>
                <a:cs typeface="Times New Roman"/>
              </a:rPr>
              <a:t>jika</a:t>
            </a:r>
            <a:r>
              <a:rPr sz="3050" spc="-235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3050" spc="-70" dirty="0">
                <a:solidFill>
                  <a:srgbClr val="383838"/>
                </a:solidFill>
                <a:latin typeface="Times New Roman"/>
                <a:cs typeface="Times New Roman"/>
              </a:rPr>
              <a:t>Cla</a:t>
            </a:r>
            <a:r>
              <a:rPr sz="4575" spc="-104" baseline="1821" dirty="0">
                <a:solidFill>
                  <a:srgbClr val="383838"/>
                </a:solidFill>
                <a:latin typeface="Times New Roman"/>
                <a:cs typeface="Times New Roman"/>
              </a:rPr>
              <a:t>ss</a:t>
            </a:r>
            <a:endParaRPr sz="4575" baseline="1821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 rot="21420000">
            <a:off x="13384587" y="4926201"/>
            <a:ext cx="4480988" cy="38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65"/>
              </a:lnSpc>
            </a:pPr>
            <a:r>
              <a:rPr sz="4575" spc="-7" baseline="-1821" dirty="0">
                <a:solidFill>
                  <a:srgbClr val="383838"/>
                </a:solidFill>
                <a:latin typeface="Times New Roman"/>
                <a:cs typeface="Times New Roman"/>
              </a:rPr>
              <a:t>Jur</a:t>
            </a:r>
            <a:r>
              <a:rPr sz="3050" spc="-5" dirty="0">
                <a:solidFill>
                  <a:srgbClr val="383838"/>
                </a:solidFill>
                <a:latin typeface="Times New Roman"/>
                <a:cs typeface="Times New Roman"/>
              </a:rPr>
              <a:t>usan</a:t>
            </a:r>
            <a:r>
              <a:rPr sz="3050" spc="-235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383838"/>
                </a:solidFill>
                <a:latin typeface="Times New Roman"/>
                <a:cs typeface="Times New Roman"/>
              </a:rPr>
              <a:t>di</a:t>
            </a:r>
            <a:r>
              <a:rPr sz="3050" spc="-235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3050" spc="20" dirty="0">
                <a:solidFill>
                  <a:srgbClr val="383838"/>
                </a:solidFill>
                <a:latin typeface="Times New Roman"/>
                <a:cs typeface="Times New Roman"/>
              </a:rPr>
              <a:t>hap</a:t>
            </a:r>
            <a:r>
              <a:rPr sz="4575" spc="30" baseline="1821" dirty="0">
                <a:solidFill>
                  <a:srgbClr val="383838"/>
                </a:solidFill>
                <a:latin typeface="Times New Roman"/>
                <a:cs typeface="Times New Roman"/>
              </a:rPr>
              <a:t>us,</a:t>
            </a:r>
            <a:r>
              <a:rPr sz="4575" spc="-345" baseline="1821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4575" spc="7" baseline="1821" dirty="0">
                <a:solidFill>
                  <a:srgbClr val="383838"/>
                </a:solidFill>
                <a:latin typeface="Times New Roman"/>
                <a:cs typeface="Times New Roman"/>
              </a:rPr>
              <a:t>m</a:t>
            </a:r>
            <a:r>
              <a:rPr sz="4575" spc="7" baseline="2732" dirty="0">
                <a:solidFill>
                  <a:srgbClr val="383838"/>
                </a:solidFill>
                <a:latin typeface="Times New Roman"/>
                <a:cs typeface="Times New Roman"/>
              </a:rPr>
              <a:t>ak</a:t>
            </a:r>
            <a:r>
              <a:rPr sz="4575" spc="7" baseline="3642" dirty="0">
                <a:solidFill>
                  <a:srgbClr val="383838"/>
                </a:solidFill>
                <a:latin typeface="Times New Roman"/>
                <a:cs typeface="Times New Roman"/>
              </a:rPr>
              <a:t>a</a:t>
            </a:r>
            <a:r>
              <a:rPr sz="4575" spc="-352" baseline="3642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4575" spc="-60" baseline="3642" dirty="0">
                <a:solidFill>
                  <a:srgbClr val="383838"/>
                </a:solidFill>
                <a:latin typeface="Times New Roman"/>
                <a:cs typeface="Times New Roman"/>
              </a:rPr>
              <a:t>cla</a:t>
            </a:r>
            <a:r>
              <a:rPr sz="4575" spc="-60" baseline="4553" dirty="0">
                <a:solidFill>
                  <a:srgbClr val="383838"/>
                </a:solidFill>
                <a:latin typeface="Times New Roman"/>
                <a:cs typeface="Times New Roman"/>
              </a:rPr>
              <a:t>ss</a:t>
            </a:r>
            <a:endParaRPr sz="4575" baseline="4553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 rot="21420000">
            <a:off x="13417867" y="5486453"/>
            <a:ext cx="3875950" cy="38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65"/>
              </a:lnSpc>
            </a:pPr>
            <a:r>
              <a:rPr sz="4575" spc="-60" baseline="-1821" dirty="0">
                <a:solidFill>
                  <a:srgbClr val="383838"/>
                </a:solidFill>
                <a:latin typeface="Times New Roman"/>
                <a:cs typeface="Times New Roman"/>
              </a:rPr>
              <a:t>Dos</a:t>
            </a:r>
            <a:r>
              <a:rPr sz="3050" spc="-40" dirty="0">
                <a:solidFill>
                  <a:srgbClr val="383838"/>
                </a:solidFill>
                <a:latin typeface="Times New Roman"/>
                <a:cs typeface="Times New Roman"/>
              </a:rPr>
              <a:t>en</a:t>
            </a:r>
            <a:r>
              <a:rPr sz="3050" spc="-240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3050" spc="15" dirty="0">
                <a:solidFill>
                  <a:srgbClr val="383838"/>
                </a:solidFill>
                <a:latin typeface="Times New Roman"/>
                <a:cs typeface="Times New Roman"/>
              </a:rPr>
              <a:t>masih</a:t>
            </a:r>
            <a:r>
              <a:rPr sz="3050" spc="-240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3050" spc="-10" dirty="0">
                <a:solidFill>
                  <a:srgbClr val="383838"/>
                </a:solidFill>
                <a:latin typeface="Times New Roman"/>
                <a:cs typeface="Times New Roman"/>
              </a:rPr>
              <a:t>b</a:t>
            </a:r>
            <a:r>
              <a:rPr sz="4575" spc="-15" baseline="1821" dirty="0">
                <a:solidFill>
                  <a:srgbClr val="383838"/>
                </a:solidFill>
                <a:latin typeface="Times New Roman"/>
                <a:cs typeface="Times New Roman"/>
              </a:rPr>
              <a:t>isa</a:t>
            </a:r>
            <a:r>
              <a:rPr sz="4575" spc="-352" baseline="1821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4575" spc="-15" baseline="1821" dirty="0">
                <a:solidFill>
                  <a:srgbClr val="383838"/>
                </a:solidFill>
                <a:latin typeface="Times New Roman"/>
                <a:cs typeface="Times New Roman"/>
              </a:rPr>
              <a:t>b</a:t>
            </a:r>
            <a:r>
              <a:rPr sz="4575" spc="-15" baseline="2732" dirty="0">
                <a:solidFill>
                  <a:srgbClr val="383838"/>
                </a:solidFill>
                <a:latin typeface="Times New Roman"/>
                <a:cs typeface="Times New Roman"/>
              </a:rPr>
              <a:t>erd</a:t>
            </a:r>
            <a:r>
              <a:rPr sz="4575" spc="-15" baseline="3642" dirty="0">
                <a:solidFill>
                  <a:srgbClr val="383838"/>
                </a:solidFill>
                <a:latin typeface="Times New Roman"/>
                <a:cs typeface="Times New Roman"/>
              </a:rPr>
              <a:t>iri</a:t>
            </a:r>
            <a:endParaRPr sz="4575" baseline="3642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 rot="21420000">
            <a:off x="13432825" y="6111818"/>
            <a:ext cx="1236355" cy="38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65"/>
              </a:lnSpc>
            </a:pPr>
            <a:r>
              <a:rPr sz="3050" spc="-20" dirty="0">
                <a:solidFill>
                  <a:srgbClr val="383838"/>
                </a:solidFill>
                <a:latin typeface="Times New Roman"/>
                <a:cs typeface="Times New Roman"/>
              </a:rPr>
              <a:t>sendir</a:t>
            </a:r>
            <a:r>
              <a:rPr sz="4575" spc="-30" baseline="1821" dirty="0">
                <a:solidFill>
                  <a:srgbClr val="383838"/>
                </a:solidFill>
                <a:latin typeface="Times New Roman"/>
                <a:cs typeface="Times New Roman"/>
              </a:rPr>
              <a:t>i.</a:t>
            </a:r>
            <a:endParaRPr sz="4575" baseline="1821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38618" y="7782418"/>
            <a:ext cx="265366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b="1" spc="-20" dirty="0">
                <a:solidFill>
                  <a:srgbClr val="383838"/>
                </a:solidFill>
                <a:latin typeface="Times New Roman"/>
                <a:cs typeface="Times New Roman"/>
              </a:rPr>
              <a:t>main.java</a:t>
            </a:r>
            <a:endParaRPr sz="4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528" y="2855151"/>
            <a:ext cx="881189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600" b="1" spc="45" dirty="0">
                <a:solidFill>
                  <a:srgbClr val="383838"/>
                </a:solidFill>
                <a:latin typeface="Times New Roman"/>
                <a:cs typeface="Times New Roman"/>
              </a:rPr>
              <a:t>Composition</a:t>
            </a:r>
            <a:endParaRPr sz="12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96549" y="372727"/>
            <a:ext cx="8663940" cy="2997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sz="4200" spc="5" dirty="0"/>
              <a:t>Dengan</a:t>
            </a:r>
            <a:r>
              <a:rPr sz="4200" spc="-270" dirty="0"/>
              <a:t> </a:t>
            </a:r>
            <a:r>
              <a:rPr sz="4200" spc="100" dirty="0"/>
              <a:t>nama</a:t>
            </a:r>
            <a:r>
              <a:rPr sz="4200" spc="-265" dirty="0"/>
              <a:t> </a:t>
            </a:r>
            <a:r>
              <a:rPr sz="4200" spc="20" dirty="0"/>
              <a:t>lain</a:t>
            </a:r>
            <a:r>
              <a:rPr sz="4200" spc="-265" dirty="0"/>
              <a:t> </a:t>
            </a:r>
            <a:r>
              <a:rPr sz="42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"part</a:t>
            </a:r>
            <a:r>
              <a:rPr sz="4200" i="1"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00" i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of"</a:t>
            </a:r>
            <a:r>
              <a:rPr sz="4200" i="1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00" spc="30" dirty="0"/>
              <a:t>relationship.  </a:t>
            </a:r>
            <a:r>
              <a:rPr sz="4200" spc="25" dirty="0"/>
              <a:t>Merupakan </a:t>
            </a:r>
            <a:r>
              <a:rPr sz="4200" dirty="0"/>
              <a:t>relasi </a:t>
            </a:r>
            <a:r>
              <a:rPr sz="4200" spc="-5" dirty="0"/>
              <a:t>yang </a:t>
            </a:r>
            <a:r>
              <a:rPr sz="4200" spc="5" dirty="0"/>
              <a:t>lebih </a:t>
            </a:r>
            <a:r>
              <a:rPr sz="4200" spc="-30" dirty="0"/>
              <a:t>spesifikasi  </a:t>
            </a:r>
            <a:r>
              <a:rPr sz="4200" spc="50" dirty="0"/>
              <a:t>dari</a:t>
            </a:r>
            <a:r>
              <a:rPr sz="4200" spc="-260" dirty="0"/>
              <a:t> </a:t>
            </a:r>
            <a:r>
              <a:rPr sz="4200" dirty="0"/>
              <a:t>relasi</a:t>
            </a:r>
            <a:r>
              <a:rPr sz="4200" spc="-260" dirty="0"/>
              <a:t> </a:t>
            </a:r>
            <a:r>
              <a:rPr sz="4200" spc="10" dirty="0"/>
              <a:t>aggregation.</a:t>
            </a:r>
            <a:r>
              <a:rPr sz="4200" spc="-260" dirty="0"/>
              <a:t> </a:t>
            </a:r>
            <a:r>
              <a:rPr sz="4200" dirty="0"/>
              <a:t>Composition</a:t>
            </a:r>
            <a:r>
              <a:rPr sz="4200" spc="-260" dirty="0"/>
              <a:t> </a:t>
            </a:r>
            <a:r>
              <a:rPr sz="4200" spc="85" dirty="0"/>
              <a:t>ada  </a:t>
            </a:r>
            <a:r>
              <a:rPr sz="4200" spc="-15" dirty="0"/>
              <a:t>kepemilikan.</a:t>
            </a:r>
            <a:endParaRPr sz="42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226463" y="3755391"/>
            <a:ext cx="161925" cy="1647825"/>
            <a:chOff x="9226463" y="3755391"/>
            <a:chExt cx="161925" cy="1647825"/>
          </a:xfrm>
        </p:grpSpPr>
        <p:sp>
          <p:nvSpPr>
            <p:cNvPr id="5" name="object 5"/>
            <p:cNvSpPr/>
            <p:nvPr/>
          </p:nvSpPr>
          <p:spPr>
            <a:xfrm>
              <a:off x="9226463" y="3755391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26463" y="5241291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96549" y="3344527"/>
            <a:ext cx="8216265" cy="3740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12494">
              <a:lnSpc>
                <a:spcPct val="116100"/>
              </a:lnSpc>
              <a:spcBef>
                <a:spcPts val="95"/>
              </a:spcBef>
            </a:pPr>
            <a:r>
              <a:rPr sz="4200" spc="-15" dirty="0">
                <a:solidFill>
                  <a:srgbClr val="383838"/>
                </a:solidFill>
                <a:latin typeface="Times New Roman"/>
                <a:cs typeface="Times New Roman"/>
              </a:rPr>
              <a:t>Dalam </a:t>
            </a:r>
            <a:r>
              <a:rPr sz="4200" spc="10" dirty="0">
                <a:solidFill>
                  <a:srgbClr val="383838"/>
                </a:solidFill>
                <a:latin typeface="Times New Roman"/>
                <a:cs typeface="Times New Roman"/>
              </a:rPr>
              <a:t>composition, </a:t>
            </a:r>
            <a:r>
              <a:rPr sz="4200" spc="35" dirty="0">
                <a:solidFill>
                  <a:srgbClr val="383838"/>
                </a:solidFill>
                <a:latin typeface="Times New Roman"/>
                <a:cs typeface="Times New Roman"/>
              </a:rPr>
              <a:t>kedua</a:t>
            </a:r>
            <a:r>
              <a:rPr sz="4200" spc="-800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4200" spc="80" dirty="0">
                <a:solidFill>
                  <a:srgbClr val="383838"/>
                </a:solidFill>
                <a:latin typeface="Times New Roman"/>
                <a:cs typeface="Times New Roman"/>
              </a:rPr>
              <a:t>entitas  </a:t>
            </a:r>
            <a:r>
              <a:rPr sz="4200" spc="65" dirty="0">
                <a:solidFill>
                  <a:srgbClr val="383838"/>
                </a:solidFill>
                <a:latin typeface="Times New Roman"/>
                <a:cs typeface="Times New Roman"/>
              </a:rPr>
              <a:t>bergantung</a:t>
            </a:r>
            <a:r>
              <a:rPr sz="4200" spc="-270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4200" spc="105" dirty="0">
                <a:solidFill>
                  <a:srgbClr val="383838"/>
                </a:solidFill>
                <a:latin typeface="Times New Roman"/>
                <a:cs typeface="Times New Roman"/>
              </a:rPr>
              <a:t>satu</a:t>
            </a:r>
            <a:r>
              <a:rPr sz="4200" spc="-265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4200" spc="65" dirty="0">
                <a:solidFill>
                  <a:srgbClr val="383838"/>
                </a:solidFill>
                <a:latin typeface="Times New Roman"/>
                <a:cs typeface="Times New Roman"/>
              </a:rPr>
              <a:t>sama</a:t>
            </a:r>
            <a:r>
              <a:rPr sz="4200" spc="-265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383838"/>
                </a:solidFill>
                <a:latin typeface="Times New Roman"/>
                <a:cs typeface="Times New Roman"/>
              </a:rPr>
              <a:t>lain.</a:t>
            </a:r>
            <a:endParaRPr sz="4200">
              <a:latin typeface="Times New Roman"/>
              <a:cs typeface="Times New Roman"/>
            </a:endParaRPr>
          </a:p>
          <a:p>
            <a:pPr marL="12700" marR="5080">
              <a:lnSpc>
                <a:spcPts val="5850"/>
              </a:lnSpc>
              <a:spcBef>
                <a:spcPts val="330"/>
              </a:spcBef>
            </a:pPr>
            <a:r>
              <a:rPr sz="4200" spc="-35" dirty="0">
                <a:solidFill>
                  <a:srgbClr val="383838"/>
                </a:solidFill>
                <a:latin typeface="Times New Roman"/>
                <a:cs typeface="Times New Roman"/>
              </a:rPr>
              <a:t>Misalnya </a:t>
            </a:r>
            <a:r>
              <a:rPr sz="4200" spc="-5" dirty="0">
                <a:solidFill>
                  <a:srgbClr val="383838"/>
                </a:solidFill>
                <a:latin typeface="Times New Roman"/>
                <a:cs typeface="Times New Roman"/>
              </a:rPr>
              <a:t>object </a:t>
            </a:r>
            <a:r>
              <a:rPr sz="4200" spc="-30" dirty="0">
                <a:solidFill>
                  <a:srgbClr val="383838"/>
                </a:solidFill>
                <a:latin typeface="Times New Roman"/>
                <a:cs typeface="Times New Roman"/>
              </a:rPr>
              <a:t>Name </a:t>
            </a:r>
            <a:r>
              <a:rPr sz="4200" spc="55" dirty="0">
                <a:solidFill>
                  <a:srgbClr val="383838"/>
                </a:solidFill>
                <a:latin typeface="Times New Roman"/>
                <a:cs typeface="Times New Roman"/>
              </a:rPr>
              <a:t>hanya </a:t>
            </a:r>
            <a:r>
              <a:rPr sz="4200" spc="114" dirty="0">
                <a:solidFill>
                  <a:srgbClr val="383838"/>
                </a:solidFill>
                <a:latin typeface="Times New Roman"/>
                <a:cs typeface="Times New Roman"/>
              </a:rPr>
              <a:t>dapat </a:t>
            </a:r>
            <a:r>
              <a:rPr sz="4200" spc="15" dirty="0">
                <a:solidFill>
                  <a:srgbClr val="383838"/>
                </a:solidFill>
                <a:latin typeface="Times New Roman"/>
                <a:cs typeface="Times New Roman"/>
              </a:rPr>
              <a:t>di  </a:t>
            </a:r>
            <a:r>
              <a:rPr sz="4200" spc="-50" dirty="0">
                <a:solidFill>
                  <a:srgbClr val="383838"/>
                </a:solidFill>
                <a:latin typeface="Times New Roman"/>
                <a:cs typeface="Times New Roman"/>
              </a:rPr>
              <a:t>miliki</a:t>
            </a:r>
            <a:r>
              <a:rPr sz="4200" spc="-275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4200" spc="10" dirty="0">
                <a:solidFill>
                  <a:srgbClr val="383838"/>
                </a:solidFill>
                <a:latin typeface="Times New Roman"/>
                <a:cs typeface="Times New Roman"/>
              </a:rPr>
              <a:t>oleh</a:t>
            </a:r>
            <a:r>
              <a:rPr sz="4200" spc="-275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383838"/>
                </a:solidFill>
                <a:latin typeface="Times New Roman"/>
                <a:cs typeface="Times New Roman"/>
              </a:rPr>
              <a:t>object</a:t>
            </a:r>
            <a:r>
              <a:rPr sz="4200" spc="-275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383838"/>
                </a:solidFill>
                <a:latin typeface="Times New Roman"/>
                <a:cs typeface="Times New Roman"/>
              </a:rPr>
              <a:t>Person,</a:t>
            </a:r>
            <a:r>
              <a:rPr sz="4200" spc="-270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4200" spc="60" dirty="0">
                <a:solidFill>
                  <a:srgbClr val="383838"/>
                </a:solidFill>
                <a:latin typeface="Times New Roman"/>
                <a:cs typeface="Times New Roman"/>
              </a:rPr>
              <a:t>bukan</a:t>
            </a:r>
            <a:r>
              <a:rPr sz="4200" spc="-275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383838"/>
                </a:solidFill>
                <a:latin typeface="Times New Roman"/>
                <a:cs typeface="Times New Roman"/>
              </a:rPr>
              <a:t>object  </a:t>
            </a:r>
            <a:r>
              <a:rPr sz="4200" spc="20" dirty="0">
                <a:solidFill>
                  <a:srgbClr val="383838"/>
                </a:solidFill>
                <a:latin typeface="Times New Roman"/>
                <a:cs typeface="Times New Roman"/>
              </a:rPr>
              <a:t>lain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227" y="1630984"/>
            <a:ext cx="7610490" cy="8229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22040" y="2395828"/>
            <a:ext cx="9648809" cy="5343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60566" y="1211947"/>
            <a:ext cx="2599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0" dirty="0">
                <a:solidFill>
                  <a:srgbClr val="383838"/>
                </a:solidFill>
                <a:latin typeface="Times New Roman"/>
                <a:cs typeface="Times New Roman"/>
              </a:rPr>
              <a:t>main.java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288397"/>
            <a:ext cx="5744210" cy="129222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873125">
              <a:lnSpc>
                <a:spcPts val="4940"/>
              </a:lnSpc>
              <a:spcBef>
                <a:spcPts val="345"/>
              </a:spcBef>
            </a:pPr>
            <a:r>
              <a:rPr sz="4200" b="1" spc="30" dirty="0">
                <a:latin typeface="Times New Roman"/>
                <a:cs typeface="Times New Roman"/>
              </a:rPr>
              <a:t>class </a:t>
            </a:r>
            <a:r>
              <a:rPr sz="4200" b="1" spc="-60" dirty="0">
                <a:latin typeface="Times New Roman"/>
                <a:cs typeface="Times New Roman"/>
              </a:rPr>
              <a:t>AlatTulis.java  </a:t>
            </a:r>
            <a:r>
              <a:rPr sz="4200" b="1" spc="30" dirty="0">
                <a:latin typeface="Times New Roman"/>
                <a:cs typeface="Times New Roman"/>
              </a:rPr>
              <a:t>class</a:t>
            </a:r>
            <a:r>
              <a:rPr sz="4200" b="1" spc="-240" dirty="0">
                <a:latin typeface="Times New Roman"/>
                <a:cs typeface="Times New Roman"/>
              </a:rPr>
              <a:t> </a:t>
            </a:r>
            <a:r>
              <a:rPr sz="4200" b="1" spc="-80" dirty="0">
                <a:latin typeface="Times New Roman"/>
                <a:cs typeface="Times New Roman"/>
              </a:rPr>
              <a:t>HargaAlatTulis.java</a:t>
            </a:r>
            <a:endParaRPr sz="4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245</Words>
  <Application>Microsoft Office PowerPoint</Application>
  <PresentationFormat>Custom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Class  Relationship</vt:lpstr>
      <vt:lpstr>Implementasi Association,  Aggregation, Composition, and  Dependence</vt:lpstr>
      <vt:lpstr>Merupakan hubungan antar object.  Biasa disebut is "a" relationship. Association merupakan sebuah relasi  dimana semua object memiliki lifecycle  nya sendiri</vt:lpstr>
      <vt:lpstr>class Mahasiswa.java</vt:lpstr>
      <vt:lpstr>main.java</vt:lpstr>
      <vt:lpstr>Aggregation</vt:lpstr>
      <vt:lpstr>class Dosen.java</vt:lpstr>
      <vt:lpstr>Dengan nama lain "part of" relationship.  Merupakan relasi yang lebih spesifikasi  dari relasi aggregation. Composition ada  kepemilikan.</vt:lpstr>
      <vt:lpstr>class AlatTulis.java  class HargaAlatTulis.java</vt:lpstr>
      <vt:lpstr>PowerPoint Presentation</vt:lpstr>
      <vt:lpstr>class Restaurant.java</vt:lpstr>
      <vt:lpstr>main.java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6</dc:title>
  <dc:creator>rani indrianna</dc:creator>
  <cp:keywords>DAEteHpP87Y,BAEYjmLyYRE</cp:keywords>
  <cp:lastModifiedBy>RANI INDRIANNA SEMBIRING</cp:lastModifiedBy>
  <cp:revision>1</cp:revision>
  <dcterms:created xsi:type="dcterms:W3CDTF">2021-10-23T17:31:52Z</dcterms:created>
  <dcterms:modified xsi:type="dcterms:W3CDTF">2021-10-23T17:36:29Z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2021-10-23T00:00:00Z</vt:filetime>
  </property>
  <property fmtid="{D5CDD505-2E9C-101B-9397-08002B2CF9AE}" pid="3" name="Creator">
    <vt:lpwstr>Canva</vt:lpwstr>
  </property>
  <property fmtid="{D5CDD505-2E9C-101B-9397-08002B2CF9AE}" pid="4" name="LastSaved">
    <vt:filetime>2021-10-23T00:00:00Z</vt:filetime>
  </property>
</Properties>
</file>