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8"/>
  </p:notesMasterIdLst>
  <p:sldIdLst>
    <p:sldId id="256" r:id="rId2"/>
    <p:sldId id="268" r:id="rId3"/>
    <p:sldId id="257" r:id="rId4"/>
    <p:sldId id="258" r:id="rId5"/>
    <p:sldId id="262" r:id="rId6"/>
    <p:sldId id="272" r:id="rId7"/>
    <p:sldId id="259" r:id="rId8"/>
    <p:sldId id="261" r:id="rId9"/>
    <p:sldId id="260" r:id="rId10"/>
    <p:sldId id="263" r:id="rId11"/>
    <p:sldId id="267" r:id="rId12"/>
    <p:sldId id="264" r:id="rId13"/>
    <p:sldId id="266" r:id="rId14"/>
    <p:sldId id="265" r:id="rId15"/>
    <p:sldId id="269" r:id="rId16"/>
    <p:sldId id="270" r:id="rId17"/>
  </p:sldIdLst>
  <p:sldSz cx="9144000" cy="5143500" type="screen16x9"/>
  <p:notesSz cx="6858000" cy="9144000"/>
  <p:embeddedFontLst>
    <p:embeddedFont>
      <p:font typeface="Cambria Math" panose="02040503050406030204" pitchFamily="18" charset="0"/>
      <p:regular r:id="rId19"/>
    </p:embeddedFont>
    <p:embeddedFont>
      <p:font typeface="Hammersmith One" panose="02010703030501060504" pitchFamily="2" charset="0"/>
      <p:regular r:id="rId20"/>
    </p:embeddedFont>
    <p:embeddedFont>
      <p:font typeface="Manjari" panose="020B0604020202020204" charset="0"/>
      <p:regular r:id="rId21"/>
      <p:bold r:id="rId22"/>
    </p:embeddedFont>
    <p:embeddedFont>
      <p:font typeface="Nunito" pitchFamily="2"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Ubuntu" panose="020B0504030602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797982-0342-4D03-AE9E-621545CDBD55}">
  <a:tblStyle styleId="{A0797982-0342-4D03-AE9E-621545CDBD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125c2a714b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125c2a714b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25c2a714b0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25c2a714b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25c2a71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25c2a71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25c2a714b0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25c2a714b0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25c2a711b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25c2a711b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25c2a711b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25c2a711b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331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25c2a711b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25c2a711b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0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81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125c2a711b2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125c2a711b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25c2a714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25c2a714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21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25c2a711b2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25c2a711b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25c2a714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25c2a714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25c2a711b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25c2a711b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5936068"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902226">
            <a:off x="7508762" y="3377196"/>
            <a:ext cx="775604" cy="101295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364775" y="539500"/>
            <a:ext cx="2462700" cy="246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61785" y="-91821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1"/>
          <p:cNvGrpSpPr/>
          <p:nvPr/>
        </p:nvGrpSpPr>
        <p:grpSpPr>
          <a:xfrm rot="10800000" flipH="1">
            <a:off x="-135159" y="-547193"/>
            <a:ext cx="1696762" cy="1688828"/>
            <a:chOff x="2414491" y="671177"/>
            <a:chExt cx="1830972" cy="1822411"/>
          </a:xfrm>
        </p:grpSpPr>
        <p:sp>
          <p:nvSpPr>
            <p:cNvPr id="169" name="Google Shape;169;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5" name="Google Shape;205;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7"/>
        <p:cNvGrpSpPr/>
        <p:nvPr/>
      </p:nvGrpSpPr>
      <p:grpSpPr>
        <a:xfrm>
          <a:off x="0" y="0"/>
          <a:ext cx="0" cy="0"/>
          <a:chOff x="0" y="0"/>
          <a:chExt cx="0" cy="0"/>
        </a:xfrm>
      </p:grpSpPr>
      <p:sp>
        <p:nvSpPr>
          <p:cNvPr id="208" name="Google Shape;208;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1" name="Google Shape;211;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2" name="Google Shape;212;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3" name="Google Shape;213;p13">
            <a:hlinkClick r:id="" action="ppaction://noaction"/>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4" name="Google Shape;214;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5" name="Google Shape;215;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9" name="Google Shape;219;p13">
            <a:hlinkClick r:id="" action="ppaction://noaction"/>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0" name="Google Shape;220;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1" name="Google Shape;221;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5" name="Google Shape;225;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6" name="Google Shape;226;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8" name="Google Shape;228;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29"/>
        <p:cNvGrpSpPr/>
        <p:nvPr/>
      </p:nvGrpSpPr>
      <p:grpSpPr>
        <a:xfrm>
          <a:off x="0" y="0"/>
          <a:ext cx="0" cy="0"/>
          <a:chOff x="0" y="0"/>
          <a:chExt cx="0" cy="0"/>
        </a:xfrm>
      </p:grpSpPr>
      <p:sp>
        <p:nvSpPr>
          <p:cNvPr id="230" name="Google Shape;230;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1" name="Google Shape;231;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2" name="Google Shape;232;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4"/>
          <p:cNvGrpSpPr/>
          <p:nvPr/>
        </p:nvGrpSpPr>
        <p:grpSpPr>
          <a:xfrm>
            <a:off x="-228595" y="-80449"/>
            <a:ext cx="2277317" cy="5304377"/>
            <a:chOff x="224725" y="566950"/>
            <a:chExt cx="1850875" cy="4311100"/>
          </a:xfrm>
        </p:grpSpPr>
        <p:sp>
          <p:nvSpPr>
            <p:cNvPr id="235" name="Google Shape;235;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1"/>
        <p:cNvGrpSpPr/>
        <p:nvPr/>
      </p:nvGrpSpPr>
      <p:grpSpPr>
        <a:xfrm>
          <a:off x="0" y="0"/>
          <a:ext cx="0" cy="0"/>
          <a:chOff x="0" y="0"/>
          <a:chExt cx="0" cy="0"/>
        </a:xfrm>
      </p:grpSpPr>
      <p:sp>
        <p:nvSpPr>
          <p:cNvPr id="262" name="Google Shape;262;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7" name="Google Shape;267;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 name="Google Shape;268;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9" name="Google Shape;269;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0" name="Google Shape;270;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1" name="Google Shape;271;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4" name="Google Shape;274;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5"/>
        <p:cNvGrpSpPr/>
        <p:nvPr/>
      </p:nvGrpSpPr>
      <p:grpSpPr>
        <a:xfrm>
          <a:off x="0" y="0"/>
          <a:ext cx="0" cy="0"/>
          <a:chOff x="0" y="0"/>
          <a:chExt cx="0" cy="0"/>
        </a:xfrm>
      </p:grpSpPr>
      <p:sp>
        <p:nvSpPr>
          <p:cNvPr id="276" name="Google Shape;276;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16"/>
          <p:cNvGrpSpPr/>
          <p:nvPr/>
        </p:nvGrpSpPr>
        <p:grpSpPr>
          <a:xfrm rot="10800000" flipH="1">
            <a:off x="430416" y="1844182"/>
            <a:ext cx="1696762" cy="1688828"/>
            <a:chOff x="2414491" y="671177"/>
            <a:chExt cx="1830972" cy="1822411"/>
          </a:xfrm>
        </p:grpSpPr>
        <p:sp>
          <p:nvSpPr>
            <p:cNvPr id="279" name="Google Shape;279;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5" name="Google Shape;315;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6" name="Google Shape;316;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0"/>
        <p:cNvGrpSpPr/>
        <p:nvPr/>
      </p:nvGrpSpPr>
      <p:grpSpPr>
        <a:xfrm>
          <a:off x="0" y="0"/>
          <a:ext cx="0" cy="0"/>
          <a:chOff x="0" y="0"/>
          <a:chExt cx="0" cy="0"/>
        </a:xfrm>
      </p:grpSpPr>
      <p:sp>
        <p:nvSpPr>
          <p:cNvPr id="321" name="Google Shape;321;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5" name="Google Shape;325;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6" name="Google Shape;326;p17"/>
          <p:cNvGrpSpPr/>
          <p:nvPr/>
        </p:nvGrpSpPr>
        <p:grpSpPr>
          <a:xfrm rot="10800000" flipH="1">
            <a:off x="4776891" y="3572332"/>
            <a:ext cx="1696762" cy="1688828"/>
            <a:chOff x="2414491" y="671177"/>
            <a:chExt cx="1830972" cy="1822411"/>
          </a:xfrm>
        </p:grpSpPr>
        <p:sp>
          <p:nvSpPr>
            <p:cNvPr id="327" name="Google Shape;327;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1"/>
        <p:cNvGrpSpPr/>
        <p:nvPr/>
      </p:nvGrpSpPr>
      <p:grpSpPr>
        <a:xfrm>
          <a:off x="0" y="0"/>
          <a:ext cx="0" cy="0"/>
          <a:chOff x="0" y="0"/>
          <a:chExt cx="0" cy="0"/>
        </a:xfrm>
      </p:grpSpPr>
      <p:sp>
        <p:nvSpPr>
          <p:cNvPr id="362" name="Google Shape;362;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8"/>
          <p:cNvGrpSpPr/>
          <p:nvPr/>
        </p:nvGrpSpPr>
        <p:grpSpPr>
          <a:xfrm>
            <a:off x="5420243" y="-954594"/>
            <a:ext cx="2270935" cy="2260334"/>
            <a:chOff x="6762468" y="1386456"/>
            <a:chExt cx="2270935" cy="2260334"/>
          </a:xfrm>
        </p:grpSpPr>
        <p:sp>
          <p:nvSpPr>
            <p:cNvPr id="365" name="Google Shape;365;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9" name="Google Shape;399;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2" name="Google Shape;402;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3" name="Google Shape;403;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9"/>
          <p:cNvGrpSpPr/>
          <p:nvPr/>
        </p:nvGrpSpPr>
        <p:grpSpPr>
          <a:xfrm>
            <a:off x="7295305" y="-672969"/>
            <a:ext cx="2270935" cy="2260334"/>
            <a:chOff x="6762468" y="1386456"/>
            <a:chExt cx="2270935" cy="2260334"/>
          </a:xfrm>
        </p:grpSpPr>
        <p:sp>
          <p:nvSpPr>
            <p:cNvPr id="406" name="Google Shape;406;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39"/>
        <p:cNvGrpSpPr/>
        <p:nvPr/>
      </p:nvGrpSpPr>
      <p:grpSpPr>
        <a:xfrm>
          <a:off x="0" y="0"/>
          <a:ext cx="0" cy="0"/>
          <a:chOff x="0" y="0"/>
          <a:chExt cx="0" cy="0"/>
        </a:xfrm>
      </p:grpSpPr>
      <p:sp>
        <p:nvSpPr>
          <p:cNvPr id="440" name="Google Shape;440;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1" name="Google Shape;441;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2" name="Google Shape;442;p20"/>
          <p:cNvGrpSpPr/>
          <p:nvPr/>
        </p:nvGrpSpPr>
        <p:grpSpPr>
          <a:xfrm flipH="1">
            <a:off x="5418880" y="1"/>
            <a:ext cx="2277317" cy="5304377"/>
            <a:chOff x="224725" y="566950"/>
            <a:chExt cx="1850875" cy="4311100"/>
          </a:xfrm>
        </p:grpSpPr>
        <p:sp>
          <p:nvSpPr>
            <p:cNvPr id="443" name="Google Shape;443;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0"/>
        <p:cNvGrpSpPr/>
        <p:nvPr/>
      </p:nvGrpSpPr>
      <p:grpSpPr>
        <a:xfrm>
          <a:off x="0" y="0"/>
          <a:ext cx="0" cy="0"/>
          <a:chOff x="0" y="0"/>
          <a:chExt cx="0" cy="0"/>
        </a:xfrm>
      </p:grpSpPr>
      <p:sp>
        <p:nvSpPr>
          <p:cNvPr id="471" name="Google Shape;471;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21"/>
          <p:cNvGrpSpPr/>
          <p:nvPr/>
        </p:nvGrpSpPr>
        <p:grpSpPr>
          <a:xfrm>
            <a:off x="5084307" y="-1054185"/>
            <a:ext cx="2304462" cy="2293869"/>
            <a:chOff x="2414491" y="671177"/>
            <a:chExt cx="1830972" cy="1822411"/>
          </a:xfrm>
        </p:grpSpPr>
        <p:sp>
          <p:nvSpPr>
            <p:cNvPr id="475" name="Google Shape;475;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0" name="Google Shape;510;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1"/>
        <p:cNvGrpSpPr/>
        <p:nvPr/>
      </p:nvGrpSpPr>
      <p:grpSpPr>
        <a:xfrm>
          <a:off x="0" y="0"/>
          <a:ext cx="0" cy="0"/>
          <a:chOff x="0" y="0"/>
          <a:chExt cx="0" cy="0"/>
        </a:xfrm>
      </p:grpSpPr>
      <p:sp>
        <p:nvSpPr>
          <p:cNvPr id="512" name="Google Shape;512;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6" name="Google Shape;516;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7" name="Google Shape;517;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8" name="Google Shape;518;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9" name="Google Shape;519;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0"/>
        <p:cNvGrpSpPr/>
        <p:nvPr/>
      </p:nvGrpSpPr>
      <p:grpSpPr>
        <a:xfrm>
          <a:off x="0" y="0"/>
          <a:ext cx="0" cy="0"/>
          <a:chOff x="0" y="0"/>
          <a:chExt cx="0" cy="0"/>
        </a:xfrm>
      </p:grpSpPr>
      <p:sp>
        <p:nvSpPr>
          <p:cNvPr id="521" name="Google Shape;521;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3"/>
          <p:cNvGrpSpPr/>
          <p:nvPr/>
        </p:nvGrpSpPr>
        <p:grpSpPr>
          <a:xfrm>
            <a:off x="-107118" y="-842535"/>
            <a:ext cx="2304462" cy="2293869"/>
            <a:chOff x="2414491" y="671177"/>
            <a:chExt cx="1830972" cy="1822411"/>
          </a:xfrm>
        </p:grpSpPr>
        <p:sp>
          <p:nvSpPr>
            <p:cNvPr id="523" name="Google Shape;523;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0" name="Google Shape;560;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3" name="Google Shape;563;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4" name="Google Shape;564;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6"/>
        <p:cNvGrpSpPr/>
        <p:nvPr/>
      </p:nvGrpSpPr>
      <p:grpSpPr>
        <a:xfrm>
          <a:off x="0" y="0"/>
          <a:ext cx="0" cy="0"/>
          <a:chOff x="0" y="0"/>
          <a:chExt cx="0" cy="0"/>
        </a:xfrm>
      </p:grpSpPr>
      <p:sp>
        <p:nvSpPr>
          <p:cNvPr id="567" name="Google Shape;567;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24"/>
          <p:cNvGrpSpPr/>
          <p:nvPr/>
        </p:nvGrpSpPr>
        <p:grpSpPr>
          <a:xfrm rot="10800000" flipH="1">
            <a:off x="205659" y="2003797"/>
            <a:ext cx="1888282" cy="1879453"/>
            <a:chOff x="2414491" y="671177"/>
            <a:chExt cx="1830972" cy="1822411"/>
          </a:xfrm>
        </p:grpSpPr>
        <p:sp>
          <p:nvSpPr>
            <p:cNvPr id="569" name="Google Shape;569;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5" name="Google Shape;605;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7" name="Google Shape;607;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8" name="Google Shape;608;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9" name="Google Shape;609;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0" name="Google Shape;610;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2" name="Google Shape;612;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3" name="Google Shape;613;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4"/>
        <p:cNvGrpSpPr/>
        <p:nvPr/>
      </p:nvGrpSpPr>
      <p:grpSpPr>
        <a:xfrm>
          <a:off x="0" y="0"/>
          <a:ext cx="0" cy="0"/>
          <a:chOff x="0" y="0"/>
          <a:chExt cx="0" cy="0"/>
        </a:xfrm>
      </p:grpSpPr>
      <p:sp>
        <p:nvSpPr>
          <p:cNvPr id="615" name="Google Shape;615;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9" name="Google Shape;619;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0" name="Google Shape;620;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1" name="Google Shape;621;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2" name="Google Shape;622;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3" name="Google Shape;623;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4" name="Google Shape;624;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7" name="Google Shape;627;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8" name="Google Shape;628;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9" name="Google Shape;629;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0" name="Google Shape;630;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6"/>
        <p:cNvGrpSpPr/>
        <p:nvPr/>
      </p:nvGrpSpPr>
      <p:grpSpPr>
        <a:xfrm>
          <a:off x="0" y="0"/>
          <a:ext cx="0" cy="0"/>
          <a:chOff x="0" y="0"/>
          <a:chExt cx="0" cy="0"/>
        </a:xfrm>
      </p:grpSpPr>
      <p:sp>
        <p:nvSpPr>
          <p:cNvPr id="637" name="Google Shape;637;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7"/>
          <p:cNvGrpSpPr/>
          <p:nvPr/>
        </p:nvGrpSpPr>
        <p:grpSpPr>
          <a:xfrm rot="10800000" flipH="1">
            <a:off x="566191" y="1712532"/>
            <a:ext cx="1696762" cy="1688828"/>
            <a:chOff x="2414491" y="671177"/>
            <a:chExt cx="1830972" cy="1822411"/>
          </a:xfrm>
        </p:grpSpPr>
        <p:sp>
          <p:nvSpPr>
            <p:cNvPr id="640" name="Google Shape;640;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5"/>
        <p:cNvGrpSpPr/>
        <p:nvPr/>
      </p:nvGrpSpPr>
      <p:grpSpPr>
        <a:xfrm>
          <a:off x="0" y="0"/>
          <a:ext cx="0" cy="0"/>
          <a:chOff x="0" y="0"/>
          <a:chExt cx="0" cy="0"/>
        </a:xfrm>
      </p:grpSpPr>
      <p:sp>
        <p:nvSpPr>
          <p:cNvPr id="676" name="Google Shape;676;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0"/>
        <p:cNvGrpSpPr/>
        <p:nvPr/>
      </p:nvGrpSpPr>
      <p:grpSpPr>
        <a:xfrm>
          <a:off x="0" y="0"/>
          <a:ext cx="0" cy="0"/>
          <a:chOff x="0" y="0"/>
          <a:chExt cx="0" cy="0"/>
        </a:xfrm>
      </p:grpSpPr>
      <p:sp>
        <p:nvSpPr>
          <p:cNvPr id="681" name="Google Shape;681;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4" name="Google Shape;684;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5"/>
        <p:cNvGrpSpPr/>
        <p:nvPr/>
      </p:nvGrpSpPr>
      <p:grpSpPr>
        <a:xfrm>
          <a:off x="0" y="0"/>
          <a:ext cx="0" cy="0"/>
          <a:chOff x="0" y="0"/>
          <a:chExt cx="0" cy="0"/>
        </a:xfrm>
      </p:grpSpPr>
      <p:sp>
        <p:nvSpPr>
          <p:cNvPr id="686" name="Google Shape;686;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93" name="Google Shape;93;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0"/>
        <p:cNvGrpSpPr/>
        <p:nvPr/>
      </p:nvGrpSpPr>
      <p:grpSpPr>
        <a:xfrm>
          <a:off x="0" y="0"/>
          <a:ext cx="0" cy="0"/>
          <a:chOff x="0" y="0"/>
          <a:chExt cx="0" cy="0"/>
        </a:xfrm>
      </p:grpSpPr>
      <p:sp>
        <p:nvSpPr>
          <p:cNvPr id="691" name="Google Shape;691;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5"/>
        <p:cNvGrpSpPr/>
        <p:nvPr/>
      </p:nvGrpSpPr>
      <p:grpSpPr>
        <a:xfrm>
          <a:off x="0" y="0"/>
          <a:ext cx="0" cy="0"/>
          <a:chOff x="0" y="0"/>
          <a:chExt cx="0" cy="0"/>
        </a:xfrm>
      </p:grpSpPr>
      <p:sp>
        <p:nvSpPr>
          <p:cNvPr id="696" name="Google Shape;696;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0"/>
        <p:cNvGrpSpPr/>
        <p:nvPr/>
      </p:nvGrpSpPr>
      <p:grpSpPr>
        <a:xfrm>
          <a:off x="0" y="0"/>
          <a:ext cx="0" cy="0"/>
          <a:chOff x="0" y="0"/>
          <a:chExt cx="0" cy="0"/>
        </a:xfrm>
      </p:grpSpPr>
      <p:sp>
        <p:nvSpPr>
          <p:cNvPr id="701" name="Google Shape;701;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3" name="Google Shape;703;p33"/>
          <p:cNvGrpSpPr/>
          <p:nvPr/>
        </p:nvGrpSpPr>
        <p:grpSpPr>
          <a:xfrm rot="10800000" flipH="1">
            <a:off x="-776141" y="2015093"/>
            <a:ext cx="2087674" cy="2077913"/>
            <a:chOff x="2414491" y="671177"/>
            <a:chExt cx="1830972" cy="1822411"/>
          </a:xfrm>
        </p:grpSpPr>
        <p:sp>
          <p:nvSpPr>
            <p:cNvPr id="704" name="Google Shape;704;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38"/>
        <p:cNvGrpSpPr/>
        <p:nvPr/>
      </p:nvGrpSpPr>
      <p:grpSpPr>
        <a:xfrm>
          <a:off x="0" y="0"/>
          <a:ext cx="0" cy="0"/>
          <a:chOff x="0" y="0"/>
          <a:chExt cx="0" cy="0"/>
        </a:xfrm>
      </p:grpSpPr>
      <p:sp>
        <p:nvSpPr>
          <p:cNvPr id="739" name="Google Shape;739;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34"/>
          <p:cNvGrpSpPr/>
          <p:nvPr/>
        </p:nvGrpSpPr>
        <p:grpSpPr>
          <a:xfrm rot="10800000" flipH="1">
            <a:off x="955516" y="2266845"/>
            <a:ext cx="1696762" cy="1688828"/>
            <a:chOff x="2414491" y="671177"/>
            <a:chExt cx="1830972" cy="1822411"/>
          </a:xfrm>
        </p:grpSpPr>
        <p:sp>
          <p:nvSpPr>
            <p:cNvPr id="743" name="Google Shape;743;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9" name="Google Shape;779;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0"/>
        <p:cNvGrpSpPr/>
        <p:nvPr/>
      </p:nvGrpSpPr>
      <p:grpSpPr>
        <a:xfrm>
          <a:off x="0" y="0"/>
          <a:ext cx="0" cy="0"/>
          <a:chOff x="0" y="0"/>
          <a:chExt cx="0" cy="0"/>
        </a:xfrm>
      </p:grpSpPr>
      <p:sp>
        <p:nvSpPr>
          <p:cNvPr id="781" name="Google Shape;781;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35"/>
          <p:cNvGrpSpPr/>
          <p:nvPr/>
        </p:nvGrpSpPr>
        <p:grpSpPr>
          <a:xfrm>
            <a:off x="6247704" y="2777002"/>
            <a:ext cx="1830972" cy="1822411"/>
            <a:chOff x="2414491" y="671177"/>
            <a:chExt cx="1830972" cy="1822411"/>
          </a:xfrm>
        </p:grpSpPr>
        <p:sp>
          <p:nvSpPr>
            <p:cNvPr id="786" name="Google Shape;786;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1" name="Google Shape;821;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2"/>
        <p:cNvGrpSpPr/>
        <p:nvPr/>
      </p:nvGrpSpPr>
      <p:grpSpPr>
        <a:xfrm>
          <a:off x="0" y="0"/>
          <a:ext cx="0" cy="0"/>
          <a:chOff x="0" y="0"/>
          <a:chExt cx="0" cy="0"/>
        </a:xfrm>
      </p:grpSpPr>
      <p:sp>
        <p:nvSpPr>
          <p:cNvPr id="823" name="Google Shape;823;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6"/>
          <p:cNvGrpSpPr/>
          <p:nvPr/>
        </p:nvGrpSpPr>
        <p:grpSpPr>
          <a:xfrm flipH="1">
            <a:off x="6918862" y="-84862"/>
            <a:ext cx="2277317" cy="5304377"/>
            <a:chOff x="224725" y="566950"/>
            <a:chExt cx="1850875" cy="4311100"/>
          </a:xfrm>
        </p:grpSpPr>
        <p:sp>
          <p:nvSpPr>
            <p:cNvPr id="825" name="Google Shape;825;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0" name="Google Shape;850;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1" name="Google Shape;851;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36"/>
          <p:cNvGrpSpPr/>
          <p:nvPr/>
        </p:nvGrpSpPr>
        <p:grpSpPr>
          <a:xfrm flipH="1">
            <a:off x="101505" y="2363121"/>
            <a:ext cx="1696762" cy="1688828"/>
            <a:chOff x="2414491" y="671177"/>
            <a:chExt cx="1830972" cy="1822411"/>
          </a:xfrm>
        </p:grpSpPr>
        <p:sp>
          <p:nvSpPr>
            <p:cNvPr id="854" name="Google Shape;854;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88"/>
        <p:cNvGrpSpPr/>
        <p:nvPr/>
      </p:nvGrpSpPr>
      <p:grpSpPr>
        <a:xfrm>
          <a:off x="0" y="0"/>
          <a:ext cx="0" cy="0"/>
          <a:chOff x="0" y="0"/>
          <a:chExt cx="0" cy="0"/>
        </a:xfrm>
      </p:grpSpPr>
      <p:sp>
        <p:nvSpPr>
          <p:cNvPr id="889" name="Google Shape;889;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3" name="Google Shape;893;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4" name="Google Shape;894;p37"/>
          <p:cNvGrpSpPr/>
          <p:nvPr/>
        </p:nvGrpSpPr>
        <p:grpSpPr>
          <a:xfrm rot="10800000" flipH="1">
            <a:off x="815666" y="1235970"/>
            <a:ext cx="1696762" cy="1688828"/>
            <a:chOff x="2414491" y="671177"/>
            <a:chExt cx="1830972" cy="1822411"/>
          </a:xfrm>
        </p:grpSpPr>
        <p:sp>
          <p:nvSpPr>
            <p:cNvPr id="895" name="Google Shape;895;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29"/>
        <p:cNvGrpSpPr/>
        <p:nvPr/>
      </p:nvGrpSpPr>
      <p:grpSpPr>
        <a:xfrm>
          <a:off x="0" y="0"/>
          <a:ext cx="0" cy="0"/>
          <a:chOff x="0" y="0"/>
          <a:chExt cx="0" cy="0"/>
        </a:xfrm>
      </p:grpSpPr>
      <p:sp>
        <p:nvSpPr>
          <p:cNvPr id="930" name="Google Shape;930;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38"/>
          <p:cNvGrpSpPr/>
          <p:nvPr/>
        </p:nvGrpSpPr>
        <p:grpSpPr>
          <a:xfrm rot="10800000">
            <a:off x="1381161" y="1333007"/>
            <a:ext cx="1696762" cy="1688828"/>
            <a:chOff x="2414491" y="671177"/>
            <a:chExt cx="1830972" cy="1822411"/>
          </a:xfrm>
        </p:grpSpPr>
        <p:sp>
          <p:nvSpPr>
            <p:cNvPr id="934" name="Google Shape;934;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9" name="Google Shape;969;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0"/>
        <p:cNvGrpSpPr/>
        <p:nvPr/>
      </p:nvGrpSpPr>
      <p:grpSpPr>
        <a:xfrm>
          <a:off x="0" y="0"/>
          <a:ext cx="0" cy="0"/>
          <a:chOff x="0" y="0"/>
          <a:chExt cx="0" cy="0"/>
        </a:xfrm>
      </p:grpSpPr>
      <p:sp>
        <p:nvSpPr>
          <p:cNvPr id="971" name="Google Shape;971;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4" name="Google Shape;974;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5"/>
        <p:cNvGrpSpPr/>
        <p:nvPr/>
      </p:nvGrpSpPr>
      <p:grpSpPr>
        <a:xfrm>
          <a:off x="0" y="0"/>
          <a:ext cx="0" cy="0"/>
          <a:chOff x="0" y="0"/>
          <a:chExt cx="0" cy="0"/>
        </a:xfrm>
      </p:grpSpPr>
      <p:sp>
        <p:nvSpPr>
          <p:cNvPr id="976" name="Google Shape;976;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40"/>
          <p:cNvGrpSpPr/>
          <p:nvPr/>
        </p:nvGrpSpPr>
        <p:grpSpPr>
          <a:xfrm rot="10800000">
            <a:off x="6624625" y="3303820"/>
            <a:ext cx="1696762" cy="1688828"/>
            <a:chOff x="2414491" y="671177"/>
            <a:chExt cx="1830972" cy="1822411"/>
          </a:xfrm>
        </p:grpSpPr>
        <p:sp>
          <p:nvSpPr>
            <p:cNvPr id="980" name="Google Shape;980;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5" name="Google Shape;1015;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99" name="Google Shape;99;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0" name="Google Shape;100;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 name="Google Shape;101;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6"/>
        <p:cNvGrpSpPr/>
        <p:nvPr/>
      </p:nvGrpSpPr>
      <p:grpSpPr>
        <a:xfrm>
          <a:off x="0" y="0"/>
          <a:ext cx="0" cy="0"/>
          <a:chOff x="0" y="0"/>
          <a:chExt cx="0" cy="0"/>
        </a:xfrm>
      </p:grpSpPr>
      <p:sp>
        <p:nvSpPr>
          <p:cNvPr id="1017" name="Google Shape;1017;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1" name="Google Shape;1021;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2"/>
        <p:cNvGrpSpPr/>
        <p:nvPr/>
      </p:nvGrpSpPr>
      <p:grpSpPr>
        <a:xfrm>
          <a:off x="0" y="0"/>
          <a:ext cx="0" cy="0"/>
          <a:chOff x="0" y="0"/>
          <a:chExt cx="0" cy="0"/>
        </a:xfrm>
      </p:grpSpPr>
      <p:sp>
        <p:nvSpPr>
          <p:cNvPr id="1023" name="Google Shape;1023;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42"/>
          <p:cNvGrpSpPr/>
          <p:nvPr/>
        </p:nvGrpSpPr>
        <p:grpSpPr>
          <a:xfrm flipH="1">
            <a:off x="6866680" y="-80437"/>
            <a:ext cx="2277317" cy="5304377"/>
            <a:chOff x="224725" y="566950"/>
            <a:chExt cx="1850875" cy="4311100"/>
          </a:xfrm>
        </p:grpSpPr>
        <p:sp>
          <p:nvSpPr>
            <p:cNvPr id="1025" name="Google Shape;1025;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1" name="Google Shape;1051;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2"/>
        <p:cNvGrpSpPr/>
        <p:nvPr/>
      </p:nvGrpSpPr>
      <p:grpSpPr>
        <a:xfrm>
          <a:off x="0" y="0"/>
          <a:ext cx="0" cy="0"/>
          <a:chOff x="0" y="0"/>
          <a:chExt cx="0" cy="0"/>
        </a:xfrm>
      </p:grpSpPr>
      <p:grpSp>
        <p:nvGrpSpPr>
          <p:cNvPr id="1053" name="Google Shape;1053;p43"/>
          <p:cNvGrpSpPr/>
          <p:nvPr/>
        </p:nvGrpSpPr>
        <p:grpSpPr>
          <a:xfrm>
            <a:off x="4789682" y="3273165"/>
            <a:ext cx="2304462" cy="2293869"/>
            <a:chOff x="2414491" y="671177"/>
            <a:chExt cx="1830972" cy="1822411"/>
          </a:xfrm>
        </p:grpSpPr>
        <p:sp>
          <p:nvSpPr>
            <p:cNvPr id="1054" name="Google Shape;1054;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1" name="Google Shape;1091;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2"/>
        <p:cNvGrpSpPr/>
        <p:nvPr/>
      </p:nvGrpSpPr>
      <p:grpSpPr>
        <a:xfrm>
          <a:off x="0" y="0"/>
          <a:ext cx="0" cy="0"/>
          <a:chOff x="0" y="0"/>
          <a:chExt cx="0" cy="0"/>
        </a:xfrm>
      </p:grpSpPr>
      <p:sp>
        <p:nvSpPr>
          <p:cNvPr id="1093" name="Google Shape;1093;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7" name="Google Shape;1097;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098"/>
        <p:cNvGrpSpPr/>
        <p:nvPr/>
      </p:nvGrpSpPr>
      <p:grpSpPr>
        <a:xfrm>
          <a:off x="0" y="0"/>
          <a:ext cx="0" cy="0"/>
          <a:chOff x="0" y="0"/>
          <a:chExt cx="0" cy="0"/>
        </a:xfrm>
      </p:grpSpPr>
      <p:sp>
        <p:nvSpPr>
          <p:cNvPr id="1099" name="Google Shape;1099;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2" name="Google Shape;1102;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3"/>
        <p:cNvGrpSpPr/>
        <p:nvPr/>
      </p:nvGrpSpPr>
      <p:grpSpPr>
        <a:xfrm>
          <a:off x="0" y="0"/>
          <a:ext cx="0" cy="0"/>
          <a:chOff x="0" y="0"/>
          <a:chExt cx="0" cy="0"/>
        </a:xfrm>
      </p:grpSpPr>
      <p:sp>
        <p:nvSpPr>
          <p:cNvPr id="1104" name="Google Shape;1104;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46"/>
          <p:cNvGrpSpPr/>
          <p:nvPr/>
        </p:nvGrpSpPr>
        <p:grpSpPr>
          <a:xfrm rot="10800000">
            <a:off x="6204525" y="1244395"/>
            <a:ext cx="1696762" cy="1688828"/>
            <a:chOff x="2414491" y="671177"/>
            <a:chExt cx="1830972" cy="1822411"/>
          </a:xfrm>
        </p:grpSpPr>
        <p:sp>
          <p:nvSpPr>
            <p:cNvPr id="1107" name="Google Shape;1107;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2" name="Google Shape;1142;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3"/>
        <p:cNvGrpSpPr/>
        <p:nvPr/>
      </p:nvGrpSpPr>
      <p:grpSpPr>
        <a:xfrm>
          <a:off x="0" y="0"/>
          <a:ext cx="0" cy="0"/>
          <a:chOff x="0" y="0"/>
          <a:chExt cx="0" cy="0"/>
        </a:xfrm>
      </p:grpSpPr>
      <p:sp>
        <p:nvSpPr>
          <p:cNvPr id="1144" name="Google Shape;1144;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 name="Google Shape;1147;p47"/>
          <p:cNvGrpSpPr/>
          <p:nvPr/>
        </p:nvGrpSpPr>
        <p:grpSpPr>
          <a:xfrm rot="10800000">
            <a:off x="162225" y="2264370"/>
            <a:ext cx="1696762" cy="1688828"/>
            <a:chOff x="2414491" y="671177"/>
            <a:chExt cx="1830972" cy="1822411"/>
          </a:xfrm>
        </p:grpSpPr>
        <p:sp>
          <p:nvSpPr>
            <p:cNvPr id="1148" name="Google Shape;1148;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4" name="Google Shape;1184;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5" name="Google Shape;1185;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6"/>
        <p:cNvGrpSpPr/>
        <p:nvPr/>
      </p:nvGrpSpPr>
      <p:grpSpPr>
        <a:xfrm>
          <a:off x="0" y="0"/>
          <a:ext cx="0" cy="0"/>
          <a:chOff x="0" y="0"/>
          <a:chExt cx="0" cy="0"/>
        </a:xfrm>
      </p:grpSpPr>
      <p:sp>
        <p:nvSpPr>
          <p:cNvPr id="1187" name="Google Shape;1187;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48"/>
          <p:cNvGrpSpPr/>
          <p:nvPr/>
        </p:nvGrpSpPr>
        <p:grpSpPr>
          <a:xfrm>
            <a:off x="5119018" y="713081"/>
            <a:ext cx="2270935" cy="2260334"/>
            <a:chOff x="6762468" y="1386456"/>
            <a:chExt cx="2270935" cy="2260334"/>
          </a:xfrm>
        </p:grpSpPr>
        <p:sp>
          <p:nvSpPr>
            <p:cNvPr id="1190" name="Google Shape;1190;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4"/>
        <p:cNvGrpSpPr/>
        <p:nvPr/>
      </p:nvGrpSpPr>
      <p:grpSpPr>
        <a:xfrm>
          <a:off x="0" y="0"/>
          <a:ext cx="0" cy="0"/>
          <a:chOff x="0" y="0"/>
          <a:chExt cx="0" cy="0"/>
        </a:xfrm>
      </p:grpSpPr>
      <p:grpSp>
        <p:nvGrpSpPr>
          <p:cNvPr id="1225" name="Google Shape;1225;p49"/>
          <p:cNvGrpSpPr/>
          <p:nvPr/>
        </p:nvGrpSpPr>
        <p:grpSpPr>
          <a:xfrm>
            <a:off x="5" y="-80449"/>
            <a:ext cx="2277317" cy="5304377"/>
            <a:chOff x="224725" y="566950"/>
            <a:chExt cx="1850875" cy="4311100"/>
          </a:xfrm>
        </p:grpSpPr>
        <p:sp>
          <p:nvSpPr>
            <p:cNvPr id="1226" name="Google Shape;1226;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3"/>
        <p:cNvGrpSpPr/>
        <p:nvPr/>
      </p:nvGrpSpPr>
      <p:grpSpPr>
        <a:xfrm>
          <a:off x="0" y="0"/>
          <a:ext cx="0" cy="0"/>
          <a:chOff x="0" y="0"/>
          <a:chExt cx="0" cy="0"/>
        </a:xfrm>
      </p:grpSpPr>
      <p:grpSp>
        <p:nvGrpSpPr>
          <p:cNvPr id="1254" name="Google Shape;1254;p50"/>
          <p:cNvGrpSpPr/>
          <p:nvPr/>
        </p:nvGrpSpPr>
        <p:grpSpPr>
          <a:xfrm rot="-4412986">
            <a:off x="6233427" y="1978854"/>
            <a:ext cx="2523466" cy="2406919"/>
            <a:chOff x="616550" y="744600"/>
            <a:chExt cx="936200" cy="893025"/>
          </a:xfrm>
        </p:grpSpPr>
        <p:sp>
          <p:nvSpPr>
            <p:cNvPr id="1255" name="Google Shape;1255;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50"/>
          <p:cNvGrpSpPr/>
          <p:nvPr/>
        </p:nvGrpSpPr>
        <p:grpSpPr>
          <a:xfrm>
            <a:off x="1326404" y="500540"/>
            <a:ext cx="1830972" cy="1822411"/>
            <a:chOff x="2414491" y="671177"/>
            <a:chExt cx="1830972" cy="1822411"/>
          </a:xfrm>
        </p:grpSpPr>
        <p:sp>
          <p:nvSpPr>
            <p:cNvPr id="1261" name="Google Shape;1261;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50"/>
          <p:cNvGrpSpPr/>
          <p:nvPr/>
        </p:nvGrpSpPr>
        <p:grpSpPr>
          <a:xfrm rot="-969610">
            <a:off x="6880585" y="2461943"/>
            <a:ext cx="2217391" cy="2896369"/>
            <a:chOff x="6078061" y="1684347"/>
            <a:chExt cx="1743860" cy="2277840"/>
          </a:xfrm>
        </p:grpSpPr>
        <p:sp>
          <p:nvSpPr>
            <p:cNvPr id="1296" name="Google Shape;1296;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Google Shape;1298;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1"/>
        <p:cNvGrpSpPr/>
        <p:nvPr/>
      </p:nvGrpSpPr>
      <p:grpSpPr>
        <a:xfrm>
          <a:off x="0" y="0"/>
          <a:ext cx="0" cy="0"/>
          <a:chOff x="0" y="0"/>
          <a:chExt cx="0" cy="0"/>
        </a:xfrm>
      </p:grpSpPr>
      <p:sp>
        <p:nvSpPr>
          <p:cNvPr id="1302" name="Google Shape;1302;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51"/>
          <p:cNvGrpSpPr/>
          <p:nvPr/>
        </p:nvGrpSpPr>
        <p:grpSpPr>
          <a:xfrm rot="-3861937">
            <a:off x="6523183" y="1380139"/>
            <a:ext cx="2023570" cy="3313878"/>
            <a:chOff x="5754175" y="3922575"/>
            <a:chExt cx="682400" cy="1117525"/>
          </a:xfrm>
        </p:grpSpPr>
        <p:sp>
          <p:nvSpPr>
            <p:cNvPr id="1306" name="Google Shape;1306;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8" name="Google Shape;108;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09" name="Google Shape;109;p7"/>
          <p:cNvGrpSpPr/>
          <p:nvPr/>
        </p:nvGrpSpPr>
        <p:grpSpPr>
          <a:xfrm>
            <a:off x="8039875" y="1772525"/>
            <a:ext cx="2052600" cy="2052600"/>
            <a:chOff x="-1185375" y="1414000"/>
            <a:chExt cx="2052600" cy="2052600"/>
          </a:xfrm>
        </p:grpSpPr>
        <p:sp>
          <p:nvSpPr>
            <p:cNvPr id="110" name="Google Shape;110;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6"/>
        <p:cNvGrpSpPr/>
        <p:nvPr/>
      </p:nvGrpSpPr>
      <p:grpSpPr>
        <a:xfrm>
          <a:off x="0" y="0"/>
          <a:ext cx="0" cy="0"/>
          <a:chOff x="0" y="0"/>
          <a:chExt cx="0" cy="0"/>
        </a:xfrm>
      </p:grpSpPr>
      <p:sp>
        <p:nvSpPr>
          <p:cNvPr id="147" name="Google Shape;147;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8" name="Google Shape;158;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2" name="Google Shape;162;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57000">
              <a:schemeClr val="bg2">
                <a:lumMod val="40000"/>
                <a:lumOff val="60000"/>
              </a:schemeClr>
            </a:gs>
            <a:gs pos="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creativecommons.org/licenses/by-sa/3.0/" TargetMode="External"/><Relationship Id="rId4" Type="http://schemas.openxmlformats.org/officeDocument/2006/relationships/hyperlink" Target="https://davidvinuales.com/2020/03/28/the-pursuit-of-people-centric/minion-centric/"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pngall.com/consultant-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c/conditional_probability.asp"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54"/>
          <p:cNvSpPr txBox="1">
            <a:spLocks noGrp="1"/>
          </p:cNvSpPr>
          <p:nvPr>
            <p:ph type="ctrTitle"/>
          </p:nvPr>
        </p:nvSpPr>
        <p:spPr>
          <a:xfrm>
            <a:off x="1083849" y="1521618"/>
            <a:ext cx="7476704" cy="15972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accent2"/>
                </a:solidFill>
              </a:rPr>
              <a:t>BAYESIAN LEARNING</a:t>
            </a:r>
            <a:endParaRPr sz="60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BAYESIAN NETWORK</a:t>
            </a:r>
            <a:endParaRPr sz="3600" dirty="0"/>
          </a:p>
        </p:txBody>
      </p:sp>
      <p:sp>
        <p:nvSpPr>
          <p:cNvPr id="2" name="TextBox 1">
            <a:extLst>
              <a:ext uri="{FF2B5EF4-FFF2-40B4-BE49-F238E27FC236}">
                <a16:creationId xmlns:a16="http://schemas.microsoft.com/office/drawing/2014/main" id="{7D6EFC52-011E-FAFA-950A-EFE78474DA36}"/>
              </a:ext>
            </a:extLst>
          </p:cNvPr>
          <p:cNvSpPr txBox="1"/>
          <p:nvPr/>
        </p:nvSpPr>
        <p:spPr>
          <a:xfrm>
            <a:off x="713250" y="1452282"/>
            <a:ext cx="8054232" cy="2308324"/>
          </a:xfrm>
          <a:prstGeom prst="rect">
            <a:avLst/>
          </a:prstGeom>
          <a:noFill/>
        </p:spPr>
        <p:txBody>
          <a:bodyPr wrap="square" rtlCol="0">
            <a:spAutoFit/>
          </a:bodyPr>
          <a:lstStyle/>
          <a:p>
            <a:r>
              <a:rPr lang="en-US" sz="1800" b="0" i="0" dirty="0">
                <a:solidFill>
                  <a:srgbClr val="374151"/>
                </a:solidFill>
                <a:effectLst/>
                <a:latin typeface="Söhne"/>
              </a:rPr>
              <a:t>A Bayesian network, also known as a belief network or probabilistic graphical model, is a graphical representation of probabilistic relationships among a set of variables. It is a versatile tool for modeling uncertainty, making predictions, and reasoning under uncertainty.</a:t>
            </a:r>
          </a:p>
          <a:p>
            <a:endParaRPr lang="en-US" sz="1800" dirty="0">
              <a:solidFill>
                <a:srgbClr val="374151"/>
              </a:solidFill>
              <a:latin typeface="Söhne"/>
            </a:endParaRPr>
          </a:p>
          <a:p>
            <a:r>
              <a:rPr lang="en-US" sz="1800" b="0" i="0" dirty="0">
                <a:solidFill>
                  <a:srgbClr val="374151"/>
                </a:solidFill>
                <a:effectLst/>
                <a:latin typeface="Söhne"/>
              </a:rPr>
              <a:t>Bayesian networks consist of </a:t>
            </a:r>
            <a:r>
              <a:rPr lang="en-US" sz="1800" b="1" i="0" dirty="0">
                <a:solidFill>
                  <a:srgbClr val="374151"/>
                </a:solidFill>
                <a:effectLst/>
                <a:latin typeface="Söhne"/>
              </a:rPr>
              <a:t>nodes</a:t>
            </a:r>
            <a:r>
              <a:rPr lang="en-US" sz="1800" b="0" i="0" dirty="0">
                <a:solidFill>
                  <a:srgbClr val="374151"/>
                </a:solidFill>
                <a:effectLst/>
                <a:latin typeface="Söhne"/>
              </a:rPr>
              <a:t> (representing variables) and </a:t>
            </a:r>
            <a:r>
              <a:rPr lang="en-US" sz="1800" b="1" i="0" dirty="0">
                <a:solidFill>
                  <a:srgbClr val="374151"/>
                </a:solidFill>
                <a:effectLst/>
                <a:latin typeface="Söhne"/>
              </a:rPr>
              <a:t>directed edges </a:t>
            </a:r>
            <a:r>
              <a:rPr lang="en-US" sz="1800" b="0" i="0" dirty="0">
                <a:solidFill>
                  <a:srgbClr val="374151"/>
                </a:solidFill>
                <a:effectLst/>
                <a:latin typeface="Söhne"/>
              </a:rPr>
              <a:t>(representing probabilistic dependencies) that form a </a:t>
            </a:r>
            <a:r>
              <a:rPr lang="en-US" sz="1800" b="1" i="0" dirty="0">
                <a:solidFill>
                  <a:srgbClr val="374151"/>
                </a:solidFill>
                <a:effectLst/>
                <a:latin typeface="Söhne"/>
              </a:rPr>
              <a:t>directed acyclic graph </a:t>
            </a:r>
            <a:r>
              <a:rPr lang="en-US" sz="1800" b="0" i="0" dirty="0">
                <a:solidFill>
                  <a:srgbClr val="374151"/>
                </a:solidFill>
                <a:effectLst/>
                <a:latin typeface="Söhne"/>
              </a:rPr>
              <a:t>(DAG). The structure encodes conditional independence relationships.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6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HOW BAYESIAN NETWORK WORKS?</a:t>
            </a:r>
            <a:endParaRPr sz="2400" dirty="0"/>
          </a:p>
        </p:txBody>
      </p:sp>
      <p:pic>
        <p:nvPicPr>
          <p:cNvPr id="3" name="Picture 2" descr="A diagram of a job interview&#10;&#10;Description automatically generated">
            <a:extLst>
              <a:ext uri="{FF2B5EF4-FFF2-40B4-BE49-F238E27FC236}">
                <a16:creationId xmlns:a16="http://schemas.microsoft.com/office/drawing/2014/main" id="{D85D0B5F-BA1B-B513-A31E-FFA029CA0A9C}"/>
              </a:ext>
            </a:extLst>
          </p:cNvPr>
          <p:cNvPicPr>
            <a:picLocks noChangeAspect="1"/>
          </p:cNvPicPr>
          <p:nvPr/>
        </p:nvPicPr>
        <p:blipFill>
          <a:blip r:embed="rId3"/>
          <a:stretch>
            <a:fillRect/>
          </a:stretch>
        </p:blipFill>
        <p:spPr>
          <a:xfrm>
            <a:off x="1987750" y="1320611"/>
            <a:ext cx="4874091" cy="3551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501" name="Google Shape;1501;p62"/>
          <p:cNvSpPr txBox="1">
            <a:spLocks noGrp="1"/>
          </p:cNvSpPr>
          <p:nvPr>
            <p:ph type="title"/>
          </p:nvPr>
        </p:nvSpPr>
        <p:spPr>
          <a:xfrm>
            <a:off x="530199" y="383200"/>
            <a:ext cx="8254017"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APPLICATION OF BAYESIAN LEARNING</a:t>
            </a:r>
            <a:endParaRPr sz="3600" dirty="0"/>
          </a:p>
        </p:txBody>
      </p:sp>
      <p:sp>
        <p:nvSpPr>
          <p:cNvPr id="3" name="TextBox 2">
            <a:extLst>
              <a:ext uri="{FF2B5EF4-FFF2-40B4-BE49-F238E27FC236}">
                <a16:creationId xmlns:a16="http://schemas.microsoft.com/office/drawing/2014/main" id="{3C283DE0-E931-3116-62C9-308803A032DD}"/>
              </a:ext>
            </a:extLst>
          </p:cNvPr>
          <p:cNvSpPr txBox="1"/>
          <p:nvPr/>
        </p:nvSpPr>
        <p:spPr>
          <a:xfrm>
            <a:off x="530199" y="998924"/>
            <a:ext cx="8367912" cy="4278094"/>
          </a:xfrm>
          <a:prstGeom prst="rect">
            <a:avLst/>
          </a:prstGeom>
          <a:noFill/>
        </p:spPr>
        <p:txBody>
          <a:bodyPr wrap="square" rtlCol="0">
            <a:spAutoFit/>
          </a:bodyPr>
          <a:lstStyle/>
          <a:p>
            <a:pPr algn="l"/>
            <a:r>
              <a:rPr lang="en-US" sz="1800" b="1" i="0" dirty="0">
                <a:solidFill>
                  <a:srgbClr val="374151"/>
                </a:solidFill>
                <a:effectLst/>
                <a:latin typeface="Söhne"/>
              </a:rPr>
              <a:t>Spam Detection:</a:t>
            </a:r>
          </a:p>
          <a:p>
            <a:pPr algn="l"/>
            <a:r>
              <a:rPr lang="en-US" sz="1600" b="0" i="0" dirty="0">
                <a:solidFill>
                  <a:srgbClr val="374151"/>
                </a:solidFill>
                <a:effectLst/>
                <a:latin typeface="Söhne"/>
              </a:rPr>
              <a:t>Bayesian learning is applied in email filtering to classify emails as spam or not spam. It analyzes the content and characteristics of emails to make probabilistic decisions.</a:t>
            </a:r>
          </a:p>
          <a:p>
            <a:endParaRPr lang="en-US" dirty="0"/>
          </a:p>
          <a:p>
            <a:pPr algn="l"/>
            <a:r>
              <a:rPr lang="en-US" sz="1800" b="1" i="0" dirty="0">
                <a:solidFill>
                  <a:srgbClr val="374151"/>
                </a:solidFill>
                <a:effectLst/>
                <a:latin typeface="Söhne"/>
              </a:rPr>
              <a:t>Natural Language Processing</a:t>
            </a:r>
            <a:r>
              <a:rPr lang="en-US" sz="1800" b="0" i="0" dirty="0">
                <a:solidFill>
                  <a:srgbClr val="374151"/>
                </a:solidFill>
                <a:effectLst/>
                <a:latin typeface="Söhne"/>
              </a:rPr>
              <a:t>:</a:t>
            </a:r>
          </a:p>
          <a:p>
            <a:pPr algn="l"/>
            <a:r>
              <a:rPr lang="en-US" sz="1600" b="0" i="0" dirty="0">
                <a:solidFill>
                  <a:srgbClr val="374151"/>
                </a:solidFill>
                <a:effectLst/>
                <a:latin typeface="Söhne"/>
              </a:rPr>
              <a:t>Bayesian learning aids in various NLP tasks, including part-of-speech tagging, text classification, and sentiment analysis, making it possible to understand and process human language.</a:t>
            </a:r>
          </a:p>
          <a:p>
            <a:endParaRPr lang="en-US" dirty="0"/>
          </a:p>
          <a:p>
            <a:pPr algn="l"/>
            <a:r>
              <a:rPr lang="en-US" sz="1800" b="1" i="0" dirty="0">
                <a:solidFill>
                  <a:srgbClr val="374151"/>
                </a:solidFill>
                <a:effectLst/>
                <a:latin typeface="Söhne"/>
              </a:rPr>
              <a:t>Image and Speech Recognition</a:t>
            </a:r>
            <a:r>
              <a:rPr lang="en-US" sz="1800" b="0" i="0" dirty="0">
                <a:solidFill>
                  <a:srgbClr val="374151"/>
                </a:solidFill>
                <a:effectLst/>
                <a:latin typeface="Söhne"/>
              </a:rPr>
              <a:t>:</a:t>
            </a:r>
          </a:p>
          <a:p>
            <a:pPr algn="l"/>
            <a:r>
              <a:rPr lang="en-US" sz="1600" b="0" i="0" dirty="0">
                <a:solidFill>
                  <a:srgbClr val="374151"/>
                </a:solidFill>
                <a:effectLst/>
                <a:latin typeface="Söhne"/>
              </a:rPr>
              <a:t>In image and speech recognition, Bayesian learning is used to model patterns and features in data, making it easier to recognize objects, speech, or handwriting.</a:t>
            </a:r>
          </a:p>
          <a:p>
            <a:endParaRPr lang="en-US" dirty="0"/>
          </a:p>
          <a:p>
            <a:pPr algn="l"/>
            <a:r>
              <a:rPr lang="en-US" sz="1800" b="1" i="0" dirty="0">
                <a:solidFill>
                  <a:srgbClr val="374151"/>
                </a:solidFill>
                <a:effectLst/>
                <a:latin typeface="Söhne"/>
              </a:rPr>
              <a:t>Medical Diagnosis</a:t>
            </a:r>
            <a:r>
              <a:rPr lang="en-US" sz="1800" b="0" i="0" dirty="0">
                <a:solidFill>
                  <a:srgbClr val="374151"/>
                </a:solidFill>
                <a:effectLst/>
                <a:latin typeface="Söhne"/>
              </a:rPr>
              <a:t>:</a:t>
            </a:r>
          </a:p>
          <a:p>
            <a:pPr algn="l"/>
            <a:r>
              <a:rPr lang="en-US" sz="1600" b="0" i="0" dirty="0">
                <a:solidFill>
                  <a:srgbClr val="374151"/>
                </a:solidFill>
                <a:effectLst/>
                <a:latin typeface="Söhne"/>
              </a:rPr>
              <a:t>Bayesian learning is used to build diagnostic models that estimate the probability of a disease or condition based on patient symptoms and test results. This is valuable in healthcare for early diagnosis and treatment decisions.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64"/>
          <p:cNvSpPr txBox="1">
            <a:spLocks noGrp="1"/>
          </p:cNvSpPr>
          <p:nvPr>
            <p:ph type="title"/>
          </p:nvPr>
        </p:nvSpPr>
        <p:spPr>
          <a:xfrm>
            <a:off x="713250" y="398677"/>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Case Study </a:t>
            </a:r>
            <a:endParaRPr sz="3600" dirty="0"/>
          </a:p>
        </p:txBody>
      </p:sp>
      <p:sp>
        <p:nvSpPr>
          <p:cNvPr id="2" name="TextBox 1">
            <a:extLst>
              <a:ext uri="{FF2B5EF4-FFF2-40B4-BE49-F238E27FC236}">
                <a16:creationId xmlns:a16="http://schemas.microsoft.com/office/drawing/2014/main" id="{C7399D73-7A52-2B57-E58E-569592CAF690}"/>
              </a:ext>
            </a:extLst>
          </p:cNvPr>
          <p:cNvSpPr txBox="1"/>
          <p:nvPr/>
        </p:nvSpPr>
        <p:spPr>
          <a:xfrm>
            <a:off x="364991" y="1064525"/>
            <a:ext cx="8721379" cy="400110"/>
          </a:xfrm>
          <a:prstGeom prst="rect">
            <a:avLst/>
          </a:prstGeom>
          <a:noFill/>
        </p:spPr>
        <p:txBody>
          <a:bodyPr wrap="square" rtlCol="0">
            <a:spAutoFit/>
          </a:bodyPr>
          <a:lstStyle/>
          <a:p>
            <a:r>
              <a:rPr lang="en-US" sz="2000" b="1" dirty="0"/>
              <a:t>                                           Medical Diagnosis   </a:t>
            </a:r>
          </a:p>
        </p:txBody>
      </p:sp>
      <p:sp>
        <p:nvSpPr>
          <p:cNvPr id="3" name="Google Shape;2024;p81">
            <a:extLst>
              <a:ext uri="{FF2B5EF4-FFF2-40B4-BE49-F238E27FC236}">
                <a16:creationId xmlns:a16="http://schemas.microsoft.com/office/drawing/2014/main" id="{B67DCEC5-0607-5509-42E2-180DB37F9250}"/>
              </a:ext>
            </a:extLst>
          </p:cNvPr>
          <p:cNvSpPr txBox="1"/>
          <p:nvPr/>
        </p:nvSpPr>
        <p:spPr>
          <a:xfrm>
            <a:off x="188258" y="1683768"/>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Data Collection</a:t>
            </a:r>
            <a:endParaRPr sz="1800" dirty="0">
              <a:solidFill>
                <a:schemeClr val="lt1"/>
              </a:solidFill>
              <a:latin typeface="Hammersmith One"/>
              <a:ea typeface="Hammersmith One"/>
              <a:cs typeface="Hammersmith One"/>
              <a:sym typeface="Hammersmith One"/>
            </a:endParaRPr>
          </a:p>
        </p:txBody>
      </p:sp>
      <p:sp>
        <p:nvSpPr>
          <p:cNvPr id="4" name="Google Shape;2024;p81">
            <a:extLst>
              <a:ext uri="{FF2B5EF4-FFF2-40B4-BE49-F238E27FC236}">
                <a16:creationId xmlns:a16="http://schemas.microsoft.com/office/drawing/2014/main" id="{E058FA3D-C010-21BB-F7E0-BDDD01C049DF}"/>
              </a:ext>
            </a:extLst>
          </p:cNvPr>
          <p:cNvSpPr txBox="1"/>
          <p:nvPr/>
        </p:nvSpPr>
        <p:spPr>
          <a:xfrm>
            <a:off x="2501992" y="1682802"/>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Hammersmith One"/>
                <a:ea typeface="Hammersmith One"/>
                <a:cs typeface="Hammersmith One"/>
                <a:sym typeface="Hammersmith One"/>
              </a:rPr>
              <a:t>Feature Selection</a:t>
            </a:r>
            <a:endParaRPr sz="1800" dirty="0">
              <a:solidFill>
                <a:schemeClr val="lt1"/>
              </a:solidFill>
              <a:latin typeface="Hammersmith One"/>
              <a:ea typeface="Hammersmith One"/>
              <a:cs typeface="Hammersmith One"/>
              <a:sym typeface="Hammersmith One"/>
            </a:endParaRPr>
          </a:p>
        </p:txBody>
      </p:sp>
      <p:sp>
        <p:nvSpPr>
          <p:cNvPr id="5" name="Google Shape;2024;p81">
            <a:extLst>
              <a:ext uri="{FF2B5EF4-FFF2-40B4-BE49-F238E27FC236}">
                <a16:creationId xmlns:a16="http://schemas.microsoft.com/office/drawing/2014/main" id="{3823DD3D-FA89-C6A6-3DDD-0BDC1C460F00}"/>
              </a:ext>
            </a:extLst>
          </p:cNvPr>
          <p:cNvSpPr txBox="1"/>
          <p:nvPr/>
        </p:nvSpPr>
        <p:spPr>
          <a:xfrm>
            <a:off x="4725680" y="1682803"/>
            <a:ext cx="1937217" cy="53540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Hammersmith One"/>
                <a:ea typeface="Hammersmith One"/>
                <a:cs typeface="Hammersmith One"/>
                <a:sym typeface="Hammersmith One"/>
              </a:rPr>
              <a:t>Bayesian Network Setup</a:t>
            </a:r>
            <a:endParaRPr sz="1800" dirty="0">
              <a:solidFill>
                <a:schemeClr val="lt1"/>
              </a:solidFill>
              <a:latin typeface="Hammersmith One"/>
              <a:ea typeface="Hammersmith One"/>
              <a:cs typeface="Hammersmith One"/>
              <a:sym typeface="Hammersmith One"/>
            </a:endParaRPr>
          </a:p>
        </p:txBody>
      </p:sp>
      <p:sp>
        <p:nvSpPr>
          <p:cNvPr id="8" name="Google Shape;2024;p81">
            <a:extLst>
              <a:ext uri="{FF2B5EF4-FFF2-40B4-BE49-F238E27FC236}">
                <a16:creationId xmlns:a16="http://schemas.microsoft.com/office/drawing/2014/main" id="{C6EA2CA2-5188-96FF-582C-07645BC23B55}"/>
              </a:ext>
            </a:extLst>
          </p:cNvPr>
          <p:cNvSpPr txBox="1"/>
          <p:nvPr/>
        </p:nvSpPr>
        <p:spPr>
          <a:xfrm>
            <a:off x="7151995" y="1682802"/>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Model Training</a:t>
            </a:r>
            <a:endParaRPr sz="1800" dirty="0">
              <a:solidFill>
                <a:schemeClr val="lt1"/>
              </a:solidFill>
              <a:latin typeface="Hammersmith One"/>
              <a:ea typeface="Hammersmith One"/>
              <a:cs typeface="Hammersmith One"/>
              <a:sym typeface="Hammersmith One"/>
            </a:endParaRPr>
          </a:p>
        </p:txBody>
      </p:sp>
      <p:sp>
        <p:nvSpPr>
          <p:cNvPr id="9" name="Google Shape;2024;p81">
            <a:extLst>
              <a:ext uri="{FF2B5EF4-FFF2-40B4-BE49-F238E27FC236}">
                <a16:creationId xmlns:a16="http://schemas.microsoft.com/office/drawing/2014/main" id="{B29CFB64-E840-9BDE-2422-D4A9B3AFB056}"/>
              </a:ext>
            </a:extLst>
          </p:cNvPr>
          <p:cNvSpPr txBox="1"/>
          <p:nvPr/>
        </p:nvSpPr>
        <p:spPr>
          <a:xfrm>
            <a:off x="7151995" y="3143457"/>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Prior Beliefs</a:t>
            </a:r>
            <a:endParaRPr sz="1800" dirty="0">
              <a:solidFill>
                <a:schemeClr val="lt1"/>
              </a:solidFill>
              <a:latin typeface="Hammersmith One"/>
              <a:ea typeface="Hammersmith One"/>
              <a:cs typeface="Hammersmith One"/>
              <a:sym typeface="Hammersmith One"/>
            </a:endParaRPr>
          </a:p>
        </p:txBody>
      </p:sp>
      <p:sp>
        <p:nvSpPr>
          <p:cNvPr id="10" name="Google Shape;2024;p81">
            <a:extLst>
              <a:ext uri="{FF2B5EF4-FFF2-40B4-BE49-F238E27FC236}">
                <a16:creationId xmlns:a16="http://schemas.microsoft.com/office/drawing/2014/main" id="{48105332-92D5-27FD-EB51-0E97B2CE354D}"/>
              </a:ext>
            </a:extLst>
          </p:cNvPr>
          <p:cNvSpPr txBox="1"/>
          <p:nvPr/>
        </p:nvSpPr>
        <p:spPr>
          <a:xfrm>
            <a:off x="4725680" y="3143456"/>
            <a:ext cx="1937217"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Bayesian Inference</a:t>
            </a:r>
            <a:endParaRPr sz="1800" dirty="0">
              <a:solidFill>
                <a:schemeClr val="lt1"/>
              </a:solidFill>
              <a:latin typeface="Hammersmith One"/>
              <a:ea typeface="Hammersmith One"/>
              <a:cs typeface="Hammersmith One"/>
              <a:sym typeface="Hammersmith One"/>
            </a:endParaRPr>
          </a:p>
        </p:txBody>
      </p:sp>
      <p:sp>
        <p:nvSpPr>
          <p:cNvPr id="11" name="Google Shape;2024;p81">
            <a:extLst>
              <a:ext uri="{FF2B5EF4-FFF2-40B4-BE49-F238E27FC236}">
                <a16:creationId xmlns:a16="http://schemas.microsoft.com/office/drawing/2014/main" id="{EEA1647B-FC96-AD41-165E-6F63089FCCCD}"/>
              </a:ext>
            </a:extLst>
          </p:cNvPr>
          <p:cNvSpPr txBox="1"/>
          <p:nvPr/>
        </p:nvSpPr>
        <p:spPr>
          <a:xfrm>
            <a:off x="2501992" y="3143455"/>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Diagnosis</a:t>
            </a:r>
            <a:endParaRPr sz="1800" dirty="0">
              <a:solidFill>
                <a:schemeClr val="lt1"/>
              </a:solidFill>
              <a:latin typeface="Hammersmith One"/>
              <a:ea typeface="Hammersmith One"/>
              <a:cs typeface="Hammersmith One"/>
              <a:sym typeface="Hammersmith One"/>
            </a:endParaRPr>
          </a:p>
        </p:txBody>
      </p:sp>
      <p:sp>
        <p:nvSpPr>
          <p:cNvPr id="12" name="Google Shape;2024;p81">
            <a:extLst>
              <a:ext uri="{FF2B5EF4-FFF2-40B4-BE49-F238E27FC236}">
                <a16:creationId xmlns:a16="http://schemas.microsoft.com/office/drawing/2014/main" id="{CA05C979-D137-23A8-F3CD-CED6318D5417}"/>
              </a:ext>
            </a:extLst>
          </p:cNvPr>
          <p:cNvSpPr txBox="1"/>
          <p:nvPr/>
        </p:nvSpPr>
        <p:spPr>
          <a:xfrm>
            <a:off x="188258" y="3143454"/>
            <a:ext cx="1734590" cy="53540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Hammersmith One"/>
                <a:ea typeface="Hammersmith One"/>
                <a:cs typeface="Hammersmith One"/>
                <a:sym typeface="Hammersmith One"/>
              </a:rPr>
              <a:t>Decision Support</a:t>
            </a:r>
            <a:endParaRPr sz="1800" dirty="0">
              <a:solidFill>
                <a:schemeClr val="lt1"/>
              </a:solidFill>
              <a:latin typeface="Hammersmith One"/>
              <a:ea typeface="Hammersmith One"/>
              <a:cs typeface="Hammersmith One"/>
              <a:sym typeface="Hammersmith One"/>
            </a:endParaRPr>
          </a:p>
        </p:txBody>
      </p:sp>
      <p:sp>
        <p:nvSpPr>
          <p:cNvPr id="14" name="TextBox 13">
            <a:extLst>
              <a:ext uri="{FF2B5EF4-FFF2-40B4-BE49-F238E27FC236}">
                <a16:creationId xmlns:a16="http://schemas.microsoft.com/office/drawing/2014/main" id="{46F1D5A2-01A7-DE00-4F30-138A7407BAAD}"/>
              </a:ext>
            </a:extLst>
          </p:cNvPr>
          <p:cNvSpPr txBox="1"/>
          <p:nvPr/>
        </p:nvSpPr>
        <p:spPr>
          <a:xfrm>
            <a:off x="1921177" y="1621154"/>
            <a:ext cx="426464" cy="584775"/>
          </a:xfrm>
          <a:prstGeom prst="rect">
            <a:avLst/>
          </a:prstGeom>
          <a:noFill/>
        </p:spPr>
        <p:txBody>
          <a:bodyPr wrap="square">
            <a:spAutoFit/>
          </a:bodyPr>
          <a:lstStyle/>
          <a:p>
            <a:r>
              <a:rPr lang="en-US" sz="3200" b="1" dirty="0">
                <a:solidFill>
                  <a:schemeClr val="accent2"/>
                </a:solidFill>
                <a:latin typeface="Hammersmith One"/>
                <a:ea typeface="Hammersmith One"/>
                <a:cs typeface="Hammersmith One"/>
                <a:sym typeface="Hammersmith One"/>
              </a:rPr>
              <a:t>→</a:t>
            </a:r>
            <a:endParaRPr lang="en-US" sz="3200" b="1" dirty="0">
              <a:solidFill>
                <a:schemeClr val="accent2"/>
              </a:solidFill>
            </a:endParaRPr>
          </a:p>
        </p:txBody>
      </p:sp>
      <p:sp>
        <p:nvSpPr>
          <p:cNvPr id="16" name="TextBox 15">
            <a:extLst>
              <a:ext uri="{FF2B5EF4-FFF2-40B4-BE49-F238E27FC236}">
                <a16:creationId xmlns:a16="http://schemas.microsoft.com/office/drawing/2014/main" id="{78F0D3B5-3BE1-D895-8C93-3F609C829668}"/>
              </a:ext>
            </a:extLst>
          </p:cNvPr>
          <p:cNvSpPr txBox="1"/>
          <p:nvPr/>
        </p:nvSpPr>
        <p:spPr>
          <a:xfrm>
            <a:off x="4169088" y="1624170"/>
            <a:ext cx="426464" cy="584775"/>
          </a:xfrm>
          <a:prstGeom prst="rect">
            <a:avLst/>
          </a:prstGeom>
          <a:noFill/>
        </p:spPr>
        <p:txBody>
          <a:bodyPr wrap="square">
            <a:spAutoFit/>
          </a:bodyPr>
          <a:lstStyle/>
          <a:p>
            <a:r>
              <a:rPr lang="en-US" sz="3200" b="1" dirty="0">
                <a:solidFill>
                  <a:schemeClr val="accent2"/>
                </a:solidFill>
                <a:latin typeface="Hammersmith One"/>
                <a:ea typeface="Hammersmith One"/>
                <a:cs typeface="Hammersmith One"/>
                <a:sym typeface="Hammersmith One"/>
              </a:rPr>
              <a:t>→</a:t>
            </a:r>
            <a:endParaRPr lang="en-US" sz="3200" b="1" dirty="0">
              <a:solidFill>
                <a:schemeClr val="accent2"/>
              </a:solidFill>
            </a:endParaRPr>
          </a:p>
        </p:txBody>
      </p:sp>
      <p:sp>
        <p:nvSpPr>
          <p:cNvPr id="18" name="TextBox 17">
            <a:extLst>
              <a:ext uri="{FF2B5EF4-FFF2-40B4-BE49-F238E27FC236}">
                <a16:creationId xmlns:a16="http://schemas.microsoft.com/office/drawing/2014/main" id="{24E0F652-43B3-5999-D75C-B9D483439568}"/>
              </a:ext>
            </a:extLst>
          </p:cNvPr>
          <p:cNvSpPr txBox="1"/>
          <p:nvPr/>
        </p:nvSpPr>
        <p:spPr>
          <a:xfrm>
            <a:off x="6579793" y="1627009"/>
            <a:ext cx="426464" cy="584775"/>
          </a:xfrm>
          <a:prstGeom prst="rect">
            <a:avLst/>
          </a:prstGeom>
          <a:noFill/>
        </p:spPr>
        <p:txBody>
          <a:bodyPr wrap="square">
            <a:spAutoFit/>
          </a:bodyPr>
          <a:lstStyle/>
          <a:p>
            <a:r>
              <a:rPr lang="en-US" sz="3200" b="1" dirty="0">
                <a:solidFill>
                  <a:schemeClr val="accent2"/>
                </a:solidFill>
                <a:latin typeface="Hammersmith One"/>
                <a:ea typeface="Hammersmith One"/>
                <a:cs typeface="Hammersmith One"/>
                <a:sym typeface="Hammersmith One"/>
              </a:rPr>
              <a:t>→</a:t>
            </a:r>
            <a:endParaRPr lang="en-US" sz="3200" b="1" dirty="0">
              <a:solidFill>
                <a:schemeClr val="accent2"/>
              </a:solidFill>
            </a:endParaRPr>
          </a:p>
        </p:txBody>
      </p:sp>
      <p:sp>
        <p:nvSpPr>
          <p:cNvPr id="20" name="TextBox 19">
            <a:extLst>
              <a:ext uri="{FF2B5EF4-FFF2-40B4-BE49-F238E27FC236}">
                <a16:creationId xmlns:a16="http://schemas.microsoft.com/office/drawing/2014/main" id="{C23182AB-D340-ABE0-AFE1-273AF107A8E1}"/>
              </a:ext>
            </a:extLst>
          </p:cNvPr>
          <p:cNvSpPr txBox="1"/>
          <p:nvPr/>
        </p:nvSpPr>
        <p:spPr>
          <a:xfrm>
            <a:off x="7876634" y="2278959"/>
            <a:ext cx="426464" cy="584775"/>
          </a:xfrm>
          <a:prstGeom prst="rect">
            <a:avLst/>
          </a:prstGeom>
          <a:noFill/>
        </p:spPr>
        <p:txBody>
          <a:bodyPr wrap="square">
            <a:spAutoFit/>
          </a:bodyPr>
          <a:lstStyle/>
          <a:p>
            <a:r>
              <a:rPr lang="en-US" sz="3200" b="1" dirty="0">
                <a:solidFill>
                  <a:schemeClr val="accent2"/>
                </a:solidFill>
                <a:latin typeface="Arial" panose="020B0604020202020204" pitchFamily="34" charset="0"/>
                <a:cs typeface="Arial" panose="020B0604020202020204" pitchFamily="34" charset="0"/>
              </a:rPr>
              <a:t>↓</a:t>
            </a:r>
            <a:endParaRPr lang="en-US" sz="3200" b="1" dirty="0">
              <a:solidFill>
                <a:schemeClr val="accent2"/>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F71DD7B-4675-52DD-1ED3-787E215BD53E}"/>
                  </a:ext>
                </a:extLst>
              </p:cNvPr>
              <p:cNvSpPr txBox="1"/>
              <p:nvPr/>
            </p:nvSpPr>
            <p:spPr>
              <a:xfrm>
                <a:off x="6530524" y="3137029"/>
                <a:ext cx="75384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m:t>
                      </m:r>
                    </m:oMath>
                  </m:oMathPara>
                </a14:m>
                <a:endParaRPr lang="en-US" sz="3200" dirty="0"/>
              </a:p>
            </p:txBody>
          </p:sp>
        </mc:Choice>
        <mc:Fallback xmlns="">
          <p:sp>
            <p:nvSpPr>
              <p:cNvPr id="27" name="TextBox 26">
                <a:extLst>
                  <a:ext uri="{FF2B5EF4-FFF2-40B4-BE49-F238E27FC236}">
                    <a16:creationId xmlns:a16="http://schemas.microsoft.com/office/drawing/2014/main" id="{BF71DD7B-4675-52DD-1ED3-787E215BD53E}"/>
                  </a:ext>
                </a:extLst>
              </p:cNvPr>
              <p:cNvSpPr txBox="1">
                <a:spLocks noRot="1" noChangeAspect="1" noMove="1" noResize="1" noEditPoints="1" noAdjustHandles="1" noChangeArrowheads="1" noChangeShapeType="1" noTextEdit="1"/>
              </p:cNvSpPr>
              <p:nvPr/>
            </p:nvSpPr>
            <p:spPr>
              <a:xfrm>
                <a:off x="6530524" y="3137029"/>
                <a:ext cx="753844"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FF082B8-565A-B43F-D88D-AA43A72D07D8}"/>
                  </a:ext>
                </a:extLst>
              </p:cNvPr>
              <p:cNvSpPr txBox="1"/>
              <p:nvPr/>
            </p:nvSpPr>
            <p:spPr>
              <a:xfrm>
                <a:off x="4137851" y="3044697"/>
                <a:ext cx="58782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m:t>
                      </m:r>
                    </m:oMath>
                  </m:oMathPara>
                </a14:m>
                <a:endParaRPr lang="en-US" sz="3200" dirty="0"/>
              </a:p>
            </p:txBody>
          </p:sp>
        </mc:Choice>
        <mc:Fallback xmlns="">
          <p:sp>
            <p:nvSpPr>
              <p:cNvPr id="31" name="TextBox 30">
                <a:extLst>
                  <a:ext uri="{FF2B5EF4-FFF2-40B4-BE49-F238E27FC236}">
                    <a16:creationId xmlns:a16="http://schemas.microsoft.com/office/drawing/2014/main" id="{0FF082B8-565A-B43F-D88D-AA43A72D07D8}"/>
                  </a:ext>
                </a:extLst>
              </p:cNvPr>
              <p:cNvSpPr txBox="1">
                <a:spLocks noRot="1" noChangeAspect="1" noMove="1" noResize="1" noEditPoints="1" noAdjustHandles="1" noChangeArrowheads="1" noChangeShapeType="1" noTextEdit="1"/>
              </p:cNvSpPr>
              <p:nvPr/>
            </p:nvSpPr>
            <p:spPr>
              <a:xfrm>
                <a:off x="4137851" y="3044697"/>
                <a:ext cx="58782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D523BEC-8859-4005-CD04-FDD240B00A7B}"/>
                  </a:ext>
                </a:extLst>
              </p:cNvPr>
              <p:cNvSpPr txBox="1"/>
              <p:nvPr/>
            </p:nvSpPr>
            <p:spPr>
              <a:xfrm>
                <a:off x="1856295" y="3090862"/>
                <a:ext cx="62220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m:t>
                      </m:r>
                    </m:oMath>
                  </m:oMathPara>
                </a14:m>
                <a:endParaRPr lang="en-US" sz="3200" dirty="0"/>
              </a:p>
            </p:txBody>
          </p:sp>
        </mc:Choice>
        <mc:Fallback xmlns="">
          <p:sp>
            <p:nvSpPr>
              <p:cNvPr id="33" name="TextBox 32">
                <a:extLst>
                  <a:ext uri="{FF2B5EF4-FFF2-40B4-BE49-F238E27FC236}">
                    <a16:creationId xmlns:a16="http://schemas.microsoft.com/office/drawing/2014/main" id="{4D523BEC-8859-4005-CD04-FDD240B00A7B}"/>
                  </a:ext>
                </a:extLst>
              </p:cNvPr>
              <p:cNvSpPr txBox="1">
                <a:spLocks noRot="1" noChangeAspect="1" noMove="1" noResize="1" noEditPoints="1" noAdjustHandles="1" noChangeArrowheads="1" noChangeShapeType="1" noTextEdit="1"/>
              </p:cNvSpPr>
              <p:nvPr/>
            </p:nvSpPr>
            <p:spPr>
              <a:xfrm>
                <a:off x="1856295" y="3090862"/>
                <a:ext cx="622205" cy="584775"/>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63"/>
          <p:cNvSpPr txBox="1">
            <a:spLocks noGrp="1"/>
          </p:cNvSpPr>
          <p:nvPr>
            <p:ph type="title"/>
          </p:nvPr>
        </p:nvSpPr>
        <p:spPr>
          <a:xfrm>
            <a:off x="252612" y="619841"/>
            <a:ext cx="7717500" cy="6453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CONCLUSION</a:t>
            </a:r>
            <a:endParaRPr sz="4000" dirty="0"/>
          </a:p>
        </p:txBody>
      </p:sp>
      <p:sp>
        <p:nvSpPr>
          <p:cNvPr id="2" name="TextBox 1">
            <a:extLst>
              <a:ext uri="{FF2B5EF4-FFF2-40B4-BE49-F238E27FC236}">
                <a16:creationId xmlns:a16="http://schemas.microsoft.com/office/drawing/2014/main" id="{89E6E39A-5B86-4575-14AB-69CFAB07F093}"/>
              </a:ext>
            </a:extLst>
          </p:cNvPr>
          <p:cNvSpPr txBox="1"/>
          <p:nvPr/>
        </p:nvSpPr>
        <p:spPr>
          <a:xfrm>
            <a:off x="673768" y="1615670"/>
            <a:ext cx="7927092" cy="2585323"/>
          </a:xfrm>
          <a:prstGeom prst="rect">
            <a:avLst/>
          </a:prstGeom>
          <a:noFill/>
        </p:spPr>
        <p:txBody>
          <a:bodyPr wrap="square" rtlCol="0">
            <a:spAutoFit/>
          </a:bodyPr>
          <a:lstStyle/>
          <a:p>
            <a:r>
              <a:rPr lang="en-US" sz="1800" b="0" i="0" dirty="0">
                <a:solidFill>
                  <a:srgbClr val="343541"/>
                </a:solidFill>
                <a:effectLst/>
                <a:latin typeface="Söhne"/>
              </a:rPr>
              <a:t>In conclusion, Bayesian learning is a fundamental concept that empowers us to harness the power of probability, navigate uncertainty, and make informed decisions. From revolutionizing medical diagnosis and enhancing machine learning to its diverse applications across various fields, Bayesian learning offers a transformative mindset for embracing the unknown. It encourages continuous learning and adaptation, ensuring that our models evolve with the availability of new data. By embracing Bayesian principles, we can unlock the potential of probabilistic thinking and transform the way we understand and address complex challenges. </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63"/>
          <p:cNvSpPr txBox="1">
            <a:spLocks noGrp="1"/>
          </p:cNvSpPr>
          <p:nvPr>
            <p:ph type="title"/>
          </p:nvPr>
        </p:nvSpPr>
        <p:spPr>
          <a:xfrm>
            <a:off x="312769" y="1657477"/>
            <a:ext cx="7717500" cy="6453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THANKYOU</a:t>
            </a:r>
            <a:endParaRPr sz="6000" dirty="0"/>
          </a:p>
        </p:txBody>
      </p:sp>
      <p:grpSp>
        <p:nvGrpSpPr>
          <p:cNvPr id="4" name="Google Shape;2137;p84">
            <a:extLst>
              <a:ext uri="{FF2B5EF4-FFF2-40B4-BE49-F238E27FC236}">
                <a16:creationId xmlns:a16="http://schemas.microsoft.com/office/drawing/2014/main" id="{41947122-B209-7D83-E680-5BB4BFFA5A8B}"/>
              </a:ext>
            </a:extLst>
          </p:cNvPr>
          <p:cNvGrpSpPr/>
          <p:nvPr/>
        </p:nvGrpSpPr>
        <p:grpSpPr>
          <a:xfrm>
            <a:off x="95442" y="140398"/>
            <a:ext cx="919254" cy="828668"/>
            <a:chOff x="11676432" y="1610520"/>
            <a:chExt cx="587221" cy="587190"/>
          </a:xfrm>
        </p:grpSpPr>
        <p:sp>
          <p:nvSpPr>
            <p:cNvPr id="5" name="Google Shape;2138;p84">
              <a:extLst>
                <a:ext uri="{FF2B5EF4-FFF2-40B4-BE49-F238E27FC236}">
                  <a16:creationId xmlns:a16="http://schemas.microsoft.com/office/drawing/2014/main" id="{042E6F2C-A5B6-DEB4-B803-84E0F19EDA2B}"/>
                </a:ext>
              </a:extLst>
            </p:cNvPr>
            <p:cNvSpPr/>
            <p:nvPr/>
          </p:nvSpPr>
          <p:spPr>
            <a:xfrm>
              <a:off x="11676432" y="1610520"/>
              <a:ext cx="587221" cy="587190"/>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2139;p84">
              <a:extLst>
                <a:ext uri="{FF2B5EF4-FFF2-40B4-BE49-F238E27FC236}">
                  <a16:creationId xmlns:a16="http://schemas.microsoft.com/office/drawing/2014/main" id="{17DED3BE-8054-510C-5F02-5B6B24B1EE99}"/>
                </a:ext>
              </a:extLst>
            </p:cNvPr>
            <p:cNvSpPr/>
            <p:nvPr/>
          </p:nvSpPr>
          <p:spPr>
            <a:xfrm>
              <a:off x="11815261" y="1783653"/>
              <a:ext cx="107289" cy="103309"/>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2140;p84">
              <a:extLst>
                <a:ext uri="{FF2B5EF4-FFF2-40B4-BE49-F238E27FC236}">
                  <a16:creationId xmlns:a16="http://schemas.microsoft.com/office/drawing/2014/main" id="{4C875B55-3692-C865-962F-F7FB53AD70B6}"/>
                </a:ext>
              </a:extLst>
            </p:cNvPr>
            <p:cNvSpPr/>
            <p:nvPr/>
          </p:nvSpPr>
          <p:spPr>
            <a:xfrm>
              <a:off x="12017565" y="1783714"/>
              <a:ext cx="107350" cy="103248"/>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2141;p84">
              <a:extLst>
                <a:ext uri="{FF2B5EF4-FFF2-40B4-BE49-F238E27FC236}">
                  <a16:creationId xmlns:a16="http://schemas.microsoft.com/office/drawing/2014/main" id="{B792954D-3CB8-7FB3-301B-D816C53DA3D9}"/>
                </a:ext>
              </a:extLst>
            </p:cNvPr>
            <p:cNvSpPr/>
            <p:nvPr/>
          </p:nvSpPr>
          <p:spPr>
            <a:xfrm rot="10800000">
              <a:off x="11817723" y="1921358"/>
              <a:ext cx="304640" cy="137614"/>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2" name="Picture 11" descr="A group of yellow characters holding hands&#10;&#10;Description automatically generated">
            <a:extLst>
              <a:ext uri="{FF2B5EF4-FFF2-40B4-BE49-F238E27FC236}">
                <a16:creationId xmlns:a16="http://schemas.microsoft.com/office/drawing/2014/main" id="{07B3F2B0-F837-00B7-48B0-F080CB5DB50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851215" y="2302808"/>
            <a:ext cx="4640608" cy="2134680"/>
          </a:xfrm>
          <a:prstGeom prst="rect">
            <a:avLst/>
          </a:prstGeom>
        </p:spPr>
      </p:pic>
      <p:sp>
        <p:nvSpPr>
          <p:cNvPr id="13" name="TextBox 12">
            <a:extLst>
              <a:ext uri="{FF2B5EF4-FFF2-40B4-BE49-F238E27FC236}">
                <a16:creationId xmlns:a16="http://schemas.microsoft.com/office/drawing/2014/main" id="{404363EE-7864-765A-23E9-E8C5F58CE90F}"/>
              </a:ext>
            </a:extLst>
          </p:cNvPr>
          <p:cNvSpPr txBox="1"/>
          <p:nvPr/>
        </p:nvSpPr>
        <p:spPr>
          <a:xfrm>
            <a:off x="6708161" y="5318040"/>
            <a:ext cx="2435839" cy="369332"/>
          </a:xfrm>
          <a:prstGeom prst="rect">
            <a:avLst/>
          </a:prstGeom>
          <a:noFill/>
        </p:spPr>
        <p:txBody>
          <a:bodyPr wrap="square" rtlCol="0">
            <a:spAutoFit/>
          </a:bodyPr>
          <a:lstStyle/>
          <a:p>
            <a:r>
              <a:rPr lang="en-US" sz="900">
                <a:hlinkClick r:id="rId4" tooltip="https://davidvinuales.com/2020/03/28/the-pursuit-of-people-centric/minion-centric/"/>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48572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63"/>
          <p:cNvSpPr txBox="1">
            <a:spLocks noGrp="1"/>
          </p:cNvSpPr>
          <p:nvPr>
            <p:ph type="title"/>
          </p:nvPr>
        </p:nvSpPr>
        <p:spPr>
          <a:xfrm>
            <a:off x="2316382" y="2702442"/>
            <a:ext cx="7717500" cy="6453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t>Q/A</a:t>
            </a:r>
            <a:endParaRPr sz="6600" dirty="0"/>
          </a:p>
        </p:txBody>
      </p:sp>
      <p:pic>
        <p:nvPicPr>
          <p:cNvPr id="14" name="Picture 13" descr="A white person with a black tie and a red question mark&#10;&#10;Description automatically generated">
            <a:extLst>
              <a:ext uri="{FF2B5EF4-FFF2-40B4-BE49-F238E27FC236}">
                <a16:creationId xmlns:a16="http://schemas.microsoft.com/office/drawing/2014/main" id="{17B3CDE0-4B5A-857A-2702-0CCF63A733A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6445" y="265074"/>
            <a:ext cx="3809524" cy="3860317"/>
          </a:xfrm>
          <a:prstGeom prst="rect">
            <a:avLst/>
          </a:prstGeom>
        </p:spPr>
      </p:pic>
    </p:spTree>
    <p:extLst>
      <p:ext uri="{BB962C8B-B14F-4D97-AF65-F5344CB8AC3E}">
        <p14:creationId xmlns:p14="http://schemas.microsoft.com/office/powerpoint/2010/main" val="293725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55"/>
          <p:cNvSpPr txBox="1">
            <a:spLocks noGrp="1"/>
          </p:cNvSpPr>
          <p:nvPr>
            <p:ph type="body" idx="1"/>
          </p:nvPr>
        </p:nvSpPr>
        <p:spPr>
          <a:xfrm>
            <a:off x="713250" y="1542683"/>
            <a:ext cx="7717500" cy="3416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Manjari"/>
              <a:buChar char="●"/>
            </a:pPr>
            <a:r>
              <a:rPr lang="en-US" sz="1600" dirty="0"/>
              <a:t>Objective</a:t>
            </a:r>
          </a:p>
          <a:p>
            <a:pPr marL="457200" lvl="0" indent="-304800" algn="l" rtl="0">
              <a:lnSpc>
                <a:spcPct val="115000"/>
              </a:lnSpc>
              <a:spcBef>
                <a:spcPts val="0"/>
              </a:spcBef>
              <a:spcAft>
                <a:spcPts val="0"/>
              </a:spcAft>
              <a:buSzPts val="1200"/>
              <a:buFont typeface="Manjari"/>
              <a:buChar char="●"/>
            </a:pPr>
            <a:r>
              <a:rPr lang="en-US" sz="1600" dirty="0"/>
              <a:t>Bayesian Learning</a:t>
            </a:r>
          </a:p>
          <a:p>
            <a:pPr marL="457200" lvl="0" indent="-304800" algn="l" rtl="0">
              <a:lnSpc>
                <a:spcPct val="115000"/>
              </a:lnSpc>
              <a:spcBef>
                <a:spcPts val="0"/>
              </a:spcBef>
              <a:spcAft>
                <a:spcPts val="0"/>
              </a:spcAft>
              <a:buSzPts val="1200"/>
              <a:buFont typeface="Manjari"/>
              <a:buChar char="●"/>
            </a:pPr>
            <a:r>
              <a:rPr lang="en-US" sz="1600" dirty="0"/>
              <a:t>Bayesian Theorem</a:t>
            </a:r>
          </a:p>
          <a:p>
            <a:pPr marL="457200" lvl="0" indent="-304800" algn="l" rtl="0">
              <a:lnSpc>
                <a:spcPct val="115000"/>
              </a:lnSpc>
              <a:spcBef>
                <a:spcPts val="0"/>
              </a:spcBef>
              <a:spcAft>
                <a:spcPts val="0"/>
              </a:spcAft>
              <a:buSzPts val="1200"/>
              <a:buFont typeface="Manjari"/>
              <a:buChar char="●"/>
            </a:pPr>
            <a:r>
              <a:rPr lang="en-US" sz="1600" dirty="0"/>
              <a:t>Bayesian Inference</a:t>
            </a:r>
          </a:p>
          <a:p>
            <a:pPr marL="457200" lvl="0" indent="-304800" algn="l" rtl="0">
              <a:lnSpc>
                <a:spcPct val="115000"/>
              </a:lnSpc>
              <a:spcBef>
                <a:spcPts val="0"/>
              </a:spcBef>
              <a:spcAft>
                <a:spcPts val="0"/>
              </a:spcAft>
              <a:buSzPts val="1200"/>
              <a:buFont typeface="Manjari"/>
              <a:buChar char="●"/>
            </a:pPr>
            <a:r>
              <a:rPr lang="en-US" sz="1600" dirty="0"/>
              <a:t>Bayesian Networks</a:t>
            </a:r>
          </a:p>
          <a:p>
            <a:pPr marL="457200" lvl="0" indent="-304800" algn="l" rtl="0">
              <a:lnSpc>
                <a:spcPct val="115000"/>
              </a:lnSpc>
              <a:spcBef>
                <a:spcPts val="0"/>
              </a:spcBef>
              <a:spcAft>
                <a:spcPts val="0"/>
              </a:spcAft>
              <a:buSzPts val="1200"/>
              <a:buFont typeface="Manjari"/>
              <a:buChar char="●"/>
            </a:pPr>
            <a:r>
              <a:rPr lang="en-US" sz="1600" dirty="0"/>
              <a:t>Applications</a:t>
            </a:r>
          </a:p>
          <a:p>
            <a:pPr marL="457200" lvl="0" indent="-304800" algn="l" rtl="0">
              <a:lnSpc>
                <a:spcPct val="115000"/>
              </a:lnSpc>
              <a:spcBef>
                <a:spcPts val="0"/>
              </a:spcBef>
              <a:spcAft>
                <a:spcPts val="0"/>
              </a:spcAft>
              <a:buSzPts val="1200"/>
              <a:buFont typeface="Manjari"/>
              <a:buChar char="●"/>
            </a:pPr>
            <a:r>
              <a:rPr lang="en-US" sz="1600" dirty="0"/>
              <a:t>Case Study</a:t>
            </a:r>
          </a:p>
          <a:p>
            <a:pPr marL="457200" lvl="0" indent="-304800" algn="l" rtl="0">
              <a:lnSpc>
                <a:spcPct val="115000"/>
              </a:lnSpc>
              <a:spcBef>
                <a:spcPts val="0"/>
              </a:spcBef>
              <a:spcAft>
                <a:spcPts val="0"/>
              </a:spcAft>
              <a:buSzPts val="1200"/>
              <a:buFont typeface="Manjari"/>
              <a:buChar char="●"/>
            </a:pPr>
            <a:r>
              <a:rPr lang="en-US" sz="1600" dirty="0"/>
              <a:t>Conclusion</a:t>
            </a:r>
            <a:endParaRPr sz="1600" dirty="0"/>
          </a:p>
        </p:txBody>
      </p:sp>
      <p:sp>
        <p:nvSpPr>
          <p:cNvPr id="1325" name="Google Shape;1325;p55"/>
          <p:cNvSpPr txBox="1">
            <a:spLocks noGrp="1"/>
          </p:cNvSpPr>
          <p:nvPr>
            <p:ph type="title"/>
          </p:nvPr>
        </p:nvSpPr>
        <p:spPr>
          <a:xfrm>
            <a:off x="713250" y="184417"/>
            <a:ext cx="7717500" cy="1052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OVERVIEW</a:t>
            </a:r>
            <a:endParaRPr sz="5400" dirty="0"/>
          </a:p>
        </p:txBody>
      </p:sp>
    </p:spTree>
    <p:extLst>
      <p:ext uri="{BB962C8B-B14F-4D97-AF65-F5344CB8AC3E}">
        <p14:creationId xmlns:p14="http://schemas.microsoft.com/office/powerpoint/2010/main" val="297483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5" name="Google Shape;1325;p55"/>
          <p:cNvSpPr txBox="1">
            <a:spLocks noGrp="1"/>
          </p:cNvSpPr>
          <p:nvPr>
            <p:ph type="title"/>
          </p:nvPr>
        </p:nvSpPr>
        <p:spPr>
          <a:xfrm>
            <a:off x="616997" y="376922"/>
            <a:ext cx="7717500" cy="1052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Famous Coin Flip Example</a:t>
            </a:r>
            <a:endParaRPr sz="4400" dirty="0"/>
          </a:p>
        </p:txBody>
      </p:sp>
      <p:pic>
        <p:nvPicPr>
          <p:cNvPr id="5" name="Picture 4" descr="A coin on a table&#10;&#10;Description automatically generated">
            <a:extLst>
              <a:ext uri="{FF2B5EF4-FFF2-40B4-BE49-F238E27FC236}">
                <a16:creationId xmlns:a16="http://schemas.microsoft.com/office/drawing/2014/main" id="{407BA98A-E57D-8118-CB34-39432956AB75}"/>
              </a:ext>
            </a:extLst>
          </p:cNvPr>
          <p:cNvPicPr>
            <a:picLocks noChangeAspect="1"/>
          </p:cNvPicPr>
          <p:nvPr/>
        </p:nvPicPr>
        <p:blipFill rotWithShape="1">
          <a:blip r:embed="rId3"/>
          <a:srcRect l="321" t="792" r="27266" b="-792"/>
          <a:stretch/>
        </p:blipFill>
        <p:spPr>
          <a:xfrm>
            <a:off x="1543480" y="1780787"/>
            <a:ext cx="5182170" cy="29239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56"/>
          <p:cNvSpPr txBox="1">
            <a:spLocks noGrp="1"/>
          </p:cNvSpPr>
          <p:nvPr>
            <p:ph type="title"/>
          </p:nvPr>
        </p:nvSpPr>
        <p:spPr>
          <a:xfrm>
            <a:off x="712788" y="829650"/>
            <a:ext cx="7718425" cy="542925"/>
          </a:xfrm>
        </p:spPr>
        <p:txBody>
          <a:bodyPr spcFirstLastPara="1" wrap="square" lIns="91425" tIns="91425" rIns="91425" bIns="91425" anchor="b" anchorCtr="0">
            <a:noAutofit/>
          </a:bodyPr>
          <a:lstStyle/>
          <a:p>
            <a:pPr lvl="0"/>
            <a:r>
              <a:rPr lang="en-US" sz="5400" dirty="0"/>
              <a:t>BAYESIAN LEARNING</a:t>
            </a:r>
          </a:p>
        </p:txBody>
      </p:sp>
      <p:sp>
        <p:nvSpPr>
          <p:cNvPr id="4" name="TextBox 3">
            <a:extLst>
              <a:ext uri="{FF2B5EF4-FFF2-40B4-BE49-F238E27FC236}">
                <a16:creationId xmlns:a16="http://schemas.microsoft.com/office/drawing/2014/main" id="{B01125D0-F9F2-C355-1ADC-44BC080AEAA8}"/>
              </a:ext>
            </a:extLst>
          </p:cNvPr>
          <p:cNvSpPr txBox="1"/>
          <p:nvPr/>
        </p:nvSpPr>
        <p:spPr>
          <a:xfrm>
            <a:off x="1292745" y="1890272"/>
            <a:ext cx="7307516" cy="2554545"/>
          </a:xfrm>
          <a:prstGeom prst="rect">
            <a:avLst/>
          </a:prstGeom>
          <a:noFill/>
        </p:spPr>
        <p:txBody>
          <a:bodyPr wrap="square" rtlCol="0">
            <a:spAutoFit/>
          </a:bodyPr>
          <a:lstStyle/>
          <a:p>
            <a:r>
              <a:rPr lang="en-US" sz="2000" b="0" i="0" dirty="0">
                <a:solidFill>
                  <a:srgbClr val="374151"/>
                </a:solidFill>
                <a:effectLst/>
                <a:latin typeface="Söhne"/>
              </a:rPr>
              <a:t>Bayesian Learning is a statistical framework for modeling and predicting outcomes based on probability theory. It combines prior knowledge with observed data to make informed decisions and continuously update beliefs.</a:t>
            </a:r>
          </a:p>
          <a:p>
            <a:endParaRPr lang="en-US" sz="2000" dirty="0">
              <a:solidFill>
                <a:srgbClr val="374151"/>
              </a:solidFill>
              <a:latin typeface="Söhne"/>
            </a:endParaRPr>
          </a:p>
          <a:p>
            <a:r>
              <a:rPr lang="en-US" sz="2000" b="1" i="0" dirty="0">
                <a:effectLst/>
                <a:latin typeface="Söhne"/>
              </a:rPr>
              <a:t>Key Elements</a:t>
            </a:r>
            <a:r>
              <a:rPr lang="en-US" sz="2000" b="0" i="0" dirty="0">
                <a:solidFill>
                  <a:srgbClr val="374151"/>
                </a:solidFill>
                <a:effectLst/>
                <a:latin typeface="Söhne"/>
              </a:rPr>
              <a:t>: Bayesian Learning involves prior beliefs, likelihood, and posterior probabilities, allowing for principled handling of uncertainty.</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60"/>
          <p:cNvSpPr txBox="1">
            <a:spLocks noGrp="1"/>
          </p:cNvSpPr>
          <p:nvPr>
            <p:ph type="title"/>
          </p:nvPr>
        </p:nvSpPr>
        <p:spPr>
          <a:xfrm>
            <a:off x="461044" y="351461"/>
            <a:ext cx="8682956" cy="7166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WHY DO WE USE BAYESIAN LEARNING?</a:t>
            </a:r>
            <a:endParaRPr sz="3600" dirty="0"/>
          </a:p>
        </p:txBody>
      </p:sp>
      <p:grpSp>
        <p:nvGrpSpPr>
          <p:cNvPr id="1446" name="Google Shape;1446;p60"/>
          <p:cNvGrpSpPr/>
          <p:nvPr/>
        </p:nvGrpSpPr>
        <p:grpSpPr>
          <a:xfrm>
            <a:off x="2414851" y="1655566"/>
            <a:ext cx="4314078" cy="2838659"/>
            <a:chOff x="235800" y="830650"/>
            <a:chExt cx="6978450" cy="4588844"/>
          </a:xfrm>
        </p:grpSpPr>
        <p:sp>
          <p:nvSpPr>
            <p:cNvPr id="1447" name="Google Shape;1447;p60"/>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0"/>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0"/>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0"/>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0"/>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60"/>
          <p:cNvSpPr/>
          <p:nvPr/>
        </p:nvSpPr>
        <p:spPr>
          <a:xfrm>
            <a:off x="920065" y="1655566"/>
            <a:ext cx="1784759" cy="1743110"/>
          </a:xfrm>
          <a:prstGeom prst="ellipse">
            <a:avLst/>
          </a:prstGeom>
          <a:solidFill>
            <a:srgbClr val="A0A299">
              <a:alpha val="564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Decision-Making</a:t>
            </a:r>
            <a:endParaRPr sz="2000" dirty="0"/>
          </a:p>
        </p:txBody>
      </p:sp>
      <p:sp>
        <p:nvSpPr>
          <p:cNvPr id="1454" name="Google Shape;1454;p60"/>
          <p:cNvSpPr/>
          <p:nvPr/>
        </p:nvSpPr>
        <p:spPr>
          <a:xfrm>
            <a:off x="3811728" y="1668152"/>
            <a:ext cx="1784759" cy="1743110"/>
          </a:xfrm>
          <a:prstGeom prst="ellipse">
            <a:avLst/>
          </a:prstGeom>
          <a:solidFill>
            <a:srgbClr val="C8A591">
              <a:alpha val="564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Data- Analysis</a:t>
            </a:r>
            <a:endParaRPr sz="2000" dirty="0"/>
          </a:p>
        </p:txBody>
      </p:sp>
      <p:sp>
        <p:nvSpPr>
          <p:cNvPr id="1455" name="Google Shape;1455;p60"/>
          <p:cNvSpPr/>
          <p:nvPr/>
        </p:nvSpPr>
        <p:spPr>
          <a:xfrm>
            <a:off x="6537137" y="1668152"/>
            <a:ext cx="1784759" cy="1743110"/>
          </a:xfrm>
          <a:prstGeom prst="ellipse">
            <a:avLst/>
          </a:prstGeom>
          <a:solidFill>
            <a:srgbClr val="A0A299">
              <a:alpha val="564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Learning and Updating</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pic>
        <p:nvPicPr>
          <p:cNvPr id="6" name="Picture 5" descr="A cartoon of a child pointing at a chalkboard&#10;&#10;Description automatically generated">
            <a:extLst>
              <a:ext uri="{FF2B5EF4-FFF2-40B4-BE49-F238E27FC236}">
                <a16:creationId xmlns:a16="http://schemas.microsoft.com/office/drawing/2014/main" id="{AB402026-7D99-6AA7-1A3F-F18340023585}"/>
              </a:ext>
            </a:extLst>
          </p:cNvPr>
          <p:cNvPicPr>
            <a:picLocks noChangeAspect="1"/>
          </p:cNvPicPr>
          <p:nvPr/>
        </p:nvPicPr>
        <p:blipFill>
          <a:blip r:embed="rId3"/>
          <a:stretch>
            <a:fillRect/>
          </a:stretch>
        </p:blipFill>
        <p:spPr>
          <a:xfrm>
            <a:off x="2690612" y="381800"/>
            <a:ext cx="4208449" cy="4208449"/>
          </a:xfrm>
          <a:prstGeom prst="rect">
            <a:avLst/>
          </a:prstGeom>
        </p:spPr>
      </p:pic>
    </p:spTree>
    <p:extLst>
      <p:ext uri="{BB962C8B-B14F-4D97-AF65-F5344CB8AC3E}">
        <p14:creationId xmlns:p14="http://schemas.microsoft.com/office/powerpoint/2010/main" val="277321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7"/>
          <p:cNvSpPr txBox="1">
            <a:spLocks noGrp="1"/>
          </p:cNvSpPr>
          <p:nvPr>
            <p:ph type="title"/>
          </p:nvPr>
        </p:nvSpPr>
        <p:spPr>
          <a:xfrm>
            <a:off x="713250" y="3309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BAYES’ THEOREM</a:t>
            </a:r>
            <a:endParaRPr sz="4000" dirty="0"/>
          </a:p>
        </p:txBody>
      </p:sp>
      <p:sp>
        <p:nvSpPr>
          <p:cNvPr id="2" name="TextBox 1">
            <a:extLst>
              <a:ext uri="{FF2B5EF4-FFF2-40B4-BE49-F238E27FC236}">
                <a16:creationId xmlns:a16="http://schemas.microsoft.com/office/drawing/2014/main" id="{58E4F70F-42F2-D82A-EA55-EF61B4A534CD}"/>
              </a:ext>
            </a:extLst>
          </p:cNvPr>
          <p:cNvSpPr txBox="1"/>
          <p:nvPr/>
        </p:nvSpPr>
        <p:spPr>
          <a:xfrm>
            <a:off x="368834" y="691563"/>
            <a:ext cx="8629169" cy="5324535"/>
          </a:xfrm>
          <a:prstGeom prst="rect">
            <a:avLst/>
          </a:prstGeom>
          <a:noFill/>
        </p:spPr>
        <p:txBody>
          <a:bodyPr wrap="square" rtlCol="0">
            <a:spAutoFit/>
          </a:bodyPr>
          <a:lstStyle/>
          <a:p>
            <a:br>
              <a:rPr lang="en-US" dirty="0"/>
            </a:br>
            <a:r>
              <a:rPr lang="en-US" sz="2000" b="0" i="0" dirty="0">
                <a:solidFill>
                  <a:srgbClr val="374151"/>
                </a:solidFill>
                <a:effectLst/>
                <a:latin typeface="Söhne"/>
              </a:rPr>
              <a:t>Bayes' theorem, named after the 18th-century British statistician and theologian Thomas Bayes. </a:t>
            </a:r>
            <a:r>
              <a:rPr lang="en-US" sz="2000" b="0" i="0" dirty="0">
                <a:solidFill>
                  <a:schemeClr val="accent2"/>
                </a:solidFill>
                <a:effectLst/>
                <a:latin typeface="Söhne"/>
              </a:rPr>
              <a:t>It is a mathematical formula for determining </a:t>
            </a:r>
            <a:r>
              <a:rPr lang="en-US" sz="2000" b="0" i="0" u="sng" dirty="0">
                <a:solidFill>
                  <a:schemeClr val="accent2"/>
                </a:solidFill>
                <a:effectLst/>
                <a:latin typeface="Söhne"/>
                <a:hlinkClick r:id="rId3">
                  <a:extLst>
                    <a:ext uri="{A12FA001-AC4F-418D-AE19-62706E023703}">
                      <ahyp:hlinkClr xmlns:ahyp="http://schemas.microsoft.com/office/drawing/2018/hyperlinkcolor" val="tx"/>
                    </a:ext>
                  </a:extLst>
                </a:hlinkClick>
              </a:rPr>
              <a:t>conditional probability</a:t>
            </a:r>
            <a:r>
              <a:rPr lang="en-US" sz="2000" b="0" i="0" dirty="0">
                <a:solidFill>
                  <a:schemeClr val="accent2"/>
                </a:solidFill>
                <a:effectLst/>
                <a:latin typeface="Söhne"/>
              </a:rPr>
              <a:t>.</a:t>
            </a:r>
            <a:r>
              <a:rPr lang="en-US" sz="2000" b="0" i="0" dirty="0">
                <a:solidFill>
                  <a:srgbClr val="374151"/>
                </a:solidFill>
                <a:effectLst/>
                <a:latin typeface="Söhne"/>
              </a:rPr>
              <a:t> It provides a way to update the probability for a hypothesis or event based on new evidence or data.</a:t>
            </a:r>
            <a:endParaRPr lang="en-US" sz="2000" b="0" i="0" dirty="0">
              <a:solidFill>
                <a:schemeClr val="accent2"/>
              </a:solidFill>
              <a:effectLst/>
              <a:latin typeface="Söhne"/>
            </a:endParaRPr>
          </a:p>
          <a:p>
            <a:endParaRPr lang="en-US" sz="2000" dirty="0">
              <a:solidFill>
                <a:schemeClr val="accent2"/>
              </a:solidFill>
              <a:latin typeface="Söhne"/>
            </a:endParaRPr>
          </a:p>
          <a:p>
            <a:pPr algn="l"/>
            <a:r>
              <a:rPr lang="en-US" sz="2000" b="0" i="0" dirty="0">
                <a:solidFill>
                  <a:srgbClr val="374151"/>
                </a:solidFill>
                <a:effectLst/>
                <a:latin typeface="Söhne"/>
              </a:rPr>
              <a:t>The theorem is expressed as follows:</a:t>
            </a:r>
          </a:p>
          <a:p>
            <a:r>
              <a:rPr lang="en-US" b="1" i="1" dirty="0">
                <a:solidFill>
                  <a:srgbClr val="374151"/>
                </a:solidFill>
                <a:effectLst/>
                <a:latin typeface="KaTeX_Math"/>
              </a:rPr>
              <a:t>                           </a:t>
            </a:r>
            <a:r>
              <a:rPr lang="en-US" sz="2000" b="1" i="1" dirty="0">
                <a:solidFill>
                  <a:srgbClr val="374151"/>
                </a:solidFill>
                <a:effectLst/>
                <a:latin typeface="Söhne"/>
              </a:rPr>
              <a:t>P</a:t>
            </a:r>
            <a:r>
              <a:rPr lang="en-US" sz="2000" b="1" i="0" dirty="0">
                <a:solidFill>
                  <a:srgbClr val="374151"/>
                </a:solidFill>
                <a:effectLst/>
                <a:latin typeface="Söhne"/>
              </a:rPr>
              <a:t>(</a:t>
            </a:r>
            <a:r>
              <a:rPr lang="en-US" sz="2000" b="1" i="1" dirty="0">
                <a:solidFill>
                  <a:srgbClr val="374151"/>
                </a:solidFill>
                <a:effectLst/>
                <a:latin typeface="Söhne"/>
              </a:rPr>
              <a:t>A</a:t>
            </a:r>
            <a:r>
              <a:rPr lang="en-US" sz="2000" b="1" i="0" dirty="0">
                <a:solidFill>
                  <a:srgbClr val="374151"/>
                </a:solidFill>
                <a:effectLst/>
                <a:latin typeface="Söhne"/>
              </a:rPr>
              <a:t>∣</a:t>
            </a:r>
            <a:r>
              <a:rPr lang="en-US" sz="2000" b="1" i="1" dirty="0">
                <a:solidFill>
                  <a:srgbClr val="374151"/>
                </a:solidFill>
                <a:effectLst/>
                <a:latin typeface="Söhne"/>
              </a:rPr>
              <a:t>B</a:t>
            </a:r>
            <a:r>
              <a:rPr lang="en-US" sz="2000" b="1" i="0" dirty="0">
                <a:solidFill>
                  <a:srgbClr val="374151"/>
                </a:solidFill>
                <a:effectLst/>
                <a:latin typeface="Söhne"/>
              </a:rPr>
              <a:t>)=) </a:t>
            </a:r>
            <a:r>
              <a:rPr lang="en-US" sz="2000" b="1" i="1" u="sng" dirty="0">
                <a:solidFill>
                  <a:srgbClr val="374151"/>
                </a:solidFill>
                <a:effectLst/>
                <a:latin typeface="Söhne"/>
              </a:rPr>
              <a:t>P</a:t>
            </a:r>
            <a:r>
              <a:rPr lang="en-US" sz="2000" b="1" i="0" u="sng" dirty="0">
                <a:solidFill>
                  <a:srgbClr val="374151"/>
                </a:solidFill>
                <a:effectLst/>
                <a:latin typeface="Söhne"/>
              </a:rPr>
              <a:t>(</a:t>
            </a:r>
            <a:r>
              <a:rPr lang="en-US" sz="2000" b="1" i="1" u="sng" dirty="0">
                <a:solidFill>
                  <a:srgbClr val="374151"/>
                </a:solidFill>
                <a:effectLst/>
                <a:latin typeface="Söhne"/>
              </a:rPr>
              <a:t>B</a:t>
            </a:r>
            <a:r>
              <a:rPr lang="en-US" sz="2000" b="1" i="0" u="sng" dirty="0">
                <a:solidFill>
                  <a:srgbClr val="374151"/>
                </a:solidFill>
                <a:effectLst/>
                <a:latin typeface="Söhne"/>
              </a:rPr>
              <a:t>∣</a:t>
            </a:r>
            <a:r>
              <a:rPr lang="en-US" sz="2000" b="1" i="1" u="sng" dirty="0">
                <a:solidFill>
                  <a:srgbClr val="374151"/>
                </a:solidFill>
                <a:effectLst/>
                <a:latin typeface="Söhne"/>
              </a:rPr>
              <a:t>A</a:t>
            </a:r>
            <a:r>
              <a:rPr lang="en-US" sz="2000" b="1" i="0" u="sng" dirty="0">
                <a:solidFill>
                  <a:srgbClr val="374151"/>
                </a:solidFill>
                <a:effectLst/>
                <a:latin typeface="Söhne"/>
              </a:rPr>
              <a:t>)⋅</a:t>
            </a:r>
            <a:r>
              <a:rPr lang="en-US" sz="2000" b="1" i="1" u="sng" dirty="0">
                <a:solidFill>
                  <a:srgbClr val="374151"/>
                </a:solidFill>
                <a:effectLst/>
                <a:latin typeface="Söhne"/>
              </a:rPr>
              <a:t>P</a:t>
            </a:r>
            <a:r>
              <a:rPr lang="en-US" sz="2000" b="1" i="0" u="sng" dirty="0">
                <a:solidFill>
                  <a:srgbClr val="374151"/>
                </a:solidFill>
                <a:effectLst/>
                <a:latin typeface="Söhne"/>
              </a:rPr>
              <a:t>(</a:t>
            </a:r>
            <a:r>
              <a:rPr lang="en-US" sz="2000" b="1" i="1" u="sng" dirty="0">
                <a:solidFill>
                  <a:srgbClr val="374151"/>
                </a:solidFill>
                <a:effectLst/>
                <a:latin typeface="Söhne"/>
              </a:rPr>
              <a:t>A</a:t>
            </a:r>
            <a:r>
              <a:rPr lang="en-US" sz="2000" b="1" i="0" u="sng" dirty="0">
                <a:solidFill>
                  <a:srgbClr val="374151"/>
                </a:solidFill>
                <a:effectLst/>
                <a:latin typeface="Söhne"/>
              </a:rPr>
              <a:t>)</a:t>
            </a:r>
            <a:r>
              <a:rPr lang="en-US" sz="2000" b="1" dirty="0">
                <a:latin typeface="Söhne"/>
              </a:rPr>
              <a:t> </a:t>
            </a:r>
          </a:p>
          <a:p>
            <a:r>
              <a:rPr lang="en-US" sz="2000" b="1" dirty="0">
                <a:solidFill>
                  <a:srgbClr val="374151"/>
                </a:solidFill>
                <a:latin typeface="Söhne"/>
              </a:rPr>
              <a:t>                                        ​</a:t>
            </a:r>
            <a:r>
              <a:rPr lang="en-US" sz="2000" b="1" i="1" dirty="0">
                <a:solidFill>
                  <a:srgbClr val="374151"/>
                </a:solidFill>
                <a:latin typeface="Söhne"/>
              </a:rPr>
              <a:t>P</a:t>
            </a:r>
            <a:r>
              <a:rPr lang="en-US" sz="2000" b="1" dirty="0">
                <a:solidFill>
                  <a:srgbClr val="374151"/>
                </a:solidFill>
                <a:latin typeface="Söhne"/>
              </a:rPr>
              <a:t>(</a:t>
            </a:r>
            <a:r>
              <a:rPr lang="en-US" sz="2000" b="1" i="1" dirty="0">
                <a:solidFill>
                  <a:srgbClr val="374151"/>
                </a:solidFill>
                <a:latin typeface="Söhne"/>
              </a:rPr>
              <a:t>B)</a:t>
            </a:r>
          </a:p>
          <a:p>
            <a:endParaRPr lang="en-US" sz="2000" i="1" dirty="0">
              <a:solidFill>
                <a:srgbClr val="374151"/>
              </a:solidFill>
              <a:latin typeface="Söhne"/>
            </a:endParaRPr>
          </a:p>
          <a:p>
            <a:r>
              <a:rPr lang="en-US" sz="2000" i="1" dirty="0">
                <a:solidFill>
                  <a:srgbClr val="374151"/>
                </a:solidFill>
                <a:latin typeface="Söhne"/>
              </a:rPr>
              <a:t>Where:</a:t>
            </a:r>
            <a:endParaRPr lang="en-US" sz="2000" dirty="0">
              <a:solidFill>
                <a:srgbClr val="374151"/>
              </a:solidFill>
              <a:latin typeface="Söhne"/>
            </a:endParaRPr>
          </a:p>
          <a:p>
            <a:pPr algn="l">
              <a:buFont typeface="Arial" panose="020B0604020202020204" pitchFamily="34" charset="0"/>
              <a:buChar char="•"/>
            </a:pPr>
            <a:r>
              <a:rPr lang="en-US" sz="1600" b="0" i="1" dirty="0">
                <a:solidFill>
                  <a:srgbClr val="374151"/>
                </a:solidFill>
                <a:effectLst/>
                <a:latin typeface="KaTeX_Math"/>
              </a:rPr>
              <a:t>P</a:t>
            </a:r>
            <a:r>
              <a:rPr lang="en-US" sz="1600" b="0" i="0" dirty="0">
                <a:solidFill>
                  <a:srgbClr val="374151"/>
                </a:solidFill>
                <a:effectLst/>
                <a:latin typeface="KaTeX_Main"/>
              </a:rPr>
              <a:t>(</a:t>
            </a:r>
            <a:r>
              <a:rPr lang="en-US" sz="1600" b="0" i="1" dirty="0">
                <a:solidFill>
                  <a:srgbClr val="374151"/>
                </a:solidFill>
                <a:effectLst/>
                <a:latin typeface="KaTeX_Math"/>
              </a:rPr>
              <a:t>A</a:t>
            </a:r>
            <a:r>
              <a:rPr lang="en-US" sz="1600" b="0" i="0" dirty="0">
                <a:solidFill>
                  <a:srgbClr val="374151"/>
                </a:solidFill>
                <a:effectLst/>
                <a:latin typeface="KaTeX_Main"/>
              </a:rPr>
              <a:t>∣</a:t>
            </a:r>
            <a:r>
              <a:rPr lang="en-US" sz="1600" b="0" i="1" dirty="0">
                <a:solidFill>
                  <a:srgbClr val="374151"/>
                </a:solidFill>
                <a:effectLst/>
                <a:latin typeface="KaTeX_Math"/>
              </a:rPr>
              <a:t>B</a:t>
            </a:r>
            <a:r>
              <a:rPr lang="en-US" sz="1600" b="0" i="0" dirty="0">
                <a:solidFill>
                  <a:srgbClr val="374151"/>
                </a:solidFill>
                <a:effectLst/>
                <a:latin typeface="KaTeX_Main"/>
              </a:rPr>
              <a:t>)</a:t>
            </a:r>
            <a:r>
              <a:rPr lang="en-US" sz="1600" b="0" i="0" dirty="0">
                <a:solidFill>
                  <a:srgbClr val="374151"/>
                </a:solidFill>
                <a:effectLst/>
                <a:latin typeface="Söhne"/>
              </a:rPr>
              <a:t> is the conditional probability of event A occurring given that event B has occurred.</a:t>
            </a:r>
          </a:p>
          <a:p>
            <a:pPr algn="l">
              <a:buFont typeface="Arial" panose="020B0604020202020204" pitchFamily="34" charset="0"/>
              <a:buChar char="•"/>
            </a:pPr>
            <a:r>
              <a:rPr lang="en-US" sz="1600" b="0" i="1" dirty="0">
                <a:solidFill>
                  <a:srgbClr val="374151"/>
                </a:solidFill>
                <a:effectLst/>
                <a:latin typeface="KaTeX_Math"/>
              </a:rPr>
              <a:t>P</a:t>
            </a:r>
            <a:r>
              <a:rPr lang="en-US" sz="1600" b="0" i="0" dirty="0">
                <a:solidFill>
                  <a:srgbClr val="374151"/>
                </a:solidFill>
                <a:effectLst/>
                <a:latin typeface="KaTeX_Main"/>
              </a:rPr>
              <a:t>(</a:t>
            </a:r>
            <a:r>
              <a:rPr lang="en-US" sz="1600" b="0" i="1" dirty="0">
                <a:solidFill>
                  <a:srgbClr val="374151"/>
                </a:solidFill>
                <a:effectLst/>
                <a:latin typeface="KaTeX_Math"/>
              </a:rPr>
              <a:t>B</a:t>
            </a:r>
            <a:r>
              <a:rPr lang="en-US" sz="1600" b="0" i="0" dirty="0">
                <a:solidFill>
                  <a:srgbClr val="374151"/>
                </a:solidFill>
                <a:effectLst/>
                <a:latin typeface="KaTeX_Main"/>
              </a:rPr>
              <a:t>∣</a:t>
            </a:r>
            <a:r>
              <a:rPr lang="en-US" sz="1600" b="0" i="1" dirty="0">
                <a:solidFill>
                  <a:srgbClr val="374151"/>
                </a:solidFill>
                <a:effectLst/>
                <a:latin typeface="KaTeX_Math"/>
              </a:rPr>
              <a:t>A</a:t>
            </a:r>
            <a:r>
              <a:rPr lang="en-US" sz="1600" b="0" i="0" dirty="0">
                <a:solidFill>
                  <a:srgbClr val="374151"/>
                </a:solidFill>
                <a:effectLst/>
                <a:latin typeface="KaTeX_Main"/>
              </a:rPr>
              <a:t>)</a:t>
            </a:r>
            <a:r>
              <a:rPr lang="en-US" sz="1600" b="0" i="0" dirty="0">
                <a:solidFill>
                  <a:srgbClr val="374151"/>
                </a:solidFill>
                <a:effectLst/>
                <a:latin typeface="Söhne"/>
              </a:rPr>
              <a:t> is the conditional probability of event B occurring given that event A has occurred.</a:t>
            </a:r>
          </a:p>
          <a:p>
            <a:pPr algn="l">
              <a:buFont typeface="Arial" panose="020B0604020202020204" pitchFamily="34" charset="0"/>
              <a:buChar char="•"/>
            </a:pPr>
            <a:r>
              <a:rPr lang="en-US" sz="1600" b="0" i="1" dirty="0">
                <a:solidFill>
                  <a:srgbClr val="374151"/>
                </a:solidFill>
                <a:effectLst/>
                <a:latin typeface="KaTeX_Math"/>
              </a:rPr>
              <a:t>P</a:t>
            </a:r>
            <a:r>
              <a:rPr lang="en-US" sz="1600" b="0" i="0" dirty="0">
                <a:solidFill>
                  <a:srgbClr val="374151"/>
                </a:solidFill>
                <a:effectLst/>
                <a:latin typeface="KaTeX_Main"/>
              </a:rPr>
              <a:t>(</a:t>
            </a:r>
            <a:r>
              <a:rPr lang="en-US" sz="1600" b="0" i="1" dirty="0">
                <a:solidFill>
                  <a:srgbClr val="374151"/>
                </a:solidFill>
                <a:effectLst/>
                <a:latin typeface="KaTeX_Math"/>
              </a:rPr>
              <a:t>A</a:t>
            </a:r>
            <a:r>
              <a:rPr lang="en-US" sz="1600" b="0" i="0" dirty="0">
                <a:solidFill>
                  <a:srgbClr val="374151"/>
                </a:solidFill>
                <a:effectLst/>
                <a:latin typeface="KaTeX_Main"/>
              </a:rPr>
              <a:t>)</a:t>
            </a:r>
            <a:r>
              <a:rPr lang="en-US" sz="1600" b="0" i="0" dirty="0">
                <a:solidFill>
                  <a:srgbClr val="374151"/>
                </a:solidFill>
                <a:effectLst/>
                <a:latin typeface="Söhne"/>
              </a:rPr>
              <a:t> is the prior probability (the initial probability) of event A.</a:t>
            </a:r>
          </a:p>
          <a:p>
            <a:pPr algn="l">
              <a:buFont typeface="Arial" panose="020B0604020202020204" pitchFamily="34" charset="0"/>
              <a:buChar char="•"/>
            </a:pPr>
            <a:r>
              <a:rPr lang="en-US" sz="1600" b="0" i="1" dirty="0">
                <a:solidFill>
                  <a:srgbClr val="374151"/>
                </a:solidFill>
                <a:effectLst/>
                <a:latin typeface="KaTeX_Math"/>
              </a:rPr>
              <a:t>P</a:t>
            </a:r>
            <a:r>
              <a:rPr lang="en-US" sz="1600" b="0" i="0" dirty="0">
                <a:solidFill>
                  <a:srgbClr val="374151"/>
                </a:solidFill>
                <a:effectLst/>
                <a:latin typeface="KaTeX_Main"/>
              </a:rPr>
              <a:t>(</a:t>
            </a:r>
            <a:r>
              <a:rPr lang="en-US" sz="1600" b="0" i="1" dirty="0">
                <a:solidFill>
                  <a:srgbClr val="374151"/>
                </a:solidFill>
                <a:effectLst/>
                <a:latin typeface="KaTeX_Math"/>
              </a:rPr>
              <a:t>B</a:t>
            </a:r>
            <a:r>
              <a:rPr lang="en-US" sz="1600" b="0" i="0" dirty="0">
                <a:solidFill>
                  <a:srgbClr val="374151"/>
                </a:solidFill>
                <a:effectLst/>
                <a:latin typeface="KaTeX_Main"/>
              </a:rPr>
              <a:t>)</a:t>
            </a:r>
            <a:r>
              <a:rPr lang="en-US" sz="1600" b="0" i="0" dirty="0">
                <a:solidFill>
                  <a:srgbClr val="374151"/>
                </a:solidFill>
                <a:effectLst/>
                <a:latin typeface="Söhne"/>
              </a:rPr>
              <a:t> is the total probability of event B.</a:t>
            </a:r>
          </a:p>
          <a:p>
            <a:br>
              <a:rPr lang="en-US" dirty="0"/>
            </a:br>
            <a:endParaRPr lang="en-US" b="0" i="0" dirty="0">
              <a:solidFill>
                <a:srgbClr val="374151"/>
              </a:solidFill>
              <a:effectLst/>
              <a:latin typeface="Söhne"/>
            </a:endParaRPr>
          </a:p>
          <a:p>
            <a:endParaRPr lang="en-US" b="0" i="0" dirty="0">
              <a:solidFill>
                <a:schemeClr val="accent2"/>
              </a:solidFill>
              <a:effectLst/>
              <a:latin typeface="Söhne"/>
            </a:endParaRPr>
          </a:p>
          <a:p>
            <a:endParaRPr lang="en-US" sz="2000" dirty="0">
              <a:solidFill>
                <a:schemeClr val="accent2"/>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59"/>
          <p:cNvSpPr txBox="1">
            <a:spLocks noGrp="1"/>
          </p:cNvSpPr>
          <p:nvPr>
            <p:ph type="title"/>
          </p:nvPr>
        </p:nvSpPr>
        <p:spPr>
          <a:xfrm>
            <a:off x="780009" y="599118"/>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4000" dirty="0"/>
            </a:br>
            <a:br>
              <a:rPr lang="en-US" sz="4000" dirty="0"/>
            </a:br>
            <a:br>
              <a:rPr lang="en-US" sz="4000" dirty="0"/>
            </a:br>
            <a:r>
              <a:rPr lang="en-US" sz="4000" dirty="0"/>
              <a:t>BAYESIAN INFERENCE</a:t>
            </a:r>
            <a:endParaRPr sz="4000" dirty="0"/>
          </a:p>
        </p:txBody>
      </p:sp>
      <p:sp>
        <p:nvSpPr>
          <p:cNvPr id="3" name="TextBox 2">
            <a:extLst>
              <a:ext uri="{FF2B5EF4-FFF2-40B4-BE49-F238E27FC236}">
                <a16:creationId xmlns:a16="http://schemas.microsoft.com/office/drawing/2014/main" id="{F3190CBB-42B4-B37C-5EB8-A7FCF31651CE}"/>
              </a:ext>
            </a:extLst>
          </p:cNvPr>
          <p:cNvSpPr txBox="1"/>
          <p:nvPr/>
        </p:nvSpPr>
        <p:spPr>
          <a:xfrm>
            <a:off x="780009" y="1756142"/>
            <a:ext cx="7810741" cy="1631216"/>
          </a:xfrm>
          <a:prstGeom prst="rect">
            <a:avLst/>
          </a:prstGeom>
          <a:noFill/>
        </p:spPr>
        <p:txBody>
          <a:bodyPr wrap="square" rtlCol="0">
            <a:spAutoFit/>
          </a:bodyPr>
          <a:lstStyle/>
          <a:p>
            <a:r>
              <a:rPr lang="en-US" sz="2000" b="0" i="0" dirty="0">
                <a:solidFill>
                  <a:srgbClr val="374151"/>
                </a:solidFill>
                <a:effectLst/>
                <a:latin typeface="Söhne"/>
              </a:rPr>
              <a:t>Bayesian inference is a statistical framework that involves updating beliefs, making predictions, and drawing conclusions based on probability theory and Bayes' theorem. It focuses on updating the probability distribution of a hypothesis, parameter, or model in the presence of new evidence.</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58"/>
          <p:cNvSpPr/>
          <p:nvPr/>
        </p:nvSpPr>
        <p:spPr>
          <a:xfrm>
            <a:off x="5471885" y="1108000"/>
            <a:ext cx="3264859" cy="3786728"/>
          </a:xfrm>
          <a:prstGeom prst="rect">
            <a:avLst/>
          </a:prstGeom>
          <a:solidFill>
            <a:schemeClr val="lt1"/>
          </a:solidFill>
          <a:ln>
            <a:noFill/>
          </a:ln>
        </p:spPr>
        <p:txBody>
          <a:bodyPr spcFirstLastPara="1" wrap="square" lIns="91425" tIns="91425" rIns="91425" bIns="91425" anchor="ctr" anchorCtr="0">
            <a:noAutofit/>
          </a:bodyPr>
          <a:lstStyle/>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r>
              <a:rPr lang="en-US" sz="1600" b="1" dirty="0"/>
              <a:t>BAYESIAN INFERENCE</a:t>
            </a:r>
            <a:endParaRPr lang="en-US" sz="1600" b="0" i="0" dirty="0">
              <a:solidFill>
                <a:srgbClr val="374151"/>
              </a:solidFill>
              <a:effectLst/>
              <a:latin typeface="Söhne"/>
            </a:endParaRPr>
          </a:p>
          <a:p>
            <a:pPr marL="0" lvl="0" indent="0" algn="ctr" rtl="0">
              <a:spcBef>
                <a:spcPts val="0"/>
              </a:spcBef>
              <a:spcAft>
                <a:spcPts val="0"/>
              </a:spcAft>
              <a:buNone/>
            </a:pPr>
            <a:endParaRPr lang="en-US" dirty="0">
              <a:solidFill>
                <a:srgbClr val="374151"/>
              </a:solidFill>
              <a:latin typeface="Söhne"/>
            </a:endParaRPr>
          </a:p>
          <a:p>
            <a:pPr marL="285750" lvl="0" indent="-285750" rtl="0">
              <a:spcBef>
                <a:spcPts val="0"/>
              </a:spcBef>
              <a:spcAft>
                <a:spcPts val="0"/>
              </a:spcAft>
              <a:buFont typeface="Arial" panose="020B0604020202020204" pitchFamily="34" charset="0"/>
              <a:buChar char="•"/>
            </a:pPr>
            <a:r>
              <a:rPr lang="en-US" b="0" i="0" dirty="0">
                <a:solidFill>
                  <a:srgbClr val="374151"/>
                </a:solidFill>
                <a:effectLst/>
                <a:latin typeface="Söhne"/>
              </a:rPr>
              <a:t>Focuses on making inferences, predictions, and decisions based on Bayesian principles.</a:t>
            </a:r>
            <a:endParaRPr lang="en-US" b="1" dirty="0"/>
          </a:p>
          <a:p>
            <a:pPr marL="0" lvl="0" indent="0" algn="ctr" rtl="0">
              <a:spcBef>
                <a:spcPts val="0"/>
              </a:spcBef>
              <a:spcAft>
                <a:spcPts val="0"/>
              </a:spcAft>
              <a:buNone/>
            </a:pPr>
            <a:endParaRPr lang="en-US" dirty="0">
              <a:solidFill>
                <a:srgbClr val="374151"/>
              </a:solidFill>
              <a:latin typeface="Söhne"/>
            </a:endParaRPr>
          </a:p>
          <a:p>
            <a:pPr marL="285750" lvl="0" indent="-285750" rtl="0">
              <a:spcBef>
                <a:spcPts val="0"/>
              </a:spcBef>
              <a:spcAft>
                <a:spcPts val="0"/>
              </a:spcAft>
              <a:buFont typeface="Arial" panose="020B0604020202020204" pitchFamily="34" charset="0"/>
              <a:buChar char="•"/>
            </a:pPr>
            <a:r>
              <a:rPr lang="en-US" dirty="0">
                <a:solidFill>
                  <a:srgbClr val="374151"/>
                </a:solidFill>
                <a:latin typeface="Söhne"/>
              </a:rPr>
              <a:t>Targets</a:t>
            </a:r>
            <a:r>
              <a:rPr lang="en-US" b="0" i="0" dirty="0">
                <a:solidFill>
                  <a:srgbClr val="374151"/>
                </a:solidFill>
                <a:effectLst/>
                <a:latin typeface="Söhne"/>
              </a:rPr>
              <a:t> are various scenarios, including parameter estimation, hypothesis testing, and decision-making, not limited to machine learning.</a:t>
            </a:r>
          </a:p>
          <a:p>
            <a:pPr marL="285750" lvl="0" indent="-285750" rtl="0">
              <a:spcBef>
                <a:spcPts val="0"/>
              </a:spcBef>
              <a:spcAft>
                <a:spcPts val="0"/>
              </a:spcAft>
              <a:buFont typeface="Arial" panose="020B0604020202020204" pitchFamily="34" charset="0"/>
              <a:buChar char="•"/>
            </a:pPr>
            <a:endParaRPr lang="en-US" b="0" i="0" dirty="0">
              <a:solidFill>
                <a:srgbClr val="374151"/>
              </a:solidFill>
              <a:effectLst/>
              <a:latin typeface="Söhne"/>
            </a:endParaRPr>
          </a:p>
          <a:p>
            <a:pPr marL="285750" lvl="0" indent="-285750" rtl="0">
              <a:spcBef>
                <a:spcPts val="0"/>
              </a:spcBef>
              <a:spcAft>
                <a:spcPts val="0"/>
              </a:spcAft>
              <a:buFont typeface="Arial" panose="020B0604020202020204" pitchFamily="34" charset="0"/>
              <a:buChar char="•"/>
            </a:pPr>
            <a:r>
              <a:rPr lang="en-US" b="0" i="0" dirty="0">
                <a:solidFill>
                  <a:srgbClr val="374151"/>
                </a:solidFill>
                <a:effectLst/>
                <a:latin typeface="Söhne"/>
              </a:rPr>
              <a:t>Used in a wide range of fields, including statistics, scientific research, and decision analysis.</a:t>
            </a:r>
            <a:endParaRPr lang="en-US" b="1" dirty="0"/>
          </a:p>
          <a:p>
            <a:pPr algn="ct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sz="1600" b="1" dirty="0"/>
          </a:p>
        </p:txBody>
      </p:sp>
      <p:sp>
        <p:nvSpPr>
          <p:cNvPr id="1394" name="Google Shape;1394;p58"/>
          <p:cNvSpPr/>
          <p:nvPr/>
        </p:nvSpPr>
        <p:spPr>
          <a:xfrm>
            <a:off x="1506070" y="1107999"/>
            <a:ext cx="3264860" cy="3786729"/>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endParaRPr lang="en-US" sz="1600" b="1" dirty="0"/>
          </a:p>
          <a:p>
            <a:pPr marL="0" lvl="0" indent="0" algn="ctr" rtl="0">
              <a:spcBef>
                <a:spcPts val="0"/>
              </a:spcBef>
              <a:spcAft>
                <a:spcPts val="0"/>
              </a:spcAft>
              <a:buNone/>
            </a:pPr>
            <a:r>
              <a:rPr lang="en-US" sz="1600" b="1" dirty="0"/>
              <a:t>BAYESIAN LEARNING</a:t>
            </a:r>
          </a:p>
          <a:p>
            <a:pPr marL="0" lvl="0" indent="0" algn="l" rtl="0">
              <a:spcBef>
                <a:spcPts val="0"/>
              </a:spcBef>
              <a:spcAft>
                <a:spcPts val="0"/>
              </a:spcAft>
              <a:buNone/>
            </a:pPr>
            <a:endParaRPr lang="en-US" sz="1600" b="1" dirty="0"/>
          </a:p>
          <a:p>
            <a:pPr marL="285750" lvl="0" indent="-285750" algn="l" rtl="0">
              <a:spcBef>
                <a:spcPts val="0"/>
              </a:spcBef>
              <a:spcAft>
                <a:spcPts val="0"/>
              </a:spcAft>
              <a:buFont typeface="Arial" panose="020B0604020202020204" pitchFamily="34" charset="0"/>
              <a:buChar char="•"/>
            </a:pPr>
            <a:r>
              <a:rPr lang="en-US" b="0" i="0" dirty="0">
                <a:solidFill>
                  <a:srgbClr val="374151"/>
                </a:solidFill>
                <a:effectLst/>
                <a:latin typeface="Söhne"/>
              </a:rPr>
              <a:t>Focuses on training and teaching machine learning models using Bayesian principles.</a:t>
            </a:r>
            <a:endParaRPr lang="en-US" b="1" dirty="0"/>
          </a:p>
          <a:p>
            <a:pPr marL="0" lvl="0" indent="0" algn="l" rtl="0">
              <a:spcBef>
                <a:spcPts val="0"/>
              </a:spcBef>
              <a:spcAft>
                <a:spcPts val="0"/>
              </a:spcAft>
              <a:buNone/>
            </a:pPr>
            <a:endParaRPr lang="en-US" sz="1600" b="1" dirty="0"/>
          </a:p>
          <a:p>
            <a:pPr marL="285750" lvl="0" indent="-285750" algn="l" rtl="0">
              <a:spcBef>
                <a:spcPts val="0"/>
              </a:spcBef>
              <a:spcAft>
                <a:spcPts val="0"/>
              </a:spcAft>
              <a:buFont typeface="Arial" panose="020B0604020202020204" pitchFamily="34" charset="0"/>
              <a:buChar char="•"/>
            </a:pPr>
            <a:r>
              <a:rPr lang="en-US" b="0" i="0" dirty="0">
                <a:solidFill>
                  <a:srgbClr val="374151"/>
                </a:solidFill>
                <a:effectLst/>
                <a:latin typeface="Söhne"/>
              </a:rPr>
              <a:t>The target is typically a machine learning model, algorithm, or computer program that learns from data</a:t>
            </a:r>
          </a:p>
          <a:p>
            <a:pPr marL="285750" lvl="0" indent="-285750" algn="l" rtl="0">
              <a:spcBef>
                <a:spcPts val="0"/>
              </a:spcBef>
              <a:spcAft>
                <a:spcPts val="0"/>
              </a:spcAft>
              <a:buFont typeface="Arial" panose="020B0604020202020204" pitchFamily="34" charset="0"/>
              <a:buChar char="•"/>
            </a:pPr>
            <a:endParaRPr lang="en-US" b="1" dirty="0"/>
          </a:p>
          <a:p>
            <a:pPr marL="285750" lvl="0" indent="-285750" algn="l" rtl="0">
              <a:spcBef>
                <a:spcPts val="0"/>
              </a:spcBef>
              <a:spcAft>
                <a:spcPts val="0"/>
              </a:spcAft>
              <a:buFont typeface="Arial" panose="020B0604020202020204" pitchFamily="34" charset="0"/>
              <a:buChar char="•"/>
            </a:pPr>
            <a:r>
              <a:rPr lang="en-US" b="0" i="0" dirty="0">
                <a:solidFill>
                  <a:srgbClr val="374151"/>
                </a:solidFill>
                <a:effectLst/>
                <a:latin typeface="Söhne"/>
              </a:rPr>
              <a:t>Commonly applied in machine learning tasks like classification, regression, and recommendation systems.</a:t>
            </a:r>
            <a:endParaRPr lang="en-US"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sz="1600" b="1" dirty="0"/>
          </a:p>
        </p:txBody>
      </p:sp>
      <p:sp>
        <p:nvSpPr>
          <p:cNvPr id="1395" name="Google Shape;1395;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ARE BAYESIAN LEARNING AND INFERENCE SAME?</a:t>
            </a:r>
            <a:endParaRPr sz="2800" dirty="0"/>
          </a:p>
        </p:txBody>
      </p:sp>
      <p:sp>
        <p:nvSpPr>
          <p:cNvPr id="2" name="TextBox 1">
            <a:extLst>
              <a:ext uri="{FF2B5EF4-FFF2-40B4-BE49-F238E27FC236}">
                <a16:creationId xmlns:a16="http://schemas.microsoft.com/office/drawing/2014/main" id="{A1C8DB55-D427-3816-0BFE-0D2CEA972CBA}"/>
              </a:ext>
            </a:extLst>
          </p:cNvPr>
          <p:cNvSpPr txBox="1"/>
          <p:nvPr/>
        </p:nvSpPr>
        <p:spPr>
          <a:xfrm>
            <a:off x="171525" y="1974797"/>
            <a:ext cx="1083449" cy="307777"/>
          </a:xfrm>
          <a:prstGeom prst="rect">
            <a:avLst/>
          </a:prstGeom>
          <a:noFill/>
        </p:spPr>
        <p:txBody>
          <a:bodyPr wrap="square" rtlCol="0">
            <a:spAutoFit/>
          </a:bodyPr>
          <a:lstStyle/>
          <a:p>
            <a:r>
              <a:rPr lang="en-US" dirty="0"/>
              <a:t>Focus→</a:t>
            </a:r>
          </a:p>
        </p:txBody>
      </p:sp>
      <p:sp>
        <p:nvSpPr>
          <p:cNvPr id="3" name="TextBox 2">
            <a:extLst>
              <a:ext uri="{FF2B5EF4-FFF2-40B4-BE49-F238E27FC236}">
                <a16:creationId xmlns:a16="http://schemas.microsoft.com/office/drawing/2014/main" id="{FB6F619D-8C12-E547-8263-47DB569F2E37}"/>
              </a:ext>
            </a:extLst>
          </p:cNvPr>
          <p:cNvSpPr txBox="1"/>
          <p:nvPr/>
        </p:nvSpPr>
        <p:spPr>
          <a:xfrm>
            <a:off x="148475" y="2863393"/>
            <a:ext cx="942660" cy="307777"/>
          </a:xfrm>
          <a:prstGeom prst="rect">
            <a:avLst/>
          </a:prstGeom>
          <a:noFill/>
        </p:spPr>
        <p:txBody>
          <a:bodyPr wrap="square" rtlCol="0">
            <a:spAutoFit/>
          </a:bodyPr>
          <a:lstStyle/>
          <a:p>
            <a:r>
              <a:rPr lang="en-US" dirty="0"/>
              <a:t>Target→</a:t>
            </a:r>
          </a:p>
        </p:txBody>
      </p:sp>
      <p:sp>
        <p:nvSpPr>
          <p:cNvPr id="5" name="TextBox 4">
            <a:extLst>
              <a:ext uri="{FF2B5EF4-FFF2-40B4-BE49-F238E27FC236}">
                <a16:creationId xmlns:a16="http://schemas.microsoft.com/office/drawing/2014/main" id="{50D571F5-E976-9FA6-A677-41ACA3EAE5A1}"/>
              </a:ext>
            </a:extLst>
          </p:cNvPr>
          <p:cNvSpPr txBox="1"/>
          <p:nvPr/>
        </p:nvSpPr>
        <p:spPr>
          <a:xfrm>
            <a:off x="0" y="3975116"/>
            <a:ext cx="1506069" cy="307777"/>
          </a:xfrm>
          <a:prstGeom prst="rect">
            <a:avLst/>
          </a:prstGeom>
          <a:noFill/>
        </p:spPr>
        <p:txBody>
          <a:bodyPr wrap="square" rtlCol="0">
            <a:spAutoFit/>
          </a:bodyPr>
          <a:lstStyle/>
          <a:p>
            <a:r>
              <a:rPr lang="en-US" dirty="0"/>
              <a:t>Application →</a:t>
            </a:r>
          </a:p>
        </p:txBody>
      </p:sp>
    </p:spTree>
  </p:cSld>
  <p:clrMapOvr>
    <a:masterClrMapping/>
  </p:clrMapOvr>
</p:sld>
</file>

<file path=ppt/theme/theme1.xml><?xml version="1.0" encoding="utf-8"?>
<a:theme xmlns:a="http://schemas.openxmlformats.org/drawingml/2006/main" name="Elegant Education Pack for Students Infographic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780</Words>
  <Application>Microsoft Office PowerPoint</Application>
  <PresentationFormat>On-screen Show (16:9)</PresentationFormat>
  <Paragraphs>119</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KaTeX_Math</vt:lpstr>
      <vt:lpstr>Cambria Math</vt:lpstr>
      <vt:lpstr>Arial</vt:lpstr>
      <vt:lpstr>Manjari</vt:lpstr>
      <vt:lpstr>Hammersmith One</vt:lpstr>
      <vt:lpstr>Roboto Condensed</vt:lpstr>
      <vt:lpstr>Anaheim</vt:lpstr>
      <vt:lpstr>Söhne</vt:lpstr>
      <vt:lpstr>KaTeX_Main</vt:lpstr>
      <vt:lpstr>Ubuntu</vt:lpstr>
      <vt:lpstr>Nunito</vt:lpstr>
      <vt:lpstr>Elegant Education Pack for Students Infographics by Slidesgo</vt:lpstr>
      <vt:lpstr>BAYESIAN LEARNING</vt:lpstr>
      <vt:lpstr>OVERVIEW</vt:lpstr>
      <vt:lpstr>Famous Coin Flip Example</vt:lpstr>
      <vt:lpstr>BAYESIAN LEARNING</vt:lpstr>
      <vt:lpstr>WHY DO WE USE BAYESIAN LEARNING?</vt:lpstr>
      <vt:lpstr>PowerPoint Presentation</vt:lpstr>
      <vt:lpstr>BAYES’ THEOREM</vt:lpstr>
      <vt:lpstr>   BAYESIAN INFERENCE</vt:lpstr>
      <vt:lpstr>ARE BAYESIAN LEARNING AND INFERENCE SAME?</vt:lpstr>
      <vt:lpstr>BAYESIAN NETWORK</vt:lpstr>
      <vt:lpstr>HOW BAYESIAN NETWORK WORKS?</vt:lpstr>
      <vt:lpstr>APPLICATION OF BAYESIAN LEARNING</vt:lpstr>
      <vt:lpstr>Case Study </vt:lpstr>
      <vt:lpstr>CONCLUSION</vt:lpstr>
      <vt:lpstr>THANKYOU</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LEARNING</dc:title>
  <dc:creator>Kajal Rani</dc:creator>
  <cp:lastModifiedBy>Kajal Rani</cp:lastModifiedBy>
  <cp:revision>3</cp:revision>
  <dcterms:modified xsi:type="dcterms:W3CDTF">2024-09-13T00:58:39Z</dcterms:modified>
</cp:coreProperties>
</file>