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4630400" cy="8229600"/>
  <p:notesSz cx="8229600" cy="14630400"/>
  <p:embeddedFontLst>
    <p:embeddedFont>
      <p:font typeface="Mukta Light" panose="020B0604020202020204" charset="0"/>
      <p:regular r:id="rId9"/>
    </p:embeddedFont>
    <p:embeddedFont>
      <p:font typeface="Prompt Medium" panose="00000600000000000000" pitchFamily="2" charset="-34"/>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7" d="100"/>
          <a:sy n="6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55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089660"/>
            <a:ext cx="7415927" cy="3785235"/>
          </a:xfrm>
          <a:prstGeom prst="rect">
            <a:avLst/>
          </a:prstGeom>
          <a:noFill/>
          <a:ln/>
        </p:spPr>
        <p:txBody>
          <a:bodyPr wrap="square" lIns="0" tIns="0" rIns="0" bIns="0" rtlCol="0" anchor="t"/>
          <a:lstStyle/>
          <a:p>
            <a:pPr marL="0" indent="0">
              <a:lnSpc>
                <a:spcPts val="7450"/>
              </a:lnSpc>
              <a:buNone/>
            </a:pPr>
            <a:r>
              <a:rPr lang="en-US" sz="5950" dirty="0">
                <a:solidFill>
                  <a:srgbClr val="C6BFEE"/>
                </a:solidFill>
                <a:latin typeface="Prompt Medium" pitchFamily="34" charset="0"/>
                <a:ea typeface="Prompt Medium" pitchFamily="34" charset="-122"/>
                <a:cs typeface="Prompt Medium" pitchFamily="34" charset="-120"/>
              </a:rPr>
              <a:t>Mastering Basic SQL Queries: A Guide for Excel Professionals</a:t>
            </a:r>
            <a:endParaRPr lang="en-US" sz="5950" dirty="0"/>
          </a:p>
        </p:txBody>
      </p:sp>
      <p:sp>
        <p:nvSpPr>
          <p:cNvPr id="4" name="Text 1"/>
          <p:cNvSpPr/>
          <p:nvPr/>
        </p:nvSpPr>
        <p:spPr>
          <a:xfrm>
            <a:off x="6350437" y="5245179"/>
            <a:ext cx="7415927"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Unlock the power of databases with SQL. As Excel experts, learning SQL queries will enhance your data analysis capabilities. This guide will introduce you to essential SQL commands and their practical applications.</a:t>
            </a:r>
            <a:endParaRPr lang="en-US" sz="1900" dirty="0"/>
          </a:p>
        </p:txBody>
      </p:sp>
      <p:sp>
        <p:nvSpPr>
          <p:cNvPr id="5" name="Shape 2"/>
          <p:cNvSpPr/>
          <p:nvPr/>
        </p:nvSpPr>
        <p:spPr>
          <a:xfrm>
            <a:off x="6350437" y="6726436"/>
            <a:ext cx="394930" cy="394930"/>
          </a:xfrm>
          <a:prstGeom prst="roundRect">
            <a:avLst>
              <a:gd name="adj" fmla="val 23151155"/>
            </a:avLst>
          </a:prstGeom>
          <a:solidFill>
            <a:srgbClr val="05250B"/>
          </a:solidFill>
          <a:ln w="7620">
            <a:solidFill>
              <a:srgbClr val="FFFFFF"/>
            </a:solidFill>
            <a:prstDash val="solid"/>
          </a:ln>
        </p:spPr>
      </p:sp>
      <p:sp>
        <p:nvSpPr>
          <p:cNvPr id="6" name="Text 3"/>
          <p:cNvSpPr/>
          <p:nvPr/>
        </p:nvSpPr>
        <p:spPr>
          <a:xfrm>
            <a:off x="6492478" y="6875145"/>
            <a:ext cx="110847"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Mukta Medium" pitchFamily="34" charset="0"/>
                <a:ea typeface="Mukta Medium" pitchFamily="34" charset="-122"/>
                <a:cs typeface="Mukta Medium" pitchFamily="34" charset="-120"/>
              </a:rPr>
              <a:t>RK</a:t>
            </a:r>
            <a:endParaRPr lang="en-US" sz="750" dirty="0"/>
          </a:p>
        </p:txBody>
      </p:sp>
      <p:sp>
        <p:nvSpPr>
          <p:cNvPr id="7" name="Text 4"/>
          <p:cNvSpPr/>
          <p:nvPr/>
        </p:nvSpPr>
        <p:spPr>
          <a:xfrm>
            <a:off x="6868716" y="6707981"/>
            <a:ext cx="1456968" cy="431959"/>
          </a:xfrm>
          <a:prstGeom prst="rect">
            <a:avLst/>
          </a:prstGeom>
          <a:noFill/>
          <a:ln/>
        </p:spPr>
        <p:txBody>
          <a:bodyPr wrap="none" lIns="0" tIns="0" rIns="0" bIns="0" rtlCol="0" anchor="t"/>
          <a:lstStyle/>
          <a:p>
            <a:pPr marL="0" indent="0" algn="l">
              <a:lnSpc>
                <a:spcPts val="3400"/>
              </a:lnSpc>
              <a:buNone/>
            </a:pPr>
            <a:r>
              <a:rPr lang="en-US" sz="2400" b="1" dirty="0">
                <a:solidFill>
                  <a:srgbClr val="DAD8E9"/>
                </a:solidFill>
                <a:latin typeface="Mukta Bold" pitchFamily="34" charset="0"/>
                <a:ea typeface="Mukta Bold" pitchFamily="34" charset="-122"/>
                <a:cs typeface="Mukta Bold" pitchFamily="34" charset="-120"/>
              </a:rPr>
              <a:t>by Ranil Kr</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65834"/>
          </a:xfrm>
          <a:prstGeom prst="rect">
            <a:avLst/>
          </a:prstGeom>
        </p:spPr>
      </p:pic>
      <p:sp>
        <p:nvSpPr>
          <p:cNvPr id="3" name="Text 0"/>
          <p:cNvSpPr/>
          <p:nvPr/>
        </p:nvSpPr>
        <p:spPr>
          <a:xfrm>
            <a:off x="1321356" y="3496270"/>
            <a:ext cx="5892522" cy="636746"/>
          </a:xfrm>
          <a:prstGeom prst="rect">
            <a:avLst/>
          </a:prstGeom>
          <a:noFill/>
          <a:ln/>
        </p:spPr>
        <p:txBody>
          <a:bodyPr wrap="none" lIns="0" tIns="0" rIns="0" bIns="0" rtlCol="0" anchor="t"/>
          <a:lstStyle/>
          <a:p>
            <a:pPr marL="0" indent="0">
              <a:lnSpc>
                <a:spcPts val="5000"/>
              </a:lnSpc>
              <a:buNone/>
            </a:pPr>
            <a:r>
              <a:rPr lang="en-US" sz="4000" dirty="0">
                <a:solidFill>
                  <a:srgbClr val="C6BFEE"/>
                </a:solidFill>
                <a:latin typeface="Prompt Medium" pitchFamily="34" charset="0"/>
                <a:ea typeface="Prompt Medium" pitchFamily="34" charset="-122"/>
                <a:cs typeface="Prompt Medium" pitchFamily="34" charset="-120"/>
              </a:rPr>
              <a:t>SELECT: Retrieving Data</a:t>
            </a:r>
            <a:endParaRPr lang="en-US" sz="4000" dirty="0"/>
          </a:p>
        </p:txBody>
      </p:sp>
      <p:sp>
        <p:nvSpPr>
          <p:cNvPr id="4" name="Shape 1"/>
          <p:cNvSpPr/>
          <p:nvPr/>
        </p:nvSpPr>
        <p:spPr>
          <a:xfrm>
            <a:off x="1321356" y="4734758"/>
            <a:ext cx="515779" cy="515779"/>
          </a:xfrm>
          <a:prstGeom prst="roundRect">
            <a:avLst>
              <a:gd name="adj" fmla="val 18669"/>
            </a:avLst>
          </a:prstGeom>
          <a:solidFill>
            <a:srgbClr val="542C49"/>
          </a:solidFill>
          <a:ln w="7620">
            <a:solidFill>
              <a:srgbClr val="6D4562"/>
            </a:solidFill>
            <a:prstDash val="solid"/>
          </a:ln>
        </p:spPr>
      </p:sp>
      <p:sp>
        <p:nvSpPr>
          <p:cNvPr id="5" name="Text 2"/>
          <p:cNvSpPr/>
          <p:nvPr/>
        </p:nvSpPr>
        <p:spPr>
          <a:xfrm>
            <a:off x="1521976" y="4839772"/>
            <a:ext cx="114419" cy="305633"/>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1</a:t>
            </a:r>
            <a:endParaRPr lang="en-US" sz="2400" dirty="0"/>
          </a:p>
        </p:txBody>
      </p:sp>
      <p:sp>
        <p:nvSpPr>
          <p:cNvPr id="6" name="Text 3"/>
          <p:cNvSpPr/>
          <p:nvPr/>
        </p:nvSpPr>
        <p:spPr>
          <a:xfrm>
            <a:off x="2066330" y="4734758"/>
            <a:ext cx="2547342" cy="318492"/>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Syntax</a:t>
            </a:r>
            <a:endParaRPr lang="en-US" sz="2000" dirty="0"/>
          </a:p>
        </p:txBody>
      </p:sp>
      <p:sp>
        <p:nvSpPr>
          <p:cNvPr id="7" name="Text 4"/>
          <p:cNvSpPr/>
          <p:nvPr/>
        </p:nvSpPr>
        <p:spPr>
          <a:xfrm>
            <a:off x="2066330" y="5190768"/>
            <a:ext cx="5134332" cy="366832"/>
          </a:xfrm>
          <a:prstGeom prst="rect">
            <a:avLst/>
          </a:prstGeom>
          <a:noFill/>
          <a:ln/>
        </p:spPr>
        <p:txBody>
          <a:bodyPr wrap="non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SELECT column1, column2 FROM table_name;</a:t>
            </a:r>
            <a:endParaRPr lang="en-US" sz="1800" dirty="0"/>
          </a:p>
        </p:txBody>
      </p:sp>
      <p:sp>
        <p:nvSpPr>
          <p:cNvPr id="8" name="Shape 5"/>
          <p:cNvSpPr/>
          <p:nvPr/>
        </p:nvSpPr>
        <p:spPr>
          <a:xfrm>
            <a:off x="7429857" y="4734758"/>
            <a:ext cx="515779" cy="515779"/>
          </a:xfrm>
          <a:prstGeom prst="roundRect">
            <a:avLst>
              <a:gd name="adj" fmla="val 18669"/>
            </a:avLst>
          </a:prstGeom>
          <a:solidFill>
            <a:srgbClr val="542C49"/>
          </a:solidFill>
          <a:ln w="7620">
            <a:solidFill>
              <a:srgbClr val="6D4562"/>
            </a:solidFill>
            <a:prstDash val="solid"/>
          </a:ln>
        </p:spPr>
      </p:sp>
      <p:sp>
        <p:nvSpPr>
          <p:cNvPr id="9" name="Text 6"/>
          <p:cNvSpPr/>
          <p:nvPr/>
        </p:nvSpPr>
        <p:spPr>
          <a:xfrm>
            <a:off x="7598331" y="4839772"/>
            <a:ext cx="178832" cy="305633"/>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2</a:t>
            </a:r>
            <a:endParaRPr lang="en-US" sz="2400" dirty="0"/>
          </a:p>
        </p:txBody>
      </p:sp>
      <p:sp>
        <p:nvSpPr>
          <p:cNvPr id="10" name="Text 7"/>
          <p:cNvSpPr/>
          <p:nvPr/>
        </p:nvSpPr>
        <p:spPr>
          <a:xfrm>
            <a:off x="8174831" y="4734758"/>
            <a:ext cx="2547342" cy="318492"/>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Purpose</a:t>
            </a:r>
            <a:endParaRPr lang="en-US" sz="2000" dirty="0"/>
          </a:p>
        </p:txBody>
      </p:sp>
      <p:sp>
        <p:nvSpPr>
          <p:cNvPr id="11" name="Text 8"/>
          <p:cNvSpPr/>
          <p:nvPr/>
        </p:nvSpPr>
        <p:spPr>
          <a:xfrm>
            <a:off x="8174831" y="5190768"/>
            <a:ext cx="5134332" cy="733663"/>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Retrieves specific columns from a table, similar to filtering columns in Excel.</a:t>
            </a:r>
            <a:endParaRPr lang="en-US" sz="1800" dirty="0"/>
          </a:p>
        </p:txBody>
      </p:sp>
      <p:sp>
        <p:nvSpPr>
          <p:cNvPr id="12" name="Shape 9"/>
          <p:cNvSpPr/>
          <p:nvPr/>
        </p:nvSpPr>
        <p:spPr>
          <a:xfrm>
            <a:off x="1321356" y="6411516"/>
            <a:ext cx="515779" cy="515779"/>
          </a:xfrm>
          <a:prstGeom prst="roundRect">
            <a:avLst>
              <a:gd name="adj" fmla="val 18669"/>
            </a:avLst>
          </a:prstGeom>
          <a:solidFill>
            <a:srgbClr val="542C49"/>
          </a:solidFill>
          <a:ln w="7620">
            <a:solidFill>
              <a:srgbClr val="6D4562"/>
            </a:solidFill>
            <a:prstDash val="solid"/>
          </a:ln>
        </p:spPr>
      </p:sp>
      <p:sp>
        <p:nvSpPr>
          <p:cNvPr id="13" name="Text 10"/>
          <p:cNvSpPr/>
          <p:nvPr/>
        </p:nvSpPr>
        <p:spPr>
          <a:xfrm>
            <a:off x="1490543" y="6516529"/>
            <a:ext cx="177284" cy="305633"/>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3</a:t>
            </a:r>
            <a:endParaRPr lang="en-US" sz="2400" dirty="0"/>
          </a:p>
        </p:txBody>
      </p:sp>
      <p:sp>
        <p:nvSpPr>
          <p:cNvPr id="14" name="Text 11"/>
          <p:cNvSpPr/>
          <p:nvPr/>
        </p:nvSpPr>
        <p:spPr>
          <a:xfrm>
            <a:off x="2066330" y="6411516"/>
            <a:ext cx="2547342" cy="318492"/>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Example</a:t>
            </a:r>
            <a:endParaRPr lang="en-US" sz="2000" dirty="0"/>
          </a:p>
        </p:txBody>
      </p:sp>
      <p:sp>
        <p:nvSpPr>
          <p:cNvPr id="15" name="Text 12"/>
          <p:cNvSpPr/>
          <p:nvPr/>
        </p:nvSpPr>
        <p:spPr>
          <a:xfrm>
            <a:off x="2066330" y="6867525"/>
            <a:ext cx="5134332" cy="366832"/>
          </a:xfrm>
          <a:prstGeom prst="rect">
            <a:avLst/>
          </a:prstGeom>
          <a:noFill/>
          <a:ln/>
        </p:spPr>
        <p:txBody>
          <a:bodyPr wrap="non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SELECT first_name, last_name FROM employees;</a:t>
            </a:r>
            <a:endParaRPr lang="en-US" sz="1800" dirty="0"/>
          </a:p>
        </p:txBody>
      </p:sp>
      <p:sp>
        <p:nvSpPr>
          <p:cNvPr id="16" name="Shape 13"/>
          <p:cNvSpPr/>
          <p:nvPr/>
        </p:nvSpPr>
        <p:spPr>
          <a:xfrm>
            <a:off x="7429857" y="6411516"/>
            <a:ext cx="515779" cy="515779"/>
          </a:xfrm>
          <a:prstGeom prst="roundRect">
            <a:avLst>
              <a:gd name="adj" fmla="val 18669"/>
            </a:avLst>
          </a:prstGeom>
          <a:solidFill>
            <a:srgbClr val="542C49"/>
          </a:solidFill>
          <a:ln w="7620">
            <a:solidFill>
              <a:srgbClr val="6D4562"/>
            </a:solidFill>
            <a:prstDash val="solid"/>
          </a:ln>
        </p:spPr>
      </p:sp>
      <p:sp>
        <p:nvSpPr>
          <p:cNvPr id="17" name="Text 14"/>
          <p:cNvSpPr/>
          <p:nvPr/>
        </p:nvSpPr>
        <p:spPr>
          <a:xfrm>
            <a:off x="7594640" y="6516529"/>
            <a:ext cx="186214" cy="305633"/>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4</a:t>
            </a:r>
            <a:endParaRPr lang="en-US" sz="2400" dirty="0"/>
          </a:p>
        </p:txBody>
      </p:sp>
      <p:sp>
        <p:nvSpPr>
          <p:cNvPr id="18" name="Text 15"/>
          <p:cNvSpPr/>
          <p:nvPr/>
        </p:nvSpPr>
        <p:spPr>
          <a:xfrm>
            <a:off x="8174831" y="6411516"/>
            <a:ext cx="2547342" cy="318492"/>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Excel Parallel</a:t>
            </a:r>
            <a:endParaRPr lang="en-US" sz="2000" dirty="0"/>
          </a:p>
        </p:txBody>
      </p:sp>
      <p:sp>
        <p:nvSpPr>
          <p:cNvPr id="19" name="Text 16"/>
          <p:cNvSpPr/>
          <p:nvPr/>
        </p:nvSpPr>
        <p:spPr>
          <a:xfrm>
            <a:off x="8174831" y="6867525"/>
            <a:ext cx="5134332" cy="733663"/>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Like choosing specific columns in a pivot table or VLOOKUP function.</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68787" y="685324"/>
            <a:ext cx="5144929" cy="610195"/>
          </a:xfrm>
          <a:prstGeom prst="rect">
            <a:avLst/>
          </a:prstGeom>
          <a:noFill/>
          <a:ln/>
        </p:spPr>
        <p:txBody>
          <a:bodyPr wrap="none" lIns="0" tIns="0" rIns="0" bIns="0" rtlCol="0" anchor="t"/>
          <a:lstStyle/>
          <a:p>
            <a:pPr marL="0" indent="0">
              <a:lnSpc>
                <a:spcPts val="4800"/>
              </a:lnSpc>
              <a:buNone/>
            </a:pPr>
            <a:r>
              <a:rPr lang="en-US" sz="3800" dirty="0">
                <a:solidFill>
                  <a:srgbClr val="C6BFEE"/>
                </a:solidFill>
                <a:latin typeface="Prompt Medium" pitchFamily="34" charset="0"/>
                <a:ea typeface="Prompt Medium" pitchFamily="34" charset="-122"/>
                <a:cs typeface="Prompt Medium" pitchFamily="34" charset="-120"/>
              </a:rPr>
              <a:t>WHERE: Filtering Data</a:t>
            </a:r>
            <a:endParaRPr lang="en-US" sz="3800" dirty="0"/>
          </a:p>
        </p:txBody>
      </p:sp>
      <p:sp>
        <p:nvSpPr>
          <p:cNvPr id="4" name="Shape 1"/>
          <p:cNvSpPr/>
          <p:nvPr/>
        </p:nvSpPr>
        <p:spPr>
          <a:xfrm>
            <a:off x="1082993" y="1624965"/>
            <a:ext cx="30480" cy="5919311"/>
          </a:xfrm>
          <a:prstGeom prst="roundRect">
            <a:avLst>
              <a:gd name="adj" fmla="val 302691"/>
            </a:avLst>
          </a:prstGeom>
          <a:solidFill>
            <a:srgbClr val="6D4562"/>
          </a:solidFill>
          <a:ln/>
        </p:spPr>
      </p:sp>
      <p:sp>
        <p:nvSpPr>
          <p:cNvPr id="5" name="Shape 2"/>
          <p:cNvSpPr/>
          <p:nvPr/>
        </p:nvSpPr>
        <p:spPr>
          <a:xfrm>
            <a:off x="1314867" y="2103834"/>
            <a:ext cx="768787" cy="30480"/>
          </a:xfrm>
          <a:prstGeom prst="roundRect">
            <a:avLst>
              <a:gd name="adj" fmla="val 302691"/>
            </a:avLst>
          </a:prstGeom>
          <a:solidFill>
            <a:srgbClr val="6D4562"/>
          </a:solidFill>
          <a:ln/>
        </p:spPr>
      </p:sp>
      <p:sp>
        <p:nvSpPr>
          <p:cNvPr id="6" name="Shape 3"/>
          <p:cNvSpPr/>
          <p:nvPr/>
        </p:nvSpPr>
        <p:spPr>
          <a:xfrm>
            <a:off x="851118" y="1872020"/>
            <a:ext cx="494228" cy="494228"/>
          </a:xfrm>
          <a:prstGeom prst="roundRect">
            <a:avLst>
              <a:gd name="adj" fmla="val 18668"/>
            </a:avLst>
          </a:prstGeom>
          <a:solidFill>
            <a:srgbClr val="542C49"/>
          </a:solidFill>
          <a:ln w="7620">
            <a:solidFill>
              <a:srgbClr val="6D4562"/>
            </a:solidFill>
            <a:prstDash val="solid"/>
          </a:ln>
        </p:spPr>
      </p:sp>
      <p:sp>
        <p:nvSpPr>
          <p:cNvPr id="7" name="Text 4"/>
          <p:cNvSpPr/>
          <p:nvPr/>
        </p:nvSpPr>
        <p:spPr>
          <a:xfrm>
            <a:off x="1043404" y="1972628"/>
            <a:ext cx="109537" cy="292894"/>
          </a:xfrm>
          <a:prstGeom prst="rect">
            <a:avLst/>
          </a:prstGeom>
          <a:noFill/>
          <a:ln/>
        </p:spPr>
        <p:txBody>
          <a:bodyPr wrap="none" lIns="0" tIns="0" rIns="0" bIns="0" rtlCol="0" anchor="t"/>
          <a:lstStyle/>
          <a:p>
            <a:pPr marL="0" indent="0" algn="ctr">
              <a:lnSpc>
                <a:spcPts val="2300"/>
              </a:lnSpc>
              <a:buNone/>
            </a:pPr>
            <a:r>
              <a:rPr lang="en-US" sz="2300" dirty="0">
                <a:solidFill>
                  <a:srgbClr val="DAD8E9"/>
                </a:solidFill>
                <a:latin typeface="Prompt Medium" pitchFamily="34" charset="0"/>
                <a:ea typeface="Prompt Medium" pitchFamily="34" charset="-122"/>
                <a:cs typeface="Prompt Medium" pitchFamily="34" charset="-120"/>
              </a:rPr>
              <a:t>1</a:t>
            </a:r>
            <a:endParaRPr lang="en-US" sz="2300" dirty="0"/>
          </a:p>
        </p:txBody>
      </p:sp>
      <p:sp>
        <p:nvSpPr>
          <p:cNvPr id="8" name="Text 5"/>
          <p:cNvSpPr/>
          <p:nvPr/>
        </p:nvSpPr>
        <p:spPr>
          <a:xfrm>
            <a:off x="2306360" y="1844516"/>
            <a:ext cx="2440662" cy="305038"/>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Syntax</a:t>
            </a:r>
            <a:endParaRPr lang="en-US" sz="1900" dirty="0"/>
          </a:p>
        </p:txBody>
      </p:sp>
      <p:sp>
        <p:nvSpPr>
          <p:cNvPr id="9" name="Text 6"/>
          <p:cNvSpPr/>
          <p:nvPr/>
        </p:nvSpPr>
        <p:spPr>
          <a:xfrm>
            <a:off x="2306360" y="2281238"/>
            <a:ext cx="6068854" cy="351472"/>
          </a:xfrm>
          <a:prstGeom prst="rect">
            <a:avLst/>
          </a:prstGeom>
          <a:noFill/>
          <a:ln/>
        </p:spPr>
        <p:txBody>
          <a:bodyPr wrap="non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SELECT column1, column2 FROM table_name WHERE condition;</a:t>
            </a:r>
            <a:endParaRPr lang="en-US" sz="1700" dirty="0"/>
          </a:p>
        </p:txBody>
      </p:sp>
      <p:sp>
        <p:nvSpPr>
          <p:cNvPr id="10" name="Shape 7"/>
          <p:cNvSpPr/>
          <p:nvPr/>
        </p:nvSpPr>
        <p:spPr>
          <a:xfrm>
            <a:off x="1314867" y="3550682"/>
            <a:ext cx="768787" cy="30480"/>
          </a:xfrm>
          <a:prstGeom prst="roundRect">
            <a:avLst>
              <a:gd name="adj" fmla="val 302691"/>
            </a:avLst>
          </a:prstGeom>
          <a:solidFill>
            <a:srgbClr val="6D4562"/>
          </a:solidFill>
          <a:ln/>
        </p:spPr>
      </p:sp>
      <p:sp>
        <p:nvSpPr>
          <p:cNvPr id="11" name="Shape 8"/>
          <p:cNvSpPr/>
          <p:nvPr/>
        </p:nvSpPr>
        <p:spPr>
          <a:xfrm>
            <a:off x="851118" y="3318867"/>
            <a:ext cx="494228" cy="494228"/>
          </a:xfrm>
          <a:prstGeom prst="roundRect">
            <a:avLst>
              <a:gd name="adj" fmla="val 18668"/>
            </a:avLst>
          </a:prstGeom>
          <a:solidFill>
            <a:srgbClr val="542C49"/>
          </a:solidFill>
          <a:ln w="7620">
            <a:solidFill>
              <a:srgbClr val="6D4562"/>
            </a:solidFill>
            <a:prstDash val="solid"/>
          </a:ln>
        </p:spPr>
      </p:sp>
      <p:sp>
        <p:nvSpPr>
          <p:cNvPr id="12" name="Text 9"/>
          <p:cNvSpPr/>
          <p:nvPr/>
        </p:nvSpPr>
        <p:spPr>
          <a:xfrm>
            <a:off x="1012567" y="3419475"/>
            <a:ext cx="171331" cy="292894"/>
          </a:xfrm>
          <a:prstGeom prst="rect">
            <a:avLst/>
          </a:prstGeom>
          <a:noFill/>
          <a:ln/>
        </p:spPr>
        <p:txBody>
          <a:bodyPr wrap="none" lIns="0" tIns="0" rIns="0" bIns="0" rtlCol="0" anchor="t"/>
          <a:lstStyle/>
          <a:p>
            <a:pPr marL="0" indent="0" algn="ctr">
              <a:lnSpc>
                <a:spcPts val="2300"/>
              </a:lnSpc>
              <a:buNone/>
            </a:pPr>
            <a:r>
              <a:rPr lang="en-US" sz="2300" dirty="0">
                <a:solidFill>
                  <a:srgbClr val="DAD8E9"/>
                </a:solidFill>
                <a:latin typeface="Prompt Medium" pitchFamily="34" charset="0"/>
                <a:ea typeface="Prompt Medium" pitchFamily="34" charset="-122"/>
                <a:cs typeface="Prompt Medium" pitchFamily="34" charset="-120"/>
              </a:rPr>
              <a:t>2</a:t>
            </a:r>
            <a:endParaRPr lang="en-US" sz="2300" dirty="0"/>
          </a:p>
        </p:txBody>
      </p:sp>
      <p:sp>
        <p:nvSpPr>
          <p:cNvPr id="13" name="Text 10"/>
          <p:cNvSpPr/>
          <p:nvPr/>
        </p:nvSpPr>
        <p:spPr>
          <a:xfrm>
            <a:off x="2306360" y="3291364"/>
            <a:ext cx="2440662" cy="305038"/>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Purpose</a:t>
            </a:r>
            <a:endParaRPr lang="en-US" sz="1900" dirty="0"/>
          </a:p>
        </p:txBody>
      </p:sp>
      <p:sp>
        <p:nvSpPr>
          <p:cNvPr id="14" name="Text 11"/>
          <p:cNvSpPr/>
          <p:nvPr/>
        </p:nvSpPr>
        <p:spPr>
          <a:xfrm>
            <a:off x="2306360" y="3728085"/>
            <a:ext cx="6068854" cy="702945"/>
          </a:xfrm>
          <a:prstGeom prst="rect">
            <a:avLst/>
          </a:prstGeom>
          <a:noFill/>
          <a:ln/>
        </p:spPr>
        <p:txBody>
          <a:bodyPr wrap="squar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Filters rows based on specified conditions, similar to Excel's filter function.</a:t>
            </a:r>
            <a:endParaRPr lang="en-US" sz="1700" dirty="0"/>
          </a:p>
        </p:txBody>
      </p:sp>
      <p:sp>
        <p:nvSpPr>
          <p:cNvPr id="15" name="Shape 12"/>
          <p:cNvSpPr/>
          <p:nvPr/>
        </p:nvSpPr>
        <p:spPr>
          <a:xfrm>
            <a:off x="1314867" y="5349002"/>
            <a:ext cx="768787" cy="30480"/>
          </a:xfrm>
          <a:prstGeom prst="roundRect">
            <a:avLst>
              <a:gd name="adj" fmla="val 302691"/>
            </a:avLst>
          </a:prstGeom>
          <a:solidFill>
            <a:srgbClr val="6D4562"/>
          </a:solidFill>
          <a:ln/>
        </p:spPr>
      </p:sp>
      <p:sp>
        <p:nvSpPr>
          <p:cNvPr id="16" name="Shape 13"/>
          <p:cNvSpPr/>
          <p:nvPr/>
        </p:nvSpPr>
        <p:spPr>
          <a:xfrm>
            <a:off x="851118" y="5117187"/>
            <a:ext cx="494228" cy="494228"/>
          </a:xfrm>
          <a:prstGeom prst="roundRect">
            <a:avLst>
              <a:gd name="adj" fmla="val 18668"/>
            </a:avLst>
          </a:prstGeom>
          <a:solidFill>
            <a:srgbClr val="542C49"/>
          </a:solidFill>
          <a:ln w="7620">
            <a:solidFill>
              <a:srgbClr val="6D4562"/>
            </a:solidFill>
            <a:prstDash val="solid"/>
          </a:ln>
        </p:spPr>
      </p:sp>
      <p:sp>
        <p:nvSpPr>
          <p:cNvPr id="17" name="Text 14"/>
          <p:cNvSpPr/>
          <p:nvPr/>
        </p:nvSpPr>
        <p:spPr>
          <a:xfrm>
            <a:off x="1013281" y="5217795"/>
            <a:ext cx="169902" cy="292894"/>
          </a:xfrm>
          <a:prstGeom prst="rect">
            <a:avLst/>
          </a:prstGeom>
          <a:noFill/>
          <a:ln/>
        </p:spPr>
        <p:txBody>
          <a:bodyPr wrap="none" lIns="0" tIns="0" rIns="0" bIns="0" rtlCol="0" anchor="t"/>
          <a:lstStyle/>
          <a:p>
            <a:pPr marL="0" indent="0" algn="ctr">
              <a:lnSpc>
                <a:spcPts val="2300"/>
              </a:lnSpc>
              <a:buNone/>
            </a:pPr>
            <a:r>
              <a:rPr lang="en-US" sz="2300" dirty="0">
                <a:solidFill>
                  <a:srgbClr val="DAD8E9"/>
                </a:solidFill>
                <a:latin typeface="Prompt Medium" pitchFamily="34" charset="0"/>
                <a:ea typeface="Prompt Medium" pitchFamily="34" charset="-122"/>
                <a:cs typeface="Prompt Medium" pitchFamily="34" charset="-120"/>
              </a:rPr>
              <a:t>3</a:t>
            </a:r>
            <a:endParaRPr lang="en-US" sz="2300" dirty="0"/>
          </a:p>
        </p:txBody>
      </p:sp>
      <p:sp>
        <p:nvSpPr>
          <p:cNvPr id="18" name="Text 15"/>
          <p:cNvSpPr/>
          <p:nvPr/>
        </p:nvSpPr>
        <p:spPr>
          <a:xfrm>
            <a:off x="2306360" y="5089684"/>
            <a:ext cx="2440662" cy="305038"/>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Example</a:t>
            </a:r>
            <a:endParaRPr lang="en-US" sz="1900" dirty="0"/>
          </a:p>
        </p:txBody>
      </p:sp>
      <p:sp>
        <p:nvSpPr>
          <p:cNvPr id="19" name="Text 16"/>
          <p:cNvSpPr/>
          <p:nvPr/>
        </p:nvSpPr>
        <p:spPr>
          <a:xfrm>
            <a:off x="2306360" y="5526405"/>
            <a:ext cx="6068854" cy="351472"/>
          </a:xfrm>
          <a:prstGeom prst="rect">
            <a:avLst/>
          </a:prstGeom>
          <a:noFill/>
          <a:ln/>
        </p:spPr>
        <p:txBody>
          <a:bodyPr wrap="non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SELECT * FROM sales WHERE amount &gt; 1000;</a:t>
            </a:r>
            <a:endParaRPr lang="en-US" sz="1700" dirty="0"/>
          </a:p>
        </p:txBody>
      </p:sp>
      <p:sp>
        <p:nvSpPr>
          <p:cNvPr id="20" name="Shape 17"/>
          <p:cNvSpPr/>
          <p:nvPr/>
        </p:nvSpPr>
        <p:spPr>
          <a:xfrm>
            <a:off x="1314867" y="6795849"/>
            <a:ext cx="768787" cy="30480"/>
          </a:xfrm>
          <a:prstGeom prst="roundRect">
            <a:avLst>
              <a:gd name="adj" fmla="val 302691"/>
            </a:avLst>
          </a:prstGeom>
          <a:solidFill>
            <a:srgbClr val="6D4562"/>
          </a:solidFill>
          <a:ln/>
        </p:spPr>
      </p:sp>
      <p:sp>
        <p:nvSpPr>
          <p:cNvPr id="21" name="Shape 18"/>
          <p:cNvSpPr/>
          <p:nvPr/>
        </p:nvSpPr>
        <p:spPr>
          <a:xfrm>
            <a:off x="851118" y="6564035"/>
            <a:ext cx="494228" cy="494228"/>
          </a:xfrm>
          <a:prstGeom prst="roundRect">
            <a:avLst>
              <a:gd name="adj" fmla="val 18668"/>
            </a:avLst>
          </a:prstGeom>
          <a:solidFill>
            <a:srgbClr val="542C49"/>
          </a:solidFill>
          <a:ln w="7620">
            <a:solidFill>
              <a:srgbClr val="6D4562"/>
            </a:solidFill>
            <a:prstDash val="solid"/>
          </a:ln>
        </p:spPr>
      </p:sp>
      <p:sp>
        <p:nvSpPr>
          <p:cNvPr id="22" name="Text 19"/>
          <p:cNvSpPr/>
          <p:nvPr/>
        </p:nvSpPr>
        <p:spPr>
          <a:xfrm>
            <a:off x="1008995" y="6664643"/>
            <a:ext cx="178356" cy="292894"/>
          </a:xfrm>
          <a:prstGeom prst="rect">
            <a:avLst/>
          </a:prstGeom>
          <a:noFill/>
          <a:ln/>
        </p:spPr>
        <p:txBody>
          <a:bodyPr wrap="none" lIns="0" tIns="0" rIns="0" bIns="0" rtlCol="0" anchor="t"/>
          <a:lstStyle/>
          <a:p>
            <a:pPr marL="0" indent="0" algn="ctr">
              <a:lnSpc>
                <a:spcPts val="2300"/>
              </a:lnSpc>
              <a:buNone/>
            </a:pPr>
            <a:r>
              <a:rPr lang="en-US" sz="2300" dirty="0">
                <a:solidFill>
                  <a:srgbClr val="DAD8E9"/>
                </a:solidFill>
                <a:latin typeface="Prompt Medium" pitchFamily="34" charset="0"/>
                <a:ea typeface="Prompt Medium" pitchFamily="34" charset="-122"/>
                <a:cs typeface="Prompt Medium" pitchFamily="34" charset="-120"/>
              </a:rPr>
              <a:t>4</a:t>
            </a:r>
            <a:endParaRPr lang="en-US" sz="2300" dirty="0"/>
          </a:p>
        </p:txBody>
      </p:sp>
      <p:sp>
        <p:nvSpPr>
          <p:cNvPr id="23" name="Text 20"/>
          <p:cNvSpPr/>
          <p:nvPr/>
        </p:nvSpPr>
        <p:spPr>
          <a:xfrm>
            <a:off x="2306360" y="6536531"/>
            <a:ext cx="2440662" cy="305038"/>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Excel Parallel</a:t>
            </a:r>
            <a:endParaRPr lang="en-US" sz="1900" dirty="0"/>
          </a:p>
        </p:txBody>
      </p:sp>
      <p:sp>
        <p:nvSpPr>
          <p:cNvPr id="24" name="Text 21"/>
          <p:cNvSpPr/>
          <p:nvPr/>
        </p:nvSpPr>
        <p:spPr>
          <a:xfrm>
            <a:off x="2306360" y="6973253"/>
            <a:ext cx="6068854" cy="351472"/>
          </a:xfrm>
          <a:prstGeom prst="rect">
            <a:avLst/>
          </a:prstGeom>
          <a:noFill/>
          <a:ln/>
        </p:spPr>
        <p:txBody>
          <a:bodyPr wrap="non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Comparable to using AutoFilter or advanced filter options in Excel.</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566AF6-4D6C-431F-49D8-96E57354C8AE}"/>
              </a:ext>
            </a:extLst>
          </p:cNvPr>
          <p:cNvPicPr>
            <a:picLocks noChangeAspect="1"/>
          </p:cNvPicPr>
          <p:nvPr/>
        </p:nvPicPr>
        <p:blipFill>
          <a:blip r:embed="rId2"/>
          <a:stretch>
            <a:fillRect/>
          </a:stretch>
        </p:blipFill>
        <p:spPr>
          <a:xfrm>
            <a:off x="1280160" y="2503170"/>
            <a:ext cx="13235940" cy="5634990"/>
          </a:xfrm>
          <a:prstGeom prst="rect">
            <a:avLst/>
          </a:prstGeom>
        </p:spPr>
      </p:pic>
      <p:sp>
        <p:nvSpPr>
          <p:cNvPr id="4" name="Rectangle 3">
            <a:extLst>
              <a:ext uri="{FF2B5EF4-FFF2-40B4-BE49-F238E27FC236}">
                <a16:creationId xmlns:a16="http://schemas.microsoft.com/office/drawing/2014/main" id="{B8855712-25F3-E648-BBF8-3F86A217CFF3}"/>
              </a:ext>
            </a:extLst>
          </p:cNvPr>
          <p:cNvSpPr/>
          <p:nvPr/>
        </p:nvSpPr>
        <p:spPr>
          <a:xfrm>
            <a:off x="1177290" y="537210"/>
            <a:ext cx="11235690" cy="1863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i="1" dirty="0">
                <a:solidFill>
                  <a:schemeClr val="bg2">
                    <a:lumMod val="10000"/>
                  </a:schemeClr>
                </a:solidFill>
              </a:rPr>
              <a:t>. Basic SQL queries</a:t>
            </a:r>
          </a:p>
          <a:p>
            <a:pPr algn="ctr"/>
            <a:r>
              <a:rPr lang="en-IN" sz="3600" b="1" i="1" dirty="0">
                <a:solidFill>
                  <a:schemeClr val="bg2">
                    <a:lumMod val="10000"/>
                  </a:schemeClr>
                </a:solidFill>
              </a:rPr>
              <a:t>&amp;</a:t>
            </a:r>
          </a:p>
          <a:p>
            <a:pPr algn="ctr"/>
            <a:r>
              <a:rPr lang="en-IN" sz="3600" b="1" i="1" dirty="0">
                <a:solidFill>
                  <a:schemeClr val="bg2">
                    <a:lumMod val="10000"/>
                  </a:schemeClr>
                </a:solidFill>
              </a:rPr>
              <a:t>joining tables in MySQL</a:t>
            </a:r>
          </a:p>
        </p:txBody>
      </p:sp>
    </p:spTree>
    <p:extLst>
      <p:ext uri="{BB962C8B-B14F-4D97-AF65-F5344CB8AC3E}">
        <p14:creationId xmlns:p14="http://schemas.microsoft.com/office/powerpoint/2010/main" val="77024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321356" y="2464832"/>
            <a:ext cx="11414522"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JOIN: Combining Data from Multiple Tables</a:t>
            </a:r>
            <a:endParaRPr lang="en-US" sz="4300" dirty="0"/>
          </a:p>
        </p:txBody>
      </p:sp>
      <p:sp>
        <p:nvSpPr>
          <p:cNvPr id="3" name="Text 1"/>
          <p:cNvSpPr/>
          <p:nvPr/>
        </p:nvSpPr>
        <p:spPr>
          <a:xfrm>
            <a:off x="1321356" y="3767733"/>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INNER JOIN</a:t>
            </a:r>
            <a:endParaRPr lang="en-US" sz="2150" dirty="0"/>
          </a:p>
        </p:txBody>
      </p:sp>
      <p:sp>
        <p:nvSpPr>
          <p:cNvPr id="4" name="Text 2"/>
          <p:cNvSpPr/>
          <p:nvPr/>
        </p:nvSpPr>
        <p:spPr>
          <a:xfrm>
            <a:off x="1321356" y="4357449"/>
            <a:ext cx="3593902"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Retrieves matching rows from both tables. Similar to VLOOKUP with exact match.</a:t>
            </a:r>
            <a:endParaRPr lang="en-US" sz="1900" dirty="0"/>
          </a:p>
        </p:txBody>
      </p:sp>
      <p:sp>
        <p:nvSpPr>
          <p:cNvPr id="5" name="Text 3"/>
          <p:cNvSpPr/>
          <p:nvPr/>
        </p:nvSpPr>
        <p:spPr>
          <a:xfrm>
            <a:off x="5525095" y="3767733"/>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LEFT JOIN</a:t>
            </a:r>
            <a:endParaRPr lang="en-US" sz="2150" dirty="0"/>
          </a:p>
        </p:txBody>
      </p:sp>
      <p:sp>
        <p:nvSpPr>
          <p:cNvPr id="6" name="Text 4"/>
          <p:cNvSpPr/>
          <p:nvPr/>
        </p:nvSpPr>
        <p:spPr>
          <a:xfrm>
            <a:off x="5525095" y="4357449"/>
            <a:ext cx="3593902"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Keeps all rows from left table, matching from right. Like VLOOKUP with #N/A results.</a:t>
            </a:r>
            <a:endParaRPr lang="en-US" sz="1900" dirty="0"/>
          </a:p>
        </p:txBody>
      </p:sp>
      <p:sp>
        <p:nvSpPr>
          <p:cNvPr id="7" name="Text 5"/>
          <p:cNvSpPr/>
          <p:nvPr/>
        </p:nvSpPr>
        <p:spPr>
          <a:xfrm>
            <a:off x="9728835" y="3767733"/>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RIGHT JOIN</a:t>
            </a:r>
            <a:endParaRPr lang="en-US" sz="2150" dirty="0"/>
          </a:p>
        </p:txBody>
      </p:sp>
      <p:sp>
        <p:nvSpPr>
          <p:cNvPr id="8" name="Text 6"/>
          <p:cNvSpPr/>
          <p:nvPr/>
        </p:nvSpPr>
        <p:spPr>
          <a:xfrm>
            <a:off x="9728835" y="4357449"/>
            <a:ext cx="3593902"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Keeps all rows from right table, matching from left. Reverse of LEFT JOIN.</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1857" y="805458"/>
            <a:ext cx="7553087" cy="1262539"/>
          </a:xfrm>
          <a:prstGeom prst="rect">
            <a:avLst/>
          </a:prstGeom>
          <a:noFill/>
          <a:ln/>
        </p:spPr>
        <p:txBody>
          <a:bodyPr wrap="square" lIns="0" tIns="0" rIns="0" bIns="0" rtlCol="0" anchor="t"/>
          <a:lstStyle/>
          <a:p>
            <a:pPr marL="0" indent="0">
              <a:lnSpc>
                <a:spcPts val="4950"/>
              </a:lnSpc>
              <a:buNone/>
            </a:pPr>
            <a:r>
              <a:rPr lang="en-US" sz="3950" dirty="0">
                <a:solidFill>
                  <a:srgbClr val="C6BFEE"/>
                </a:solidFill>
                <a:latin typeface="Prompt Medium" pitchFamily="34" charset="0"/>
                <a:ea typeface="Prompt Medium" pitchFamily="34" charset="-122"/>
                <a:cs typeface="Prompt Medium" pitchFamily="34" charset="-120"/>
              </a:rPr>
              <a:t>Aggregate Functions: Summarizing Data</a:t>
            </a:r>
            <a:endParaRPr lang="en-US" sz="3950" dirty="0"/>
          </a:p>
        </p:txBody>
      </p:sp>
      <p:sp>
        <p:nvSpPr>
          <p:cNvPr id="4" name="Shape 1"/>
          <p:cNvSpPr/>
          <p:nvPr/>
        </p:nvSpPr>
        <p:spPr>
          <a:xfrm>
            <a:off x="6281857" y="2408873"/>
            <a:ext cx="7553087" cy="5015151"/>
          </a:xfrm>
          <a:prstGeom prst="roundRect">
            <a:avLst>
              <a:gd name="adj" fmla="val 1903"/>
            </a:avLst>
          </a:prstGeom>
          <a:noFill/>
          <a:ln w="7620">
            <a:solidFill>
              <a:srgbClr val="FFFFFF">
                <a:alpha val="24000"/>
              </a:srgbClr>
            </a:solidFill>
            <a:prstDash val="solid"/>
          </a:ln>
        </p:spPr>
      </p:sp>
      <p:sp>
        <p:nvSpPr>
          <p:cNvPr id="5" name="Shape 2"/>
          <p:cNvSpPr/>
          <p:nvPr/>
        </p:nvSpPr>
        <p:spPr>
          <a:xfrm>
            <a:off x="6289477" y="2416493"/>
            <a:ext cx="7537013" cy="651510"/>
          </a:xfrm>
          <a:prstGeom prst="rect">
            <a:avLst/>
          </a:prstGeom>
          <a:solidFill>
            <a:srgbClr val="FFFFFF">
              <a:alpha val="4000"/>
            </a:srgbClr>
          </a:solidFill>
          <a:ln/>
        </p:spPr>
      </p:sp>
      <p:sp>
        <p:nvSpPr>
          <p:cNvPr id="6" name="Text 3"/>
          <p:cNvSpPr/>
          <p:nvPr/>
        </p:nvSpPr>
        <p:spPr>
          <a:xfrm>
            <a:off x="6517719" y="2560439"/>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Function</a:t>
            </a:r>
            <a:endParaRPr lang="en-US" sz="1750" dirty="0"/>
          </a:p>
        </p:txBody>
      </p:sp>
      <p:sp>
        <p:nvSpPr>
          <p:cNvPr id="7" name="Text 4"/>
          <p:cNvSpPr/>
          <p:nvPr/>
        </p:nvSpPr>
        <p:spPr>
          <a:xfrm>
            <a:off x="9033510" y="2560439"/>
            <a:ext cx="205001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Purpose</a:t>
            </a:r>
            <a:endParaRPr lang="en-US" sz="1750" dirty="0"/>
          </a:p>
        </p:txBody>
      </p:sp>
      <p:sp>
        <p:nvSpPr>
          <p:cNvPr id="8" name="Text 5"/>
          <p:cNvSpPr/>
          <p:nvPr/>
        </p:nvSpPr>
        <p:spPr>
          <a:xfrm>
            <a:off x="11545491" y="2560439"/>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Excel Equivalent</a:t>
            </a:r>
            <a:endParaRPr lang="en-US" sz="1750" dirty="0"/>
          </a:p>
        </p:txBody>
      </p:sp>
      <p:sp>
        <p:nvSpPr>
          <p:cNvPr id="9" name="Shape 6"/>
          <p:cNvSpPr/>
          <p:nvPr/>
        </p:nvSpPr>
        <p:spPr>
          <a:xfrm>
            <a:off x="6289477" y="3068003"/>
            <a:ext cx="7537013" cy="1015127"/>
          </a:xfrm>
          <a:prstGeom prst="rect">
            <a:avLst/>
          </a:prstGeom>
          <a:solidFill>
            <a:srgbClr val="000000">
              <a:alpha val="4000"/>
            </a:srgbClr>
          </a:solidFill>
          <a:ln/>
        </p:spPr>
      </p:sp>
      <p:sp>
        <p:nvSpPr>
          <p:cNvPr id="10" name="Text 7"/>
          <p:cNvSpPr/>
          <p:nvPr/>
        </p:nvSpPr>
        <p:spPr>
          <a:xfrm>
            <a:off x="6517719" y="3211949"/>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COUNT()</a:t>
            </a:r>
            <a:endParaRPr lang="en-US" sz="1750" dirty="0"/>
          </a:p>
        </p:txBody>
      </p:sp>
      <p:sp>
        <p:nvSpPr>
          <p:cNvPr id="11" name="Text 8"/>
          <p:cNvSpPr/>
          <p:nvPr/>
        </p:nvSpPr>
        <p:spPr>
          <a:xfrm>
            <a:off x="9033510" y="3211949"/>
            <a:ext cx="2050018" cy="727234"/>
          </a:xfrm>
          <a:prstGeom prst="rect">
            <a:avLst/>
          </a:prstGeom>
          <a:noFill/>
          <a:ln/>
        </p:spPr>
        <p:txBody>
          <a:bodyPr wrap="squar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Counts non-null values</a:t>
            </a:r>
            <a:endParaRPr lang="en-US" sz="1750" dirty="0"/>
          </a:p>
        </p:txBody>
      </p:sp>
      <p:sp>
        <p:nvSpPr>
          <p:cNvPr id="12" name="Text 9"/>
          <p:cNvSpPr/>
          <p:nvPr/>
        </p:nvSpPr>
        <p:spPr>
          <a:xfrm>
            <a:off x="11545491" y="3211949"/>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COUNTA()</a:t>
            </a:r>
            <a:endParaRPr lang="en-US" sz="1750" dirty="0"/>
          </a:p>
        </p:txBody>
      </p:sp>
      <p:sp>
        <p:nvSpPr>
          <p:cNvPr id="13" name="Shape 10"/>
          <p:cNvSpPr/>
          <p:nvPr/>
        </p:nvSpPr>
        <p:spPr>
          <a:xfrm>
            <a:off x="6289477" y="4083129"/>
            <a:ext cx="7537013" cy="1015127"/>
          </a:xfrm>
          <a:prstGeom prst="rect">
            <a:avLst/>
          </a:prstGeom>
          <a:solidFill>
            <a:srgbClr val="FFFFFF">
              <a:alpha val="4000"/>
            </a:srgbClr>
          </a:solidFill>
          <a:ln/>
        </p:spPr>
      </p:sp>
      <p:sp>
        <p:nvSpPr>
          <p:cNvPr id="14" name="Text 11"/>
          <p:cNvSpPr/>
          <p:nvPr/>
        </p:nvSpPr>
        <p:spPr>
          <a:xfrm>
            <a:off x="6517719" y="4227076"/>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SUM()</a:t>
            </a:r>
            <a:endParaRPr lang="en-US" sz="1750" dirty="0"/>
          </a:p>
        </p:txBody>
      </p:sp>
      <p:sp>
        <p:nvSpPr>
          <p:cNvPr id="15" name="Text 12"/>
          <p:cNvSpPr/>
          <p:nvPr/>
        </p:nvSpPr>
        <p:spPr>
          <a:xfrm>
            <a:off x="9033510" y="4227076"/>
            <a:ext cx="2050018" cy="727234"/>
          </a:xfrm>
          <a:prstGeom prst="rect">
            <a:avLst/>
          </a:prstGeom>
          <a:noFill/>
          <a:ln/>
        </p:spPr>
        <p:txBody>
          <a:bodyPr wrap="squar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Calculates total of values</a:t>
            </a:r>
            <a:endParaRPr lang="en-US" sz="1750" dirty="0"/>
          </a:p>
        </p:txBody>
      </p:sp>
      <p:sp>
        <p:nvSpPr>
          <p:cNvPr id="16" name="Text 13"/>
          <p:cNvSpPr/>
          <p:nvPr/>
        </p:nvSpPr>
        <p:spPr>
          <a:xfrm>
            <a:off x="11545491" y="4227076"/>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SUM()</a:t>
            </a:r>
            <a:endParaRPr lang="en-US" sz="1750" dirty="0"/>
          </a:p>
        </p:txBody>
      </p:sp>
      <p:sp>
        <p:nvSpPr>
          <p:cNvPr id="17" name="Shape 14"/>
          <p:cNvSpPr/>
          <p:nvPr/>
        </p:nvSpPr>
        <p:spPr>
          <a:xfrm>
            <a:off x="6289477" y="5098256"/>
            <a:ext cx="7537013" cy="1015127"/>
          </a:xfrm>
          <a:prstGeom prst="rect">
            <a:avLst/>
          </a:prstGeom>
          <a:solidFill>
            <a:srgbClr val="000000">
              <a:alpha val="4000"/>
            </a:srgbClr>
          </a:solidFill>
          <a:ln/>
        </p:spPr>
      </p:sp>
      <p:sp>
        <p:nvSpPr>
          <p:cNvPr id="18" name="Text 15"/>
          <p:cNvSpPr/>
          <p:nvPr/>
        </p:nvSpPr>
        <p:spPr>
          <a:xfrm>
            <a:off x="6517719" y="5242203"/>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AVG()</a:t>
            </a:r>
            <a:endParaRPr lang="en-US" sz="1750" dirty="0"/>
          </a:p>
        </p:txBody>
      </p:sp>
      <p:sp>
        <p:nvSpPr>
          <p:cNvPr id="19" name="Text 16"/>
          <p:cNvSpPr/>
          <p:nvPr/>
        </p:nvSpPr>
        <p:spPr>
          <a:xfrm>
            <a:off x="9033510" y="5242203"/>
            <a:ext cx="2050018" cy="727234"/>
          </a:xfrm>
          <a:prstGeom prst="rect">
            <a:avLst/>
          </a:prstGeom>
          <a:noFill/>
          <a:ln/>
        </p:spPr>
        <p:txBody>
          <a:bodyPr wrap="squar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Computes average of values</a:t>
            </a:r>
            <a:endParaRPr lang="en-US" sz="1750" dirty="0"/>
          </a:p>
        </p:txBody>
      </p:sp>
      <p:sp>
        <p:nvSpPr>
          <p:cNvPr id="20" name="Text 17"/>
          <p:cNvSpPr/>
          <p:nvPr/>
        </p:nvSpPr>
        <p:spPr>
          <a:xfrm>
            <a:off x="11545491" y="5242203"/>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AVERAGE()</a:t>
            </a:r>
            <a:endParaRPr lang="en-US" sz="1750" dirty="0"/>
          </a:p>
        </p:txBody>
      </p:sp>
      <p:sp>
        <p:nvSpPr>
          <p:cNvPr id="21" name="Shape 18"/>
          <p:cNvSpPr/>
          <p:nvPr/>
        </p:nvSpPr>
        <p:spPr>
          <a:xfrm>
            <a:off x="6289477" y="6113383"/>
            <a:ext cx="7537013" cy="651510"/>
          </a:xfrm>
          <a:prstGeom prst="rect">
            <a:avLst/>
          </a:prstGeom>
          <a:solidFill>
            <a:srgbClr val="FFFFFF">
              <a:alpha val="4000"/>
            </a:srgbClr>
          </a:solidFill>
          <a:ln/>
        </p:spPr>
      </p:sp>
      <p:sp>
        <p:nvSpPr>
          <p:cNvPr id="22" name="Text 19"/>
          <p:cNvSpPr/>
          <p:nvPr/>
        </p:nvSpPr>
        <p:spPr>
          <a:xfrm>
            <a:off x="6517719" y="6257330"/>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MAX()</a:t>
            </a:r>
            <a:endParaRPr lang="en-US" sz="1750" dirty="0"/>
          </a:p>
        </p:txBody>
      </p:sp>
      <p:sp>
        <p:nvSpPr>
          <p:cNvPr id="23" name="Text 20"/>
          <p:cNvSpPr/>
          <p:nvPr/>
        </p:nvSpPr>
        <p:spPr>
          <a:xfrm>
            <a:off x="9033510" y="6257330"/>
            <a:ext cx="205001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Finds maximum value</a:t>
            </a:r>
            <a:endParaRPr lang="en-US" sz="1750" dirty="0"/>
          </a:p>
        </p:txBody>
      </p:sp>
      <p:sp>
        <p:nvSpPr>
          <p:cNvPr id="24" name="Text 21"/>
          <p:cNvSpPr/>
          <p:nvPr/>
        </p:nvSpPr>
        <p:spPr>
          <a:xfrm>
            <a:off x="11545491" y="6257330"/>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MAX()</a:t>
            </a:r>
            <a:endParaRPr lang="en-US" sz="1750" dirty="0"/>
          </a:p>
        </p:txBody>
      </p:sp>
      <p:sp>
        <p:nvSpPr>
          <p:cNvPr id="25" name="Shape 22"/>
          <p:cNvSpPr/>
          <p:nvPr/>
        </p:nvSpPr>
        <p:spPr>
          <a:xfrm>
            <a:off x="6289477" y="6764893"/>
            <a:ext cx="7537013" cy="651510"/>
          </a:xfrm>
          <a:prstGeom prst="rect">
            <a:avLst/>
          </a:prstGeom>
          <a:solidFill>
            <a:srgbClr val="000000">
              <a:alpha val="4000"/>
            </a:srgbClr>
          </a:solidFill>
          <a:ln/>
        </p:spPr>
      </p:sp>
      <p:sp>
        <p:nvSpPr>
          <p:cNvPr id="26" name="Text 23"/>
          <p:cNvSpPr/>
          <p:nvPr/>
        </p:nvSpPr>
        <p:spPr>
          <a:xfrm>
            <a:off x="6517719" y="6908840"/>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MIN()</a:t>
            </a:r>
            <a:endParaRPr lang="en-US" sz="1750" dirty="0"/>
          </a:p>
        </p:txBody>
      </p:sp>
      <p:sp>
        <p:nvSpPr>
          <p:cNvPr id="27" name="Text 24"/>
          <p:cNvSpPr/>
          <p:nvPr/>
        </p:nvSpPr>
        <p:spPr>
          <a:xfrm>
            <a:off x="9033510" y="6908840"/>
            <a:ext cx="205001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Finds minimum value</a:t>
            </a:r>
            <a:endParaRPr lang="en-US" sz="1750" dirty="0"/>
          </a:p>
        </p:txBody>
      </p:sp>
      <p:sp>
        <p:nvSpPr>
          <p:cNvPr id="28" name="Text 25"/>
          <p:cNvSpPr/>
          <p:nvPr/>
        </p:nvSpPr>
        <p:spPr>
          <a:xfrm>
            <a:off x="11545491" y="6908840"/>
            <a:ext cx="2053828" cy="363617"/>
          </a:xfrm>
          <a:prstGeom prst="rect">
            <a:avLst/>
          </a:prstGeom>
          <a:noFill/>
          <a:ln/>
        </p:spPr>
        <p:txBody>
          <a:bodyPr wrap="none" lIns="0" tIns="0" rIns="0" bIns="0" rtlCol="0" anchor="t"/>
          <a:lstStyle/>
          <a:p>
            <a:pPr marL="0" indent="0">
              <a:lnSpc>
                <a:spcPts val="2850"/>
              </a:lnSpc>
              <a:buNone/>
            </a:pPr>
            <a:r>
              <a:rPr lang="en-US" sz="1750" dirty="0">
                <a:solidFill>
                  <a:srgbClr val="DAD8E9"/>
                </a:solidFill>
                <a:latin typeface="Mukta Light" pitchFamily="34" charset="0"/>
                <a:ea typeface="Mukta Light" pitchFamily="34" charset="-122"/>
                <a:cs typeface="Mukta Light" pitchFamily="34" charset="-120"/>
              </a:rPr>
              <a:t>MIN()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289</Words>
  <Application>Microsoft Office PowerPoint</Application>
  <PresentationFormat>Custom</PresentationFormat>
  <Paragraphs>64</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Mukta Light</vt:lpstr>
      <vt:lpstr>Mukta Medium</vt:lpstr>
      <vt:lpstr>Prompt Medium</vt:lpstr>
      <vt:lpstr>Mukta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Ranil K R</cp:lastModifiedBy>
  <cp:revision>2</cp:revision>
  <dcterms:created xsi:type="dcterms:W3CDTF">2024-10-19T06:46:29Z</dcterms:created>
  <dcterms:modified xsi:type="dcterms:W3CDTF">2024-10-19T06:54:55Z</dcterms:modified>
</cp:coreProperties>
</file>