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7"/>
  </p:notesMasterIdLst>
  <p:handoutMasterIdLst>
    <p:handoutMasterId r:id="rId58"/>
  </p:handoutMasterIdLst>
  <p:sldIdLst>
    <p:sldId id="267" r:id="rId5"/>
    <p:sldId id="305" r:id="rId6"/>
    <p:sldId id="306" r:id="rId7"/>
    <p:sldId id="278" r:id="rId8"/>
    <p:sldId id="297" r:id="rId9"/>
    <p:sldId id="298" r:id="rId10"/>
    <p:sldId id="300" r:id="rId11"/>
    <p:sldId id="299" r:id="rId12"/>
    <p:sldId id="301" r:id="rId13"/>
    <p:sldId id="302" r:id="rId14"/>
    <p:sldId id="303" r:id="rId15"/>
    <p:sldId id="304" r:id="rId16"/>
    <p:sldId id="312" r:id="rId17"/>
    <p:sldId id="313" r:id="rId18"/>
    <p:sldId id="333" r:id="rId19"/>
    <p:sldId id="314" r:id="rId20"/>
    <p:sldId id="315" r:id="rId21"/>
    <p:sldId id="316" r:id="rId22"/>
    <p:sldId id="317" r:id="rId23"/>
    <p:sldId id="318" r:id="rId24"/>
    <p:sldId id="343" r:id="rId25"/>
    <p:sldId id="336" r:id="rId26"/>
    <p:sldId id="335" r:id="rId27"/>
    <p:sldId id="338" r:id="rId28"/>
    <p:sldId id="339" r:id="rId29"/>
    <p:sldId id="340" r:id="rId30"/>
    <p:sldId id="341" r:id="rId31"/>
    <p:sldId id="337" r:id="rId32"/>
    <p:sldId id="342" r:id="rId33"/>
    <p:sldId id="344" r:id="rId34"/>
    <p:sldId id="345" r:id="rId35"/>
    <p:sldId id="346" r:id="rId36"/>
    <p:sldId id="347" r:id="rId37"/>
    <p:sldId id="290" r:id="rId38"/>
    <p:sldId id="308" r:id="rId39"/>
    <p:sldId id="291" r:id="rId40"/>
    <p:sldId id="307" r:id="rId41"/>
    <p:sldId id="309" r:id="rId42"/>
    <p:sldId id="310" r:id="rId43"/>
    <p:sldId id="311" r:id="rId44"/>
    <p:sldId id="292" r:id="rId45"/>
    <p:sldId id="293" r:id="rId46"/>
    <p:sldId id="294" r:id="rId47"/>
    <p:sldId id="295" r:id="rId48"/>
    <p:sldId id="296" r:id="rId49"/>
    <p:sldId id="283" r:id="rId50"/>
    <p:sldId id="284" r:id="rId51"/>
    <p:sldId id="285" r:id="rId52"/>
    <p:sldId id="286" r:id="rId53"/>
    <p:sldId id="287" r:id="rId54"/>
    <p:sldId id="288" r:id="rId55"/>
    <p:sldId id="289" r:id="rId5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dirty="0"/>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dirty="0"/>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11/8/2020</a:t>
            </a:fld>
            <a:endParaRPr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dirty="0"/>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11/8/2020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11/8/2020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11/8/2020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11/8/2020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dirty="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dirty="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11/8/2020</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8E36636D-D922-432D-A958-524484B5923D}" type="datetimeFigureOut">
              <a:rPr lang="en-US"/>
              <a:pPr/>
              <a:t>11/8/2020</a:t>
            </a:fld>
            <a:endParaRPr dirty="0"/>
          </a:p>
        </p:txBody>
      </p:sp>
      <p:sp>
        <p:nvSpPr>
          <p:cNvPr id="9" name="Slide Number Placeholder 8"/>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8E36636D-D922-432D-A958-524484B5923D}" type="datetimeFigureOut">
              <a:rPr lang="en-US"/>
              <a:pPr/>
              <a:t>11/8/2020</a:t>
            </a:fld>
            <a:endParaRPr dirty="0"/>
          </a:p>
        </p:txBody>
      </p:sp>
      <p:sp>
        <p:nvSpPr>
          <p:cNvPr id="5" name="Slide Number Placeholder 4"/>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8E36636D-D922-432D-A958-524484B5923D}" type="datetimeFigureOut">
              <a:rPr lang="en-US"/>
              <a:pPr/>
              <a:t>11/8/2020</a:t>
            </a:fld>
            <a:endParaRPr dirty="0"/>
          </a:p>
        </p:txBody>
      </p:sp>
      <p:sp>
        <p:nvSpPr>
          <p:cNvPr id="4" name="Slide Number Placeholder 3"/>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11/8/2020</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11/8/2020</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dirty="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dirty="0"/>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11/8/2020</a:t>
            </a:fld>
            <a:endParaRPr dirty="0"/>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dirty="0"/>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CONFIG</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7B03-4C0E-405B-9D73-F5D9B085C25B}"/>
              </a:ext>
            </a:extLst>
          </p:cNvPr>
          <p:cNvSpPr>
            <a:spLocks noGrp="1"/>
          </p:cNvSpPr>
          <p:nvPr>
            <p:ph type="title"/>
          </p:nvPr>
        </p:nvSpPr>
        <p:spPr/>
        <p:txBody>
          <a:bodyPr/>
          <a:lstStyle/>
          <a:p>
            <a:r>
              <a:rPr lang="en-US" dirty="0"/>
              <a:t>Configuration Snapshot</a:t>
            </a:r>
          </a:p>
        </p:txBody>
      </p:sp>
      <p:sp>
        <p:nvSpPr>
          <p:cNvPr id="3" name="Content Placeholder 2">
            <a:extLst>
              <a:ext uri="{FF2B5EF4-FFF2-40B4-BE49-F238E27FC236}">
                <a16:creationId xmlns:a16="http://schemas.microsoft.com/office/drawing/2014/main" id="{9E8033BF-2D49-42D4-9A71-CA289C2A4F1F}"/>
              </a:ext>
            </a:extLst>
          </p:cNvPr>
          <p:cNvSpPr>
            <a:spLocks noGrp="1"/>
          </p:cNvSpPr>
          <p:nvPr>
            <p:ph idx="1"/>
          </p:nvPr>
        </p:nvSpPr>
        <p:spPr/>
        <p:txBody>
          <a:bodyPr>
            <a:normAutofit fontScale="85000" lnSpcReduction="20000"/>
          </a:bodyPr>
          <a:lstStyle/>
          <a:p>
            <a:r>
              <a:rPr lang="en-US" dirty="0"/>
              <a:t>A configuration snapshot is a collection of the configuration items for the supported resources that exist in your account. </a:t>
            </a:r>
          </a:p>
          <a:p>
            <a:r>
              <a:rPr lang="en-US" dirty="0"/>
              <a:t>This configuration snapshot is a complete picture of the resources that are being recorded and their configurations. </a:t>
            </a:r>
          </a:p>
          <a:p>
            <a:r>
              <a:rPr lang="en-US" dirty="0"/>
              <a:t>The configuration snapshot can be a useful tool for validating your configuration.</a:t>
            </a:r>
          </a:p>
          <a:p>
            <a:r>
              <a:rPr lang="en-US" dirty="0"/>
              <a:t> For example, you may want to examine the configuration snapshot regularly for resources that are configured incorrectly or that potentially should not exist. </a:t>
            </a:r>
          </a:p>
          <a:p>
            <a:r>
              <a:rPr lang="en-US" dirty="0"/>
              <a:t>The configuration snapshot is available in multiple formats</a:t>
            </a:r>
          </a:p>
          <a:p>
            <a:r>
              <a:rPr lang="en-US" dirty="0"/>
              <a:t>. You can have the configuration snapshot delivered to an Amazon Simple Storage Service (Amazon S3) bucket that you specify.</a:t>
            </a:r>
          </a:p>
          <a:p>
            <a:r>
              <a:rPr lang="en-US" dirty="0"/>
              <a:t> Additionally, you can select a point in time in the AWS Config console and navigate through the snapshot of configuration items using the relationships between the resources.</a:t>
            </a:r>
          </a:p>
        </p:txBody>
      </p:sp>
    </p:spTree>
    <p:extLst>
      <p:ext uri="{BB962C8B-B14F-4D97-AF65-F5344CB8AC3E}">
        <p14:creationId xmlns:p14="http://schemas.microsoft.com/office/powerpoint/2010/main" val="304758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987E-FDB1-49A5-968E-505E44A25AA2}"/>
              </a:ext>
            </a:extLst>
          </p:cNvPr>
          <p:cNvSpPr>
            <a:spLocks noGrp="1"/>
          </p:cNvSpPr>
          <p:nvPr>
            <p:ph type="title"/>
          </p:nvPr>
        </p:nvSpPr>
        <p:spPr/>
        <p:txBody>
          <a:bodyPr/>
          <a:lstStyle/>
          <a:p>
            <a:r>
              <a:rPr lang="en-US" dirty="0"/>
              <a:t>Configuration Stream</a:t>
            </a:r>
          </a:p>
        </p:txBody>
      </p:sp>
      <p:sp>
        <p:nvSpPr>
          <p:cNvPr id="3" name="Content Placeholder 2">
            <a:extLst>
              <a:ext uri="{FF2B5EF4-FFF2-40B4-BE49-F238E27FC236}">
                <a16:creationId xmlns:a16="http://schemas.microsoft.com/office/drawing/2014/main" id="{8462A02E-B95C-497B-9311-F413826670B8}"/>
              </a:ext>
            </a:extLst>
          </p:cNvPr>
          <p:cNvSpPr>
            <a:spLocks noGrp="1"/>
          </p:cNvSpPr>
          <p:nvPr>
            <p:ph idx="1"/>
          </p:nvPr>
        </p:nvSpPr>
        <p:spPr/>
        <p:txBody>
          <a:bodyPr>
            <a:normAutofit/>
          </a:bodyPr>
          <a:lstStyle/>
          <a:p>
            <a:r>
              <a:rPr lang="en-US" dirty="0"/>
              <a:t>A configuration stream is an automatically updated list of all configuration items for the resources that AWS Config is recording.</a:t>
            </a:r>
          </a:p>
          <a:p>
            <a:r>
              <a:rPr lang="en-US" dirty="0"/>
              <a:t> Every time a resource is created, modified, or deleted, AWS Config creates a configuration item and adds to the configuration stream.</a:t>
            </a:r>
          </a:p>
          <a:p>
            <a:r>
              <a:rPr lang="en-US" dirty="0"/>
              <a:t> The configuration stream works by using an Amazon Simple Notification Service (Amazon SNS) topic of your choice.</a:t>
            </a:r>
          </a:p>
        </p:txBody>
      </p:sp>
    </p:spTree>
    <p:extLst>
      <p:ext uri="{BB962C8B-B14F-4D97-AF65-F5344CB8AC3E}">
        <p14:creationId xmlns:p14="http://schemas.microsoft.com/office/powerpoint/2010/main" val="352969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A716-96BA-4669-A4D1-2C235D77821F}"/>
              </a:ext>
            </a:extLst>
          </p:cNvPr>
          <p:cNvSpPr>
            <a:spLocks noGrp="1"/>
          </p:cNvSpPr>
          <p:nvPr>
            <p:ph type="title"/>
          </p:nvPr>
        </p:nvSpPr>
        <p:spPr/>
        <p:txBody>
          <a:bodyPr/>
          <a:lstStyle/>
          <a:p>
            <a:r>
              <a:rPr lang="en-US" dirty="0"/>
              <a:t>Resource Relationship</a:t>
            </a:r>
          </a:p>
        </p:txBody>
      </p:sp>
      <p:sp>
        <p:nvSpPr>
          <p:cNvPr id="3" name="Content Placeholder 2">
            <a:extLst>
              <a:ext uri="{FF2B5EF4-FFF2-40B4-BE49-F238E27FC236}">
                <a16:creationId xmlns:a16="http://schemas.microsoft.com/office/drawing/2014/main" id="{A00663DF-E322-4FEF-84BF-EDB91B5879A1}"/>
              </a:ext>
            </a:extLst>
          </p:cNvPr>
          <p:cNvSpPr>
            <a:spLocks noGrp="1"/>
          </p:cNvSpPr>
          <p:nvPr>
            <p:ph idx="1"/>
          </p:nvPr>
        </p:nvSpPr>
        <p:spPr/>
        <p:txBody>
          <a:bodyPr/>
          <a:lstStyle/>
          <a:p>
            <a:r>
              <a:rPr lang="en-US" dirty="0"/>
              <a:t>AWS Config discovers AWS resources in your account and then creates a map of relationships between AWS resources.</a:t>
            </a:r>
          </a:p>
        </p:txBody>
      </p:sp>
    </p:spTree>
    <p:extLst>
      <p:ext uri="{BB962C8B-B14F-4D97-AF65-F5344CB8AC3E}">
        <p14:creationId xmlns:p14="http://schemas.microsoft.com/office/powerpoint/2010/main" val="13041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4499-8C39-4F6C-8A78-8F8AD1DB0D2E}"/>
              </a:ext>
            </a:extLst>
          </p:cNvPr>
          <p:cNvSpPr>
            <a:spLocks noGrp="1"/>
          </p:cNvSpPr>
          <p:nvPr>
            <p:ph type="title"/>
          </p:nvPr>
        </p:nvSpPr>
        <p:spPr/>
        <p:txBody>
          <a:bodyPr/>
          <a:lstStyle/>
          <a:p>
            <a:r>
              <a:rPr lang="en-US" dirty="0"/>
              <a:t>Amazon Config rules</a:t>
            </a:r>
          </a:p>
        </p:txBody>
      </p:sp>
      <p:sp>
        <p:nvSpPr>
          <p:cNvPr id="3" name="Text Placeholder 2">
            <a:extLst>
              <a:ext uri="{FF2B5EF4-FFF2-40B4-BE49-F238E27FC236}">
                <a16:creationId xmlns:a16="http://schemas.microsoft.com/office/drawing/2014/main" id="{B003F0CB-ADDA-46F3-A47F-AE837C3C9C5F}"/>
              </a:ext>
            </a:extLst>
          </p:cNvPr>
          <p:cNvSpPr>
            <a:spLocks noGrp="1"/>
          </p:cNvSpPr>
          <p:nvPr>
            <p:ph type="body" idx="1"/>
          </p:nvPr>
        </p:nvSpPr>
        <p:spPr/>
        <p:txBody>
          <a:bodyPr/>
          <a:lstStyle/>
          <a:p>
            <a:r>
              <a:rPr lang="en-US" cap="none" dirty="0"/>
              <a:t>An aws config rule represents the desired configuration settings for specific AWS resources or for an entire AWS account.</a:t>
            </a:r>
          </a:p>
          <a:p>
            <a:endParaRPr lang="en-US" dirty="0"/>
          </a:p>
        </p:txBody>
      </p:sp>
    </p:spTree>
    <p:extLst>
      <p:ext uri="{BB962C8B-B14F-4D97-AF65-F5344CB8AC3E}">
        <p14:creationId xmlns:p14="http://schemas.microsoft.com/office/powerpoint/2010/main" val="53179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7EBE2C-F9B1-4AD9-9D1B-A12BEFCF7CF7}"/>
              </a:ext>
            </a:extLst>
          </p:cNvPr>
          <p:cNvSpPr>
            <a:spLocks noGrp="1"/>
          </p:cNvSpPr>
          <p:nvPr>
            <p:ph type="title"/>
          </p:nvPr>
        </p:nvSpPr>
        <p:spPr/>
        <p:txBody>
          <a:bodyPr/>
          <a:lstStyle/>
          <a:p>
            <a:r>
              <a:rPr lang="en-US" dirty="0"/>
              <a:t>Managed Rule</a:t>
            </a:r>
          </a:p>
        </p:txBody>
      </p:sp>
      <p:sp>
        <p:nvSpPr>
          <p:cNvPr id="5" name="Content Placeholder 4">
            <a:extLst>
              <a:ext uri="{FF2B5EF4-FFF2-40B4-BE49-F238E27FC236}">
                <a16:creationId xmlns:a16="http://schemas.microsoft.com/office/drawing/2014/main" id="{4DF893C6-7723-487F-B4D6-D8264E37576B}"/>
              </a:ext>
            </a:extLst>
          </p:cNvPr>
          <p:cNvSpPr>
            <a:spLocks noGrp="1"/>
          </p:cNvSpPr>
          <p:nvPr>
            <p:ph idx="1"/>
          </p:nvPr>
        </p:nvSpPr>
        <p:spPr/>
        <p:txBody>
          <a:bodyPr>
            <a:normAutofit/>
          </a:bodyPr>
          <a:lstStyle/>
          <a:p>
            <a:pPr algn="l"/>
            <a:r>
              <a:rPr lang="en-US" dirty="0"/>
              <a:t> AWS managed rules are predefined, customizable rules that AWS Config uses to evaluate whether your AWS resources comply with common best practices. </a:t>
            </a:r>
          </a:p>
          <a:p>
            <a:pPr algn="l"/>
            <a:r>
              <a:rPr lang="en-US" dirty="0"/>
              <a:t>You can set up and activate these rules without writing the code to create an AWS Lambda function, which is required if you want to create custom rules. </a:t>
            </a:r>
          </a:p>
          <a:p>
            <a:pPr algn="l"/>
            <a:r>
              <a:rPr lang="en-US" dirty="0"/>
              <a:t>You can customize the behavior of a managed rule to suit your needs.</a:t>
            </a:r>
          </a:p>
        </p:txBody>
      </p:sp>
    </p:spTree>
    <p:extLst>
      <p:ext uri="{BB962C8B-B14F-4D97-AF65-F5344CB8AC3E}">
        <p14:creationId xmlns:p14="http://schemas.microsoft.com/office/powerpoint/2010/main" val="14071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8AD9-0337-4E8F-B323-F06036A069E9}"/>
              </a:ext>
            </a:extLst>
          </p:cNvPr>
          <p:cNvSpPr>
            <a:spLocks noGrp="1"/>
          </p:cNvSpPr>
          <p:nvPr>
            <p:ph type="title"/>
          </p:nvPr>
        </p:nvSpPr>
        <p:spPr/>
        <p:txBody>
          <a:bodyPr/>
          <a:lstStyle/>
          <a:p>
            <a:r>
              <a:rPr lang="en-US" dirty="0"/>
              <a:t>Custom rule</a:t>
            </a:r>
          </a:p>
        </p:txBody>
      </p:sp>
      <p:sp>
        <p:nvSpPr>
          <p:cNvPr id="3" name="Content Placeholder 2">
            <a:extLst>
              <a:ext uri="{FF2B5EF4-FFF2-40B4-BE49-F238E27FC236}">
                <a16:creationId xmlns:a16="http://schemas.microsoft.com/office/drawing/2014/main" id="{CB36CF23-1A09-49DA-A049-EF9D0279EE96}"/>
              </a:ext>
            </a:extLst>
          </p:cNvPr>
          <p:cNvSpPr>
            <a:spLocks noGrp="1"/>
          </p:cNvSpPr>
          <p:nvPr>
            <p:ph idx="1"/>
          </p:nvPr>
        </p:nvSpPr>
        <p:spPr/>
        <p:txBody>
          <a:bodyPr/>
          <a:lstStyle/>
          <a:p>
            <a:r>
              <a:rPr lang="en-US" dirty="0"/>
              <a:t>You can develop custom rules and add them to AWS Config.</a:t>
            </a:r>
          </a:p>
          <a:p>
            <a:r>
              <a:rPr lang="en-US" dirty="0"/>
              <a:t> You associate each custom rule with an AWS Lambda function, which contains the logic that evaluates whether your AWS resources comply with the rule.</a:t>
            </a:r>
          </a:p>
        </p:txBody>
      </p:sp>
    </p:spTree>
    <p:extLst>
      <p:ext uri="{BB962C8B-B14F-4D97-AF65-F5344CB8AC3E}">
        <p14:creationId xmlns:p14="http://schemas.microsoft.com/office/powerpoint/2010/main" val="193179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5FA2B-CD43-40E6-AE58-48C0E6E7C585}"/>
              </a:ext>
            </a:extLst>
          </p:cNvPr>
          <p:cNvSpPr>
            <a:spLocks noGrp="1"/>
          </p:cNvSpPr>
          <p:nvPr>
            <p:ph type="title"/>
          </p:nvPr>
        </p:nvSpPr>
        <p:spPr/>
        <p:txBody>
          <a:bodyPr/>
          <a:lstStyle/>
          <a:p>
            <a:r>
              <a:rPr lang="en-US" dirty="0"/>
              <a:t>Trigger</a:t>
            </a:r>
          </a:p>
        </p:txBody>
      </p:sp>
      <p:sp>
        <p:nvSpPr>
          <p:cNvPr id="5" name="Text Placeholder 4">
            <a:extLst>
              <a:ext uri="{FF2B5EF4-FFF2-40B4-BE49-F238E27FC236}">
                <a16:creationId xmlns:a16="http://schemas.microsoft.com/office/drawing/2014/main" id="{4E09D7E0-6E8A-4661-985E-D79F2EB261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715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E6AD-C8F6-44B8-AAFD-29577A412587}"/>
              </a:ext>
            </a:extLst>
          </p:cNvPr>
          <p:cNvSpPr>
            <a:spLocks noGrp="1"/>
          </p:cNvSpPr>
          <p:nvPr>
            <p:ph type="title"/>
          </p:nvPr>
        </p:nvSpPr>
        <p:spPr/>
        <p:txBody>
          <a:bodyPr/>
          <a:lstStyle/>
          <a:p>
            <a:r>
              <a:rPr lang="en-US" dirty="0"/>
              <a:t>Trigger</a:t>
            </a:r>
          </a:p>
        </p:txBody>
      </p:sp>
      <p:sp>
        <p:nvSpPr>
          <p:cNvPr id="3" name="Content Placeholder 2">
            <a:extLst>
              <a:ext uri="{FF2B5EF4-FFF2-40B4-BE49-F238E27FC236}">
                <a16:creationId xmlns:a16="http://schemas.microsoft.com/office/drawing/2014/main" id="{5DEC9491-9407-4965-8232-8F1112057552}"/>
              </a:ext>
            </a:extLst>
          </p:cNvPr>
          <p:cNvSpPr>
            <a:spLocks noGrp="1"/>
          </p:cNvSpPr>
          <p:nvPr>
            <p:ph idx="1"/>
          </p:nvPr>
        </p:nvSpPr>
        <p:spPr/>
        <p:txBody>
          <a:bodyPr/>
          <a:lstStyle/>
          <a:p>
            <a:r>
              <a:rPr lang="en-US" dirty="0"/>
              <a:t>When you add a rule to your account, you can specify when you want AWS Config to run the rule; this is called a trigger.</a:t>
            </a:r>
          </a:p>
          <a:p>
            <a:r>
              <a:rPr lang="en-US" dirty="0"/>
              <a:t> AWS Config evaluates your resource configurations against the rule when the trigger occurs.</a:t>
            </a:r>
          </a:p>
        </p:txBody>
      </p:sp>
    </p:spTree>
    <p:extLst>
      <p:ext uri="{BB962C8B-B14F-4D97-AF65-F5344CB8AC3E}">
        <p14:creationId xmlns:p14="http://schemas.microsoft.com/office/powerpoint/2010/main" val="32832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BDCE-B15B-4E77-9DB1-CFDFA2F5E748}"/>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id="{A0AF27F5-704E-4F15-8F5B-9F122CBB8CB3}"/>
              </a:ext>
            </a:extLst>
          </p:cNvPr>
          <p:cNvSpPr>
            <a:spLocks noGrp="1"/>
          </p:cNvSpPr>
          <p:nvPr>
            <p:ph idx="1"/>
          </p:nvPr>
        </p:nvSpPr>
        <p:spPr/>
        <p:txBody>
          <a:bodyPr/>
          <a:lstStyle/>
          <a:p>
            <a:r>
              <a:rPr lang="en-US" dirty="0"/>
              <a:t>There are two types of triggers:</a:t>
            </a:r>
          </a:p>
          <a:p>
            <a:pPr lvl="1"/>
            <a:r>
              <a:rPr lang="en-US" dirty="0"/>
              <a:t>Configuration change</a:t>
            </a:r>
          </a:p>
          <a:p>
            <a:pPr lvl="1"/>
            <a:r>
              <a:rPr lang="en-US" dirty="0"/>
              <a:t>Periodic</a:t>
            </a:r>
          </a:p>
        </p:txBody>
      </p:sp>
    </p:spTree>
    <p:extLst>
      <p:ext uri="{BB962C8B-B14F-4D97-AF65-F5344CB8AC3E}">
        <p14:creationId xmlns:p14="http://schemas.microsoft.com/office/powerpoint/2010/main" val="274660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9F7D-90D0-4B65-857F-0EAA45A36C2E}"/>
              </a:ext>
            </a:extLst>
          </p:cNvPr>
          <p:cNvSpPr>
            <a:spLocks noGrp="1"/>
          </p:cNvSpPr>
          <p:nvPr>
            <p:ph type="title"/>
          </p:nvPr>
        </p:nvSpPr>
        <p:spPr/>
        <p:txBody>
          <a:bodyPr/>
          <a:lstStyle/>
          <a:p>
            <a:r>
              <a:rPr lang="en-US" dirty="0"/>
              <a:t>Configuration change</a:t>
            </a:r>
          </a:p>
        </p:txBody>
      </p:sp>
      <p:sp>
        <p:nvSpPr>
          <p:cNvPr id="3" name="Content Placeholder 2">
            <a:extLst>
              <a:ext uri="{FF2B5EF4-FFF2-40B4-BE49-F238E27FC236}">
                <a16:creationId xmlns:a16="http://schemas.microsoft.com/office/drawing/2014/main" id="{60BC7F15-3FE2-49CF-9B83-C24537301322}"/>
              </a:ext>
            </a:extLst>
          </p:cNvPr>
          <p:cNvSpPr>
            <a:spLocks noGrp="1"/>
          </p:cNvSpPr>
          <p:nvPr>
            <p:ph idx="1"/>
          </p:nvPr>
        </p:nvSpPr>
        <p:spPr/>
        <p:txBody>
          <a:bodyPr>
            <a:normAutofit fontScale="92500" lnSpcReduction="20000"/>
          </a:bodyPr>
          <a:lstStyle/>
          <a:p>
            <a:r>
              <a:rPr lang="en-US" dirty="0"/>
              <a:t>AWS Config runs evaluations for the rule when certain types of resources are created, changed, or deleted.</a:t>
            </a:r>
          </a:p>
          <a:p>
            <a:r>
              <a:rPr lang="en-US" dirty="0"/>
              <a:t>You choose which resources trigger the evaluation by defining the rule's scope. </a:t>
            </a:r>
          </a:p>
          <a:p>
            <a:r>
              <a:rPr lang="en-US" dirty="0"/>
              <a:t>The scope can include the following:</a:t>
            </a:r>
          </a:p>
          <a:p>
            <a:pPr lvl="1"/>
            <a:r>
              <a:rPr lang="en-US" dirty="0"/>
              <a:t> One or more resource types</a:t>
            </a:r>
          </a:p>
          <a:p>
            <a:pPr lvl="1"/>
            <a:r>
              <a:rPr lang="en-US" dirty="0"/>
              <a:t>A combination of a resource type and a resource ID</a:t>
            </a:r>
          </a:p>
          <a:p>
            <a:pPr lvl="1"/>
            <a:r>
              <a:rPr lang="en-US" dirty="0"/>
              <a:t> A combination of a tag key and value</a:t>
            </a:r>
          </a:p>
          <a:p>
            <a:pPr lvl="1"/>
            <a:r>
              <a:rPr lang="en-US" dirty="0"/>
              <a:t>When any recorded resource is created, updated, or deleted</a:t>
            </a:r>
          </a:p>
          <a:p>
            <a:r>
              <a:rPr lang="en-US" dirty="0"/>
              <a:t>AWS Config runs the evaluation when it detects a change to a resource that matches the rule’s scope .You can use the scope to constrain which resources trigger evaluation. Otherwise, evaluations are triggered when any recorded resource changes.</a:t>
            </a:r>
          </a:p>
        </p:txBody>
      </p:sp>
    </p:spTree>
    <p:extLst>
      <p:ext uri="{BB962C8B-B14F-4D97-AF65-F5344CB8AC3E}">
        <p14:creationId xmlns:p14="http://schemas.microsoft.com/office/powerpoint/2010/main" val="23169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20C7-4AB6-4207-B77D-22E9DF5BD115}"/>
              </a:ext>
            </a:extLst>
          </p:cNvPr>
          <p:cNvSpPr>
            <a:spLocks noGrp="1"/>
          </p:cNvSpPr>
          <p:nvPr>
            <p:ph type="title"/>
          </p:nvPr>
        </p:nvSpPr>
        <p:spPr/>
        <p:txBody>
          <a:bodyPr/>
          <a:lstStyle/>
          <a:p>
            <a:r>
              <a:rPr lang="en-US" dirty="0"/>
              <a:t>AWS Config</a:t>
            </a:r>
          </a:p>
        </p:txBody>
      </p:sp>
      <p:sp>
        <p:nvSpPr>
          <p:cNvPr id="3" name="Content Placeholder 2">
            <a:extLst>
              <a:ext uri="{FF2B5EF4-FFF2-40B4-BE49-F238E27FC236}">
                <a16:creationId xmlns:a16="http://schemas.microsoft.com/office/drawing/2014/main" id="{2B9A8AA0-D826-484D-8A8F-745DA991F477}"/>
              </a:ext>
            </a:extLst>
          </p:cNvPr>
          <p:cNvSpPr>
            <a:spLocks noGrp="1"/>
          </p:cNvSpPr>
          <p:nvPr>
            <p:ph idx="1"/>
          </p:nvPr>
        </p:nvSpPr>
        <p:spPr/>
        <p:txBody>
          <a:bodyPr/>
          <a:lstStyle/>
          <a:p>
            <a:r>
              <a:rPr lang="en-US" dirty="0"/>
              <a:t>Provides detailed view of configuration of AWS resources in AWS account</a:t>
            </a:r>
          </a:p>
          <a:p>
            <a:r>
              <a:rPr lang="en-US" dirty="0"/>
              <a:t>How the resources are related to one another and how they were configured in the past</a:t>
            </a:r>
          </a:p>
          <a:p>
            <a:r>
              <a:rPr lang="en-US" dirty="0"/>
              <a:t>how the configurations and relationships change over time.</a:t>
            </a:r>
          </a:p>
          <a:p>
            <a:endParaRPr lang="en-US" dirty="0"/>
          </a:p>
        </p:txBody>
      </p:sp>
    </p:spTree>
    <p:extLst>
      <p:ext uri="{BB962C8B-B14F-4D97-AF65-F5344CB8AC3E}">
        <p14:creationId xmlns:p14="http://schemas.microsoft.com/office/powerpoint/2010/main" val="419479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492D-9ECC-4BB2-ACBE-94C4040A5B93}"/>
              </a:ext>
            </a:extLst>
          </p:cNvPr>
          <p:cNvSpPr>
            <a:spLocks noGrp="1"/>
          </p:cNvSpPr>
          <p:nvPr>
            <p:ph type="title"/>
          </p:nvPr>
        </p:nvSpPr>
        <p:spPr/>
        <p:txBody>
          <a:bodyPr/>
          <a:lstStyle/>
          <a:p>
            <a:r>
              <a:rPr lang="en-US" dirty="0"/>
              <a:t>Periodic</a:t>
            </a:r>
          </a:p>
        </p:txBody>
      </p:sp>
      <p:sp>
        <p:nvSpPr>
          <p:cNvPr id="3" name="Content Placeholder 2">
            <a:extLst>
              <a:ext uri="{FF2B5EF4-FFF2-40B4-BE49-F238E27FC236}">
                <a16:creationId xmlns:a16="http://schemas.microsoft.com/office/drawing/2014/main" id="{CBBF5C34-D34E-4086-9461-92A8C8A2F67C}"/>
              </a:ext>
            </a:extLst>
          </p:cNvPr>
          <p:cNvSpPr>
            <a:spLocks noGrp="1"/>
          </p:cNvSpPr>
          <p:nvPr>
            <p:ph idx="1"/>
          </p:nvPr>
        </p:nvSpPr>
        <p:spPr/>
        <p:txBody>
          <a:bodyPr/>
          <a:lstStyle/>
          <a:p>
            <a:r>
              <a:rPr lang="en-US" dirty="0"/>
              <a:t>AWS Config runs evaluations for the rule at a frequency that you choose (for example, every 24 hours).</a:t>
            </a:r>
          </a:p>
        </p:txBody>
      </p:sp>
    </p:spTree>
    <p:extLst>
      <p:ext uri="{BB962C8B-B14F-4D97-AF65-F5344CB8AC3E}">
        <p14:creationId xmlns:p14="http://schemas.microsoft.com/office/powerpoint/2010/main" val="41356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EEAB-F998-4A04-A005-853EBE666FDC}"/>
              </a:ext>
            </a:extLst>
          </p:cNvPr>
          <p:cNvSpPr>
            <a:spLocks noGrp="1"/>
          </p:cNvSpPr>
          <p:nvPr>
            <p:ph type="title"/>
          </p:nvPr>
        </p:nvSpPr>
        <p:spPr/>
        <p:txBody>
          <a:bodyPr/>
          <a:lstStyle/>
          <a:p>
            <a:r>
              <a:rPr lang="en-US" dirty="0"/>
              <a:t>Remediation action and conformance pack</a:t>
            </a:r>
          </a:p>
        </p:txBody>
      </p:sp>
      <p:sp>
        <p:nvSpPr>
          <p:cNvPr id="3" name="Text Placeholder 2">
            <a:extLst>
              <a:ext uri="{FF2B5EF4-FFF2-40B4-BE49-F238E27FC236}">
                <a16:creationId xmlns:a16="http://schemas.microsoft.com/office/drawing/2014/main" id="{5E5F85AE-B713-4ADB-B10A-E8D4A152350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85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ECCD-F14A-42ED-A451-CB05AB4BFD69}"/>
              </a:ext>
            </a:extLst>
          </p:cNvPr>
          <p:cNvSpPr>
            <a:spLocks noGrp="1"/>
          </p:cNvSpPr>
          <p:nvPr>
            <p:ph type="title"/>
          </p:nvPr>
        </p:nvSpPr>
        <p:spPr/>
        <p:txBody>
          <a:bodyPr/>
          <a:lstStyle/>
          <a:p>
            <a:r>
              <a:rPr lang="en-US" dirty="0"/>
              <a:t>Remediation action</a:t>
            </a:r>
          </a:p>
        </p:txBody>
      </p:sp>
      <p:sp>
        <p:nvSpPr>
          <p:cNvPr id="3" name="Content Placeholder 2">
            <a:extLst>
              <a:ext uri="{FF2B5EF4-FFF2-40B4-BE49-F238E27FC236}">
                <a16:creationId xmlns:a16="http://schemas.microsoft.com/office/drawing/2014/main" id="{6430EBB0-2307-473E-AA73-56B17ED24D85}"/>
              </a:ext>
            </a:extLst>
          </p:cNvPr>
          <p:cNvSpPr>
            <a:spLocks noGrp="1"/>
          </p:cNvSpPr>
          <p:nvPr>
            <p:ph idx="1"/>
          </p:nvPr>
        </p:nvSpPr>
        <p:spPr/>
        <p:txBody>
          <a:bodyPr/>
          <a:lstStyle/>
          <a:p>
            <a:r>
              <a:rPr lang="en-US" dirty="0"/>
              <a:t>Automatic Remediation feature gives you the ability to associate remediation actions with AWS Config rules and the choice to execute them automatically to address non-compliant resources without manual intervention, thereby reducing time to remediate these resources.</a:t>
            </a:r>
          </a:p>
          <a:p>
            <a:r>
              <a:rPr lang="en-US" dirty="0"/>
              <a:t>AWS Config provides a set of managed automation documents with remediation actions. You can also create and associate custom automation documents with AWS Config rules.</a:t>
            </a:r>
          </a:p>
        </p:txBody>
      </p:sp>
    </p:spTree>
    <p:extLst>
      <p:ext uri="{BB962C8B-B14F-4D97-AF65-F5344CB8AC3E}">
        <p14:creationId xmlns:p14="http://schemas.microsoft.com/office/powerpoint/2010/main" val="40532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98A7-C2A7-40F6-869A-76586EB3A5C8}"/>
              </a:ext>
            </a:extLst>
          </p:cNvPr>
          <p:cNvSpPr>
            <a:spLocks noGrp="1"/>
          </p:cNvSpPr>
          <p:nvPr>
            <p:ph type="title"/>
          </p:nvPr>
        </p:nvSpPr>
        <p:spPr/>
        <p:txBody>
          <a:bodyPr/>
          <a:lstStyle/>
          <a:p>
            <a:r>
              <a:rPr lang="en-US" dirty="0"/>
              <a:t>Conformance pack</a:t>
            </a:r>
          </a:p>
        </p:txBody>
      </p:sp>
      <p:sp>
        <p:nvSpPr>
          <p:cNvPr id="3" name="Content Placeholder 2">
            <a:extLst>
              <a:ext uri="{FF2B5EF4-FFF2-40B4-BE49-F238E27FC236}">
                <a16:creationId xmlns:a16="http://schemas.microsoft.com/office/drawing/2014/main" id="{8B3F82AC-475E-4C75-AD7B-6DBF592A04AD}"/>
              </a:ext>
            </a:extLst>
          </p:cNvPr>
          <p:cNvSpPr>
            <a:spLocks noGrp="1"/>
          </p:cNvSpPr>
          <p:nvPr>
            <p:ph idx="1"/>
          </p:nvPr>
        </p:nvSpPr>
        <p:spPr/>
        <p:txBody>
          <a:bodyPr/>
          <a:lstStyle/>
          <a:p>
            <a:r>
              <a:rPr lang="en-US" dirty="0"/>
              <a:t>A conformance pack is a collection of AWS Config rules and remediation actions that can be easily deployed as a single entity in an account and a Region or across an organization in AWS Organizations.</a:t>
            </a:r>
          </a:p>
          <a:p>
            <a:r>
              <a:rPr lang="en-US" dirty="0"/>
              <a:t>Conformance packs are created by authoring a YAML template that contains the list of AWS Config managed or custom rules and remediation actions.</a:t>
            </a:r>
          </a:p>
        </p:txBody>
      </p:sp>
    </p:spTree>
    <p:extLst>
      <p:ext uri="{BB962C8B-B14F-4D97-AF65-F5344CB8AC3E}">
        <p14:creationId xmlns:p14="http://schemas.microsoft.com/office/powerpoint/2010/main" val="25239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7AA1-1B03-4AA3-8B94-6BE1FBBC49CB}"/>
              </a:ext>
            </a:extLst>
          </p:cNvPr>
          <p:cNvSpPr>
            <a:spLocks noGrp="1"/>
          </p:cNvSpPr>
          <p:nvPr>
            <p:ph type="title"/>
          </p:nvPr>
        </p:nvSpPr>
        <p:spPr/>
        <p:txBody>
          <a:bodyPr/>
          <a:lstStyle/>
          <a:p>
            <a:r>
              <a:rPr lang="en-US" dirty="0"/>
              <a:t>Multi account Multi region Data Aggregation</a:t>
            </a:r>
          </a:p>
        </p:txBody>
      </p:sp>
      <p:sp>
        <p:nvSpPr>
          <p:cNvPr id="3" name="Text Placeholder 2">
            <a:extLst>
              <a:ext uri="{FF2B5EF4-FFF2-40B4-BE49-F238E27FC236}">
                <a16:creationId xmlns:a16="http://schemas.microsoft.com/office/drawing/2014/main" id="{FD544EBD-7A3B-4999-9462-0AE9FDA316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754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2C76-DD4F-4248-AEFC-7F4ADE448A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493A41A-729F-4B05-9E7D-A2273F828FFF}"/>
              </a:ext>
            </a:extLst>
          </p:cNvPr>
          <p:cNvSpPr>
            <a:spLocks noGrp="1"/>
          </p:cNvSpPr>
          <p:nvPr>
            <p:ph idx="1"/>
          </p:nvPr>
        </p:nvSpPr>
        <p:spPr/>
        <p:txBody>
          <a:bodyPr/>
          <a:lstStyle/>
          <a:p>
            <a:r>
              <a:rPr lang="en-US" dirty="0"/>
              <a:t>Multi-account multi-region data aggregation in AWS Config allows you to aggregate AWS Config configuration and compliance data from multiple accounts and regions into a single account. </a:t>
            </a:r>
          </a:p>
          <a:p>
            <a:r>
              <a:rPr lang="en-US" dirty="0"/>
              <a:t>Multi-account multi-region data aggregation is useful for central IT administrators to monitor compliance for multiple AWS accounts in the enterprise.</a:t>
            </a:r>
          </a:p>
        </p:txBody>
      </p:sp>
    </p:spTree>
    <p:extLst>
      <p:ext uri="{BB962C8B-B14F-4D97-AF65-F5344CB8AC3E}">
        <p14:creationId xmlns:p14="http://schemas.microsoft.com/office/powerpoint/2010/main" val="39835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ED25-F207-4AD6-B89C-377A6D8E3457}"/>
              </a:ext>
            </a:extLst>
          </p:cNvPr>
          <p:cNvSpPr>
            <a:spLocks noGrp="1"/>
          </p:cNvSpPr>
          <p:nvPr>
            <p:ph type="title"/>
          </p:nvPr>
        </p:nvSpPr>
        <p:spPr/>
        <p:txBody>
          <a:bodyPr/>
          <a:lstStyle/>
          <a:p>
            <a:r>
              <a:rPr lang="en-US" dirty="0"/>
              <a:t>Source account</a:t>
            </a:r>
          </a:p>
        </p:txBody>
      </p:sp>
      <p:sp>
        <p:nvSpPr>
          <p:cNvPr id="3" name="Content Placeholder 2">
            <a:extLst>
              <a:ext uri="{FF2B5EF4-FFF2-40B4-BE49-F238E27FC236}">
                <a16:creationId xmlns:a16="http://schemas.microsoft.com/office/drawing/2014/main" id="{A04B966B-87AB-4B3D-8E2A-7ED6314E0AF4}"/>
              </a:ext>
            </a:extLst>
          </p:cNvPr>
          <p:cNvSpPr>
            <a:spLocks noGrp="1"/>
          </p:cNvSpPr>
          <p:nvPr>
            <p:ph idx="1"/>
          </p:nvPr>
        </p:nvSpPr>
        <p:spPr/>
        <p:txBody>
          <a:bodyPr/>
          <a:lstStyle/>
          <a:p>
            <a:r>
              <a:rPr lang="en-US" dirty="0"/>
              <a:t>A source account is the AWS account from which you want to aggregate AWS Config resource configuration and compliance data.</a:t>
            </a:r>
          </a:p>
          <a:p>
            <a:r>
              <a:rPr lang="en-US" dirty="0"/>
              <a:t> A source account can be an individual account or an organization in AWS Organizations. </a:t>
            </a:r>
          </a:p>
          <a:p>
            <a:r>
              <a:rPr lang="en-US" dirty="0"/>
              <a:t>You can provide source accounts individually or you can retrieve them through AWS Organizations.</a:t>
            </a:r>
          </a:p>
        </p:txBody>
      </p:sp>
    </p:spTree>
    <p:extLst>
      <p:ext uri="{BB962C8B-B14F-4D97-AF65-F5344CB8AC3E}">
        <p14:creationId xmlns:p14="http://schemas.microsoft.com/office/powerpoint/2010/main" val="1351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A61C-932B-4745-97CF-233D890558BF}"/>
              </a:ext>
            </a:extLst>
          </p:cNvPr>
          <p:cNvSpPr>
            <a:spLocks noGrp="1"/>
          </p:cNvSpPr>
          <p:nvPr>
            <p:ph type="title"/>
          </p:nvPr>
        </p:nvSpPr>
        <p:spPr/>
        <p:txBody>
          <a:bodyPr/>
          <a:lstStyle/>
          <a:p>
            <a:r>
              <a:rPr lang="en-US" dirty="0"/>
              <a:t>Source region</a:t>
            </a:r>
          </a:p>
        </p:txBody>
      </p:sp>
      <p:sp>
        <p:nvSpPr>
          <p:cNvPr id="3" name="Content Placeholder 2">
            <a:extLst>
              <a:ext uri="{FF2B5EF4-FFF2-40B4-BE49-F238E27FC236}">
                <a16:creationId xmlns:a16="http://schemas.microsoft.com/office/drawing/2014/main" id="{3C117211-20C5-4770-8F70-51C384F703A2}"/>
              </a:ext>
            </a:extLst>
          </p:cNvPr>
          <p:cNvSpPr>
            <a:spLocks noGrp="1"/>
          </p:cNvSpPr>
          <p:nvPr>
            <p:ph idx="1"/>
          </p:nvPr>
        </p:nvSpPr>
        <p:spPr/>
        <p:txBody>
          <a:bodyPr/>
          <a:lstStyle/>
          <a:p>
            <a:r>
              <a:rPr lang="en-US" dirty="0"/>
              <a:t>AWS region from which you want to aggregate AWS Config configuration and compliance data.</a:t>
            </a:r>
          </a:p>
        </p:txBody>
      </p:sp>
    </p:spTree>
    <p:extLst>
      <p:ext uri="{BB962C8B-B14F-4D97-AF65-F5344CB8AC3E}">
        <p14:creationId xmlns:p14="http://schemas.microsoft.com/office/powerpoint/2010/main" val="213262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480F-D0DC-42BE-9B2A-F7046A9FD336}"/>
              </a:ext>
            </a:extLst>
          </p:cNvPr>
          <p:cNvSpPr>
            <a:spLocks noGrp="1"/>
          </p:cNvSpPr>
          <p:nvPr>
            <p:ph type="title"/>
          </p:nvPr>
        </p:nvSpPr>
        <p:spPr/>
        <p:txBody>
          <a:bodyPr/>
          <a:lstStyle/>
          <a:p>
            <a:r>
              <a:rPr lang="en-US" dirty="0"/>
              <a:t>Aggregator</a:t>
            </a:r>
          </a:p>
        </p:txBody>
      </p:sp>
      <p:sp>
        <p:nvSpPr>
          <p:cNvPr id="3" name="Content Placeholder 2">
            <a:extLst>
              <a:ext uri="{FF2B5EF4-FFF2-40B4-BE49-F238E27FC236}">
                <a16:creationId xmlns:a16="http://schemas.microsoft.com/office/drawing/2014/main" id="{D585F7AE-8547-4A8F-B389-DEBF7C288A44}"/>
              </a:ext>
            </a:extLst>
          </p:cNvPr>
          <p:cNvSpPr>
            <a:spLocks noGrp="1"/>
          </p:cNvSpPr>
          <p:nvPr>
            <p:ph idx="1"/>
          </p:nvPr>
        </p:nvSpPr>
        <p:spPr/>
        <p:txBody>
          <a:bodyPr>
            <a:noAutofit/>
          </a:bodyPr>
          <a:lstStyle/>
          <a:p>
            <a:r>
              <a:rPr lang="en-US" sz="2000" dirty="0"/>
              <a:t>An aggregator is a resource type in AWS Config that collects AWS Config configuration and compliance data from multiple source accounts and regions.</a:t>
            </a:r>
          </a:p>
          <a:p>
            <a:r>
              <a:rPr lang="en-US" sz="2000" b="0" i="0" u="none" strike="noStrike" baseline="0" dirty="0"/>
              <a:t>Aggregator can collect AWS Config configuration and compliance data from the following:</a:t>
            </a:r>
          </a:p>
          <a:p>
            <a:pPr lvl="1"/>
            <a:r>
              <a:rPr lang="en-US" sz="1800" b="0" i="0" u="none" strike="noStrike" baseline="0" dirty="0"/>
              <a:t>Multiple accounts and multiple regions.</a:t>
            </a:r>
          </a:p>
          <a:p>
            <a:pPr lvl="1"/>
            <a:r>
              <a:rPr lang="en-US" sz="1800" b="0" i="0" u="none" strike="noStrike" baseline="0" dirty="0"/>
              <a:t>Single account and multiple regions.</a:t>
            </a:r>
          </a:p>
          <a:p>
            <a:pPr lvl="1"/>
            <a:r>
              <a:rPr lang="en-US" sz="1800" b="0" i="0" u="none" strike="noStrike" baseline="0" dirty="0"/>
              <a:t>An organization in AWS Organizations and all the accounts in that organization which have AWS Config enabled</a:t>
            </a:r>
            <a:r>
              <a:rPr lang="en-US" sz="2000" b="0" i="0" u="none" strike="noStrike" baseline="0" dirty="0"/>
              <a:t>.</a:t>
            </a:r>
          </a:p>
          <a:p>
            <a:r>
              <a:rPr lang="en-US" sz="2000" dirty="0"/>
              <a:t>Create aggregator in the region where you want to see the aggregated AWS Config configuration and compliance data.</a:t>
            </a:r>
          </a:p>
        </p:txBody>
      </p:sp>
    </p:spTree>
    <p:extLst>
      <p:ext uri="{BB962C8B-B14F-4D97-AF65-F5344CB8AC3E}">
        <p14:creationId xmlns:p14="http://schemas.microsoft.com/office/powerpoint/2010/main" val="271287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4649-85D6-4967-ABBF-CAA4F7A39451}"/>
              </a:ext>
            </a:extLst>
          </p:cNvPr>
          <p:cNvSpPr>
            <a:spLocks noGrp="1"/>
          </p:cNvSpPr>
          <p:nvPr>
            <p:ph type="title"/>
          </p:nvPr>
        </p:nvSpPr>
        <p:spPr/>
        <p:txBody>
          <a:bodyPr/>
          <a:lstStyle/>
          <a:p>
            <a:r>
              <a:rPr lang="en-US" dirty="0"/>
              <a:t>Aggregator account</a:t>
            </a:r>
          </a:p>
        </p:txBody>
      </p:sp>
      <p:sp>
        <p:nvSpPr>
          <p:cNvPr id="3" name="Content Placeholder 2">
            <a:extLst>
              <a:ext uri="{FF2B5EF4-FFF2-40B4-BE49-F238E27FC236}">
                <a16:creationId xmlns:a16="http://schemas.microsoft.com/office/drawing/2014/main" id="{09F85FFD-552C-4C09-95AF-A0DD6C4FD02D}"/>
              </a:ext>
            </a:extLst>
          </p:cNvPr>
          <p:cNvSpPr>
            <a:spLocks noGrp="1"/>
          </p:cNvSpPr>
          <p:nvPr>
            <p:ph idx="1"/>
          </p:nvPr>
        </p:nvSpPr>
        <p:spPr/>
        <p:txBody>
          <a:bodyPr/>
          <a:lstStyle/>
          <a:p>
            <a:r>
              <a:rPr lang="en-US" dirty="0"/>
              <a:t>An account where you create an aggregator.</a:t>
            </a:r>
          </a:p>
        </p:txBody>
      </p:sp>
    </p:spTree>
    <p:extLst>
      <p:ext uri="{BB962C8B-B14F-4D97-AF65-F5344CB8AC3E}">
        <p14:creationId xmlns:p14="http://schemas.microsoft.com/office/powerpoint/2010/main" val="357903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21EC6-B98B-48AF-B282-AF2CB8AAFF4C}"/>
              </a:ext>
            </a:extLst>
          </p:cNvPr>
          <p:cNvSpPr>
            <a:spLocks noGrp="1"/>
          </p:cNvSpPr>
          <p:nvPr>
            <p:ph idx="1"/>
          </p:nvPr>
        </p:nvSpPr>
        <p:spPr>
          <a:xfrm>
            <a:off x="1218883" y="1219200"/>
            <a:ext cx="9751060" cy="4851400"/>
          </a:xfrm>
        </p:spPr>
        <p:txBody>
          <a:bodyPr>
            <a:normAutofit lnSpcReduction="10000"/>
          </a:bodyPr>
          <a:lstStyle/>
          <a:p>
            <a:pPr marL="0" indent="0">
              <a:buNone/>
            </a:pPr>
            <a:r>
              <a:rPr lang="en-US" dirty="0"/>
              <a:t>With AWS Config, you can do the following:</a:t>
            </a:r>
          </a:p>
          <a:p>
            <a:r>
              <a:rPr lang="en-US" dirty="0"/>
              <a:t> Evaluate your AWS resource configurations for desired settings.</a:t>
            </a:r>
          </a:p>
          <a:p>
            <a:r>
              <a:rPr lang="en-US" dirty="0"/>
              <a:t> Get a snapshot of the current configurations of the supported resources that are associated with your AWS account.</a:t>
            </a:r>
          </a:p>
          <a:p>
            <a:r>
              <a:rPr lang="en-US" dirty="0"/>
              <a:t> Retrieve configurations of one or more resources that exist in your account.</a:t>
            </a:r>
          </a:p>
          <a:p>
            <a:r>
              <a:rPr lang="en-US" dirty="0"/>
              <a:t> Retrieve historical configurations of one or more resources.</a:t>
            </a:r>
          </a:p>
          <a:p>
            <a:r>
              <a:rPr lang="en-US" dirty="0"/>
              <a:t>Receive a notification whenever a resource is created, modified, or deleted.</a:t>
            </a:r>
          </a:p>
          <a:p>
            <a:r>
              <a:rPr lang="en-US" dirty="0"/>
              <a:t> View relationships between resources. For example, you might want to find all resources that use a particular security group.</a:t>
            </a:r>
          </a:p>
        </p:txBody>
      </p:sp>
    </p:spTree>
    <p:extLst>
      <p:ext uri="{BB962C8B-B14F-4D97-AF65-F5344CB8AC3E}">
        <p14:creationId xmlns:p14="http://schemas.microsoft.com/office/powerpoint/2010/main" val="277321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1BE0-1758-4FF0-85DA-9C6E10F8CECF}"/>
              </a:ext>
            </a:extLst>
          </p:cNvPr>
          <p:cNvSpPr>
            <a:spLocks noGrp="1"/>
          </p:cNvSpPr>
          <p:nvPr>
            <p:ph type="title"/>
          </p:nvPr>
        </p:nvSpPr>
        <p:spPr/>
        <p:txBody>
          <a:bodyPr/>
          <a:lstStyle/>
          <a:p>
            <a:r>
              <a:rPr lang="en-US" dirty="0"/>
              <a:t>How AWS Config works</a:t>
            </a:r>
          </a:p>
        </p:txBody>
      </p:sp>
      <p:sp>
        <p:nvSpPr>
          <p:cNvPr id="3" name="Text Placeholder 2">
            <a:extLst>
              <a:ext uri="{FF2B5EF4-FFF2-40B4-BE49-F238E27FC236}">
                <a16:creationId xmlns:a16="http://schemas.microsoft.com/office/drawing/2014/main" id="{9735A992-65CF-45E4-A214-C0D6CD998B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16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6CFC-7229-4642-826F-042744728F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64B086-5F10-4D42-B9E8-9534D0122272}"/>
              </a:ext>
            </a:extLst>
          </p:cNvPr>
          <p:cNvSpPr>
            <a:spLocks noGrp="1"/>
          </p:cNvSpPr>
          <p:nvPr>
            <p:ph idx="1"/>
          </p:nvPr>
        </p:nvSpPr>
        <p:spPr/>
        <p:txBody>
          <a:bodyPr>
            <a:normAutofit/>
          </a:bodyPr>
          <a:lstStyle/>
          <a:p>
            <a:r>
              <a:rPr lang="en-US" dirty="0"/>
              <a:t>When you turn on AWS Config, it first discovers the supported AWS resources that exist in your account and generates a configuration item for each resource.</a:t>
            </a:r>
          </a:p>
          <a:p>
            <a:r>
              <a:rPr lang="en-US" dirty="0"/>
              <a:t>AWS Config also generates configuration items when the configuration of a resource changes, and it maintains historical records of the configuration items of your resources from the time you start the configuration recorder.</a:t>
            </a:r>
          </a:p>
          <a:p>
            <a:r>
              <a:rPr lang="en-US" dirty="0"/>
              <a:t>AWS Config examines the resource configurations periodically and generates configuration items for the configurations that have changed.</a:t>
            </a:r>
          </a:p>
        </p:txBody>
      </p:sp>
    </p:spTree>
    <p:extLst>
      <p:ext uri="{BB962C8B-B14F-4D97-AF65-F5344CB8AC3E}">
        <p14:creationId xmlns:p14="http://schemas.microsoft.com/office/powerpoint/2010/main" val="21792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0CDD-C2EA-4B2C-9F9F-30F01419578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5C4AB6-1BA0-440C-8C71-C792B7242673}"/>
              </a:ext>
            </a:extLst>
          </p:cNvPr>
          <p:cNvSpPr>
            <a:spLocks noGrp="1"/>
          </p:cNvSpPr>
          <p:nvPr>
            <p:ph idx="1"/>
          </p:nvPr>
        </p:nvSpPr>
        <p:spPr/>
        <p:txBody>
          <a:bodyPr>
            <a:normAutofit/>
          </a:bodyPr>
          <a:lstStyle/>
          <a:p>
            <a:r>
              <a:rPr lang="en-US" dirty="0"/>
              <a:t>If you are using AWS Config rules, AWS Config continuously evaluates your AWS resource configurations for desired settings. </a:t>
            </a:r>
          </a:p>
          <a:p>
            <a:r>
              <a:rPr lang="en-US" dirty="0"/>
              <a:t>Depending on the rule, AWS Config will evaluate your resources either in response to configuration changes or periodically.</a:t>
            </a:r>
          </a:p>
          <a:p>
            <a:r>
              <a:rPr lang="en-US" dirty="0"/>
              <a:t>Each rule is associated with an AWS Lambda function, which contains the evaluation logic for the rule. When AWS Config evaluates your resources, it invokes the rule's AWS Lambda function. The function returns the compliance status of the evaluated resources. If a resource violates the conditions of a rule, AWS Config flags the resource and the rule as noncompliant.</a:t>
            </a:r>
          </a:p>
          <a:p>
            <a:endParaRPr lang="en-US" dirty="0"/>
          </a:p>
        </p:txBody>
      </p:sp>
    </p:spTree>
    <p:extLst>
      <p:ext uri="{BB962C8B-B14F-4D97-AF65-F5344CB8AC3E}">
        <p14:creationId xmlns:p14="http://schemas.microsoft.com/office/powerpoint/2010/main" val="40989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BFC7-585A-4E3F-8455-941ECD1F6C7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79634EB-FB4C-4DBB-A063-398E3140111F}"/>
              </a:ext>
            </a:extLst>
          </p:cNvPr>
          <p:cNvSpPr>
            <a:spLocks noGrp="1"/>
          </p:cNvSpPr>
          <p:nvPr>
            <p:ph idx="1"/>
          </p:nvPr>
        </p:nvSpPr>
        <p:spPr/>
        <p:txBody>
          <a:bodyPr/>
          <a:lstStyle/>
          <a:p>
            <a:r>
              <a:rPr lang="en-US" sz="1800" b="0" i="0" u="none" strike="noStrike" baseline="0" dirty="0">
                <a:latin typeface="AmazonEmber-Regular"/>
              </a:rPr>
              <a:t>AWS Config can deliver configuration items through the following channels:</a:t>
            </a:r>
          </a:p>
          <a:p>
            <a:pPr lvl="1"/>
            <a:r>
              <a:rPr lang="en-US" dirty="0">
                <a:latin typeface="AmazonEmber-Regular"/>
              </a:rPr>
              <a:t>S3 bucket: AWS Config tracks changes in the configuration of your AWS resources, and it regularly sends updated configuration details to an Amazon S3 bucket that you specify. </a:t>
            </a:r>
          </a:p>
          <a:p>
            <a:pPr lvl="1"/>
            <a:r>
              <a:rPr lang="en-US" dirty="0">
                <a:latin typeface="AmazonEmber-Regular"/>
              </a:rPr>
              <a:t>SNS topic: You can configure AWS Config to stream configuration changes and notifications to an Amazon SNS topic.</a:t>
            </a:r>
            <a:endParaRPr lang="en-US" dirty="0"/>
          </a:p>
        </p:txBody>
      </p:sp>
    </p:spTree>
    <p:extLst>
      <p:ext uri="{BB962C8B-B14F-4D97-AF65-F5344CB8AC3E}">
        <p14:creationId xmlns:p14="http://schemas.microsoft.com/office/powerpoint/2010/main" val="276976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36D8E0-12D8-434E-A8F7-F42BCFD61C81}"/>
              </a:ext>
            </a:extLst>
          </p:cNvPr>
          <p:cNvSpPr>
            <a:spLocks noGrp="1"/>
          </p:cNvSpPr>
          <p:nvPr>
            <p:ph type="title"/>
          </p:nvPr>
        </p:nvSpPr>
        <p:spPr/>
        <p:txBody>
          <a:bodyPr/>
          <a:lstStyle/>
          <a:p>
            <a:r>
              <a:rPr lang="en-US" dirty="0"/>
              <a:t>USE CASES</a:t>
            </a:r>
          </a:p>
        </p:txBody>
      </p:sp>
      <p:sp>
        <p:nvSpPr>
          <p:cNvPr id="5" name="Text Placeholder 4">
            <a:extLst>
              <a:ext uri="{FF2B5EF4-FFF2-40B4-BE49-F238E27FC236}">
                <a16:creationId xmlns:a16="http://schemas.microsoft.com/office/drawing/2014/main" id="{7BC6C567-750E-4127-A4D6-4F4BAD3D19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649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5364-7460-4E6E-8486-98960778CB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4A81C2-137C-4088-848A-E3280CF49B49}"/>
              </a:ext>
            </a:extLst>
          </p:cNvPr>
          <p:cNvSpPr>
            <a:spLocks noGrp="1"/>
          </p:cNvSpPr>
          <p:nvPr>
            <p:ph idx="1"/>
          </p:nvPr>
        </p:nvSpPr>
        <p:spPr/>
        <p:txBody>
          <a:bodyPr/>
          <a:lstStyle/>
          <a:p>
            <a:r>
              <a:rPr lang="en-US" dirty="0"/>
              <a:t>When you run your applications on AWS, you usually use AWS resources, which you must create and manage collectively.</a:t>
            </a:r>
          </a:p>
          <a:p>
            <a:r>
              <a:rPr lang="en-US" dirty="0"/>
              <a:t> As the demand for your application keeps growing, so does your need to keep track of your AWS resources.</a:t>
            </a:r>
          </a:p>
          <a:p>
            <a:r>
              <a:rPr lang="en-US" dirty="0"/>
              <a:t> AWS Config is designed to help you oversee your application resources</a:t>
            </a:r>
          </a:p>
        </p:txBody>
      </p:sp>
    </p:spTree>
    <p:extLst>
      <p:ext uri="{BB962C8B-B14F-4D97-AF65-F5344CB8AC3E}">
        <p14:creationId xmlns:p14="http://schemas.microsoft.com/office/powerpoint/2010/main" val="425353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712D61-D75F-4CA7-9C39-0BD7AD98E85A}"/>
              </a:ext>
            </a:extLst>
          </p:cNvPr>
          <p:cNvSpPr>
            <a:spLocks noGrp="1"/>
          </p:cNvSpPr>
          <p:nvPr>
            <p:ph type="title"/>
          </p:nvPr>
        </p:nvSpPr>
        <p:spPr/>
        <p:txBody>
          <a:bodyPr/>
          <a:lstStyle/>
          <a:p>
            <a:r>
              <a:rPr lang="en-US" dirty="0"/>
              <a:t>Discovery</a:t>
            </a:r>
          </a:p>
        </p:txBody>
      </p:sp>
      <p:sp>
        <p:nvSpPr>
          <p:cNvPr id="5" name="Content Placeholder 4">
            <a:extLst>
              <a:ext uri="{FF2B5EF4-FFF2-40B4-BE49-F238E27FC236}">
                <a16:creationId xmlns:a16="http://schemas.microsoft.com/office/drawing/2014/main" id="{14B5A32D-2CAC-4BDA-802F-BEC819F1D0C4}"/>
              </a:ext>
            </a:extLst>
          </p:cNvPr>
          <p:cNvSpPr>
            <a:spLocks noGrp="1"/>
          </p:cNvSpPr>
          <p:nvPr>
            <p:ph idx="1"/>
          </p:nvPr>
        </p:nvSpPr>
        <p:spPr/>
        <p:txBody>
          <a:bodyPr/>
          <a:lstStyle/>
          <a:p>
            <a:r>
              <a:rPr lang="en-US" dirty="0"/>
              <a:t>AWS Config will discover resources that exist in your account, record their current configuration, and capture any changes to these configurations. </a:t>
            </a:r>
          </a:p>
          <a:p>
            <a:r>
              <a:rPr lang="en-US" dirty="0"/>
              <a:t>Config will also retain configuration details for resources that have been deleted.</a:t>
            </a:r>
          </a:p>
          <a:p>
            <a:r>
              <a:rPr lang="en-US" dirty="0"/>
              <a:t> A comprehensive snapshot of all resources and their configuration attributes provides a complete inventory of resources in your account.</a:t>
            </a:r>
          </a:p>
        </p:txBody>
      </p:sp>
    </p:spTree>
    <p:extLst>
      <p:ext uri="{BB962C8B-B14F-4D97-AF65-F5344CB8AC3E}">
        <p14:creationId xmlns:p14="http://schemas.microsoft.com/office/powerpoint/2010/main" val="25381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E190-1875-482C-A3BE-3DAC364802C7}"/>
              </a:ext>
            </a:extLst>
          </p:cNvPr>
          <p:cNvSpPr>
            <a:spLocks noGrp="1"/>
          </p:cNvSpPr>
          <p:nvPr>
            <p:ph type="title"/>
          </p:nvPr>
        </p:nvSpPr>
        <p:spPr/>
        <p:txBody>
          <a:bodyPr/>
          <a:lstStyle/>
          <a:p>
            <a:r>
              <a:rPr lang="en-US" dirty="0"/>
              <a:t>Resource Administration</a:t>
            </a:r>
          </a:p>
        </p:txBody>
      </p:sp>
      <p:sp>
        <p:nvSpPr>
          <p:cNvPr id="3" name="Content Placeholder 2">
            <a:extLst>
              <a:ext uri="{FF2B5EF4-FFF2-40B4-BE49-F238E27FC236}">
                <a16:creationId xmlns:a16="http://schemas.microsoft.com/office/drawing/2014/main" id="{3979F96A-3D7A-485B-8359-79B62D0B98F8}"/>
              </a:ext>
            </a:extLst>
          </p:cNvPr>
          <p:cNvSpPr>
            <a:spLocks noGrp="1"/>
          </p:cNvSpPr>
          <p:nvPr>
            <p:ph idx="1"/>
          </p:nvPr>
        </p:nvSpPr>
        <p:spPr/>
        <p:txBody>
          <a:bodyPr>
            <a:normAutofit fontScale="92500" lnSpcReduction="20000"/>
          </a:bodyPr>
          <a:lstStyle/>
          <a:p>
            <a:r>
              <a:rPr lang="en-US" dirty="0"/>
              <a:t>To exercise better governance over your resource configurations and to detect resource misconfigurations, you need fine-grained visibility into what resources exist and how these resources are configured at any time. </a:t>
            </a:r>
          </a:p>
          <a:p>
            <a:r>
              <a:rPr lang="en-US" dirty="0"/>
              <a:t>You can use AWS Config to notify you whenever resources are created, modified, or deleted without having to monitor these changes by polling the calls made to each resource.</a:t>
            </a:r>
          </a:p>
          <a:p>
            <a:r>
              <a:rPr lang="en-US" dirty="0"/>
              <a:t>You can use AWS Config rules to evaluate the configuration settings of your AWS resources. </a:t>
            </a:r>
          </a:p>
          <a:p>
            <a:r>
              <a:rPr lang="en-US" dirty="0"/>
              <a:t>When AWS Config detects that a resource violates the conditions in one of your rules, AWS Config flags the resource as noncompliant and sends a notification.</a:t>
            </a:r>
          </a:p>
          <a:p>
            <a:r>
              <a:rPr lang="en-US" dirty="0"/>
              <a:t> AWS Config continuously evaluates your resources as they are created, changed, or deleted.</a:t>
            </a:r>
          </a:p>
        </p:txBody>
      </p:sp>
    </p:spTree>
    <p:extLst>
      <p:ext uri="{BB962C8B-B14F-4D97-AF65-F5344CB8AC3E}">
        <p14:creationId xmlns:p14="http://schemas.microsoft.com/office/powerpoint/2010/main" val="100888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0121-FB3A-456F-89A2-60C8C924D60D}"/>
              </a:ext>
            </a:extLst>
          </p:cNvPr>
          <p:cNvSpPr>
            <a:spLocks noGrp="1"/>
          </p:cNvSpPr>
          <p:nvPr>
            <p:ph type="title"/>
          </p:nvPr>
        </p:nvSpPr>
        <p:spPr/>
        <p:txBody>
          <a:bodyPr/>
          <a:lstStyle/>
          <a:p>
            <a:r>
              <a:rPr lang="en-US" dirty="0"/>
              <a:t>Auditing and Compliance</a:t>
            </a:r>
          </a:p>
        </p:txBody>
      </p:sp>
      <p:sp>
        <p:nvSpPr>
          <p:cNvPr id="3" name="Content Placeholder 2">
            <a:extLst>
              <a:ext uri="{FF2B5EF4-FFF2-40B4-BE49-F238E27FC236}">
                <a16:creationId xmlns:a16="http://schemas.microsoft.com/office/drawing/2014/main" id="{72E3AFF3-530E-483A-BC1A-5C0BB0EDA30A}"/>
              </a:ext>
            </a:extLst>
          </p:cNvPr>
          <p:cNvSpPr>
            <a:spLocks noGrp="1"/>
          </p:cNvSpPr>
          <p:nvPr>
            <p:ph idx="1"/>
          </p:nvPr>
        </p:nvSpPr>
        <p:spPr/>
        <p:txBody>
          <a:bodyPr>
            <a:normAutofit/>
          </a:bodyPr>
          <a:lstStyle/>
          <a:p>
            <a:pPr algn="l"/>
            <a:r>
              <a:rPr lang="en-US" sz="2000" b="0" i="0" u="none" strike="noStrike" baseline="0" dirty="0"/>
              <a:t>You might be working with data that requires frequent audits to ensure compliance with internal policies and best practices. To demonstrate compliance, you need access to the historical configurations of your resources. This information is provided by AWS Config.</a:t>
            </a:r>
            <a:endParaRPr lang="en-US" sz="2000" dirty="0"/>
          </a:p>
        </p:txBody>
      </p:sp>
    </p:spTree>
    <p:extLst>
      <p:ext uri="{BB962C8B-B14F-4D97-AF65-F5344CB8AC3E}">
        <p14:creationId xmlns:p14="http://schemas.microsoft.com/office/powerpoint/2010/main" val="24654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CAFA-FBA2-4C0B-ABBD-117E7F8B6533}"/>
              </a:ext>
            </a:extLst>
          </p:cNvPr>
          <p:cNvSpPr>
            <a:spLocks noGrp="1"/>
          </p:cNvSpPr>
          <p:nvPr>
            <p:ph type="title"/>
          </p:nvPr>
        </p:nvSpPr>
        <p:spPr/>
        <p:txBody>
          <a:bodyPr/>
          <a:lstStyle/>
          <a:p>
            <a:r>
              <a:rPr lang="en-US" dirty="0"/>
              <a:t>Managing and Troubleshooting Configuration</a:t>
            </a:r>
            <a:br>
              <a:rPr lang="en-US" dirty="0"/>
            </a:br>
            <a:r>
              <a:rPr lang="en-US" dirty="0"/>
              <a:t>Changes</a:t>
            </a:r>
          </a:p>
        </p:txBody>
      </p:sp>
      <p:sp>
        <p:nvSpPr>
          <p:cNvPr id="3" name="Content Placeholder 2">
            <a:extLst>
              <a:ext uri="{FF2B5EF4-FFF2-40B4-BE49-F238E27FC236}">
                <a16:creationId xmlns:a16="http://schemas.microsoft.com/office/drawing/2014/main" id="{2CB246E4-3A13-4DCD-B0AD-98D96ABDEE60}"/>
              </a:ext>
            </a:extLst>
          </p:cNvPr>
          <p:cNvSpPr>
            <a:spLocks noGrp="1"/>
          </p:cNvSpPr>
          <p:nvPr>
            <p:ph idx="1"/>
          </p:nvPr>
        </p:nvSpPr>
        <p:spPr/>
        <p:txBody>
          <a:bodyPr>
            <a:normAutofit/>
          </a:bodyPr>
          <a:lstStyle/>
          <a:p>
            <a:r>
              <a:rPr lang="en-US" dirty="0"/>
              <a:t>When you use multiple AWS resources that depend on one another, a change in the configuration of one resource might have unintended consequences on related resources.</a:t>
            </a:r>
          </a:p>
          <a:p>
            <a:r>
              <a:rPr lang="en-US" dirty="0"/>
              <a:t> With AWS Config, you can view how the resource you intend to modify is related to other resources and assess the impact of your change.</a:t>
            </a:r>
          </a:p>
          <a:p>
            <a:r>
              <a:rPr lang="en-US" dirty="0"/>
              <a:t>You can also use the historical configurations of your resources provided by AWS Config to troubleshoot issues and to access the last known good configuration of a problem resource.</a:t>
            </a:r>
          </a:p>
        </p:txBody>
      </p:sp>
    </p:spTree>
    <p:extLst>
      <p:ext uri="{BB962C8B-B14F-4D97-AF65-F5344CB8AC3E}">
        <p14:creationId xmlns:p14="http://schemas.microsoft.com/office/powerpoint/2010/main" val="36673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AWS Config</a:t>
            </a:r>
          </a:p>
        </p:txBody>
      </p:sp>
      <p:sp>
        <p:nvSpPr>
          <p:cNvPr id="14" name="Content Placeholder 13"/>
          <p:cNvSpPr>
            <a:spLocks noGrp="1"/>
          </p:cNvSpPr>
          <p:nvPr>
            <p:ph idx="1"/>
          </p:nvPr>
        </p:nvSpPr>
        <p:spPr/>
        <p:txBody>
          <a:bodyPr>
            <a:normAutofit lnSpcReduction="10000"/>
          </a:bodyPr>
          <a:lstStyle/>
          <a:p>
            <a:r>
              <a:rPr lang="en-US" dirty="0"/>
              <a:t>Enables you to assess, audit, and evaluate the configurations of your AWS resources. </a:t>
            </a:r>
          </a:p>
          <a:p>
            <a:r>
              <a:rPr lang="en-US" dirty="0"/>
              <a:t>Continuously monitors and records your AWS resource configurations and allows you to automate the evaluation of recorded configurations against desired configurations. </a:t>
            </a:r>
          </a:p>
          <a:p>
            <a:r>
              <a:rPr lang="en-US" dirty="0"/>
              <a:t>You can review changes in configurations and relationships between AWS resources, view detailed resource configuration histories, and determine your overall compliance against the configurations specified in your internal guidelines.</a:t>
            </a:r>
          </a:p>
          <a:p>
            <a:r>
              <a:rPr lang="en-US" dirty="0"/>
              <a:t> This enables you to simplify compliance auditing, security analysis, change management, and operational troubleshooting.</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4883-D396-4A73-8BFA-07EF50F54CB8}"/>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75182399-59F3-4644-A237-04B6AB22DD7B}"/>
              </a:ext>
            </a:extLst>
          </p:cNvPr>
          <p:cNvSpPr>
            <a:spLocks noGrp="1"/>
          </p:cNvSpPr>
          <p:nvPr>
            <p:ph idx="1"/>
          </p:nvPr>
        </p:nvSpPr>
        <p:spPr/>
        <p:txBody>
          <a:bodyPr>
            <a:normAutofit fontScale="92500"/>
          </a:bodyPr>
          <a:lstStyle/>
          <a:p>
            <a:r>
              <a:rPr lang="en-US" dirty="0"/>
              <a:t>To analyze potential security weaknesses, you need detailed historical information about your AWS resource configurations, such as the AWS Identity and Access Management (IAM) permissions that are granted to your users, or the Amazon EC2 security group rules that control access to your resources.</a:t>
            </a:r>
          </a:p>
          <a:p>
            <a:r>
              <a:rPr lang="en-US" dirty="0"/>
              <a:t>You can use AWS Config to view the IAM policy that was assigned to an IAM user, group, or role at any time in which AWS Config was recording. </a:t>
            </a:r>
          </a:p>
          <a:p>
            <a:r>
              <a:rPr lang="en-US" dirty="0"/>
              <a:t>You can also use AWS Config to view the configuration of your EC2 security groups, including the port rules that were open at a specific time. </a:t>
            </a:r>
          </a:p>
          <a:p>
            <a:r>
              <a:rPr lang="en-US" dirty="0"/>
              <a:t>This information can help you determine whether a security group blocked incoming TCP traffic to a specific port.</a:t>
            </a:r>
          </a:p>
        </p:txBody>
      </p:sp>
    </p:spTree>
    <p:extLst>
      <p:ext uri="{BB962C8B-B14F-4D97-AF65-F5344CB8AC3E}">
        <p14:creationId xmlns:p14="http://schemas.microsoft.com/office/powerpoint/2010/main" val="123484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AE88-4FFC-4496-B191-E5D55D49F22F}"/>
              </a:ext>
            </a:extLst>
          </p:cNvPr>
          <p:cNvSpPr>
            <a:spLocks noGrp="1"/>
          </p:cNvSpPr>
          <p:nvPr>
            <p:ph type="title"/>
          </p:nvPr>
        </p:nvSpPr>
        <p:spPr/>
        <p:txBody>
          <a:bodyPr/>
          <a:lstStyle/>
          <a:p>
            <a:r>
              <a:rPr lang="en-US" dirty="0"/>
              <a:t>Change management</a:t>
            </a:r>
          </a:p>
        </p:txBody>
      </p:sp>
      <p:sp>
        <p:nvSpPr>
          <p:cNvPr id="3" name="Content Placeholder 2">
            <a:extLst>
              <a:ext uri="{FF2B5EF4-FFF2-40B4-BE49-F238E27FC236}">
                <a16:creationId xmlns:a16="http://schemas.microsoft.com/office/drawing/2014/main" id="{76036211-50C2-4E9D-8E39-4E7B495B9146}"/>
              </a:ext>
            </a:extLst>
          </p:cNvPr>
          <p:cNvSpPr>
            <a:spLocks noGrp="1"/>
          </p:cNvSpPr>
          <p:nvPr>
            <p:ph idx="1"/>
          </p:nvPr>
        </p:nvSpPr>
        <p:spPr/>
        <p:txBody>
          <a:bodyPr/>
          <a:lstStyle/>
          <a:p>
            <a:r>
              <a:rPr lang="en-US" dirty="0"/>
              <a:t>When your resources are created, updated, or deleted, AWS Config streams these configuration changes to Amazon Simple Notification Service (SNS), so that you are notified of all the configuration changes.</a:t>
            </a:r>
          </a:p>
          <a:p>
            <a:r>
              <a:rPr lang="en-US" dirty="0"/>
              <a:t> AWS Config represents relationships between resources so that you can assess how a change to one resource may impact other resources.</a:t>
            </a:r>
          </a:p>
        </p:txBody>
      </p:sp>
    </p:spTree>
    <p:extLst>
      <p:ext uri="{BB962C8B-B14F-4D97-AF65-F5344CB8AC3E}">
        <p14:creationId xmlns:p14="http://schemas.microsoft.com/office/powerpoint/2010/main" val="122018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8611-D201-4A7D-9562-634037FE85F4}"/>
              </a:ext>
            </a:extLst>
          </p:cNvPr>
          <p:cNvSpPr>
            <a:spLocks noGrp="1"/>
          </p:cNvSpPr>
          <p:nvPr>
            <p:ph type="title"/>
          </p:nvPr>
        </p:nvSpPr>
        <p:spPr/>
        <p:txBody>
          <a:bodyPr/>
          <a:lstStyle/>
          <a:p>
            <a:r>
              <a:rPr lang="en-US" dirty="0"/>
              <a:t>Continuous audit and compliance</a:t>
            </a:r>
          </a:p>
        </p:txBody>
      </p:sp>
      <p:sp>
        <p:nvSpPr>
          <p:cNvPr id="3" name="Content Placeholder 2">
            <a:extLst>
              <a:ext uri="{FF2B5EF4-FFF2-40B4-BE49-F238E27FC236}">
                <a16:creationId xmlns:a16="http://schemas.microsoft.com/office/drawing/2014/main" id="{D82AB54B-4256-43C3-A0E9-9C9B2B987AF6}"/>
              </a:ext>
            </a:extLst>
          </p:cNvPr>
          <p:cNvSpPr>
            <a:spLocks noGrp="1"/>
          </p:cNvSpPr>
          <p:nvPr>
            <p:ph idx="1"/>
          </p:nvPr>
        </p:nvSpPr>
        <p:spPr/>
        <p:txBody>
          <a:bodyPr/>
          <a:lstStyle/>
          <a:p>
            <a:r>
              <a:rPr lang="en-US" dirty="0"/>
              <a:t>AWS Config is designed to help you assess compliance with your internal policies and regulatory standards by providing you visibility into the configuration of your AWS resources as well as third-party resources, and evaluating resource configuration changes against your desired configurations on a continuous basis.</a:t>
            </a:r>
          </a:p>
        </p:txBody>
      </p:sp>
    </p:spTree>
    <p:extLst>
      <p:ext uri="{BB962C8B-B14F-4D97-AF65-F5344CB8AC3E}">
        <p14:creationId xmlns:p14="http://schemas.microsoft.com/office/powerpoint/2010/main" val="199677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F429-1705-4ED4-8399-FCC73DAA8CF1}"/>
              </a:ext>
            </a:extLst>
          </p:cNvPr>
          <p:cNvSpPr>
            <a:spLocks noGrp="1"/>
          </p:cNvSpPr>
          <p:nvPr>
            <p:ph type="title"/>
          </p:nvPr>
        </p:nvSpPr>
        <p:spPr/>
        <p:txBody>
          <a:bodyPr/>
          <a:lstStyle/>
          <a:p>
            <a:r>
              <a:rPr lang="en-US" dirty="0"/>
              <a:t>Compliance-as-code framework</a:t>
            </a:r>
          </a:p>
        </p:txBody>
      </p:sp>
      <p:sp>
        <p:nvSpPr>
          <p:cNvPr id="3" name="Content Placeholder 2">
            <a:extLst>
              <a:ext uri="{FF2B5EF4-FFF2-40B4-BE49-F238E27FC236}">
                <a16:creationId xmlns:a16="http://schemas.microsoft.com/office/drawing/2014/main" id="{7D2641D0-7E06-460D-B79C-4373E97A6A12}"/>
              </a:ext>
            </a:extLst>
          </p:cNvPr>
          <p:cNvSpPr>
            <a:spLocks noGrp="1"/>
          </p:cNvSpPr>
          <p:nvPr>
            <p:ph idx="1"/>
          </p:nvPr>
        </p:nvSpPr>
        <p:spPr/>
        <p:txBody>
          <a:bodyPr/>
          <a:lstStyle/>
          <a:p>
            <a:r>
              <a:rPr lang="en-US" dirty="0"/>
              <a:t>You can use AWS Config as your framework for creating and deploying governance and compliance rules across your AWS accounts and regions.</a:t>
            </a:r>
          </a:p>
          <a:p>
            <a:r>
              <a:rPr lang="en-US" dirty="0"/>
              <a:t> You can codify your compliance requirements as AWS Config rules and author remediation actions using AWS Systems Manager Automation documents and package them together within a conformance pack that can be easily deployed across an organization. </a:t>
            </a:r>
          </a:p>
          <a:p>
            <a:r>
              <a:rPr lang="en-US" dirty="0"/>
              <a:t>Therefore, using AWS Config, you can automate assessment of your resource configurations and resource changes to help you ensure continuous compliance and self-governance across your AWS infrastructure.</a:t>
            </a:r>
          </a:p>
        </p:txBody>
      </p:sp>
    </p:spTree>
    <p:extLst>
      <p:ext uri="{BB962C8B-B14F-4D97-AF65-F5344CB8AC3E}">
        <p14:creationId xmlns:p14="http://schemas.microsoft.com/office/powerpoint/2010/main" val="89902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E9A4-0842-4E9B-A9BE-42EEDD2D9B8D}"/>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55749B36-81AC-4282-8206-D2B9B54C7F11}"/>
              </a:ext>
            </a:extLst>
          </p:cNvPr>
          <p:cNvSpPr>
            <a:spLocks noGrp="1"/>
          </p:cNvSpPr>
          <p:nvPr>
            <p:ph idx="1"/>
          </p:nvPr>
        </p:nvSpPr>
        <p:spPr/>
        <p:txBody>
          <a:bodyPr/>
          <a:lstStyle/>
          <a:p>
            <a:r>
              <a:rPr lang="en-US" dirty="0"/>
              <a:t>Using AWS Config, you can quickly troubleshoot operational issues by identifying the recent configuration changes to your resources.</a:t>
            </a:r>
          </a:p>
        </p:txBody>
      </p:sp>
    </p:spTree>
    <p:extLst>
      <p:ext uri="{BB962C8B-B14F-4D97-AF65-F5344CB8AC3E}">
        <p14:creationId xmlns:p14="http://schemas.microsoft.com/office/powerpoint/2010/main" val="4261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E3-71D6-41B2-9BDF-0EB6E1400758}"/>
              </a:ext>
            </a:extLst>
          </p:cNvPr>
          <p:cNvSpPr>
            <a:spLocks noGrp="1"/>
          </p:cNvSpPr>
          <p:nvPr>
            <p:ph type="title"/>
          </p:nvPr>
        </p:nvSpPr>
        <p:spPr/>
        <p:txBody>
          <a:bodyPr/>
          <a:lstStyle/>
          <a:p>
            <a:r>
              <a:rPr lang="en-US" dirty="0"/>
              <a:t>Security analysis</a:t>
            </a:r>
          </a:p>
        </p:txBody>
      </p:sp>
      <p:sp>
        <p:nvSpPr>
          <p:cNvPr id="3" name="Content Placeholder 2">
            <a:extLst>
              <a:ext uri="{FF2B5EF4-FFF2-40B4-BE49-F238E27FC236}">
                <a16:creationId xmlns:a16="http://schemas.microsoft.com/office/drawing/2014/main" id="{6DBA6AEE-B510-4421-9FF0-26BAC4E5FFD5}"/>
              </a:ext>
            </a:extLst>
          </p:cNvPr>
          <p:cNvSpPr>
            <a:spLocks noGrp="1"/>
          </p:cNvSpPr>
          <p:nvPr>
            <p:ph idx="1"/>
          </p:nvPr>
        </p:nvSpPr>
        <p:spPr/>
        <p:txBody>
          <a:bodyPr/>
          <a:lstStyle/>
          <a:p>
            <a:r>
              <a:rPr lang="en-US" dirty="0"/>
              <a:t>Data from AWS Config enables you to continuously monitor the configurations of your resources and evaluate these configurations for potential security weaknesses. </a:t>
            </a:r>
          </a:p>
          <a:p>
            <a:r>
              <a:rPr lang="en-US" dirty="0"/>
              <a:t>Changes to your resource configurations can trigger Amazon Simple Notification Service (SNS) notifications, which can be sent to your security team to review and take action. </a:t>
            </a:r>
          </a:p>
          <a:p>
            <a:r>
              <a:rPr lang="en-US" dirty="0"/>
              <a:t>After a potential security event, Config enables you to review the configuration history of your resources and examine your security posture.</a:t>
            </a:r>
          </a:p>
        </p:txBody>
      </p:sp>
    </p:spTree>
    <p:extLst>
      <p:ext uri="{BB962C8B-B14F-4D97-AF65-F5344CB8AC3E}">
        <p14:creationId xmlns:p14="http://schemas.microsoft.com/office/powerpoint/2010/main" val="269838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B956-27CD-4597-9ED1-ED7BADACA33D}"/>
              </a:ext>
            </a:extLst>
          </p:cNvPr>
          <p:cNvSpPr>
            <a:spLocks noGrp="1"/>
          </p:cNvSpPr>
          <p:nvPr>
            <p:ph type="title"/>
          </p:nvPr>
        </p:nvSpPr>
        <p:spPr/>
        <p:txBody>
          <a:bodyPr/>
          <a:lstStyle/>
          <a:p>
            <a:r>
              <a:rPr lang="en-US" dirty="0"/>
              <a:t>Benefits</a:t>
            </a:r>
          </a:p>
        </p:txBody>
      </p:sp>
      <p:sp>
        <p:nvSpPr>
          <p:cNvPr id="3" name="Text Placeholder 2">
            <a:extLst>
              <a:ext uri="{FF2B5EF4-FFF2-40B4-BE49-F238E27FC236}">
                <a16:creationId xmlns:a16="http://schemas.microsoft.com/office/drawing/2014/main" id="{725FDBFA-1A7E-441B-8627-B81512C947B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6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E1DF-9B26-4789-BAC0-0D857D2104A7}"/>
              </a:ext>
            </a:extLst>
          </p:cNvPr>
          <p:cNvSpPr>
            <a:spLocks noGrp="1"/>
          </p:cNvSpPr>
          <p:nvPr>
            <p:ph type="title"/>
          </p:nvPr>
        </p:nvSpPr>
        <p:spPr/>
        <p:txBody>
          <a:bodyPr/>
          <a:lstStyle/>
          <a:p>
            <a:r>
              <a:rPr lang="en-US" dirty="0"/>
              <a:t>Continuous monitoring</a:t>
            </a:r>
          </a:p>
        </p:txBody>
      </p:sp>
      <p:sp>
        <p:nvSpPr>
          <p:cNvPr id="3" name="Content Placeholder 2">
            <a:extLst>
              <a:ext uri="{FF2B5EF4-FFF2-40B4-BE49-F238E27FC236}">
                <a16:creationId xmlns:a16="http://schemas.microsoft.com/office/drawing/2014/main" id="{8F89DA91-8661-465B-B902-35D4B3EBE8D9}"/>
              </a:ext>
            </a:extLst>
          </p:cNvPr>
          <p:cNvSpPr>
            <a:spLocks noGrp="1"/>
          </p:cNvSpPr>
          <p:nvPr>
            <p:ph idx="1"/>
          </p:nvPr>
        </p:nvSpPr>
        <p:spPr/>
        <p:txBody>
          <a:bodyPr/>
          <a:lstStyle/>
          <a:p>
            <a:r>
              <a:rPr lang="en-US" dirty="0"/>
              <a:t>With AWS Config, you are able to continuously monitor and record configuration changes of your AWS resources. </a:t>
            </a:r>
          </a:p>
          <a:p>
            <a:r>
              <a:rPr lang="en-US" dirty="0"/>
              <a:t>Config also enables you to inventory your AWS resources, the configurations of your AWS resources, as well as software configurations within EC2 instances at any point in time. </a:t>
            </a:r>
          </a:p>
          <a:p>
            <a:r>
              <a:rPr lang="en-US" dirty="0"/>
              <a:t>Once change from a previous state is detected, an Amazon Simple Notification Service (SNS) notification can be delivered for you to review and take action.</a:t>
            </a:r>
          </a:p>
        </p:txBody>
      </p:sp>
    </p:spTree>
    <p:extLst>
      <p:ext uri="{BB962C8B-B14F-4D97-AF65-F5344CB8AC3E}">
        <p14:creationId xmlns:p14="http://schemas.microsoft.com/office/powerpoint/2010/main" val="4865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4F-5F59-48D1-8E0F-B7B226D95E4B}"/>
              </a:ext>
            </a:extLst>
          </p:cNvPr>
          <p:cNvSpPr>
            <a:spLocks noGrp="1"/>
          </p:cNvSpPr>
          <p:nvPr>
            <p:ph type="title"/>
          </p:nvPr>
        </p:nvSpPr>
        <p:spPr/>
        <p:txBody>
          <a:bodyPr/>
          <a:lstStyle/>
          <a:p>
            <a:r>
              <a:rPr lang="en-US" dirty="0"/>
              <a:t>Continuous assessment</a:t>
            </a:r>
          </a:p>
        </p:txBody>
      </p:sp>
      <p:sp>
        <p:nvSpPr>
          <p:cNvPr id="3" name="Content Placeholder 2">
            <a:extLst>
              <a:ext uri="{FF2B5EF4-FFF2-40B4-BE49-F238E27FC236}">
                <a16:creationId xmlns:a16="http://schemas.microsoft.com/office/drawing/2014/main" id="{7990C514-7F83-4692-985C-FF58C2A72072}"/>
              </a:ext>
            </a:extLst>
          </p:cNvPr>
          <p:cNvSpPr>
            <a:spLocks noGrp="1"/>
          </p:cNvSpPr>
          <p:nvPr>
            <p:ph idx="1"/>
          </p:nvPr>
        </p:nvSpPr>
        <p:spPr/>
        <p:txBody>
          <a:bodyPr>
            <a:normAutofit fontScale="92500"/>
          </a:bodyPr>
          <a:lstStyle/>
          <a:p>
            <a:r>
              <a:rPr lang="en-US" dirty="0"/>
              <a:t>AWS Config allows you to continuously audit and assess the overall compliance of your AWS resource configurations with your organization’s policies and guidelines. </a:t>
            </a:r>
          </a:p>
          <a:p>
            <a:r>
              <a:rPr lang="en-US" dirty="0"/>
              <a:t>AWS Config provides you with the ability to define rules for provisioning and configuring AWS resources. </a:t>
            </a:r>
          </a:p>
          <a:p>
            <a:r>
              <a:rPr lang="en-US" dirty="0"/>
              <a:t>These rules can be provisioned independently or packaged together with compliance remediation actions inside a pack (known as a conformance pack) </a:t>
            </a:r>
          </a:p>
          <a:p>
            <a:r>
              <a:rPr lang="en-US" dirty="0"/>
              <a:t> Resource configurations or configuration changes that deviate from your rules automatically trigger Amazon Simple Notification Service (SNS) notifications and Amazon CloudWatch events so that you can be alerted on a continuous basis.</a:t>
            </a:r>
          </a:p>
        </p:txBody>
      </p:sp>
    </p:spTree>
    <p:extLst>
      <p:ext uri="{BB962C8B-B14F-4D97-AF65-F5344CB8AC3E}">
        <p14:creationId xmlns:p14="http://schemas.microsoft.com/office/powerpoint/2010/main" val="22597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D874-330F-4A09-94C8-70FF8BCBC8F9}"/>
              </a:ext>
            </a:extLst>
          </p:cNvPr>
          <p:cNvSpPr>
            <a:spLocks noGrp="1"/>
          </p:cNvSpPr>
          <p:nvPr>
            <p:ph type="title"/>
          </p:nvPr>
        </p:nvSpPr>
        <p:spPr/>
        <p:txBody>
          <a:bodyPr/>
          <a:lstStyle/>
          <a:p>
            <a:r>
              <a:rPr lang="en-US" dirty="0"/>
              <a:t>Change management</a:t>
            </a:r>
          </a:p>
        </p:txBody>
      </p:sp>
      <p:sp>
        <p:nvSpPr>
          <p:cNvPr id="3" name="Content Placeholder 2">
            <a:extLst>
              <a:ext uri="{FF2B5EF4-FFF2-40B4-BE49-F238E27FC236}">
                <a16:creationId xmlns:a16="http://schemas.microsoft.com/office/drawing/2014/main" id="{18CACD18-5B39-4CC2-BE30-E0B57A8F6DA4}"/>
              </a:ext>
            </a:extLst>
          </p:cNvPr>
          <p:cNvSpPr>
            <a:spLocks noGrp="1"/>
          </p:cNvSpPr>
          <p:nvPr>
            <p:ph idx="1"/>
          </p:nvPr>
        </p:nvSpPr>
        <p:spPr/>
        <p:txBody>
          <a:bodyPr/>
          <a:lstStyle/>
          <a:p>
            <a:r>
              <a:rPr lang="en-US" dirty="0"/>
              <a:t>With AWS Config, you are able to track the relationships among resources and review resource dependencies prior to making changes.</a:t>
            </a:r>
          </a:p>
          <a:p>
            <a:r>
              <a:rPr lang="en-US" dirty="0"/>
              <a:t> Once a change occurs, you are able to quickly review the history of the resource's configuration and determine what the resource’s configuration looked like at any point in the past.</a:t>
            </a:r>
          </a:p>
          <a:p>
            <a:r>
              <a:rPr lang="en-US" dirty="0"/>
              <a:t> Config provides you with information to assess how a change to a resource configuration would affect your other resources, which minimizes the impact of change-related incidents</a:t>
            </a:r>
          </a:p>
        </p:txBody>
      </p:sp>
    </p:spTree>
    <p:extLst>
      <p:ext uri="{BB962C8B-B14F-4D97-AF65-F5344CB8AC3E}">
        <p14:creationId xmlns:p14="http://schemas.microsoft.com/office/powerpoint/2010/main" val="2028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6AB9F-DE37-4696-9D38-001FF0AB72F6}"/>
              </a:ext>
            </a:extLst>
          </p:cNvPr>
          <p:cNvSpPr>
            <a:spLocks noGrp="1"/>
          </p:cNvSpPr>
          <p:nvPr>
            <p:ph type="title"/>
          </p:nvPr>
        </p:nvSpPr>
        <p:spPr/>
        <p:txBody>
          <a:bodyPr/>
          <a:lstStyle/>
          <a:p>
            <a:r>
              <a:rPr lang="en-US" dirty="0"/>
              <a:t>Components of AWS Config</a:t>
            </a:r>
          </a:p>
        </p:txBody>
      </p:sp>
      <p:sp>
        <p:nvSpPr>
          <p:cNvPr id="5" name="Text Placeholder 4">
            <a:extLst>
              <a:ext uri="{FF2B5EF4-FFF2-40B4-BE49-F238E27FC236}">
                <a16:creationId xmlns:a16="http://schemas.microsoft.com/office/drawing/2014/main" id="{537F73FD-19F2-4C19-8A3C-266625F281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5F1E-D388-4DCC-8329-2092FD5C1E53}"/>
              </a:ext>
            </a:extLst>
          </p:cNvPr>
          <p:cNvSpPr>
            <a:spLocks noGrp="1"/>
          </p:cNvSpPr>
          <p:nvPr>
            <p:ph type="title"/>
          </p:nvPr>
        </p:nvSpPr>
        <p:spPr/>
        <p:txBody>
          <a:bodyPr/>
          <a:lstStyle/>
          <a:p>
            <a:r>
              <a:rPr lang="en-US" dirty="0"/>
              <a:t>Operational troubleshooting</a:t>
            </a:r>
          </a:p>
        </p:txBody>
      </p:sp>
      <p:sp>
        <p:nvSpPr>
          <p:cNvPr id="3" name="Content Placeholder 2">
            <a:extLst>
              <a:ext uri="{FF2B5EF4-FFF2-40B4-BE49-F238E27FC236}">
                <a16:creationId xmlns:a16="http://schemas.microsoft.com/office/drawing/2014/main" id="{21313955-51EB-4262-8369-A41B10AEA1F1}"/>
              </a:ext>
            </a:extLst>
          </p:cNvPr>
          <p:cNvSpPr>
            <a:spLocks noGrp="1"/>
          </p:cNvSpPr>
          <p:nvPr>
            <p:ph idx="1"/>
          </p:nvPr>
        </p:nvSpPr>
        <p:spPr/>
        <p:txBody>
          <a:bodyPr>
            <a:normAutofit lnSpcReduction="10000"/>
          </a:bodyPr>
          <a:lstStyle/>
          <a:p>
            <a:r>
              <a:rPr lang="en-US" dirty="0"/>
              <a:t>With AWS Config, you can capture a comprehensive history of your AWS resource configuration changes to simplify troubleshooting of your operational issues. </a:t>
            </a:r>
          </a:p>
          <a:p>
            <a:r>
              <a:rPr lang="en-US" dirty="0"/>
              <a:t>Config helps you identify the root cause of operational issues through its integration with AWS CloudTrail, a service that records events related to API calls for your account.</a:t>
            </a:r>
          </a:p>
          <a:p>
            <a:r>
              <a:rPr lang="en-US" dirty="0"/>
              <a:t> Config leverages CloudTrail records to correlate configuration changes to particular events in your account. </a:t>
            </a:r>
          </a:p>
          <a:p>
            <a:r>
              <a:rPr lang="en-US" dirty="0"/>
              <a:t>You can obtain the details of the event API call that invoked the change (e.g., who made the request, at what time, and from which IP address) from the CloudTrail logs.</a:t>
            </a:r>
          </a:p>
        </p:txBody>
      </p:sp>
    </p:spTree>
    <p:extLst>
      <p:ext uri="{BB962C8B-B14F-4D97-AF65-F5344CB8AC3E}">
        <p14:creationId xmlns:p14="http://schemas.microsoft.com/office/powerpoint/2010/main" val="2609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B51-D39D-43AB-85DB-A8842FEA262C}"/>
              </a:ext>
            </a:extLst>
          </p:cNvPr>
          <p:cNvSpPr>
            <a:spLocks noGrp="1"/>
          </p:cNvSpPr>
          <p:nvPr>
            <p:ph type="title"/>
          </p:nvPr>
        </p:nvSpPr>
        <p:spPr/>
        <p:txBody>
          <a:bodyPr/>
          <a:lstStyle/>
          <a:p>
            <a:r>
              <a:rPr lang="en-US" dirty="0"/>
              <a:t>Enterprise-wide compliance monitoring</a:t>
            </a:r>
          </a:p>
        </p:txBody>
      </p:sp>
      <p:sp>
        <p:nvSpPr>
          <p:cNvPr id="3" name="Content Placeholder 2">
            <a:extLst>
              <a:ext uri="{FF2B5EF4-FFF2-40B4-BE49-F238E27FC236}">
                <a16:creationId xmlns:a16="http://schemas.microsoft.com/office/drawing/2014/main" id="{123B5517-D7E7-4C76-AAAD-DB2B254524E8}"/>
              </a:ext>
            </a:extLst>
          </p:cNvPr>
          <p:cNvSpPr>
            <a:spLocks noGrp="1"/>
          </p:cNvSpPr>
          <p:nvPr>
            <p:ph idx="1"/>
          </p:nvPr>
        </p:nvSpPr>
        <p:spPr/>
        <p:txBody>
          <a:bodyPr/>
          <a:lstStyle/>
          <a:p>
            <a:r>
              <a:rPr lang="en-US" dirty="0"/>
              <a:t>With multi-account, multi-region data aggregation in AWS Config, you can view compliance status across your enterprise and identify non-compliant accounts. </a:t>
            </a:r>
          </a:p>
          <a:p>
            <a:r>
              <a:rPr lang="en-US" dirty="0"/>
              <a:t>You can view status for a specific region or a specific account across regions. </a:t>
            </a:r>
          </a:p>
          <a:p>
            <a:r>
              <a:rPr lang="en-US" dirty="0"/>
              <a:t>You can view this data from the Config console in a central account, instead of retrieving this information individually from each account, and each region.</a:t>
            </a:r>
          </a:p>
        </p:txBody>
      </p:sp>
    </p:spTree>
    <p:extLst>
      <p:ext uri="{BB962C8B-B14F-4D97-AF65-F5344CB8AC3E}">
        <p14:creationId xmlns:p14="http://schemas.microsoft.com/office/powerpoint/2010/main" val="29238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1148-07EE-42EC-9DD8-EDC5AC4A6A5E}"/>
              </a:ext>
            </a:extLst>
          </p:cNvPr>
          <p:cNvSpPr>
            <a:spLocks noGrp="1"/>
          </p:cNvSpPr>
          <p:nvPr>
            <p:ph type="title"/>
          </p:nvPr>
        </p:nvSpPr>
        <p:spPr/>
        <p:txBody>
          <a:bodyPr/>
          <a:lstStyle/>
          <a:p>
            <a:r>
              <a:rPr lang="en-US" dirty="0"/>
              <a:t>Support for third-party resources</a:t>
            </a:r>
          </a:p>
        </p:txBody>
      </p:sp>
      <p:sp>
        <p:nvSpPr>
          <p:cNvPr id="3" name="Content Placeholder 2">
            <a:extLst>
              <a:ext uri="{FF2B5EF4-FFF2-40B4-BE49-F238E27FC236}">
                <a16:creationId xmlns:a16="http://schemas.microsoft.com/office/drawing/2014/main" id="{F0583624-0BC2-48D9-B309-2CAEB940F099}"/>
              </a:ext>
            </a:extLst>
          </p:cNvPr>
          <p:cNvSpPr>
            <a:spLocks noGrp="1"/>
          </p:cNvSpPr>
          <p:nvPr>
            <p:ph idx="1"/>
          </p:nvPr>
        </p:nvSpPr>
        <p:spPr/>
        <p:txBody>
          <a:bodyPr>
            <a:normAutofit fontScale="92500"/>
          </a:bodyPr>
          <a:lstStyle/>
          <a:p>
            <a:r>
              <a:rPr lang="en-US" dirty="0"/>
              <a:t>AWS Config can be used as a primary tool to perform configuration audit and compliance verification of both your AWS and third party resources. </a:t>
            </a:r>
          </a:p>
          <a:p>
            <a:r>
              <a:rPr lang="en-US" dirty="0"/>
              <a:t>You can publish the configuration of third-party resources such as GitHub repositories, Microsoft Active Directory resources, or any on-premises server into AWS. </a:t>
            </a:r>
          </a:p>
          <a:p>
            <a:r>
              <a:rPr lang="en-US" dirty="0"/>
              <a:t>You can then view and monitor the resource inventory and configuration history using the AWS Config console and APIs, just like you do for AWS resources. </a:t>
            </a:r>
          </a:p>
          <a:p>
            <a:r>
              <a:rPr lang="en-US" dirty="0"/>
              <a:t>You can also create AWS Config rules or conformance packs to evaluate these third-party resources against best practices, internal policies, and regulatory policies.</a:t>
            </a:r>
          </a:p>
        </p:txBody>
      </p:sp>
    </p:spTree>
    <p:extLst>
      <p:ext uri="{BB962C8B-B14F-4D97-AF65-F5344CB8AC3E}">
        <p14:creationId xmlns:p14="http://schemas.microsoft.com/office/powerpoint/2010/main" val="378353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D44A1-8600-4E7C-B110-0F1C6C4DF56A}"/>
              </a:ext>
            </a:extLst>
          </p:cNvPr>
          <p:cNvSpPr>
            <a:spLocks noGrp="1"/>
          </p:cNvSpPr>
          <p:nvPr>
            <p:ph type="title"/>
          </p:nvPr>
        </p:nvSpPr>
        <p:spPr/>
        <p:txBody>
          <a:bodyPr/>
          <a:lstStyle/>
          <a:p>
            <a:r>
              <a:rPr lang="en-US" dirty="0"/>
              <a:t>AWS Resources</a:t>
            </a:r>
          </a:p>
        </p:txBody>
      </p:sp>
      <p:sp>
        <p:nvSpPr>
          <p:cNvPr id="5" name="Content Placeholder 4">
            <a:extLst>
              <a:ext uri="{FF2B5EF4-FFF2-40B4-BE49-F238E27FC236}">
                <a16:creationId xmlns:a16="http://schemas.microsoft.com/office/drawing/2014/main" id="{7F4278CC-5BB7-487E-B7A8-8AB73F04711E}"/>
              </a:ext>
            </a:extLst>
          </p:cNvPr>
          <p:cNvSpPr>
            <a:spLocks noGrp="1"/>
          </p:cNvSpPr>
          <p:nvPr>
            <p:ph idx="1"/>
          </p:nvPr>
        </p:nvSpPr>
        <p:spPr/>
        <p:txBody>
          <a:bodyPr/>
          <a:lstStyle/>
          <a:p>
            <a:r>
              <a:rPr lang="en-US" dirty="0"/>
              <a:t>AWS resources are entities that you create and manage using the AWS Management Console, the AWS Command Line Interface (CLI), the AWS SDKs, or AWS partner tools. </a:t>
            </a:r>
          </a:p>
          <a:p>
            <a:r>
              <a:rPr lang="en-US" dirty="0"/>
              <a:t>Examples of AWS resources include Amazon EC2 instances, security groups, Amazon VPCs, and Amazon Elastic Block Store.</a:t>
            </a:r>
          </a:p>
          <a:p>
            <a:r>
              <a:rPr lang="en-US" dirty="0"/>
              <a:t> AWS Config refers to each resource using its unique identifier, such as the resource ID or an Amazon Resource Name (ARN). </a:t>
            </a:r>
          </a:p>
        </p:txBody>
      </p:sp>
    </p:spTree>
    <p:extLst>
      <p:ext uri="{BB962C8B-B14F-4D97-AF65-F5344CB8AC3E}">
        <p14:creationId xmlns:p14="http://schemas.microsoft.com/office/powerpoint/2010/main" val="272806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CD46-E133-4737-9376-E9F6ADEF3D9F}"/>
              </a:ext>
            </a:extLst>
          </p:cNvPr>
          <p:cNvSpPr>
            <a:spLocks noGrp="1"/>
          </p:cNvSpPr>
          <p:nvPr>
            <p:ph type="title"/>
          </p:nvPr>
        </p:nvSpPr>
        <p:spPr/>
        <p:txBody>
          <a:bodyPr/>
          <a:lstStyle/>
          <a:p>
            <a:r>
              <a:rPr lang="en-US" dirty="0"/>
              <a:t>Configuration Items</a:t>
            </a:r>
          </a:p>
        </p:txBody>
      </p:sp>
      <p:sp>
        <p:nvSpPr>
          <p:cNvPr id="3" name="Content Placeholder 2">
            <a:extLst>
              <a:ext uri="{FF2B5EF4-FFF2-40B4-BE49-F238E27FC236}">
                <a16:creationId xmlns:a16="http://schemas.microsoft.com/office/drawing/2014/main" id="{C25BDE19-FAB3-4AAF-8964-05087E6FD67C}"/>
              </a:ext>
            </a:extLst>
          </p:cNvPr>
          <p:cNvSpPr>
            <a:spLocks noGrp="1"/>
          </p:cNvSpPr>
          <p:nvPr>
            <p:ph idx="1"/>
          </p:nvPr>
        </p:nvSpPr>
        <p:spPr/>
        <p:txBody>
          <a:bodyPr/>
          <a:lstStyle/>
          <a:p>
            <a:r>
              <a:rPr lang="en-US" dirty="0"/>
              <a:t>A configuration item represents a point-in-time view of the various attributes of a supported AWS resource that exists in your account.</a:t>
            </a:r>
          </a:p>
          <a:p>
            <a:r>
              <a:rPr lang="en-US" dirty="0"/>
              <a:t> The components of a configuration item include metadata, attributes, relationships, current configuration, and related events. </a:t>
            </a:r>
          </a:p>
          <a:p>
            <a:r>
              <a:rPr lang="en-US" dirty="0"/>
              <a:t>AWS Config creates a configuration item whenever it detects a change to a resource type that it is recording.</a:t>
            </a:r>
          </a:p>
        </p:txBody>
      </p:sp>
    </p:spTree>
    <p:extLst>
      <p:ext uri="{BB962C8B-B14F-4D97-AF65-F5344CB8AC3E}">
        <p14:creationId xmlns:p14="http://schemas.microsoft.com/office/powerpoint/2010/main" val="195354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9D58-99AF-4AB7-A8E0-12415D166681}"/>
              </a:ext>
            </a:extLst>
          </p:cNvPr>
          <p:cNvSpPr>
            <a:spLocks noGrp="1"/>
          </p:cNvSpPr>
          <p:nvPr>
            <p:ph type="title"/>
          </p:nvPr>
        </p:nvSpPr>
        <p:spPr/>
        <p:txBody>
          <a:bodyPr/>
          <a:lstStyle/>
          <a:p>
            <a:r>
              <a:rPr lang="en-US" dirty="0"/>
              <a:t>Configuration History</a:t>
            </a:r>
          </a:p>
        </p:txBody>
      </p:sp>
      <p:sp>
        <p:nvSpPr>
          <p:cNvPr id="3" name="Content Placeholder 2">
            <a:extLst>
              <a:ext uri="{FF2B5EF4-FFF2-40B4-BE49-F238E27FC236}">
                <a16:creationId xmlns:a16="http://schemas.microsoft.com/office/drawing/2014/main" id="{0356A9F1-01C4-44FE-9A9D-E06D49924CE2}"/>
              </a:ext>
            </a:extLst>
          </p:cNvPr>
          <p:cNvSpPr>
            <a:spLocks noGrp="1"/>
          </p:cNvSpPr>
          <p:nvPr>
            <p:ph idx="1"/>
          </p:nvPr>
        </p:nvSpPr>
        <p:spPr/>
        <p:txBody>
          <a:bodyPr>
            <a:normAutofit fontScale="92500" lnSpcReduction="10000"/>
          </a:bodyPr>
          <a:lstStyle/>
          <a:p>
            <a:r>
              <a:rPr lang="en-US" dirty="0"/>
              <a:t>A configuration history is a collection of the configuration items for a given resource over any time period. </a:t>
            </a:r>
          </a:p>
          <a:p>
            <a:r>
              <a:rPr lang="en-US" dirty="0"/>
              <a:t>A configuration history can help you answer questions about, for example, when the resource was first created, how the resource has been configured over a given time period, and what configuration changes were introduced at a given time.</a:t>
            </a:r>
          </a:p>
          <a:p>
            <a:r>
              <a:rPr lang="en-US" dirty="0"/>
              <a:t>The configuration history is available to you in multiple formats.</a:t>
            </a:r>
          </a:p>
          <a:p>
            <a:r>
              <a:rPr lang="en-US" dirty="0"/>
              <a:t> AWS Config automatically delivers a configuration history file for each resource type that is being recorded to an Amazon S3 bucket that you specify.</a:t>
            </a:r>
          </a:p>
          <a:p>
            <a:r>
              <a:rPr lang="en-US" dirty="0"/>
              <a:t> You can select a given resource in the AWS Config console and navigate to all previous configuration items for that resource using the timeline.</a:t>
            </a:r>
          </a:p>
        </p:txBody>
      </p:sp>
    </p:spTree>
    <p:extLst>
      <p:ext uri="{BB962C8B-B14F-4D97-AF65-F5344CB8AC3E}">
        <p14:creationId xmlns:p14="http://schemas.microsoft.com/office/powerpoint/2010/main" val="282006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C00D-F52C-4699-B0FB-D0A69FE75506}"/>
              </a:ext>
            </a:extLst>
          </p:cNvPr>
          <p:cNvSpPr>
            <a:spLocks noGrp="1"/>
          </p:cNvSpPr>
          <p:nvPr>
            <p:ph type="title"/>
          </p:nvPr>
        </p:nvSpPr>
        <p:spPr/>
        <p:txBody>
          <a:bodyPr/>
          <a:lstStyle/>
          <a:p>
            <a:r>
              <a:rPr lang="en-US" dirty="0"/>
              <a:t>Configuration Recorder</a:t>
            </a:r>
          </a:p>
        </p:txBody>
      </p:sp>
      <p:sp>
        <p:nvSpPr>
          <p:cNvPr id="3" name="Content Placeholder 2">
            <a:extLst>
              <a:ext uri="{FF2B5EF4-FFF2-40B4-BE49-F238E27FC236}">
                <a16:creationId xmlns:a16="http://schemas.microsoft.com/office/drawing/2014/main" id="{D3D16B53-EB2F-403E-844C-5DA31E922C12}"/>
              </a:ext>
            </a:extLst>
          </p:cNvPr>
          <p:cNvSpPr>
            <a:spLocks noGrp="1"/>
          </p:cNvSpPr>
          <p:nvPr>
            <p:ph idx="1"/>
          </p:nvPr>
        </p:nvSpPr>
        <p:spPr/>
        <p:txBody>
          <a:bodyPr>
            <a:normAutofit fontScale="92500" lnSpcReduction="10000"/>
          </a:bodyPr>
          <a:lstStyle/>
          <a:p>
            <a:r>
              <a:rPr lang="en-US" dirty="0"/>
              <a:t>The configuration recorder stores the configurations of the supported resources in your account as configuration items.</a:t>
            </a:r>
          </a:p>
          <a:p>
            <a:r>
              <a:rPr lang="en-US" dirty="0"/>
              <a:t> You must first create and then start the configuration recorder before you can start recording.</a:t>
            </a:r>
          </a:p>
          <a:p>
            <a:r>
              <a:rPr lang="en-US" dirty="0"/>
              <a:t> You can stop and restart the configuration recorder at any time. </a:t>
            </a:r>
          </a:p>
          <a:p>
            <a:r>
              <a:rPr lang="en-US" dirty="0"/>
              <a:t>By default, the configuration recorder records all supported resources in the region where AWS Config is running. </a:t>
            </a:r>
          </a:p>
          <a:p>
            <a:r>
              <a:rPr lang="en-US" dirty="0"/>
              <a:t>You can create a customized configuration recorder that records only the resource types that you specify.</a:t>
            </a:r>
          </a:p>
          <a:p>
            <a:r>
              <a:rPr lang="en-US" dirty="0"/>
              <a:t> If you use the AWS Management Console or the CLI to turn on the service, AWS Config automatically creates and starts a configuration recorder for you.</a:t>
            </a:r>
          </a:p>
        </p:txBody>
      </p:sp>
    </p:spTree>
    <p:extLst>
      <p:ext uri="{BB962C8B-B14F-4D97-AF65-F5344CB8AC3E}">
        <p14:creationId xmlns:p14="http://schemas.microsoft.com/office/powerpoint/2010/main" val="241826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616</TotalTime>
  <Words>3171</Words>
  <Application>Microsoft Office PowerPoint</Application>
  <PresentationFormat>Custom</PresentationFormat>
  <Paragraphs>184</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AmazonEmber-Regular</vt:lpstr>
      <vt:lpstr>Arial</vt:lpstr>
      <vt:lpstr>Constantia</vt:lpstr>
      <vt:lpstr>Books Classic 16x9</vt:lpstr>
      <vt:lpstr>AWS CONFIG</vt:lpstr>
      <vt:lpstr>AWS Config</vt:lpstr>
      <vt:lpstr>PowerPoint Presentation</vt:lpstr>
      <vt:lpstr>AWS Config</vt:lpstr>
      <vt:lpstr>Components of AWS Config</vt:lpstr>
      <vt:lpstr>AWS Resources</vt:lpstr>
      <vt:lpstr>Configuration Items</vt:lpstr>
      <vt:lpstr>Configuration History</vt:lpstr>
      <vt:lpstr>Configuration Recorder</vt:lpstr>
      <vt:lpstr>Configuration Snapshot</vt:lpstr>
      <vt:lpstr>Configuration Stream</vt:lpstr>
      <vt:lpstr>Resource Relationship</vt:lpstr>
      <vt:lpstr>Amazon Config rules</vt:lpstr>
      <vt:lpstr>Managed Rule</vt:lpstr>
      <vt:lpstr>Custom rule</vt:lpstr>
      <vt:lpstr>Trigger</vt:lpstr>
      <vt:lpstr>Trigger</vt:lpstr>
      <vt:lpstr>Types of trigger</vt:lpstr>
      <vt:lpstr>Configuration change</vt:lpstr>
      <vt:lpstr>Periodic</vt:lpstr>
      <vt:lpstr>Remediation action and conformance pack</vt:lpstr>
      <vt:lpstr>Remediation action</vt:lpstr>
      <vt:lpstr>Conformance pack</vt:lpstr>
      <vt:lpstr>Multi account Multi region Data Aggregation</vt:lpstr>
      <vt:lpstr>PowerPoint Presentation</vt:lpstr>
      <vt:lpstr>Source account</vt:lpstr>
      <vt:lpstr>Source region</vt:lpstr>
      <vt:lpstr>Aggregator</vt:lpstr>
      <vt:lpstr>Aggregator account</vt:lpstr>
      <vt:lpstr>How AWS Config works</vt:lpstr>
      <vt:lpstr>PowerPoint Presentation</vt:lpstr>
      <vt:lpstr>PowerPoint Presentation</vt:lpstr>
      <vt:lpstr>PowerPoint Presentation</vt:lpstr>
      <vt:lpstr>USE CASES</vt:lpstr>
      <vt:lpstr>PowerPoint Presentation</vt:lpstr>
      <vt:lpstr>Discovery</vt:lpstr>
      <vt:lpstr>Resource Administration</vt:lpstr>
      <vt:lpstr>Auditing and Compliance</vt:lpstr>
      <vt:lpstr>Managing and Troubleshooting Configuration Changes</vt:lpstr>
      <vt:lpstr>Security Analysis</vt:lpstr>
      <vt:lpstr>Change management</vt:lpstr>
      <vt:lpstr>Continuous audit and compliance</vt:lpstr>
      <vt:lpstr>Compliance-as-code framework</vt:lpstr>
      <vt:lpstr>Troubleshooting</vt:lpstr>
      <vt:lpstr>Security analysis</vt:lpstr>
      <vt:lpstr>Benefits</vt:lpstr>
      <vt:lpstr>Continuous monitoring</vt:lpstr>
      <vt:lpstr>Continuous assessment</vt:lpstr>
      <vt:lpstr>Change management</vt:lpstr>
      <vt:lpstr>Operational troubleshooting</vt:lpstr>
      <vt:lpstr>Enterprise-wide compliance monitoring</vt:lpstr>
      <vt:lpstr>Support for third-party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CONFIG</dc:title>
  <dc:creator>Arya R N-AM.EN.U4CSE19209</dc:creator>
  <cp:lastModifiedBy>Arya R N-AM.EN.U4CSE19209</cp:lastModifiedBy>
  <cp:revision>35</cp:revision>
  <dcterms:created xsi:type="dcterms:W3CDTF">2020-11-07T13:04:15Z</dcterms:created>
  <dcterms:modified xsi:type="dcterms:W3CDTF">2020-11-08T08:29:50Z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