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9" r:id="rId9"/>
    <p:sldId id="270" r:id="rId10"/>
    <p:sldId id="272" r:id="rId11"/>
    <p:sldId id="271" r:id="rId12"/>
    <p:sldId id="262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AB07D-0F8C-4620-A556-19F111FFA512}" v="6" dt="2024-03-12T02:02:38.608"/>
    <p1510:client id="{55CD1F4E-2F78-458A-B5C4-6179ED425752}" v="890" dt="2024-03-12T03:20:48.456"/>
    <p1510:client id="{E2A7F640-4E41-E84F-AF5A-97A4B47D6833}" v="1274" dt="2024-03-12T03:53:26.081"/>
    <p1510:client id="{FC22864F-E3DF-4064-A82E-EB89AAAA6939}" v="736" dt="2024-03-12T04:06:0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2E476-F4FE-5241-9506-CC88A89AB8F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6D30-22D5-0642-8BCD-F269EBB2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6D30-22D5-0642-8BCD-F269EBB234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6D30-22D5-0642-8BCD-F269EBB234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6D30-22D5-0642-8BCD-F269EBB234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6D30-22D5-0642-8BCD-F269EBB234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9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6D30-22D5-0642-8BCD-F269EBB234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4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5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350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6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9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ls.gov/timeseries/LNS140000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d.stlouisfed.org/series/DFF" TargetMode="External"/><Relationship Id="rId5" Type="http://schemas.openxmlformats.org/officeDocument/2006/relationships/hyperlink" Target="https://www.consumerfinance.gov/data-research/consumer-credit-trends/" TargetMode="External"/><Relationship Id="rId4" Type="http://schemas.openxmlformats.org/officeDocument/2006/relationships/hyperlink" Target="https://catalog.data.gov/dataset/consumer-cred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>
                <a:ea typeface="+mj-lt"/>
                <a:cs typeface="+mj-lt"/>
              </a:rPr>
              <a:t>Consumer Credit Analysis</a:t>
            </a:r>
            <a:br>
              <a:rPr lang="en-US" sz="4800">
                <a:ea typeface="+mj-lt"/>
                <a:cs typeface="+mj-lt"/>
              </a:rPr>
            </a:br>
            <a:r>
              <a:rPr lang="en-US" sz="2200">
                <a:ea typeface="+mj-lt"/>
                <a:cs typeface="+mj-lt"/>
              </a:rPr>
              <a:t>Analyzing the past and predicting the future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2537" y="4394490"/>
            <a:ext cx="8327588" cy="13967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>
                <a:ea typeface="+mn-lt"/>
                <a:cs typeface="+mn-lt"/>
              </a:rPr>
              <a:t>ASU Data Analytics Boot Camp - Team 4</a:t>
            </a:r>
          </a:p>
          <a:p>
            <a:r>
              <a:rPr lang="en-US" sz="1400">
                <a:ea typeface="+mn-lt"/>
                <a:cs typeface="+mn-lt"/>
              </a:rPr>
              <a:t>March 12, 2024</a:t>
            </a:r>
            <a:endParaRPr lang="en-US" sz="1400"/>
          </a:p>
          <a:p>
            <a:r>
              <a:rPr lang="en-US" sz="2100"/>
              <a:t>Presented by Ranil Joshua, Mark Mason, Qasim Khilji, Keith Allen</a:t>
            </a:r>
            <a:endParaRPr lang="en-US" sz="2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E328-933A-E518-4D44-A0F5D507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305094" cy="1456267"/>
          </a:xfrm>
        </p:spPr>
        <p:txBody>
          <a:bodyPr/>
          <a:lstStyle/>
          <a:p>
            <a:r>
              <a:rPr lang="en-US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A4A3-19A1-C060-7FFA-C9A5B587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77572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We used the correlation matrix to find out the relationship between the Total consumer credit and other dependents as well as other subcategories of the consumer credit.</a:t>
            </a:r>
          </a:p>
          <a:p>
            <a:r>
              <a:rPr lang="en-US" sz="2800">
                <a:ea typeface="+mn-lt"/>
                <a:cs typeface="+mn-lt"/>
              </a:rPr>
              <a:t>In the next slide, you will see a table we extracted from our analysis.</a:t>
            </a:r>
          </a:p>
          <a:p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634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17289-3A29-3452-5F3A-6A3CD5654879}"/>
              </a:ext>
            </a:extLst>
          </p:cNvPr>
          <p:cNvSpPr/>
          <p:nvPr/>
        </p:nvSpPr>
        <p:spPr>
          <a:xfrm>
            <a:off x="163647" y="1736045"/>
            <a:ext cx="11864701" cy="1384227"/>
          </a:xfrm>
          <a:prstGeom prst="rect">
            <a:avLst/>
          </a:prstGeom>
          <a:solidFill>
            <a:schemeClr val="bg1">
              <a:alpha val="346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6787C8-7C44-2A6B-98CF-955DC2747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78442"/>
              </p:ext>
            </p:extLst>
          </p:nvPr>
        </p:nvGraphicFramePr>
        <p:xfrm>
          <a:off x="163648" y="1736045"/>
          <a:ext cx="11864701" cy="4950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5428">
                  <a:extLst>
                    <a:ext uri="{9D8B030D-6E8A-4147-A177-3AD203B41FA5}">
                      <a16:colId xmlns:a16="http://schemas.microsoft.com/office/drawing/2014/main" val="2024123129"/>
                    </a:ext>
                  </a:extLst>
                </a:gridCol>
                <a:gridCol w="1389355">
                  <a:extLst>
                    <a:ext uri="{9D8B030D-6E8A-4147-A177-3AD203B41FA5}">
                      <a16:colId xmlns:a16="http://schemas.microsoft.com/office/drawing/2014/main" val="407752955"/>
                    </a:ext>
                  </a:extLst>
                </a:gridCol>
                <a:gridCol w="831102">
                  <a:extLst>
                    <a:ext uri="{9D8B030D-6E8A-4147-A177-3AD203B41FA5}">
                      <a16:colId xmlns:a16="http://schemas.microsoft.com/office/drawing/2014/main" val="3731922360"/>
                    </a:ext>
                  </a:extLst>
                </a:gridCol>
                <a:gridCol w="831102">
                  <a:extLst>
                    <a:ext uri="{9D8B030D-6E8A-4147-A177-3AD203B41FA5}">
                      <a16:colId xmlns:a16="http://schemas.microsoft.com/office/drawing/2014/main" val="3305690170"/>
                    </a:ext>
                  </a:extLst>
                </a:gridCol>
                <a:gridCol w="831102">
                  <a:extLst>
                    <a:ext uri="{9D8B030D-6E8A-4147-A177-3AD203B41FA5}">
                      <a16:colId xmlns:a16="http://schemas.microsoft.com/office/drawing/2014/main" val="2794883796"/>
                    </a:ext>
                  </a:extLst>
                </a:gridCol>
                <a:gridCol w="831102">
                  <a:extLst>
                    <a:ext uri="{9D8B030D-6E8A-4147-A177-3AD203B41FA5}">
                      <a16:colId xmlns:a16="http://schemas.microsoft.com/office/drawing/2014/main" val="3130306912"/>
                    </a:ext>
                  </a:extLst>
                </a:gridCol>
                <a:gridCol w="831102">
                  <a:extLst>
                    <a:ext uri="{9D8B030D-6E8A-4147-A177-3AD203B41FA5}">
                      <a16:colId xmlns:a16="http://schemas.microsoft.com/office/drawing/2014/main" val="1724176357"/>
                    </a:ext>
                  </a:extLst>
                </a:gridCol>
                <a:gridCol w="831102">
                  <a:extLst>
                    <a:ext uri="{9D8B030D-6E8A-4147-A177-3AD203B41FA5}">
                      <a16:colId xmlns:a16="http://schemas.microsoft.com/office/drawing/2014/main" val="3240745365"/>
                    </a:ext>
                  </a:extLst>
                </a:gridCol>
                <a:gridCol w="831102">
                  <a:extLst>
                    <a:ext uri="{9D8B030D-6E8A-4147-A177-3AD203B41FA5}">
                      <a16:colId xmlns:a16="http://schemas.microsoft.com/office/drawing/2014/main" val="376337022"/>
                    </a:ext>
                  </a:extLst>
                </a:gridCol>
                <a:gridCol w="831102">
                  <a:extLst>
                    <a:ext uri="{9D8B030D-6E8A-4147-A177-3AD203B41FA5}">
                      <a16:colId xmlns:a16="http://schemas.microsoft.com/office/drawing/2014/main" val="2286742394"/>
                    </a:ext>
                  </a:extLst>
                </a:gridCol>
                <a:gridCol w="831102">
                  <a:extLst>
                    <a:ext uri="{9D8B030D-6E8A-4147-A177-3AD203B41FA5}">
                      <a16:colId xmlns:a16="http://schemas.microsoft.com/office/drawing/2014/main" val="1412236720"/>
                    </a:ext>
                  </a:extLst>
                </a:gridCol>
              </a:tblGrid>
              <a:tr h="13761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Total consumer credit owned and securitized, seasonally adjusted level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Interest Rate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Elections (yes/no)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Inflation Rate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Unemployment Rate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Motor Vehicle Loans Owned and Securitized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Credit Cards and Other Revolving Plans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Student loans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Mortgages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04605"/>
                  </a:ext>
                </a:extLst>
              </a:tr>
              <a:tr h="609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Total consumer credit owned and securitized, seasonally adjusted level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-0.106731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-0.096234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0.278921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-0.277674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b="1" u="none" strike="noStrike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0.967375</a:t>
                      </a:r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0.945322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-0.15469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-0.185869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0.978206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92782"/>
                  </a:ext>
                </a:extLst>
              </a:tr>
              <a:tr h="32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Interest Rate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-0.106731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0.00078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0.411591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-0.604145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0.032573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-0.226161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-0.15865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-0.021835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-0.10565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62576"/>
                  </a:ext>
                </a:extLst>
              </a:tr>
              <a:tr h="32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Elections (yes/no)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-0.096234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0.00078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-0.010201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0.068749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-0.099272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-0.093867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-0.088005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-0.093079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-0.067549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96412"/>
                  </a:ext>
                </a:extLst>
              </a:tr>
              <a:tr h="32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Inflation Rate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0.278921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0.411591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-0.010201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-0.434618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0.393853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0.161393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-0.314929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-0.270081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0.300714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015352"/>
                  </a:ext>
                </a:extLst>
              </a:tr>
              <a:tr h="32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Unemployment Rate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-0.277674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-0.604145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0.068749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-0.434618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-0.401735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-0.142016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0.255689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0.147859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-0.280096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686805"/>
                  </a:ext>
                </a:extLst>
              </a:tr>
              <a:tr h="32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Motor Vehicle Loans Owned and Securitized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0.967375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0.032573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-0.099272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0.393853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-0.401735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0.865769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-0.298322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-0.285048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0.957337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408115"/>
                  </a:ext>
                </a:extLst>
              </a:tr>
              <a:tr h="32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Credit Cards and Other Revolving Plans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0.945322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-0.226161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-0.093867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0.161393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-0.142016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0.865769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-0.068335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-0.124787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0.888453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09401"/>
                  </a:ext>
                </a:extLst>
              </a:tr>
              <a:tr h="32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Student loans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-0.15469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-0.15865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-0.088005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-0.314929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0.255689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-0.298322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-0.068335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0.91979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-0.288114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766582"/>
                  </a:ext>
                </a:extLst>
              </a:tr>
              <a:tr h="32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Mortgages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-0.185869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-0.021835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-0.093079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-0.270081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0.147859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-0.285048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-0.124787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0.91979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-0.341328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049574"/>
                  </a:ext>
                </a:extLst>
              </a:tr>
              <a:tr h="32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0.978206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-0.10565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-0.067549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0.300714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-0.280096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0.957337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0.888453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-0.288114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-0.341328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3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07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EAA4-1A63-4F4F-0A91-6672723F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B98-FD11-5EDE-C01C-69ECF112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Calibri"/>
                <a:cs typeface="Calibri"/>
              </a:rPr>
              <a:t>Normalized features using </a:t>
            </a:r>
            <a:r>
              <a:rPr lang="en-US" err="1">
                <a:ea typeface="Calibri"/>
                <a:cs typeface="Calibri"/>
              </a:rPr>
              <a:t>StandardScaler</a:t>
            </a:r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Used a Linear Regression model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Trained the model using data prior to 2023, and tested it on data from 2023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Compared the predicted data with actual data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R-squared value = </a:t>
            </a:r>
            <a:r>
              <a:rPr lang="en-US">
                <a:latin typeface="Calibri"/>
                <a:ea typeface="Calibri"/>
                <a:cs typeface="Calibri"/>
              </a:rPr>
              <a:t>0.9855801997414367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828DEF3-5023-1D21-E980-8D10BE70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49685"/>
            <a:ext cx="6095593" cy="35963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37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164F-AB4F-62AD-260B-A7EF2C5C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Impacts of different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2F25-8E93-98CA-616D-1B284B01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Used coefficients from linear regression model and mapped them to the different features to determine impacts: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000">
                <a:latin typeface="Calibri"/>
                <a:ea typeface="Calibri"/>
                <a:cs typeface="Calibri"/>
              </a:rPr>
              <a:t>{'Interest Rate': -0.000652273086771723,</a:t>
            </a:r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>
                <a:latin typeface="Calibri"/>
                <a:ea typeface="Calibri"/>
                <a:cs typeface="Calibri"/>
              </a:rPr>
              <a:t> 'Elections (yes/no)': -0.000244140625,</a:t>
            </a:r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>
                <a:latin typeface="Calibri"/>
                <a:ea typeface="Calibri"/>
                <a:cs typeface="Calibri"/>
              </a:rPr>
              <a:t> 'Inflation Rate': -3.0517578125e-05, </a:t>
            </a:r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>
                <a:latin typeface="Calibri"/>
                <a:ea typeface="Calibri"/>
                <a:cs typeface="Calibri"/>
              </a:rPr>
              <a:t>'Unemployment Rate': -0.000732421875, </a:t>
            </a:r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>
                <a:latin typeface="Calibri"/>
                <a:ea typeface="Calibri"/>
                <a:cs typeface="Calibri"/>
              </a:rPr>
              <a:t>'Motor Vehicle Loans Owned and Securitized': 227859742057.17444, </a:t>
            </a:r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>
                <a:latin typeface="Calibri"/>
                <a:ea typeface="Calibri"/>
                <a:cs typeface="Calibri"/>
              </a:rPr>
              <a:t>'Credit Cards and Other Revolving Plans': 220316388370.26282, </a:t>
            </a:r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>
                <a:latin typeface="Calibri"/>
                <a:ea typeface="Calibri"/>
                <a:cs typeface="Calibri"/>
              </a:rPr>
              <a:t>'Student loans': 5894479882.94339, </a:t>
            </a:r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>
                <a:latin typeface="Calibri"/>
                <a:ea typeface="Calibri"/>
                <a:cs typeface="Calibri"/>
              </a:rPr>
              <a:t>'Mortgages': 89403943591.27307, </a:t>
            </a:r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>
                <a:latin typeface="Calibri"/>
                <a:ea typeface="Calibri"/>
                <a:cs typeface="Calibri"/>
              </a:rPr>
              <a:t>'Other': 450673606701.9846}</a:t>
            </a:r>
            <a:endParaRPr lang="en-US" sz="20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617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B325-A057-186C-208B-2A61A63D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5065-3F97-DDBC-EEB5-76360A60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Investigate why Interest, Inflation, and Unemployment Rates did not have higher impact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Look deeper into Election Cycles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Pull out more features to train the model and determine impacts, such as: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Demographic Trends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Technology and Innovation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Cultural and Social Factors</a:t>
            </a:r>
          </a:p>
        </p:txBody>
      </p:sp>
    </p:spTree>
    <p:extLst>
      <p:ext uri="{BB962C8B-B14F-4D97-AF65-F5344CB8AC3E}">
        <p14:creationId xmlns:p14="http://schemas.microsoft.com/office/powerpoint/2010/main" val="403975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D6E7-288E-E5E4-AF88-52D0D22A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/ Comments?</a:t>
            </a:r>
          </a:p>
        </p:txBody>
      </p:sp>
    </p:spTree>
    <p:extLst>
      <p:ext uri="{BB962C8B-B14F-4D97-AF65-F5344CB8AC3E}">
        <p14:creationId xmlns:p14="http://schemas.microsoft.com/office/powerpoint/2010/main" val="74611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1C88-A309-6E95-154D-180EEEF1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58"/>
            <a:ext cx="10515600" cy="6080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200" b="1">
                <a:ea typeface="+mn-lt"/>
                <a:cs typeface="+mn-lt"/>
              </a:rPr>
              <a:t>Industry:</a:t>
            </a:r>
          </a:p>
          <a:p>
            <a:pPr marL="0" indent="0">
              <a:buNone/>
            </a:pPr>
            <a:r>
              <a:rPr lang="en-US" sz="4200">
                <a:ea typeface="+mn-lt"/>
                <a:cs typeface="+mn-lt"/>
              </a:rPr>
              <a:t>Finance</a:t>
            </a:r>
          </a:p>
          <a:p>
            <a:pPr marL="0" indent="0">
              <a:buNone/>
            </a:pPr>
            <a:endParaRPr lang="en-US" sz="42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200" b="1">
                <a:ea typeface="+mn-lt"/>
                <a:cs typeface="+mn-lt"/>
              </a:rPr>
              <a:t>Project objective: </a:t>
            </a:r>
            <a:endParaRPr lang="en-US"/>
          </a:p>
          <a:p>
            <a:pPr marL="0" indent="0">
              <a:buNone/>
            </a:pPr>
            <a:r>
              <a:rPr lang="en-US" sz="4200">
                <a:ea typeface="+mn-lt"/>
                <a:cs typeface="+mn-lt"/>
              </a:rPr>
              <a:t>The objective of this project is to develop a robust analytical model capable of understanding the dynamics of consumer credit.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4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3094-74A5-80CA-3261-3526968F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ea typeface="+mj-lt"/>
                <a:cs typeface="+mj-lt"/>
              </a:rPr>
              <a:t>Overview of the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1688-813E-D887-B3BF-AB39FC21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Analyzing and predicting consumer credit trends.</a:t>
            </a:r>
            <a:endParaRPr lang="en-US" sz="2400"/>
          </a:p>
          <a:p>
            <a:r>
              <a:rPr lang="en-US" sz="2800">
                <a:ea typeface="+mn-lt"/>
                <a:cs typeface="+mn-lt"/>
              </a:rPr>
              <a:t>The data is spanning from June 2000 to December 2023.</a:t>
            </a:r>
            <a:endParaRPr lang="en-US" sz="2400"/>
          </a:p>
          <a:p>
            <a:r>
              <a:rPr lang="en-US" sz="2800">
                <a:ea typeface="+mn-lt"/>
                <a:cs typeface="+mn-lt"/>
              </a:rPr>
              <a:t>However, the prediction model is applied to the data from June 2000 to December 2022.</a:t>
            </a:r>
            <a:endParaRPr lang="en-US" sz="2400"/>
          </a:p>
          <a:p>
            <a:r>
              <a:rPr lang="en-US" sz="2800">
                <a:ea typeface="+mn-lt"/>
                <a:cs typeface="+mn-lt"/>
              </a:rPr>
              <a:t>The 2023 data is left out to compare the results of the prediction.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F9E8-E92F-AB4C-7DA2-9A877F0D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pic>
        <p:nvPicPr>
          <p:cNvPr id="11" name="Content Placeholder 10" descr="A screenshot of a black and white website&#10;&#10;Description automatically generated">
            <a:extLst>
              <a:ext uri="{FF2B5EF4-FFF2-40B4-BE49-F238E27FC236}">
                <a16:creationId xmlns:a16="http://schemas.microsoft.com/office/drawing/2014/main" id="{3DB4F945-EE5A-D70E-3786-EFF784618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349" y="959654"/>
            <a:ext cx="4831709" cy="5392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E4FA2C-EA4F-2A59-C5FC-FECF775F92D5}"/>
              </a:ext>
            </a:extLst>
          </p:cNvPr>
          <p:cNvSpPr txBox="1"/>
          <p:nvPr/>
        </p:nvSpPr>
        <p:spPr>
          <a:xfrm>
            <a:off x="683173" y="1883103"/>
            <a:ext cx="47384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Consumer Debt in the News...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Will historical data allow us to predict a dip, or are there indicators it will continue to rise? </a:t>
            </a:r>
          </a:p>
        </p:txBody>
      </p:sp>
      <p:pic>
        <p:nvPicPr>
          <p:cNvPr id="13" name="Picture 12" descr="A graph showing a red line&#10;&#10;Description automatically generated">
            <a:extLst>
              <a:ext uri="{FF2B5EF4-FFF2-40B4-BE49-F238E27FC236}">
                <a16:creationId xmlns:a16="http://schemas.microsoft.com/office/drawing/2014/main" id="{3E8F5F1A-BB7A-B65D-B8AE-E9C05C1506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1079336" y="3653439"/>
            <a:ext cx="3665812" cy="2152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17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E328-933A-E518-4D44-A0F5D507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56" y="609600"/>
            <a:ext cx="10131425" cy="1456267"/>
          </a:xfrm>
        </p:spPr>
        <p:txBody>
          <a:bodyPr/>
          <a:lstStyle/>
          <a:p>
            <a:r>
              <a:rPr lang="en-US"/>
              <a:t>Five  Subcategories Of Consumer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A4A3-19A1-C060-7FFA-C9A5B587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456" y="1581516"/>
            <a:ext cx="10131425" cy="1984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Mortgage Debt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Auto Loan Debt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Credit Card Debt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Student Loans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Other:  Personal and Payday Loans, etc.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D3E328-933A-E518-4D44-A0F5D507F1B1}"/>
              </a:ext>
            </a:extLst>
          </p:cNvPr>
          <p:cNvSpPr>
            <a:spLocks noGrp="1"/>
          </p:cNvSpPr>
          <p:nvPr/>
        </p:nvSpPr>
        <p:spPr>
          <a:xfrm>
            <a:off x="1097456" y="342987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Dependents for the Predictions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1A4A3-19A1-C060-7FFA-C9A5B5871E14}"/>
              </a:ext>
            </a:extLst>
          </p:cNvPr>
          <p:cNvSpPr>
            <a:spLocks noGrp="1"/>
          </p:cNvSpPr>
          <p:nvPr/>
        </p:nvSpPr>
        <p:spPr>
          <a:xfrm>
            <a:off x="1097456" y="4436826"/>
            <a:ext cx="10131425" cy="2256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Average Interest Rate</a:t>
            </a:r>
          </a:p>
          <a:p>
            <a:r>
              <a:rPr lang="en-US">
                <a:ea typeface="+mn-lt"/>
                <a:cs typeface="+mn-lt"/>
              </a:rPr>
              <a:t>Election Year (yes/no)</a:t>
            </a:r>
          </a:p>
          <a:p>
            <a:r>
              <a:rPr lang="en-US">
                <a:ea typeface="+mn-lt"/>
                <a:cs typeface="+mn-lt"/>
              </a:rPr>
              <a:t>Inflation Rate (monthly)</a:t>
            </a:r>
          </a:p>
          <a:p>
            <a:r>
              <a:rPr lang="en-US">
                <a:ea typeface="+mn-lt"/>
                <a:cs typeface="+mn-lt"/>
              </a:rPr>
              <a:t>Unemployment Rate (monthly)</a:t>
            </a:r>
          </a:p>
        </p:txBody>
      </p:sp>
    </p:spTree>
    <p:extLst>
      <p:ext uri="{BB962C8B-B14F-4D97-AF65-F5344CB8AC3E}">
        <p14:creationId xmlns:p14="http://schemas.microsoft.com/office/powerpoint/2010/main" val="321667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92BF-5AC5-E4BC-888D-AFDF1ECB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5FF8-AAB0-CFE6-2231-FD505769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>
                <a:ea typeface="+mn-lt"/>
                <a:cs typeface="+mn-lt"/>
                <a:hlinkClick r:id="rId3"/>
              </a:rPr>
              <a:t>Bureau of Labor Statistics Data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Unemployment Data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  <a:hlinkClick r:id="rId4"/>
              </a:rPr>
              <a:t>Consumer Credit - Data dot gov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Credit Owned Data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  <a:hlinkClick r:id="rId5"/>
              </a:rPr>
              <a:t>Consumer Credit Trends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Sub-categorical data like Mortgage, Auto and student loan, etc.</a:t>
            </a:r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  <a:hlinkClick r:id="rId6"/>
              </a:rPr>
              <a:t>Federal</a:t>
            </a:r>
            <a:r>
              <a:rPr lang="en-US">
                <a:ea typeface="Calibri"/>
                <a:cs typeface="Calibri"/>
                <a:hlinkClick r:id="rId6"/>
              </a:rPr>
              <a:t> Funds Rate</a:t>
            </a:r>
            <a:r>
              <a:rPr lang="en-US">
                <a:ea typeface="Calibri"/>
                <a:cs typeface="Calibri"/>
              </a:rPr>
              <a:t> 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influences various aspects of the economy, including credit card interest rates, mortgage rates, and other consumer products.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091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E328-933A-E518-4D44-A0F5D507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A4A3-19A1-C060-7FFA-C9A5B587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The data in CSV was formatted in Excel before we started analyzing the data in Python during this Preprocessing step.</a:t>
            </a:r>
          </a:p>
          <a:p>
            <a:r>
              <a:rPr lang="en-US" sz="2800">
                <a:ea typeface="+mn-lt"/>
                <a:cs typeface="+mn-lt"/>
              </a:rPr>
              <a:t>Preprocessing is like preparing the ingredients before cooking. It makes sure everything is ready to be used effectively in the recipe—or in our case, the model!</a:t>
            </a:r>
          </a:p>
        </p:txBody>
      </p:sp>
    </p:spTree>
    <p:extLst>
      <p:ext uri="{BB962C8B-B14F-4D97-AF65-F5344CB8AC3E}">
        <p14:creationId xmlns:p14="http://schemas.microsoft.com/office/powerpoint/2010/main" val="21770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E328-933A-E518-4D44-A0F5D507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305094" cy="1456267"/>
          </a:xfrm>
        </p:spPr>
        <p:txBody>
          <a:bodyPr/>
          <a:lstStyle/>
          <a:p>
            <a:r>
              <a:rPr lang="en-US"/>
              <a:t>Setting the environment / stage for the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A4A3-19A1-C060-7FFA-C9A5B587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Setting Up the Environment:</a:t>
            </a:r>
          </a:p>
          <a:p>
            <a:pPr lvl="1"/>
            <a:r>
              <a:rPr lang="en-US" sz="2600">
                <a:ea typeface="+mn-lt"/>
                <a:cs typeface="+mn-lt"/>
              </a:rPr>
              <a:t>Installed libraries such as PySpark and Java</a:t>
            </a:r>
          </a:p>
          <a:p>
            <a:r>
              <a:rPr lang="en-US" sz="2800">
                <a:ea typeface="+mn-lt"/>
                <a:cs typeface="+mn-lt"/>
              </a:rPr>
              <a:t>We fetch our dataset via a URL link. This was done in PySpark.</a:t>
            </a:r>
          </a:p>
          <a:p>
            <a:r>
              <a:rPr lang="en-US" sz="2800">
                <a:ea typeface="+mn-lt"/>
                <a:cs typeface="+mn-lt"/>
              </a:rPr>
              <a:t>Switched to using a Pandas DataFrame for convenience and familiarity.</a:t>
            </a:r>
          </a:p>
          <a:p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861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E328-933A-E518-4D44-A0F5D507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305094" cy="1456267"/>
          </a:xfrm>
        </p:spPr>
        <p:txBody>
          <a:bodyPr/>
          <a:lstStyle/>
          <a:p>
            <a:r>
              <a:rPr lang="en-US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A4A3-19A1-C060-7FFA-C9A5B587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592451" cy="28223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EDA involves making sense of data trends through visualization.</a:t>
            </a:r>
          </a:p>
          <a:p>
            <a:r>
              <a:rPr lang="en-US" sz="2800">
                <a:ea typeface="+mn-lt"/>
                <a:cs typeface="+mn-lt"/>
              </a:rPr>
              <a:t>The time series graph on the right shows how consumer credit has evolved.</a:t>
            </a:r>
            <a:endParaRPr lang="en-US" sz="26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E61A2E-03CA-B618-E4F7-B2A2F9AC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12" y="1893547"/>
            <a:ext cx="5619383" cy="30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8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{4617F0F2-8025-4B4F-96C7-D6A152CFCE64}tf10001058</Template>
  <TotalTime>0</TotalTime>
  <Words>845</Words>
  <Application>Microsoft Office PowerPoint</Application>
  <PresentationFormat>Widescreen</PresentationFormat>
  <Paragraphs>194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Celestial</vt:lpstr>
      <vt:lpstr>Consumer Credit Analysis Analyzing the past and predicting the future </vt:lpstr>
      <vt:lpstr>PowerPoint Presentation</vt:lpstr>
      <vt:lpstr>Overview of the Project</vt:lpstr>
      <vt:lpstr>Background</vt:lpstr>
      <vt:lpstr>Five  Subcategories Of Consumer Debt</vt:lpstr>
      <vt:lpstr>Datasets Used</vt:lpstr>
      <vt:lpstr>Preprocessing the data</vt:lpstr>
      <vt:lpstr>Setting the environment / stage for the prediction</vt:lpstr>
      <vt:lpstr>Exploratory Data Analysis (EDA)</vt:lpstr>
      <vt:lpstr>Correlation matrix</vt:lpstr>
      <vt:lpstr>PowerPoint Presentation</vt:lpstr>
      <vt:lpstr>Analysis Results</vt:lpstr>
      <vt:lpstr>Impacts of different features</vt:lpstr>
      <vt:lpstr>Future Steps</vt:lpstr>
      <vt:lpstr>Questions /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Mason</dc:creator>
  <cp:lastModifiedBy>Mark Mason</cp:lastModifiedBy>
  <cp:revision>3</cp:revision>
  <dcterms:created xsi:type="dcterms:W3CDTF">2013-07-15T20:26:40Z</dcterms:created>
  <dcterms:modified xsi:type="dcterms:W3CDTF">2024-03-13T02:14:34Z</dcterms:modified>
</cp:coreProperties>
</file>