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3234" y="-4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C71FFAA-F7DD-4A6A-85A3-2E5748496175}" type="datetime1">
              <a:rPr lang="en-US"/>
              <a:pPr/>
              <a:t>12/23/2013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FBA5CE3-7C6F-4E9C-BDEC-611639D27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6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9600" smtClean="0">
                <a:solidFill>
                  <a:srgbClr val="000000"/>
                </a:solidFill>
              </a:rPr>
              <a:t>Copyright Colin Purrington (</a:t>
            </a:r>
            <a:r>
              <a:rPr lang="en-US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000366-ECBD-4536-85F0-6DD9FDB0EB0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3E825-E2B8-4C89-A751-BE6A5F58A7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B9C0F-5DCB-41A9-B119-2B7E02536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92DB1-8053-4C27-9F26-346B762AAF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A2419-0947-45DE-98B3-149737134D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A54C7-EEFB-4AA1-862C-9BF2956D3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41B15-1630-428D-A500-1C85EC3C3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E59EC-B8DE-43D2-B558-ABBE791DE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20F7E-3A8C-4F80-A14B-5C9A2DE85B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94F1D-EEB0-4A07-B216-05019FDB2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CC5D0-3FFB-469A-8A29-AEB01DAE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47BC6-3CE3-449C-9B7D-D76C1FFA94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itchFamily="18" charset="0"/>
              </a:defRPr>
            </a:lvl1pPr>
          </a:lstStyle>
          <a:p>
            <a:fld id="{326206B6-F7D6-46A9-845F-5C5A450E2C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itchFamily="34" charset="-128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itchFamily="34" charset="-128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itchFamily="34" charset="-128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itchFamily="34" charset="-128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995488" y="6929438"/>
            <a:ext cx="10512425" cy="8456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spcBef>
                <a:spcPct val="50000"/>
              </a:spcBef>
              <a:tabLst>
                <a:tab pos="500063" algn="l"/>
              </a:tabLst>
            </a:pPr>
            <a:r>
              <a:rPr lang="en-US" sz="4800" b="1" dirty="0" smtClean="0">
                <a:latin typeface="Calibri" pitchFamily="34" charset="0"/>
              </a:rPr>
              <a:t>Introduction</a:t>
            </a:r>
          </a:p>
          <a:p>
            <a:pPr marL="914400" indent="-914400" algn="just">
              <a:spcBef>
                <a:spcPct val="50000"/>
              </a:spcBef>
              <a:buFont typeface="+mj-lt"/>
              <a:buAutoNum type="arabicPeriod"/>
              <a:tabLst>
                <a:tab pos="500063" algn="l"/>
              </a:tabLst>
            </a:pPr>
            <a:endParaRPr lang="en-US" sz="4800" b="1" dirty="0">
              <a:latin typeface="Calibri" pitchFamily="34" charset="0"/>
            </a:endParaRPr>
          </a:p>
          <a:p>
            <a:pPr marL="514350" indent="-514350">
              <a:spcBef>
                <a:spcPct val="10000"/>
              </a:spcBef>
              <a:buAutoNum type="arabicPeriod"/>
              <a:tabLst>
                <a:tab pos="500063" algn="l"/>
              </a:tabLst>
            </a:pPr>
            <a:r>
              <a:rPr lang="en-US" sz="2800" dirty="0" smtClean="0">
                <a:latin typeface="Times New Roman" pitchFamily="18" charset="0"/>
              </a:rPr>
              <a:t>Our C project “Robot Navigation using </a:t>
            </a:r>
            <a:r>
              <a:rPr lang="en-US" sz="2800" dirty="0" err="1" smtClean="0">
                <a:latin typeface="Times New Roman" pitchFamily="18" charset="0"/>
              </a:rPr>
              <a:t>Voronoi</a:t>
            </a:r>
            <a:r>
              <a:rPr lang="en-US" sz="2800" dirty="0" smtClean="0">
                <a:latin typeface="Times New Roman" pitchFamily="18" charset="0"/>
              </a:rPr>
              <a:t> Diagrams” displays the safest and shortest path between two points in a plane filled with discrete obstacle points.</a:t>
            </a:r>
          </a:p>
          <a:p>
            <a:pPr marL="514350" indent="-514350">
              <a:spcBef>
                <a:spcPct val="10000"/>
              </a:spcBef>
              <a:buFont typeface="+mj-lt"/>
              <a:buAutoNum type="arabicPeriod"/>
              <a:tabLst>
                <a:tab pos="500063" algn="l"/>
              </a:tabLst>
            </a:pPr>
            <a:endParaRPr lang="en-US" sz="2800" dirty="0" smtClean="0">
              <a:latin typeface="Times New Roman" pitchFamily="18" charset="0"/>
            </a:endParaRPr>
          </a:p>
          <a:p>
            <a:pPr marL="514350" indent="-514350">
              <a:spcBef>
                <a:spcPct val="10000"/>
              </a:spcBef>
              <a:buFont typeface="+mj-lt"/>
              <a:buAutoNum type="arabicPeriod"/>
              <a:tabLst>
                <a:tab pos="500063" algn="l"/>
              </a:tabLst>
            </a:pPr>
            <a:r>
              <a:rPr lang="en-US" sz="2800" dirty="0" smtClean="0">
                <a:latin typeface="Times New Roman" pitchFamily="18" charset="0"/>
              </a:rPr>
              <a:t>This path is then used by a robot to travel between the two points.</a:t>
            </a: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995488" y="16351250"/>
            <a:ext cx="10512425" cy="88519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spcBef>
                <a:spcPct val="50000"/>
              </a:spcBef>
              <a:tabLst>
                <a:tab pos="508000" algn="l"/>
              </a:tabLst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</a:rPr>
              <a:t>Materials and </a:t>
            </a:r>
            <a:r>
              <a:rPr lang="en-US" sz="4400" b="1" dirty="0" smtClean="0">
                <a:solidFill>
                  <a:srgbClr val="000000"/>
                </a:solidFill>
                <a:latin typeface="Calibri" pitchFamily="34" charset="0"/>
              </a:rPr>
              <a:t>methods</a:t>
            </a:r>
            <a:endParaRPr lang="en-US" sz="2400" dirty="0">
              <a:latin typeface="Times New Roman" pitchFamily="18" charset="0"/>
            </a:endParaRPr>
          </a:p>
          <a:p>
            <a:pPr marL="514350" indent="-514350">
              <a:spcBef>
                <a:spcPct val="10000"/>
              </a:spcBef>
              <a:buAutoNum type="arabicPeriod"/>
              <a:tabLst>
                <a:tab pos="500063" algn="l"/>
              </a:tabLst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first step is to input the co-ordinates of the initial point, final point and obstacle points.</a:t>
            </a:r>
          </a:p>
          <a:p>
            <a:pPr marL="514350" indent="-514350">
              <a:spcBef>
                <a:spcPct val="10000"/>
              </a:spcBef>
              <a:buAutoNum type="arabicPeriod"/>
              <a:tabLst>
                <a:tab pos="500063" algn="l"/>
              </a:tabLst>
            </a:pPr>
            <a:r>
              <a:rPr lang="en-US" sz="2400" dirty="0">
                <a:latin typeface="+mj-lt"/>
              </a:rPr>
              <a:t>After this, a </a:t>
            </a:r>
            <a:r>
              <a:rPr lang="en-US" sz="2400" dirty="0" err="1">
                <a:latin typeface="+mj-lt"/>
              </a:rPr>
              <a:t>Voronoi</a:t>
            </a:r>
            <a:r>
              <a:rPr lang="en-US" sz="2400" dirty="0">
                <a:latin typeface="+mj-lt"/>
              </a:rPr>
              <a:t> diagram is computed treating the obstacle points as generators. </a:t>
            </a:r>
            <a:r>
              <a:rPr lang="en-IN" sz="2400" dirty="0">
                <a:latin typeface="+mj-lt"/>
              </a:rPr>
              <a:t>A </a:t>
            </a:r>
            <a:r>
              <a:rPr lang="en-IN" sz="2400" dirty="0" err="1">
                <a:latin typeface="+mj-lt"/>
              </a:rPr>
              <a:t>Voronoi</a:t>
            </a:r>
            <a:r>
              <a:rPr lang="en-IN" sz="2400" dirty="0">
                <a:latin typeface="+mj-lt"/>
              </a:rPr>
              <a:t> diagram is a way of dividing space into a number of regions where for each generator (obstacle point) </a:t>
            </a:r>
            <a:r>
              <a:rPr lang="en-IN" sz="2400" dirty="0" smtClean="0">
                <a:latin typeface="+mj-lt"/>
              </a:rPr>
              <a:t>there </a:t>
            </a:r>
            <a:r>
              <a:rPr lang="en-IN" sz="2400" dirty="0">
                <a:latin typeface="+mj-lt"/>
              </a:rPr>
              <a:t>will be a corresponding region (</a:t>
            </a:r>
            <a:r>
              <a:rPr lang="en-IN" sz="2400" dirty="0" err="1">
                <a:latin typeface="+mj-lt"/>
              </a:rPr>
              <a:t>Voronoi</a:t>
            </a:r>
            <a:r>
              <a:rPr lang="en-IN" sz="2400" dirty="0">
                <a:latin typeface="+mj-lt"/>
              </a:rPr>
              <a:t> cells) consisting of all points closer to that point than to any other. </a:t>
            </a:r>
            <a:endParaRPr lang="en-US" sz="2400" i="1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spcBef>
                <a:spcPct val="10000"/>
              </a:spcBef>
              <a:buFont typeface="+mj-lt"/>
              <a:buAutoNum type="arabicPeriod"/>
              <a:tabLst>
                <a:tab pos="500063" algn="l"/>
              </a:tabLst>
            </a:pPr>
            <a:r>
              <a:rPr lang="en-US" sz="2400" dirty="0">
                <a:latin typeface="+mj-lt"/>
              </a:rPr>
              <a:t>Having computed the </a:t>
            </a:r>
            <a:r>
              <a:rPr lang="en-US" sz="2400" dirty="0" err="1" smtClean="0">
                <a:latin typeface="+mj-lt"/>
              </a:rPr>
              <a:t>Voronoi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graph, the </a:t>
            </a:r>
            <a:r>
              <a:rPr lang="en-US" sz="2400" dirty="0" err="1">
                <a:latin typeface="+mj-lt"/>
              </a:rPr>
              <a:t>Dijkstra’s</a:t>
            </a:r>
            <a:r>
              <a:rPr lang="en-US" sz="2400" dirty="0">
                <a:latin typeface="+mj-lt"/>
              </a:rPr>
              <a:t> algorithm is employed to obtain the shortest path from the initial point along the nodes of the </a:t>
            </a:r>
            <a:r>
              <a:rPr lang="en-US" sz="2400" dirty="0" err="1">
                <a:latin typeface="+mj-lt"/>
              </a:rPr>
              <a:t>Voronoi</a:t>
            </a:r>
            <a:r>
              <a:rPr lang="en-US" sz="2400" dirty="0">
                <a:latin typeface="+mj-lt"/>
              </a:rPr>
              <a:t> graph to the final point.</a:t>
            </a:r>
          </a:p>
          <a:p>
            <a:pPr marL="514350" indent="-514350">
              <a:spcBef>
                <a:spcPct val="10000"/>
              </a:spcBef>
              <a:buFont typeface="+mj-lt"/>
              <a:buAutoNum type="arabicPeriod"/>
              <a:tabLst>
                <a:tab pos="500063" algn="l"/>
              </a:tabLst>
            </a:pPr>
            <a:r>
              <a:rPr lang="en-US" sz="2400" dirty="0">
                <a:latin typeface="+mj-lt"/>
              </a:rPr>
              <a:t>The resulting path is the safest path as the edges of the </a:t>
            </a:r>
            <a:r>
              <a:rPr lang="en-US" sz="2400" dirty="0" err="1">
                <a:latin typeface="+mj-lt"/>
              </a:rPr>
              <a:t>Voronoi</a:t>
            </a:r>
            <a:r>
              <a:rPr lang="en-US" sz="2400" dirty="0">
                <a:latin typeface="+mj-lt"/>
              </a:rPr>
              <a:t> graph are at maximum distance from </a:t>
            </a:r>
            <a:r>
              <a:rPr lang="en-US" sz="2400" dirty="0" smtClean="0">
                <a:latin typeface="+mj-lt"/>
              </a:rPr>
              <a:t>corresponding </a:t>
            </a:r>
            <a:r>
              <a:rPr lang="en-US" sz="2400" dirty="0">
                <a:latin typeface="+mj-lt"/>
              </a:rPr>
              <a:t>obstacles.</a:t>
            </a:r>
          </a:p>
          <a:p>
            <a:pPr marL="514350" indent="-514350">
              <a:spcBef>
                <a:spcPct val="10000"/>
              </a:spcBef>
              <a:buFont typeface="+mj-lt"/>
              <a:buAutoNum type="arabicPeriod"/>
              <a:tabLst>
                <a:tab pos="508000" algn="l"/>
              </a:tabLst>
            </a:pPr>
            <a:r>
              <a:rPr lang="en-US" sz="2400" dirty="0" smtClean="0">
                <a:latin typeface="Times New Roman" pitchFamily="18" charset="0"/>
              </a:rPr>
              <a:t>This path is used by the robot to move from the initial to final points</a:t>
            </a:r>
          </a:p>
          <a:p>
            <a:pPr marL="457200" indent="-457200">
              <a:spcBef>
                <a:spcPct val="10000"/>
              </a:spcBef>
              <a:buFont typeface="+mj-lt"/>
              <a:buAutoNum type="arabicPeriod"/>
              <a:tabLst>
                <a:tab pos="508000" algn="l"/>
              </a:tabLst>
            </a:pPr>
            <a:r>
              <a:rPr lang="en-US" sz="2400" dirty="0" smtClean="0">
                <a:latin typeface="Times New Roman" pitchFamily="18" charset="0"/>
              </a:rPr>
              <a:t>We made use of a Lego robot with a NXT controller and for generating the Delaunay triangulation we used the code written by Steven Fortune in 1986 in his </a:t>
            </a:r>
            <a:r>
              <a:rPr lang="en-US" sz="2400" dirty="0" smtClean="0">
                <a:latin typeface="+mj-lt"/>
              </a:rPr>
              <a:t>paper </a:t>
            </a:r>
            <a:r>
              <a:rPr lang="en-IN" sz="2400" dirty="0">
                <a:latin typeface="+mj-lt"/>
              </a:rPr>
              <a:t>"A </a:t>
            </a:r>
            <a:r>
              <a:rPr lang="en-IN" sz="2400" dirty="0" err="1">
                <a:latin typeface="+mj-lt"/>
              </a:rPr>
              <a:t>sweepline</a:t>
            </a:r>
            <a:r>
              <a:rPr lang="en-IN" sz="2400" dirty="0">
                <a:latin typeface="+mj-lt"/>
              </a:rPr>
              <a:t> algorithm for </a:t>
            </a:r>
            <a:r>
              <a:rPr lang="en-IN" sz="2400" dirty="0" err="1">
                <a:latin typeface="+mj-lt"/>
              </a:rPr>
              <a:t>Voronoi</a:t>
            </a:r>
            <a:r>
              <a:rPr lang="en-IN" sz="2400" dirty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diagrams”.</a:t>
            </a:r>
            <a:endParaRPr lang="en-US" sz="2400" dirty="0">
              <a:latin typeface="+mj-lt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6647775" y="26496963"/>
            <a:ext cx="10512425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</a:pPr>
            <a:r>
              <a:rPr lang="en-US" sz="44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Prof. </a:t>
            </a:r>
            <a:r>
              <a:rPr lang="en-IN" sz="2800" dirty="0" smtClean="0">
                <a:latin typeface="+mn-lt"/>
              </a:rPr>
              <a:t>S </a:t>
            </a:r>
            <a:r>
              <a:rPr lang="en-IN" sz="2800" dirty="0" err="1" smtClean="0">
                <a:latin typeface="+mn-lt"/>
              </a:rPr>
              <a:t>Sadagopan</a:t>
            </a: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 – for providing us with this enlightening opportunity</a:t>
            </a:r>
          </a:p>
          <a:p>
            <a:pPr marL="514350" indent="-514350">
              <a:spcBef>
                <a:spcPct val="50000"/>
              </a:spcBef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Prof. </a:t>
            </a:r>
            <a:r>
              <a:rPr lang="en-US" sz="2800" dirty="0" err="1" smtClean="0">
                <a:solidFill>
                  <a:srgbClr val="000000"/>
                </a:solidFill>
                <a:latin typeface="+mn-lt"/>
              </a:rPr>
              <a:t>Madhav</a:t>
            </a: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 Rao – for being a guiding beacon and supporting us till the end</a:t>
            </a:r>
          </a:p>
          <a:p>
            <a:pPr marL="514350" indent="-514350">
              <a:spcBef>
                <a:spcPct val="50000"/>
              </a:spcBef>
              <a:buAutoNum type="arabicPeriod"/>
            </a:pPr>
            <a:r>
              <a:rPr lang="en-IN" sz="2800" dirty="0">
                <a:latin typeface="+mn-lt"/>
              </a:rPr>
              <a:t>Prof G </a:t>
            </a:r>
            <a:r>
              <a:rPr lang="en-IN" sz="2800" dirty="0" err="1" smtClean="0">
                <a:latin typeface="+mn-lt"/>
              </a:rPr>
              <a:t>Srinivasaraghavan</a:t>
            </a:r>
            <a:r>
              <a:rPr lang="en-IN" sz="2800" dirty="0">
                <a:latin typeface="+mn-lt"/>
              </a:rPr>
              <a:t> </a:t>
            </a:r>
            <a:r>
              <a:rPr lang="en-IN" sz="2800" dirty="0" smtClean="0">
                <a:latin typeface="+mn-lt"/>
              </a:rPr>
              <a:t>– for opening up the world of </a:t>
            </a:r>
            <a:r>
              <a:rPr lang="en-IN" sz="2800" dirty="0" err="1" smtClean="0">
                <a:latin typeface="+mn-lt"/>
              </a:rPr>
              <a:t>Voronoi</a:t>
            </a:r>
            <a:r>
              <a:rPr lang="en-IN" sz="2800" dirty="0" smtClean="0">
                <a:latin typeface="+mn-lt"/>
              </a:rPr>
              <a:t> diagrams to us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3822363" y="6908800"/>
            <a:ext cx="23347362" cy="1828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tabLst>
                <a:tab pos="500063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Calibri" pitchFamily="34" charset="0"/>
              </a:rPr>
              <a:t>Results</a:t>
            </a:r>
          </a:p>
          <a:p>
            <a:pPr algn="just">
              <a:tabLst>
                <a:tab pos="50006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500063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tabLst>
                <a:tab pos="50006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The initial and final points are marked in blue, the obstacle points are marked in red and the safest, shortest path along the vertices of the </a:t>
            </a:r>
            <a:r>
              <a:rPr lang="en-US" sz="2800" dirty="0" err="1" smtClean="0">
                <a:solidFill>
                  <a:srgbClr val="000000"/>
                </a:solidFill>
                <a:latin typeface="+mn-lt"/>
              </a:rPr>
              <a:t>Voronoi</a:t>
            </a: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 graph connecting its nodes is shown by the black line.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38534975" y="6902449"/>
            <a:ext cx="10512425" cy="242728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sz="4400" b="1" dirty="0" smtClean="0">
                <a:solidFill>
                  <a:srgbClr val="000000"/>
                </a:solidFill>
                <a:latin typeface="Calibri" pitchFamily="34" charset="0"/>
              </a:rPr>
              <a:t>Conclusions and future work</a:t>
            </a:r>
          </a:p>
          <a:p>
            <a:pPr>
              <a:spcBef>
                <a:spcPct val="50000"/>
              </a:spcBef>
              <a:tabLst>
                <a:tab pos="635000" algn="l"/>
              </a:tabLst>
            </a:pP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 marL="514350" indent="-514350">
              <a:spcBef>
                <a:spcPct val="50000"/>
              </a:spcBef>
              <a:buAutoNum type="arabicPeriod"/>
              <a:tabLst>
                <a:tab pos="6350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Working with geometrical figures as obstacles instead of treating them as discrete point obstacles. This will require the computation of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</a:rPr>
              <a:t>Voronoi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diagrams for geometrical objects.</a:t>
            </a:r>
          </a:p>
          <a:p>
            <a:pPr marL="514350" indent="-514350">
              <a:spcBef>
                <a:spcPct val="50000"/>
              </a:spcBef>
              <a:buAutoNum type="arabicPeriod"/>
              <a:tabLst>
                <a:tab pos="6350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Accepting dynamic input of obstacles during the movement of the robot, thus computing the safest and shortest path on the fly.</a:t>
            </a:r>
          </a:p>
          <a:p>
            <a:pPr marL="514350" indent="-514350">
              <a:spcBef>
                <a:spcPct val="50000"/>
              </a:spcBef>
              <a:buAutoNum type="arabicPeriod"/>
              <a:tabLst>
                <a:tab pos="635000" algn="l"/>
              </a:tabLst>
            </a:pPr>
            <a:endParaRPr lang="en-US" sz="2800" b="1" dirty="0" smtClean="0">
              <a:solidFill>
                <a:srgbClr val="000000"/>
              </a:solidFill>
              <a:latin typeface="+mj-lt"/>
            </a:endParaRPr>
          </a:p>
          <a:p>
            <a:pPr marL="514350" indent="-514350">
              <a:spcBef>
                <a:spcPct val="50000"/>
              </a:spcBef>
              <a:buAutoNum type="arabicPeriod"/>
              <a:tabLst>
                <a:tab pos="635000" algn="l"/>
              </a:tabLst>
            </a:pPr>
            <a:endParaRPr lang="en-US" sz="2800" b="1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44663" y="3514645"/>
            <a:ext cx="47701200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74320" tIns="274320" rIns="274320" bIns="274320" anchor="ctr">
            <a:spAutoFit/>
          </a:bodyPr>
          <a:lstStyle/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IN" sz="6000" dirty="0" err="1"/>
              <a:t>Rishabh</a:t>
            </a:r>
            <a:r>
              <a:rPr lang="en-IN" sz="6000" dirty="0"/>
              <a:t> Manoj, </a:t>
            </a:r>
            <a:r>
              <a:rPr lang="en-IN" sz="6000" dirty="0" err="1"/>
              <a:t>Anirudh</a:t>
            </a:r>
            <a:r>
              <a:rPr lang="en-IN" sz="6000" dirty="0"/>
              <a:t> Ravi, </a:t>
            </a:r>
            <a:r>
              <a:rPr lang="en-IN" sz="6000" dirty="0" err="1"/>
              <a:t>Penmetsa</a:t>
            </a:r>
            <a:r>
              <a:rPr lang="en-IN" sz="6000" dirty="0"/>
              <a:t> </a:t>
            </a:r>
            <a:r>
              <a:rPr lang="en-IN" sz="6000" dirty="0" err="1"/>
              <a:t>Murali</a:t>
            </a:r>
            <a:r>
              <a:rPr lang="en-IN" sz="6000" dirty="0"/>
              <a:t> </a:t>
            </a:r>
            <a:r>
              <a:rPr lang="en-IN" sz="6000" dirty="0" err="1"/>
              <a:t>Krishnam</a:t>
            </a:r>
            <a:r>
              <a:rPr lang="en-IN" sz="6000" dirty="0"/>
              <a:t> Raju, </a:t>
            </a:r>
            <a:r>
              <a:rPr lang="pl-PL" sz="6000" dirty="0"/>
              <a:t>Samyak Upadhyay</a:t>
            </a:r>
            <a:r>
              <a:rPr lang="en-US" sz="6000" dirty="0"/>
              <a:t>, </a:t>
            </a:r>
            <a:r>
              <a:rPr lang="pt-BR" sz="6000" dirty="0"/>
              <a:t>Tadigadapa </a:t>
            </a:r>
            <a:r>
              <a:rPr lang="pt-BR" sz="6000" dirty="0" smtClean="0"/>
              <a:t>Abhiram</a:t>
            </a:r>
            <a:r>
              <a:rPr lang="pt-BR" sz="6000" dirty="0"/>
              <a:t> </a:t>
            </a:r>
            <a:r>
              <a:rPr lang="pt-BR" sz="6000" dirty="0" smtClean="0"/>
              <a:t>and </a:t>
            </a:r>
            <a:r>
              <a:rPr lang="en-IN" sz="6000" dirty="0"/>
              <a:t>Nigel Steven </a:t>
            </a:r>
            <a:r>
              <a:rPr lang="en-IN" sz="6000" dirty="0" smtClean="0"/>
              <a:t>Fernandez</a:t>
            </a:r>
            <a:r>
              <a:rPr lang="en-US" sz="6000" b="1" dirty="0" smtClean="0">
                <a:latin typeface="Calibri" pitchFamily="34" charset="0"/>
              </a:rPr>
              <a:t/>
            </a:r>
            <a:br>
              <a:rPr lang="en-US" sz="6000" b="1" dirty="0" smtClean="0">
                <a:latin typeface="Calibri" pitchFamily="34" charset="0"/>
              </a:rPr>
            </a:br>
            <a:r>
              <a:rPr lang="en-US" sz="6000" dirty="0" smtClean="0">
                <a:latin typeface="Calibri" pitchFamily="34" charset="0"/>
              </a:rPr>
              <a:t>IIIT-B</a:t>
            </a:r>
            <a:endParaRPr lang="en-US" sz="60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996056" y="26497074"/>
            <a:ext cx="23256081" cy="4572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0" tIns="457200" rIns="914400" bIns="914400" numCol="2" spcCol="914400"/>
          <a:lstStyle/>
          <a:p>
            <a:pPr marL="500063" indent="-500063">
              <a:spcBef>
                <a:spcPct val="5000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  <a:endParaRPr lang="en-US" sz="4400" b="1" dirty="0">
              <a:solidFill>
                <a:srgbClr val="000000"/>
              </a:solidFill>
              <a:latin typeface="Calibri"/>
              <a:ea typeface="ＭＳ Ｐゴシック" pitchFamily="-111" charset="-128"/>
              <a:cs typeface="ＭＳ Ｐゴシック" pitchFamily="-111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Steven Fortune’s implementation of his algorithm published in 1986 in </a:t>
            </a:r>
            <a:r>
              <a:rPr lang="en-US" sz="2800" dirty="0">
                <a:latin typeface="+mj-lt"/>
              </a:rPr>
              <a:t>his paper </a:t>
            </a:r>
            <a:r>
              <a:rPr lang="en-IN" sz="2800" dirty="0">
                <a:latin typeface="+mj-lt"/>
              </a:rPr>
              <a:t>"A </a:t>
            </a:r>
            <a:r>
              <a:rPr lang="en-IN" sz="2800" dirty="0" err="1">
                <a:latin typeface="+mj-lt"/>
              </a:rPr>
              <a:t>sweepline</a:t>
            </a:r>
            <a:r>
              <a:rPr lang="en-IN" sz="2800" dirty="0">
                <a:latin typeface="+mj-lt"/>
              </a:rPr>
              <a:t> algorithm for </a:t>
            </a:r>
            <a:r>
              <a:rPr lang="en-IN" sz="2800" dirty="0" err="1">
                <a:latin typeface="+mj-lt"/>
              </a:rPr>
              <a:t>Voronoi</a:t>
            </a:r>
            <a:r>
              <a:rPr lang="en-IN" sz="2800" dirty="0">
                <a:latin typeface="+mj-lt"/>
              </a:rPr>
              <a:t> diagrams</a:t>
            </a:r>
            <a:r>
              <a:rPr lang="en-IN" sz="2800" dirty="0" smtClean="0">
                <a:latin typeface="+mj-lt"/>
              </a:rPr>
              <a:t>”.</a:t>
            </a:r>
            <a:endParaRPr lang="en-IN" sz="28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+mj-lt"/>
              </a:rPr>
              <a:t>For implementation </a:t>
            </a:r>
            <a:r>
              <a:rPr lang="en-IN" sz="2800" dirty="0">
                <a:latin typeface="+mj-lt"/>
              </a:rPr>
              <a:t>ideas -http://www.cs.columbia.edu/~pblaer/projects/path_planner/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+mj-lt"/>
              </a:rPr>
              <a:t>For </a:t>
            </a:r>
            <a:r>
              <a:rPr lang="en-IN" sz="2800" dirty="0">
                <a:latin typeface="+mj-lt"/>
              </a:rPr>
              <a:t>making </a:t>
            </a:r>
            <a:r>
              <a:rPr lang="en-IN" sz="2800" dirty="0" err="1">
                <a:latin typeface="+mj-lt"/>
              </a:rPr>
              <a:t>Voronoi</a:t>
            </a:r>
            <a:r>
              <a:rPr lang="en-IN" sz="2800" dirty="0">
                <a:latin typeface="+mj-lt"/>
              </a:rPr>
              <a:t> diagrams fun – </a:t>
            </a:r>
            <a:r>
              <a:rPr lang="en-IN" sz="2800" dirty="0" smtClean="0">
                <a:latin typeface="+mj-lt"/>
              </a:rPr>
              <a:t>  http://alexbeutel.com/webgl/voronoi.html 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+mj-lt"/>
              </a:rPr>
              <a:t>For </a:t>
            </a:r>
            <a:r>
              <a:rPr lang="en-IN" sz="2800" dirty="0">
                <a:latin typeface="+mj-lt"/>
              </a:rPr>
              <a:t>a brief description of </a:t>
            </a:r>
            <a:r>
              <a:rPr lang="en-IN" sz="2800" dirty="0" err="1">
                <a:latin typeface="+mj-lt"/>
              </a:rPr>
              <a:t>Voronoi</a:t>
            </a:r>
            <a:r>
              <a:rPr lang="en-IN" sz="2800" dirty="0">
                <a:latin typeface="+mj-lt"/>
              </a:rPr>
              <a:t> diagrams - http://en.wikipedia.org/wiki/Voronoi_diagram#Illustration 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896938" y="1245017"/>
            <a:ext cx="494506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10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Robot Navigation Using </a:t>
            </a:r>
            <a:r>
              <a:rPr lang="en-US" sz="11000" b="1" dirty="0" err="1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Voronoi</a:t>
            </a:r>
            <a:r>
              <a:rPr lang="en-US" sz="110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 Diagrams</a:t>
            </a:r>
            <a:endParaRPr lang="en-US" sz="110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399" y="8665662"/>
            <a:ext cx="12742191" cy="134407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416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MS PGothic</vt:lpstr>
      <vt:lpstr>Calibri</vt:lpstr>
      <vt:lpstr>Helvetica</vt:lpstr>
      <vt:lpstr>Times New Roman</vt:lpstr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Admin</cp:lastModifiedBy>
  <cp:revision>559</cp:revision>
  <cp:lastPrinted>2011-10-30T12:54:45Z</cp:lastPrinted>
  <dcterms:created xsi:type="dcterms:W3CDTF">2012-06-12T14:08:55Z</dcterms:created>
  <dcterms:modified xsi:type="dcterms:W3CDTF">2013-12-23T06:42:39Z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