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0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72353a4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72353a4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71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72353a4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72353a4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64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72353a4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72353a4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36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72353a4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72353a4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815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72353a4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72353a4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32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f72353a4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f72353a4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34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72353a4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72353a4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72353a4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72353a4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72353a4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f72353a4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72353a4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72353a4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72353a4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72353a4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129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72353a4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72353a4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72353a4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72353a4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6666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63175" y="1270975"/>
            <a:ext cx="4988100" cy="14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스포츠와 경제 뉴스 </a:t>
            </a:r>
            <a:endParaRPr sz="3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모델 만들기</a:t>
            </a:r>
            <a:endParaRPr sz="3000" dirty="0"/>
          </a:p>
        </p:txBody>
      </p:sp>
      <p:sp>
        <p:nvSpPr>
          <p:cNvPr id="55" name="Google Shape;55;p13"/>
          <p:cNvSpPr/>
          <p:nvPr/>
        </p:nvSpPr>
        <p:spPr>
          <a:xfrm>
            <a:off x="2013425" y="708325"/>
            <a:ext cx="4887600" cy="25599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66825" y="3978975"/>
            <a:ext cx="21903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362075" y="3969425"/>
            <a:ext cx="2190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윤선재 | 민금란 |  강강토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lt1"/>
                </a:solidFill>
              </a:rPr>
              <a:t>8</a:t>
            </a:r>
            <a:r>
              <a:rPr lang="ko" sz="1800" b="1" dirty="0">
                <a:solidFill>
                  <a:schemeClr val="lt1"/>
                </a:solidFill>
              </a:rPr>
              <a:t>. </a:t>
            </a:r>
            <a:r>
              <a:rPr lang="en-US" altLang="ko" sz="1800" b="1" dirty="0">
                <a:solidFill>
                  <a:schemeClr val="lt1"/>
                </a:solidFill>
              </a:rPr>
              <a:t>Best Param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51584" y="4322907"/>
            <a:ext cx="8840831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</a:rPr>
              <a:t>Train 7</a:t>
            </a:r>
            <a:r>
              <a:rPr lang="ko-KR" altLang="en-US" sz="1600" b="1" dirty="0">
                <a:solidFill>
                  <a:schemeClr val="lt1"/>
                </a:solidFill>
              </a:rPr>
              <a:t>회에서 </a:t>
            </a:r>
            <a:r>
              <a:rPr lang="en-US" altLang="ko-KR" sz="1600" b="1" dirty="0">
                <a:solidFill>
                  <a:schemeClr val="lt1"/>
                </a:solidFill>
              </a:rPr>
              <a:t>Validation acc</a:t>
            </a:r>
            <a:r>
              <a:rPr lang="ko-KR" altLang="en-US" sz="1600" b="1" dirty="0">
                <a:solidFill>
                  <a:schemeClr val="lt1"/>
                </a:solidFill>
              </a:rPr>
              <a:t>가 최대</a:t>
            </a:r>
            <a:r>
              <a:rPr lang="en-US" altLang="ko-KR" sz="1600" b="1" dirty="0">
                <a:solidFill>
                  <a:schemeClr val="lt1"/>
                </a:solidFill>
              </a:rPr>
              <a:t>, Validation loss</a:t>
            </a:r>
            <a:r>
              <a:rPr lang="ko-KR" altLang="en-US" sz="1600" b="1" dirty="0">
                <a:solidFill>
                  <a:schemeClr val="lt1"/>
                </a:solidFill>
              </a:rPr>
              <a:t>가 최소가 </a:t>
            </a:r>
            <a:r>
              <a:rPr lang="ko-KR" altLang="en-US" sz="1600" b="1" dirty="0" err="1">
                <a:solidFill>
                  <a:schemeClr val="lt1"/>
                </a:solidFill>
              </a:rPr>
              <a:t>되는걸</a:t>
            </a:r>
            <a:r>
              <a:rPr lang="ko-KR" altLang="en-US" sz="1600" b="1" dirty="0">
                <a:solidFill>
                  <a:schemeClr val="lt1"/>
                </a:solidFill>
              </a:rPr>
              <a:t> 확인할 수 있다</a:t>
            </a:r>
            <a:r>
              <a:rPr lang="en-US" altLang="ko-KR" sz="1600" b="1" dirty="0">
                <a:solidFill>
                  <a:schemeClr val="lt1"/>
                </a:solidFill>
              </a:rPr>
              <a:t>.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6FC992-05FA-4691-8279-9ED573DF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8" y="1029734"/>
            <a:ext cx="4018877" cy="28979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F64778-1FAC-43D7-8BFA-56868D58C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789" y="1029734"/>
            <a:ext cx="4018877" cy="28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8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lt1"/>
                </a:solidFill>
              </a:rPr>
              <a:t>9</a:t>
            </a:r>
            <a:r>
              <a:rPr lang="ko" sz="1800" b="1" dirty="0">
                <a:solidFill>
                  <a:schemeClr val="lt1"/>
                </a:solidFill>
              </a:rPr>
              <a:t>.</a:t>
            </a:r>
            <a:r>
              <a:rPr lang="en-US" altLang="ko" sz="1800" b="1" dirty="0">
                <a:solidFill>
                  <a:schemeClr val="lt1"/>
                </a:solidFill>
              </a:rPr>
              <a:t> Test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417025" y="4263200"/>
            <a:ext cx="6282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5;p20">
            <a:extLst>
              <a:ext uri="{FF2B5EF4-FFF2-40B4-BE49-F238E27FC236}">
                <a16:creationId xmlns:a16="http://schemas.microsoft.com/office/drawing/2014/main" id="{C8507BE3-83EB-4211-A47C-27316D20A603}"/>
              </a:ext>
            </a:extLst>
          </p:cNvPr>
          <p:cNvSpPr txBox="1"/>
          <p:nvPr/>
        </p:nvSpPr>
        <p:spPr>
          <a:xfrm>
            <a:off x="151584" y="4322907"/>
            <a:ext cx="8840831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</a:rPr>
              <a:t>Test </a:t>
            </a:r>
            <a:r>
              <a:rPr lang="ko-KR" altLang="en-US" sz="1600" b="1" dirty="0">
                <a:solidFill>
                  <a:schemeClr val="lt1"/>
                </a:solidFill>
              </a:rPr>
              <a:t>할 기사의 문장을 추출하여 이전과 같이 </a:t>
            </a:r>
            <a:r>
              <a:rPr lang="ko-KR" altLang="en-US" sz="1600" b="1" dirty="0" err="1">
                <a:solidFill>
                  <a:schemeClr val="lt1"/>
                </a:solidFill>
              </a:rPr>
              <a:t>전처리</a:t>
            </a:r>
            <a:r>
              <a:rPr lang="ko-KR" altLang="en-US" sz="1600" b="1" dirty="0">
                <a:solidFill>
                  <a:schemeClr val="lt1"/>
                </a:solidFill>
              </a:rPr>
              <a:t> 작업을 실행한다</a:t>
            </a:r>
            <a:r>
              <a:rPr lang="en-US" altLang="ko-KR" sz="1600" b="1" dirty="0">
                <a:solidFill>
                  <a:schemeClr val="lt1"/>
                </a:solidFill>
              </a:rPr>
              <a:t>.</a:t>
            </a:r>
            <a:endParaRPr sz="1600" b="1" dirty="0">
              <a:solidFill>
                <a:schemeClr val="l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E78EF-1B23-4D74-A084-0A66E0AAC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16"/>
          <a:stretch/>
        </p:blipFill>
        <p:spPr>
          <a:xfrm>
            <a:off x="865061" y="1269050"/>
            <a:ext cx="7413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lt1"/>
                </a:solidFill>
              </a:rPr>
              <a:t>10</a:t>
            </a:r>
            <a:r>
              <a:rPr lang="ko" sz="1800" b="1" dirty="0">
                <a:solidFill>
                  <a:schemeClr val="lt1"/>
                </a:solidFill>
              </a:rPr>
              <a:t>. T</a:t>
            </a:r>
            <a:r>
              <a:rPr lang="en-US" altLang="ko" sz="1800" b="1" dirty="0" err="1">
                <a:solidFill>
                  <a:schemeClr val="lt1"/>
                </a:solidFill>
              </a:rPr>
              <a:t>est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81726" y="4263200"/>
            <a:ext cx="8962274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</a:rPr>
              <a:t>Model.predict</a:t>
            </a:r>
            <a:r>
              <a:rPr lang="en-US" sz="1800" b="1" dirty="0">
                <a:solidFill>
                  <a:schemeClr val="lt1"/>
                </a:solidFill>
              </a:rPr>
              <a:t> </a:t>
            </a:r>
            <a:r>
              <a:rPr lang="ko-KR" altLang="en-US" sz="1800" b="1" dirty="0">
                <a:solidFill>
                  <a:schemeClr val="lt1"/>
                </a:solidFill>
              </a:rPr>
              <a:t>결과 해당 기사는 스포츠 칼럼의 기사임을 확인 할 수 있었다</a:t>
            </a:r>
            <a:r>
              <a:rPr lang="en-US" altLang="ko-KR" sz="1800" b="1" dirty="0">
                <a:solidFill>
                  <a:schemeClr val="lt1"/>
                </a:solidFill>
              </a:rPr>
              <a:t>.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EA3B8D-8029-4403-8A48-30058C22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21" y="586407"/>
            <a:ext cx="4850607" cy="36551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DA83-0EA4-4620-9645-BBDB17A1659F}"/>
              </a:ext>
            </a:extLst>
          </p:cNvPr>
          <p:cNvSpPr/>
          <p:nvPr/>
        </p:nvSpPr>
        <p:spPr>
          <a:xfrm>
            <a:off x="2936081" y="2207732"/>
            <a:ext cx="660713" cy="2062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lt1"/>
                </a:solidFill>
              </a:rPr>
              <a:t>10</a:t>
            </a:r>
            <a:r>
              <a:rPr lang="ko" sz="1800" b="1" dirty="0">
                <a:solidFill>
                  <a:schemeClr val="lt1"/>
                </a:solidFill>
              </a:rPr>
              <a:t>. T</a:t>
            </a:r>
            <a:r>
              <a:rPr lang="en-US" altLang="ko" sz="1800" b="1" dirty="0" err="1">
                <a:solidFill>
                  <a:schemeClr val="lt1"/>
                </a:solidFill>
              </a:rPr>
              <a:t>est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81726" y="4263200"/>
            <a:ext cx="8962274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</a:rPr>
              <a:t>경제 칼럼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AD10E6-8A28-48AD-82F1-11296A7D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61" y="1269050"/>
            <a:ext cx="7413875" cy="24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4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solidFill>
                  <a:schemeClr val="lt1"/>
                </a:solidFill>
              </a:rPr>
              <a:t>10</a:t>
            </a:r>
            <a:r>
              <a:rPr lang="ko" sz="1800" b="1" dirty="0">
                <a:solidFill>
                  <a:schemeClr val="lt1"/>
                </a:solidFill>
              </a:rPr>
              <a:t>. T</a:t>
            </a:r>
            <a:r>
              <a:rPr lang="en-US" altLang="ko" sz="1800" b="1" dirty="0" err="1">
                <a:solidFill>
                  <a:schemeClr val="lt1"/>
                </a:solidFill>
              </a:rPr>
              <a:t>est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0E5D4C-C776-4F03-89C8-A1109297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81" y="515694"/>
            <a:ext cx="3922038" cy="35398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62006FA-1191-434F-B794-4DC0F9DBDAB7}"/>
              </a:ext>
            </a:extLst>
          </p:cNvPr>
          <p:cNvSpPr/>
          <p:nvPr/>
        </p:nvSpPr>
        <p:spPr>
          <a:xfrm>
            <a:off x="2714625" y="1993106"/>
            <a:ext cx="660713" cy="2062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7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44750" y="901925"/>
            <a:ext cx="8254500" cy="2738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1. 데이터 크롤링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27750" y="3978975"/>
            <a:ext cx="72885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lt1"/>
                </a:solidFill>
              </a:rPr>
              <a:t>경제와 스포츠 신문기사의 키워드 10개를 선발 </a:t>
            </a:r>
            <a:endParaRPr sz="18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lt1"/>
                </a:solidFill>
              </a:rPr>
              <a:t>                                        각 키워드 당  신문 기사 100개를 </a:t>
            </a:r>
            <a:r>
              <a:rPr lang="ko-KR" altLang="en-US" sz="1800" b="1" dirty="0">
                <a:solidFill>
                  <a:schemeClr val="lt1"/>
                </a:solidFill>
              </a:rPr>
              <a:t>스크랩</a:t>
            </a:r>
            <a:r>
              <a:rPr lang="ko" sz="1800" b="1" dirty="0">
                <a:solidFill>
                  <a:schemeClr val="lt1"/>
                </a:solidFill>
              </a:rPr>
              <a:t>.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58025" y="2359025"/>
            <a:ext cx="26781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스포츠 :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이적, 선수, FA, 시즌, 우승, 중계, 실점, 대표팀, 선발, 심판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758025" y="1368925"/>
            <a:ext cx="2850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경제 :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부동산, 환율, 금리, 노조, 무역, 경제, 수출,예산, 지출, 매매  </a:t>
            </a:r>
            <a:endParaRPr b="1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025" y="1365149"/>
            <a:ext cx="4754075" cy="182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2. 형태소 분석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314650" y="3976100"/>
            <a:ext cx="45147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크롤링한 기사를 형태소 변환 후 저장한다.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4750" y="901925"/>
            <a:ext cx="8254500" cy="2738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9" y="1030025"/>
            <a:ext cx="3119062" cy="249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DF70DEF-801D-4647-8C72-2AC353AA7E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21" b="13885"/>
          <a:stretch/>
        </p:blipFill>
        <p:spPr>
          <a:xfrm>
            <a:off x="4388302" y="1030025"/>
            <a:ext cx="4112759" cy="2490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3-1 word 전처리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10750" y="4438100"/>
            <a:ext cx="69225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lt1"/>
                </a:solidFill>
              </a:rPr>
              <a:t>스포츠와 경제 기사에서 3만개의 명사를  뽑고, 데이터를 분할한다.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32" y="1354158"/>
            <a:ext cx="4138212" cy="216023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l="15046" r="-1"/>
          <a:stretch/>
        </p:blipFill>
        <p:spPr>
          <a:xfrm>
            <a:off x="5011238" y="1692518"/>
            <a:ext cx="3531730" cy="122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3-2 word 전처리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8394B1-D650-466F-963A-ECB7DA2B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27" y="994950"/>
            <a:ext cx="5634145" cy="2967550"/>
          </a:xfrm>
          <a:prstGeom prst="rect">
            <a:avLst/>
          </a:prstGeom>
        </p:spPr>
      </p:pic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04250DC8-E061-4457-B00C-7028447BD10D}"/>
              </a:ext>
            </a:extLst>
          </p:cNvPr>
          <p:cNvSpPr txBox="1"/>
          <p:nvPr/>
        </p:nvSpPr>
        <p:spPr>
          <a:xfrm>
            <a:off x="1110750" y="4438100"/>
            <a:ext cx="69225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</a:rPr>
              <a:t>Data</a:t>
            </a:r>
            <a:r>
              <a:rPr lang="ko-KR" altLang="en-US" sz="1800" b="1" dirty="0">
                <a:solidFill>
                  <a:schemeClr val="lt1"/>
                </a:solidFill>
              </a:rPr>
              <a:t> 정제 및 </a:t>
            </a:r>
            <a:r>
              <a:rPr lang="en-US" altLang="ko-KR" sz="1800" b="1" dirty="0">
                <a:solidFill>
                  <a:schemeClr val="lt1"/>
                </a:solidFill>
              </a:rPr>
              <a:t>shape </a:t>
            </a:r>
            <a:r>
              <a:rPr lang="ko-KR" altLang="en-US" sz="1800" b="1" dirty="0">
                <a:solidFill>
                  <a:schemeClr val="lt1"/>
                </a:solidFill>
              </a:rPr>
              <a:t>다듬기</a:t>
            </a:r>
            <a:endParaRPr sz="1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4. labeling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545288" y="4349275"/>
            <a:ext cx="5823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lt1"/>
                </a:solidFill>
              </a:rPr>
              <a:t>스포츠와 경제 </a:t>
            </a:r>
            <a:r>
              <a:rPr lang="ko-KR" altLang="en-US" sz="1800" b="1" dirty="0">
                <a:solidFill>
                  <a:schemeClr val="lt1"/>
                </a:solidFill>
              </a:rPr>
              <a:t>칼럼에 라벨을 붙여준다</a:t>
            </a:r>
            <a:r>
              <a:rPr lang="ko" sz="1800" b="1" dirty="0">
                <a:solidFill>
                  <a:schemeClr val="lt1"/>
                </a:solidFill>
              </a:rPr>
              <a:t>.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288" y="1138026"/>
            <a:ext cx="5143882" cy="25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4. labeling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322711" y="4364888"/>
            <a:ext cx="6498575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 err="1">
                <a:solidFill>
                  <a:schemeClr val="lt1"/>
                </a:solidFill>
              </a:rPr>
              <a:t>Softmax</a:t>
            </a:r>
            <a:r>
              <a:rPr lang="en-US" altLang="ko" sz="1800" b="1" dirty="0">
                <a:solidFill>
                  <a:schemeClr val="lt1"/>
                </a:solidFill>
              </a:rPr>
              <a:t> </a:t>
            </a:r>
            <a:r>
              <a:rPr lang="ko-KR" altLang="en-US" sz="1800" b="1" dirty="0">
                <a:solidFill>
                  <a:schemeClr val="lt1"/>
                </a:solidFill>
              </a:rPr>
              <a:t>분류를 사용하기 위한 </a:t>
            </a:r>
            <a:r>
              <a:rPr lang="en-US" altLang="ko-KR" sz="1800" b="1" dirty="0" err="1">
                <a:solidFill>
                  <a:schemeClr val="lt1"/>
                </a:solidFill>
              </a:rPr>
              <a:t>y_label</a:t>
            </a:r>
            <a:r>
              <a:rPr lang="en-US" altLang="ko-KR" sz="1800" b="1" dirty="0">
                <a:solidFill>
                  <a:schemeClr val="lt1"/>
                </a:solidFill>
              </a:rPr>
              <a:t> categorical </a:t>
            </a:r>
            <a:r>
              <a:rPr lang="ko-KR" altLang="en-US" sz="1800" b="1" dirty="0">
                <a:solidFill>
                  <a:schemeClr val="lt1"/>
                </a:solidFill>
              </a:rPr>
              <a:t>분류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235CA9-F944-407F-9D11-E2969F3D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521462"/>
            <a:ext cx="7229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7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6. model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770900" y="4349275"/>
            <a:ext cx="56022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Embedding과 SimpleRNN을 사용한 모델을 만든다.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0C8A0-67B0-4060-82F9-3BD73383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007112"/>
            <a:ext cx="81057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81725" y="153050"/>
            <a:ext cx="23148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7. Train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417025" y="4263200"/>
            <a:ext cx="6282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train data를 넣어서 트레이닝을 한다. 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lt1"/>
                </a:solidFill>
              </a:rPr>
              <a:t>                     3회에서 acc가 1이 되는 것을 확인할 수 있다.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44750" y="901925"/>
            <a:ext cx="8254500" cy="31536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642025" y="2305125"/>
            <a:ext cx="108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6FB9D-5E36-407A-A5D8-295C15DA9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8"/>
          <a:stretch/>
        </p:blipFill>
        <p:spPr>
          <a:xfrm>
            <a:off x="1225153" y="979327"/>
            <a:ext cx="6693694" cy="2998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225</Words>
  <Application>Microsoft Office PowerPoint</Application>
  <PresentationFormat>화면 슬라이드 쇼(16:9)</PresentationFormat>
  <Paragraphs>35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SunJae Youn</cp:lastModifiedBy>
  <cp:revision>7</cp:revision>
  <dcterms:modified xsi:type="dcterms:W3CDTF">2019-08-12T04:53:09Z</dcterms:modified>
</cp:coreProperties>
</file>