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59" r:id="rId3"/>
    <p:sldId id="262" r:id="rId4"/>
    <p:sldId id="263" r:id="rId5"/>
    <p:sldId id="264" r:id="rId6"/>
    <p:sldId id="265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9E"/>
    <a:srgbClr val="90C563"/>
    <a:srgbClr val="FFFFFF"/>
    <a:srgbClr val="FFD168"/>
    <a:srgbClr val="4EAEE1"/>
    <a:srgbClr val="000000"/>
    <a:srgbClr val="C7DBEF"/>
    <a:srgbClr val="F4F9FE"/>
    <a:srgbClr val="EEF5FC"/>
    <a:srgbClr val="DD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73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44277;&#48512;\Last\90%20miniProject\&#44032;&#51060;&#46300;\&#54876;&#50857;_data\&#49548;&#45380;%20&#48276;&#51396;&#51088;%20&#54788;&#5488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연도 별 청소년 범죄</a:t>
            </a:r>
            <a:endParaRPr 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강력(흉악)범죄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Sheet1!$J$2:$J$7</c:f>
              <c:numCache>
                <c:formatCode>0.00_ </c:formatCode>
                <c:ptCount val="6"/>
                <c:pt idx="0">
                  <c:v>3.959406751095488</c:v>
                </c:pt>
                <c:pt idx="1">
                  <c:v>2.8905014419946045</c:v>
                </c:pt>
                <c:pt idx="2">
                  <c:v>3.0283849704800669</c:v>
                </c:pt>
                <c:pt idx="3">
                  <c:v>4.0699023120344355</c:v>
                </c:pt>
                <c:pt idx="4">
                  <c:v>3.8192440346308159</c:v>
                </c:pt>
                <c:pt idx="5">
                  <c:v>4.3986842105263158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6-49F2-9310-3A7A5BA2BF77}"/>
            </c:ext>
          </c:extLst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강력(폭력)범죄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Sheet1!$K$2:$K$7</c:f>
              <c:numCache>
                <c:formatCode>0.00_ </c:formatCode>
                <c:ptCount val="6"/>
                <c:pt idx="0">
                  <c:v>26.764819184282757</c:v>
                </c:pt>
                <c:pt idx="1">
                  <c:v>30.490278165410732</c:v>
                </c:pt>
                <c:pt idx="2">
                  <c:v>24.138683661999501</c:v>
                </c:pt>
                <c:pt idx="3">
                  <c:v>24.940072686032426</c:v>
                </c:pt>
                <c:pt idx="4">
                  <c:v>24.597733511649185</c:v>
                </c:pt>
                <c:pt idx="5">
                  <c:v>25.626315789473686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6-49F2-9310-3A7A5BA2BF77}"/>
            </c:ext>
          </c:extLst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재산범죄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Sheet1!$L$2:$L$7</c:f>
              <c:numCache>
                <c:formatCode>0.00_ </c:formatCode>
                <c:ptCount val="6"/>
                <c:pt idx="0">
                  <c:v>45.719169836760244</c:v>
                </c:pt>
                <c:pt idx="1">
                  <c:v>44.287840729370174</c:v>
                </c:pt>
                <c:pt idx="2">
                  <c:v>49.911058243209325</c:v>
                </c:pt>
                <c:pt idx="3">
                  <c:v>46.744593654148517</c:v>
                </c:pt>
                <c:pt idx="4">
                  <c:v>45.143943126627718</c:v>
                </c:pt>
                <c:pt idx="5">
                  <c:v>43.536842105263155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86-49F2-9310-3A7A5BA2BF77}"/>
            </c:ext>
          </c:extLst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기타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Sheet1!$M$2:$M$7</c:f>
              <c:numCache>
                <c:formatCode>0.00_ </c:formatCode>
                <c:ptCount val="6"/>
                <c:pt idx="0">
                  <c:v>23.556604227861509</c:v>
                </c:pt>
                <c:pt idx="1">
                  <c:v>22.331379663224485</c:v>
                </c:pt>
                <c:pt idx="2">
                  <c:v>22.921873124311109</c:v>
                </c:pt>
                <c:pt idx="3">
                  <c:v>24.245431347784621</c:v>
                </c:pt>
                <c:pt idx="4">
                  <c:v>26.43907932709228</c:v>
                </c:pt>
                <c:pt idx="5">
                  <c:v>26.43815789473684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86-49F2-9310-3A7A5BA2BF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 cap="flat" cmpd="sng" algn="ctr">
              <a:solidFill>
                <a:schemeClr val="lt1">
                  <a:lumMod val="95000"/>
                  <a:alpha val="54000"/>
                </a:schemeClr>
              </a:solidFill>
              <a:round/>
            </a:ln>
            <a:effectLst/>
          </c:spPr>
        </c:serLines>
        <c:axId val="2092238655"/>
        <c:axId val="1937874415"/>
      </c:barChart>
      <c:catAx>
        <c:axId val="209223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7874415"/>
        <c:crosses val="autoZero"/>
        <c:auto val="1"/>
        <c:lblAlgn val="ctr"/>
        <c:lblOffset val="100"/>
        <c:noMultiLvlLbl val="0"/>
      </c:catAx>
      <c:valAx>
        <c:axId val="1937874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2238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71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2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지역사회와 연계된 안전망 구축을 통한 관계당국의 세심한 관심 요구</a:t>
            </a:r>
            <a:endParaRPr lang="en-US" altLang="ko-KR" sz="20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14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9600"/>
            </a:lvl1pPr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이미지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이미지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이미지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설명 풍선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  <a:endParaRPr/>
          </a:p>
        </p:txBody>
      </p:sp>
      <p:sp>
        <p:nvSpPr>
          <p:cNvPr id="122" name="여기에 인용을 입력하십시오."/>
          <p:cNvSpPr txBox="1">
            <a:spLocks noGrp="1"/>
          </p:cNvSpPr>
          <p:nvPr>
            <p:ph type="body" sz="half" idx="13"/>
          </p:nvPr>
        </p:nvSpPr>
        <p:spPr>
          <a:xfrm>
            <a:off x="889000" y="2908300"/>
            <a:ext cx="11226800" cy="268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r>
              <a:t>여기에 인용을 입력하십시오.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1016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텍스트"/>
          <p:cNvSpPr txBox="1">
            <a:spLocks noGrp="1"/>
          </p:cNvSpPr>
          <p:nvPr>
            <p:ph type="body" sz="quarter" idx="15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1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 대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여기에 인용을 입력하십시오."/>
          <p:cNvSpPr txBox="1">
            <a:spLocks noGrp="1"/>
          </p:cNvSpPr>
          <p:nvPr>
            <p:ph type="body" sz="half" idx="13"/>
          </p:nvPr>
        </p:nvSpPr>
        <p:spPr>
          <a:xfrm>
            <a:off x="5892800" y="2641600"/>
            <a:ext cx="6705600" cy="3832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r>
              <a:t>여기에 인용을 입력하십시오.</a:t>
            </a:r>
          </a:p>
        </p:txBody>
      </p:sp>
      <p:sp>
        <p:nvSpPr>
          <p:cNvPr id="133" name="이미지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13133"/>
            <a:ext cx="6705600" cy="10160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이미지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부제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선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34" name="제목 텍스트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9600"/>
            </a:lvl1pPr>
          </a:lstStyle>
          <a:p>
            <a:r>
              <a:t>제목 텍스트</a:t>
            </a:r>
          </a:p>
        </p:txBody>
      </p:sp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9600"/>
            </a:lvl1pPr>
          </a:lstStyle>
          <a:p>
            <a:r>
              <a:t>제목 텍스트</a:t>
            </a:r>
          </a:p>
        </p:txBody>
      </p:sp>
      <p:sp>
        <p:nvSpPr>
          <p:cNvPr id="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선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52" name="이미지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제목 텍스트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9600"/>
            </a:lvl1pPr>
          </a:lstStyle>
          <a:p>
            <a:r>
              <a:t>제목 텍스트</a:t>
            </a:r>
          </a:p>
        </p:txBody>
      </p:sp>
      <p:sp>
        <p:nvSpPr>
          <p:cNvPr id="5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63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8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92" name="이미지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10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이미지" descr="이미지">
            <a:extLst>
              <a:ext uri="{FF2B5EF4-FFF2-40B4-BE49-F238E27FC236}">
                <a16:creationId xmlns:a16="http://schemas.microsoft.com/office/drawing/2014/main" id="{2667612B-7E47-4DD6-A0D9-04D6E313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72" t="129" r="6044" b="129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0F30E5-58AE-4344-8470-9BF06A79E321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2A093-B754-4110-AC4E-AF2041B23A50}"/>
              </a:ext>
            </a:extLst>
          </p:cNvPr>
          <p:cNvSpPr txBox="1"/>
          <p:nvPr/>
        </p:nvSpPr>
        <p:spPr>
          <a:xfrm>
            <a:off x="4041036" y="2755169"/>
            <a:ext cx="4922729" cy="3642023"/>
          </a:xfrm>
          <a:prstGeom prst="rect">
            <a:avLst/>
          </a:prstGeom>
          <a:noFill/>
          <a:ln w="190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  <a:sym typeface="Avenir Next Medium"/>
              </a:rPr>
              <a:t>MINI PROJECT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함초롬바탕" panose="02030604000101010101" pitchFamily="18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함초롬바탕" panose="02030604000101010101" pitchFamily="18" charset="-127"/>
                <a:sym typeface="Avenir Next Medium"/>
              </a:rPr>
              <a:t>청소년 </a:t>
            </a:r>
            <a:endParaRPr kumimoji="0" lang="en-US" altLang="ko-KR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cs typeface="함초롬바탕" panose="02030604000101010101" pitchFamily="18" charset="-127"/>
              <a:sym typeface="Avenir Next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함초롬바탕" panose="02030604000101010101" pitchFamily="18" charset="-127"/>
                <a:sym typeface="Avenir Next Medium"/>
              </a:rPr>
              <a:t>범죄 영향 </a:t>
            </a:r>
            <a:endParaRPr kumimoji="0" lang="en-US" altLang="ko-KR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cs typeface="함초롬바탕" panose="02030604000101010101" pitchFamily="18" charset="-127"/>
              <a:sym typeface="Avenir Next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함초롬바탕" panose="02030604000101010101" pitchFamily="18" charset="-127"/>
                <a:sym typeface="Avenir Next Medium"/>
              </a:rPr>
              <a:t>인자</a:t>
            </a:r>
            <a:r>
              <a:rPr lang="en-US" altLang="ko-KR" sz="2800" dirty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함초롬바탕" panose="02030604000101010101" pitchFamily="18" charset="-127"/>
              </a:rPr>
              <a:t>분석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cs typeface="함초롬바탕" panose="02030604000101010101" pitchFamily="18" charset="-127"/>
              <a:sym typeface="Avenir Next Medium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C725AA-5DE2-4A08-8047-71FC982556E2}"/>
              </a:ext>
            </a:extLst>
          </p:cNvPr>
          <p:cNvCxnSpPr/>
          <p:nvPr/>
        </p:nvCxnSpPr>
        <p:spPr>
          <a:xfrm>
            <a:off x="5962400" y="4008329"/>
            <a:ext cx="1080000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F3542-8F74-4248-8165-B37F08D80F0A}"/>
              </a:ext>
            </a:extLst>
          </p:cNvPr>
          <p:cNvSpPr/>
          <p:nvPr/>
        </p:nvSpPr>
        <p:spPr>
          <a:xfrm>
            <a:off x="4702400" y="2716800"/>
            <a:ext cx="3600000" cy="4320000"/>
          </a:xfrm>
          <a:prstGeom prst="rect">
            <a:avLst/>
          </a:prstGeom>
          <a:noFill/>
          <a:ln w="1905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8027C-5D0E-453F-AA80-41BDB02FA2FD}"/>
              </a:ext>
            </a:extLst>
          </p:cNvPr>
          <p:cNvSpPr txBox="1"/>
          <p:nvPr/>
        </p:nvSpPr>
        <p:spPr>
          <a:xfrm>
            <a:off x="4041036" y="8727678"/>
            <a:ext cx="4922729" cy="718145"/>
          </a:xfrm>
          <a:prstGeom prst="rect">
            <a:avLst/>
          </a:prstGeom>
          <a:noFill/>
          <a:ln w="190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임채</a:t>
            </a:r>
            <a:r>
              <a:rPr lang="ko-KR" alt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명</a:t>
            </a:r>
            <a:r>
              <a:rPr lang="en-US" altLang="ko-KR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   </a:t>
            </a:r>
            <a:r>
              <a:rPr lang="ko-KR" altLang="en-US" dirty="0" err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민금</a:t>
            </a:r>
            <a:r>
              <a:rPr lang="ko-KR" alt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란</a:t>
            </a:r>
            <a:endParaRPr kumimoji="0" lang="en-US" altLang="ko-KR" i="0" u="none" strike="noStrike" cap="none" spc="0" normalizeH="0" baseline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바탕" panose="02030604000101010101" pitchFamily="18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646128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FED370-7656-45C1-BF5B-A125129EEFCF}"/>
              </a:ext>
            </a:extLst>
          </p:cNvPr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cap="all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pple SD 산돌고딕 Neo 볼드체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1F644D-F0D1-4F1B-897D-1921C5219399}"/>
              </a:ext>
            </a:extLst>
          </p:cNvPr>
          <p:cNvSpPr/>
          <p:nvPr/>
        </p:nvSpPr>
        <p:spPr>
          <a:xfrm>
            <a:off x="0" y="0"/>
            <a:ext cx="6502400" cy="975360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400" cap="all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pple SD 산돌고딕 Neo 볼드체"/>
              </a:rPr>
              <a:t>목차</a:t>
            </a:r>
            <a:endParaRPr kumimoji="0" lang="ko-KR" altLang="en-US" sz="44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pple SD 산돌고딕 Neo 볼드체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01FA24-5EBA-4317-B0CB-E0B68A52B29F}"/>
              </a:ext>
            </a:extLst>
          </p:cNvPr>
          <p:cNvCxnSpPr/>
          <p:nvPr/>
        </p:nvCxnSpPr>
        <p:spPr>
          <a:xfrm>
            <a:off x="2192055" y="4246322"/>
            <a:ext cx="2160000" cy="0"/>
          </a:xfrm>
          <a:prstGeom prst="line">
            <a:avLst/>
          </a:prstGeom>
          <a:noFill/>
          <a:ln w="1905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27356C9-F6DB-4390-9406-873FFC4A9822}"/>
              </a:ext>
            </a:extLst>
          </p:cNvPr>
          <p:cNvCxnSpPr/>
          <p:nvPr/>
        </p:nvCxnSpPr>
        <p:spPr>
          <a:xfrm>
            <a:off x="2192055" y="5336087"/>
            <a:ext cx="2160000" cy="0"/>
          </a:xfrm>
          <a:prstGeom prst="line">
            <a:avLst/>
          </a:prstGeom>
          <a:noFill/>
          <a:ln w="1905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729DA4-0133-4D40-9FF9-49AB67157DCD}"/>
              </a:ext>
            </a:extLst>
          </p:cNvPr>
          <p:cNvSpPr txBox="1"/>
          <p:nvPr/>
        </p:nvSpPr>
        <p:spPr>
          <a:xfrm>
            <a:off x="7311474" y="1996800"/>
            <a:ext cx="532197" cy="57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venir Next Medium"/>
              </a:rPr>
              <a:t>1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venir Next Medium"/>
              </a:rPr>
              <a:t>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kumimoji="0" lang="en-US" altLang="ko-KR" sz="5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sym typeface="Avenir Next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2AEC2B-4B2F-4F1B-8417-09CFEF90DA48}"/>
              </a:ext>
            </a:extLst>
          </p:cNvPr>
          <p:cNvSpPr txBox="1"/>
          <p:nvPr/>
        </p:nvSpPr>
        <p:spPr>
          <a:xfrm>
            <a:off x="7975352" y="2098922"/>
            <a:ext cx="424632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Avenir Next Medium"/>
              </a:rPr>
              <a:t>분석 배경 및 목적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sym typeface="Avenir Next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35B1A-AA67-4EE7-892B-5FF5F31E9851}"/>
              </a:ext>
            </a:extLst>
          </p:cNvPr>
          <p:cNvSpPr txBox="1"/>
          <p:nvPr/>
        </p:nvSpPr>
        <p:spPr>
          <a:xfrm>
            <a:off x="8000404" y="3672759"/>
            <a:ext cx="424632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활용데이터 설명 및 가설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sym typeface="Avenir Nex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97541-618D-46B0-A7A4-252E593F5808}"/>
              </a:ext>
            </a:extLst>
          </p:cNvPr>
          <p:cNvSpPr txBox="1"/>
          <p:nvPr/>
        </p:nvSpPr>
        <p:spPr>
          <a:xfrm>
            <a:off x="8000404" y="5271648"/>
            <a:ext cx="424632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Avenir Next Medium"/>
              </a:rPr>
              <a:t>분석 </a:t>
            </a:r>
            <a:r>
              <a:rPr lang="ko-KR" altLang="en-US" sz="2400" dirty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결과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sym typeface="Avenir Nex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65700-329D-4D8B-B6D6-539DE94C522F}"/>
              </a:ext>
            </a:extLst>
          </p:cNvPr>
          <p:cNvSpPr txBox="1"/>
          <p:nvPr/>
        </p:nvSpPr>
        <p:spPr>
          <a:xfrm>
            <a:off x="8000404" y="6889417"/>
            <a:ext cx="424632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53837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8A16C5-C35F-4C7A-A53D-1E15A8BB61AC}"/>
              </a:ext>
            </a:extLst>
          </p:cNvPr>
          <p:cNvCxnSpPr/>
          <p:nvPr/>
        </p:nvCxnSpPr>
        <p:spPr>
          <a:xfrm>
            <a:off x="928318" y="1540698"/>
            <a:ext cx="11148164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B53FD3-42DD-4669-BB37-2F9ECDF0D7DF}"/>
              </a:ext>
            </a:extLst>
          </p:cNvPr>
          <p:cNvSpPr txBox="1"/>
          <p:nvPr/>
        </p:nvSpPr>
        <p:spPr>
          <a:xfrm>
            <a:off x="928318" y="485787"/>
            <a:ext cx="4424288" cy="1056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  <a:sym typeface="Avenir Next Medium"/>
              </a:rPr>
              <a:t>1. </a:t>
            </a:r>
            <a:r>
              <a:rPr kumimoji="0" lang="ko-KR" altLang="en-US" sz="4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  <a:sym typeface="Avenir Next Medium"/>
              </a:rPr>
              <a:t>분석 배경 및 목적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52E7C30-4D54-4391-A3EA-0F8293702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40062"/>
              </p:ext>
            </p:extLst>
          </p:nvPr>
        </p:nvGraphicFramePr>
        <p:xfrm>
          <a:off x="928319" y="1766172"/>
          <a:ext cx="6374356" cy="7399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99E915-8DB1-4047-B18F-6B5226CF1C1C}"/>
              </a:ext>
            </a:extLst>
          </p:cNvPr>
          <p:cNvSpPr txBox="1"/>
          <p:nvPr/>
        </p:nvSpPr>
        <p:spPr>
          <a:xfrm>
            <a:off x="7390356" y="1502393"/>
            <a:ext cx="4658327" cy="4669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800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배경</a:t>
            </a:r>
            <a:endParaRPr lang="en-US" altLang="ko-KR" sz="2800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defTabSz="584200" rtl="0" fontAlgn="auto" latinLnBrk="0" hangingPunct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청소년의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schemeClr val="accent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강력범죄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발생률 증가 추세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defTabSz="584200" rtl="0" fontAlgn="auto" latinLnBrk="0" hangingPunct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 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2016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기준 전년대비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1.61% </a:t>
            </a:r>
            <a:r>
              <a:rPr lang="ko-KR" altLang="en-US" dirty="0">
                <a:solidFill>
                  <a:srgbClr val="47ACE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증가</a:t>
            </a:r>
            <a:endParaRPr lang="en-US" altLang="ko-KR" dirty="0">
              <a:solidFill>
                <a:srgbClr val="47ACE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defTabSz="584200" rtl="0" fontAlgn="auto" latinLnBrk="0" hangingPunct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marR="0" indent="-457200" algn="l" defTabSz="584200" rtl="0" fontAlgn="auto" latinLnBrk="0" hangingPunct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800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목적</a:t>
            </a:r>
            <a:endParaRPr lang="en-US" altLang="ko-KR" sz="2800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defTabSz="584200" rtl="0" fontAlgn="auto" latinLnBrk="0" hangingPunct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범죄 영향 인자 분석을 통한 청소년 범죄 </a:t>
            </a:r>
            <a:r>
              <a:rPr lang="ko-KR" altLang="en-US" dirty="0">
                <a:solidFill>
                  <a:srgbClr val="47ACE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예방</a:t>
            </a:r>
            <a:endParaRPr lang="en-US" altLang="ko-KR" dirty="0">
              <a:solidFill>
                <a:srgbClr val="47ACE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855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8A16C5-C35F-4C7A-A53D-1E15A8BB61AC}"/>
              </a:ext>
            </a:extLst>
          </p:cNvPr>
          <p:cNvCxnSpPr/>
          <p:nvPr/>
        </p:nvCxnSpPr>
        <p:spPr>
          <a:xfrm>
            <a:off x="928318" y="1540698"/>
            <a:ext cx="11148164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B53FD3-42DD-4669-BB37-2F9ECDF0D7DF}"/>
              </a:ext>
            </a:extLst>
          </p:cNvPr>
          <p:cNvSpPr txBox="1"/>
          <p:nvPr/>
        </p:nvSpPr>
        <p:spPr>
          <a:xfrm>
            <a:off x="928318" y="485787"/>
            <a:ext cx="5866991" cy="1056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</a:t>
            </a:r>
            <a:r>
              <a:rPr kumimoji="0" lang="en-US" altLang="ko-KR" sz="4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  <a:sym typeface="Avenir Next Medium"/>
              </a:rPr>
              <a:t>. </a:t>
            </a:r>
            <a:r>
              <a:rPr lang="ko-KR" altLang="en-US" sz="4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활용데이터 설명 및 </a:t>
            </a:r>
            <a:r>
              <a:rPr kumimoji="0" lang="ko-KR" altLang="en-US" sz="4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  <a:sym typeface="Avenir Next Medium"/>
              </a:rPr>
              <a:t>가설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9E915-8DB1-4047-B18F-6B5226CF1C1C}"/>
              </a:ext>
            </a:extLst>
          </p:cNvPr>
          <p:cNvSpPr txBox="1"/>
          <p:nvPr/>
        </p:nvSpPr>
        <p:spPr>
          <a:xfrm>
            <a:off x="7654876" y="2444876"/>
            <a:ext cx="5280292" cy="45099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활용데이터</a:t>
            </a:r>
            <a:endParaRPr lang="en-US" altLang="ko-KR" sz="2800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서울시 저소득 한부모가족 통계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(2011~2018)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서울시 관서 별 청소년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 범죄 현황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(2011~2018)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서울시 생활환경 만족도 통계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(2011~2018)</a:t>
            </a: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data.seoul.go.kr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2342F1-DB76-440E-8262-33585EF8F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44085"/>
              </p:ext>
            </p:extLst>
          </p:nvPr>
        </p:nvGraphicFramePr>
        <p:xfrm>
          <a:off x="1041052" y="3024290"/>
          <a:ext cx="6325100" cy="5562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3928894860"/>
                    </a:ext>
                  </a:extLst>
                </a:gridCol>
                <a:gridCol w="3727450">
                  <a:extLst>
                    <a:ext uri="{9D8B030D-6E8A-4147-A177-3AD203B41FA5}">
                      <a16:colId xmlns:a16="http://schemas.microsoft.com/office/drawing/2014/main" val="12196764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34782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437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연도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통계 연도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44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지역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구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문자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808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살인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청소년 살인 발생건수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750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강도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청소년 강도 발생건수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187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강간</a:t>
                      </a:r>
                      <a:r>
                        <a:rPr lang="en-US" altLang="ko-K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·</a:t>
                      </a:r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추행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청소년 </a:t>
                      </a:r>
                      <a:r>
                        <a:rPr lang="ko-KR" alt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강간추행</a:t>
                      </a:r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발생건수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911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절도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청소년 절도 발생건수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231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폭력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청소년 폭행 발생건수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8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합계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청소년 범죄 발생건수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01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취약계층 가구수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한부모 및 기초수급 대상자 가구수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59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전체 가구수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가구수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83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주거환경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주거환경 만족도 점수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81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경제환경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경제환경 만족도 점수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703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사회환경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사회환경 만족도 점수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110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교육환경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서울시 교육환경 만족도 점수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숫자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1640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D4E47E-51AF-453B-8E5D-B344FCBC1022}"/>
              </a:ext>
            </a:extLst>
          </p:cNvPr>
          <p:cNvSpPr txBox="1"/>
          <p:nvPr/>
        </p:nvSpPr>
        <p:spPr>
          <a:xfrm>
            <a:off x="928318" y="1581141"/>
            <a:ext cx="950741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2800" dirty="0">
                <a:solidFill>
                  <a:schemeClr val="accent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사회 취약 계층 비율과 청소년 범죄 발생률은 밀접한 관련이 있다</a:t>
            </a:r>
            <a:r>
              <a:rPr lang="en-US" altLang="ko-KR" sz="2800" dirty="0">
                <a:solidFill>
                  <a:schemeClr val="accent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930571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8A16C5-C35F-4C7A-A53D-1E15A8BB61AC}"/>
              </a:ext>
            </a:extLst>
          </p:cNvPr>
          <p:cNvCxnSpPr/>
          <p:nvPr/>
        </p:nvCxnSpPr>
        <p:spPr>
          <a:xfrm>
            <a:off x="928318" y="1540698"/>
            <a:ext cx="11148164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B53FD3-42DD-4669-BB37-2F9ECDF0D7DF}"/>
              </a:ext>
            </a:extLst>
          </p:cNvPr>
          <p:cNvSpPr txBox="1"/>
          <p:nvPr/>
        </p:nvSpPr>
        <p:spPr>
          <a:xfrm>
            <a:off x="928318" y="485787"/>
            <a:ext cx="3342262" cy="1056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  <a:sym typeface="Avenir Next Medium"/>
              </a:rPr>
              <a:t>3. </a:t>
            </a:r>
            <a:r>
              <a:rPr lang="ko-KR" altLang="en-US" sz="4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분석 및 결과</a:t>
            </a:r>
            <a:endParaRPr kumimoji="0" lang="ko-KR" altLang="en-US" sz="4200" b="0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  <a:sym typeface="Avenir Next Mediu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CC4DB7D-7477-4D8D-8885-7A835F5DE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8" y="2093083"/>
            <a:ext cx="6508403" cy="6913128"/>
          </a:xfrm>
          <a:prstGeom prst="rect">
            <a:avLst/>
          </a:prstGeom>
          <a:solidFill>
            <a:srgbClr val="C7DBEF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39428A-99F2-405A-914E-7D3D4FEF4A54}"/>
              </a:ext>
            </a:extLst>
          </p:cNvPr>
          <p:cNvSpPr txBox="1"/>
          <p:nvPr/>
        </p:nvSpPr>
        <p:spPr>
          <a:xfrm>
            <a:off x="7672476" y="1503595"/>
            <a:ext cx="5172891" cy="537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방법</a:t>
            </a:r>
            <a:endParaRPr lang="en-US" altLang="ko-KR" sz="2800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Seaborn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패키지를 이용하여 상관관계 분석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결과</a:t>
            </a:r>
            <a:endParaRPr lang="en-US" altLang="ko-KR" sz="2800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청소년 범죄율과 환경요소는 상관관계가 낮다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en-US" altLang="ko-KR" baseline="30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가구수 대비 취약계층 가구수가 청소년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범죄율과 상관관계가 높다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en-US" altLang="ko-KR" baseline="30000" dirty="0">
                <a:solidFill>
                  <a:srgbClr val="FFFF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B62240-E00D-4D76-AB25-B21DFA3AFC16}"/>
              </a:ext>
            </a:extLst>
          </p:cNvPr>
          <p:cNvSpPr/>
          <p:nvPr/>
        </p:nvSpPr>
        <p:spPr>
          <a:xfrm>
            <a:off x="4954304" y="4745121"/>
            <a:ext cx="1656000" cy="50400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57CEFB-4B7E-4A1A-BD1B-456F96C4DC80}"/>
              </a:ext>
            </a:extLst>
          </p:cNvPr>
          <p:cNvSpPr/>
          <p:nvPr/>
        </p:nvSpPr>
        <p:spPr>
          <a:xfrm>
            <a:off x="3750519" y="5249644"/>
            <a:ext cx="396000" cy="972000"/>
          </a:xfrm>
          <a:prstGeom prst="rect">
            <a:avLst/>
          </a:prstGeom>
          <a:noFill/>
          <a:ln w="38100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7483A-01EF-4480-A211-558CFBF96A1B}"/>
              </a:ext>
            </a:extLst>
          </p:cNvPr>
          <p:cNvSpPr txBox="1"/>
          <p:nvPr/>
        </p:nvSpPr>
        <p:spPr>
          <a:xfrm>
            <a:off x="6551008" y="4192536"/>
            <a:ext cx="2548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>
                <a:solidFill>
                  <a:srgbClr val="FF0000"/>
                </a:solidFill>
                <a:effectLst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venir Next Medium"/>
              </a:rPr>
              <a:t>1)</a:t>
            </a:r>
            <a:endParaRPr kumimoji="0" lang="ko-KR" altLang="en-US" sz="1200" b="1" i="0" u="none" strike="noStrike" cap="none" spc="0" normalizeH="0" baseline="0" dirty="0">
              <a:solidFill>
                <a:srgbClr val="FF0000"/>
              </a:solidFill>
              <a:effectLst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sym typeface="Avenir Next Medium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661B28-B564-4F70-A46D-06F76FFC283E}"/>
              </a:ext>
            </a:extLst>
          </p:cNvPr>
          <p:cNvSpPr txBox="1"/>
          <p:nvPr/>
        </p:nvSpPr>
        <p:spPr>
          <a:xfrm>
            <a:off x="4112715" y="4720950"/>
            <a:ext cx="2548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>
                <a:solidFill>
                  <a:srgbClr val="FFFF00"/>
                </a:solidFill>
                <a:effectLst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venir Next Medium"/>
              </a:rPr>
              <a:t>2</a:t>
            </a:r>
            <a:r>
              <a:rPr lang="en-US" altLang="ko-KR" sz="1200" b="1" dirty="0">
                <a:solidFill>
                  <a:srgbClr val="FFFF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en-US" sz="1200" b="1" i="0" u="none" strike="noStrike" cap="none" spc="0" normalizeH="0" baseline="0" dirty="0">
              <a:solidFill>
                <a:srgbClr val="FFFF00"/>
              </a:solidFill>
              <a:effectLst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676782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5EA7E0-CF3D-5B49-8B14-E1E3A3A150A9}"/>
              </a:ext>
            </a:extLst>
          </p:cNvPr>
          <p:cNvSpPr/>
          <p:nvPr/>
        </p:nvSpPr>
        <p:spPr>
          <a:xfrm>
            <a:off x="1377505" y="4554185"/>
            <a:ext cx="10419907" cy="102072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A847C7-9FD1-0941-92C7-05A470484D71}"/>
              </a:ext>
            </a:extLst>
          </p:cNvPr>
          <p:cNvSpPr/>
          <p:nvPr/>
        </p:nvSpPr>
        <p:spPr>
          <a:xfrm>
            <a:off x="1377504" y="6200315"/>
            <a:ext cx="10419907" cy="102072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13515F-E647-5E4E-A24E-EAA7B73EA11E}"/>
              </a:ext>
            </a:extLst>
          </p:cNvPr>
          <p:cNvSpPr/>
          <p:nvPr/>
        </p:nvSpPr>
        <p:spPr>
          <a:xfrm>
            <a:off x="1381053" y="2920885"/>
            <a:ext cx="10419907" cy="102072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8A16C5-C35F-4C7A-A53D-1E15A8BB61AC}"/>
              </a:ext>
            </a:extLst>
          </p:cNvPr>
          <p:cNvCxnSpPr/>
          <p:nvPr/>
        </p:nvCxnSpPr>
        <p:spPr>
          <a:xfrm>
            <a:off x="928318" y="1540698"/>
            <a:ext cx="11148164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CEC078-F100-4FF1-AF3E-B0FB07EEC060}"/>
              </a:ext>
            </a:extLst>
          </p:cNvPr>
          <p:cNvSpPr txBox="1"/>
          <p:nvPr/>
        </p:nvSpPr>
        <p:spPr>
          <a:xfrm>
            <a:off x="928318" y="485787"/>
            <a:ext cx="1659109" cy="1056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4</a:t>
            </a:r>
            <a:r>
              <a:rPr kumimoji="0" lang="en-US" altLang="ko-KR" sz="4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  <a:sym typeface="Avenir Next Medium"/>
              </a:rPr>
              <a:t>. </a:t>
            </a:r>
            <a:r>
              <a:rPr kumimoji="0" lang="ko-KR" altLang="en-US" sz="4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  <a:sym typeface="Avenir Next Medium"/>
              </a:rPr>
              <a:t>결론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EE0909-B072-3747-8CCD-F3EB45F8A7E6}"/>
              </a:ext>
            </a:extLst>
          </p:cNvPr>
          <p:cNvSpPr/>
          <p:nvPr/>
        </p:nvSpPr>
        <p:spPr>
          <a:xfrm>
            <a:off x="1377508" y="2920885"/>
            <a:ext cx="10419907" cy="1020726"/>
          </a:xfrm>
          <a:prstGeom prst="rect">
            <a:avLst/>
          </a:prstGeom>
          <a:solidFill>
            <a:srgbClr val="FFD168">
              <a:alpha val="59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B1CE67-D987-4944-9583-0BF31E0F6106}"/>
              </a:ext>
            </a:extLst>
          </p:cNvPr>
          <p:cNvSpPr/>
          <p:nvPr/>
        </p:nvSpPr>
        <p:spPr>
          <a:xfrm>
            <a:off x="1377507" y="4554185"/>
            <a:ext cx="10419907" cy="1020726"/>
          </a:xfrm>
          <a:prstGeom prst="rect">
            <a:avLst/>
          </a:prstGeom>
          <a:solidFill>
            <a:srgbClr val="90C563">
              <a:alpha val="59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9EB06B-972E-FB4A-9D74-3A4B52C6E586}"/>
              </a:ext>
            </a:extLst>
          </p:cNvPr>
          <p:cNvSpPr/>
          <p:nvPr/>
        </p:nvSpPr>
        <p:spPr>
          <a:xfrm>
            <a:off x="1377503" y="6200315"/>
            <a:ext cx="10419907" cy="1020726"/>
          </a:xfrm>
          <a:prstGeom prst="rect">
            <a:avLst/>
          </a:prstGeom>
          <a:solidFill>
            <a:srgbClr val="39999E">
              <a:alpha val="59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49DEF2-ECA7-084C-AC15-CED4F429080A}"/>
              </a:ext>
            </a:extLst>
          </p:cNvPr>
          <p:cNvSpPr/>
          <p:nvPr/>
        </p:nvSpPr>
        <p:spPr>
          <a:xfrm>
            <a:off x="1377506" y="2920885"/>
            <a:ext cx="897861" cy="1020726"/>
          </a:xfrm>
          <a:prstGeom prst="rect">
            <a:avLst/>
          </a:prstGeom>
          <a:solidFill>
            <a:srgbClr val="FFD16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9DEC0-2FC6-DB49-BC2D-BCBADEED70DA}"/>
              </a:ext>
            </a:extLst>
          </p:cNvPr>
          <p:cNvSpPr/>
          <p:nvPr/>
        </p:nvSpPr>
        <p:spPr>
          <a:xfrm>
            <a:off x="1377506" y="4554185"/>
            <a:ext cx="897861" cy="1020726"/>
          </a:xfrm>
          <a:prstGeom prst="rect">
            <a:avLst/>
          </a:prstGeom>
          <a:solidFill>
            <a:srgbClr val="90C56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90763B-F703-7A4C-964A-65F8B9F69F89}"/>
              </a:ext>
            </a:extLst>
          </p:cNvPr>
          <p:cNvSpPr/>
          <p:nvPr/>
        </p:nvSpPr>
        <p:spPr>
          <a:xfrm>
            <a:off x="1377506" y="6200315"/>
            <a:ext cx="897861" cy="1020726"/>
          </a:xfrm>
          <a:prstGeom prst="rect">
            <a:avLst/>
          </a:prstGeom>
          <a:solidFill>
            <a:srgbClr val="39999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7A4071-68FE-4846-9798-8EA9613746FA}"/>
              </a:ext>
            </a:extLst>
          </p:cNvPr>
          <p:cNvSpPr txBox="1"/>
          <p:nvPr/>
        </p:nvSpPr>
        <p:spPr>
          <a:xfrm flipH="1">
            <a:off x="2459836" y="4717020"/>
            <a:ext cx="948905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 anchorCtr="0">
            <a:noAutofit/>
          </a:bodyPr>
          <a:lstStyle/>
          <a:p>
            <a:pPr lvl="0" defTabSz="457200" hangingPunct="1">
              <a:lnSpc>
                <a:spcPct val="117999"/>
              </a:lnSpc>
              <a:spcBef>
                <a:spcPts val="0"/>
              </a:spcBef>
              <a:defRPr/>
            </a:pPr>
            <a:r>
              <a:rPr lang="ko-KR" altLang="en-US" sz="2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지역사회와 연계된 안전망 구축 ⇨ 관계당국의 세심한 관심 요구</a:t>
            </a:r>
            <a:endParaRPr lang="en-US" altLang="ko-KR" sz="2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413594-0541-6549-879D-7E9548BCF99C}"/>
              </a:ext>
            </a:extLst>
          </p:cNvPr>
          <p:cNvSpPr txBox="1"/>
          <p:nvPr/>
        </p:nvSpPr>
        <p:spPr>
          <a:xfrm flipH="1">
            <a:off x="2459836" y="3077305"/>
            <a:ext cx="948905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 anchorCtr="0">
            <a:noAutofit/>
          </a:bodyPr>
          <a:lstStyle/>
          <a:p>
            <a:pPr defTabSz="457200" hangingPunct="1">
              <a:lnSpc>
                <a:spcPct val="117999"/>
              </a:lnSpc>
              <a:spcBef>
                <a:spcPts val="0"/>
              </a:spcBef>
              <a:defRPr/>
            </a:pPr>
            <a:r>
              <a:rPr lang="ko-KR" altLang="en-US" sz="2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범죄의 사각지대에 놓인 취약계층 청소년 ⇨</a:t>
            </a:r>
            <a:r>
              <a:rPr lang="en-US" altLang="ko-KR" sz="2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지속적인 관심 필요</a:t>
            </a:r>
            <a:endParaRPr lang="en-US" altLang="ko-KR" sz="2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7CE3E-7EF4-664B-9827-4C27EE72632A}"/>
              </a:ext>
            </a:extLst>
          </p:cNvPr>
          <p:cNvSpPr txBox="1"/>
          <p:nvPr/>
        </p:nvSpPr>
        <p:spPr>
          <a:xfrm flipH="1">
            <a:off x="2459836" y="6356735"/>
            <a:ext cx="948905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 anchorCtr="0">
            <a:noAutofit/>
          </a:bodyPr>
          <a:lstStyle/>
          <a:p>
            <a:pPr defTabSz="457200" hangingPunct="1">
              <a:lnSpc>
                <a:spcPct val="117999"/>
              </a:lnSpc>
              <a:spcBef>
                <a:spcPts val="0"/>
              </a:spcBef>
              <a:defRPr/>
            </a:pPr>
            <a:r>
              <a:rPr lang="ko-KR" altLang="en-US" sz="2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취약계층 청소년 </a:t>
            </a:r>
            <a:r>
              <a:rPr lang="ko-KR" altLang="en-US" sz="24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범죄율에</a:t>
            </a:r>
            <a:r>
              <a:rPr lang="ko-KR" altLang="en-US" sz="2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대한 환경 실태 조사 진행 요구</a:t>
            </a:r>
            <a:endParaRPr lang="en-US" altLang="ko-KR" sz="2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598409-08B2-EB46-A0E1-DC861A6BB014}"/>
              </a:ext>
            </a:extLst>
          </p:cNvPr>
          <p:cNvSpPr txBox="1"/>
          <p:nvPr/>
        </p:nvSpPr>
        <p:spPr>
          <a:xfrm flipH="1">
            <a:off x="1570245" y="3077305"/>
            <a:ext cx="51373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 anchorCtr="0">
            <a:noAutofit/>
          </a:bodyPr>
          <a:lstStyle/>
          <a:p>
            <a:pPr algn="ctr" defTabSz="457200" hangingPunct="1">
              <a:lnSpc>
                <a:spcPct val="117999"/>
              </a:lnSpc>
              <a:spcBef>
                <a:spcPts val="0"/>
              </a:spcBef>
              <a:defRPr/>
            </a:pPr>
            <a:r>
              <a:rPr lang="en-US" altLang="ko-KR" sz="28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A56F9B-229E-3C4A-BBDB-01C37F74A815}"/>
              </a:ext>
            </a:extLst>
          </p:cNvPr>
          <p:cNvSpPr txBox="1"/>
          <p:nvPr/>
        </p:nvSpPr>
        <p:spPr>
          <a:xfrm flipH="1">
            <a:off x="1570245" y="4717020"/>
            <a:ext cx="51373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 anchorCtr="0">
            <a:noAutofit/>
          </a:bodyPr>
          <a:lstStyle/>
          <a:p>
            <a:pPr algn="ctr" defTabSz="457200" hangingPunct="1">
              <a:lnSpc>
                <a:spcPct val="117999"/>
              </a:lnSpc>
              <a:spcBef>
                <a:spcPts val="0"/>
              </a:spcBef>
              <a:defRPr/>
            </a:pPr>
            <a:r>
              <a:rPr lang="en-US" altLang="ko-KR" sz="28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179219-A10D-4C46-AF06-F4D97FDA6032}"/>
              </a:ext>
            </a:extLst>
          </p:cNvPr>
          <p:cNvSpPr txBox="1"/>
          <p:nvPr/>
        </p:nvSpPr>
        <p:spPr>
          <a:xfrm flipH="1">
            <a:off x="1569568" y="6356735"/>
            <a:ext cx="51373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 anchorCtr="0">
            <a:noAutofit/>
          </a:bodyPr>
          <a:lstStyle/>
          <a:p>
            <a:pPr algn="ctr" defTabSz="457200" hangingPunct="1">
              <a:lnSpc>
                <a:spcPct val="117999"/>
              </a:lnSpc>
              <a:spcBef>
                <a:spcPts val="0"/>
              </a:spcBef>
              <a:defRPr/>
            </a:pPr>
            <a:r>
              <a:rPr lang="en-US" altLang="ko-KR" sz="28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45695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291</Words>
  <Application>Microsoft Office PowerPoint</Application>
  <PresentationFormat>사용자 지정</PresentationFormat>
  <Paragraphs>98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Apple SD 산돌고딕 Neo 볼드체</vt:lpstr>
      <vt:lpstr>Apple SD 산돌고딕 Neo 일반체</vt:lpstr>
      <vt:lpstr>Avenir Next</vt:lpstr>
      <vt:lpstr>Avenir Next Medium</vt:lpstr>
      <vt:lpstr>DIN Alternate</vt:lpstr>
      <vt:lpstr>Helvetica Neue</vt:lpstr>
      <vt:lpstr>KoPubWorld돋움체 Bold</vt:lpstr>
      <vt:lpstr>KoPubWorld돋움체 Medium</vt:lpstr>
      <vt:lpstr>나눔명조</vt:lpstr>
      <vt:lpstr>나눔바른고딕</vt:lpstr>
      <vt:lpstr>나눔스퀘어 ExtraBold</vt:lpstr>
      <vt:lpstr>함초롬바탕</vt:lpstr>
      <vt:lpstr>Arial</vt:lpstr>
      <vt:lpstr>New_Template7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청소년 범죄 영향 인자 분석</dc:title>
  <cp:lastModifiedBy>Administrator</cp:lastModifiedBy>
  <cp:revision>42</cp:revision>
  <dcterms:modified xsi:type="dcterms:W3CDTF">2019-08-02T07:38:14Z</dcterms:modified>
</cp:coreProperties>
</file>