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sldIdLst>
    <p:sldId id="256" r:id="rId2"/>
    <p:sldId id="257" r:id="rId3"/>
    <p:sldId id="262" r:id="rId4"/>
    <p:sldId id="258" r:id="rId5"/>
    <p:sldId id="259" r:id="rId6"/>
    <p:sldId id="264" r:id="rId7"/>
    <p:sldId id="265" r:id="rId8"/>
    <p:sldId id="266" r:id="rId9"/>
    <p:sldId id="271" r:id="rId10"/>
    <p:sldId id="261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29AA2FC-E989-453F-BA1D-E923A44C7B67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13218D5-230A-4847-8BC0-87746381997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53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A2FC-E989-453F-BA1D-E923A44C7B67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18D5-230A-4847-8BC0-877463819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37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A2FC-E989-453F-BA1D-E923A44C7B67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18D5-230A-4847-8BC0-87746381997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100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A2FC-E989-453F-BA1D-E923A44C7B67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18D5-230A-4847-8BC0-87746381997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838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A2FC-E989-453F-BA1D-E923A44C7B67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18D5-230A-4847-8BC0-877463819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643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A2FC-E989-453F-BA1D-E923A44C7B67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18D5-230A-4847-8BC0-87746381997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456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A2FC-E989-453F-BA1D-E923A44C7B67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18D5-230A-4847-8BC0-87746381997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012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A2FC-E989-453F-BA1D-E923A44C7B67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18D5-230A-4847-8BC0-87746381997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680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A2FC-E989-453F-BA1D-E923A44C7B67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18D5-230A-4847-8BC0-87746381997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50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A2FC-E989-453F-BA1D-E923A44C7B67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18D5-230A-4847-8BC0-877463819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65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A2FC-E989-453F-BA1D-E923A44C7B67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18D5-230A-4847-8BC0-87746381997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12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A2FC-E989-453F-BA1D-E923A44C7B67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18D5-230A-4847-8BC0-877463819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10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A2FC-E989-453F-BA1D-E923A44C7B67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18D5-230A-4847-8BC0-87746381997C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99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A2FC-E989-453F-BA1D-E923A44C7B67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18D5-230A-4847-8BC0-87746381997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55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A2FC-E989-453F-BA1D-E923A44C7B67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18D5-230A-4847-8BC0-877463819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64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A2FC-E989-453F-BA1D-E923A44C7B67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18D5-230A-4847-8BC0-87746381997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69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A2FC-E989-453F-BA1D-E923A44C7B67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18D5-230A-4847-8BC0-877463819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39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9AA2FC-E989-453F-BA1D-E923A44C7B67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3218D5-230A-4847-8BC0-877463819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80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ACC1-B478-F40A-0990-B17D2574F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Hybrid System for Research Paper Recommendation and Text Summarization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4AFB7-3883-50F0-4409-17A1D33D68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 innovative approach for efficient research paper exploration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3D3C5-5BE8-6CEC-E299-76F245F3B4F7}"/>
              </a:ext>
            </a:extLst>
          </p:cNvPr>
          <p:cNvSpPr txBox="1"/>
          <p:nvPr/>
        </p:nvSpPr>
        <p:spPr>
          <a:xfrm>
            <a:off x="6203576" y="4599282"/>
            <a:ext cx="2660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- Presented by </a:t>
            </a:r>
            <a:r>
              <a:rPr lang="en-IN" dirty="0" err="1"/>
              <a:t>Ranit</a:t>
            </a:r>
            <a:r>
              <a:rPr lang="en-IN" dirty="0"/>
              <a:t> Pal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0782DF40-6064-BA80-B56E-0F8352805AE1}"/>
              </a:ext>
            </a:extLst>
          </p:cNvPr>
          <p:cNvSpPr/>
          <p:nvPr/>
        </p:nvSpPr>
        <p:spPr>
          <a:xfrm>
            <a:off x="1067548" y="396512"/>
            <a:ext cx="1414925" cy="911126"/>
          </a:xfrm>
          <a:custGeom>
            <a:avLst/>
            <a:gdLst/>
            <a:ahLst/>
            <a:cxnLst/>
            <a:rect l="l" t="t" r="r" b="b"/>
            <a:pathLst>
              <a:path w="1414925" h="911126">
                <a:moveTo>
                  <a:pt x="0" y="0"/>
                </a:moveTo>
                <a:lnTo>
                  <a:pt x="1414924" y="0"/>
                </a:lnTo>
                <a:lnTo>
                  <a:pt x="1414924" y="911126"/>
                </a:lnTo>
                <a:lnTo>
                  <a:pt x="0" y="9111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67A13-0060-0C29-4CEB-6C54E63BE756}"/>
              </a:ext>
            </a:extLst>
          </p:cNvPr>
          <p:cNvSpPr txBox="1"/>
          <p:nvPr/>
        </p:nvSpPr>
        <p:spPr>
          <a:xfrm>
            <a:off x="2554942" y="471091"/>
            <a:ext cx="3738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latin typeface="Raleway Bold"/>
              </a:rPr>
              <a:t>INDRAPRASTHA INSTITUTE OF INFORMATION TECHNOLOGY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252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0EC990-D6A0-08F5-5A66-0375CE91B1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6141" y="239059"/>
            <a:ext cx="9601200" cy="1303338"/>
          </a:xfrm>
        </p:spPr>
        <p:txBody>
          <a:bodyPr/>
          <a:lstStyle/>
          <a:p>
            <a:r>
              <a:rPr lang="en-IN" b="1" dirty="0">
                <a:latin typeface="Söhne"/>
              </a:rPr>
              <a:t>Limitations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1C9E3-07DB-02B7-CB60-58ECB8C594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46878" y="1237036"/>
            <a:ext cx="8780463" cy="49403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Limitations: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Non-Uniform Paper Formats: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Challenge in extracting information consistently.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Adaptability required for varied structures.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Computational Power Constraints: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Resource-intensive task of generating summaries.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Processing limitations may affect performance.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Conclusion: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Summary of Approach: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Implemented a hybrid system for research paper recommendation and text summarization.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Combined content-based filtering and extractive/abstractive summarization techniques.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Contributions: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Addressed the need for a system recommending and summarizing papers.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Providing short and more accurate summary and re-ranking for enhanced user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1379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73E9D7-739C-0846-357D-C01EE066A0F5}"/>
              </a:ext>
            </a:extLst>
          </p:cNvPr>
          <p:cNvSpPr txBox="1"/>
          <p:nvPr/>
        </p:nvSpPr>
        <p:spPr>
          <a:xfrm>
            <a:off x="4392704" y="2770094"/>
            <a:ext cx="40699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latin typeface="Söhne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7371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8014-4F43-38C3-4035-404220BA456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909638"/>
            <a:ext cx="9601200" cy="1304925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Söhne"/>
              </a:rPr>
              <a:t>         Introduction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275D3-0A60-4126-68AC-8166BC594D0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25388" y="1901824"/>
            <a:ext cx="9036050" cy="40465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Problem Statement: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Challenge: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Handling exponential growth of online research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Time-consuming task: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Exploring relevant information in the dedicated research community.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Motivation for the Project: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Growth of internet usage and information generation.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Dedication of the research community and the need for efficient tools.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Introduction to existing challenges in accessing research resources.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825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24DB-482A-E800-CD27-41373F24E0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04467" y="619218"/>
            <a:ext cx="9601200" cy="1303337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Söhne"/>
              </a:rPr>
              <a:t> Novelty and Contribution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E66F9-7EF8-DB0B-9037-40F612DD7A1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06911" y="1434447"/>
            <a:ext cx="8596312" cy="46609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0" i="0" dirty="0">
                <a:effectLst/>
                <a:latin typeface="Söhne"/>
              </a:rPr>
              <a:t>Novelty: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Gap in Existing Systems: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Existing systems recommend papers but lack summarization.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Abstracts are limited and may lack implementation details.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Proposed Solution: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Recommends papers and provides detailed section-wise summaries.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Utilizes a combination of extractive and abstractive summarization.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Contribution: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Unique Features: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Integration of recommendation and summarization.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Re-ranking based on section-wise summaries.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Addressing Challenges: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Overcoming limitations of non-uniform paper formats.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Working within computational power constraints for summary generation.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732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A588-DC87-49DB-2876-E6EA031ED2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26777" y="421341"/>
            <a:ext cx="8596313" cy="1535766"/>
          </a:xfrm>
        </p:spPr>
        <p:txBody>
          <a:bodyPr/>
          <a:lstStyle/>
          <a:p>
            <a:r>
              <a:rPr lang="en-IN" b="1" dirty="0">
                <a:latin typeface="Söhne"/>
              </a:rPr>
              <a:t>Methodology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19726-47AD-ADBF-DCD6-CC840D43DF8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12465" y="707746"/>
            <a:ext cx="10425112" cy="607853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600" b="1" dirty="0"/>
              <a:t>Pre-processing:</a:t>
            </a:r>
          </a:p>
          <a:p>
            <a:pPr lvl="1"/>
            <a:r>
              <a:rPr lang="en-US" sz="1600" dirty="0"/>
              <a:t>Basic NLP pre-processing, including </a:t>
            </a:r>
            <a:r>
              <a:rPr lang="en-US" sz="1600" dirty="0" err="1"/>
              <a:t>stopword</a:t>
            </a:r>
            <a:r>
              <a:rPr lang="en-US" sz="1600" dirty="0"/>
              <a:t> removal, tag removal, lemmatization etc.</a:t>
            </a:r>
          </a:p>
          <a:p>
            <a:pPr lvl="1"/>
            <a:r>
              <a:rPr lang="en-US" sz="1600" dirty="0"/>
              <a:t>Vectorization of corpus and user query.</a:t>
            </a:r>
          </a:p>
          <a:p>
            <a:r>
              <a:rPr lang="en-US" sz="1600" b="1" dirty="0"/>
              <a:t>Recommendation:</a:t>
            </a:r>
          </a:p>
          <a:p>
            <a:pPr lvl="1"/>
            <a:r>
              <a:rPr lang="en-US" sz="1600" dirty="0"/>
              <a:t>Utilizes content-based filtering for paper recommendations.</a:t>
            </a:r>
          </a:p>
          <a:p>
            <a:pPr lvl="1"/>
            <a:r>
              <a:rPr lang="en-US" sz="1600" dirty="0"/>
              <a:t>Cosine similarity calculates relevance.</a:t>
            </a:r>
          </a:p>
          <a:p>
            <a:r>
              <a:rPr lang="en-US" sz="1600" b="1" dirty="0"/>
              <a:t>Text Summarization</a:t>
            </a:r>
            <a:r>
              <a:rPr lang="en-US" sz="1600" dirty="0"/>
              <a:t>:</a:t>
            </a:r>
          </a:p>
          <a:p>
            <a:pPr lvl="1"/>
            <a:r>
              <a:rPr lang="en-US" sz="1600" dirty="0"/>
              <a:t>Extractive summarization for section-wise paper summaries.</a:t>
            </a:r>
          </a:p>
          <a:p>
            <a:pPr lvl="1"/>
            <a:r>
              <a:rPr lang="en-US" sz="1600" dirty="0"/>
              <a:t>Combines summaries for a comprehensive overview.</a:t>
            </a:r>
          </a:p>
          <a:p>
            <a:r>
              <a:rPr lang="en-US" sz="1600" dirty="0"/>
              <a:t>R</a:t>
            </a:r>
            <a:r>
              <a:rPr lang="en-US" sz="1600" b="1" dirty="0"/>
              <a:t>e-Ranking</a:t>
            </a:r>
            <a:r>
              <a:rPr lang="en-US" sz="1600" dirty="0"/>
              <a:t>:</a:t>
            </a:r>
          </a:p>
          <a:p>
            <a:pPr lvl="1"/>
            <a:r>
              <a:rPr lang="en-US" sz="1600" dirty="0"/>
              <a:t>Uses obtained summaries to re-rank recommended papers.</a:t>
            </a:r>
          </a:p>
          <a:p>
            <a:pPr lvl="1"/>
            <a:r>
              <a:rPr lang="en-US" sz="1600" dirty="0"/>
              <a:t>Cosine similarity with title and abstract contributes to re-ranking.</a:t>
            </a:r>
          </a:p>
          <a:p>
            <a:r>
              <a:rPr lang="en-IN" sz="1600" b="1" i="0" dirty="0">
                <a:solidFill>
                  <a:srgbClr val="374151"/>
                </a:solidFill>
                <a:effectLst/>
                <a:latin typeface="Söhne"/>
              </a:rPr>
              <a:t>Tools and Libraries Used:</a:t>
            </a:r>
            <a:endParaRPr lang="en-IN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374151"/>
                </a:solidFill>
                <a:effectLst/>
                <a:latin typeface="Söhne"/>
              </a:rPr>
              <a:t>NLP, scikit-learn, Pandas, NumPy, Matplotlib, PyPDF2, Transformers, </a:t>
            </a:r>
            <a:r>
              <a:rPr lang="en-IN" sz="1600" b="0" i="0" dirty="0" err="1">
                <a:solidFill>
                  <a:srgbClr val="374151"/>
                </a:solidFill>
                <a:effectLst/>
                <a:latin typeface="Söhne"/>
              </a:rPr>
              <a:t>BeautifulSoup</a:t>
            </a:r>
            <a:r>
              <a:rPr lang="en-IN" sz="1600" b="0" i="0" dirty="0">
                <a:solidFill>
                  <a:srgbClr val="374151"/>
                </a:solidFill>
                <a:effectLst/>
                <a:latin typeface="Söhne"/>
              </a:rPr>
              <a:t>, Spacy.</a:t>
            </a:r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32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C5C3CD-31F7-0184-66C2-85EA3C441F4F}"/>
              </a:ext>
            </a:extLst>
          </p:cNvPr>
          <p:cNvSpPr txBox="1"/>
          <p:nvPr/>
        </p:nvSpPr>
        <p:spPr>
          <a:xfrm>
            <a:off x="3922316" y="5737335"/>
            <a:ext cx="490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 Flowchart of proposed approach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FC18E-A5E3-3C86-3A38-A7A74F649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00" y="690282"/>
            <a:ext cx="8633587" cy="504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7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E1FEE-62BB-5729-85A3-73B06CA8007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3718" y="574769"/>
            <a:ext cx="8596313" cy="6184900"/>
          </a:xfrm>
        </p:spPr>
        <p:txBody>
          <a:bodyPr>
            <a:normAutofit/>
          </a:bodyPr>
          <a:lstStyle/>
          <a:p>
            <a:pPr algn="l"/>
            <a:r>
              <a:rPr lang="en-IN" b="1" i="0" dirty="0">
                <a:effectLst/>
                <a:latin typeface="Söhne"/>
              </a:rPr>
              <a:t>Code Modules: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Pre-processing: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Basic NLP pre-processing.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b="1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b="1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b="1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b="1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b="1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b="1" dirty="0">
              <a:solidFill>
                <a:srgbClr val="374151"/>
              </a:solidFill>
              <a:latin typeface="Söhne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C2021D-3AC9-7A19-0134-8579A842D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083" y="3031364"/>
            <a:ext cx="5770435" cy="30825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775308-FAF7-4769-8498-F4BF0C99F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083" y="1563441"/>
            <a:ext cx="6730714" cy="134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18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E30E3-36B4-B7C2-7851-79747687B0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5459" y="708025"/>
            <a:ext cx="8596313" cy="614997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Cosine Similarity: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Vectorization and calculation.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F4BB87-3C8D-105D-10A1-E278084F0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959" y="1306164"/>
            <a:ext cx="7297578" cy="465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6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043DD-00C5-CBF2-2726-5AE89D3764B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56297" y="693458"/>
            <a:ext cx="7121525" cy="41608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rgbClr val="374151"/>
                </a:solidFill>
                <a:effectLst/>
                <a:latin typeface="Söhne"/>
              </a:rPr>
              <a:t>User Input and Evaluation:</a:t>
            </a:r>
            <a:r>
              <a:rPr lang="en-IN" sz="1600" b="0" i="0" dirty="0">
                <a:solidFill>
                  <a:srgbClr val="374151"/>
                </a:solidFill>
                <a:effectLst/>
                <a:latin typeface="Söhne"/>
              </a:rPr>
              <a:t> Query, recommendation model </a:t>
            </a:r>
          </a:p>
          <a:p>
            <a:pPr marL="0" indent="0" algn="l">
              <a:buNone/>
            </a:pPr>
            <a:r>
              <a:rPr lang="en-IN" sz="1600" dirty="0">
                <a:solidFill>
                  <a:srgbClr val="374151"/>
                </a:solidFill>
                <a:latin typeface="Söhne"/>
              </a:rPr>
              <a:t>       </a:t>
            </a:r>
            <a:r>
              <a:rPr lang="en-IN" sz="1600" b="0" i="0" dirty="0">
                <a:solidFill>
                  <a:srgbClr val="374151"/>
                </a:solidFill>
                <a:effectLst/>
                <a:latin typeface="Söhne"/>
              </a:rPr>
              <a:t>evaluation.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rgbClr val="374151"/>
                </a:solidFill>
                <a:effectLst/>
                <a:latin typeface="Söhne"/>
              </a:rPr>
              <a:t>Summarization:</a:t>
            </a:r>
            <a:r>
              <a:rPr lang="en-IN" sz="1600" b="0" i="0" dirty="0">
                <a:solidFill>
                  <a:srgbClr val="374151"/>
                </a:solidFill>
                <a:effectLst/>
                <a:latin typeface="Söhne"/>
              </a:rPr>
              <a:t> Extractive-based techniques.</a:t>
            </a:r>
          </a:p>
          <a:p>
            <a:pPr algn="l"/>
            <a:r>
              <a:rPr lang="en-US" sz="1600" b="1" i="0" dirty="0">
                <a:effectLst/>
                <a:latin typeface="Söhne"/>
              </a:rPr>
              <a:t>Evaluation Metrics</a:t>
            </a:r>
            <a:r>
              <a:rPr lang="en-US" sz="1600" b="0" i="0" dirty="0"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BLEU score evaluates recommendation effectiveness.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Comparison with existing systems for benchmarking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DCCA35-CA26-A39F-0B07-789CFBEF2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886" y="618565"/>
            <a:ext cx="5075817" cy="5620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AD17A0-8752-82D9-0F8E-EC913DF25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97" y="3263152"/>
            <a:ext cx="5275151" cy="297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43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F29CB2-B0EF-E6B3-CF2B-6B3410911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27" y="610833"/>
            <a:ext cx="4692655" cy="5636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A95268-3258-10A2-1F0B-E6BEBEF33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219" y="2335934"/>
            <a:ext cx="6047803" cy="20753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07A35C-4537-4CB9-303E-83DDB6A09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218" y="4504233"/>
            <a:ext cx="6047803" cy="17429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54C762-6ED2-841E-5C19-1347472512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033" y="610833"/>
            <a:ext cx="6078989" cy="163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14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208</TotalTime>
  <Words>421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Garamond</vt:lpstr>
      <vt:lpstr>Raleway Bold</vt:lpstr>
      <vt:lpstr>Söhne</vt:lpstr>
      <vt:lpstr>Organic</vt:lpstr>
      <vt:lpstr>Hybrid System for Research Paper Recommendation and Text Summarization</vt:lpstr>
      <vt:lpstr>         Introduction </vt:lpstr>
      <vt:lpstr> Novelty and Contribution </vt:lpstr>
      <vt:lpstr>Methodology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 and 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Parijat Dutta</dc:creator>
  <cp:lastModifiedBy>Parijat Dutta</cp:lastModifiedBy>
  <cp:revision>9</cp:revision>
  <dcterms:created xsi:type="dcterms:W3CDTF">2023-12-18T13:37:29Z</dcterms:created>
  <dcterms:modified xsi:type="dcterms:W3CDTF">2023-12-18T17:06:20Z</dcterms:modified>
</cp:coreProperties>
</file>