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28">
          <p15:clr>
            <a:srgbClr val="A4A3A4"/>
          </p15:clr>
        </p15:guide>
      </p15:sldGuideLst>
    </p:ext>
    <p:ext uri="GoogleSlidesCustomDataVersion2">
      <go:slidesCustomData xmlns:go="http://customooxmlschemas.google.com/" r:id="rId28" roundtripDataSignature="AMtx7miKRSNR3vRcMQSvIujYmsgRYn5z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97D200-FC8C-414B-B330-FCFD37863775}">
  <a:tblStyle styleId="{9197D200-FC8C-414B-B330-FCFD3786377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2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customschemas.google.com/relationships/presentationmetadata" Target="meta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93836582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49383658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93836582d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93836582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48752e8092_0_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g348752e8092_0_4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2" name="Google Shape;12;g348752e8092_0_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348752e8092_0_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g348752e8092_0_4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g348752e8092_0_4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g348752e8092_0_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8752e8092_0_65"/>
          <p:cNvSpPr txBox="1"/>
          <p:nvPr>
            <p:ph idx="1" type="body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8" name="Google Shape;78;g348752e8092_0_6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g348752e8092_0_68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81" name="Google Shape;81;g348752e8092_0_6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348752e8092_0_6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g348752e8092_0_68"/>
          <p:cNvSpPr txBox="1"/>
          <p:nvPr>
            <p:ph hasCustomPrompt="1"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g348752e8092_0_68"/>
          <p:cNvSpPr txBox="1"/>
          <p:nvPr>
            <p:ph idx="1" type="body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g348752e8092_0_6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8752e8092_0_7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348752e8092_0_77"/>
          <p:cNvSpPr txBox="1"/>
          <p:nvPr>
            <p:ph type="title"/>
          </p:nvPr>
        </p:nvSpPr>
        <p:spPr>
          <a:xfrm>
            <a:off x="457200" y="190500"/>
            <a:ext cx="82296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g348752e8092_0_77"/>
          <p:cNvSpPr txBox="1"/>
          <p:nvPr>
            <p:ph idx="1" type="body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g348752e8092_0_77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g348752e8092_0_77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g348752e8092_0_77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g348752e8092_0_1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5" name="Google Shape;25;g348752e8092_0_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g348752e8092_0_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g348752e8092_0_12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g348752e8092_0_1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348752e8092_0_1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31;g348752e8092_0_18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2" name="Google Shape;32;g348752e8092_0_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g348752e8092_0_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g348752e8092_0_18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5" name="Google Shape;35;g348752e8092_0_18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" name="Google Shape;36;g348752e8092_0_1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348752e8092_0_2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g348752e8092_0_26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0" name="Google Shape;40;g348752e8092_0_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348752e8092_0_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g348752e8092_0_26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3" name="Google Shape;43;g348752e8092_0_26"/>
          <p:cNvSpPr txBox="1"/>
          <p:nvPr>
            <p:ph idx="1" type="body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4" name="Google Shape;44;g348752e8092_0_26"/>
          <p:cNvSpPr txBox="1"/>
          <p:nvPr>
            <p:ph idx="2" type="body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" name="Google Shape;45;g348752e8092_0_2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48752e8092_0_3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g348752e8092_0_3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9" name="Google Shape;49;g348752e8092_0_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348752e8092_0_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g348752e8092_0_35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2" name="Google Shape;52;g348752e8092_0_3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48752e8092_0_4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g348752e8092_0_4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6" name="Google Shape;56;g348752e8092_0_4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g348752e8092_0_4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g348752e8092_0_42"/>
          <p:cNvSpPr txBox="1"/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9" name="Google Shape;59;g348752e8092_0_42"/>
          <p:cNvSpPr txBox="1"/>
          <p:nvPr>
            <p:ph idx="1" type="body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0" name="Google Shape;60;g348752e8092_0_4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g348752e8092_0_50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63" name="Google Shape;63;g348752e8092_0_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g348752e8092_0_5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g348752e8092_0_50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g348752e8092_0_5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8752e8092_0_56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g348752e8092_0_56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70" name="Google Shape;70;g348752e8092_0_5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348752e8092_0_5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g348752e8092_0_56"/>
          <p:cNvSpPr txBox="1"/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3" name="Google Shape;73;g348752e8092_0_56"/>
          <p:cNvSpPr txBox="1"/>
          <p:nvPr>
            <p:ph idx="1" type="subTitle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4" name="Google Shape;74;g348752e8092_0_56"/>
          <p:cNvSpPr txBox="1"/>
          <p:nvPr>
            <p:ph idx="2" type="body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g348752e8092_0_5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48752e8092_0_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348752e8092_0_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348752e8092_0_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481965" y="1381760"/>
            <a:ext cx="8155940" cy="1800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Sentiment Analysis of Women's Clothing Reviews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2931420" y="5105410"/>
            <a:ext cx="58395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Raniya Ebrahim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05/04/2025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(58)" id="146" name="Google Shape;1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55" y="483870"/>
            <a:ext cx="9144000" cy="5136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93836582d_0_0"/>
          <p:cNvSpPr txBox="1"/>
          <p:nvPr>
            <p:ph type="title"/>
          </p:nvPr>
        </p:nvSpPr>
        <p:spPr>
          <a:xfrm>
            <a:off x="457200" y="190500"/>
            <a:ext cx="8229600" cy="58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Insights &amp; Analysis</a:t>
            </a:r>
            <a:endParaRPr/>
          </a:p>
        </p:txBody>
      </p:sp>
      <p:sp>
        <p:nvSpPr>
          <p:cNvPr id="152" name="Google Shape;152;g3493836582d_0_0"/>
          <p:cNvSpPr txBox="1"/>
          <p:nvPr>
            <p:ph idx="1" type="body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Positive Reviews Dominate</a:t>
            </a:r>
            <a:b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Over 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75%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reviews are 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positive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indicating a generally satisfied customer base.</a:t>
            </a:r>
            <a:b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 Factor</a:t>
            </a:r>
            <a:b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Most reviewers are in the 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30–45 age group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showing higher engagement from mid-aged women.</a:t>
            </a:r>
            <a:b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Popularity</a:t>
            </a:r>
            <a:b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Certain classes like 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Dresses, Knits, and Blouses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have significantly more reviews — indicating popular categories.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93836582d_0_7"/>
          <p:cNvSpPr txBox="1"/>
          <p:nvPr>
            <p:ph type="title"/>
          </p:nvPr>
        </p:nvSpPr>
        <p:spPr>
          <a:xfrm>
            <a:off x="457200" y="190500"/>
            <a:ext cx="8229600" cy="58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&amp; Limitations</a:t>
            </a:r>
            <a:endParaRPr/>
          </a:p>
        </p:txBody>
      </p:sp>
      <p:sp>
        <p:nvSpPr>
          <p:cNvPr id="158" name="Google Shape;158;g3493836582d_0_7"/>
          <p:cNvSpPr txBox="1"/>
          <p:nvPr>
            <p:ph idx="1" type="body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Preprocessing Complexity</a:t>
            </a:r>
            <a:b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Cleaning and standardizing user-generated text (e.g., spelling errors, informal language) was time-consuming.</a:t>
            </a:r>
            <a:b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Imbalanced Sentiment Distribution</a:t>
            </a:r>
            <a:b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dataset had a bias toward positive reviews, making it harder to train a balanced model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Limited Context Understanding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TF-IDF + Logistic Regression / Random Forest lacks deep contextual understanding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2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>
            <p:ph type="title"/>
          </p:nvPr>
        </p:nvSpPr>
        <p:spPr>
          <a:xfrm>
            <a:off x="457200" y="508635"/>
            <a:ext cx="82296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1"/>
          <p:cNvSpPr txBox="1"/>
          <p:nvPr>
            <p:ph idx="1" type="body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Performed Sentiment Analysis on over 22K+ clothing reviews.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Created a custom Positive / Neutral / Negative sentiment label from ratings.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Logistic Regression outperformed Random Forest, achieving ~82% accuracy.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Extracted actionable insights on product preferences and customer satisfaction.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b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821600" y="592275"/>
            <a:ext cx="82296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INTRODUCTION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457200" y="1600200"/>
            <a:ext cx="8229600" cy="483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330">
                <a:latin typeface="Arial"/>
                <a:ea typeface="Arial"/>
                <a:cs typeface="Arial"/>
                <a:sym typeface="Arial"/>
              </a:rPr>
              <a:t>Problem Statement:</a:t>
            </a:r>
            <a:endParaRPr b="1" sz="233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448"/>
              </a:spcBef>
              <a:spcAft>
                <a:spcPts val="0"/>
              </a:spcAft>
              <a:buSzPts val="1800"/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Customers express opinions in reviews, but manual analysis is time-consuming.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448"/>
              </a:spcBef>
              <a:spcAft>
                <a:spcPts val="0"/>
              </a:spcAft>
              <a:buSzPts val="1800"/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Businesses need actionable insights to improve products/services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1" lang="en-US" sz="2130">
                <a:latin typeface="Arial"/>
                <a:ea typeface="Arial"/>
                <a:cs typeface="Arial"/>
                <a:sym typeface="Arial"/>
              </a:rPr>
              <a:t>Why It Matters:</a:t>
            </a:r>
            <a:endParaRPr b="1" sz="213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448"/>
              </a:spcBef>
              <a:spcAft>
                <a:spcPts val="0"/>
              </a:spcAft>
              <a:buSzPts val="1800"/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95% of shoppers read reviews before purchasing.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448"/>
              </a:spcBef>
              <a:spcAft>
                <a:spcPts val="0"/>
              </a:spcAft>
              <a:buSzPts val="1800"/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Sentiment analysis automates feedback interpretation, driving data-driven decisions.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1" lang="en-US" sz="2330">
                <a:latin typeface="Arial"/>
                <a:ea typeface="Arial"/>
                <a:cs typeface="Arial"/>
                <a:sym typeface="Arial"/>
              </a:rPr>
              <a:t>ML Solution:</a:t>
            </a:r>
            <a:endParaRPr b="1" sz="233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448"/>
              </a:spcBef>
              <a:spcAft>
                <a:spcPts val="0"/>
              </a:spcAft>
              <a:buSzPts val="1800"/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Classify reviews into Positive, Neutral, or Negative using NLP and ML.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OBJECTIVES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Analyze 23000 + reviews to identify sentiment trends.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Predict sentiment from text and rating data.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Recommend improvements based on insights (e.g., product categories needing attention)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0" y="359410"/>
            <a:ext cx="8062595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DATASET OVERVIEW</a:t>
            </a:r>
            <a:br>
              <a:rPr lang="en-US"/>
            </a:br>
            <a:endParaRPr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457200" y="134112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Women’s Clothing E-Commerce Reviews (Kaggle)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Size: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22,641 reviews after cleaning (9 features).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Key Features: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Review Text, Rating, Age, Recommended IND, Department Name.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Target: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Sentiment (derived from Rating).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Challenges: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Missing values in Title (3,810) and Review Text (845).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Class imbalance (82.1% Positive reviews).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METHODOLOGY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2665">
                <a:latin typeface="Arial"/>
                <a:ea typeface="Arial"/>
                <a:cs typeface="Arial"/>
                <a:sym typeface="Arial"/>
              </a:rPr>
              <a:t>Workflow:</a:t>
            </a:r>
            <a:endParaRPr b="1" sz="266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sz="266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65">
                <a:latin typeface="Arial"/>
                <a:ea typeface="Arial"/>
                <a:cs typeface="Arial"/>
                <a:sym typeface="Arial"/>
              </a:rPr>
              <a:t>Data Cleaning: Handle missing values, remove duplicates.</a:t>
            </a:r>
            <a:endParaRPr sz="266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66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65">
                <a:latin typeface="Arial"/>
                <a:ea typeface="Arial"/>
                <a:cs typeface="Arial"/>
                <a:sym typeface="Arial"/>
              </a:rPr>
              <a:t>Feature Engineering: Create Sentiment labels and Review_Length.</a:t>
            </a:r>
            <a:endParaRPr sz="266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66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65">
                <a:latin typeface="Arial"/>
                <a:ea typeface="Arial"/>
                <a:cs typeface="Arial"/>
                <a:sym typeface="Arial"/>
              </a:rPr>
              <a:t>Text Preprocessing: Lowercase, remove punctuation, TF-IDF vectorization.</a:t>
            </a:r>
            <a:endParaRPr sz="266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66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65">
                <a:latin typeface="Arial"/>
                <a:ea typeface="Arial"/>
                <a:cs typeface="Arial"/>
                <a:sym typeface="Arial"/>
              </a:rPr>
              <a:t>Model Training: Logistic Regression vs. Random Forest.</a:t>
            </a:r>
            <a:endParaRPr sz="266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66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65">
                <a:latin typeface="Arial"/>
                <a:ea typeface="Arial"/>
                <a:cs typeface="Arial"/>
                <a:sym typeface="Arial"/>
              </a:rPr>
              <a:t>Evaluation :Accuracy, Precision, Recall, F1-Score</a:t>
            </a:r>
            <a:endParaRPr sz="266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66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65">
                <a:latin typeface="Arial"/>
                <a:ea typeface="Arial"/>
                <a:cs typeface="Arial"/>
                <a:sym typeface="Arial"/>
              </a:rPr>
              <a:t>Visualization :Power BI + Word Clouds + Confusion Matrix</a:t>
            </a:r>
            <a:endParaRPr sz="2665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MODEL SELECTION &amp; IMPLEMENTATION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US" sz="5600">
                <a:latin typeface="Arial"/>
                <a:ea typeface="Arial"/>
                <a:cs typeface="Arial"/>
                <a:sym typeface="Arial"/>
              </a:rPr>
              <a:t>Algorithms Used:</a:t>
            </a:r>
            <a:endParaRPr b="1" sz="5600"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rtl="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sz="56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5600"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5600">
                <a:latin typeface="Arial"/>
                <a:ea typeface="Arial"/>
                <a:cs typeface="Arial"/>
                <a:sym typeface="Arial"/>
              </a:rPr>
              <a:t>Random Forest</a:t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rtl="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US" sz="5600">
                <a:latin typeface="Arial"/>
                <a:ea typeface="Arial"/>
                <a:cs typeface="Arial"/>
                <a:sym typeface="Arial"/>
              </a:rPr>
              <a:t>Why These Models?</a:t>
            </a:r>
            <a:endParaRPr b="1" sz="5600"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rtl="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5600">
                <a:latin typeface="Arial"/>
                <a:ea typeface="Arial"/>
                <a:cs typeface="Arial"/>
                <a:sym typeface="Arial"/>
              </a:rPr>
              <a:t> Logistic Regression: Easy to explain, making it a great baseline for classification problems</a:t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rtl="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5600">
                <a:latin typeface="Arial"/>
                <a:ea typeface="Arial"/>
                <a:cs typeface="Arial"/>
                <a:sym typeface="Arial"/>
              </a:rPr>
              <a:t>Random Forest: Handles Nonlinear Relationships great for capturing complex patterns in the data</a:t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rtl="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US" sz="5600">
                <a:latin typeface="Arial"/>
                <a:ea typeface="Arial"/>
                <a:cs typeface="Arial"/>
                <a:sym typeface="Arial"/>
              </a:rPr>
              <a:t>Training Process:</a:t>
            </a:r>
            <a:endParaRPr b="1" sz="5600"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rtl="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sz="56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5600">
                <a:latin typeface="Arial"/>
                <a:ea typeface="Arial"/>
                <a:cs typeface="Arial"/>
                <a:sym typeface="Arial"/>
              </a:rPr>
              <a:t>Train-Test Split: 80% training, 20% testing</a:t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5600">
                <a:latin typeface="Arial"/>
                <a:ea typeface="Arial"/>
                <a:cs typeface="Arial"/>
                <a:sym typeface="Arial"/>
              </a:rPr>
              <a:t>TF-IDF used for converting text into numerical vectors</a:t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rtl="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5600"/>
          </a:p>
          <a:p>
            <a:pPr indent="-292100" lvl="0" marL="342900" rtl="0" algn="l">
              <a:lnSpc>
                <a:spcPct val="115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246152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246152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Evaluation &amp; Results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"/>
          <p:cNvSpPr txBox="1"/>
          <p:nvPr>
            <p:ph idx="1" type="body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Evaluation Used: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Accuracy, Precision, Recall, F1-Score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Model comparison: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0" name="Google Shape;130;p7"/>
          <p:cNvGraphicFramePr/>
          <p:nvPr/>
        </p:nvGraphicFramePr>
        <p:xfrm>
          <a:off x="523875" y="265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{9197D200-FC8C-414B-B330-FCFD37863775}</a:tableStyleId>
              </a:tblPr>
              <a:tblGrid>
                <a:gridCol w="2190750"/>
                <a:gridCol w="219075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Model</a:t>
                      </a:r>
                      <a:endParaRPr sz="11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Accuracy</a:t>
                      </a:r>
                      <a:endParaRPr sz="1100" u="none" cap="none" strike="noStrike"/>
                    </a:p>
                  </a:txBody>
                  <a:tcPr marT="0" marB="0" marR="0" marL="0" anchor="ctr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Logistic Regression</a:t>
                      </a:r>
                      <a:endParaRPr sz="11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0.8211</a:t>
                      </a:r>
                      <a:endParaRPr sz="1100" u="none" cap="none" strike="noStrike"/>
                    </a:p>
                  </a:txBody>
                  <a:tcPr marT="0" marB="0" marR="0" marL="0" anchor="ctr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Random Forest</a:t>
                      </a:r>
                      <a:endParaRPr sz="11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0.7924</a:t>
                      </a:r>
                      <a:endParaRPr sz="1100" u="none" cap="none" strike="noStrike"/>
                    </a:p>
                  </a:txBody>
                  <a:tcPr marT="0" marB="0" marR="0" marL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DASHBOARD OVERVIEW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shot (59)" id="136" name="Google Shape;1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372" y="1137655"/>
            <a:ext cx="8851264" cy="5160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(57)" id="141" name="Google Shape;14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95" y="944880"/>
            <a:ext cx="8927465" cy="50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8D69C84F41184AC29D1E4AC8C5BD3CF1_13</vt:lpwstr>
  </property>
  <property fmtid="{D5CDD505-2E9C-101B-9397-08002B2CF9AE}" pid="3" name="KSOProductBuildVer">
    <vt:lpwstr>1033-12.2.0.20782</vt:lpwstr>
  </property>
</Properties>
</file>