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146848335" r:id="rId2"/>
    <p:sldId id="2146848336" r:id="rId3"/>
    <p:sldId id="2146848342" r:id="rId4"/>
    <p:sldId id="2146848346" r:id="rId5"/>
    <p:sldId id="2146848356" r:id="rId6"/>
    <p:sldId id="2146848347" r:id="rId7"/>
    <p:sldId id="2146848348" r:id="rId8"/>
    <p:sldId id="2146848349" r:id="rId9"/>
    <p:sldId id="2146848339" r:id="rId10"/>
    <p:sldId id="2146848344" r:id="rId11"/>
    <p:sldId id="2146848355" r:id="rId12"/>
    <p:sldId id="2146848350" r:id="rId13"/>
    <p:sldId id="2146848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0CE75-AECD-4815-931E-FADF35E78D9F}" v="1" dt="2023-05-02T08:13:1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52"/>
      </p:cViewPr>
      <p:guideLst>
        <p:guide pos="3840"/>
        <p:guide orient="horz" pos="2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inder Arora" userId="1f196fb5-7adf-4e67-8aff-669fe6a16f7d" providerId="ADAL" clId="{8A00CE75-AECD-4815-931E-FADF35E78D9F}"/>
    <pc:docChg chg="modSld">
      <pc:chgData name="Parminder Arora" userId="1f196fb5-7adf-4e67-8aff-669fe6a16f7d" providerId="ADAL" clId="{8A00CE75-AECD-4815-931E-FADF35E78D9F}" dt="2023-05-02T08:13:18.393" v="0"/>
      <pc:docMkLst>
        <pc:docMk/>
      </pc:docMkLst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461013141" sldId="256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61013141" sldId="256"/>
            <ac:spMk id="2" creationId="{C3FBCB3F-9630-4566-7229-936A4BA0EADF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61013141" sldId="256"/>
            <ac:spMk id="3" creationId="{6C3CD4A2-62FB-969E-BB8A-95AC0DA5397B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61013141" sldId="256"/>
            <ac:spMk id="19" creationId="{97CFBA0C-8AE4-B72E-1F45-EC62DE4DCC7D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624629510" sldId="259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624629510" sldId="259"/>
            <ac:spMk id="13" creationId="{71A17F9C-A94B-C60F-CBD0-F14D309ED669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4106500386" sldId="267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4106500386" sldId="267"/>
            <ac:spMk id="3" creationId="{6C3CD4A2-62FB-969E-BB8A-95AC0DA5397B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4106500386" sldId="267"/>
            <ac:spMk id="18" creationId="{10A5F77E-CC12-DCBC-1EC2-5807BF7C1F8C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76945214" sldId="271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76945214" sldId="271"/>
            <ac:spMk id="13" creationId="{4880A45C-5766-A95B-F1CF-4130BCC812DF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573029245" sldId="2146848328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573029245" sldId="2146848328"/>
            <ac:spMk id="13" creationId="{01C15981-7CB6-AFEC-A663-89102E112413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573029245" sldId="2146848328"/>
            <ac:spMk id="87" creationId="{391159BC-CC99-D861-5922-38A4DA10EC8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450426700" sldId="2146848329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450426700" sldId="2146848329"/>
            <ac:spMk id="28" creationId="{B677CB62-923F-2C08-F57C-17CF840B2692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763695356" sldId="2146848330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763695356" sldId="2146848330"/>
            <ac:spMk id="21" creationId="{222AFA4E-D914-E26B-063B-C4CE2F88629C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65501461" sldId="2146848331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65501461" sldId="2146848331"/>
            <ac:spMk id="11" creationId="{32913C70-E941-673A-FB32-CB76DE5AB582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95627363" sldId="2146848332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5627363" sldId="2146848332"/>
            <ac:spMk id="12" creationId="{D2F13D27-8737-EFA2-8405-4586C878BC6D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5627363" sldId="2146848332"/>
            <ac:spMk id="258" creationId="{C71BAA7D-2CE6-EA80-8201-C0ED0D5A06CE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5627363" sldId="2146848332"/>
            <ac:spMk id="260" creationId="{41E249EC-C10D-542A-9E74-67901FD2694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033293317" sldId="2146848333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033293317" sldId="2146848333"/>
            <ac:spMk id="7" creationId="{2B525246-0C06-D733-E3FB-D5D1429DBD72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033293317" sldId="2146848333"/>
            <ac:spMk id="12" creationId="{EF98AA7F-E46E-5A20-E36E-98B2947ED64F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555077601" sldId="2146848334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555077601" sldId="2146848334"/>
            <ac:spMk id="2" creationId="{C3FBCB3F-9630-4566-7229-936A4BA0EADF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555077601" sldId="2146848334"/>
            <ac:spMk id="3" creationId="{6C3CD4A2-62FB-969E-BB8A-95AC0DA5397B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393621645" sldId="2146848335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393621645" sldId="2146848335"/>
            <ac:spMk id="4" creationId="{E8B511AF-5599-1190-D926-EB8750A323A5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942406755" sldId="2146848336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42406755" sldId="2146848336"/>
            <ac:spMk id="8" creationId="{ECBBCD43-E9A8-CC4D-9F5C-95CC4D5113AB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453899917" sldId="2146848338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53899917" sldId="2146848338"/>
            <ac:spMk id="136" creationId="{06775A60-8CA7-6F08-9B56-4D6C011010B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777996560" sldId="2146848339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777996560" sldId="2146848339"/>
            <ac:spMk id="2" creationId="{183528D0-8E2E-2CEE-ECBE-37368C3A2808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368210737" sldId="2146848340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368210737" sldId="2146848340"/>
            <ac:spMk id="21" creationId="{94F867C9-54D6-C3F6-BE7E-A009BE1583CA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368210737" sldId="2146848340"/>
            <ac:spMk id="258" creationId="{C71BAA7D-2CE6-EA80-8201-C0ED0D5A06CE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368210737" sldId="2146848340"/>
            <ac:spMk id="260" creationId="{41E249EC-C10D-542A-9E74-67901FD2694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4278351416" sldId="2146848342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4278351416" sldId="2146848342"/>
            <ac:spMk id="21" creationId="{00D6B8FE-6431-0DAA-F690-0DCF818EABE5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4278351416" sldId="2146848342"/>
            <ac:spMk id="22" creationId="{82CC286B-864D-D5F0-9D25-50AB9F1286AA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435034169" sldId="2146848344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435034169" sldId="2146848344"/>
            <ac:spMk id="3" creationId="{149790D1-E7B4-34FF-B45E-4A34DE8D6F27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306717012" sldId="2146848345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306717012" sldId="2146848345"/>
            <ac:spMk id="8" creationId="{7CFE3BB9-FFE3-825C-0039-EBE5CCE38FC5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050204119" sldId="2146848346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050204119" sldId="2146848346"/>
            <ac:spMk id="7" creationId="{92A66636-8335-2783-4281-6AD5E4D64FA0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050204119" sldId="2146848346"/>
            <ac:spMk id="8" creationId="{37AAF6EF-57FE-D42F-C210-226E22F2D7DF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955628986" sldId="2146848347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55628986" sldId="2146848347"/>
            <ac:spMk id="15" creationId="{533CD384-0FAA-C0AE-A4C4-5AC372453204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865534860" sldId="2146848348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865534860" sldId="2146848348"/>
            <ac:spMk id="3" creationId="{07A2AACE-0252-E616-AC59-BADE970F149C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911139895" sldId="2146848349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911139895" sldId="2146848349"/>
            <ac:spMk id="5" creationId="{B564A39D-8FD5-D293-0D74-4926D77B41B3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177563075" sldId="2146848350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77563075" sldId="2146848350"/>
            <ac:spMk id="29" creationId="{3F88E541-5EF9-755D-BDE6-9F2818213083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177563075" sldId="2146848350"/>
            <ac:spMk id="33" creationId="{AA86CF07-9759-666C-5350-422135FD0E68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949852122" sldId="2146848352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949852122" sldId="2146848352"/>
            <ac:spMk id="13" creationId="{4BC973F9-D322-DCC5-AD87-48D50B0743DD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949852122" sldId="2146848352"/>
            <ac:spMk id="87" creationId="{391159BC-CC99-D861-5922-38A4DA10EC80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3433057965" sldId="2146848353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433057965" sldId="2146848353"/>
            <ac:spMk id="7" creationId="{2B525246-0C06-D733-E3FB-D5D1429DBD72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3433057965" sldId="2146848353"/>
            <ac:spMk id="12" creationId="{1EE8E987-D07B-CECE-06A7-D190BE354EAA}"/>
          </ac:spMkLst>
        </pc:spChg>
      </pc:sldChg>
      <pc:sldChg chg="modSp">
        <pc:chgData name="Parminder Arora" userId="1f196fb5-7adf-4e67-8aff-669fe6a16f7d" providerId="ADAL" clId="{8A00CE75-AECD-4815-931E-FADF35E78D9F}" dt="2023-05-02T08:13:18.393" v="0"/>
        <pc:sldMkLst>
          <pc:docMk/>
          <pc:sldMk cId="291907111" sldId="2146848354"/>
        </pc:sldMkLst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91907111" sldId="2146848354"/>
            <ac:spMk id="5" creationId="{CAED5419-FD83-8788-B0FC-CAE872E392D7}"/>
          </ac:spMkLst>
        </pc:spChg>
        <pc:spChg chg="mod">
          <ac:chgData name="Parminder Arora" userId="1f196fb5-7adf-4e67-8aff-669fe6a16f7d" providerId="ADAL" clId="{8A00CE75-AECD-4815-931E-FADF35E78D9F}" dt="2023-05-02T08:13:18.393" v="0"/>
          <ac:spMkLst>
            <pc:docMk/>
            <pc:sldMk cId="291907111" sldId="2146848354"/>
            <ac:spMk id="9" creationId="{AFD7E23A-524A-A982-8CE5-E25D8D0F96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FCC2-D927-4C98-A083-D62A86EA89E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A7C8F-3362-4D8B-B12B-63A03601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3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4D3349B-7EE6-4BFD-A161-2FC761FC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" y="0"/>
            <a:ext cx="12192000" cy="68405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DE5E85-AE6B-40CA-87DB-AF346B30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2021562-B45D-44DF-BD8C-B00243DE4D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E0BE81-25B6-4358-B363-07389A66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9248" y="6089071"/>
            <a:ext cx="5093883" cy="598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7D55A0-8531-4476-BA49-B6267C78FD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953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2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294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15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064A154C-4517-42AE-9C71-B83A47C64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49618D9-E347-406B-8478-2C149D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42F62DD-69EF-42E2-B5C6-0B0D49F6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06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 dirty="0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 dirty="0"/>
              <a:t>Proprietary and Confidential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F2D3513F-7002-43DC-924B-BBE24319A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4" r:id="rId4"/>
    <p:sldLayoutId id="2147483669" r:id="rId5"/>
    <p:sldLayoutId id="2147483673" r:id="rId6"/>
    <p:sldLayoutId id="2147483675" r:id="rId7"/>
    <p:sldLayoutId id="2147483663" r:id="rId8"/>
    <p:sldLayoutId id="2147483670" r:id="rId9"/>
    <p:sldLayoutId id="2147483672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458434" y="443283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717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9521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242062" y="300170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475811" y="309695"/>
            <a:ext cx="3968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567802" y="321388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ECFA2-8F0B-00C1-01F2-419D3576FEF2}"/>
              </a:ext>
            </a:extLst>
          </p:cNvPr>
          <p:cNvSpPr/>
          <p:nvPr/>
        </p:nvSpPr>
        <p:spPr>
          <a:xfrm>
            <a:off x="625771" y="1924876"/>
            <a:ext cx="9680280" cy="796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Host 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F27277-4A2C-4DEC-827C-36E47413ACBB}"/>
              </a:ext>
            </a:extLst>
          </p:cNvPr>
          <p:cNvSpPr/>
          <p:nvPr/>
        </p:nvSpPr>
        <p:spPr>
          <a:xfrm>
            <a:off x="625771" y="2942294"/>
            <a:ext cx="9680280" cy="796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Account Level Updates – Charith A.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C87C39-9EF3-5B5A-3084-094097BDEDD5}"/>
              </a:ext>
            </a:extLst>
          </p:cNvPr>
          <p:cNvSpPr/>
          <p:nvPr/>
        </p:nvSpPr>
        <p:spPr>
          <a:xfrm>
            <a:off x="625771" y="3915706"/>
            <a:ext cx="9680280" cy="796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Data Strategy WalkThrough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F3994-DBF5-FE33-A388-ED0DF1A0AB07}"/>
              </a:ext>
            </a:extLst>
          </p:cNvPr>
          <p:cNvSpPr/>
          <p:nvPr/>
        </p:nvSpPr>
        <p:spPr>
          <a:xfrm>
            <a:off x="1518951" y="-2099028"/>
            <a:ext cx="10000980" cy="142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Quick  Updates and Introduction – Parminder and Rahul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KAIZEN P3 Initiatives  in Top 3 for MAthCo. Excellence Awards – Parminder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KAIZEN onboarding with LwC and PSO gone live - Parminder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BFAF7E-3026-9943-A1E0-11A1F263CA42}"/>
              </a:ext>
            </a:extLst>
          </p:cNvPr>
          <p:cNvSpPr/>
          <p:nvPr/>
        </p:nvSpPr>
        <p:spPr>
          <a:xfrm>
            <a:off x="625771" y="4905794"/>
            <a:ext cx="9680280" cy="796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 &amp; 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3DD89-7B25-7480-CEDA-FDE13B05C49B}"/>
              </a:ext>
            </a:extLst>
          </p:cNvPr>
          <p:cNvSpPr txBox="1"/>
          <p:nvPr/>
        </p:nvSpPr>
        <p:spPr>
          <a:xfrm>
            <a:off x="442997" y="1374851"/>
            <a:ext cx="137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Agenda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2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7947309" y="452808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9521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270637" y="300170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458089" y="300170"/>
            <a:ext cx="394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443977" y="292813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F27277-4A2C-4DEC-827C-36E47413ACBB}"/>
              </a:ext>
            </a:extLst>
          </p:cNvPr>
          <p:cNvSpPr/>
          <p:nvPr/>
        </p:nvSpPr>
        <p:spPr>
          <a:xfrm>
            <a:off x="6872324" y="1392026"/>
            <a:ext cx="4948201" cy="7025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Data Strategy – Bharath S.P.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86BD75-E94E-3992-07B8-F539FD6875F7}"/>
              </a:ext>
            </a:extLst>
          </p:cNvPr>
          <p:cNvSpPr/>
          <p:nvPr/>
        </p:nvSpPr>
        <p:spPr>
          <a:xfrm>
            <a:off x="4076221" y="3015182"/>
            <a:ext cx="3948282" cy="3173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8B097-569E-AD93-F1BB-7662484E6B79}"/>
              </a:ext>
            </a:extLst>
          </p:cNvPr>
          <p:cNvSpPr txBox="1"/>
          <p:nvPr/>
        </p:nvSpPr>
        <p:spPr>
          <a:xfrm>
            <a:off x="4431731" y="3220933"/>
            <a:ext cx="3350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 Overview </a:t>
            </a:r>
          </a:p>
          <a:p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 AbbVie's partnership with LiveRamp (connected data platform) to obtain patients’ information </a:t>
            </a: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 Support AbbVie with insights on patients’ behavior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9790D1-E7B4-34FF-B45E-4A34DE8D6F27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7F400-DF5E-A119-B152-6795A7816CB7}"/>
              </a:ext>
            </a:extLst>
          </p:cNvPr>
          <p:cNvSpPr txBox="1"/>
          <p:nvPr/>
        </p:nvSpPr>
        <p:spPr>
          <a:xfrm>
            <a:off x="373753" y="3192358"/>
            <a:ext cx="35791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to CDS</a:t>
            </a:r>
          </a:p>
          <a:p>
            <a:pPr algn="ctr"/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 LiveRamp (connected platform) data collected &amp; analyzed to understand patients’ preferential behavior etc.</a:t>
            </a:r>
          </a:p>
          <a:p>
            <a:pPr algn="ctr"/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3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7947309" y="452808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9521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156337" y="300170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239013" y="309695"/>
            <a:ext cx="4019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443977" y="292813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F27277-4A2C-4DEC-827C-36E47413ACBB}"/>
              </a:ext>
            </a:extLst>
          </p:cNvPr>
          <p:cNvSpPr/>
          <p:nvPr/>
        </p:nvSpPr>
        <p:spPr>
          <a:xfrm>
            <a:off x="6872324" y="1392026"/>
            <a:ext cx="4986301" cy="7025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Data Strategy – Bharath S.P.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86BD75-E94E-3992-07B8-F539FD6875F7}"/>
              </a:ext>
            </a:extLst>
          </p:cNvPr>
          <p:cNvSpPr/>
          <p:nvPr/>
        </p:nvSpPr>
        <p:spPr>
          <a:xfrm>
            <a:off x="7371871" y="2805632"/>
            <a:ext cx="3948282" cy="3173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8B097-569E-AD93-F1BB-7662484E6B79}"/>
              </a:ext>
            </a:extLst>
          </p:cNvPr>
          <p:cNvSpPr txBox="1"/>
          <p:nvPr/>
        </p:nvSpPr>
        <p:spPr>
          <a:xfrm>
            <a:off x="4107881" y="3144733"/>
            <a:ext cx="2950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 Overview</a:t>
            </a:r>
          </a:p>
          <a:p>
            <a:pPr algn="ctr"/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 AbbVie's partnership with LiveRamp (connected data platform) to obtain patients’ information </a:t>
            </a: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 Support AbbVie with insights on patients’ behavior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9790D1-E7B4-34FF-B45E-4A34DE8D6F27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7F400-DF5E-A119-B152-6795A7816CB7}"/>
              </a:ext>
            </a:extLst>
          </p:cNvPr>
          <p:cNvSpPr txBox="1"/>
          <p:nvPr/>
        </p:nvSpPr>
        <p:spPr>
          <a:xfrm>
            <a:off x="373753" y="3144733"/>
            <a:ext cx="331980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to CDS</a:t>
            </a:r>
          </a:p>
          <a:p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from LiveRamp collected and analyzed to understand patients’ preferential behavior etc.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CF3A8-AED9-9DAA-E51A-B2FFE133D14C}"/>
              </a:ext>
            </a:extLst>
          </p:cNvPr>
          <p:cNvSpPr txBox="1"/>
          <p:nvPr/>
        </p:nvSpPr>
        <p:spPr>
          <a:xfrm>
            <a:off x="7524750" y="3059008"/>
            <a:ext cx="36480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LiveRamp WalkThrough </a:t>
            </a:r>
          </a:p>
          <a:p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 The platform collects data from </a:t>
            </a:r>
            <a:r>
              <a:rPr lang="en-I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vendors like Adobe Analytics, Epsilon, Google campaign manager etc. through cookies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9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10430336" y="443283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9521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085944" y="29064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347823" y="290645"/>
            <a:ext cx="3915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443977" y="292813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pic>
        <p:nvPicPr>
          <p:cNvPr id="2050" name="Picture 2" descr="Dwight Schrute Meme - Imgflip">
            <a:extLst>
              <a:ext uri="{FF2B5EF4-FFF2-40B4-BE49-F238E27FC236}">
                <a16:creationId xmlns:a16="http://schemas.microsoft.com/office/drawing/2014/main" id="{283245F4-3EF4-CEC8-0BC0-8F3E030C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92" y="1389858"/>
            <a:ext cx="5416138" cy="360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8BC4986-88B0-53F8-72D3-7F11BAEA48DF}"/>
              </a:ext>
            </a:extLst>
          </p:cNvPr>
          <p:cNvSpPr/>
          <p:nvPr/>
        </p:nvSpPr>
        <p:spPr>
          <a:xfrm>
            <a:off x="15348973" y="432190"/>
            <a:ext cx="490539" cy="460642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AE569F8-0022-6644-0F4D-6CD54F0869CF}"/>
              </a:ext>
            </a:extLst>
          </p:cNvPr>
          <p:cNvSpPr/>
          <p:nvPr/>
        </p:nvSpPr>
        <p:spPr>
          <a:xfrm>
            <a:off x="15755055" y="-212114"/>
            <a:ext cx="490539" cy="460642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A171CFF-AF17-D1EE-5A38-69F2BC32B5A0}"/>
              </a:ext>
            </a:extLst>
          </p:cNvPr>
          <p:cNvSpPr/>
          <p:nvPr/>
        </p:nvSpPr>
        <p:spPr>
          <a:xfrm>
            <a:off x="16245594" y="432190"/>
            <a:ext cx="490539" cy="460642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AA86CF07-9759-666C-5350-422135FD0E68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1894206" cy="7899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 United</a:t>
            </a:r>
          </a:p>
        </p:txBody>
      </p:sp>
    </p:spTree>
    <p:extLst>
      <p:ext uri="{BB962C8B-B14F-4D97-AF65-F5344CB8AC3E}">
        <p14:creationId xmlns:p14="http://schemas.microsoft.com/office/powerpoint/2010/main" val="17756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5313763" y="2339284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95215"/>
            <a:ext cx="1874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251587" y="300170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403496" y="271595"/>
            <a:ext cx="3864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Promo Data Walk 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434452" y="292813"/>
            <a:ext cx="1109848" cy="32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8BC4986-88B0-53F8-72D3-7F11BAEA48DF}"/>
              </a:ext>
            </a:extLst>
          </p:cNvPr>
          <p:cNvSpPr/>
          <p:nvPr/>
        </p:nvSpPr>
        <p:spPr>
          <a:xfrm>
            <a:off x="4540890" y="3324559"/>
            <a:ext cx="772873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D9DEE93-ED85-E44F-80B6-26922F0688BD}"/>
              </a:ext>
            </a:extLst>
          </p:cNvPr>
          <p:cNvSpPr/>
          <p:nvPr/>
        </p:nvSpPr>
        <p:spPr>
          <a:xfrm>
            <a:off x="6096000" y="3376779"/>
            <a:ext cx="772873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FD7E23A-524A-A982-8CE5-E25D8D0F96FA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4F2B6-27B2-9F79-5569-FAAA1A0A86A9}"/>
              </a:ext>
            </a:extLst>
          </p:cNvPr>
          <p:cNvSpPr txBox="1"/>
          <p:nvPr/>
        </p:nvSpPr>
        <p:spPr>
          <a:xfrm>
            <a:off x="3505200" y="4442930"/>
            <a:ext cx="4836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Thanks for attending</a:t>
            </a:r>
            <a:r>
              <a:rPr lang="en-IN" sz="1800" dirty="0"/>
              <a:t>!</a:t>
            </a:r>
          </a:p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190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2504485" y="398052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9521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286250" y="300170"/>
            <a:ext cx="2012470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619876" y="290645"/>
            <a:ext cx="3971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663052" y="292813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ECFA2-8F0B-00C1-01F2-419D3576FEF2}"/>
              </a:ext>
            </a:extLst>
          </p:cNvPr>
          <p:cNvSpPr/>
          <p:nvPr/>
        </p:nvSpPr>
        <p:spPr>
          <a:xfrm>
            <a:off x="1047750" y="1412075"/>
            <a:ext cx="5250970" cy="6450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Host Introduction – Vishnu V.S.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52C109-8CFD-76A6-9D53-645CD3E8A796}"/>
              </a:ext>
            </a:extLst>
          </p:cNvPr>
          <p:cNvSpPr/>
          <p:nvPr/>
        </p:nvSpPr>
        <p:spPr>
          <a:xfrm>
            <a:off x="371474" y="2632895"/>
            <a:ext cx="3401061" cy="2813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BBCD43-E9A8-CC4D-9F5C-95CC4D5113AB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061352" cy="7738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C6D52-B3AD-80FA-BF60-437612EE71F9}"/>
              </a:ext>
            </a:extLst>
          </p:cNvPr>
          <p:cNvSpPr txBox="1"/>
          <p:nvPr/>
        </p:nvSpPr>
        <p:spPr>
          <a:xfrm>
            <a:off x="471572" y="2768734"/>
            <a:ext cx="326222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AbbVie Omnichannel Analytics 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Record and analyze outreach activity (digital medical content) of MSLs &amp; third-party vendors to HCPs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9424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2523535" y="443283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9521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156337" y="30969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465338" y="309695"/>
            <a:ext cx="4064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529702" y="311863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ECFA2-8F0B-00C1-01F2-419D3576FEF2}"/>
              </a:ext>
            </a:extLst>
          </p:cNvPr>
          <p:cNvSpPr/>
          <p:nvPr/>
        </p:nvSpPr>
        <p:spPr>
          <a:xfrm>
            <a:off x="933450" y="1412075"/>
            <a:ext cx="5162550" cy="6643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Host Introduction – Ranja S.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52C109-8CFD-76A6-9D53-645CD3E8A796}"/>
              </a:ext>
            </a:extLst>
          </p:cNvPr>
          <p:cNvSpPr/>
          <p:nvPr/>
        </p:nvSpPr>
        <p:spPr>
          <a:xfrm>
            <a:off x="3915949" y="2842445"/>
            <a:ext cx="3585118" cy="2813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19E37-9113-E450-D83C-B1EAFE4C372F}"/>
              </a:ext>
            </a:extLst>
          </p:cNvPr>
          <p:cNvSpPr txBox="1"/>
          <p:nvPr/>
        </p:nvSpPr>
        <p:spPr>
          <a:xfrm>
            <a:off x="459791" y="2949709"/>
            <a:ext cx="31120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AbbVie Omnichannel Analytics 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Record and analyze outreach activity (digital medical content) of MSLs &amp; third-party vendors to HCPs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82CC286B-864D-D5F0-9D25-50AB9F1286AA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33230-B2A2-9851-B3DD-C4F4471BA9CE}"/>
              </a:ext>
            </a:extLst>
          </p:cNvPr>
          <p:cNvSpPr txBox="1"/>
          <p:nvPr/>
        </p:nvSpPr>
        <p:spPr>
          <a:xfrm>
            <a:off x="4241217" y="3092584"/>
            <a:ext cx="30454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APS Marketing Analytics 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Marketing Measurement support to AbbVie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427835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2456860" y="443283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165949" y="314828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280162" y="32874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708295" y="309695"/>
            <a:ext cx="39404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739252" y="302338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ECFA2-8F0B-00C1-01F2-419D3576FEF2}"/>
              </a:ext>
            </a:extLst>
          </p:cNvPr>
          <p:cNvSpPr/>
          <p:nvPr/>
        </p:nvSpPr>
        <p:spPr>
          <a:xfrm>
            <a:off x="459792" y="1412074"/>
            <a:ext cx="8436558" cy="796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Host Introduction – Vishnu V.S. &amp; Ranja S.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52C109-8CFD-76A6-9D53-645CD3E8A796}"/>
              </a:ext>
            </a:extLst>
          </p:cNvPr>
          <p:cNvSpPr/>
          <p:nvPr/>
        </p:nvSpPr>
        <p:spPr>
          <a:xfrm>
            <a:off x="7405336" y="2975795"/>
            <a:ext cx="3585118" cy="2813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19E37-9113-E450-D83C-B1EAFE4C372F}"/>
              </a:ext>
            </a:extLst>
          </p:cNvPr>
          <p:cNvSpPr txBox="1"/>
          <p:nvPr/>
        </p:nvSpPr>
        <p:spPr>
          <a:xfrm>
            <a:off x="459792" y="3064009"/>
            <a:ext cx="30835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AbbVie Omnichannel Analytics 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Record and analyze outreach activity (digital medical content) of MSLs &amp; third-party vendors to HCPs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2A66636-8335-2783-4281-6AD5E4D64FA0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0B386-71ED-BE52-F744-061749F63B05}"/>
              </a:ext>
            </a:extLst>
          </p:cNvPr>
          <p:cNvSpPr txBox="1"/>
          <p:nvPr/>
        </p:nvSpPr>
        <p:spPr>
          <a:xfrm>
            <a:off x="3984042" y="3216409"/>
            <a:ext cx="29025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APS Marketing Analytics </a:t>
            </a: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Marketing Measurement support to AbbVie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A157A-F543-8DE9-A7FB-9DF8DAE1E3C7}"/>
              </a:ext>
            </a:extLst>
          </p:cNvPr>
          <p:cNvSpPr txBox="1"/>
          <p:nvPr/>
        </p:nvSpPr>
        <p:spPr>
          <a:xfrm>
            <a:off x="7724776" y="3187834"/>
            <a:ext cx="3043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Something fun about us 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050204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2456860" y="443283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165949" y="314828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280162" y="32874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708295" y="309695"/>
            <a:ext cx="39404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739252" y="302338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ECFA2-8F0B-00C1-01F2-419D3576FEF2}"/>
              </a:ext>
            </a:extLst>
          </p:cNvPr>
          <p:cNvSpPr/>
          <p:nvPr/>
        </p:nvSpPr>
        <p:spPr>
          <a:xfrm>
            <a:off x="885825" y="1412074"/>
            <a:ext cx="7534276" cy="796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Host Introduction – Vishnu V.S. &amp; Ranja S.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52C109-8CFD-76A6-9D53-645CD3E8A796}"/>
              </a:ext>
            </a:extLst>
          </p:cNvPr>
          <p:cNvSpPr/>
          <p:nvPr/>
        </p:nvSpPr>
        <p:spPr>
          <a:xfrm>
            <a:off x="7405336" y="2947220"/>
            <a:ext cx="3585118" cy="2813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19E37-9113-E450-D83C-B1EAFE4C372F}"/>
              </a:ext>
            </a:extLst>
          </p:cNvPr>
          <p:cNvSpPr txBox="1"/>
          <p:nvPr/>
        </p:nvSpPr>
        <p:spPr>
          <a:xfrm>
            <a:off x="459792" y="3064009"/>
            <a:ext cx="30835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AbbVie Omnichannel Analytics 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Record and analyze outreach activity (digital medical content) of MSLs &amp; third-party vendors to HCPs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2A66636-8335-2783-4281-6AD5E4D64FA0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0B386-71ED-BE52-F744-061749F63B05}"/>
              </a:ext>
            </a:extLst>
          </p:cNvPr>
          <p:cNvSpPr txBox="1"/>
          <p:nvPr/>
        </p:nvSpPr>
        <p:spPr>
          <a:xfrm>
            <a:off x="3984042" y="3216409"/>
            <a:ext cx="29025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APS Marketing Analytics </a:t>
            </a: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Marketing Measurement support to AbbVie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A157A-F543-8DE9-A7FB-9DF8DAE1E3C7}"/>
              </a:ext>
            </a:extLst>
          </p:cNvPr>
          <p:cNvSpPr txBox="1"/>
          <p:nvPr/>
        </p:nvSpPr>
        <p:spPr>
          <a:xfrm>
            <a:off x="7648576" y="3092584"/>
            <a:ext cx="3043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Something fun about us 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DE40FB-7686-9EC4-AC70-72EE232C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33" y="3993719"/>
            <a:ext cx="3083508" cy="1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9521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546862" y="29064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727594" y="290645"/>
            <a:ext cx="3978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701152" y="302338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F27277-4A2C-4DEC-827C-36E47413ACBB}"/>
              </a:ext>
            </a:extLst>
          </p:cNvPr>
          <p:cNvSpPr/>
          <p:nvPr/>
        </p:nvSpPr>
        <p:spPr>
          <a:xfrm>
            <a:off x="4615398" y="1495425"/>
            <a:ext cx="4456608" cy="63734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Account Level Updates – Charith A.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47E08D-CC49-C7AD-73CC-3E5F8875700D}"/>
              </a:ext>
            </a:extLst>
          </p:cNvPr>
          <p:cNvSpPr/>
          <p:nvPr/>
        </p:nvSpPr>
        <p:spPr>
          <a:xfrm>
            <a:off x="254068" y="2737337"/>
            <a:ext cx="3948282" cy="3173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71BDB-DD90-A0A4-CC0D-10CDDCAEC52B}"/>
              </a:ext>
            </a:extLst>
          </p:cNvPr>
          <p:cNvSpPr txBox="1"/>
          <p:nvPr/>
        </p:nvSpPr>
        <p:spPr>
          <a:xfrm>
            <a:off x="551521" y="3724103"/>
            <a:ext cx="3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Account Updates 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&amp;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 Pipelines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533CD384-0FAA-C0AE-A4C4-5AC372453204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136AD29-C583-F767-C818-FEC802F096D7}"/>
              </a:ext>
            </a:extLst>
          </p:cNvPr>
          <p:cNvSpPr/>
          <p:nvPr/>
        </p:nvSpPr>
        <p:spPr>
          <a:xfrm>
            <a:off x="5154344" y="533528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97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4895891" y="547135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57115"/>
            <a:ext cx="1808127" cy="33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346837" y="262070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629400" y="252545"/>
            <a:ext cx="3876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682102" y="254713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F27277-4A2C-4DEC-827C-36E47413ACBB}"/>
              </a:ext>
            </a:extLst>
          </p:cNvPr>
          <p:cNvSpPr/>
          <p:nvPr/>
        </p:nvSpPr>
        <p:spPr>
          <a:xfrm>
            <a:off x="4812560" y="1520301"/>
            <a:ext cx="4436215" cy="7214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Account Level Updates – Charith A.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47E08D-CC49-C7AD-73CC-3E5F8875700D}"/>
              </a:ext>
            </a:extLst>
          </p:cNvPr>
          <p:cNvSpPr/>
          <p:nvPr/>
        </p:nvSpPr>
        <p:spPr>
          <a:xfrm>
            <a:off x="3804055" y="2870687"/>
            <a:ext cx="3948282" cy="3173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71BDB-DD90-A0A4-CC0D-10CDDCAEC52B}"/>
              </a:ext>
            </a:extLst>
          </p:cNvPr>
          <p:cNvSpPr txBox="1"/>
          <p:nvPr/>
        </p:nvSpPr>
        <p:spPr>
          <a:xfrm>
            <a:off x="551521" y="3724103"/>
            <a:ext cx="3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Account Updates 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&amp;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 Pipelines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48FBA-0282-AD44-58C4-38DB91BFEE1A}"/>
              </a:ext>
            </a:extLst>
          </p:cNvPr>
          <p:cNvSpPr txBox="1"/>
          <p:nvPr/>
        </p:nvSpPr>
        <p:spPr>
          <a:xfrm>
            <a:off x="4089719" y="3724103"/>
            <a:ext cx="3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Rewards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&amp; 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Recognitions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A2AACE-0252-E616-AC59-BADE970F149C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</p:spTree>
    <p:extLst>
      <p:ext uri="{BB962C8B-B14F-4D97-AF65-F5344CB8AC3E}">
        <p14:creationId xmlns:p14="http://schemas.microsoft.com/office/powerpoint/2010/main" val="350724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5056166" y="481383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361493" y="295215"/>
            <a:ext cx="2001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4391025" y="300170"/>
            <a:ext cx="21553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624469" y="290645"/>
            <a:ext cx="39482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663051" y="292813"/>
            <a:ext cx="1081273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F27277-4A2C-4DEC-827C-36E47413ACBB}"/>
              </a:ext>
            </a:extLst>
          </p:cNvPr>
          <p:cNvSpPr/>
          <p:nvPr/>
        </p:nvSpPr>
        <p:spPr>
          <a:xfrm>
            <a:off x="4834472" y="1555738"/>
            <a:ext cx="4290477" cy="62548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Account Level Updates – Charith A.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47E08D-CC49-C7AD-73CC-3E5F8875700D}"/>
              </a:ext>
            </a:extLst>
          </p:cNvPr>
          <p:cNvSpPr/>
          <p:nvPr/>
        </p:nvSpPr>
        <p:spPr>
          <a:xfrm>
            <a:off x="7355260" y="2737337"/>
            <a:ext cx="3948282" cy="3173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71BDB-DD90-A0A4-CC0D-10CDDCAEC52B}"/>
              </a:ext>
            </a:extLst>
          </p:cNvPr>
          <p:cNvSpPr txBox="1"/>
          <p:nvPr/>
        </p:nvSpPr>
        <p:spPr>
          <a:xfrm>
            <a:off x="551521" y="3724103"/>
            <a:ext cx="3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Account Updates 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&amp; 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 Pipelines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48FBA-0282-AD44-58C4-38DB91BFEE1A}"/>
              </a:ext>
            </a:extLst>
          </p:cNvPr>
          <p:cNvSpPr txBox="1"/>
          <p:nvPr/>
        </p:nvSpPr>
        <p:spPr>
          <a:xfrm>
            <a:off x="4089719" y="3724103"/>
            <a:ext cx="3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Rewards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&amp; 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Recognitions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56C1A-1773-327C-5884-FD2E3E192115}"/>
              </a:ext>
            </a:extLst>
          </p:cNvPr>
          <p:cNvSpPr txBox="1"/>
          <p:nvPr/>
        </p:nvSpPr>
        <p:spPr>
          <a:xfrm>
            <a:off x="7534275" y="3724103"/>
            <a:ext cx="3676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Process-compliance 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&amp;</a:t>
            </a:r>
          </a:p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Guidelines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564A39D-8FD5-D293-0D74-4926D77B41B3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</p:spTree>
    <p:extLst>
      <p:ext uri="{BB962C8B-B14F-4D97-AF65-F5344CB8AC3E}">
        <p14:creationId xmlns:p14="http://schemas.microsoft.com/office/powerpoint/2010/main" val="3984897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615EDC-010A-05B2-1D4E-0F4E79FA5EFD}"/>
              </a:ext>
            </a:extLst>
          </p:cNvPr>
          <p:cNvSpPr/>
          <p:nvPr/>
        </p:nvSpPr>
        <p:spPr>
          <a:xfrm>
            <a:off x="7861584" y="443283"/>
            <a:ext cx="782237" cy="79610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A7EE-7A39-8F47-D5F4-160EC7E674C9}"/>
              </a:ext>
            </a:extLst>
          </p:cNvPr>
          <p:cNvSpPr/>
          <p:nvPr/>
        </p:nvSpPr>
        <p:spPr>
          <a:xfrm>
            <a:off x="0" y="0"/>
            <a:ext cx="12192000" cy="79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B511AF-5599-1190-D926-EB8750A323A5}"/>
              </a:ext>
            </a:extLst>
          </p:cNvPr>
          <p:cNvSpPr txBox="1">
            <a:spLocks/>
          </p:cNvSpPr>
          <p:nvPr/>
        </p:nvSpPr>
        <p:spPr>
          <a:xfrm>
            <a:off x="59515" y="249984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6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C677-3442-0A09-93DA-DD2CD46300E7}"/>
              </a:ext>
            </a:extLst>
          </p:cNvPr>
          <p:cNvSpPr txBox="1"/>
          <p:nvPr/>
        </p:nvSpPr>
        <p:spPr>
          <a:xfrm>
            <a:off x="2211423" y="295215"/>
            <a:ext cx="21519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267-6B9F-0407-BBA0-69FB2052CA1A}"/>
              </a:ext>
            </a:extLst>
          </p:cNvPr>
          <p:cNvSpPr txBox="1"/>
          <p:nvPr/>
        </p:nvSpPr>
        <p:spPr>
          <a:xfrm>
            <a:off x="3952874" y="290645"/>
            <a:ext cx="2013590" cy="33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Account Updates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7A70D-C7B7-A02E-D5D7-289881FD6C9E}"/>
              </a:ext>
            </a:extLst>
          </p:cNvPr>
          <p:cNvSpPr txBox="1"/>
          <p:nvPr/>
        </p:nvSpPr>
        <p:spPr>
          <a:xfrm>
            <a:off x="6263636" y="300170"/>
            <a:ext cx="3909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Customer Data Strategy WalkThrough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95F9-FD14-5162-A50A-5DCABDF5C9FA}"/>
              </a:ext>
            </a:extLst>
          </p:cNvPr>
          <p:cNvSpPr txBox="1"/>
          <p:nvPr/>
        </p:nvSpPr>
        <p:spPr>
          <a:xfrm>
            <a:off x="10443977" y="292813"/>
            <a:ext cx="1075954" cy="32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</a:rPr>
              <a:t>Q &amp; A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F27277-4A2C-4DEC-827C-36E47413ACBB}"/>
              </a:ext>
            </a:extLst>
          </p:cNvPr>
          <p:cNvSpPr/>
          <p:nvPr/>
        </p:nvSpPr>
        <p:spPr>
          <a:xfrm>
            <a:off x="6558000" y="1361009"/>
            <a:ext cx="5072025" cy="6627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Data Strategy –  Bharath S.P.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86BD75-E94E-3992-07B8-F539FD6875F7}"/>
              </a:ext>
            </a:extLst>
          </p:cNvPr>
          <p:cNvSpPr/>
          <p:nvPr/>
        </p:nvSpPr>
        <p:spPr>
          <a:xfrm>
            <a:off x="228600" y="2815157"/>
            <a:ext cx="3779196" cy="3173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11F65-8907-885F-DE2E-C4FD04B96BCB}"/>
              </a:ext>
            </a:extLst>
          </p:cNvPr>
          <p:cNvSpPr txBox="1"/>
          <p:nvPr/>
        </p:nvSpPr>
        <p:spPr>
          <a:xfrm>
            <a:off x="383278" y="3325708"/>
            <a:ext cx="3319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 to CDS</a:t>
            </a:r>
          </a:p>
          <a:p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LiveRamp (connected platform) data collected &amp; analyzed to understand patients’ preferential behavior etc.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83528D0-8E2E-2CEE-ECBE-37368C3A2808}"/>
              </a:ext>
            </a:extLst>
          </p:cNvPr>
          <p:cNvSpPr txBox="1">
            <a:spLocks/>
          </p:cNvSpPr>
          <p:nvPr/>
        </p:nvSpPr>
        <p:spPr>
          <a:xfrm>
            <a:off x="150071" y="6143"/>
            <a:ext cx="2151908" cy="529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 sz="2600" dirty="0">
                <a:solidFill>
                  <a:schemeClr val="bg2"/>
                </a:solidFill>
              </a:rPr>
              <a:t>ABBVIE United</a:t>
            </a:r>
          </a:p>
        </p:txBody>
      </p:sp>
    </p:spTree>
    <p:extLst>
      <p:ext uri="{BB962C8B-B14F-4D97-AF65-F5344CB8AC3E}">
        <p14:creationId xmlns:p14="http://schemas.microsoft.com/office/powerpoint/2010/main" val="277799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1837AAA-8D79-4935-B492-EB3FD7C46CDC}" vid="{645BE18F-B89B-470F-B307-6BB6342C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1131</TotalTime>
  <Words>578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Montserrat</vt:lpstr>
      <vt:lpstr>Montserrat Medium</vt:lpstr>
      <vt:lpstr>Open Sans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HUMIRA Competitor Analysis</dc:title>
  <dc:creator>Parminder Arora</dc:creator>
  <cp:lastModifiedBy>Ranja Sarkar</cp:lastModifiedBy>
  <cp:revision>25</cp:revision>
  <dcterms:created xsi:type="dcterms:W3CDTF">2023-03-01T10:29:28Z</dcterms:created>
  <dcterms:modified xsi:type="dcterms:W3CDTF">2023-10-10T09:06:51Z</dcterms:modified>
</cp:coreProperties>
</file>