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62" r:id="rId5"/>
    <p:sldId id="286" r:id="rId6"/>
    <p:sldId id="287" r:id="rId7"/>
    <p:sldId id="273" r:id="rId8"/>
    <p:sldId id="275" r:id="rId9"/>
    <p:sldId id="280" r:id="rId10"/>
    <p:sldId id="294" r:id="rId11"/>
    <p:sldId id="281" r:id="rId12"/>
    <p:sldId id="282" r:id="rId13"/>
    <p:sldId id="283" r:id="rId14"/>
    <p:sldId id="284" r:id="rId15"/>
    <p:sldId id="285" r:id="rId16"/>
    <p:sldId id="288" r:id="rId17"/>
    <p:sldId id="291" r:id="rId18"/>
    <p:sldId id="290" r:id="rId19"/>
    <p:sldId id="289"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agenda" id="{8575ECD8-D62D-48B4-B640-4B8C643AD477}">
          <p14:sldIdLst>
            <p14:sldId id="262"/>
          </p14:sldIdLst>
        </p14:section>
        <p14:section name="Azure DevOps vs. JIRA" id="{6096A767-57CA-434A-BE59-AF119FE01DEF}">
          <p14:sldIdLst>
            <p14:sldId id="286"/>
            <p14:sldId id="287"/>
          </p14:sldIdLst>
        </p14:section>
        <p14:section name="Project/prototype" id="{EEA418EE-2D13-4917-B8D4-CEE674760A45}">
          <p14:sldIdLst>
            <p14:sldId id="273"/>
            <p14:sldId id="275"/>
          </p14:sldIdLst>
        </p14:section>
        <p14:section name="DevOps Functions" id="{8229D26B-3E9C-41BC-856F-151DC30ED1AE}">
          <p14:sldIdLst>
            <p14:sldId id="280"/>
            <p14:sldId id="294"/>
            <p14:sldId id="281"/>
            <p14:sldId id="282"/>
            <p14:sldId id="283"/>
            <p14:sldId id="284"/>
          </p14:sldIdLst>
        </p14:section>
        <p14:section name="Process/Methodology" id="{13E76942-7D2D-4A02-96BE-F534E2D2EBDC}">
          <p14:sldIdLst>
            <p14:sldId id="285"/>
            <p14:sldId id="288"/>
            <p14:sldId id="291"/>
            <p14:sldId id="290"/>
            <p14:sldId id="289"/>
            <p14:sldId id="292"/>
          </p14:sldIdLst>
        </p14:section>
      </p14:sectionLst>
    </p:ext>
    <p:ext uri="{EFAFB233-063F-42B5-8137-9DF3F51BA10A}">
      <p15:sldGuideLst xmlns:p15="http://schemas.microsoft.com/office/powerpoint/2012/main">
        <p15:guide id="1" pos="3840">
          <p15:clr>
            <a:srgbClr val="A4A3A4"/>
          </p15:clr>
        </p15:guide>
        <p15:guide id="2" orient="horz" pos="229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1D6B23-E4E0-261C-A4CB-720C9A21FD05}" name="Charith Appachu" initials="CA" userId="S::charith.appachu@themathcompany.com::506cb328-3446-47af-b1e8-b34a45ea9f7a" providerId="AD"/>
  <p188:author id="{569B5949-530E-2014-C347-4B62C546A596}" name="William D'Souza" initials="WD" userId="S::william@themathcompany.com::19a6f7af-9470-41cd-9d79-5190a3f1718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2B2"/>
    <a:srgbClr val="FFFCFB"/>
    <a:srgbClr val="DEF1CA"/>
    <a:srgbClr val="FF0000"/>
    <a:srgbClr val="FBE5D6"/>
    <a:srgbClr val="FFFFFF"/>
    <a:srgbClr val="F4FA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206-A8F4-4DD8-8A2A-BF2555E6F997}" v="1" dt="2022-11-11T07:36:37.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guide pos="3840"/>
        <p:guide orient="horz" pos="2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 Shukla" userId="6b64b3db-46b8-4745-879a-08faa722a7a1" providerId="ADAL" clId="{D25F4206-A8F4-4DD8-8A2A-BF2555E6F997}"/>
    <pc:docChg chg="modSld">
      <pc:chgData name="Manu Shukla" userId="6b64b3db-46b8-4745-879a-08faa722a7a1" providerId="ADAL" clId="{D25F4206-A8F4-4DD8-8A2A-BF2555E6F997}" dt="2022-11-11T07:36:37.153" v="0" actId="1036"/>
      <pc:docMkLst>
        <pc:docMk/>
      </pc:docMkLst>
      <pc:sldChg chg="modSp">
        <pc:chgData name="Manu Shukla" userId="6b64b3db-46b8-4745-879a-08faa722a7a1" providerId="ADAL" clId="{D25F4206-A8F4-4DD8-8A2A-BF2555E6F997}" dt="2022-11-11T07:36:37.153" v="0" actId="1036"/>
        <pc:sldMkLst>
          <pc:docMk/>
          <pc:sldMk cId="58458156" sldId="275"/>
        </pc:sldMkLst>
        <pc:picChg chg="mod">
          <ac:chgData name="Manu Shukla" userId="6b64b3db-46b8-4745-879a-08faa722a7a1" providerId="ADAL" clId="{D25F4206-A8F4-4DD8-8A2A-BF2555E6F997}" dt="2022-11-11T07:36:37.153" v="0" actId="1036"/>
          <ac:picMkLst>
            <pc:docMk/>
            <pc:sldMk cId="58458156" sldId="275"/>
            <ac:picMk id="1030" creationId="{DB91170F-B3AC-DB66-B75F-A23CF89CD7C8}"/>
          </ac:picMkLst>
        </pc:picChg>
        <pc:cxnChg chg="mod">
          <ac:chgData name="Manu Shukla" userId="6b64b3db-46b8-4745-879a-08faa722a7a1" providerId="ADAL" clId="{D25F4206-A8F4-4DD8-8A2A-BF2555E6F997}" dt="2022-11-11T07:36:37.153" v="0" actId="1036"/>
          <ac:cxnSpMkLst>
            <pc:docMk/>
            <pc:sldMk cId="58458156" sldId="275"/>
            <ac:cxnSpMk id="53" creationId="{E1016581-CF2E-879A-0EF9-4C68919A263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DCC7E-615C-4D3B-BF04-C26B267F1830}"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739D5-B7DA-41C4-B4CC-F6B1E2E18D1B}" type="slidenum">
              <a:rPr lang="en-US" smtClean="0"/>
              <a:t>‹#›</a:t>
            </a:fld>
            <a:endParaRPr lang="en-US"/>
          </a:p>
        </p:txBody>
      </p:sp>
    </p:spTree>
    <p:extLst>
      <p:ext uri="{BB962C8B-B14F-4D97-AF65-F5344CB8AC3E}">
        <p14:creationId xmlns:p14="http://schemas.microsoft.com/office/powerpoint/2010/main" val="141382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2</a:t>
            </a:fld>
            <a:endParaRPr lang="en-US"/>
          </a:p>
        </p:txBody>
      </p:sp>
    </p:spTree>
    <p:extLst>
      <p:ext uri="{BB962C8B-B14F-4D97-AF65-F5344CB8AC3E}">
        <p14:creationId xmlns:p14="http://schemas.microsoft.com/office/powerpoint/2010/main" val="233768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4</a:t>
            </a:fld>
            <a:endParaRPr lang="en-US"/>
          </a:p>
        </p:txBody>
      </p:sp>
    </p:spTree>
    <p:extLst>
      <p:ext uri="{BB962C8B-B14F-4D97-AF65-F5344CB8AC3E}">
        <p14:creationId xmlns:p14="http://schemas.microsoft.com/office/powerpoint/2010/main" val="129272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D739D5-B7DA-41C4-B4CC-F6B1E2E18D1B}" type="slidenum">
              <a:rPr lang="en-US" smtClean="0"/>
              <a:t>12</a:t>
            </a:fld>
            <a:endParaRPr lang="en-US"/>
          </a:p>
        </p:txBody>
      </p:sp>
    </p:spTree>
    <p:extLst>
      <p:ext uri="{BB962C8B-B14F-4D97-AF65-F5344CB8AC3E}">
        <p14:creationId xmlns:p14="http://schemas.microsoft.com/office/powerpoint/2010/main" val="393892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13</a:t>
            </a:fld>
            <a:endParaRPr lang="en-US"/>
          </a:p>
        </p:txBody>
      </p:sp>
    </p:spTree>
    <p:extLst>
      <p:ext uri="{BB962C8B-B14F-4D97-AF65-F5344CB8AC3E}">
        <p14:creationId xmlns:p14="http://schemas.microsoft.com/office/powerpoint/2010/main" val="345170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14</a:t>
            </a:fld>
            <a:endParaRPr lang="en-US"/>
          </a:p>
        </p:txBody>
      </p:sp>
    </p:spTree>
    <p:extLst>
      <p:ext uri="{BB962C8B-B14F-4D97-AF65-F5344CB8AC3E}">
        <p14:creationId xmlns:p14="http://schemas.microsoft.com/office/powerpoint/2010/main" val="303731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D739D5-B7DA-41C4-B4CC-F6B1E2E18D1B}" type="slidenum">
              <a:rPr lang="en-US" smtClean="0"/>
              <a:t>15</a:t>
            </a:fld>
            <a:endParaRPr lang="en-US"/>
          </a:p>
        </p:txBody>
      </p:sp>
    </p:spTree>
    <p:extLst>
      <p:ext uri="{BB962C8B-B14F-4D97-AF65-F5344CB8AC3E}">
        <p14:creationId xmlns:p14="http://schemas.microsoft.com/office/powerpoint/2010/main" val="528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There’re packages to visualize geospatial data like folium etc.</a:t>
            </a:r>
          </a:p>
        </p:txBody>
      </p:sp>
      <p:sp>
        <p:nvSpPr>
          <p:cNvPr id="4" name="Slide Number Placeholder 3"/>
          <p:cNvSpPr>
            <a:spLocks noGrp="1"/>
          </p:cNvSpPr>
          <p:nvPr>
            <p:ph type="sldNum" sz="quarter" idx="5"/>
          </p:nvPr>
        </p:nvSpPr>
        <p:spPr/>
        <p:txBody>
          <a:bodyPr/>
          <a:lstStyle/>
          <a:p>
            <a:fld id="{BAD739D5-B7DA-41C4-B4CC-F6B1E2E18D1B}" type="slidenum">
              <a:rPr lang="en-US" smtClean="0"/>
              <a:t>16</a:t>
            </a:fld>
            <a:endParaRPr lang="en-US"/>
          </a:p>
        </p:txBody>
      </p:sp>
    </p:spTree>
    <p:extLst>
      <p:ext uri="{BB962C8B-B14F-4D97-AF65-F5344CB8AC3E}">
        <p14:creationId xmlns:p14="http://schemas.microsoft.com/office/powerpoint/2010/main" val="3481933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a:t>CLICK TO EDIT MASTER TITLE STYLE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10" name="Graphic 9">
            <a:extLst>
              <a:ext uri="{FF2B5EF4-FFF2-40B4-BE49-F238E27FC236}">
                <a16:creationId xmlns:a16="http://schemas.microsoft.com/office/drawing/2014/main" id="{1C5239B3-2E26-4193-B735-D85931F3DE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5" y="703648"/>
            <a:ext cx="5774755" cy="678244"/>
          </a:xfrm>
          <a:prstGeom prst="rect">
            <a:avLst/>
          </a:prstGeom>
        </p:spPr>
      </p:pic>
    </p:spTree>
    <p:extLst>
      <p:ext uri="{BB962C8B-B14F-4D97-AF65-F5344CB8AC3E}">
        <p14:creationId xmlns:p14="http://schemas.microsoft.com/office/powerpoint/2010/main" val="7027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CA218-40E4-4CE7-BACD-6DD157817C3E}"/>
              </a:ext>
            </a:extLst>
          </p:cNvPr>
          <p:cNvSpPr>
            <a:spLocks noGrp="1"/>
          </p:cNvSpPr>
          <p:nvPr>
            <p:ph type="body" idx="1" hasCustomPrompt="1"/>
          </p:nvPr>
        </p:nvSpPr>
        <p:spPr>
          <a:xfrm>
            <a:off x="5883153" y="697793"/>
            <a:ext cx="5924550" cy="5349243"/>
          </a:xfrm>
          <a:prstGeom prst="rect">
            <a:avLst/>
          </a:prstGeom>
        </p:spPr>
        <p:txBody>
          <a:bodyPr/>
          <a:lstStyle>
            <a:lvl1pPr marL="342900" indent="-342900">
              <a:lnSpc>
                <a:spcPct val="200000"/>
              </a:lnSpc>
              <a:buSzPct val="99000"/>
              <a:buFontTx/>
              <a:buBlip>
                <a:blip r:embed="rId2"/>
              </a:buBlip>
              <a:defRPr sz="2400">
                <a:solidFill>
                  <a:srgbClr val="0F0F0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Agenda 1</a:t>
            </a:r>
          </a:p>
          <a:p>
            <a:pPr lvl="0"/>
            <a:r>
              <a:rPr lang="en-US"/>
              <a:t>Agenda 2</a:t>
            </a:r>
          </a:p>
          <a:p>
            <a:pPr lvl="0"/>
            <a:r>
              <a:rPr lang="en-US"/>
              <a:t>Agenda 3</a:t>
            </a:r>
          </a:p>
          <a:p>
            <a:pPr lvl="0"/>
            <a:r>
              <a:rPr lang="en-US"/>
              <a:t>Agenda 4</a:t>
            </a:r>
          </a:p>
          <a:p>
            <a:pPr lvl="0"/>
            <a:r>
              <a:rPr lang="en-US"/>
              <a:t>Agenda 5</a:t>
            </a:r>
          </a:p>
        </p:txBody>
      </p:sp>
      <p:pic>
        <p:nvPicPr>
          <p:cNvPr id="7" name="Graphic 6">
            <a:extLst>
              <a:ext uri="{FF2B5EF4-FFF2-40B4-BE49-F238E27FC236}">
                <a16:creationId xmlns:a16="http://schemas.microsoft.com/office/drawing/2014/main" id="{A586085B-A8BD-406F-AC96-7C03FBFA16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5257800" cy="6857999"/>
          </a:xfrm>
          <a:prstGeom prst="rect">
            <a:avLst/>
          </a:prstGeom>
        </p:spPr>
      </p:pic>
      <p:sp>
        <p:nvSpPr>
          <p:cNvPr id="2" name="Title 1">
            <a:extLst>
              <a:ext uri="{FF2B5EF4-FFF2-40B4-BE49-F238E27FC236}">
                <a16:creationId xmlns:a16="http://schemas.microsoft.com/office/drawing/2014/main" id="{B7997CB0-C2B5-4B08-8662-D088944A5616}"/>
              </a:ext>
            </a:extLst>
          </p:cNvPr>
          <p:cNvSpPr>
            <a:spLocks noGrp="1"/>
          </p:cNvSpPr>
          <p:nvPr>
            <p:ph type="title" hasCustomPrompt="1"/>
          </p:nvPr>
        </p:nvSpPr>
        <p:spPr>
          <a:xfrm>
            <a:off x="879475" y="2876378"/>
            <a:ext cx="4283075" cy="1105245"/>
          </a:xfrm>
          <a:prstGeom prst="rect">
            <a:avLst/>
          </a:prstGeom>
        </p:spPr>
        <p:txBody>
          <a:bodyPr anchor="b">
            <a:normAutofit/>
          </a:bodyPr>
          <a:lstStyle>
            <a:lvl1pPr>
              <a:defRPr sz="6000" b="1">
                <a:solidFill>
                  <a:schemeClr val="bg1"/>
                </a:solidFill>
                <a:latin typeface="Montserrat" panose="00000500000000000000" pitchFamily="50" charset="0"/>
              </a:defRPr>
            </a:lvl1pPr>
          </a:lstStyle>
          <a:p>
            <a:r>
              <a:rPr lang="en-US"/>
              <a:t>Agenda</a:t>
            </a:r>
          </a:p>
        </p:txBody>
      </p:sp>
      <p:pic>
        <p:nvPicPr>
          <p:cNvPr id="8" name="Graphic 7">
            <a:extLst>
              <a:ext uri="{FF2B5EF4-FFF2-40B4-BE49-F238E27FC236}">
                <a16:creationId xmlns:a16="http://schemas.microsoft.com/office/drawing/2014/main" id="{84E78379-5DDB-45AD-94B1-2A1ADCF960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6812281"/>
            <a:ext cx="12192000" cy="45719"/>
          </a:xfrm>
          <a:prstGeom prst="rect">
            <a:avLst/>
          </a:prstGeom>
        </p:spPr>
      </p:pic>
      <p:pic>
        <p:nvPicPr>
          <p:cNvPr id="9" name="Graphic 8">
            <a:extLst>
              <a:ext uri="{FF2B5EF4-FFF2-40B4-BE49-F238E27FC236}">
                <a16:creationId xmlns:a16="http://schemas.microsoft.com/office/drawing/2014/main" id="{AB70F692-E913-4B06-8AE8-F3759C767C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9251" y="6531843"/>
            <a:ext cx="1954530" cy="229559"/>
          </a:xfrm>
          <a:prstGeom prst="rect">
            <a:avLst/>
          </a:prstGeom>
        </p:spPr>
      </p:pic>
      <p:sp>
        <p:nvSpPr>
          <p:cNvPr id="18" name="Footer Placeholder 5">
            <a:extLst>
              <a:ext uri="{FF2B5EF4-FFF2-40B4-BE49-F238E27FC236}">
                <a16:creationId xmlns:a16="http://schemas.microsoft.com/office/drawing/2014/main" id="{77A552FC-CCAF-432C-885C-AA93D351CEA1}"/>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50000"/>
                  </a:schemeClr>
                </a:solidFill>
                <a:latin typeface="Montserrat Medium" panose="00000600000000000000" pitchFamily="50" charset="0"/>
              </a:defRPr>
            </a:lvl1pPr>
          </a:lstStyle>
          <a:p>
            <a:r>
              <a:rPr lang="en-US"/>
              <a:t>Proprietary and Confidential</a:t>
            </a:r>
          </a:p>
        </p:txBody>
      </p:sp>
      <p:sp>
        <p:nvSpPr>
          <p:cNvPr id="10" name="Slide Number Placeholder 6">
            <a:extLst>
              <a:ext uri="{FF2B5EF4-FFF2-40B4-BE49-F238E27FC236}">
                <a16:creationId xmlns:a16="http://schemas.microsoft.com/office/drawing/2014/main" id="{A1D4F3DE-4DCD-4F0A-90EA-6349A0161147}"/>
              </a:ext>
            </a:extLst>
          </p:cNvPr>
          <p:cNvSpPr>
            <a:spLocks noGrp="1"/>
          </p:cNvSpPr>
          <p:nvPr>
            <p:ph type="sldNum" sz="quarter" idx="4"/>
          </p:nvPr>
        </p:nvSpPr>
        <p:spPr>
          <a:xfrm>
            <a:off x="8717280" y="6519035"/>
            <a:ext cx="546416" cy="254799"/>
          </a:xfrm>
          <a:prstGeom prst="rect">
            <a:avLst/>
          </a:prstGeom>
        </p:spPr>
        <p:txBody>
          <a:bodyPr anchor="b"/>
          <a:lstStyle>
            <a:lvl1pPr>
              <a:defRPr b="1">
                <a:solidFill>
                  <a:schemeClr val="accent3">
                    <a:lumMod val="50000"/>
                  </a:schemeClr>
                </a:solidFill>
                <a:latin typeface="Montserrat" panose="00000500000000000000" pitchFamily="50" charset="0"/>
              </a:defRPr>
            </a:lvl1pPr>
          </a:lstStyle>
          <a:p>
            <a:fld id="{3DD8A316-1690-4C62-9DF0-0D0BBB2020CF}" type="slidenum">
              <a:rPr lang="en-US" smtClean="0"/>
              <a:pPr/>
              <a:t>‹#›</a:t>
            </a:fld>
            <a:r>
              <a:rPr lang="en-US"/>
              <a:t> </a:t>
            </a:r>
          </a:p>
        </p:txBody>
      </p:sp>
    </p:spTree>
    <p:extLst>
      <p:ext uri="{BB962C8B-B14F-4D97-AF65-F5344CB8AC3E}">
        <p14:creationId xmlns:p14="http://schemas.microsoft.com/office/powerpoint/2010/main" val="132455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_White_1">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0041AAAA-31C1-414B-BFE7-1D15513B69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2" name="Graphic 31">
            <a:extLst>
              <a:ext uri="{FF2B5EF4-FFF2-40B4-BE49-F238E27FC236}">
                <a16:creationId xmlns:a16="http://schemas.microsoft.com/office/drawing/2014/main" id="{188FDBA8-21AD-49C3-B31A-7003878B82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spTree>
    <p:extLst>
      <p:ext uri="{BB962C8B-B14F-4D97-AF65-F5344CB8AC3E}">
        <p14:creationId xmlns:p14="http://schemas.microsoft.com/office/powerpoint/2010/main" val="2512949751"/>
      </p:ext>
    </p:extLst>
  </p:cSld>
  <p:clrMapOvr>
    <a:masterClrMapping/>
  </p:clrMapOvr>
  <p:extLst>
    <p:ext uri="{DCECCB84-F9BA-43D5-87BE-67443E8EF086}">
      <p15:sldGuideLst xmlns:p15="http://schemas.microsoft.com/office/powerpoint/2012/main">
        <p15:guide id="7" orient="horz" pos="43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_1">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CDEBB967-92EE-432F-A22D-9F2727F712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25" name="Title 1">
            <a:extLst>
              <a:ext uri="{FF2B5EF4-FFF2-40B4-BE49-F238E27FC236}">
                <a16:creationId xmlns:a16="http://schemas.microsoft.com/office/drawing/2014/main" id="{E896F2C8-5278-4DCB-9334-88E8D5F7BF7F}"/>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a:t>CLICK TO EDIT MASTER TITLE STYLE</a:t>
            </a:r>
          </a:p>
        </p:txBody>
      </p:sp>
      <p:sp>
        <p:nvSpPr>
          <p:cNvPr id="26" name="Content Placeholder 2">
            <a:extLst>
              <a:ext uri="{FF2B5EF4-FFF2-40B4-BE49-F238E27FC236}">
                <a16:creationId xmlns:a16="http://schemas.microsoft.com/office/drawing/2014/main" id="{03A27AA3-045A-48D5-B143-465F9C46D29C}"/>
              </a:ext>
            </a:extLst>
          </p:cNvPr>
          <p:cNvSpPr>
            <a:spLocks noGrp="1"/>
          </p:cNvSpPr>
          <p:nvPr>
            <p:ph idx="1"/>
          </p:nvPr>
        </p:nvSpPr>
        <p:spPr>
          <a:xfrm>
            <a:off x="479426" y="1412874"/>
            <a:ext cx="5850570" cy="4872018"/>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7" name="Graphic 26">
            <a:extLst>
              <a:ext uri="{FF2B5EF4-FFF2-40B4-BE49-F238E27FC236}">
                <a16:creationId xmlns:a16="http://schemas.microsoft.com/office/drawing/2014/main" id="{50B6771E-D433-4994-BA19-AE9E3A2936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29" name="Footer Placeholder 5">
            <a:extLst>
              <a:ext uri="{FF2B5EF4-FFF2-40B4-BE49-F238E27FC236}">
                <a16:creationId xmlns:a16="http://schemas.microsoft.com/office/drawing/2014/main" id="{AABC8E36-859F-4EF0-9757-184ED974B62B}"/>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sp>
        <p:nvSpPr>
          <p:cNvPr id="30" name="Picture Placeholder 12">
            <a:extLst>
              <a:ext uri="{FF2B5EF4-FFF2-40B4-BE49-F238E27FC236}">
                <a16:creationId xmlns:a16="http://schemas.microsoft.com/office/drawing/2014/main" id="{BB6509AE-9204-41C2-A6B4-32E09D48582D}"/>
              </a:ext>
            </a:extLst>
          </p:cNvPr>
          <p:cNvSpPr>
            <a:spLocks noGrp="1"/>
          </p:cNvSpPr>
          <p:nvPr>
            <p:ph type="pic" sz="quarter" idx="13"/>
          </p:nvPr>
        </p:nvSpPr>
        <p:spPr>
          <a:xfrm>
            <a:off x="6858000" y="1409579"/>
            <a:ext cx="4821359" cy="4821359"/>
          </a:xfrm>
          <a:prstGeom prst="ellipse">
            <a:avLst/>
          </a:prstGeom>
        </p:spPr>
        <p:txBody>
          <a:bodyPr/>
          <a:lstStyle/>
          <a:p>
            <a:r>
              <a:rPr lang="en-US"/>
              <a:t>Click icon to add picture</a:t>
            </a:r>
          </a:p>
        </p:txBody>
      </p:sp>
      <p:sp>
        <p:nvSpPr>
          <p:cNvPr id="9" name="Slide Number Placeholder 6">
            <a:extLst>
              <a:ext uri="{FF2B5EF4-FFF2-40B4-BE49-F238E27FC236}">
                <a16:creationId xmlns:a16="http://schemas.microsoft.com/office/drawing/2014/main" id="{B3FD2DA9-A0EF-48A0-9E5E-DDED8E7AB44C}"/>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a:t> </a:t>
            </a:r>
          </a:p>
        </p:txBody>
      </p:sp>
    </p:spTree>
    <p:extLst>
      <p:ext uri="{BB962C8B-B14F-4D97-AF65-F5344CB8AC3E}">
        <p14:creationId xmlns:p14="http://schemas.microsoft.com/office/powerpoint/2010/main" val="384015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_Dark">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BB33C1B-2DC0-4538-978E-0386537E34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3" name="Graphic 2">
            <a:extLst>
              <a:ext uri="{FF2B5EF4-FFF2-40B4-BE49-F238E27FC236}">
                <a16:creationId xmlns:a16="http://schemas.microsoft.com/office/drawing/2014/main" id="{A4020A09-2140-44CB-97AC-1862F0047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4" name="Graphic 3">
            <a:extLst>
              <a:ext uri="{FF2B5EF4-FFF2-40B4-BE49-F238E27FC236}">
                <a16:creationId xmlns:a16="http://schemas.microsoft.com/office/drawing/2014/main" id="{2C844915-8D3B-44AC-AB17-0991DA67D8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5" name="Graphic 4">
            <a:extLst>
              <a:ext uri="{FF2B5EF4-FFF2-40B4-BE49-F238E27FC236}">
                <a16:creationId xmlns:a16="http://schemas.microsoft.com/office/drawing/2014/main" id="{F8D2B737-967E-4662-AC14-0967B987BC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
        <p:nvSpPr>
          <p:cNvPr id="7" name="Footer Placeholder 5">
            <a:extLst>
              <a:ext uri="{FF2B5EF4-FFF2-40B4-BE49-F238E27FC236}">
                <a16:creationId xmlns:a16="http://schemas.microsoft.com/office/drawing/2014/main" id="{F9E5357A-24A3-4D5F-8F91-C6C93D2CC5DC}"/>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9" name="Slide Number Placeholder 6">
            <a:extLst>
              <a:ext uri="{FF2B5EF4-FFF2-40B4-BE49-F238E27FC236}">
                <a16:creationId xmlns:a16="http://schemas.microsoft.com/office/drawing/2014/main" id="{77DFB139-A35D-4DF9-B5AA-F564804045DD}"/>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mtClean="0"/>
              <a:pPr/>
              <a:t>‹#›</a:t>
            </a:fld>
            <a:r>
              <a:rPr lang="en-US"/>
              <a:t> </a:t>
            </a:r>
          </a:p>
        </p:txBody>
      </p:sp>
    </p:spTree>
    <p:extLst>
      <p:ext uri="{BB962C8B-B14F-4D97-AF65-F5344CB8AC3E}">
        <p14:creationId xmlns:p14="http://schemas.microsoft.com/office/powerpoint/2010/main" val="323494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_White">
    <p:spTree>
      <p:nvGrpSpPr>
        <p:cNvPr id="1" name=""/>
        <p:cNvGrpSpPr/>
        <p:nvPr/>
      </p:nvGrpSpPr>
      <p:grpSpPr>
        <a:xfrm>
          <a:off x="0" y="0"/>
          <a:ext cx="0" cy="0"/>
          <a:chOff x="0" y="0"/>
          <a:chExt cx="0" cy="0"/>
        </a:xfrm>
      </p:grpSpPr>
      <p:sp>
        <p:nvSpPr>
          <p:cNvPr id="3" name="Footer Placeholder 5">
            <a:extLst>
              <a:ext uri="{FF2B5EF4-FFF2-40B4-BE49-F238E27FC236}">
                <a16:creationId xmlns:a16="http://schemas.microsoft.com/office/drawing/2014/main" id="{064A154C-4517-42AE-9C71-B83A47C64B6A}"/>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pic>
        <p:nvPicPr>
          <p:cNvPr id="4" name="Graphic 3">
            <a:extLst>
              <a:ext uri="{FF2B5EF4-FFF2-40B4-BE49-F238E27FC236}">
                <a16:creationId xmlns:a16="http://schemas.microsoft.com/office/drawing/2014/main" id="{A49618D9-E347-406B-8478-2C149D214D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5" name="Slide Number Placeholder 6">
            <a:extLst>
              <a:ext uri="{FF2B5EF4-FFF2-40B4-BE49-F238E27FC236}">
                <a16:creationId xmlns:a16="http://schemas.microsoft.com/office/drawing/2014/main" id="{642F62DD-69EF-42E2-B5C6-0B0D49F6DAA6}"/>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a:t> </a:t>
            </a:r>
          </a:p>
        </p:txBody>
      </p:sp>
    </p:spTree>
    <p:extLst>
      <p:ext uri="{BB962C8B-B14F-4D97-AF65-F5344CB8AC3E}">
        <p14:creationId xmlns:p14="http://schemas.microsoft.com/office/powerpoint/2010/main" val="2420068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a:t>SECTION TITLE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hasCustomPrompt="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8" name="Graphic 7">
            <a:extLst>
              <a:ext uri="{FF2B5EF4-FFF2-40B4-BE49-F238E27FC236}">
                <a16:creationId xmlns:a16="http://schemas.microsoft.com/office/drawing/2014/main" id="{FF12B139-865B-4F57-92B8-2FE52EEEE5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6812281"/>
            <a:ext cx="12192000" cy="45719"/>
          </a:xfrm>
          <a:prstGeom prst="rect">
            <a:avLst/>
          </a:prstGeom>
        </p:spPr>
      </p:pic>
      <p:sp>
        <p:nvSpPr>
          <p:cNvPr id="12" name="Footer Placeholder 5">
            <a:extLst>
              <a:ext uri="{FF2B5EF4-FFF2-40B4-BE49-F238E27FC236}">
                <a16:creationId xmlns:a16="http://schemas.microsoft.com/office/drawing/2014/main" id="{864C1600-844A-42BA-8604-628A151F0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13" name="Slide Number Placeholder 6">
            <a:extLst>
              <a:ext uri="{FF2B5EF4-FFF2-40B4-BE49-F238E27FC236}">
                <a16:creationId xmlns:a16="http://schemas.microsoft.com/office/drawing/2014/main" id="{17CDAC6B-A1DE-4F14-837C-A42B877A3DE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p>
        </p:txBody>
      </p:sp>
      <p:pic>
        <p:nvPicPr>
          <p:cNvPr id="14" name="Graphic 13">
            <a:extLst>
              <a:ext uri="{FF2B5EF4-FFF2-40B4-BE49-F238E27FC236}">
                <a16:creationId xmlns:a16="http://schemas.microsoft.com/office/drawing/2014/main" id="{70AC18BE-F01E-490D-AF5A-E62CB4BA5E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10520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ransition 1">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D568ACC4-58D2-4452-9C1F-7459033804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8" name="Graphic 7">
            <a:extLst>
              <a:ext uri="{FF2B5EF4-FFF2-40B4-BE49-F238E27FC236}">
                <a16:creationId xmlns:a16="http://schemas.microsoft.com/office/drawing/2014/main" id="{77261B3F-B465-4130-AD2B-CE984FA163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3" name="Oval 2">
            <a:extLst>
              <a:ext uri="{FF2B5EF4-FFF2-40B4-BE49-F238E27FC236}">
                <a16:creationId xmlns:a16="http://schemas.microsoft.com/office/drawing/2014/main" id="{D6DF26B1-3389-45D4-B26A-2BF4FD8DE26C}"/>
              </a:ext>
            </a:extLst>
          </p:cNvPr>
          <p:cNvSpPr/>
          <p:nvPr/>
        </p:nvSpPr>
        <p:spPr>
          <a:xfrm>
            <a:off x="608135" y="1690030"/>
            <a:ext cx="2981325" cy="2981325"/>
          </a:xfrm>
          <a:prstGeom prst="ellipse">
            <a:avLst/>
          </a:prstGeom>
          <a:solidFill>
            <a:srgbClr val="F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755A-70F2-49A7-9924-E513F53B2D67}"/>
              </a:ext>
            </a:extLst>
          </p:cNvPr>
          <p:cNvSpPr>
            <a:spLocks noGrp="1"/>
          </p:cNvSpPr>
          <p:nvPr>
            <p:ph type="title" hasCustomPrompt="1"/>
          </p:nvPr>
        </p:nvSpPr>
        <p:spPr>
          <a:xfrm>
            <a:off x="2250831" y="2584585"/>
            <a:ext cx="8591550" cy="1325563"/>
          </a:xfrm>
          <a:prstGeom prst="rect">
            <a:avLst/>
          </a:prstGeom>
        </p:spPr>
        <p:txBody>
          <a:bodyPr/>
          <a:lstStyle>
            <a:lvl1pPr>
              <a:defRPr>
                <a:solidFill>
                  <a:schemeClr val="bg1"/>
                </a:solidFill>
                <a:latin typeface="+mn-lt"/>
              </a:defRPr>
            </a:lvl1pPr>
          </a:lstStyle>
          <a:p>
            <a:r>
              <a:rPr lang="en-US"/>
              <a:t>TRANSTITION TITLE 1</a:t>
            </a:r>
          </a:p>
        </p:txBody>
      </p:sp>
      <p:pic>
        <p:nvPicPr>
          <p:cNvPr id="11" name="Graphic 10">
            <a:extLst>
              <a:ext uri="{FF2B5EF4-FFF2-40B4-BE49-F238E27FC236}">
                <a16:creationId xmlns:a16="http://schemas.microsoft.com/office/drawing/2014/main" id="{CD0A5BC7-F935-4FB4-A4B8-D25177EE0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17" name="Footer Placeholder 5">
            <a:extLst>
              <a:ext uri="{FF2B5EF4-FFF2-40B4-BE49-F238E27FC236}">
                <a16:creationId xmlns:a16="http://schemas.microsoft.com/office/drawing/2014/main" id="{3425F269-2C2E-4EED-B2F5-01819FB36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10" name="Slide Number Placeholder 6">
            <a:extLst>
              <a:ext uri="{FF2B5EF4-FFF2-40B4-BE49-F238E27FC236}">
                <a16:creationId xmlns:a16="http://schemas.microsoft.com/office/drawing/2014/main" id="{8CB3396C-0205-4980-9C9D-8313E33E5031}"/>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p>
        </p:txBody>
      </p:sp>
      <p:pic>
        <p:nvPicPr>
          <p:cNvPr id="12" name="Graphic 11">
            <a:extLst>
              <a:ext uri="{FF2B5EF4-FFF2-40B4-BE49-F238E27FC236}">
                <a16:creationId xmlns:a16="http://schemas.microsoft.com/office/drawing/2014/main" id="{9733309F-5945-43F7-819D-6ECE6BAA5C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120530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ansition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BFAE6C83-11BF-4891-BCE0-E305D74E4B4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9922"/>
          <a:stretch/>
        </p:blipFill>
        <p:spPr>
          <a:xfrm>
            <a:off x="0" y="-19097"/>
            <a:ext cx="12200313" cy="6877097"/>
          </a:xfrm>
          <a:prstGeom prst="rect">
            <a:avLst/>
          </a:prstGeom>
        </p:spPr>
      </p:pic>
      <p:sp>
        <p:nvSpPr>
          <p:cNvPr id="21" name="Title 1">
            <a:extLst>
              <a:ext uri="{FF2B5EF4-FFF2-40B4-BE49-F238E27FC236}">
                <a16:creationId xmlns:a16="http://schemas.microsoft.com/office/drawing/2014/main" id="{EFC8795C-7511-44EE-9227-79FE1B419BA3}"/>
              </a:ext>
            </a:extLst>
          </p:cNvPr>
          <p:cNvSpPr>
            <a:spLocks noGrp="1"/>
          </p:cNvSpPr>
          <p:nvPr>
            <p:ph type="title" hasCustomPrompt="1"/>
          </p:nvPr>
        </p:nvSpPr>
        <p:spPr>
          <a:xfrm>
            <a:off x="1485900" y="3429000"/>
            <a:ext cx="9867900" cy="1325563"/>
          </a:xfrm>
          <a:prstGeom prst="rect">
            <a:avLst/>
          </a:prstGeom>
        </p:spPr>
        <p:txBody>
          <a:bodyPr/>
          <a:lstStyle>
            <a:lvl1pPr>
              <a:defRPr>
                <a:solidFill>
                  <a:schemeClr val="bg1"/>
                </a:solidFill>
                <a:latin typeface="Montserrat" panose="00000500000000000000"/>
              </a:defRPr>
            </a:lvl1pPr>
          </a:lstStyle>
          <a:p>
            <a:r>
              <a:rPr lang="en-US"/>
              <a:t>TRANSTITION SLIDE</a:t>
            </a:r>
          </a:p>
        </p:txBody>
      </p:sp>
      <p:pic>
        <p:nvPicPr>
          <p:cNvPr id="22" name="Graphic 21">
            <a:extLst>
              <a:ext uri="{FF2B5EF4-FFF2-40B4-BE49-F238E27FC236}">
                <a16:creationId xmlns:a16="http://schemas.microsoft.com/office/drawing/2014/main" id="{754A24C4-F646-4C9F-98F6-14F78C1B9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23" name="Graphic 22">
            <a:extLst>
              <a:ext uri="{FF2B5EF4-FFF2-40B4-BE49-F238E27FC236}">
                <a16:creationId xmlns:a16="http://schemas.microsoft.com/office/drawing/2014/main" id="{5FA786B9-A740-497F-A71E-EE20B55F18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5" name="Footer Placeholder 5">
            <a:extLst>
              <a:ext uri="{FF2B5EF4-FFF2-40B4-BE49-F238E27FC236}">
                <a16:creationId xmlns:a16="http://schemas.microsoft.com/office/drawing/2014/main" id="{6160426A-393A-4651-BBE7-64A7787F9A89}"/>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26" name="Slide Number Placeholder 6">
            <a:extLst>
              <a:ext uri="{FF2B5EF4-FFF2-40B4-BE49-F238E27FC236}">
                <a16:creationId xmlns:a16="http://schemas.microsoft.com/office/drawing/2014/main" id="{3A7323EB-60CC-4F26-B0F7-875253D83BA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p>
        </p:txBody>
      </p:sp>
      <p:pic>
        <p:nvPicPr>
          <p:cNvPr id="9" name="Graphic 8">
            <a:extLst>
              <a:ext uri="{FF2B5EF4-FFF2-40B4-BE49-F238E27FC236}">
                <a16:creationId xmlns:a16="http://schemas.microsoft.com/office/drawing/2014/main" id="{B9D71593-1DE1-4A26-8729-9DD37C0669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81197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323C2-9C0B-4A12-9629-C5581FDAE68C}"/>
              </a:ext>
            </a:extLst>
          </p:cNvPr>
          <p:cNvSpPr>
            <a:spLocks noGrp="1"/>
          </p:cNvSpPr>
          <p:nvPr>
            <p:ph type="title"/>
          </p:nvPr>
        </p:nvSpPr>
        <p:spPr>
          <a:xfrm>
            <a:off x="479425" y="96598"/>
            <a:ext cx="11233150" cy="869560"/>
          </a:xfrm>
          <a:prstGeom prst="rect">
            <a:avLst/>
          </a:prstGeom>
        </p:spPr>
        <p:txBody>
          <a:bodyPr vert="horz" lIns="91440" tIns="45720" rIns="91440" bIns="45720" rtlCol="0" anchor="b">
            <a:normAutofit/>
          </a:bodyPr>
          <a:lstStyle/>
          <a:p>
            <a:r>
              <a:rPr lang="en-US"/>
              <a:t>Click to edit Master title style</a:t>
            </a:r>
          </a:p>
        </p:txBody>
      </p:sp>
      <p:sp>
        <p:nvSpPr>
          <p:cNvPr id="5" name="Slide Number Placeholder 4">
            <a:extLst>
              <a:ext uri="{FF2B5EF4-FFF2-40B4-BE49-F238E27FC236}">
                <a16:creationId xmlns:a16="http://schemas.microsoft.com/office/drawing/2014/main" id="{B1AE96B4-C4C3-4A1E-981F-CB9ACF41DA90}"/>
              </a:ext>
            </a:extLst>
          </p:cNvPr>
          <p:cNvSpPr>
            <a:spLocks noGrp="1"/>
          </p:cNvSpPr>
          <p:nvPr>
            <p:ph type="sldNum" sz="quarter" idx="4"/>
          </p:nvPr>
        </p:nvSpPr>
        <p:spPr>
          <a:xfrm>
            <a:off x="5692391" y="6384867"/>
            <a:ext cx="515333" cy="365125"/>
          </a:xfrm>
          <a:prstGeom prst="rect">
            <a:avLst/>
          </a:prstGeom>
        </p:spPr>
        <p:txBody>
          <a:bodyPr vert="horz" lIns="91440" tIns="45720" rIns="91440" bIns="45720" rtlCol="0" anchor="b"/>
          <a:lstStyle>
            <a:lvl1pPr algn="ctr">
              <a:defRPr sz="900">
                <a:solidFill>
                  <a:schemeClr val="accent3">
                    <a:lumMod val="75000"/>
                  </a:schemeClr>
                </a:solidFill>
              </a:defRPr>
            </a:lvl1pPr>
          </a:lstStyle>
          <a:p>
            <a:fld id="{F2D3513F-7002-43DC-924B-BBE24319AA27}" type="slidenum">
              <a:rPr lang="en-IN" smtClean="0"/>
              <a:pPr/>
              <a:t>‹#›</a:t>
            </a:fld>
            <a:endParaRPr lang="en-IN"/>
          </a:p>
        </p:txBody>
      </p:sp>
      <p:sp>
        <p:nvSpPr>
          <p:cNvPr id="3" name="Text Placeholder 2">
            <a:extLst>
              <a:ext uri="{FF2B5EF4-FFF2-40B4-BE49-F238E27FC236}">
                <a16:creationId xmlns:a16="http://schemas.microsoft.com/office/drawing/2014/main" id="{1284A600-0263-483D-B8AF-73ED62F4C515}"/>
              </a:ext>
            </a:extLst>
          </p:cNvPr>
          <p:cNvSpPr>
            <a:spLocks noGrp="1"/>
          </p:cNvSpPr>
          <p:nvPr>
            <p:ph type="body" idx="1"/>
          </p:nvPr>
        </p:nvSpPr>
        <p:spPr>
          <a:xfrm>
            <a:off x="479425" y="1412875"/>
            <a:ext cx="11233150" cy="478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phic 6">
            <a:extLst>
              <a:ext uri="{FF2B5EF4-FFF2-40B4-BE49-F238E27FC236}">
                <a16:creationId xmlns:a16="http://schemas.microsoft.com/office/drawing/2014/main" id="{DAC73A46-9FE8-476F-A46C-CB676E8CB68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816" y="6543923"/>
            <a:ext cx="1964504" cy="230731"/>
          </a:xfrm>
          <a:prstGeom prst="rect">
            <a:avLst/>
          </a:prstGeom>
        </p:spPr>
      </p:pic>
      <p:sp>
        <p:nvSpPr>
          <p:cNvPr id="9" name="Footer Placeholder 5">
            <a:extLst>
              <a:ext uri="{FF2B5EF4-FFF2-40B4-BE49-F238E27FC236}">
                <a16:creationId xmlns:a16="http://schemas.microsoft.com/office/drawing/2014/main" id="{A5099783-041D-4ACB-BF5E-922AFDC7593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p>
        </p:txBody>
      </p:sp>
    </p:spTree>
    <p:extLst>
      <p:ext uri="{BB962C8B-B14F-4D97-AF65-F5344CB8AC3E}">
        <p14:creationId xmlns:p14="http://schemas.microsoft.com/office/powerpoint/2010/main" val="600993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4" r:id="rId4"/>
    <p:sldLayoutId id="2147483669" r:id="rId5"/>
    <p:sldLayoutId id="2147483673" r:id="rId6"/>
    <p:sldLayoutId id="2147483675" r:id="rId7"/>
    <p:sldLayoutId id="2147483663" r:id="rId8"/>
    <p:sldLayoutId id="2147483670" r:id="rId9"/>
  </p:sldLayoutIdLst>
  <p:hf hdr="0" dt="0"/>
  <p:txStyles>
    <p:titleStyle>
      <a:lvl1pPr algn="l" defTabSz="914400" rtl="0" eaLnBrk="1" latinLnBrk="0" hangingPunct="1">
        <a:lnSpc>
          <a:spcPct val="90000"/>
        </a:lnSpc>
        <a:spcBef>
          <a:spcPct val="0"/>
        </a:spcBef>
        <a:buNone/>
        <a:defRPr lang="en-US" sz="2800" b="1" kern="1200" cap="all" baseline="0" dirty="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orient="horz" pos="890">
          <p15:clr>
            <a:srgbClr val="F26B43"/>
          </p15:clr>
        </p15:guide>
        <p15:guide id="3" pos="302">
          <p15:clr>
            <a:srgbClr val="F26B43"/>
          </p15:clr>
        </p15:guide>
        <p15:guide id="4" pos="737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learn.microsoft.com/en-us/azure/devops/artifacts/?view=azure-devop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Azure/Azure-TDSP-ProjectTemplat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architecture/data-science-process/agile-development"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zure/devops/boards/work-items/guidance/choose-process?view=azure-devops&amp;tabs=basic-process" TargetMode="External"/><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hyperlink" Target="https://learn.microsoft.com/en-us/azure/devops/boards/work-items/about-work-items?view=azure-devops&amp;tabs=basic-proces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05C870-ACB4-DD0B-7D73-366638E644F5}"/>
              </a:ext>
            </a:extLst>
          </p:cNvPr>
          <p:cNvSpPr>
            <a:spLocks noGrp="1"/>
          </p:cNvSpPr>
          <p:nvPr>
            <p:ph type="body" idx="1"/>
          </p:nvPr>
        </p:nvSpPr>
        <p:spPr>
          <a:xfrm>
            <a:off x="5414483" y="1310513"/>
            <a:ext cx="6493266" cy="4330002"/>
          </a:xfrm>
        </p:spPr>
        <p:txBody>
          <a:bodyPr>
            <a:normAutofit fontScale="70000" lnSpcReduction="20000"/>
          </a:bodyPr>
          <a:lstStyle/>
          <a:p>
            <a:r>
              <a:rPr lang="en-US" sz="2600" dirty="0">
                <a:latin typeface="+mj-lt"/>
              </a:rPr>
              <a:t>Differences with JIRA</a:t>
            </a:r>
          </a:p>
          <a:p>
            <a:pPr marL="0" indent="0">
              <a:buNone/>
            </a:pPr>
            <a:endParaRPr lang="en-US" sz="2600" dirty="0">
              <a:latin typeface="+mj-lt"/>
            </a:endParaRPr>
          </a:p>
          <a:p>
            <a:r>
              <a:rPr lang="en-US" sz="2600" dirty="0">
                <a:latin typeface="+mj-lt"/>
              </a:rPr>
              <a:t>Project/Prototype</a:t>
            </a:r>
          </a:p>
          <a:p>
            <a:pPr marL="0" indent="0">
              <a:buNone/>
            </a:pPr>
            <a:endParaRPr lang="en-US" sz="2600" dirty="0">
              <a:latin typeface="+mj-lt"/>
            </a:endParaRPr>
          </a:p>
          <a:p>
            <a:r>
              <a:rPr lang="en-US" sz="2600" dirty="0">
                <a:latin typeface="+mj-lt"/>
              </a:rPr>
              <a:t>Functionalities </a:t>
            </a:r>
          </a:p>
          <a:p>
            <a:endParaRPr lang="en-US" sz="2600" dirty="0">
              <a:latin typeface="+mj-lt"/>
            </a:endParaRPr>
          </a:p>
          <a:p>
            <a:r>
              <a:rPr lang="en-US" sz="2600" dirty="0">
                <a:latin typeface="+mj-lt"/>
              </a:rPr>
              <a:t>Process/methodology</a:t>
            </a:r>
          </a:p>
          <a:p>
            <a:endParaRPr lang="en-US" dirty="0">
              <a:latin typeface="+mj-lt"/>
            </a:endParaRPr>
          </a:p>
          <a:p>
            <a:endParaRPr lang="en-US" dirty="0">
              <a:latin typeface="+mj-lt"/>
            </a:endParaRPr>
          </a:p>
          <a:p>
            <a:endParaRPr lang="en-US" dirty="0">
              <a:latin typeface="+mj-lt"/>
            </a:endParaRPr>
          </a:p>
          <a:p>
            <a:pPr marL="0" indent="0">
              <a:buNone/>
            </a:pPr>
            <a:endParaRPr lang="en-US" dirty="0">
              <a:latin typeface="+mj-lt"/>
            </a:endParaRPr>
          </a:p>
        </p:txBody>
      </p:sp>
      <p:sp>
        <p:nvSpPr>
          <p:cNvPr id="3" name="Title 2">
            <a:extLst>
              <a:ext uri="{FF2B5EF4-FFF2-40B4-BE49-F238E27FC236}">
                <a16:creationId xmlns:a16="http://schemas.microsoft.com/office/drawing/2014/main" id="{BC908D72-D985-CACF-C1A1-16390DBD8313}"/>
              </a:ext>
            </a:extLst>
          </p:cNvPr>
          <p:cNvSpPr>
            <a:spLocks noGrp="1"/>
          </p:cNvSpPr>
          <p:nvPr>
            <p:ph type="title"/>
          </p:nvPr>
        </p:nvSpPr>
        <p:spPr>
          <a:xfrm>
            <a:off x="663716" y="153730"/>
            <a:ext cx="4283075" cy="1105245"/>
          </a:xfrm>
        </p:spPr>
        <p:txBody>
          <a:bodyPr/>
          <a:lstStyle/>
          <a:p>
            <a:r>
              <a:rPr lang="en-US" dirty="0"/>
              <a:t>Agenda</a:t>
            </a:r>
          </a:p>
        </p:txBody>
      </p:sp>
      <p:sp>
        <p:nvSpPr>
          <p:cNvPr id="4" name="Footer Placeholder 3">
            <a:extLst>
              <a:ext uri="{FF2B5EF4-FFF2-40B4-BE49-F238E27FC236}">
                <a16:creationId xmlns:a16="http://schemas.microsoft.com/office/drawing/2014/main" id="{4F8CECF1-EB1D-B55C-D48A-A5A7C83D07BE}"/>
              </a:ext>
            </a:extLst>
          </p:cNvPr>
          <p:cNvSpPr>
            <a:spLocks noGrp="1"/>
          </p:cNvSpPr>
          <p:nvPr>
            <p:ph type="ftr" sz="quarter" idx="3"/>
          </p:nvPr>
        </p:nvSpPr>
        <p:spPr/>
        <p:txBody>
          <a:bodyPr/>
          <a:lstStyle/>
          <a:p>
            <a:r>
              <a:rPr lang="en-US"/>
              <a:t>Proprietary and Confidential</a:t>
            </a:r>
          </a:p>
        </p:txBody>
      </p:sp>
      <p:sp>
        <p:nvSpPr>
          <p:cNvPr id="5" name="Slide Number Placeholder 4">
            <a:extLst>
              <a:ext uri="{FF2B5EF4-FFF2-40B4-BE49-F238E27FC236}">
                <a16:creationId xmlns:a16="http://schemas.microsoft.com/office/drawing/2014/main" id="{A1A39B27-D831-8AD1-8279-A62E0D0AD68E}"/>
              </a:ext>
            </a:extLst>
          </p:cNvPr>
          <p:cNvSpPr>
            <a:spLocks noGrp="1"/>
          </p:cNvSpPr>
          <p:nvPr>
            <p:ph type="sldNum" sz="quarter" idx="4"/>
          </p:nvPr>
        </p:nvSpPr>
        <p:spPr/>
        <p:txBody>
          <a:bodyPr/>
          <a:lstStyle/>
          <a:p>
            <a:fld id="{3DD8A316-1690-4C62-9DF0-0D0BBB2020CF}" type="slidenum">
              <a:rPr lang="en-US" smtClean="0"/>
              <a:pPr/>
              <a:t>1</a:t>
            </a:fld>
            <a:r>
              <a:rPr lang="en-US"/>
              <a:t> </a:t>
            </a:r>
          </a:p>
        </p:txBody>
      </p:sp>
      <p:pic>
        <p:nvPicPr>
          <p:cNvPr id="9" name="Picture 8">
            <a:extLst>
              <a:ext uri="{FF2B5EF4-FFF2-40B4-BE49-F238E27FC236}">
                <a16:creationId xmlns:a16="http://schemas.microsoft.com/office/drawing/2014/main" id="{104819DC-4ACE-7575-2366-44F21BF27ED0}"/>
              </a:ext>
            </a:extLst>
          </p:cNvPr>
          <p:cNvPicPr>
            <a:picLocks noChangeAspect="1"/>
          </p:cNvPicPr>
          <p:nvPr/>
        </p:nvPicPr>
        <p:blipFill>
          <a:blip r:embed="rId2"/>
          <a:stretch>
            <a:fillRect/>
          </a:stretch>
        </p:blipFill>
        <p:spPr>
          <a:xfrm>
            <a:off x="8135859" y="3759165"/>
            <a:ext cx="2695575" cy="819150"/>
          </a:xfrm>
          <a:prstGeom prst="rect">
            <a:avLst/>
          </a:prstGeom>
        </p:spPr>
      </p:pic>
    </p:spTree>
    <p:extLst>
      <p:ext uri="{BB962C8B-B14F-4D97-AF65-F5344CB8AC3E}">
        <p14:creationId xmlns:p14="http://schemas.microsoft.com/office/powerpoint/2010/main" val="166574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chemeClr val="accent5">
                    <a:lumMod val="60000"/>
                    <a:lumOff val="40000"/>
                  </a:schemeClr>
                </a:solidFill>
              </a:rPr>
              <a:t>TEST PLANS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10</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dirty="0"/>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6884803" y="3315703"/>
            <a:ext cx="5047900" cy="107087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can create, run and track test for work item cards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There’s a progress report for every test run </a:t>
            </a:r>
          </a:p>
        </p:txBody>
      </p:sp>
      <p:pic>
        <p:nvPicPr>
          <p:cNvPr id="12" name="Picture 11">
            <a:extLst>
              <a:ext uri="{FF2B5EF4-FFF2-40B4-BE49-F238E27FC236}">
                <a16:creationId xmlns:a16="http://schemas.microsoft.com/office/drawing/2014/main" id="{90B4EB2F-4420-383E-91AA-1783218CB57B}"/>
              </a:ext>
            </a:extLst>
          </p:cNvPr>
          <p:cNvPicPr>
            <a:picLocks noChangeAspect="1"/>
          </p:cNvPicPr>
          <p:nvPr/>
        </p:nvPicPr>
        <p:blipFill>
          <a:blip r:embed="rId2"/>
          <a:stretch>
            <a:fillRect/>
          </a:stretch>
        </p:blipFill>
        <p:spPr>
          <a:xfrm>
            <a:off x="269570" y="1777425"/>
            <a:ext cx="6521645" cy="3349380"/>
          </a:xfrm>
          <a:prstGeom prst="rect">
            <a:avLst/>
          </a:prstGeom>
        </p:spPr>
      </p:pic>
    </p:spTree>
    <p:extLst>
      <p:ext uri="{BB962C8B-B14F-4D97-AF65-F5344CB8AC3E}">
        <p14:creationId xmlns:p14="http://schemas.microsoft.com/office/powerpoint/2010/main" val="4627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a:xfrm>
            <a:off x="489698" y="96598"/>
            <a:ext cx="11284485" cy="869560"/>
          </a:xfrm>
        </p:spPr>
        <p:txBody>
          <a:bodyPr/>
          <a:lstStyle/>
          <a:p>
            <a:r>
              <a:rPr lang="en-IN" dirty="0"/>
              <a:t>PROJECT/PROTOTYPE</a:t>
            </a:r>
            <a:r>
              <a:rPr lang="en-IN" dirty="0">
                <a:solidFill>
                  <a:schemeClr val="tx1"/>
                </a:solidFill>
              </a:rPr>
              <a:t>: </a:t>
            </a:r>
            <a:r>
              <a:rPr lang="en-IN" dirty="0">
                <a:solidFill>
                  <a:schemeClr val="accent2">
                    <a:lumMod val="75000"/>
                  </a:schemeClr>
                </a:solidFill>
              </a:rPr>
              <a:t>ARTIFACTS</a:t>
            </a:r>
            <a:r>
              <a:rPr lang="en-IN" dirty="0">
                <a:solidFill>
                  <a:schemeClr val="tx1"/>
                </a:solidFill>
              </a:rPr>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11</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4736383" y="2185549"/>
            <a:ext cx="6750125" cy="2062552"/>
          </a:xfrm>
          <a:prstGeom prst="rect">
            <a:avLst/>
          </a:prstGeom>
          <a:noFill/>
        </p:spPr>
        <p:txBody>
          <a:bodyPr wrap="square">
            <a:spAutoFit/>
          </a:bodyPr>
          <a:lstStyle/>
          <a:p>
            <a:pPr>
              <a:lnSpc>
                <a:spcPct val="107000"/>
              </a:lnSpc>
              <a:spcAft>
                <a:spcPts val="800"/>
              </a:spcAft>
            </a:pPr>
            <a:r>
              <a:rPr lang="en-US" b="0" i="0" dirty="0">
                <a:solidFill>
                  <a:srgbClr val="171717"/>
                </a:solidFill>
                <a:effectLst/>
                <a:latin typeface="Calibri" panose="020F0502020204030204" pitchFamily="34" charset="0"/>
                <a:cs typeface="Calibri" panose="020F0502020204030204" pitchFamily="34" charset="0"/>
              </a:rPr>
              <a:t>Azure Artifacts enables developers to share their code efficiently and manage all their packages from one place. With Azure Artifacts, developers can publish packages to their feeds and share it within the same team, across organizations, and even publicly.</a:t>
            </a:r>
            <a:r>
              <a:rPr lang="en-IN" b="0" i="0" dirty="0">
                <a:solidFill>
                  <a:srgbClr val="171717"/>
                </a:solidFill>
                <a:effectLst/>
                <a:latin typeface="Calibri" panose="020F0502020204030204" pitchFamily="34" charset="0"/>
                <a:cs typeface="Calibri" panose="020F0502020204030204" pitchFamily="34" charset="0"/>
              </a:rPr>
              <a:t> </a:t>
            </a:r>
          </a:p>
          <a:p>
            <a:pPr>
              <a:lnSpc>
                <a:spcPct val="107000"/>
              </a:lnSpc>
              <a:spcAft>
                <a:spcPts val="800"/>
              </a:spcAft>
            </a:pPr>
            <a:r>
              <a:rPr lang="en-IN" dirty="0">
                <a:hlinkClick r:id="rId2"/>
              </a:rPr>
              <a:t>Azure Artifacts documentation | Microsoft Learn</a:t>
            </a:r>
            <a:endParaRPr lang="en-IN" dirty="0">
              <a:solidFill>
                <a:srgbClr val="171717"/>
              </a:solidFill>
              <a:latin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BE94F4D-BC98-0219-7A1B-132BF0467A90}"/>
              </a:ext>
            </a:extLst>
          </p:cNvPr>
          <p:cNvPicPr>
            <a:picLocks noChangeAspect="1"/>
          </p:cNvPicPr>
          <p:nvPr/>
        </p:nvPicPr>
        <p:blipFill>
          <a:blip r:embed="rId3"/>
          <a:stretch>
            <a:fillRect/>
          </a:stretch>
        </p:blipFill>
        <p:spPr>
          <a:xfrm>
            <a:off x="579848" y="1747062"/>
            <a:ext cx="3909959" cy="3363876"/>
          </a:xfrm>
          <a:prstGeom prst="rect">
            <a:avLst/>
          </a:prstGeom>
        </p:spPr>
      </p:pic>
    </p:spTree>
    <p:extLst>
      <p:ext uri="{BB962C8B-B14F-4D97-AF65-F5344CB8AC3E}">
        <p14:creationId xmlns:p14="http://schemas.microsoft.com/office/powerpoint/2010/main" val="121831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551345" y="137694"/>
            <a:ext cx="11109859" cy="519819"/>
          </a:xfrm>
        </p:spPr>
        <p:txBody>
          <a:bodyPr/>
          <a:lstStyle/>
          <a:p>
            <a:r>
              <a:rPr lang="en-US" dirty="0"/>
              <a:t>Process/Methodology</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12</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sp>
        <p:nvSpPr>
          <p:cNvPr id="11" name="TextBox 10">
            <a:extLst>
              <a:ext uri="{FF2B5EF4-FFF2-40B4-BE49-F238E27FC236}">
                <a16:creationId xmlns:a16="http://schemas.microsoft.com/office/drawing/2014/main" id="{76CF65AD-CC3D-D435-7664-DA421566A173}"/>
              </a:ext>
            </a:extLst>
          </p:cNvPr>
          <p:cNvSpPr txBox="1"/>
          <p:nvPr/>
        </p:nvSpPr>
        <p:spPr>
          <a:xfrm>
            <a:off x="613021" y="791075"/>
            <a:ext cx="11233150" cy="5496185"/>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Add work items </a:t>
            </a:r>
            <a:r>
              <a:rPr lang="en-IN" b="1" dirty="0">
                <a:latin typeface="Calibri" panose="020F0502020204030204" pitchFamily="34" charset="0"/>
                <a:ea typeface="Calibri" panose="020F0502020204030204" pitchFamily="34" charset="0"/>
                <a:cs typeface="Times New Roman" panose="02020603050405020304" pitchFamily="18" charset="0"/>
              </a:rPr>
              <a:t>in accordance with the process you’re following.</a:t>
            </a:r>
          </a:p>
          <a:p>
            <a:pPr marL="285750" indent="-285750">
              <a:lnSpc>
                <a:spcPct val="107000"/>
              </a:lnSpc>
              <a:spcAft>
                <a:spcPts val="800"/>
              </a:spcAft>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Basic</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600" b="0" i="0" dirty="0">
                <a:solidFill>
                  <a:srgbClr val="171717"/>
                </a:solidFill>
                <a:effectLst/>
                <a:latin typeface="Calibri" panose="020F0502020204030204" pitchFamily="34" charset="0"/>
                <a:cs typeface="Calibri" panose="020F0502020204030204" pitchFamily="34" charset="0"/>
              </a:rPr>
              <a:t>Issue and task are used to track work, while epic is used to </a:t>
            </a:r>
          </a:p>
          <a:p>
            <a:pPr>
              <a:lnSpc>
                <a:spcPct val="107000"/>
              </a:lnSpc>
              <a:spcAft>
                <a:spcPts val="800"/>
              </a:spcAft>
            </a:pPr>
            <a:r>
              <a:rPr lang="en-US" sz="1600" dirty="0">
                <a:solidFill>
                  <a:srgbClr val="171717"/>
                </a:solidFill>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group work under larger scenarios. </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Agile</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600" b="0" i="0" dirty="0">
                <a:solidFill>
                  <a:srgbClr val="171717"/>
                </a:solidFill>
                <a:effectLst/>
                <a:latin typeface="Calibri" panose="020F0502020204030204" pitchFamily="34" charset="0"/>
                <a:cs typeface="Calibri" panose="020F0502020204030204" pitchFamily="34" charset="0"/>
              </a:rPr>
              <a:t>User story defines </a:t>
            </a:r>
            <a:r>
              <a:rPr lang="en-US" sz="1600" dirty="0">
                <a:solidFill>
                  <a:srgbClr val="171717"/>
                </a:solidFill>
                <a:latin typeface="Calibri" panose="020F0502020204030204" pitchFamily="34" charset="0"/>
                <a:cs typeface="Calibri" panose="020F0502020204030204" pitchFamily="34" charset="0"/>
              </a:rPr>
              <a:t>a</a:t>
            </a:r>
            <a:r>
              <a:rPr lang="en-US" sz="1600" b="0" i="0" dirty="0">
                <a:solidFill>
                  <a:srgbClr val="171717"/>
                </a:solidFill>
                <a:effectLst/>
                <a:latin typeface="Calibri" panose="020F0502020204030204" pitchFamily="34" charset="0"/>
                <a:cs typeface="Calibri" panose="020F0502020204030204" pitchFamily="34" charset="0"/>
              </a:rPr>
              <a:t>pplications, requirements, elements that teams need to create. </a:t>
            </a:r>
          </a:p>
          <a:p>
            <a:pPr>
              <a:lnSpc>
                <a:spcPct val="107000"/>
              </a:lnSpc>
              <a:spcAft>
                <a:spcPts val="800"/>
              </a:spcAft>
            </a:pPr>
            <a:r>
              <a:rPr lang="en-US" sz="1600" dirty="0">
                <a:solidFill>
                  <a:srgbClr val="171717"/>
                </a:solidFill>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Product owners typically define, and stack rank a user story. The team estimates the </a:t>
            </a:r>
          </a:p>
          <a:p>
            <a:pPr>
              <a:lnSpc>
                <a:spcPct val="107000"/>
              </a:lnSpc>
              <a:spcAft>
                <a:spcPts val="800"/>
              </a:spcAft>
            </a:pPr>
            <a:r>
              <a:rPr lang="en-US" sz="1600" dirty="0">
                <a:solidFill>
                  <a:srgbClr val="171717"/>
                </a:solidFill>
                <a:latin typeface="Calibri" panose="020F0502020204030204" pitchFamily="34" charset="0"/>
                <a:cs typeface="Calibri" panose="020F0502020204030204" pitchFamily="34" charset="0"/>
              </a:rPr>
              <a:t>                   </a:t>
            </a:r>
            <a:r>
              <a:rPr lang="en-US" sz="1600" b="0" i="0" dirty="0">
                <a:solidFill>
                  <a:srgbClr val="171717"/>
                </a:solidFill>
                <a:effectLst/>
                <a:latin typeface="Calibri" panose="020F0502020204030204" pitchFamily="34" charset="0"/>
                <a:cs typeface="Calibri" panose="020F0502020204030204" pitchFamily="34" charset="0"/>
              </a:rPr>
              <a:t>effort and work to deliver the highest priority items.</a:t>
            </a:r>
            <a:endParaRPr lang="en-IN" sz="16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Scrum</a:t>
            </a:r>
            <a:r>
              <a:rPr lang="en-IN" dirty="0">
                <a:latin typeface="Calibri" panose="020F0502020204030204" pitchFamily="34" charset="0"/>
                <a:ea typeface="Calibri" panose="020F0502020204030204" pitchFamily="34" charset="0"/>
                <a:cs typeface="Times New Roman" panose="02020603050405020304" pitchFamily="18" charset="0"/>
              </a:rPr>
              <a:t>: Agile methodology wherein PBIs are tracked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CMMI</a:t>
            </a:r>
            <a:r>
              <a:rPr lang="en-IN" sz="1800" dirty="0">
                <a:effectLst/>
                <a:latin typeface="Calibri" panose="020F0502020204030204" pitchFamily="34" charset="0"/>
                <a:ea typeface="Calibri" panose="020F0502020204030204" pitchFamily="34" charset="0"/>
                <a:cs typeface="Times New Roman" panose="02020603050405020304" pitchFamily="18" charset="0"/>
              </a:rPr>
              <a:t>: Requirements are tracked</a:t>
            </a:r>
          </a:p>
          <a:p>
            <a:pPr marL="285750" indent="-285750">
              <a:lnSpc>
                <a:spcPct val="107000"/>
              </a:lnSpc>
              <a:spcAft>
                <a:spcPts val="800"/>
              </a:spcAft>
              <a:buFont typeface="Wingdings" panose="05000000000000000000" pitchFamily="2" charset="2"/>
              <a:buChar char="Ø"/>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9813E3F-BEE1-33DA-DDAD-89342D67D362}"/>
              </a:ext>
            </a:extLst>
          </p:cNvPr>
          <p:cNvPicPr>
            <a:picLocks noChangeAspect="1"/>
          </p:cNvPicPr>
          <p:nvPr/>
        </p:nvPicPr>
        <p:blipFill>
          <a:blip r:embed="rId3"/>
          <a:stretch>
            <a:fillRect/>
          </a:stretch>
        </p:blipFill>
        <p:spPr>
          <a:xfrm>
            <a:off x="8620019" y="2775242"/>
            <a:ext cx="3226152" cy="2156354"/>
          </a:xfrm>
          <a:prstGeom prst="rect">
            <a:avLst/>
          </a:prstGeom>
        </p:spPr>
      </p:pic>
      <p:pic>
        <p:nvPicPr>
          <p:cNvPr id="8" name="Picture 7">
            <a:extLst>
              <a:ext uri="{FF2B5EF4-FFF2-40B4-BE49-F238E27FC236}">
                <a16:creationId xmlns:a16="http://schemas.microsoft.com/office/drawing/2014/main" id="{B783BE1B-C777-8BCC-9125-B0B64E736DBA}"/>
              </a:ext>
            </a:extLst>
          </p:cNvPr>
          <p:cNvPicPr>
            <a:picLocks noChangeAspect="1"/>
          </p:cNvPicPr>
          <p:nvPr/>
        </p:nvPicPr>
        <p:blipFill>
          <a:blip r:embed="rId4"/>
          <a:stretch>
            <a:fillRect/>
          </a:stretch>
        </p:blipFill>
        <p:spPr>
          <a:xfrm>
            <a:off x="6580377" y="1209511"/>
            <a:ext cx="2471156" cy="1524635"/>
          </a:xfrm>
          <a:prstGeom prst="rect">
            <a:avLst/>
          </a:prstGeom>
        </p:spPr>
      </p:pic>
      <p:pic>
        <p:nvPicPr>
          <p:cNvPr id="12" name="Picture 11">
            <a:extLst>
              <a:ext uri="{FF2B5EF4-FFF2-40B4-BE49-F238E27FC236}">
                <a16:creationId xmlns:a16="http://schemas.microsoft.com/office/drawing/2014/main" id="{A9E182A7-C5FF-0D6D-1380-EF95B58C6622}"/>
              </a:ext>
            </a:extLst>
          </p:cNvPr>
          <p:cNvPicPr>
            <a:picLocks noChangeAspect="1"/>
          </p:cNvPicPr>
          <p:nvPr/>
        </p:nvPicPr>
        <p:blipFill>
          <a:blip r:embed="rId5"/>
          <a:stretch>
            <a:fillRect/>
          </a:stretch>
        </p:blipFill>
        <p:spPr>
          <a:xfrm>
            <a:off x="6024082" y="3602998"/>
            <a:ext cx="2205518" cy="1704889"/>
          </a:xfrm>
          <a:prstGeom prst="rect">
            <a:avLst/>
          </a:prstGeom>
        </p:spPr>
      </p:pic>
      <p:pic>
        <p:nvPicPr>
          <p:cNvPr id="14" name="Picture 13">
            <a:extLst>
              <a:ext uri="{FF2B5EF4-FFF2-40B4-BE49-F238E27FC236}">
                <a16:creationId xmlns:a16="http://schemas.microsoft.com/office/drawing/2014/main" id="{1B5800AD-7B6E-7429-1C0B-7046C284DE9B}"/>
              </a:ext>
            </a:extLst>
          </p:cNvPr>
          <p:cNvPicPr>
            <a:picLocks noChangeAspect="1"/>
          </p:cNvPicPr>
          <p:nvPr/>
        </p:nvPicPr>
        <p:blipFill>
          <a:blip r:embed="rId6"/>
          <a:stretch>
            <a:fillRect/>
          </a:stretch>
        </p:blipFill>
        <p:spPr>
          <a:xfrm>
            <a:off x="4168306" y="5484425"/>
            <a:ext cx="2859217" cy="882546"/>
          </a:xfrm>
          <a:prstGeom prst="rect">
            <a:avLst/>
          </a:prstGeom>
        </p:spPr>
      </p:pic>
    </p:spTree>
    <p:extLst>
      <p:ext uri="{BB962C8B-B14F-4D97-AF65-F5344CB8AC3E}">
        <p14:creationId xmlns:p14="http://schemas.microsoft.com/office/powerpoint/2010/main" val="32526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43811" y="134486"/>
            <a:ext cx="11109859" cy="615494"/>
          </a:xfrm>
        </p:spPr>
        <p:txBody>
          <a:bodyPr/>
          <a:lstStyle/>
          <a:p>
            <a:r>
              <a:rPr lang="en-US" dirty="0"/>
              <a:t>TEAM DATA SCIENCE Process (TDSP)</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13</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6" name="Picture 5">
            <a:extLst>
              <a:ext uri="{FF2B5EF4-FFF2-40B4-BE49-F238E27FC236}">
                <a16:creationId xmlns:a16="http://schemas.microsoft.com/office/drawing/2014/main" id="{30EA5F3A-1998-EE54-6B47-E81784C8A973}"/>
              </a:ext>
            </a:extLst>
          </p:cNvPr>
          <p:cNvPicPr>
            <a:picLocks noChangeAspect="1"/>
          </p:cNvPicPr>
          <p:nvPr/>
        </p:nvPicPr>
        <p:blipFill>
          <a:blip r:embed="rId3"/>
          <a:stretch>
            <a:fillRect/>
          </a:stretch>
        </p:blipFill>
        <p:spPr>
          <a:xfrm>
            <a:off x="1356191" y="885254"/>
            <a:ext cx="9369575" cy="5363634"/>
          </a:xfrm>
          <a:prstGeom prst="rect">
            <a:avLst/>
          </a:prstGeom>
        </p:spPr>
      </p:pic>
    </p:spTree>
    <p:extLst>
      <p:ext uri="{BB962C8B-B14F-4D97-AF65-F5344CB8AC3E}">
        <p14:creationId xmlns:p14="http://schemas.microsoft.com/office/powerpoint/2010/main" val="39551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43811" y="134486"/>
            <a:ext cx="11109859" cy="615494"/>
          </a:xfrm>
        </p:spPr>
        <p:txBody>
          <a:bodyPr/>
          <a:lstStyle/>
          <a:p>
            <a:r>
              <a:rPr lang="en-US" dirty="0"/>
              <a:t>TDSP WORKFLOW</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14</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7" name="Picture 6">
            <a:extLst>
              <a:ext uri="{FF2B5EF4-FFF2-40B4-BE49-F238E27FC236}">
                <a16:creationId xmlns:a16="http://schemas.microsoft.com/office/drawing/2014/main" id="{7B84D50F-CDD6-257F-A520-795A11E39C45}"/>
              </a:ext>
            </a:extLst>
          </p:cNvPr>
          <p:cNvPicPr>
            <a:picLocks noChangeAspect="1"/>
          </p:cNvPicPr>
          <p:nvPr/>
        </p:nvPicPr>
        <p:blipFill>
          <a:blip r:embed="rId3"/>
          <a:stretch>
            <a:fillRect/>
          </a:stretch>
        </p:blipFill>
        <p:spPr>
          <a:xfrm>
            <a:off x="1232223" y="1428110"/>
            <a:ext cx="10040631" cy="3775758"/>
          </a:xfrm>
          <a:prstGeom prst="rect">
            <a:avLst/>
          </a:prstGeom>
        </p:spPr>
      </p:pic>
    </p:spTree>
    <p:extLst>
      <p:ext uri="{BB962C8B-B14F-4D97-AF65-F5344CB8AC3E}">
        <p14:creationId xmlns:p14="http://schemas.microsoft.com/office/powerpoint/2010/main" val="225510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02715" y="134486"/>
            <a:ext cx="11109859" cy="615494"/>
          </a:xfrm>
        </p:spPr>
        <p:txBody>
          <a:bodyPr/>
          <a:lstStyle/>
          <a:p>
            <a:r>
              <a:rPr lang="en-US" dirty="0"/>
              <a:t>PROJECT STRUCTURE IN AZURE DEVOPS</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15</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6" name="Picture 5" descr="Graphical user interface, application&#10;&#10;Description automatically generated">
            <a:extLst>
              <a:ext uri="{FF2B5EF4-FFF2-40B4-BE49-F238E27FC236}">
                <a16:creationId xmlns:a16="http://schemas.microsoft.com/office/drawing/2014/main" id="{6954F9F2-3632-3ADF-783E-B4856BA86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820" y="976241"/>
            <a:ext cx="7683209" cy="4913230"/>
          </a:xfrm>
          <a:prstGeom prst="rect">
            <a:avLst/>
          </a:prstGeom>
        </p:spPr>
      </p:pic>
    </p:spTree>
    <p:extLst>
      <p:ext uri="{BB962C8B-B14F-4D97-AF65-F5344CB8AC3E}">
        <p14:creationId xmlns:p14="http://schemas.microsoft.com/office/powerpoint/2010/main" val="724295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602715" y="134486"/>
            <a:ext cx="11109859" cy="615494"/>
          </a:xfrm>
        </p:spPr>
        <p:txBody>
          <a:bodyPr/>
          <a:lstStyle/>
          <a:p>
            <a:r>
              <a:rPr lang="en-US"/>
              <a:t>Repository structure (GIT)</a:t>
            </a:r>
            <a:endParaRPr lang="en-US" dirty="0"/>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16</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7" name="Picture 6">
            <a:extLst>
              <a:ext uri="{FF2B5EF4-FFF2-40B4-BE49-F238E27FC236}">
                <a16:creationId xmlns:a16="http://schemas.microsoft.com/office/drawing/2014/main" id="{C3472E58-08C6-29D2-B102-E5B80488337E}"/>
              </a:ext>
            </a:extLst>
          </p:cNvPr>
          <p:cNvPicPr>
            <a:picLocks noChangeAspect="1"/>
          </p:cNvPicPr>
          <p:nvPr/>
        </p:nvPicPr>
        <p:blipFill>
          <a:blip r:embed="rId3"/>
          <a:stretch>
            <a:fillRect/>
          </a:stretch>
        </p:blipFill>
        <p:spPr>
          <a:xfrm>
            <a:off x="982032" y="1257141"/>
            <a:ext cx="10071655" cy="4138238"/>
          </a:xfrm>
          <a:prstGeom prst="rect">
            <a:avLst/>
          </a:prstGeom>
        </p:spPr>
      </p:pic>
      <p:sp>
        <p:nvSpPr>
          <p:cNvPr id="10" name="TextBox 9">
            <a:extLst>
              <a:ext uri="{FF2B5EF4-FFF2-40B4-BE49-F238E27FC236}">
                <a16:creationId xmlns:a16="http://schemas.microsoft.com/office/drawing/2014/main" id="{CB422C0E-47D1-A623-472C-F6F281281BCD}"/>
              </a:ext>
            </a:extLst>
          </p:cNvPr>
          <p:cNvSpPr txBox="1"/>
          <p:nvPr/>
        </p:nvSpPr>
        <p:spPr>
          <a:xfrm>
            <a:off x="643811" y="5492412"/>
            <a:ext cx="11109859" cy="646331"/>
          </a:xfrm>
          <a:prstGeom prst="rect">
            <a:avLst/>
          </a:prstGeom>
          <a:noFill/>
        </p:spPr>
        <p:txBody>
          <a:bodyPr wrap="square">
            <a:spAutoFit/>
          </a:bodyPr>
          <a:lstStyle/>
          <a:p>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GitHub - Azure/Azure-TDSP-</a:t>
            </a:r>
            <a:r>
              <a:rPr lang="en-IN"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ProjectTemplate</a:t>
            </a: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 TDSP: Data science project template repository with standardized directory structure and document templates to support efficient project execution and collaboration.</a:t>
            </a:r>
            <a:endParaRPr lang="en-IN" dirty="0"/>
          </a:p>
        </p:txBody>
      </p:sp>
    </p:spTree>
    <p:extLst>
      <p:ext uri="{BB962C8B-B14F-4D97-AF65-F5344CB8AC3E}">
        <p14:creationId xmlns:p14="http://schemas.microsoft.com/office/powerpoint/2010/main" val="104456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FA3C-CF1B-258D-5050-F3717F45C774}"/>
              </a:ext>
            </a:extLst>
          </p:cNvPr>
          <p:cNvSpPr>
            <a:spLocks noGrp="1"/>
          </p:cNvSpPr>
          <p:nvPr>
            <p:ph type="title"/>
          </p:nvPr>
        </p:nvSpPr>
        <p:spPr/>
        <p:txBody>
          <a:bodyPr/>
          <a:lstStyle/>
          <a:p>
            <a:r>
              <a:rPr lang="en-IN" dirty="0"/>
              <a:t>AGILE DEVELOPMENT of </a:t>
            </a:r>
            <a:r>
              <a:rPr lang="en-IN" dirty="0" err="1"/>
              <a:t>tdsp</a:t>
            </a:r>
            <a:r>
              <a:rPr lang="en-IN" dirty="0"/>
              <a:t> (DEVOPS BOARDS)</a:t>
            </a:r>
          </a:p>
        </p:txBody>
      </p:sp>
      <p:pic>
        <p:nvPicPr>
          <p:cNvPr id="7" name="Content Placeholder 6">
            <a:extLst>
              <a:ext uri="{FF2B5EF4-FFF2-40B4-BE49-F238E27FC236}">
                <a16:creationId xmlns:a16="http://schemas.microsoft.com/office/drawing/2014/main" id="{DCBD48F6-6C4A-8CC3-101D-B8A529DBE2BC}"/>
              </a:ext>
            </a:extLst>
          </p:cNvPr>
          <p:cNvPicPr>
            <a:picLocks noGrp="1" noChangeAspect="1"/>
          </p:cNvPicPr>
          <p:nvPr>
            <p:ph idx="1"/>
          </p:nvPr>
        </p:nvPicPr>
        <p:blipFill>
          <a:blip r:embed="rId2"/>
          <a:stretch>
            <a:fillRect/>
          </a:stretch>
        </p:blipFill>
        <p:spPr>
          <a:xfrm>
            <a:off x="6668501" y="3284567"/>
            <a:ext cx="4252123" cy="1535530"/>
          </a:xfrm>
        </p:spPr>
      </p:pic>
      <p:sp>
        <p:nvSpPr>
          <p:cNvPr id="4" name="Slide Number Placeholder 3">
            <a:extLst>
              <a:ext uri="{FF2B5EF4-FFF2-40B4-BE49-F238E27FC236}">
                <a16:creationId xmlns:a16="http://schemas.microsoft.com/office/drawing/2014/main" id="{584BEBE3-00F1-29F9-7B66-4384202F1CE9}"/>
              </a:ext>
            </a:extLst>
          </p:cNvPr>
          <p:cNvSpPr>
            <a:spLocks noGrp="1"/>
          </p:cNvSpPr>
          <p:nvPr>
            <p:ph type="sldNum" sz="quarter" idx="4"/>
          </p:nvPr>
        </p:nvSpPr>
        <p:spPr/>
        <p:txBody>
          <a:bodyPr/>
          <a:lstStyle/>
          <a:p>
            <a:fld id="{3DD8A316-1690-4C62-9DF0-0D0BBB2020CF}" type="slidenum">
              <a:rPr lang="en-US" sz="900" smtClean="0"/>
              <a:pPr/>
              <a:t>17</a:t>
            </a:fld>
            <a:r>
              <a:rPr lang="en-US"/>
              <a:t> </a:t>
            </a:r>
          </a:p>
        </p:txBody>
      </p:sp>
      <p:sp>
        <p:nvSpPr>
          <p:cNvPr id="5" name="Footer Placeholder 4">
            <a:extLst>
              <a:ext uri="{FF2B5EF4-FFF2-40B4-BE49-F238E27FC236}">
                <a16:creationId xmlns:a16="http://schemas.microsoft.com/office/drawing/2014/main" id="{3F3132E6-19AE-0271-181F-5C3731F8BC31}"/>
              </a:ext>
            </a:extLst>
          </p:cNvPr>
          <p:cNvSpPr>
            <a:spLocks noGrp="1"/>
          </p:cNvSpPr>
          <p:nvPr>
            <p:ph type="ftr" sz="quarter" idx="3"/>
          </p:nvPr>
        </p:nvSpPr>
        <p:spPr/>
        <p:txBody>
          <a:bodyPr/>
          <a:lstStyle/>
          <a:p>
            <a:r>
              <a:rPr lang="en-US"/>
              <a:t>Proprietary and Confidential</a:t>
            </a:r>
          </a:p>
        </p:txBody>
      </p:sp>
      <p:sp>
        <p:nvSpPr>
          <p:cNvPr id="9" name="TextBox 8">
            <a:extLst>
              <a:ext uri="{FF2B5EF4-FFF2-40B4-BE49-F238E27FC236}">
                <a16:creationId xmlns:a16="http://schemas.microsoft.com/office/drawing/2014/main" id="{1197A357-6658-8A0C-3217-053CB212C959}"/>
              </a:ext>
            </a:extLst>
          </p:cNvPr>
          <p:cNvSpPr txBox="1"/>
          <p:nvPr/>
        </p:nvSpPr>
        <p:spPr>
          <a:xfrm>
            <a:off x="959033" y="1205098"/>
            <a:ext cx="6260696" cy="363554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Add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feature</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the backlog (Boards). Each feature corresponds to a TDSP stage or project phase</a:t>
            </a:r>
          </a:p>
          <a:p>
            <a:pPr marL="800100" lvl="1" indent="-342900">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Business understanding</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Data ingestion</a:t>
            </a:r>
          </a:p>
          <a:p>
            <a:pPr marL="800100" lvl="1" indent="-342900">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Modeling</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Deployment</a:t>
            </a:r>
          </a:p>
          <a:p>
            <a:pPr marL="800100" lvl="1" indent="-342900">
              <a:lnSpc>
                <a:spcPct val="107000"/>
              </a:lnSpc>
              <a:buFont typeface="Symbol" panose="05050102010706020507" pitchFamily="18" charset="2"/>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Add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user-story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the feature</a:t>
            </a:r>
          </a:p>
          <a:p>
            <a:pPr marL="342900" lvl="0" indent="-342900">
              <a:lnSpc>
                <a:spcPct val="107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Add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task</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the user-story</a:t>
            </a:r>
          </a:p>
        </p:txBody>
      </p:sp>
      <p:sp>
        <p:nvSpPr>
          <p:cNvPr id="11" name="TextBox 10">
            <a:extLst>
              <a:ext uri="{FF2B5EF4-FFF2-40B4-BE49-F238E27FC236}">
                <a16:creationId xmlns:a16="http://schemas.microsoft.com/office/drawing/2014/main" id="{0C7CED24-C895-F4EB-78AE-700DB2DB71D6}"/>
              </a:ext>
            </a:extLst>
          </p:cNvPr>
          <p:cNvSpPr txBox="1"/>
          <p:nvPr/>
        </p:nvSpPr>
        <p:spPr>
          <a:xfrm>
            <a:off x="766916" y="5299566"/>
            <a:ext cx="10373032" cy="369332"/>
          </a:xfrm>
          <a:prstGeom prst="rect">
            <a:avLst/>
          </a:prstGeom>
          <a:noFill/>
        </p:spPr>
        <p:txBody>
          <a:bodyPr wrap="square">
            <a:spAutoFit/>
          </a:bodyPr>
          <a:lstStyle/>
          <a:p>
            <a:r>
              <a:rPr lang="en-US" dirty="0">
                <a:hlinkClick r:id="rId3"/>
              </a:rPr>
              <a:t>Agile development of data science projects - Azure Architecture Center | Microsoft Learn</a:t>
            </a:r>
            <a:endParaRPr lang="en-IN" dirty="0"/>
          </a:p>
        </p:txBody>
      </p:sp>
    </p:spTree>
    <p:extLst>
      <p:ext uri="{BB962C8B-B14F-4D97-AF65-F5344CB8AC3E}">
        <p14:creationId xmlns:p14="http://schemas.microsoft.com/office/powerpoint/2010/main" val="305971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a:xfrm>
            <a:off x="811657" y="96598"/>
            <a:ext cx="10900917" cy="869560"/>
          </a:xfrm>
        </p:spPr>
        <p:txBody>
          <a:bodyPr/>
          <a:lstStyle/>
          <a:p>
            <a:r>
              <a:rPr lang="en-US" dirty="0"/>
              <a:t>Azure DEVOPS</a:t>
            </a:r>
            <a:r>
              <a:rPr lang="en-US" i="1" dirty="0"/>
              <a:t> vs. </a:t>
            </a:r>
            <a:r>
              <a:rPr lang="en-US" dirty="0"/>
              <a:t>JIRA</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2</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233984" y="1424815"/>
            <a:ext cx="9724031" cy="4008370"/>
          </a:xfrm>
        </p:spPr>
        <p:txBody>
          <a:bodyPr anchor="ctr">
            <a:normAutofit/>
          </a:bodyPr>
          <a:lstStyle/>
          <a:p>
            <a:endParaRPr lang="en-IN" sz="2400" b="1" dirty="0">
              <a:solidFill>
                <a:srgbClr val="00B050"/>
              </a:solidFill>
            </a:endParaRPr>
          </a:p>
          <a:p>
            <a:endParaRPr lang="en-IN" sz="2000" dirty="0"/>
          </a:p>
        </p:txBody>
      </p:sp>
      <p:pic>
        <p:nvPicPr>
          <p:cNvPr id="12" name="Picture 11">
            <a:extLst>
              <a:ext uri="{FF2B5EF4-FFF2-40B4-BE49-F238E27FC236}">
                <a16:creationId xmlns:a16="http://schemas.microsoft.com/office/drawing/2014/main" id="{87F7FE93-D12C-90D1-61C1-7820B1142F83}"/>
              </a:ext>
            </a:extLst>
          </p:cNvPr>
          <p:cNvPicPr>
            <a:picLocks noChangeAspect="1"/>
          </p:cNvPicPr>
          <p:nvPr/>
        </p:nvPicPr>
        <p:blipFill>
          <a:blip r:embed="rId3"/>
          <a:stretch>
            <a:fillRect/>
          </a:stretch>
        </p:blipFill>
        <p:spPr>
          <a:xfrm>
            <a:off x="2120795" y="1935702"/>
            <a:ext cx="8112265" cy="2615749"/>
          </a:xfrm>
          <a:prstGeom prst="rect">
            <a:avLst/>
          </a:prstGeom>
        </p:spPr>
      </p:pic>
    </p:spTree>
    <p:extLst>
      <p:ext uri="{BB962C8B-B14F-4D97-AF65-F5344CB8AC3E}">
        <p14:creationId xmlns:p14="http://schemas.microsoft.com/office/powerpoint/2010/main" val="73470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A458-BAB3-0EAA-9906-05523405998F}"/>
              </a:ext>
            </a:extLst>
          </p:cNvPr>
          <p:cNvSpPr>
            <a:spLocks noGrp="1"/>
          </p:cNvSpPr>
          <p:nvPr>
            <p:ph type="title"/>
          </p:nvPr>
        </p:nvSpPr>
        <p:spPr>
          <a:xfrm>
            <a:off x="407507" y="55503"/>
            <a:ext cx="11233150" cy="571222"/>
          </a:xfrm>
        </p:spPr>
        <p:txBody>
          <a:bodyPr/>
          <a:lstStyle/>
          <a:p>
            <a:r>
              <a:rPr lang="en-IN" dirty="0"/>
              <a:t>DevOps &amp; APPLICATION LIFECYCLE</a:t>
            </a:r>
          </a:p>
        </p:txBody>
      </p:sp>
      <p:pic>
        <p:nvPicPr>
          <p:cNvPr id="7" name="Content Placeholder 6">
            <a:extLst>
              <a:ext uri="{FF2B5EF4-FFF2-40B4-BE49-F238E27FC236}">
                <a16:creationId xmlns:a16="http://schemas.microsoft.com/office/drawing/2014/main" id="{98B64548-88D8-93BD-8959-F9468E6DF707}"/>
              </a:ext>
            </a:extLst>
          </p:cNvPr>
          <p:cNvPicPr>
            <a:picLocks noGrp="1" noChangeAspect="1"/>
          </p:cNvPicPr>
          <p:nvPr>
            <p:ph idx="1"/>
          </p:nvPr>
        </p:nvPicPr>
        <p:blipFill>
          <a:blip r:embed="rId2"/>
          <a:stretch>
            <a:fillRect/>
          </a:stretch>
        </p:blipFill>
        <p:spPr>
          <a:xfrm>
            <a:off x="2558258" y="1594079"/>
            <a:ext cx="5348108" cy="4173746"/>
          </a:xfrm>
        </p:spPr>
      </p:pic>
      <p:sp>
        <p:nvSpPr>
          <p:cNvPr id="4" name="Slide Number Placeholder 3">
            <a:extLst>
              <a:ext uri="{FF2B5EF4-FFF2-40B4-BE49-F238E27FC236}">
                <a16:creationId xmlns:a16="http://schemas.microsoft.com/office/drawing/2014/main" id="{B327EC13-0F70-3C02-1BB0-51CB1497C8D9}"/>
              </a:ext>
            </a:extLst>
          </p:cNvPr>
          <p:cNvSpPr>
            <a:spLocks noGrp="1"/>
          </p:cNvSpPr>
          <p:nvPr>
            <p:ph type="sldNum" sz="quarter" idx="4"/>
          </p:nvPr>
        </p:nvSpPr>
        <p:spPr/>
        <p:txBody>
          <a:bodyPr/>
          <a:lstStyle/>
          <a:p>
            <a:fld id="{3DD8A316-1690-4C62-9DF0-0D0BBB2020CF}" type="slidenum">
              <a:rPr lang="en-US" sz="900" smtClean="0"/>
              <a:pPr/>
              <a:t>3</a:t>
            </a:fld>
            <a:r>
              <a:rPr lang="en-US"/>
              <a:t> </a:t>
            </a:r>
          </a:p>
        </p:txBody>
      </p:sp>
      <p:sp>
        <p:nvSpPr>
          <p:cNvPr id="5" name="Footer Placeholder 4">
            <a:extLst>
              <a:ext uri="{FF2B5EF4-FFF2-40B4-BE49-F238E27FC236}">
                <a16:creationId xmlns:a16="http://schemas.microsoft.com/office/drawing/2014/main" id="{63FE1F05-DDEB-2FFB-C4F7-6B2369286AE2}"/>
              </a:ext>
            </a:extLst>
          </p:cNvPr>
          <p:cNvSpPr>
            <a:spLocks noGrp="1"/>
          </p:cNvSpPr>
          <p:nvPr>
            <p:ph type="ftr" sz="quarter" idx="3"/>
          </p:nvPr>
        </p:nvSpPr>
        <p:spPr/>
        <p:txBody>
          <a:bodyPr/>
          <a:lstStyle/>
          <a:p>
            <a:r>
              <a:rPr lang="en-US"/>
              <a:t>Proprietary and Confidential</a:t>
            </a:r>
          </a:p>
        </p:txBody>
      </p:sp>
      <p:pic>
        <p:nvPicPr>
          <p:cNvPr id="9" name="Picture 8">
            <a:extLst>
              <a:ext uri="{FF2B5EF4-FFF2-40B4-BE49-F238E27FC236}">
                <a16:creationId xmlns:a16="http://schemas.microsoft.com/office/drawing/2014/main" id="{AE6E00FF-D7E4-69BF-F837-DDAE7FFA2922}"/>
              </a:ext>
            </a:extLst>
          </p:cNvPr>
          <p:cNvPicPr>
            <a:picLocks noChangeAspect="1"/>
          </p:cNvPicPr>
          <p:nvPr/>
        </p:nvPicPr>
        <p:blipFill>
          <a:blip r:embed="rId3"/>
          <a:stretch>
            <a:fillRect/>
          </a:stretch>
        </p:blipFill>
        <p:spPr>
          <a:xfrm>
            <a:off x="4408858" y="603144"/>
            <a:ext cx="3579763" cy="1197125"/>
          </a:xfrm>
          <a:prstGeom prst="rect">
            <a:avLst/>
          </a:prstGeom>
        </p:spPr>
      </p:pic>
      <p:pic>
        <p:nvPicPr>
          <p:cNvPr id="11" name="Picture 10">
            <a:extLst>
              <a:ext uri="{FF2B5EF4-FFF2-40B4-BE49-F238E27FC236}">
                <a16:creationId xmlns:a16="http://schemas.microsoft.com/office/drawing/2014/main" id="{067D082D-44F4-9794-F03C-C5389D0D7977}"/>
              </a:ext>
            </a:extLst>
          </p:cNvPr>
          <p:cNvPicPr>
            <a:picLocks noChangeAspect="1"/>
          </p:cNvPicPr>
          <p:nvPr/>
        </p:nvPicPr>
        <p:blipFill>
          <a:blip r:embed="rId4"/>
          <a:stretch>
            <a:fillRect/>
          </a:stretch>
        </p:blipFill>
        <p:spPr>
          <a:xfrm>
            <a:off x="7455534" y="1839072"/>
            <a:ext cx="4113205" cy="2183612"/>
          </a:xfrm>
          <a:prstGeom prst="rect">
            <a:avLst/>
          </a:prstGeom>
        </p:spPr>
      </p:pic>
      <p:pic>
        <p:nvPicPr>
          <p:cNvPr id="13" name="Picture 12">
            <a:extLst>
              <a:ext uri="{FF2B5EF4-FFF2-40B4-BE49-F238E27FC236}">
                <a16:creationId xmlns:a16="http://schemas.microsoft.com/office/drawing/2014/main" id="{45785486-9D41-3A2B-2EB8-7789DE74E60D}"/>
              </a:ext>
            </a:extLst>
          </p:cNvPr>
          <p:cNvPicPr>
            <a:picLocks noChangeAspect="1"/>
          </p:cNvPicPr>
          <p:nvPr/>
        </p:nvPicPr>
        <p:blipFill>
          <a:blip r:embed="rId5"/>
          <a:stretch>
            <a:fillRect/>
          </a:stretch>
        </p:blipFill>
        <p:spPr>
          <a:xfrm>
            <a:off x="6812564" y="4776370"/>
            <a:ext cx="3497950" cy="1478486"/>
          </a:xfrm>
          <a:prstGeom prst="rect">
            <a:avLst/>
          </a:prstGeom>
        </p:spPr>
      </p:pic>
      <p:pic>
        <p:nvPicPr>
          <p:cNvPr id="15" name="Picture 14">
            <a:extLst>
              <a:ext uri="{FF2B5EF4-FFF2-40B4-BE49-F238E27FC236}">
                <a16:creationId xmlns:a16="http://schemas.microsoft.com/office/drawing/2014/main" id="{0FE225FC-BB36-61BB-DDDB-E2C8B010CBAF}"/>
              </a:ext>
            </a:extLst>
          </p:cNvPr>
          <p:cNvPicPr>
            <a:picLocks noChangeAspect="1"/>
          </p:cNvPicPr>
          <p:nvPr/>
        </p:nvPicPr>
        <p:blipFill>
          <a:blip r:embed="rId6"/>
          <a:stretch>
            <a:fillRect/>
          </a:stretch>
        </p:blipFill>
        <p:spPr>
          <a:xfrm>
            <a:off x="113014" y="2989779"/>
            <a:ext cx="3398991" cy="647273"/>
          </a:xfrm>
          <a:prstGeom prst="rect">
            <a:avLst/>
          </a:prstGeom>
        </p:spPr>
      </p:pic>
    </p:spTree>
    <p:extLst>
      <p:ext uri="{BB962C8B-B14F-4D97-AF65-F5344CB8AC3E}">
        <p14:creationId xmlns:p14="http://schemas.microsoft.com/office/powerpoint/2010/main" val="61754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ED16-298D-A276-66D7-98C6DBF889BF}"/>
              </a:ext>
            </a:extLst>
          </p:cNvPr>
          <p:cNvSpPr>
            <a:spLocks noGrp="1"/>
          </p:cNvSpPr>
          <p:nvPr>
            <p:ph type="title"/>
          </p:nvPr>
        </p:nvSpPr>
        <p:spPr/>
        <p:txBody>
          <a:bodyPr/>
          <a:lstStyle/>
          <a:p>
            <a:r>
              <a:rPr lang="en-US" dirty="0"/>
              <a:t>Project/prototype</a:t>
            </a:r>
          </a:p>
        </p:txBody>
      </p:sp>
      <p:sp>
        <p:nvSpPr>
          <p:cNvPr id="4" name="Slide Number Placeholder 3">
            <a:extLst>
              <a:ext uri="{FF2B5EF4-FFF2-40B4-BE49-F238E27FC236}">
                <a16:creationId xmlns:a16="http://schemas.microsoft.com/office/drawing/2014/main" id="{C04D363D-A5DB-7595-7722-8E5245FB3191}"/>
              </a:ext>
            </a:extLst>
          </p:cNvPr>
          <p:cNvSpPr>
            <a:spLocks noGrp="1"/>
          </p:cNvSpPr>
          <p:nvPr>
            <p:ph type="sldNum" sz="quarter" idx="4"/>
          </p:nvPr>
        </p:nvSpPr>
        <p:spPr/>
        <p:txBody>
          <a:bodyPr/>
          <a:lstStyle/>
          <a:p>
            <a:fld id="{3DD8A316-1690-4C62-9DF0-0D0BBB2020CF}" type="slidenum">
              <a:rPr lang="en-US" sz="900" smtClean="0"/>
              <a:pPr/>
              <a:t>4</a:t>
            </a:fld>
            <a:r>
              <a:rPr lang="en-US"/>
              <a:t> </a:t>
            </a:r>
          </a:p>
        </p:txBody>
      </p:sp>
      <p:sp>
        <p:nvSpPr>
          <p:cNvPr id="5" name="Footer Placeholder 4">
            <a:extLst>
              <a:ext uri="{FF2B5EF4-FFF2-40B4-BE49-F238E27FC236}">
                <a16:creationId xmlns:a16="http://schemas.microsoft.com/office/drawing/2014/main" id="{BAE505C9-37A7-1D0A-F911-EDF119428D57}"/>
              </a:ext>
            </a:extLst>
          </p:cNvPr>
          <p:cNvSpPr>
            <a:spLocks noGrp="1"/>
          </p:cNvSpPr>
          <p:nvPr>
            <p:ph type="ftr" sz="quarter" idx="3"/>
          </p:nvPr>
        </p:nvSpPr>
        <p:spPr/>
        <p:txBody>
          <a:bodyPr/>
          <a:lstStyle/>
          <a:p>
            <a:r>
              <a:rPr lang="en-US"/>
              <a:t>Proprietary and Confidential</a:t>
            </a:r>
          </a:p>
        </p:txBody>
      </p:sp>
      <p:sp>
        <p:nvSpPr>
          <p:cNvPr id="9" name="Content Placeholder 2">
            <a:extLst>
              <a:ext uri="{FF2B5EF4-FFF2-40B4-BE49-F238E27FC236}">
                <a16:creationId xmlns:a16="http://schemas.microsoft.com/office/drawing/2014/main" id="{D6573E53-5FF7-9B15-6361-799CFF94BE43}"/>
              </a:ext>
            </a:extLst>
          </p:cNvPr>
          <p:cNvSpPr>
            <a:spLocks noGrp="1"/>
          </p:cNvSpPr>
          <p:nvPr>
            <p:ph idx="1"/>
          </p:nvPr>
        </p:nvSpPr>
        <p:spPr>
          <a:xfrm>
            <a:off x="1176393" y="1489749"/>
            <a:ext cx="9724031" cy="4008370"/>
          </a:xfrm>
        </p:spPr>
        <p:txBody>
          <a:bodyPr anchor="ctr">
            <a:normAutofit/>
          </a:bodyPr>
          <a:lstStyle/>
          <a:p>
            <a:endParaRPr lang="en-IN" sz="2400" b="1" dirty="0">
              <a:solidFill>
                <a:srgbClr val="00B050"/>
              </a:solidFill>
            </a:endParaRPr>
          </a:p>
          <a:p>
            <a:endParaRPr lang="en-IN" sz="2000" dirty="0"/>
          </a:p>
        </p:txBody>
      </p:sp>
      <p:pic>
        <p:nvPicPr>
          <p:cNvPr id="8" name="Picture 7">
            <a:extLst>
              <a:ext uri="{FF2B5EF4-FFF2-40B4-BE49-F238E27FC236}">
                <a16:creationId xmlns:a16="http://schemas.microsoft.com/office/drawing/2014/main" id="{F77397B8-C383-B064-29BD-2D3590D89D17}"/>
              </a:ext>
            </a:extLst>
          </p:cNvPr>
          <p:cNvPicPr>
            <a:picLocks noChangeAspect="1"/>
          </p:cNvPicPr>
          <p:nvPr/>
        </p:nvPicPr>
        <p:blipFill>
          <a:blip r:embed="rId3"/>
          <a:stretch>
            <a:fillRect/>
          </a:stretch>
        </p:blipFill>
        <p:spPr>
          <a:xfrm>
            <a:off x="1107143" y="1601429"/>
            <a:ext cx="2724150" cy="3819525"/>
          </a:xfrm>
          <a:prstGeom prst="rect">
            <a:avLst/>
          </a:prstGeom>
        </p:spPr>
      </p:pic>
      <p:sp>
        <p:nvSpPr>
          <p:cNvPr id="11" name="TextBox 10">
            <a:extLst>
              <a:ext uri="{FF2B5EF4-FFF2-40B4-BE49-F238E27FC236}">
                <a16:creationId xmlns:a16="http://schemas.microsoft.com/office/drawing/2014/main" id="{76CF65AD-CC3D-D435-7664-DA421566A173}"/>
              </a:ext>
            </a:extLst>
          </p:cNvPr>
          <p:cNvSpPr txBox="1"/>
          <p:nvPr/>
        </p:nvSpPr>
        <p:spPr>
          <a:xfrm>
            <a:off x="4500078" y="2956113"/>
            <a:ext cx="6102848" cy="774507"/>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Work items: There’s a hierarchy</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Under a project/prototype, there </a:t>
            </a:r>
            <a:r>
              <a:rPr lang="en-IN" dirty="0">
                <a:latin typeface="Calibri" panose="020F0502020204030204" pitchFamily="34" charset="0"/>
                <a:ea typeface="Calibri" panose="020F0502020204030204" pitchFamily="34" charset="0"/>
                <a:cs typeface="Times New Roman" panose="02020603050405020304" pitchFamily="18" charset="0"/>
              </a:rPr>
              <a:t>is</a:t>
            </a:r>
            <a:r>
              <a:rPr lang="en-IN" sz="1800" dirty="0">
                <a:effectLst/>
                <a:latin typeface="Calibri" panose="020F0502020204030204" pitchFamily="34" charset="0"/>
                <a:ea typeface="Calibri" panose="020F0502020204030204" pitchFamily="34" charset="0"/>
                <a:cs typeface="Times New Roman" panose="02020603050405020304" pitchFamily="18" charset="0"/>
              </a:rPr>
              <a:t> issue or bug</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359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chemeClr val="tx2">
                    <a:lumMod val="90000"/>
                    <a:lumOff val="10000"/>
                  </a:schemeClr>
                </a:solidFill>
              </a:rPr>
              <a:t>Overview</a:t>
            </a:r>
            <a:r>
              <a:rPr lang="en-IN" dirty="0"/>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5</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pic>
        <p:nvPicPr>
          <p:cNvPr id="10" name="Content Placeholder 9">
            <a:extLst>
              <a:ext uri="{FF2B5EF4-FFF2-40B4-BE49-F238E27FC236}">
                <a16:creationId xmlns:a16="http://schemas.microsoft.com/office/drawing/2014/main" id="{324A5D57-2719-E05D-8FA4-94CCC54E2CE2}"/>
              </a:ext>
            </a:extLst>
          </p:cNvPr>
          <p:cNvPicPr>
            <a:picLocks noGrp="1" noChangeAspect="1"/>
          </p:cNvPicPr>
          <p:nvPr>
            <p:ph idx="1"/>
          </p:nvPr>
        </p:nvPicPr>
        <p:blipFill>
          <a:blip r:embed="rId2"/>
          <a:stretch>
            <a:fillRect/>
          </a:stretch>
        </p:blipFill>
        <p:spPr>
          <a:xfrm>
            <a:off x="1019122" y="2223229"/>
            <a:ext cx="2463818" cy="1886433"/>
          </a:xfrm>
        </p:spPr>
      </p:pic>
      <p:sp>
        <p:nvSpPr>
          <p:cNvPr id="11" name="TextBox 10">
            <a:extLst>
              <a:ext uri="{FF2B5EF4-FFF2-40B4-BE49-F238E27FC236}">
                <a16:creationId xmlns:a16="http://schemas.microsoft.com/office/drawing/2014/main" id="{6F1FFDB4-FF8C-19A5-6439-4E88F158E240}"/>
              </a:ext>
            </a:extLst>
          </p:cNvPr>
          <p:cNvSpPr txBox="1"/>
          <p:nvPr/>
        </p:nvSpPr>
        <p:spPr>
          <a:xfrm>
            <a:off x="3585681" y="2627338"/>
            <a:ext cx="8424809" cy="1173463"/>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In summary ‘About the project’, ‘Project Statistics’, ‘Number of members’ etc. appear</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can add all work item cards to dashboard</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may also create project wiki for team members and others</a:t>
            </a:r>
          </a:p>
        </p:txBody>
      </p:sp>
    </p:spTree>
    <p:extLst>
      <p:ext uri="{BB962C8B-B14F-4D97-AF65-F5344CB8AC3E}">
        <p14:creationId xmlns:p14="http://schemas.microsoft.com/office/powerpoint/2010/main" val="225896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rgbClr val="00B050"/>
                </a:solidFill>
              </a:rPr>
              <a:t>BOARDS</a:t>
            </a:r>
            <a:r>
              <a:rPr lang="en-IN" dirty="0"/>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6</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4212406" y="2709534"/>
            <a:ext cx="7500134" cy="146982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In Boards, work item cards for 3 categories appear: ‘To Do’, ‘Doing’, ‘Done’ (one can create more categories)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can have product backlog work items in sprints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can create a delivery plan with work items (epic, bug etc.) </a:t>
            </a:r>
          </a:p>
        </p:txBody>
      </p:sp>
      <p:pic>
        <p:nvPicPr>
          <p:cNvPr id="12" name="Content Placeholder 11">
            <a:extLst>
              <a:ext uri="{FF2B5EF4-FFF2-40B4-BE49-F238E27FC236}">
                <a16:creationId xmlns:a16="http://schemas.microsoft.com/office/drawing/2014/main" id="{3CC1129F-34B0-1FFC-BB27-2BD685A9D9A4}"/>
              </a:ext>
            </a:extLst>
          </p:cNvPr>
          <p:cNvPicPr>
            <a:picLocks noGrp="1" noChangeAspect="1"/>
          </p:cNvPicPr>
          <p:nvPr>
            <p:ph idx="1"/>
          </p:nvPr>
        </p:nvPicPr>
        <p:blipFill>
          <a:blip r:embed="rId2"/>
          <a:stretch>
            <a:fillRect/>
          </a:stretch>
        </p:blipFill>
        <p:spPr>
          <a:xfrm>
            <a:off x="1133152" y="1694324"/>
            <a:ext cx="2986783" cy="3370835"/>
          </a:xfrm>
        </p:spPr>
      </p:pic>
    </p:spTree>
    <p:extLst>
      <p:ext uri="{BB962C8B-B14F-4D97-AF65-F5344CB8AC3E}">
        <p14:creationId xmlns:p14="http://schemas.microsoft.com/office/powerpoint/2010/main" val="273352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C5E0-B469-4FDE-1ED9-E0ED53FBFCFC}"/>
              </a:ext>
            </a:extLst>
          </p:cNvPr>
          <p:cNvSpPr>
            <a:spLocks noGrp="1"/>
          </p:cNvSpPr>
          <p:nvPr>
            <p:ph type="title"/>
          </p:nvPr>
        </p:nvSpPr>
        <p:spPr>
          <a:xfrm>
            <a:off x="479425" y="96598"/>
            <a:ext cx="11233150" cy="735609"/>
          </a:xfrm>
        </p:spPr>
        <p:txBody>
          <a:bodyPr/>
          <a:lstStyle/>
          <a:p>
            <a:r>
              <a:rPr lang="en-IN" dirty="0"/>
              <a:t>Process flow (</a:t>
            </a:r>
            <a:r>
              <a:rPr lang="en-IN" dirty="0" err="1"/>
              <a:t>Devops</a:t>
            </a:r>
            <a:r>
              <a:rPr lang="en-IN" dirty="0"/>
              <a:t> boards)</a:t>
            </a:r>
          </a:p>
        </p:txBody>
      </p:sp>
      <p:pic>
        <p:nvPicPr>
          <p:cNvPr id="7" name="Content Placeholder 6">
            <a:extLst>
              <a:ext uri="{FF2B5EF4-FFF2-40B4-BE49-F238E27FC236}">
                <a16:creationId xmlns:a16="http://schemas.microsoft.com/office/drawing/2014/main" id="{0E4619EF-ED89-69FC-FF82-D72376AF178D}"/>
              </a:ext>
            </a:extLst>
          </p:cNvPr>
          <p:cNvPicPr>
            <a:picLocks noGrp="1" noChangeAspect="1"/>
          </p:cNvPicPr>
          <p:nvPr>
            <p:ph idx="1"/>
          </p:nvPr>
        </p:nvPicPr>
        <p:blipFill>
          <a:blip r:embed="rId2"/>
          <a:stretch>
            <a:fillRect/>
          </a:stretch>
        </p:blipFill>
        <p:spPr>
          <a:xfrm>
            <a:off x="2658065" y="1109677"/>
            <a:ext cx="6177710" cy="3927656"/>
          </a:xfrm>
          <a:ln>
            <a:solidFill>
              <a:schemeClr val="tx1"/>
            </a:solidFill>
          </a:ln>
        </p:spPr>
      </p:pic>
      <p:sp>
        <p:nvSpPr>
          <p:cNvPr id="4" name="Slide Number Placeholder 3">
            <a:extLst>
              <a:ext uri="{FF2B5EF4-FFF2-40B4-BE49-F238E27FC236}">
                <a16:creationId xmlns:a16="http://schemas.microsoft.com/office/drawing/2014/main" id="{05D86B9A-9DD3-C1C7-70C8-A34B85432D11}"/>
              </a:ext>
            </a:extLst>
          </p:cNvPr>
          <p:cNvSpPr>
            <a:spLocks noGrp="1"/>
          </p:cNvSpPr>
          <p:nvPr>
            <p:ph type="sldNum" sz="quarter" idx="4"/>
          </p:nvPr>
        </p:nvSpPr>
        <p:spPr/>
        <p:txBody>
          <a:bodyPr/>
          <a:lstStyle/>
          <a:p>
            <a:fld id="{3DD8A316-1690-4C62-9DF0-0D0BBB2020CF}" type="slidenum">
              <a:rPr lang="en-US" sz="900" smtClean="0"/>
              <a:pPr/>
              <a:t>7</a:t>
            </a:fld>
            <a:r>
              <a:rPr lang="en-US"/>
              <a:t> </a:t>
            </a:r>
          </a:p>
        </p:txBody>
      </p:sp>
      <p:sp>
        <p:nvSpPr>
          <p:cNvPr id="5" name="Footer Placeholder 4">
            <a:extLst>
              <a:ext uri="{FF2B5EF4-FFF2-40B4-BE49-F238E27FC236}">
                <a16:creationId xmlns:a16="http://schemas.microsoft.com/office/drawing/2014/main" id="{45B8976F-25FF-D880-80D7-4855CFE0E5C4}"/>
              </a:ext>
            </a:extLst>
          </p:cNvPr>
          <p:cNvSpPr>
            <a:spLocks noGrp="1"/>
          </p:cNvSpPr>
          <p:nvPr>
            <p:ph type="ftr" sz="quarter" idx="3"/>
          </p:nvPr>
        </p:nvSpPr>
        <p:spPr/>
        <p:txBody>
          <a:bodyPr/>
          <a:lstStyle/>
          <a:p>
            <a:r>
              <a:rPr lang="en-US"/>
              <a:t>Proprietary and Confidential</a:t>
            </a:r>
          </a:p>
        </p:txBody>
      </p:sp>
      <p:sp>
        <p:nvSpPr>
          <p:cNvPr id="9" name="TextBox 8">
            <a:extLst>
              <a:ext uri="{FF2B5EF4-FFF2-40B4-BE49-F238E27FC236}">
                <a16:creationId xmlns:a16="http://schemas.microsoft.com/office/drawing/2014/main" id="{C04415B1-CD56-3C81-2147-2EA2A5F48903}"/>
              </a:ext>
            </a:extLst>
          </p:cNvPr>
          <p:cNvSpPr txBox="1"/>
          <p:nvPr/>
        </p:nvSpPr>
        <p:spPr>
          <a:xfrm>
            <a:off x="1068520" y="5337895"/>
            <a:ext cx="9616609" cy="369332"/>
          </a:xfrm>
          <a:prstGeom prst="rect">
            <a:avLst/>
          </a:prstGeom>
          <a:noFill/>
        </p:spPr>
        <p:txBody>
          <a:bodyPr wrap="square">
            <a:spAutoFit/>
          </a:bodyPr>
          <a:lstStyle/>
          <a:p>
            <a:r>
              <a:rPr lang="en-US" dirty="0">
                <a:hlinkClick r:id="rId3"/>
              </a:rPr>
              <a:t>Choose a process for your Azure DevOps project - Azure Boards | Microsoft Learn</a:t>
            </a:r>
            <a:endParaRPr lang="en-IN" dirty="0"/>
          </a:p>
        </p:txBody>
      </p:sp>
      <p:sp>
        <p:nvSpPr>
          <p:cNvPr id="6" name="TextBox 5">
            <a:extLst>
              <a:ext uri="{FF2B5EF4-FFF2-40B4-BE49-F238E27FC236}">
                <a16:creationId xmlns:a16="http://schemas.microsoft.com/office/drawing/2014/main" id="{9FF5EBBC-1E5A-8AEB-AE2D-A718E87357A6}"/>
              </a:ext>
            </a:extLst>
          </p:cNvPr>
          <p:cNvSpPr txBox="1"/>
          <p:nvPr/>
        </p:nvSpPr>
        <p:spPr>
          <a:xfrm>
            <a:off x="479426" y="5810507"/>
            <a:ext cx="11335856" cy="369332"/>
          </a:xfrm>
          <a:prstGeom prst="rect">
            <a:avLst/>
          </a:prstGeom>
          <a:noFill/>
        </p:spPr>
        <p:txBody>
          <a:bodyPr wrap="square">
            <a:spAutoFit/>
          </a:bodyPr>
          <a:lstStyle/>
          <a:p>
            <a:r>
              <a:rPr lang="en-US" dirty="0">
                <a:hlinkClick r:id="rId4"/>
              </a:rPr>
              <a:t>Understand how to use work items to track user stories &amp; more - Azure Boards | Microsoft Learn</a:t>
            </a:r>
            <a:endParaRPr lang="en-IN" dirty="0"/>
          </a:p>
        </p:txBody>
      </p:sp>
    </p:spTree>
    <p:extLst>
      <p:ext uri="{BB962C8B-B14F-4D97-AF65-F5344CB8AC3E}">
        <p14:creationId xmlns:p14="http://schemas.microsoft.com/office/powerpoint/2010/main" val="38180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a:xfrm>
            <a:off x="479425" y="84166"/>
            <a:ext cx="11233150" cy="869560"/>
          </a:xfrm>
        </p:spPr>
        <p:txBody>
          <a:bodyPr/>
          <a:lstStyle/>
          <a:p>
            <a:r>
              <a:rPr lang="en-IN" dirty="0"/>
              <a:t>PROJECT/PROTOTYPE: </a:t>
            </a:r>
            <a:r>
              <a:rPr lang="en-IN" dirty="0">
                <a:solidFill>
                  <a:schemeClr val="accent6"/>
                </a:solidFill>
              </a:rPr>
              <a:t>REPOS</a:t>
            </a:r>
            <a:r>
              <a:rPr lang="en-IN" dirty="0">
                <a:highlight>
                  <a:srgbClr val="FF00FF"/>
                </a:highlight>
              </a:rPr>
              <a:t>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8</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4027468" y="2442403"/>
            <a:ext cx="6750125" cy="157241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Create Git Repo, main/master branch for development</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Create feature branches for team members to work on</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Commits, pushes &amp; pull requests to the main branch are visible</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One may create tags for the repository</a:t>
            </a:r>
          </a:p>
        </p:txBody>
      </p:sp>
      <p:pic>
        <p:nvPicPr>
          <p:cNvPr id="8" name="Content Placeholder 7">
            <a:extLst>
              <a:ext uri="{FF2B5EF4-FFF2-40B4-BE49-F238E27FC236}">
                <a16:creationId xmlns:a16="http://schemas.microsoft.com/office/drawing/2014/main" id="{02583FD3-144F-EC7F-4C26-48DB0AB01B35}"/>
              </a:ext>
            </a:extLst>
          </p:cNvPr>
          <p:cNvPicPr>
            <a:picLocks noGrp="1" noChangeAspect="1"/>
          </p:cNvPicPr>
          <p:nvPr>
            <p:ph idx="1"/>
          </p:nvPr>
        </p:nvPicPr>
        <p:blipFill>
          <a:blip r:embed="rId2"/>
          <a:stretch>
            <a:fillRect/>
          </a:stretch>
        </p:blipFill>
        <p:spPr>
          <a:xfrm>
            <a:off x="1496600" y="1910993"/>
            <a:ext cx="2304838" cy="2958958"/>
          </a:xfrm>
        </p:spPr>
      </p:pic>
    </p:spTree>
    <p:extLst>
      <p:ext uri="{BB962C8B-B14F-4D97-AF65-F5344CB8AC3E}">
        <p14:creationId xmlns:p14="http://schemas.microsoft.com/office/powerpoint/2010/main" val="244577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C8F-D0E5-F358-AFA6-F75DC9FA300D}"/>
              </a:ext>
            </a:extLst>
          </p:cNvPr>
          <p:cNvSpPr>
            <a:spLocks noGrp="1"/>
          </p:cNvSpPr>
          <p:nvPr>
            <p:ph type="title"/>
          </p:nvPr>
        </p:nvSpPr>
        <p:spPr/>
        <p:txBody>
          <a:bodyPr/>
          <a:lstStyle/>
          <a:p>
            <a:r>
              <a:rPr lang="en-IN" dirty="0"/>
              <a:t>PROJECT/PROTOTYPE: </a:t>
            </a:r>
            <a:r>
              <a:rPr lang="en-IN" dirty="0">
                <a:solidFill>
                  <a:schemeClr val="accent1">
                    <a:lumMod val="50000"/>
                    <a:lumOff val="50000"/>
                  </a:schemeClr>
                </a:solidFill>
              </a:rPr>
              <a:t>PIPELINES </a:t>
            </a:r>
          </a:p>
        </p:txBody>
      </p:sp>
      <p:sp>
        <p:nvSpPr>
          <p:cNvPr id="4" name="Slide Number Placeholder 3">
            <a:extLst>
              <a:ext uri="{FF2B5EF4-FFF2-40B4-BE49-F238E27FC236}">
                <a16:creationId xmlns:a16="http://schemas.microsoft.com/office/drawing/2014/main" id="{9E7FE71C-7B0E-7B93-3A17-C8AB2364FF5E}"/>
              </a:ext>
            </a:extLst>
          </p:cNvPr>
          <p:cNvSpPr>
            <a:spLocks noGrp="1"/>
          </p:cNvSpPr>
          <p:nvPr>
            <p:ph type="sldNum" sz="quarter" idx="4"/>
          </p:nvPr>
        </p:nvSpPr>
        <p:spPr/>
        <p:txBody>
          <a:bodyPr/>
          <a:lstStyle/>
          <a:p>
            <a:fld id="{3DD8A316-1690-4C62-9DF0-0D0BBB2020CF}" type="slidenum">
              <a:rPr lang="en-US" sz="900" smtClean="0"/>
              <a:pPr/>
              <a:t>9</a:t>
            </a:fld>
            <a:r>
              <a:rPr lang="en-US"/>
              <a:t> </a:t>
            </a:r>
          </a:p>
        </p:txBody>
      </p:sp>
      <p:sp>
        <p:nvSpPr>
          <p:cNvPr id="5" name="Footer Placeholder 4">
            <a:extLst>
              <a:ext uri="{FF2B5EF4-FFF2-40B4-BE49-F238E27FC236}">
                <a16:creationId xmlns:a16="http://schemas.microsoft.com/office/drawing/2014/main" id="{941645C0-B597-2635-3A67-2E80E05F219D}"/>
              </a:ext>
            </a:extLst>
          </p:cNvPr>
          <p:cNvSpPr>
            <a:spLocks noGrp="1"/>
          </p:cNvSpPr>
          <p:nvPr>
            <p:ph type="ftr" sz="quarter" idx="3"/>
          </p:nvPr>
        </p:nvSpPr>
        <p:spPr/>
        <p:txBody>
          <a:bodyPr/>
          <a:lstStyle/>
          <a:p>
            <a:r>
              <a:rPr lang="en-US"/>
              <a:t>Proprietary and Confidential</a:t>
            </a:r>
          </a:p>
        </p:txBody>
      </p:sp>
      <p:sp>
        <p:nvSpPr>
          <p:cNvPr id="11" name="TextBox 10">
            <a:extLst>
              <a:ext uri="{FF2B5EF4-FFF2-40B4-BE49-F238E27FC236}">
                <a16:creationId xmlns:a16="http://schemas.microsoft.com/office/drawing/2014/main" id="{6F1FFDB4-FF8C-19A5-6439-4E88F158E240}"/>
              </a:ext>
            </a:extLst>
          </p:cNvPr>
          <p:cNvSpPr txBox="1"/>
          <p:nvPr/>
        </p:nvSpPr>
        <p:spPr>
          <a:xfrm>
            <a:off x="4130211" y="2586246"/>
            <a:ext cx="6750125" cy="157241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Code, build, test and deploy to production</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Get E2E traceability by creating environments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Keep track of releases</a:t>
            </a: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Perform CI/CD through pipelines</a:t>
            </a:r>
          </a:p>
        </p:txBody>
      </p:sp>
      <p:pic>
        <p:nvPicPr>
          <p:cNvPr id="8" name="Content Placeholder 7">
            <a:extLst>
              <a:ext uri="{FF2B5EF4-FFF2-40B4-BE49-F238E27FC236}">
                <a16:creationId xmlns:a16="http://schemas.microsoft.com/office/drawing/2014/main" id="{257098DB-2FC2-324D-92BE-C9B8A2EFE0D1}"/>
              </a:ext>
            </a:extLst>
          </p:cNvPr>
          <p:cNvPicPr>
            <a:picLocks noGrp="1" noChangeAspect="1"/>
          </p:cNvPicPr>
          <p:nvPr>
            <p:ph idx="1"/>
          </p:nvPr>
        </p:nvPicPr>
        <p:blipFill>
          <a:blip r:embed="rId2"/>
          <a:stretch>
            <a:fillRect/>
          </a:stretch>
        </p:blipFill>
        <p:spPr>
          <a:xfrm>
            <a:off x="1160015" y="1612133"/>
            <a:ext cx="2762250" cy="3429000"/>
          </a:xfrm>
        </p:spPr>
      </p:pic>
    </p:spTree>
    <p:extLst>
      <p:ext uri="{BB962C8B-B14F-4D97-AF65-F5344CB8AC3E}">
        <p14:creationId xmlns:p14="http://schemas.microsoft.com/office/powerpoint/2010/main" val="1103463434"/>
      </p:ext>
    </p:extLst>
  </p:cSld>
  <p:clrMapOvr>
    <a:masterClrMapping/>
  </p:clrMapOvr>
</p:sld>
</file>

<file path=ppt/theme/theme1.xml><?xml version="1.0" encoding="utf-8"?>
<a:theme xmlns:a="http://schemas.openxmlformats.org/drawingml/2006/main" name="Theme1">
  <a:themeElements>
    <a:clrScheme name="TheMathColors">
      <a:dk1>
        <a:srgbClr val="0A2240"/>
      </a:dk1>
      <a:lt1>
        <a:sysClr val="window" lastClr="FFFFFF"/>
      </a:lt1>
      <a:dk2>
        <a:srgbClr val="0A2240"/>
      </a:dk2>
      <a:lt2>
        <a:srgbClr val="FFFFFF"/>
      </a:lt2>
      <a:accent1>
        <a:srgbClr val="0A2240"/>
      </a:accent1>
      <a:accent2>
        <a:srgbClr val="ED7D31"/>
      </a:accent2>
      <a:accent3>
        <a:srgbClr val="4C4C4C"/>
      </a:accent3>
      <a:accent4>
        <a:srgbClr val="0070C0"/>
      </a:accent4>
      <a:accent5>
        <a:srgbClr val="6E008B"/>
      </a:accent5>
      <a:accent6>
        <a:srgbClr val="FF4F53"/>
      </a:accent6>
      <a:hlink>
        <a:srgbClr val="50D6C0"/>
      </a:hlink>
      <a:folHlink>
        <a:srgbClr val="666666"/>
      </a:folHlink>
    </a:clrScheme>
    <a:fontScheme name="Custom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3092A19-2F95-4FE7-A57E-03D82D5E20BF}" vid="{5FD91063-CEDD-42AC-B8E9-14C6835463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882B89525CC14FA8C4B39842DDFD11" ma:contentTypeVersion="15" ma:contentTypeDescription="Create a new document." ma:contentTypeScope="" ma:versionID="c57a4c3c55047f733c04ca6284ee2142">
  <xsd:schema xmlns:xsd="http://www.w3.org/2001/XMLSchema" xmlns:xs="http://www.w3.org/2001/XMLSchema" xmlns:p="http://schemas.microsoft.com/office/2006/metadata/properties" xmlns:ns2="e081d00d-64ee-4c87-ba7a-6cd8da50c24d" xmlns:ns3="a7f39ef9-c12e-432f-b074-889adb50b441" targetNamespace="http://schemas.microsoft.com/office/2006/metadata/properties" ma:root="true" ma:fieldsID="25aa5f81bff66db6fd61c51ee78b69d7" ns2:_="" ns3:_="">
    <xsd:import namespace="e081d00d-64ee-4c87-ba7a-6cd8da50c24d"/>
    <xsd:import namespace="a7f39ef9-c12e-432f-b074-889adb50b4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81d00d-64ee-4c87-ba7a-6cd8da50c2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7ff17e2-40d1-48da-a4f0-4ff1480c64a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f39ef9-c12e-432f-b074-889adb50b44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a7c90ed-17a2-48e6-a879-463227ff1d8e}" ma:internalName="TaxCatchAll" ma:showField="CatchAllData" ma:web="a7f39ef9-c12e-432f-b074-889adb50b44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81d00d-64ee-4c87-ba7a-6cd8da50c24d">
      <Terms xmlns="http://schemas.microsoft.com/office/infopath/2007/PartnerControls"/>
    </lcf76f155ced4ddcb4097134ff3c332f>
    <TaxCatchAll xmlns="a7f39ef9-c12e-432f-b074-889adb50b441" xsi:nil="true"/>
    <SharedWithUsers xmlns="a7f39ef9-c12e-432f-b074-889adb50b441">
      <UserInfo>
        <DisplayName>Sriram Ravi</DisplayName>
        <AccountId>2390</AccountId>
        <AccountType/>
      </UserInfo>
      <UserInfo>
        <DisplayName>Manu Shukla</DisplayName>
        <AccountId>2497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7992F9-0D7B-455D-89B4-976CEDAB231B}">
  <ds:schemaRefs>
    <ds:schemaRef ds:uri="a7f39ef9-c12e-432f-b074-889adb50b441"/>
    <ds:schemaRef ds:uri="e081d00d-64ee-4c87-ba7a-6cd8da50c2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CD26EA3-D22F-458C-9B26-9345DB588BF8}">
  <ds:schemaRefs>
    <ds:schemaRef ds:uri="http://schemas.microsoft.com/office/2006/metadata/properties"/>
    <ds:schemaRef ds:uri="http://purl.org/dc/elements/1.1/"/>
    <ds:schemaRef ds:uri="http://schemas.microsoft.com/office/infopath/2007/PartnerControls"/>
    <ds:schemaRef ds:uri="http://purl.org/dc/terms/"/>
    <ds:schemaRef ds:uri="http://schemas.microsoft.com/office/2006/documentManagement/types"/>
    <ds:schemaRef ds:uri="http://www.w3.org/XML/1998/namespace"/>
    <ds:schemaRef ds:uri="a7f39ef9-c12e-432f-b074-889adb50b441"/>
    <ds:schemaRef ds:uri="http://schemas.openxmlformats.org/package/2006/metadata/core-properties"/>
    <ds:schemaRef ds:uri="e081d00d-64ee-4c87-ba7a-6cd8da50c24d"/>
    <ds:schemaRef ds:uri="http://purl.org/dc/dcmitype/"/>
  </ds:schemaRefs>
</ds:datastoreItem>
</file>

<file path=customXml/itemProps3.xml><?xml version="1.0" encoding="utf-8"?>
<ds:datastoreItem xmlns:ds="http://schemas.openxmlformats.org/officeDocument/2006/customXml" ds:itemID="{3E355A6A-6305-4285-B755-2DB598320B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3780</TotalTime>
  <Words>657</Words>
  <Application>Microsoft Office PowerPoint</Application>
  <PresentationFormat>Widescreen</PresentationFormat>
  <Paragraphs>120</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Montserrat</vt:lpstr>
      <vt:lpstr>Montserrat Medium</vt:lpstr>
      <vt:lpstr>Montserrat SemiBold</vt:lpstr>
      <vt:lpstr>Open Sans</vt:lpstr>
      <vt:lpstr>Symbol</vt:lpstr>
      <vt:lpstr>Wingdings</vt:lpstr>
      <vt:lpstr>Theme1</vt:lpstr>
      <vt:lpstr>Agenda</vt:lpstr>
      <vt:lpstr>Azure DEVOPS vs. JIRA</vt:lpstr>
      <vt:lpstr>DevOps &amp; APPLICATION LIFECYCLE</vt:lpstr>
      <vt:lpstr>Project/prototype</vt:lpstr>
      <vt:lpstr>PROJECT/PROTOTYPE: Overview </vt:lpstr>
      <vt:lpstr>PROJECT/PROTOTYPE: BOARDS </vt:lpstr>
      <vt:lpstr>Process flow (Devops boards)</vt:lpstr>
      <vt:lpstr>PROJECT/PROTOTYPE: REPOS </vt:lpstr>
      <vt:lpstr>PROJECT/PROTOTYPE: PIPELINES </vt:lpstr>
      <vt:lpstr>PROJECT/PROTOTYPE: TEST PLANS </vt:lpstr>
      <vt:lpstr>PROJECT/PROTOTYPE: ARTIFACTS </vt:lpstr>
      <vt:lpstr>Process/Methodology</vt:lpstr>
      <vt:lpstr>TEAM DATA SCIENCE Process (TDSP)</vt:lpstr>
      <vt:lpstr>TDSP WORKFLOW</vt:lpstr>
      <vt:lpstr>PROJECT STRUCTURE IN AZURE DEVOPS</vt:lpstr>
      <vt:lpstr>Repository structure (GIT)</vt:lpstr>
      <vt:lpstr>AGILE DEVELOPMENT of tdsp (DEVOPS BOARDS)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RLE PROCESS FLOW</dc:title>
  <dc:creator>Charith Appachu</dc:creator>
  <cp:lastModifiedBy>Ranja Sarkar</cp:lastModifiedBy>
  <cp:revision>85</cp:revision>
  <dcterms:created xsi:type="dcterms:W3CDTF">2022-08-17T16:02:50Z</dcterms:created>
  <dcterms:modified xsi:type="dcterms:W3CDTF">2023-10-10T10:09:35Z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0x01010045882B89525CC14FA8C4B39842DDFD11</vt:lpwstr>
  </property>
  <property fmtid="{D5CDD505-2E9C-101B-9397-08002B2CF9AE}" pid="3" name="MediaServiceImageTags">
    <vt:lpwstr/>
  </property>
</Properties>
</file>